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81"/>
  </p:notesMasterIdLst>
  <p:sldIdLst>
    <p:sldId id="7081" r:id="rId2"/>
    <p:sldId id="7570" r:id="rId3"/>
    <p:sldId id="7669" r:id="rId4"/>
    <p:sldId id="7867" r:id="rId5"/>
    <p:sldId id="7868" r:id="rId6"/>
    <p:sldId id="7869" r:id="rId7"/>
    <p:sldId id="7870" r:id="rId8"/>
    <p:sldId id="7874" r:id="rId9"/>
    <p:sldId id="7875" r:id="rId10"/>
    <p:sldId id="7876" r:id="rId11"/>
    <p:sldId id="7877" r:id="rId12"/>
    <p:sldId id="7878" r:id="rId13"/>
    <p:sldId id="7879" r:id="rId14"/>
    <p:sldId id="7880" r:id="rId15"/>
    <p:sldId id="7881" r:id="rId16"/>
    <p:sldId id="7885" r:id="rId17"/>
    <p:sldId id="7882" r:id="rId18"/>
    <p:sldId id="7884" r:id="rId19"/>
    <p:sldId id="7886" r:id="rId20"/>
    <p:sldId id="7887" r:id="rId21"/>
    <p:sldId id="7888" r:id="rId22"/>
    <p:sldId id="7889" r:id="rId23"/>
    <p:sldId id="7890" r:id="rId24"/>
    <p:sldId id="7891" r:id="rId25"/>
    <p:sldId id="7892" r:id="rId26"/>
    <p:sldId id="7893" r:id="rId27"/>
    <p:sldId id="7894" r:id="rId28"/>
    <p:sldId id="7896" r:id="rId29"/>
    <p:sldId id="7895" r:id="rId30"/>
    <p:sldId id="7897" r:id="rId31"/>
    <p:sldId id="7898" r:id="rId32"/>
    <p:sldId id="7899" r:id="rId33"/>
    <p:sldId id="7900" r:id="rId34"/>
    <p:sldId id="7901" r:id="rId35"/>
    <p:sldId id="7902" r:id="rId36"/>
    <p:sldId id="7903" r:id="rId37"/>
    <p:sldId id="7904" r:id="rId38"/>
    <p:sldId id="7905" r:id="rId39"/>
    <p:sldId id="7906" r:id="rId40"/>
    <p:sldId id="7907" r:id="rId41"/>
    <p:sldId id="7921" r:id="rId42"/>
    <p:sldId id="7924" r:id="rId43"/>
    <p:sldId id="7927" r:id="rId44"/>
    <p:sldId id="7926" r:id="rId45"/>
    <p:sldId id="7930" r:id="rId46"/>
    <p:sldId id="7931" r:id="rId47"/>
    <p:sldId id="7932" r:id="rId48"/>
    <p:sldId id="7928" r:id="rId49"/>
    <p:sldId id="7933" r:id="rId50"/>
    <p:sldId id="7934" r:id="rId51"/>
    <p:sldId id="7935" r:id="rId52"/>
    <p:sldId id="7937" r:id="rId53"/>
    <p:sldId id="7965" r:id="rId54"/>
    <p:sldId id="7936" r:id="rId55"/>
    <p:sldId id="7938" r:id="rId56"/>
    <p:sldId id="7939" r:id="rId57"/>
    <p:sldId id="7940" r:id="rId58"/>
    <p:sldId id="7941" r:id="rId59"/>
    <p:sldId id="7942" r:id="rId60"/>
    <p:sldId id="7943" r:id="rId61"/>
    <p:sldId id="7966" r:id="rId62"/>
    <p:sldId id="7944" r:id="rId63"/>
    <p:sldId id="7946" r:id="rId64"/>
    <p:sldId id="7947" r:id="rId65"/>
    <p:sldId id="7948" r:id="rId66"/>
    <p:sldId id="7949" r:id="rId67"/>
    <p:sldId id="7950" r:id="rId68"/>
    <p:sldId id="7951" r:id="rId69"/>
    <p:sldId id="7952" r:id="rId70"/>
    <p:sldId id="7953" r:id="rId71"/>
    <p:sldId id="7954" r:id="rId72"/>
    <p:sldId id="7955" r:id="rId73"/>
    <p:sldId id="7956" r:id="rId74"/>
    <p:sldId id="7957" r:id="rId75"/>
    <p:sldId id="7958" r:id="rId76"/>
    <p:sldId id="7959" r:id="rId77"/>
    <p:sldId id="7960" r:id="rId78"/>
    <p:sldId id="7961" r:id="rId79"/>
    <p:sldId id="7744" r:id="rId8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79747"/>
    <a:srgbClr val="F68B32"/>
    <a:srgbClr val="DCDC92"/>
    <a:srgbClr val="003E1C"/>
    <a:srgbClr val="4D2A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145692-A86C-41B5-9FF2-66113F6C77B8}" v="171" dt="2024-03-05T15:31:32.5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2529" autoAdjust="0"/>
    <p:restoredTop sz="93557" autoAdjust="0"/>
  </p:normalViewPr>
  <p:slideViewPr>
    <p:cSldViewPr>
      <p:cViewPr varScale="1">
        <p:scale>
          <a:sx n="55" d="100"/>
          <a:sy n="55" d="100"/>
        </p:scale>
        <p:origin x="44" y="3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86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B128E-639A-4DE8-9534-C974F2D0974C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7CF2D-5C1B-4D3B-A31E-A8CB96FA52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2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3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9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CCFCC-A73B-CD72-6D20-B0D9B69333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7E8C73E-6A8D-5447-EBD2-46A6EBC9CA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BDC2306-419C-614A-758A-A682345041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DF601-7805-9640-BD43-AB375484C7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404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19295-0C85-4A4E-8D42-6A8342C803FE}" type="datetimeFigureOut">
              <a:rPr lang="en-US"/>
              <a:pPr>
                <a:defRPr/>
              </a:pPr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F81D0-EEC1-43A7-84CA-31D44E3C4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63C2F-B3AE-4CEB-921B-DB81A2E5A20A}" type="datetimeFigureOut">
              <a:rPr lang="en-US"/>
              <a:pPr>
                <a:defRPr/>
              </a:pPr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E0AC3-2271-4234-AADF-B2DB8C57E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92E26-3310-4DE7-874C-187F525D031C}" type="datetimeFigureOut">
              <a:rPr lang="en-US"/>
              <a:pPr>
                <a:defRPr/>
              </a:pPr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050C8-490A-40B4-A9C3-6C67EA616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23E28-0EBC-4D0B-BA09-DA807CB13C5A}" type="datetimeFigureOut">
              <a:rPr lang="en-US"/>
              <a:pPr>
                <a:defRPr/>
              </a:pPr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3670D-7CCE-4E1A-8CA7-75213A061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86E9F-FB8E-467A-863C-37FF07655976}" type="datetimeFigureOut">
              <a:rPr lang="en-US"/>
              <a:pPr>
                <a:defRPr/>
              </a:pPr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0C91A-E1CC-4C72-88E9-18D854DD5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56B57-B464-41C5-AEDD-B1861123536F}" type="datetimeFigureOut">
              <a:rPr lang="en-US"/>
              <a:pPr>
                <a:defRPr/>
              </a:pPr>
              <a:t>3/11/2024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EE68C-7F07-4CAA-AFA1-77D0B9B90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414D3-807C-4519-B22E-C7E3909CD4F6}" type="datetimeFigureOut">
              <a:rPr lang="en-US"/>
              <a:pPr>
                <a:defRPr/>
              </a:pPr>
              <a:t>3/11/2024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3EB0-B6AC-4BC4-90AF-E0376AC71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ED06D-634C-4CB2-B499-7026915CD6E8}" type="datetimeFigureOut">
              <a:rPr lang="en-US"/>
              <a:pPr>
                <a:defRPr/>
              </a:pPr>
              <a:t>3/11/2024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C26E3-FF63-420A-83D3-C85250002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42BCF-997D-425A-882E-6DA9E6E9EB13}" type="datetimeFigureOut">
              <a:rPr lang="en-US"/>
              <a:pPr>
                <a:defRPr/>
              </a:pPr>
              <a:t>3/11/2024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15A70-30AA-4BDD-B342-9EC8DBCC2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42E92-76DB-46E5-8771-B78C163E2EED}" type="datetimeFigureOut">
              <a:rPr lang="en-US"/>
              <a:pPr>
                <a:defRPr/>
              </a:pPr>
              <a:t>3/11/2024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BB5A-504F-48B6-A9C9-11E883461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7C8F7-49BE-434A-AFFC-A2B1FDE13930}" type="datetimeFigureOut">
              <a:rPr lang="en-US"/>
              <a:pPr>
                <a:defRPr/>
              </a:pPr>
              <a:t>3/11/2024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B6AC0-0094-48DD-A831-1F911938A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F897E3-8187-4814-B857-6E101B1BF1BE}" type="datetimeFigureOut">
              <a:rPr lang="en-US"/>
              <a:pPr>
                <a:defRPr/>
              </a:pPr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D9034C-701C-42F1-9431-70E1940ED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056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82F6C-21B5-AF89-30A9-15C000CCC4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5DBB1B-6F1F-8ABA-1D40-730D1DFDA45F}"/>
              </a:ext>
            </a:extLst>
          </p:cNvPr>
          <p:cNvSpPr/>
          <p:nvPr/>
        </p:nvSpPr>
        <p:spPr>
          <a:xfrm>
            <a:off x="1" y="4800600"/>
            <a:ext cx="12192000" cy="2057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Corinthians 6:2 </a:t>
            </a:r>
            <a:r>
              <a:rPr lang="en-US" sz="3200" dirty="0">
                <a:solidFill>
                  <a:schemeClr val="tx1"/>
                </a:solidFill>
              </a:rPr>
              <a:t>Or do you not know that the saints will judge the world? If the world is judged by you, are you not competent to constitute the smallest law courts?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Do you not know that we will judge angels? How much more matters of this life? 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307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36A4A-4CFF-9F65-7E08-22D455C68E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18D52B-EF43-B6EA-875F-A94A01BCF6DD}"/>
              </a:ext>
            </a:extLst>
          </p:cNvPr>
          <p:cNvSpPr/>
          <p:nvPr/>
        </p:nvSpPr>
        <p:spPr>
          <a:xfrm>
            <a:off x="1" y="4800600"/>
            <a:ext cx="12192000" cy="2057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Corinthians 6:2 </a:t>
            </a:r>
            <a:r>
              <a:rPr lang="en-US" sz="3200" dirty="0">
                <a:solidFill>
                  <a:schemeClr val="tx1"/>
                </a:solidFill>
              </a:rPr>
              <a:t>Or </a:t>
            </a:r>
            <a:r>
              <a:rPr lang="en-US" sz="3200" b="1" u="sng" dirty="0">
                <a:solidFill>
                  <a:srgbClr val="002060"/>
                </a:solidFill>
              </a:rPr>
              <a:t>do you not know that the saints will judge the world?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If the world is judged by you, are you not competent to constitute the smallest law courts?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b="1" u="sng" dirty="0">
                <a:solidFill>
                  <a:srgbClr val="002060"/>
                </a:solidFill>
              </a:rPr>
              <a:t>Do you not know that we will judge angels?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How much more matters of this life? 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2E19DB-C1C5-E8A4-C668-494B52C2E1FF}"/>
              </a:ext>
            </a:extLst>
          </p:cNvPr>
          <p:cNvSpPr/>
          <p:nvPr/>
        </p:nvSpPr>
        <p:spPr>
          <a:xfrm>
            <a:off x="800100" y="1580707"/>
            <a:ext cx="10591800" cy="184829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100" baseline="300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Luke 22:30 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that you may eat and drink at My table in My kingdom, and you will sit on thrones judging the twelve tribes of Israel.</a:t>
            </a:r>
          </a:p>
          <a:p>
            <a:r>
              <a:rPr lang="en-US" sz="3200" dirty="0">
                <a:solidFill>
                  <a:schemeClr val="bg1"/>
                </a:solidFill>
              </a:rPr>
              <a:t>						(See also </a:t>
            </a:r>
            <a:r>
              <a:rPr lang="en-US" sz="3200" b="1" dirty="0">
                <a:solidFill>
                  <a:schemeClr val="bg1"/>
                </a:solidFill>
              </a:rPr>
              <a:t>Rev 20:4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b="1" dirty="0">
                <a:solidFill>
                  <a:schemeClr val="bg1"/>
                </a:solidFill>
              </a:rPr>
              <a:t>Dan 7:22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107FAE39-EEED-4EDA-3913-38719DF7C97A}"/>
              </a:ext>
            </a:extLst>
          </p:cNvPr>
          <p:cNvSpPr/>
          <p:nvPr/>
        </p:nvSpPr>
        <p:spPr>
          <a:xfrm>
            <a:off x="122274" y="342014"/>
            <a:ext cx="6663955" cy="7611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There will be a </a:t>
            </a:r>
            <a:r>
              <a:rPr lang="en-US" sz="3600" b="1" i="1" dirty="0"/>
              <a:t>future</a:t>
            </a:r>
            <a:r>
              <a:rPr lang="en-US" sz="3600" b="1" dirty="0"/>
              <a:t> judgement</a:t>
            </a:r>
          </a:p>
        </p:txBody>
      </p:sp>
    </p:spTree>
    <p:extLst>
      <p:ext uri="{BB962C8B-B14F-4D97-AF65-F5344CB8AC3E}">
        <p14:creationId xmlns:p14="http://schemas.microsoft.com/office/powerpoint/2010/main" val="119585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7A5A78-78EA-5A25-3A17-FFF037B876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DA698C-77B3-60F8-BA1A-C5F5084A872D}"/>
              </a:ext>
            </a:extLst>
          </p:cNvPr>
          <p:cNvSpPr/>
          <p:nvPr/>
        </p:nvSpPr>
        <p:spPr>
          <a:xfrm>
            <a:off x="1" y="4800600"/>
            <a:ext cx="12192000" cy="2057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Corinthians 6:2 </a:t>
            </a:r>
            <a:r>
              <a:rPr lang="en-US" sz="3200" dirty="0">
                <a:solidFill>
                  <a:schemeClr val="tx1"/>
                </a:solidFill>
              </a:rPr>
              <a:t>Or </a:t>
            </a:r>
            <a:r>
              <a:rPr lang="en-US" sz="3200" b="1" u="sng" dirty="0">
                <a:solidFill>
                  <a:srgbClr val="002060"/>
                </a:solidFill>
              </a:rPr>
              <a:t>do you not know that the saints will judge the world?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If the world is judged by you, are you not competent to constitute the smallest law courts?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b="1" u="sng" dirty="0">
                <a:solidFill>
                  <a:srgbClr val="002060"/>
                </a:solidFill>
              </a:rPr>
              <a:t>Do you not know that we will judge angels?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How much more matters of this life? 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2981702C-E16F-7087-1DCC-AD0370E0A1C1}"/>
              </a:ext>
            </a:extLst>
          </p:cNvPr>
          <p:cNvSpPr/>
          <p:nvPr/>
        </p:nvSpPr>
        <p:spPr>
          <a:xfrm>
            <a:off x="122275" y="342014"/>
            <a:ext cx="5973726" cy="7611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This is a surprising reason!</a:t>
            </a:r>
          </a:p>
        </p:txBody>
      </p:sp>
    </p:spTree>
    <p:extLst>
      <p:ext uri="{BB962C8B-B14F-4D97-AF65-F5344CB8AC3E}">
        <p14:creationId xmlns:p14="http://schemas.microsoft.com/office/powerpoint/2010/main" val="97603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FDF0F0-59F9-55D4-1783-486DCECE5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0E12ED5-3B41-3B64-EECF-8ADB46254C87}"/>
              </a:ext>
            </a:extLst>
          </p:cNvPr>
          <p:cNvSpPr/>
          <p:nvPr/>
        </p:nvSpPr>
        <p:spPr>
          <a:xfrm>
            <a:off x="1" y="4800600"/>
            <a:ext cx="12192000" cy="2057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Corinthians 6:2 </a:t>
            </a:r>
            <a:r>
              <a:rPr lang="en-US" sz="3200" dirty="0">
                <a:solidFill>
                  <a:schemeClr val="tx1"/>
                </a:solidFill>
              </a:rPr>
              <a:t>Or do you not know that the saints will judge the world? </a:t>
            </a:r>
            <a:r>
              <a:rPr lang="en-US" sz="3200" b="1" u="sng" dirty="0">
                <a:solidFill>
                  <a:srgbClr val="002060"/>
                </a:solidFill>
              </a:rPr>
              <a:t>If the world is judged by you, are you not competent to constitute the smallest law courts?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Do you not know that we will judge angels? </a:t>
            </a:r>
            <a:r>
              <a:rPr lang="en-US" sz="3200" b="1" u="sng" dirty="0">
                <a:solidFill>
                  <a:srgbClr val="002060"/>
                </a:solidFill>
              </a:rPr>
              <a:t>How much more matters of this life? 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757D5A4C-564E-0D35-2014-F32942231E20}"/>
              </a:ext>
            </a:extLst>
          </p:cNvPr>
          <p:cNvSpPr/>
          <p:nvPr/>
        </p:nvSpPr>
        <p:spPr>
          <a:xfrm>
            <a:off x="122275" y="342014"/>
            <a:ext cx="5973726" cy="7611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This is a surprising reason!</a:t>
            </a:r>
          </a:p>
        </p:txBody>
      </p:sp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E5E04A2C-7F1B-A366-9FA7-53B8DD819127}"/>
              </a:ext>
            </a:extLst>
          </p:cNvPr>
          <p:cNvSpPr/>
          <p:nvPr/>
        </p:nvSpPr>
        <p:spPr>
          <a:xfrm>
            <a:off x="1219200" y="1295400"/>
            <a:ext cx="7588102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Paul is juxtaposing their conduct against the future spiritual reality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866F251E-6432-F28E-542B-52B0E7E5AA4D}"/>
              </a:ext>
            </a:extLst>
          </p:cNvPr>
          <p:cNvSpPr/>
          <p:nvPr/>
        </p:nvSpPr>
        <p:spPr>
          <a:xfrm>
            <a:off x="4419600" y="2667060"/>
            <a:ext cx="7588102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And it makes what they’re doing look pretty shabby!</a:t>
            </a:r>
          </a:p>
        </p:txBody>
      </p:sp>
    </p:spTree>
    <p:extLst>
      <p:ext uri="{BB962C8B-B14F-4D97-AF65-F5344CB8AC3E}">
        <p14:creationId xmlns:p14="http://schemas.microsoft.com/office/powerpoint/2010/main" val="68141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9F57CB-7940-42F6-066E-99ADA2A718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9E51E5B-F07B-D9A5-1986-4EE2FBEBAEC4}"/>
              </a:ext>
            </a:extLst>
          </p:cNvPr>
          <p:cNvSpPr/>
          <p:nvPr/>
        </p:nvSpPr>
        <p:spPr>
          <a:xfrm>
            <a:off x="1" y="4800600"/>
            <a:ext cx="12192000" cy="2057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Corinthians 6:2 </a:t>
            </a:r>
            <a:r>
              <a:rPr lang="en-US" sz="3200" dirty="0">
                <a:solidFill>
                  <a:schemeClr val="tx1"/>
                </a:solidFill>
              </a:rPr>
              <a:t>Or do you not know that the saints will judge the world? </a:t>
            </a:r>
            <a:r>
              <a:rPr lang="en-US" sz="3200" b="1" u="sng" dirty="0">
                <a:solidFill>
                  <a:srgbClr val="002060"/>
                </a:solidFill>
              </a:rPr>
              <a:t>If the world is judged by you, are you not competent to constitute the smallest law courts?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Do you not know that we will judge angels? </a:t>
            </a:r>
            <a:r>
              <a:rPr lang="en-US" sz="3200" b="1" u="sng" dirty="0">
                <a:solidFill>
                  <a:srgbClr val="002060"/>
                </a:solidFill>
              </a:rPr>
              <a:t>How much more matters of this life? 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CA7122FE-DF03-2945-D60E-79F7DDC5815D}"/>
              </a:ext>
            </a:extLst>
          </p:cNvPr>
          <p:cNvSpPr/>
          <p:nvPr/>
        </p:nvSpPr>
        <p:spPr>
          <a:xfrm>
            <a:off x="122274" y="304800"/>
            <a:ext cx="8869325" cy="7611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2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This is how Paul operates this entire chapter:</a:t>
            </a:r>
          </a:p>
        </p:txBody>
      </p:sp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71FFC586-5128-9231-13FC-B9534B2C0356}"/>
              </a:ext>
            </a:extLst>
          </p:cNvPr>
          <p:cNvSpPr/>
          <p:nvPr/>
        </p:nvSpPr>
        <p:spPr>
          <a:xfrm>
            <a:off x="1219200" y="1295400"/>
            <a:ext cx="7588102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Paul is juxtaposing their conduct against the future spiritual reality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924C39CB-02B2-DD84-72E6-04794C9A12C7}"/>
              </a:ext>
            </a:extLst>
          </p:cNvPr>
          <p:cNvSpPr/>
          <p:nvPr/>
        </p:nvSpPr>
        <p:spPr>
          <a:xfrm>
            <a:off x="4419600" y="2667060"/>
            <a:ext cx="7588102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And it makes what they’re doing look pretty shabby!</a:t>
            </a:r>
          </a:p>
        </p:txBody>
      </p:sp>
    </p:spTree>
    <p:extLst>
      <p:ext uri="{BB962C8B-B14F-4D97-AF65-F5344CB8AC3E}">
        <p14:creationId xmlns:p14="http://schemas.microsoft.com/office/powerpoint/2010/main" val="4531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441C37-FF7F-F1AA-CE74-209F895BCC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9FE5AF-7D8A-EB0A-4BF2-716E2A9B7F28}"/>
              </a:ext>
            </a:extLst>
          </p:cNvPr>
          <p:cNvSpPr/>
          <p:nvPr/>
        </p:nvSpPr>
        <p:spPr>
          <a:xfrm>
            <a:off x="1" y="4800600"/>
            <a:ext cx="12192000" cy="2057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Corinthians 6:2 </a:t>
            </a:r>
            <a:r>
              <a:rPr lang="en-US" sz="3200" dirty="0">
                <a:solidFill>
                  <a:schemeClr val="tx1"/>
                </a:solidFill>
              </a:rPr>
              <a:t>Or do you not know that the saints will judge the world? </a:t>
            </a:r>
            <a:r>
              <a:rPr lang="en-US" sz="3200" b="1" u="sng" dirty="0">
                <a:solidFill>
                  <a:srgbClr val="002060"/>
                </a:solidFill>
              </a:rPr>
              <a:t>If the world is judged by you, are you not competent to constitute the smallest law courts?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Do you not know that we will judge angels? </a:t>
            </a:r>
            <a:r>
              <a:rPr lang="en-US" sz="3200" b="1" u="sng" dirty="0">
                <a:solidFill>
                  <a:srgbClr val="002060"/>
                </a:solidFill>
              </a:rPr>
              <a:t>How much more matters of this life? 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D715F1EA-49D9-F188-4EE4-EA88346B5034}"/>
              </a:ext>
            </a:extLst>
          </p:cNvPr>
          <p:cNvSpPr/>
          <p:nvPr/>
        </p:nvSpPr>
        <p:spPr>
          <a:xfrm>
            <a:off x="122274" y="304800"/>
            <a:ext cx="8869325" cy="7611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2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This is how Paul operates this entire chapter: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FAF19865-F6FE-69B4-A69C-702E8FF35443}"/>
              </a:ext>
            </a:extLst>
          </p:cNvPr>
          <p:cNvSpPr/>
          <p:nvPr/>
        </p:nvSpPr>
        <p:spPr>
          <a:xfrm>
            <a:off x="685800" y="2057400"/>
            <a:ext cx="7772400" cy="762000"/>
          </a:xfrm>
          <a:prstGeom prst="wedgeRoundRectCallout">
            <a:avLst>
              <a:gd name="adj1" fmla="val -68307"/>
              <a:gd name="adj2" fmla="val 78274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Why shouldn’t we just walk like other men? 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3526C0C0-B898-4A6C-BB8F-2D599167810D}"/>
              </a:ext>
            </a:extLst>
          </p:cNvPr>
          <p:cNvSpPr/>
          <p:nvPr/>
        </p:nvSpPr>
        <p:spPr>
          <a:xfrm>
            <a:off x="1752600" y="2865073"/>
            <a:ext cx="10363200" cy="792527"/>
          </a:xfrm>
          <a:prstGeom prst="wedgeRoundRectCallout">
            <a:avLst>
              <a:gd name="adj1" fmla="val -72119"/>
              <a:gd name="adj2" fmla="val 4428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Why shouldn’t we just keep doing what we’ve always done?</a:t>
            </a:r>
          </a:p>
        </p:txBody>
      </p:sp>
    </p:spTree>
    <p:extLst>
      <p:ext uri="{BB962C8B-B14F-4D97-AF65-F5344CB8AC3E}">
        <p14:creationId xmlns:p14="http://schemas.microsoft.com/office/powerpoint/2010/main" val="307830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F6687E-1665-6FF6-6CD8-B583159BF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EAC77CDB-E297-2B18-6142-39ED97080D56}"/>
              </a:ext>
            </a:extLst>
          </p:cNvPr>
          <p:cNvSpPr/>
          <p:nvPr/>
        </p:nvSpPr>
        <p:spPr>
          <a:xfrm>
            <a:off x="122274" y="304800"/>
            <a:ext cx="8869325" cy="7611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2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This is how Paul operates this entire chapter: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C8586602-942C-E1D0-8E1D-F1AA2DF5CE08}"/>
              </a:ext>
            </a:extLst>
          </p:cNvPr>
          <p:cNvSpPr/>
          <p:nvPr/>
        </p:nvSpPr>
        <p:spPr>
          <a:xfrm>
            <a:off x="685800" y="2057400"/>
            <a:ext cx="7772400" cy="762000"/>
          </a:xfrm>
          <a:prstGeom prst="wedgeRoundRectCallout">
            <a:avLst>
              <a:gd name="adj1" fmla="val -68307"/>
              <a:gd name="adj2" fmla="val 78274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Why shouldn’t we just walk like other men? 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BA3A92CA-02B8-F1D2-52B1-B6A945B7222F}"/>
              </a:ext>
            </a:extLst>
          </p:cNvPr>
          <p:cNvSpPr/>
          <p:nvPr/>
        </p:nvSpPr>
        <p:spPr>
          <a:xfrm>
            <a:off x="1752600" y="2865073"/>
            <a:ext cx="10363200" cy="792527"/>
          </a:xfrm>
          <a:prstGeom prst="wedgeRoundRectCallout">
            <a:avLst>
              <a:gd name="adj1" fmla="val -72119"/>
              <a:gd name="adj2" fmla="val 4428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Why shouldn’t we just keep doing what we’ve always done?</a:t>
            </a:r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35D11295-9AAF-6AB5-8B29-4AB14CC77957}"/>
              </a:ext>
            </a:extLst>
          </p:cNvPr>
          <p:cNvSpPr/>
          <p:nvPr/>
        </p:nvSpPr>
        <p:spPr>
          <a:xfrm>
            <a:off x="0" y="5734463"/>
            <a:ext cx="12192000" cy="104733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5800" b="1" dirty="0"/>
              <a:t>Because of the </a:t>
            </a:r>
            <a:r>
              <a:rPr lang="en-US" sz="5800" b="1" i="1" dirty="0"/>
              <a:t>future,</a:t>
            </a:r>
            <a:r>
              <a:rPr lang="en-US" sz="5800" b="1" dirty="0"/>
              <a:t> </a:t>
            </a:r>
            <a:r>
              <a:rPr lang="en-US" sz="5800" b="1" i="1" dirty="0"/>
              <a:t>spiritual</a:t>
            </a:r>
            <a:r>
              <a:rPr lang="en-US" sz="5800" b="1" dirty="0"/>
              <a:t> reality</a:t>
            </a:r>
          </a:p>
        </p:txBody>
      </p:sp>
    </p:spTree>
    <p:extLst>
      <p:ext uri="{BB962C8B-B14F-4D97-AF65-F5344CB8AC3E}">
        <p14:creationId xmlns:p14="http://schemas.microsoft.com/office/powerpoint/2010/main" val="159786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833220-E735-6C9C-93EF-7CFB2AB13A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5C4BAC20-864E-0D4E-B3E9-C2D5C898FE4A}"/>
              </a:ext>
            </a:extLst>
          </p:cNvPr>
          <p:cNvSpPr/>
          <p:nvPr/>
        </p:nvSpPr>
        <p:spPr>
          <a:xfrm>
            <a:off x="0" y="5734463"/>
            <a:ext cx="12192000" cy="104733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5800" b="1" dirty="0"/>
              <a:t>Because of the </a:t>
            </a:r>
            <a:r>
              <a:rPr lang="en-US" sz="5800" b="1" i="1" dirty="0"/>
              <a:t>future,</a:t>
            </a:r>
            <a:r>
              <a:rPr lang="en-US" sz="5800" b="1" dirty="0"/>
              <a:t> </a:t>
            </a:r>
            <a:r>
              <a:rPr lang="en-US" sz="5800" b="1" i="1" dirty="0"/>
              <a:t>spiritual</a:t>
            </a:r>
            <a:r>
              <a:rPr lang="en-US" sz="5800" b="1" dirty="0"/>
              <a:t> reality</a:t>
            </a:r>
          </a:p>
        </p:txBody>
      </p:sp>
      <p:sp>
        <p:nvSpPr>
          <p:cNvPr id="10" name="Rounded Rectangular Callout 11">
            <a:extLst>
              <a:ext uri="{FF2B5EF4-FFF2-40B4-BE49-F238E27FC236}">
                <a16:creationId xmlns:a16="http://schemas.microsoft.com/office/drawing/2014/main" id="{7D5CCD08-BC3E-D6F0-F3F1-EC12FDE42E44}"/>
              </a:ext>
            </a:extLst>
          </p:cNvPr>
          <p:cNvSpPr/>
          <p:nvPr/>
        </p:nvSpPr>
        <p:spPr>
          <a:xfrm>
            <a:off x="228600" y="381000"/>
            <a:ext cx="8610600" cy="1295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Live according to the Wisdom of God, not the Wisdom of the World</a:t>
            </a: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4CAF3B15-B80E-3E7C-B16C-2977901BFAB5}"/>
              </a:ext>
            </a:extLst>
          </p:cNvPr>
          <p:cNvSpPr/>
          <p:nvPr/>
        </p:nvSpPr>
        <p:spPr>
          <a:xfrm>
            <a:off x="1790700" y="2057399"/>
            <a:ext cx="8610600" cy="1295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One looks to the ways of the past, one looks to the realities of the future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CD1C138D-B69B-4575-2258-D6FF93026D65}"/>
              </a:ext>
            </a:extLst>
          </p:cNvPr>
          <p:cNvSpPr/>
          <p:nvPr/>
        </p:nvSpPr>
        <p:spPr>
          <a:xfrm>
            <a:off x="1143000" y="3805990"/>
            <a:ext cx="9906000" cy="1295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One is informed by the </a:t>
            </a:r>
            <a:r>
              <a:rPr lang="en-US" sz="4000" b="1" i="1" dirty="0"/>
              <a:t>temporal</a:t>
            </a:r>
            <a:r>
              <a:rPr lang="en-US" sz="4000" b="1" dirty="0"/>
              <a:t> </a:t>
            </a:r>
            <a:r>
              <a:rPr lang="en-US" sz="4000" b="1" i="1" dirty="0"/>
              <a:t>present</a:t>
            </a:r>
          </a:p>
          <a:p>
            <a:pPr algn="ctr"/>
            <a:r>
              <a:rPr lang="en-US" sz="4000" b="1" dirty="0"/>
              <a:t>The other is informed by the </a:t>
            </a:r>
            <a:r>
              <a:rPr lang="en-US" sz="4000" b="1" i="1" dirty="0"/>
              <a:t>spiritual</a:t>
            </a:r>
            <a:r>
              <a:rPr lang="en-US" sz="4000" b="1" dirty="0"/>
              <a:t> </a:t>
            </a:r>
            <a:r>
              <a:rPr lang="en-US" sz="4000" b="1" i="1" dirty="0"/>
              <a:t>future</a:t>
            </a:r>
            <a:r>
              <a:rPr lang="en-US" sz="4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228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D978DA-EDC8-8486-A3A5-622B537F07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F9A315BF-3384-C528-942E-8A35F825F2A2}"/>
              </a:ext>
            </a:extLst>
          </p:cNvPr>
          <p:cNvSpPr/>
          <p:nvPr/>
        </p:nvSpPr>
        <p:spPr>
          <a:xfrm>
            <a:off x="381000" y="152400"/>
            <a:ext cx="1156911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CB475BD4-F116-50E4-AE48-342B6BCB16E1}"/>
              </a:ext>
            </a:extLst>
          </p:cNvPr>
          <p:cNvSpPr/>
          <p:nvPr/>
        </p:nvSpPr>
        <p:spPr>
          <a:xfrm>
            <a:off x="0" y="5734463"/>
            <a:ext cx="12192000" cy="104733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5800" b="1" dirty="0"/>
              <a:t>Because of the </a:t>
            </a:r>
            <a:r>
              <a:rPr lang="en-US" sz="5800" b="1" i="1" dirty="0"/>
              <a:t>future,</a:t>
            </a:r>
            <a:r>
              <a:rPr lang="en-US" sz="5800" b="1" dirty="0"/>
              <a:t> </a:t>
            </a:r>
            <a:r>
              <a:rPr lang="en-US" sz="5800" b="1" i="1" dirty="0"/>
              <a:t>spiritual</a:t>
            </a:r>
            <a:r>
              <a:rPr lang="en-US" sz="5800" b="1" dirty="0"/>
              <a:t> reality</a:t>
            </a:r>
          </a:p>
        </p:txBody>
      </p:sp>
    </p:spTree>
    <p:extLst>
      <p:ext uri="{BB962C8B-B14F-4D97-AF65-F5344CB8AC3E}">
        <p14:creationId xmlns:p14="http://schemas.microsoft.com/office/powerpoint/2010/main" val="286948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462D45-5247-445F-8422-1906070D8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BA158087-1E1F-77C0-17AE-B541F19A9631}"/>
              </a:ext>
            </a:extLst>
          </p:cNvPr>
          <p:cNvSpPr/>
          <p:nvPr/>
        </p:nvSpPr>
        <p:spPr>
          <a:xfrm>
            <a:off x="381000" y="152400"/>
            <a:ext cx="1156911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0A2F44-A647-E207-5D6E-0E6DD2A4288B}"/>
              </a:ext>
            </a:extLst>
          </p:cNvPr>
          <p:cNvSpPr/>
          <p:nvPr/>
        </p:nvSpPr>
        <p:spPr>
          <a:xfrm>
            <a:off x="1" y="4191000"/>
            <a:ext cx="12192000" cy="2667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 if you have law courts dealing with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matters of this life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do you appoint them as judges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who are of no account in the church?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say this to your shame. Is it so, that there is not among you one wise man who will be able to decide between his brethren,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brother  goes to law with brother, and that before unbelievers?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06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7F77C70-4D54-23D6-992F-DC300E8DC24A}"/>
              </a:ext>
            </a:extLst>
          </p:cNvPr>
          <p:cNvSpPr/>
          <p:nvPr/>
        </p:nvSpPr>
        <p:spPr>
          <a:xfrm>
            <a:off x="5562600" y="152400"/>
            <a:ext cx="6477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 Corinthians</a:t>
            </a:r>
          </a:p>
        </p:txBody>
      </p:sp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D798020B-692A-58A6-F762-6BC886E3CAEC}"/>
              </a:ext>
            </a:extLst>
          </p:cNvPr>
          <p:cNvSpPr/>
          <p:nvPr/>
        </p:nvSpPr>
        <p:spPr>
          <a:xfrm>
            <a:off x="381000" y="4932958"/>
            <a:ext cx="8839200" cy="177264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1 Corinthians 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i="1" dirty="0">
                <a:solidFill>
                  <a:schemeClr val="bg1"/>
                </a:solidFill>
              </a:rPr>
              <a:t>Living the Already Not Yet</a:t>
            </a:r>
          </a:p>
        </p:txBody>
      </p:sp>
    </p:spTree>
    <p:extLst>
      <p:ext uri="{BB962C8B-B14F-4D97-AF65-F5344CB8AC3E}">
        <p14:creationId xmlns:p14="http://schemas.microsoft.com/office/powerpoint/2010/main" val="748312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3E2BC1-8800-366F-BE3D-748E14A0F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E1CAA2D1-35DE-3571-BCE5-941AAB8235E6}"/>
              </a:ext>
            </a:extLst>
          </p:cNvPr>
          <p:cNvSpPr/>
          <p:nvPr/>
        </p:nvSpPr>
        <p:spPr>
          <a:xfrm>
            <a:off x="381000" y="152400"/>
            <a:ext cx="1156911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77FFA7-568D-C16F-E8D5-81255A2DE8FE}"/>
              </a:ext>
            </a:extLst>
          </p:cNvPr>
          <p:cNvSpPr/>
          <p:nvPr/>
        </p:nvSpPr>
        <p:spPr>
          <a:xfrm>
            <a:off x="1" y="4191000"/>
            <a:ext cx="12192000" cy="2667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 if you have law courts dealing with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matters of this life,  do you appoint them as judges who are of no account in the church?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say this to your shame.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it so, that there is not among you one wise man who will be able to decide between his brethren,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brother  goes to law with brother, and that before unbelievers?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867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7D4AF7-7C31-97A4-9870-A243E14640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A93CDEF7-0110-30D1-28DA-2FE8B0A4F866}"/>
              </a:ext>
            </a:extLst>
          </p:cNvPr>
          <p:cNvSpPr/>
          <p:nvPr/>
        </p:nvSpPr>
        <p:spPr>
          <a:xfrm>
            <a:off x="381000" y="152400"/>
            <a:ext cx="1156911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EF0D58-C579-E0B4-2F2B-66EAD358694D}"/>
              </a:ext>
            </a:extLst>
          </p:cNvPr>
          <p:cNvSpPr/>
          <p:nvPr/>
        </p:nvSpPr>
        <p:spPr>
          <a:xfrm>
            <a:off x="1" y="4191000"/>
            <a:ext cx="12192000" cy="2667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 if you have law courts dealing with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matters of this life,  do you appoint them as judges who are of no account in the church?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say this to your shame.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it so, that there is not among you one wise man who will be able to decide between his brethren,</a:t>
            </a:r>
            <a:r>
              <a:rPr lang="en-US" sz="3200" b="1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brother goes to law with brother, and that before unbelievers?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2805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63B27E-D6AB-335E-2B46-3F2EE7DBFF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B4E4534C-01D1-4EF5-0675-A5E08C79DC6B}"/>
              </a:ext>
            </a:extLst>
          </p:cNvPr>
          <p:cNvSpPr/>
          <p:nvPr/>
        </p:nvSpPr>
        <p:spPr>
          <a:xfrm>
            <a:off x="381000" y="152400"/>
            <a:ext cx="1156911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3B92E4-5DA2-FEEB-9341-F778FA87F7E3}"/>
              </a:ext>
            </a:extLst>
          </p:cNvPr>
          <p:cNvSpPr/>
          <p:nvPr/>
        </p:nvSpPr>
        <p:spPr>
          <a:xfrm>
            <a:off x="1" y="4191000"/>
            <a:ext cx="12192000" cy="2667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 if you have law courts dealing with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matters of this life,  do you appoint them as judges who are of no account in the church?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200" u="sng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u="sng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say this to your shame.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it so, that there is not among you one wise man who will be able to decide between his brethren,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brother goes to law with brother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and that before unbelievers?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6377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D5D0F-CAAD-1DFD-CAE1-49612C89C4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CCE7E226-B757-E6BA-7F0A-85651AE27CF6}"/>
              </a:ext>
            </a:extLst>
          </p:cNvPr>
          <p:cNvSpPr/>
          <p:nvPr/>
        </p:nvSpPr>
        <p:spPr>
          <a:xfrm>
            <a:off x="381000" y="152400"/>
            <a:ext cx="1156911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06725E-EB21-F665-3845-DA4B3DF1A6B6}"/>
              </a:ext>
            </a:extLst>
          </p:cNvPr>
          <p:cNvSpPr/>
          <p:nvPr/>
        </p:nvSpPr>
        <p:spPr>
          <a:xfrm>
            <a:off x="1" y="4191000"/>
            <a:ext cx="12192000" cy="2667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 if you have law courts dealing with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matters of this life,  do you appoint them as judges who are of no account in the church?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200" u="sng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u="sng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say this to your shame.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it so, that there is not among you one wise man who will be able to decide between his brethren,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brother goes to law with brother,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that before unbelievers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4371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B63D89-C794-CA65-EB8F-D00790A77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22A726BE-AC1D-F550-8A7C-6DF276AC853F}"/>
              </a:ext>
            </a:extLst>
          </p:cNvPr>
          <p:cNvSpPr/>
          <p:nvPr/>
        </p:nvSpPr>
        <p:spPr>
          <a:xfrm>
            <a:off x="381000" y="152400"/>
            <a:ext cx="1156911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E03DA8-4E5F-C7A6-C3B3-364A2A19E28C}"/>
              </a:ext>
            </a:extLst>
          </p:cNvPr>
          <p:cNvSpPr/>
          <p:nvPr/>
        </p:nvSpPr>
        <p:spPr>
          <a:xfrm>
            <a:off x="0" y="4676274"/>
            <a:ext cx="12192000" cy="2209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Actually, then, it is already a defeat for you, that you have lawsuits with one another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Why not rather be wronged? Why not rather be defrauded?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On the contrary, you yourselves wrong and defraud.  You do this even to your brethren.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E305EA81-6FA8-6D2F-98A8-757455146E2C}"/>
              </a:ext>
            </a:extLst>
          </p:cNvPr>
          <p:cNvSpPr/>
          <p:nvPr/>
        </p:nvSpPr>
        <p:spPr>
          <a:xfrm>
            <a:off x="381000" y="1285376"/>
            <a:ext cx="11277600" cy="114606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2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A moral defeat … a values defeat … a unity defeat …          a defeat to your reputation and witness</a:t>
            </a:r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AA139AD9-9EC4-DDC2-AF3C-6BDFB134FC05}"/>
              </a:ext>
            </a:extLst>
          </p:cNvPr>
          <p:cNvSpPr/>
          <p:nvPr/>
        </p:nvSpPr>
        <p:spPr>
          <a:xfrm>
            <a:off x="1371600" y="2476027"/>
            <a:ext cx="5903495" cy="6957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2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You disparage your station </a:t>
            </a:r>
          </a:p>
        </p:txBody>
      </p:sp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24BAEBC9-14B2-94CE-6B24-81505BC31C94}"/>
              </a:ext>
            </a:extLst>
          </p:cNvPr>
          <p:cNvSpPr/>
          <p:nvPr/>
        </p:nvSpPr>
        <p:spPr>
          <a:xfrm>
            <a:off x="5334000" y="3237201"/>
            <a:ext cx="5903495" cy="6957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2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You’re walking like mere men</a:t>
            </a:r>
          </a:p>
        </p:txBody>
      </p:sp>
      <p:sp>
        <p:nvSpPr>
          <p:cNvPr id="8" name="Rounded Rectangular Callout 11">
            <a:extLst>
              <a:ext uri="{FF2B5EF4-FFF2-40B4-BE49-F238E27FC236}">
                <a16:creationId xmlns:a16="http://schemas.microsoft.com/office/drawing/2014/main" id="{17075159-BE77-8CA6-CD77-6E9B4F3E9BBF}"/>
              </a:ext>
            </a:extLst>
          </p:cNvPr>
          <p:cNvSpPr/>
          <p:nvPr/>
        </p:nvSpPr>
        <p:spPr>
          <a:xfrm>
            <a:off x="2057400" y="3962400"/>
            <a:ext cx="7579895" cy="6957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So even if you win your case, you lose </a:t>
            </a:r>
          </a:p>
        </p:txBody>
      </p:sp>
    </p:spTree>
    <p:extLst>
      <p:ext uri="{BB962C8B-B14F-4D97-AF65-F5344CB8AC3E}">
        <p14:creationId xmlns:p14="http://schemas.microsoft.com/office/powerpoint/2010/main" val="211391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133C2D-59F4-93CF-7390-63677ED52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A02DC8D2-4355-ED8B-9865-BE119767CDB5}"/>
              </a:ext>
            </a:extLst>
          </p:cNvPr>
          <p:cNvSpPr/>
          <p:nvPr/>
        </p:nvSpPr>
        <p:spPr>
          <a:xfrm>
            <a:off x="381000" y="152400"/>
            <a:ext cx="1156911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82BD73-D0B0-97E2-AE38-586F7C90BEA0}"/>
              </a:ext>
            </a:extLst>
          </p:cNvPr>
          <p:cNvSpPr/>
          <p:nvPr/>
        </p:nvSpPr>
        <p:spPr>
          <a:xfrm>
            <a:off x="0" y="4676274"/>
            <a:ext cx="12192000" cy="2209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Actually, then, it is already a defeat for you, that you have lawsuits with one another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Why not rather be wronged? Why not rather be defrauded?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On the contrary, you yourselves wrong and defraud.  You do this even to your brethren.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F7E292CD-0635-EF66-DB24-E085D3BF877B}"/>
              </a:ext>
            </a:extLst>
          </p:cNvPr>
          <p:cNvSpPr/>
          <p:nvPr/>
        </p:nvSpPr>
        <p:spPr>
          <a:xfrm>
            <a:off x="352926" y="3238500"/>
            <a:ext cx="11277600" cy="114606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2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Consider what bringing these cases </a:t>
            </a:r>
            <a:r>
              <a:rPr lang="en-US" sz="4400" b="1" i="1" dirty="0"/>
              <a:t>costs</a:t>
            </a:r>
            <a:r>
              <a:rPr lang="en-US" sz="4400" b="1" dirty="0"/>
              <a:t> you</a:t>
            </a:r>
          </a:p>
        </p:txBody>
      </p:sp>
    </p:spTree>
    <p:extLst>
      <p:ext uri="{BB962C8B-B14F-4D97-AF65-F5344CB8AC3E}">
        <p14:creationId xmlns:p14="http://schemas.microsoft.com/office/powerpoint/2010/main" val="122330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232055-D2AA-21D7-2B53-3AA053BD6A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52F2574B-E99E-6EE6-50D5-231E83FBCC93}"/>
              </a:ext>
            </a:extLst>
          </p:cNvPr>
          <p:cNvSpPr/>
          <p:nvPr/>
        </p:nvSpPr>
        <p:spPr>
          <a:xfrm>
            <a:off x="381000" y="152400"/>
            <a:ext cx="1156911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BA5A67-3E7A-5A04-C7BB-FC198C876B9A}"/>
              </a:ext>
            </a:extLst>
          </p:cNvPr>
          <p:cNvSpPr/>
          <p:nvPr/>
        </p:nvSpPr>
        <p:spPr>
          <a:xfrm>
            <a:off x="0" y="4676274"/>
            <a:ext cx="12192000" cy="2209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Actually, then, it is already a defeat for you, that you have lawsuits with one another.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Why not rather be wronged? Why not rather be defrauded?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On the contrary, you yourselves wrong and defraud.  You do this even to your brethren.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8C44D252-C9F5-ADFC-5F05-51D664C3EFC7}"/>
              </a:ext>
            </a:extLst>
          </p:cNvPr>
          <p:cNvSpPr/>
          <p:nvPr/>
        </p:nvSpPr>
        <p:spPr>
          <a:xfrm>
            <a:off x="1524000" y="3409658"/>
            <a:ext cx="8839200" cy="118027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This reveals a dramatic collision between God’s values system and man’s!</a:t>
            </a:r>
          </a:p>
        </p:txBody>
      </p:sp>
    </p:spTree>
    <p:extLst>
      <p:ext uri="{BB962C8B-B14F-4D97-AF65-F5344CB8AC3E}">
        <p14:creationId xmlns:p14="http://schemas.microsoft.com/office/powerpoint/2010/main" val="141893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DFEF8-2B1D-C45F-1135-698790FDE5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7EF1BC89-0563-7FF5-C8A2-FDADD6871848}"/>
              </a:ext>
            </a:extLst>
          </p:cNvPr>
          <p:cNvSpPr/>
          <p:nvPr/>
        </p:nvSpPr>
        <p:spPr>
          <a:xfrm>
            <a:off x="381000" y="152400"/>
            <a:ext cx="1156911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6600" b="1" i="1" dirty="0">
                <a:solidFill>
                  <a:schemeClr val="bg1"/>
                </a:solidFill>
              </a:rPr>
              <a:t>Why not just be wronged?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F1BA85-35E6-2696-F2AA-D077E5E1D03B}"/>
              </a:ext>
            </a:extLst>
          </p:cNvPr>
          <p:cNvSpPr/>
          <p:nvPr/>
        </p:nvSpPr>
        <p:spPr>
          <a:xfrm>
            <a:off x="-4011" y="1332674"/>
            <a:ext cx="6096000" cy="5525326"/>
          </a:xfrm>
          <a:prstGeom prst="rect">
            <a:avLst/>
          </a:prstGeom>
          <a:solidFill>
            <a:schemeClr val="tx1">
              <a:alpha val="54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Never let yourself be wronged </a:t>
            </a:r>
          </a:p>
          <a:p>
            <a:r>
              <a:rPr lang="en-US" sz="3200" b="1" dirty="0"/>
              <a:t>- Justice here and now, at any cost</a:t>
            </a:r>
          </a:p>
          <a:p>
            <a:r>
              <a:rPr lang="en-US" sz="3200" b="1" dirty="0"/>
              <a:t>- Don’t let them get away with it</a:t>
            </a:r>
          </a:p>
          <a:p>
            <a:r>
              <a:rPr lang="en-US" sz="3200" b="1" dirty="0"/>
              <a:t>- What matters are </a:t>
            </a:r>
          </a:p>
          <a:p>
            <a:r>
              <a:rPr lang="en-US" sz="3200" b="1" dirty="0"/>
              <a:t>	- My rights</a:t>
            </a:r>
          </a:p>
          <a:p>
            <a:r>
              <a:rPr lang="en-US" sz="3200" b="1" dirty="0"/>
              <a:t>	- Being right</a:t>
            </a:r>
          </a:p>
          <a:p>
            <a:r>
              <a:rPr lang="en-US" sz="3200" b="1" dirty="0"/>
              <a:t>	- Winning</a:t>
            </a:r>
          </a:p>
          <a:p>
            <a:r>
              <a:rPr lang="en-US" sz="3200" b="1" dirty="0"/>
              <a:t>	- Payback</a:t>
            </a:r>
          </a:p>
          <a:p>
            <a:r>
              <a:rPr lang="en-US" sz="3200" b="1" dirty="0"/>
              <a:t>	- Material gain</a:t>
            </a:r>
          </a:p>
        </p:txBody>
      </p:sp>
    </p:spTree>
    <p:extLst>
      <p:ext uri="{BB962C8B-B14F-4D97-AF65-F5344CB8AC3E}">
        <p14:creationId xmlns:p14="http://schemas.microsoft.com/office/powerpoint/2010/main" val="6037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B9B905-CF9F-993E-1322-A014CF05EA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F952BB61-8D4B-81FE-92F5-80B1FA11FFA0}"/>
              </a:ext>
            </a:extLst>
          </p:cNvPr>
          <p:cNvSpPr/>
          <p:nvPr/>
        </p:nvSpPr>
        <p:spPr>
          <a:xfrm>
            <a:off x="381000" y="152400"/>
            <a:ext cx="1156911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6600" b="1" i="1" dirty="0">
                <a:solidFill>
                  <a:schemeClr val="bg1"/>
                </a:solidFill>
              </a:rPr>
              <a:t>Why not just be wronged?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63CBB8-6EFA-3DDF-054E-E784B3F78A21}"/>
              </a:ext>
            </a:extLst>
          </p:cNvPr>
          <p:cNvSpPr/>
          <p:nvPr/>
        </p:nvSpPr>
        <p:spPr>
          <a:xfrm>
            <a:off x="-4011" y="1332674"/>
            <a:ext cx="6096000" cy="5525326"/>
          </a:xfrm>
          <a:prstGeom prst="rect">
            <a:avLst/>
          </a:prstGeom>
          <a:solidFill>
            <a:schemeClr val="tx1">
              <a:alpha val="54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Never let yourself be wronged </a:t>
            </a:r>
          </a:p>
          <a:p>
            <a:r>
              <a:rPr lang="en-US" sz="3200" b="1" dirty="0"/>
              <a:t>- Justice here and now, at any cost</a:t>
            </a:r>
          </a:p>
          <a:p>
            <a:r>
              <a:rPr lang="en-US" sz="3200" b="1" dirty="0"/>
              <a:t>- Don’t let them get away with it</a:t>
            </a:r>
          </a:p>
          <a:p>
            <a:r>
              <a:rPr lang="en-US" sz="3200" b="1" dirty="0"/>
              <a:t>- What matters are </a:t>
            </a:r>
          </a:p>
          <a:p>
            <a:r>
              <a:rPr lang="en-US" sz="3200" b="1" dirty="0"/>
              <a:t>	- My rights</a:t>
            </a:r>
          </a:p>
          <a:p>
            <a:r>
              <a:rPr lang="en-US" sz="3200" b="1" dirty="0"/>
              <a:t>	- Being right</a:t>
            </a:r>
          </a:p>
          <a:p>
            <a:r>
              <a:rPr lang="en-US" sz="3200" b="1" dirty="0"/>
              <a:t>	- Winning</a:t>
            </a:r>
          </a:p>
          <a:p>
            <a:r>
              <a:rPr lang="en-US" sz="3200" b="1" dirty="0"/>
              <a:t>	- Payback</a:t>
            </a:r>
          </a:p>
          <a:p>
            <a:r>
              <a:rPr lang="en-US" sz="3200" b="1" dirty="0"/>
              <a:t>	- Material gain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C240806-EAC1-F782-41D0-C350D5726303}"/>
              </a:ext>
            </a:extLst>
          </p:cNvPr>
          <p:cNvSpPr/>
          <p:nvPr/>
        </p:nvSpPr>
        <p:spPr>
          <a:xfrm>
            <a:off x="6096000" y="1332674"/>
            <a:ext cx="6096000" cy="5525326"/>
          </a:xfrm>
          <a:prstGeom prst="rect">
            <a:avLst/>
          </a:prstGeom>
          <a:solidFill>
            <a:schemeClr val="tx1">
              <a:alpha val="54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There is an eternal justice system</a:t>
            </a:r>
          </a:p>
          <a:p>
            <a:r>
              <a:rPr lang="en-US" sz="3200" b="1" dirty="0"/>
              <a:t>- </a:t>
            </a:r>
            <a:r>
              <a:rPr lang="en-US" sz="3100" b="1" dirty="0"/>
              <a:t>Anticipate </a:t>
            </a:r>
            <a:r>
              <a:rPr lang="en-US" sz="3100" b="1" i="1" dirty="0"/>
              <a:t>perfect</a:t>
            </a:r>
            <a:r>
              <a:rPr lang="en-US" sz="3100" b="1" dirty="0"/>
              <a:t>, </a:t>
            </a:r>
            <a:r>
              <a:rPr lang="en-US" sz="3100" b="1" i="1" dirty="0"/>
              <a:t>delayed</a:t>
            </a:r>
            <a:r>
              <a:rPr lang="en-US" sz="3100" b="1" dirty="0"/>
              <a:t> justice </a:t>
            </a:r>
          </a:p>
          <a:p>
            <a:r>
              <a:rPr lang="en-US" sz="3200" b="1" dirty="0"/>
              <a:t>- I have been shown mercy</a:t>
            </a:r>
          </a:p>
          <a:p>
            <a:r>
              <a:rPr lang="en-US" sz="3200" b="1" dirty="0"/>
              <a:t>- He suffered injustice for me</a:t>
            </a:r>
          </a:p>
          <a:p>
            <a:r>
              <a:rPr lang="en-US" sz="3200" b="1" dirty="0"/>
              <a:t>- What matters is </a:t>
            </a:r>
          </a:p>
          <a:p>
            <a:r>
              <a:rPr lang="en-US" sz="3200" b="1" dirty="0"/>
              <a:t>	- Our mission</a:t>
            </a:r>
          </a:p>
          <a:p>
            <a:r>
              <a:rPr lang="en-US" sz="3200" b="1" dirty="0"/>
              <a:t>	- Our unity </a:t>
            </a:r>
          </a:p>
          <a:p>
            <a:r>
              <a:rPr lang="en-US" sz="3200" b="1" dirty="0"/>
              <a:t>	- Our integrity and witness</a:t>
            </a:r>
          </a:p>
          <a:p>
            <a:r>
              <a:rPr lang="en-US" sz="3200" b="1" dirty="0"/>
              <a:t>	- Love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2C2A85C-E71C-94BC-17F9-851F59DB0418}"/>
              </a:ext>
            </a:extLst>
          </p:cNvPr>
          <p:cNvCxnSpPr/>
          <p:nvPr/>
        </p:nvCxnSpPr>
        <p:spPr>
          <a:xfrm>
            <a:off x="6087976" y="1143000"/>
            <a:ext cx="8024" cy="64008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80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59E159-7193-115C-98E1-03F1E942CC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37A1F537-3794-1C27-EB73-FF54622E4D65}"/>
              </a:ext>
            </a:extLst>
          </p:cNvPr>
          <p:cNvSpPr/>
          <p:nvPr/>
        </p:nvSpPr>
        <p:spPr>
          <a:xfrm>
            <a:off x="381000" y="152400"/>
            <a:ext cx="1156911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6600" b="1" i="1" dirty="0">
                <a:solidFill>
                  <a:schemeClr val="bg1"/>
                </a:solidFill>
              </a:rPr>
              <a:t>Why not just be wronged?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987D6C-A2F6-056A-D88C-DE78609CD856}"/>
              </a:ext>
            </a:extLst>
          </p:cNvPr>
          <p:cNvSpPr/>
          <p:nvPr/>
        </p:nvSpPr>
        <p:spPr>
          <a:xfrm>
            <a:off x="-4011" y="1332674"/>
            <a:ext cx="6096000" cy="5525326"/>
          </a:xfrm>
          <a:prstGeom prst="rect">
            <a:avLst/>
          </a:prstGeom>
          <a:solidFill>
            <a:schemeClr val="tx1">
              <a:alpha val="54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Never let yourself be wronged </a:t>
            </a:r>
          </a:p>
          <a:p>
            <a:r>
              <a:rPr lang="en-US" sz="3200" b="1" dirty="0"/>
              <a:t>- Justice here and now, at any cost</a:t>
            </a:r>
          </a:p>
          <a:p>
            <a:r>
              <a:rPr lang="en-US" sz="3200" b="1" dirty="0"/>
              <a:t>- Don’t let them get away with it</a:t>
            </a:r>
          </a:p>
          <a:p>
            <a:r>
              <a:rPr lang="en-US" sz="3200" b="1" dirty="0"/>
              <a:t>- What matters are </a:t>
            </a:r>
          </a:p>
          <a:p>
            <a:r>
              <a:rPr lang="en-US" sz="3200" b="1" dirty="0"/>
              <a:t>	- My rights</a:t>
            </a:r>
          </a:p>
          <a:p>
            <a:r>
              <a:rPr lang="en-US" sz="3200" b="1" dirty="0"/>
              <a:t>	- Being right</a:t>
            </a:r>
          </a:p>
          <a:p>
            <a:r>
              <a:rPr lang="en-US" sz="3200" b="1" dirty="0"/>
              <a:t>	- Winning</a:t>
            </a:r>
          </a:p>
          <a:p>
            <a:r>
              <a:rPr lang="en-US" sz="3200" b="1" dirty="0"/>
              <a:t>	- Payback</a:t>
            </a:r>
          </a:p>
          <a:p>
            <a:r>
              <a:rPr lang="en-US" sz="3200" b="1" dirty="0"/>
              <a:t>	- Material gain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7FC5D9-4702-2687-39AF-7A0A8D1F7524}"/>
              </a:ext>
            </a:extLst>
          </p:cNvPr>
          <p:cNvSpPr/>
          <p:nvPr/>
        </p:nvSpPr>
        <p:spPr>
          <a:xfrm>
            <a:off x="6096000" y="1332674"/>
            <a:ext cx="6096000" cy="5525326"/>
          </a:xfrm>
          <a:prstGeom prst="rect">
            <a:avLst/>
          </a:prstGeom>
          <a:solidFill>
            <a:schemeClr val="tx1">
              <a:alpha val="54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There is an eternal justice system</a:t>
            </a:r>
          </a:p>
          <a:p>
            <a:r>
              <a:rPr lang="en-US" sz="3200" b="1" dirty="0"/>
              <a:t>- </a:t>
            </a:r>
            <a:r>
              <a:rPr lang="en-US" sz="3100" b="1" dirty="0"/>
              <a:t>Anticipate </a:t>
            </a:r>
            <a:r>
              <a:rPr lang="en-US" sz="3100" b="1" i="1" dirty="0"/>
              <a:t>perfect</a:t>
            </a:r>
            <a:r>
              <a:rPr lang="en-US" sz="3100" b="1" dirty="0"/>
              <a:t>, </a:t>
            </a:r>
            <a:r>
              <a:rPr lang="en-US" sz="3100" b="1" i="1" dirty="0"/>
              <a:t>delayed</a:t>
            </a:r>
            <a:r>
              <a:rPr lang="en-US" sz="3100" b="1" dirty="0"/>
              <a:t> justice </a:t>
            </a:r>
          </a:p>
          <a:p>
            <a:r>
              <a:rPr lang="en-US" sz="3200" b="1" dirty="0"/>
              <a:t>- I have been shown mercy</a:t>
            </a:r>
          </a:p>
          <a:p>
            <a:r>
              <a:rPr lang="en-US" sz="3200" b="1" dirty="0"/>
              <a:t>- He suffered injustice for me</a:t>
            </a:r>
          </a:p>
          <a:p>
            <a:r>
              <a:rPr lang="en-US" sz="3200" b="1" dirty="0"/>
              <a:t>- What matters is </a:t>
            </a:r>
          </a:p>
          <a:p>
            <a:r>
              <a:rPr lang="en-US" sz="3200" b="1" dirty="0"/>
              <a:t>	- Our mission</a:t>
            </a:r>
          </a:p>
          <a:p>
            <a:r>
              <a:rPr lang="en-US" sz="3200" b="1" dirty="0"/>
              <a:t>	- Our unity </a:t>
            </a:r>
          </a:p>
          <a:p>
            <a:r>
              <a:rPr lang="en-US" sz="3200" b="1" dirty="0"/>
              <a:t>	- Our integrity and witness</a:t>
            </a:r>
          </a:p>
          <a:p>
            <a:r>
              <a:rPr lang="en-US" sz="3200" b="1" dirty="0"/>
              <a:t>	- Love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7B09A6-FEA4-E841-D8ED-109C7343F935}"/>
              </a:ext>
            </a:extLst>
          </p:cNvPr>
          <p:cNvCxnSpPr/>
          <p:nvPr/>
        </p:nvCxnSpPr>
        <p:spPr>
          <a:xfrm>
            <a:off x="6087976" y="1143000"/>
            <a:ext cx="8024" cy="64008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9934CBED-1797-6396-8ADA-547ED988B119}"/>
              </a:ext>
            </a:extLst>
          </p:cNvPr>
          <p:cNvSpPr/>
          <p:nvPr/>
        </p:nvSpPr>
        <p:spPr>
          <a:xfrm>
            <a:off x="609600" y="2512948"/>
            <a:ext cx="4335376" cy="1144652"/>
          </a:xfrm>
          <a:prstGeom prst="wedgeRoundRectCallout">
            <a:avLst>
              <a:gd name="adj1" fmla="val -68307"/>
              <a:gd name="adj2" fmla="val 78274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I’ll trade all of these to get </a:t>
            </a:r>
            <a:r>
              <a:rPr lang="en-US" sz="3600" i="1" dirty="0">
                <a:solidFill>
                  <a:schemeClr val="tx1"/>
                </a:solidFill>
              </a:rPr>
              <a:t>what’s due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EAF32A9-B4AC-F444-77BE-A655154F9496}"/>
              </a:ext>
            </a:extLst>
          </p:cNvPr>
          <p:cNvSpPr/>
          <p:nvPr/>
        </p:nvSpPr>
        <p:spPr>
          <a:xfrm>
            <a:off x="6324599" y="4495800"/>
            <a:ext cx="5474365" cy="2514600"/>
          </a:xfrm>
          <a:prstGeom prst="ellipse">
            <a:avLst/>
          </a:prstGeom>
          <a:noFill/>
          <a:ln w="130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9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349F2D-F69E-A060-EC2C-E62BD0921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7FC77D-C3E7-025A-5594-F461B6F5BBA7}"/>
              </a:ext>
            </a:extLst>
          </p:cNvPr>
          <p:cNvSpPr/>
          <p:nvPr/>
        </p:nvSpPr>
        <p:spPr>
          <a:xfrm>
            <a:off x="5562600" y="152400"/>
            <a:ext cx="6477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 Corinthians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973A35-9FF1-F88A-F67A-8BD5F4236C57}"/>
              </a:ext>
            </a:extLst>
          </p:cNvPr>
          <p:cNvSpPr/>
          <p:nvPr/>
        </p:nvSpPr>
        <p:spPr>
          <a:xfrm>
            <a:off x="400049" y="5669295"/>
            <a:ext cx="11582401" cy="1066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</a:t>
            </a:r>
            <a:r>
              <a:rPr lang="en-US" sz="31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3:3 </a:t>
            </a:r>
            <a:r>
              <a:rPr lang="en-US" sz="3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 since there is jealousy and strife among you, are you not fleshly, and </a:t>
            </a:r>
            <a:r>
              <a:rPr lang="en-US" sz="31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are you not walking like mere men? </a:t>
            </a:r>
            <a:endParaRPr lang="en-US" sz="3400" b="1" u="sng" dirty="0">
              <a:solidFill>
                <a:srgbClr val="002060"/>
              </a:solidFill>
            </a:endParaRP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CB3A342D-D05C-7892-59CB-A8F9685D7869}"/>
              </a:ext>
            </a:extLst>
          </p:cNvPr>
          <p:cNvSpPr/>
          <p:nvPr/>
        </p:nvSpPr>
        <p:spPr>
          <a:xfrm>
            <a:off x="685800" y="2209800"/>
            <a:ext cx="7772400" cy="762000"/>
          </a:xfrm>
          <a:prstGeom prst="wedgeRoundRectCallout">
            <a:avLst>
              <a:gd name="adj1" fmla="val -68307"/>
              <a:gd name="adj2" fmla="val 78274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Why shouldn’t we just walk like other men? 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1F3384AB-E160-4D6C-EBC7-1760EB84EF96}"/>
              </a:ext>
            </a:extLst>
          </p:cNvPr>
          <p:cNvSpPr/>
          <p:nvPr/>
        </p:nvSpPr>
        <p:spPr>
          <a:xfrm>
            <a:off x="1752600" y="3017473"/>
            <a:ext cx="10363200" cy="792527"/>
          </a:xfrm>
          <a:prstGeom prst="wedgeRoundRectCallout">
            <a:avLst>
              <a:gd name="adj1" fmla="val -72119"/>
              <a:gd name="adj2" fmla="val 4428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Why shouldn’t we just keep doing what we’ve always done?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E3DD1A9E-205A-137F-CD33-E820DC11B3EA}"/>
              </a:ext>
            </a:extLst>
          </p:cNvPr>
          <p:cNvSpPr/>
          <p:nvPr/>
        </p:nvSpPr>
        <p:spPr>
          <a:xfrm>
            <a:off x="95250" y="3977020"/>
            <a:ext cx="12001499" cy="134444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Paul addresses not only their outward behavior, but the </a:t>
            </a:r>
            <a:r>
              <a:rPr lang="en-US" sz="4400" b="1" i="1" dirty="0"/>
              <a:t>values</a:t>
            </a:r>
            <a:r>
              <a:rPr lang="en-US" sz="4400" b="1" dirty="0"/>
              <a:t> behind their conduct</a:t>
            </a:r>
          </a:p>
        </p:txBody>
      </p:sp>
      <p:sp>
        <p:nvSpPr>
          <p:cNvPr id="8" name="Rounded Rectangular Callout 11">
            <a:extLst>
              <a:ext uri="{FF2B5EF4-FFF2-40B4-BE49-F238E27FC236}">
                <a16:creationId xmlns:a16="http://schemas.microsoft.com/office/drawing/2014/main" id="{99E8A993-F248-FC67-4559-4C67FC5D400B}"/>
              </a:ext>
            </a:extLst>
          </p:cNvPr>
          <p:cNvSpPr/>
          <p:nvPr/>
        </p:nvSpPr>
        <p:spPr>
          <a:xfrm>
            <a:off x="190500" y="1355725"/>
            <a:ext cx="1179195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Context: God’s wisdom vs. “the wisdom of the world” </a:t>
            </a:r>
          </a:p>
        </p:txBody>
      </p:sp>
    </p:spTree>
    <p:extLst>
      <p:ext uri="{BB962C8B-B14F-4D97-AF65-F5344CB8AC3E}">
        <p14:creationId xmlns:p14="http://schemas.microsoft.com/office/powerpoint/2010/main" val="321693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3DE05D-87DE-5B80-A7E3-09D256A39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DE2F8D77-814A-5BD2-E894-763F30EA14C4}"/>
              </a:ext>
            </a:extLst>
          </p:cNvPr>
          <p:cNvSpPr/>
          <p:nvPr/>
        </p:nvSpPr>
        <p:spPr>
          <a:xfrm>
            <a:off x="381000" y="152400"/>
            <a:ext cx="1156911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6600" b="1" i="1" dirty="0">
                <a:solidFill>
                  <a:schemeClr val="bg1"/>
                </a:solidFill>
              </a:rPr>
              <a:t>Why not just be wronged?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E6E798-BAFE-FF35-DF54-F03CF38F540C}"/>
              </a:ext>
            </a:extLst>
          </p:cNvPr>
          <p:cNvSpPr/>
          <p:nvPr/>
        </p:nvSpPr>
        <p:spPr>
          <a:xfrm>
            <a:off x="-4011" y="1332674"/>
            <a:ext cx="6096000" cy="5525326"/>
          </a:xfrm>
          <a:prstGeom prst="rect">
            <a:avLst/>
          </a:prstGeom>
          <a:solidFill>
            <a:schemeClr val="tx1">
              <a:alpha val="54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Never let yourself be wronged </a:t>
            </a:r>
          </a:p>
          <a:p>
            <a:r>
              <a:rPr lang="en-US" sz="3200" b="1" dirty="0"/>
              <a:t>- Justice here and now, at any cost</a:t>
            </a:r>
          </a:p>
          <a:p>
            <a:r>
              <a:rPr lang="en-US" sz="3200" b="1" dirty="0"/>
              <a:t>- Don’t let them get away with it</a:t>
            </a:r>
          </a:p>
          <a:p>
            <a:r>
              <a:rPr lang="en-US" sz="3200" b="1" dirty="0"/>
              <a:t>- What matters are </a:t>
            </a:r>
          </a:p>
          <a:p>
            <a:r>
              <a:rPr lang="en-US" sz="3200" b="1" dirty="0"/>
              <a:t>	- My rights</a:t>
            </a:r>
          </a:p>
          <a:p>
            <a:r>
              <a:rPr lang="en-US" sz="3200" b="1" dirty="0"/>
              <a:t>	- Being right</a:t>
            </a:r>
          </a:p>
          <a:p>
            <a:r>
              <a:rPr lang="en-US" sz="3200" b="1" dirty="0"/>
              <a:t>	- Winning</a:t>
            </a:r>
          </a:p>
          <a:p>
            <a:r>
              <a:rPr lang="en-US" sz="3200" b="1" dirty="0"/>
              <a:t>	- Payback</a:t>
            </a:r>
          </a:p>
          <a:p>
            <a:r>
              <a:rPr lang="en-US" sz="3200" b="1" dirty="0"/>
              <a:t>	- Material gain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28CA01A-E6F0-9079-48CA-27996615709D}"/>
              </a:ext>
            </a:extLst>
          </p:cNvPr>
          <p:cNvCxnSpPr/>
          <p:nvPr/>
        </p:nvCxnSpPr>
        <p:spPr>
          <a:xfrm>
            <a:off x="6087976" y="1143000"/>
            <a:ext cx="8024" cy="64008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519D3490-347D-DC4D-94C4-30D923D54BE7}"/>
              </a:ext>
            </a:extLst>
          </p:cNvPr>
          <p:cNvSpPr/>
          <p:nvPr/>
        </p:nvSpPr>
        <p:spPr>
          <a:xfrm>
            <a:off x="-36098" y="4178968"/>
            <a:ext cx="5474365" cy="2868706"/>
          </a:xfrm>
          <a:prstGeom prst="ellipse">
            <a:avLst/>
          </a:prstGeom>
          <a:noFill/>
          <a:ln w="130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9ED159C4-AF47-9462-2895-006E002000FC}"/>
              </a:ext>
            </a:extLst>
          </p:cNvPr>
          <p:cNvSpPr/>
          <p:nvPr/>
        </p:nvSpPr>
        <p:spPr>
          <a:xfrm>
            <a:off x="6353991" y="1622197"/>
            <a:ext cx="5571996" cy="175425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Jesus willingly gave up all of these for something of eternally greater value</a:t>
            </a:r>
          </a:p>
        </p:txBody>
      </p:sp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75D5C8F7-A9BF-9E96-3038-894B244E2EAA}"/>
              </a:ext>
            </a:extLst>
          </p:cNvPr>
          <p:cNvSpPr/>
          <p:nvPr/>
        </p:nvSpPr>
        <p:spPr>
          <a:xfrm>
            <a:off x="6939585" y="3665270"/>
            <a:ext cx="4376743" cy="61125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Love for you and I </a:t>
            </a:r>
          </a:p>
        </p:txBody>
      </p:sp>
      <p:sp>
        <p:nvSpPr>
          <p:cNvPr id="10" name="Rounded Rectangular Callout 11">
            <a:extLst>
              <a:ext uri="{FF2B5EF4-FFF2-40B4-BE49-F238E27FC236}">
                <a16:creationId xmlns:a16="http://schemas.microsoft.com/office/drawing/2014/main" id="{6DB95DC8-AFE1-668B-2D35-B0581AE7748F}"/>
              </a:ext>
            </a:extLst>
          </p:cNvPr>
          <p:cNvSpPr/>
          <p:nvPr/>
        </p:nvSpPr>
        <p:spPr>
          <a:xfrm>
            <a:off x="6341959" y="4612163"/>
            <a:ext cx="5571996" cy="175425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Where would we be if God had asserted His rights in justice against us? </a:t>
            </a:r>
          </a:p>
        </p:txBody>
      </p:sp>
    </p:spTree>
    <p:extLst>
      <p:ext uri="{BB962C8B-B14F-4D97-AF65-F5344CB8AC3E}">
        <p14:creationId xmlns:p14="http://schemas.microsoft.com/office/powerpoint/2010/main" val="296666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B5D2C2-DF8E-4060-483C-72A0A53023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04EA8E80-09DC-71AF-1D13-C25A3501BF04}"/>
              </a:ext>
            </a:extLst>
          </p:cNvPr>
          <p:cNvSpPr/>
          <p:nvPr/>
        </p:nvSpPr>
        <p:spPr>
          <a:xfrm>
            <a:off x="381000" y="152400"/>
            <a:ext cx="1156911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6600" b="1" i="1" dirty="0">
                <a:solidFill>
                  <a:schemeClr val="bg1"/>
                </a:solidFill>
              </a:rPr>
              <a:t>Why not just be wronged?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63018B-1309-8B68-9500-177F15EC4D51}"/>
              </a:ext>
            </a:extLst>
          </p:cNvPr>
          <p:cNvSpPr/>
          <p:nvPr/>
        </p:nvSpPr>
        <p:spPr>
          <a:xfrm>
            <a:off x="-4011" y="1332674"/>
            <a:ext cx="6096000" cy="5525326"/>
          </a:xfrm>
          <a:prstGeom prst="rect">
            <a:avLst/>
          </a:prstGeom>
          <a:solidFill>
            <a:schemeClr val="tx1">
              <a:alpha val="54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Never let yourself be wronged </a:t>
            </a:r>
          </a:p>
          <a:p>
            <a:r>
              <a:rPr lang="en-US" sz="3200" b="1" dirty="0"/>
              <a:t>- Justice here and now, at any cost</a:t>
            </a:r>
          </a:p>
          <a:p>
            <a:r>
              <a:rPr lang="en-US" sz="3200" b="1" dirty="0"/>
              <a:t>- Don’t let them get away with it</a:t>
            </a:r>
          </a:p>
          <a:p>
            <a:r>
              <a:rPr lang="en-US" sz="3200" b="1" dirty="0"/>
              <a:t>- What matters are </a:t>
            </a:r>
          </a:p>
          <a:p>
            <a:r>
              <a:rPr lang="en-US" sz="3200" b="1" dirty="0"/>
              <a:t>	- My rights</a:t>
            </a:r>
          </a:p>
          <a:p>
            <a:r>
              <a:rPr lang="en-US" sz="3200" b="1" dirty="0"/>
              <a:t>	- Being right</a:t>
            </a:r>
          </a:p>
          <a:p>
            <a:r>
              <a:rPr lang="en-US" sz="3200" b="1" dirty="0"/>
              <a:t>	- Winning</a:t>
            </a:r>
          </a:p>
          <a:p>
            <a:r>
              <a:rPr lang="en-US" sz="3200" b="1" dirty="0"/>
              <a:t>	- Payback</a:t>
            </a:r>
          </a:p>
          <a:p>
            <a:r>
              <a:rPr lang="en-US" sz="3200" b="1" dirty="0"/>
              <a:t>	- Material gain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D7904D1-E546-3DE5-04B4-4CDAB8648B8E}"/>
              </a:ext>
            </a:extLst>
          </p:cNvPr>
          <p:cNvCxnSpPr/>
          <p:nvPr/>
        </p:nvCxnSpPr>
        <p:spPr>
          <a:xfrm>
            <a:off x="6087976" y="1143000"/>
            <a:ext cx="8024" cy="64008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45BA2E91-D5F4-819A-94DB-FEDB784FBE57}"/>
              </a:ext>
            </a:extLst>
          </p:cNvPr>
          <p:cNvSpPr/>
          <p:nvPr/>
        </p:nvSpPr>
        <p:spPr>
          <a:xfrm>
            <a:off x="-36098" y="4178968"/>
            <a:ext cx="5474365" cy="2868706"/>
          </a:xfrm>
          <a:prstGeom prst="ellipse">
            <a:avLst/>
          </a:prstGeom>
          <a:noFill/>
          <a:ln w="130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28011E2-4507-BBEA-BC09-07C1CC8EAD83}"/>
              </a:ext>
            </a:extLst>
          </p:cNvPr>
          <p:cNvSpPr/>
          <p:nvPr/>
        </p:nvSpPr>
        <p:spPr>
          <a:xfrm>
            <a:off x="6087976" y="1332674"/>
            <a:ext cx="6104024" cy="552532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000" b="1" baseline="30000" dirty="0"/>
              <a:t>1 Peter 2:20 </a:t>
            </a:r>
            <a:r>
              <a:rPr lang="en-US" sz="3000" dirty="0"/>
              <a:t> If when you do what is right and suffer for it you patiently endure it, this finds favor with God.  </a:t>
            </a:r>
            <a:r>
              <a:rPr lang="en-US" sz="3000" b="1" baseline="30000" dirty="0"/>
              <a:t>21</a:t>
            </a:r>
            <a:r>
              <a:rPr lang="en-US" sz="3000" dirty="0"/>
              <a:t> For you have been called for this purpose, since Christ also suffered for you, leaving you an example for you to follow in His steps… </a:t>
            </a:r>
            <a:r>
              <a:rPr lang="en-US" sz="3000" b="1" baseline="30000" dirty="0"/>
              <a:t>23</a:t>
            </a:r>
            <a:r>
              <a:rPr lang="en-US" sz="3000" dirty="0"/>
              <a:t> and while being reviled, He did not revile in return; while suffering, he uttered no threats, but kept entrusting himself to Him who judges righteously.” </a:t>
            </a:r>
          </a:p>
        </p:txBody>
      </p:sp>
    </p:spTree>
    <p:extLst>
      <p:ext uri="{BB962C8B-B14F-4D97-AF65-F5344CB8AC3E}">
        <p14:creationId xmlns:p14="http://schemas.microsoft.com/office/powerpoint/2010/main" val="8403270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8DE1D7-CD61-EB4B-85C6-914708C64A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B57C006B-B5DB-AA77-F225-1CE33266E70F}"/>
              </a:ext>
            </a:extLst>
          </p:cNvPr>
          <p:cNvSpPr/>
          <p:nvPr/>
        </p:nvSpPr>
        <p:spPr>
          <a:xfrm>
            <a:off x="381000" y="152400"/>
            <a:ext cx="1156911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6600" b="1" i="1" dirty="0">
                <a:solidFill>
                  <a:schemeClr val="bg1"/>
                </a:solidFill>
              </a:rPr>
              <a:t>Why not just be wronged?</a:t>
            </a:r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7A8F5156-C637-D5DC-E417-C144C33F9AE1}"/>
              </a:ext>
            </a:extLst>
          </p:cNvPr>
          <p:cNvSpPr/>
          <p:nvPr/>
        </p:nvSpPr>
        <p:spPr>
          <a:xfrm>
            <a:off x="393061" y="1485074"/>
            <a:ext cx="11544987" cy="134960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In a world with no eternal justice system, you should </a:t>
            </a:r>
            <a:r>
              <a:rPr lang="en-US" sz="3600" b="1" i="1" dirty="0"/>
              <a:t>never</a:t>
            </a:r>
            <a:r>
              <a:rPr lang="en-US" sz="3600" b="1" dirty="0"/>
              <a:t> let anyone get away with wronging you</a:t>
            </a:r>
          </a:p>
        </p:txBody>
      </p:sp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7C06DE6C-AA58-C8ED-7BD9-9446D83BB267}"/>
              </a:ext>
            </a:extLst>
          </p:cNvPr>
          <p:cNvSpPr/>
          <p:nvPr/>
        </p:nvSpPr>
        <p:spPr>
          <a:xfrm>
            <a:off x="344905" y="3022407"/>
            <a:ext cx="11544987" cy="170199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But in view of a perfect eternal justice system, absorbing loss in the short run can be a powerful weapon for righteousness!</a:t>
            </a:r>
          </a:p>
        </p:txBody>
      </p:sp>
    </p:spTree>
    <p:extLst>
      <p:ext uri="{BB962C8B-B14F-4D97-AF65-F5344CB8AC3E}">
        <p14:creationId xmlns:p14="http://schemas.microsoft.com/office/powerpoint/2010/main" val="302618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3FA1BC-FEE9-F5FC-B940-F2BA145AC3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17FA845-DD8F-CD46-79F9-69FCA732BF75}"/>
              </a:ext>
            </a:extLst>
          </p:cNvPr>
          <p:cNvSpPr/>
          <p:nvPr/>
        </p:nvSpPr>
        <p:spPr>
          <a:xfrm>
            <a:off x="0" y="4676274"/>
            <a:ext cx="12192000" cy="2209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Actually, then, it is already a defeat for you, that you have lawsuits with one another. Why not rather be wronged? Why not rather be defrauded?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On the contrary, you yourselves wrong and defraud.  You do this even to your brethren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EAB3A3A0-613D-BD63-8D27-6C091FC88876}"/>
              </a:ext>
            </a:extLst>
          </p:cNvPr>
          <p:cNvSpPr/>
          <p:nvPr/>
        </p:nvSpPr>
        <p:spPr>
          <a:xfrm>
            <a:off x="381000" y="152400"/>
            <a:ext cx="1156911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6600" b="1" i="1" dirty="0">
                <a:solidFill>
                  <a:schemeClr val="bg1"/>
                </a:solidFill>
              </a:rPr>
              <a:t>Why not just be wronged?</a:t>
            </a:r>
          </a:p>
        </p:txBody>
      </p:sp>
    </p:spTree>
    <p:extLst>
      <p:ext uri="{BB962C8B-B14F-4D97-AF65-F5344CB8AC3E}">
        <p14:creationId xmlns:p14="http://schemas.microsoft.com/office/powerpoint/2010/main" val="4758350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8C8E3-5BEE-3893-DC50-760108F476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5A3CC8A1-FC5E-E95C-5CA0-E7141A839A2D}"/>
              </a:ext>
            </a:extLst>
          </p:cNvPr>
          <p:cNvSpPr/>
          <p:nvPr/>
        </p:nvSpPr>
        <p:spPr>
          <a:xfrm>
            <a:off x="-76200" y="267526"/>
            <a:ext cx="121920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5400" b="1" i="1" dirty="0">
                <a:solidFill>
                  <a:schemeClr val="bg1"/>
                </a:solidFill>
              </a:rPr>
              <a:t>Does this mean Christians should never go to court?</a:t>
            </a:r>
          </a:p>
        </p:txBody>
      </p:sp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78E01F92-24F2-CBBF-3F58-2860E3E94C2D}"/>
              </a:ext>
            </a:extLst>
          </p:cNvPr>
          <p:cNvSpPr/>
          <p:nvPr/>
        </p:nvSpPr>
        <p:spPr>
          <a:xfrm>
            <a:off x="323506" y="5355997"/>
            <a:ext cx="11544987" cy="134960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Paul is teaching us values through an example, not making a general prohibition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4692C5-2F54-72E0-A2F3-AEC51FA87A6E}"/>
              </a:ext>
            </a:extLst>
          </p:cNvPr>
          <p:cNvSpPr/>
          <p:nvPr/>
        </p:nvSpPr>
        <p:spPr>
          <a:xfrm>
            <a:off x="289836" y="1713674"/>
            <a:ext cx="11544987" cy="156292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bg1"/>
                </a:solidFill>
              </a:rPr>
              <a:t>Romans13:1 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Every person is to be in subjection to the governing authorities… </a:t>
            </a:r>
            <a:r>
              <a:rPr lang="en-US" sz="3200" b="1" kern="100" baseline="300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4 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 it is a minister of God to you for good. But if you do what is evil, be afraid; for it does not bear the sword for nothing…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0741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AB256B-7765-4F19-A882-462232DA6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EAFE4D8C-88A6-94E1-8F78-A7A32738D1A2}"/>
              </a:ext>
            </a:extLst>
          </p:cNvPr>
          <p:cNvSpPr/>
          <p:nvPr/>
        </p:nvSpPr>
        <p:spPr>
          <a:xfrm>
            <a:off x="-76200" y="267526"/>
            <a:ext cx="121920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5400" b="1" i="1" dirty="0">
                <a:solidFill>
                  <a:schemeClr val="bg1"/>
                </a:solidFill>
              </a:rPr>
              <a:t>Does this mean Christians should never go to court?</a:t>
            </a:r>
          </a:p>
        </p:txBody>
      </p:sp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3E5A655A-9924-1DFE-ECC5-EC5A8E93C85D}"/>
              </a:ext>
            </a:extLst>
          </p:cNvPr>
          <p:cNvSpPr/>
          <p:nvPr/>
        </p:nvSpPr>
        <p:spPr>
          <a:xfrm>
            <a:off x="323506" y="5562600"/>
            <a:ext cx="11544987" cy="1143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There are plenty of scenarios where Christians legitimately participate in their society’s justice system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8A1C84EF-EC79-E514-71CE-4B9C617435F3}"/>
              </a:ext>
            </a:extLst>
          </p:cNvPr>
          <p:cNvSpPr/>
          <p:nvPr/>
        </p:nvSpPr>
        <p:spPr>
          <a:xfrm>
            <a:off x="161261" y="1752600"/>
            <a:ext cx="91440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It’s not unspiritual to prosecute a swindler</a:t>
            </a:r>
          </a:p>
        </p:txBody>
      </p:sp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17B90FCA-8912-D74C-B9A4-C0F94D32F096}"/>
              </a:ext>
            </a:extLst>
          </p:cNvPr>
          <p:cNvSpPr/>
          <p:nvPr/>
        </p:nvSpPr>
        <p:spPr>
          <a:xfrm>
            <a:off x="1676400" y="2612798"/>
            <a:ext cx="10134599" cy="13496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What would be unspiritual would be to do it out of malice, greed, pride, power, revenge, etc.</a:t>
            </a:r>
          </a:p>
        </p:txBody>
      </p:sp>
      <p:sp>
        <p:nvSpPr>
          <p:cNvPr id="8" name="Rounded Rectangular Callout 11">
            <a:extLst>
              <a:ext uri="{FF2B5EF4-FFF2-40B4-BE49-F238E27FC236}">
                <a16:creationId xmlns:a16="http://schemas.microsoft.com/office/drawing/2014/main" id="{D0D08A1A-8EDF-0DA9-07C4-A9D5C3170573}"/>
              </a:ext>
            </a:extLst>
          </p:cNvPr>
          <p:cNvSpPr/>
          <p:nvPr/>
        </p:nvSpPr>
        <p:spPr>
          <a:xfrm>
            <a:off x="2362200" y="4060598"/>
            <a:ext cx="8991599" cy="13496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Or to put your hope in it without regard for the promise of God’s justice</a:t>
            </a:r>
          </a:p>
        </p:txBody>
      </p:sp>
    </p:spTree>
    <p:extLst>
      <p:ext uri="{BB962C8B-B14F-4D97-AF65-F5344CB8AC3E}">
        <p14:creationId xmlns:p14="http://schemas.microsoft.com/office/powerpoint/2010/main" val="253544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258154-E7B1-D913-F14F-C2519E19E7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598E9CED-CFE1-4932-343A-F6685E263BD2}"/>
              </a:ext>
            </a:extLst>
          </p:cNvPr>
          <p:cNvSpPr/>
          <p:nvPr/>
        </p:nvSpPr>
        <p:spPr>
          <a:xfrm>
            <a:off x="-76200" y="267526"/>
            <a:ext cx="121920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5400" b="1" i="1" dirty="0">
                <a:solidFill>
                  <a:schemeClr val="bg1"/>
                </a:solidFill>
              </a:rPr>
              <a:t>Does this mean Christians should never go to court?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C6F163-FDD7-6247-FF6B-F37638A5BCD2}"/>
              </a:ext>
            </a:extLst>
          </p:cNvPr>
          <p:cNvSpPr/>
          <p:nvPr/>
        </p:nvSpPr>
        <p:spPr>
          <a:xfrm>
            <a:off x="1981200" y="2771274"/>
            <a:ext cx="9829800" cy="11149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Corinthians 6:5 </a:t>
            </a:r>
            <a:r>
              <a:rPr lang="en-US" sz="3200" dirty="0">
                <a:solidFill>
                  <a:schemeClr val="tx1"/>
                </a:solidFill>
              </a:rPr>
              <a:t>Is it so, that there is not among you one wise man who will be able to decide between his brethren?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D3A5D5E9-1435-24F2-04A1-50950FAF47F2}"/>
              </a:ext>
            </a:extLst>
          </p:cNvPr>
          <p:cNvSpPr/>
          <p:nvPr/>
        </p:nvSpPr>
        <p:spPr>
          <a:xfrm>
            <a:off x="161261" y="1721349"/>
            <a:ext cx="6087139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Consider mediation first </a:t>
            </a:r>
          </a:p>
        </p:txBody>
      </p:sp>
    </p:spTree>
    <p:extLst>
      <p:ext uri="{BB962C8B-B14F-4D97-AF65-F5344CB8AC3E}">
        <p14:creationId xmlns:p14="http://schemas.microsoft.com/office/powerpoint/2010/main" val="320547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1CC96D-1961-38FD-4E7E-BC03BB41D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1C0CA1E3-1362-D73F-76FC-39AB9490CB4F}"/>
              </a:ext>
            </a:extLst>
          </p:cNvPr>
          <p:cNvSpPr/>
          <p:nvPr/>
        </p:nvSpPr>
        <p:spPr>
          <a:xfrm>
            <a:off x="-76200" y="267526"/>
            <a:ext cx="121920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5400" b="1" i="1" dirty="0">
                <a:solidFill>
                  <a:schemeClr val="bg1"/>
                </a:solidFill>
              </a:rPr>
              <a:t>Does this mean Christians should never go to court?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4218383D-EE20-5290-F099-D29631601A7B}"/>
              </a:ext>
            </a:extLst>
          </p:cNvPr>
          <p:cNvSpPr/>
          <p:nvPr/>
        </p:nvSpPr>
        <p:spPr>
          <a:xfrm>
            <a:off x="161261" y="1721349"/>
            <a:ext cx="6087139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Consider mediation first </a:t>
            </a:r>
          </a:p>
        </p:txBody>
      </p:sp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A174ABBC-48DB-B4BD-8C20-F16437F85710}"/>
              </a:ext>
            </a:extLst>
          </p:cNvPr>
          <p:cNvSpPr/>
          <p:nvPr/>
        </p:nvSpPr>
        <p:spPr>
          <a:xfrm>
            <a:off x="161261" y="2631183"/>
            <a:ext cx="6849139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Consider absorbing the loss</a:t>
            </a:r>
          </a:p>
        </p:txBody>
      </p:sp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11C77F64-A7D0-D7E8-1BA7-EA10749BAF89}"/>
              </a:ext>
            </a:extLst>
          </p:cNvPr>
          <p:cNvSpPr/>
          <p:nvPr/>
        </p:nvSpPr>
        <p:spPr>
          <a:xfrm>
            <a:off x="155945" y="3541017"/>
            <a:ext cx="8683255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If you do go to court, be fair and just</a:t>
            </a:r>
          </a:p>
        </p:txBody>
      </p:sp>
      <p:sp>
        <p:nvSpPr>
          <p:cNvPr id="8" name="Rounded Rectangular Callout 11">
            <a:extLst>
              <a:ext uri="{FF2B5EF4-FFF2-40B4-BE49-F238E27FC236}">
                <a16:creationId xmlns:a16="http://schemas.microsoft.com/office/drawing/2014/main" id="{98F86D1E-66A3-DBA4-7187-30EF7252880A}"/>
              </a:ext>
            </a:extLst>
          </p:cNvPr>
          <p:cNvSpPr/>
          <p:nvPr/>
        </p:nvSpPr>
        <p:spPr>
          <a:xfrm>
            <a:off x="138225" y="4495800"/>
            <a:ext cx="557677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And guard your heart</a:t>
            </a:r>
          </a:p>
        </p:txBody>
      </p:sp>
    </p:spTree>
    <p:extLst>
      <p:ext uri="{BB962C8B-B14F-4D97-AF65-F5344CB8AC3E}">
        <p14:creationId xmlns:p14="http://schemas.microsoft.com/office/powerpoint/2010/main" val="247882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8BBE04-CB1F-DF79-CF4F-79F3D9A6C7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29CCD46-0A6D-CAD1-9E1F-D8341DCB081A}"/>
              </a:ext>
            </a:extLst>
          </p:cNvPr>
          <p:cNvSpPr/>
          <p:nvPr/>
        </p:nvSpPr>
        <p:spPr>
          <a:xfrm>
            <a:off x="0" y="4191000"/>
            <a:ext cx="12192000" cy="26950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 do you not know that the unrighteous will not inherit the kingdom of God?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not be deceived; neither fornicators, nor idolaters, nor adulterers, nor effeminate, nor homosexuals,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nor thieves, nor  the covetous, nor drunkards, nor revilers, nor swindlers, will inherit the kingdom of God.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5193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5BABE6-FE36-4D86-AFA3-DBB4193DD0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FB310CD-B689-81B8-4557-66452BAC59AC}"/>
              </a:ext>
            </a:extLst>
          </p:cNvPr>
          <p:cNvSpPr/>
          <p:nvPr/>
        </p:nvSpPr>
        <p:spPr>
          <a:xfrm>
            <a:off x="0" y="4191000"/>
            <a:ext cx="12192000" cy="26950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 do you not know that the unrighteous will not inherit the kingdom of God?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not be deceived; neither fornicators, nor idolaters, nor adulterers, nor effeminate, nor homosexuals, </a:t>
            </a:r>
            <a:r>
              <a:rPr lang="en-US" sz="3200" b="1" u="sng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nor thieves, nor  the covetous, nor drunkards, nor revilers, nor swindlers, will inherit the kingdom of God.</a:t>
            </a: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1C8433D8-9328-CD6D-BBDB-AF0DF8C47421}"/>
              </a:ext>
            </a:extLst>
          </p:cNvPr>
          <p:cNvSpPr/>
          <p:nvPr/>
        </p:nvSpPr>
        <p:spPr>
          <a:xfrm>
            <a:off x="10854070" y="3352800"/>
            <a:ext cx="1066800" cy="609600"/>
          </a:xfrm>
          <a:prstGeom prst="wedgeRectCallout">
            <a:avLst>
              <a:gd name="adj1" fmla="val -12859"/>
              <a:gd name="adj2" fmla="val 36947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6:8</a:t>
            </a: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35CD8138-A85D-91B4-1B35-A624FF468E82}"/>
              </a:ext>
            </a:extLst>
          </p:cNvPr>
          <p:cNvSpPr/>
          <p:nvPr/>
        </p:nvSpPr>
        <p:spPr>
          <a:xfrm>
            <a:off x="9144000" y="3280144"/>
            <a:ext cx="1066800" cy="609600"/>
          </a:xfrm>
          <a:prstGeom prst="wedgeRectCallout">
            <a:avLst>
              <a:gd name="adj1" fmla="val -79334"/>
              <a:gd name="adj2" fmla="val 21598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5:1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824EBFEA-BBCC-FC69-F51A-E161CD2F68C3}"/>
              </a:ext>
            </a:extLst>
          </p:cNvPr>
          <p:cNvSpPr/>
          <p:nvPr/>
        </p:nvSpPr>
        <p:spPr>
          <a:xfrm>
            <a:off x="304800" y="3391786"/>
            <a:ext cx="1752600" cy="609600"/>
          </a:xfrm>
          <a:prstGeom prst="wedgeRectCallout">
            <a:avLst>
              <a:gd name="adj1" fmla="val -13293"/>
              <a:gd name="adj2" fmla="val 26482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10:14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5105D3BA-2819-F23D-F55E-F7612BCDE55E}"/>
              </a:ext>
            </a:extLst>
          </p:cNvPr>
          <p:cNvSpPr/>
          <p:nvPr/>
        </p:nvSpPr>
        <p:spPr>
          <a:xfrm>
            <a:off x="4230872" y="3278372"/>
            <a:ext cx="1447800" cy="609600"/>
          </a:xfrm>
          <a:prstGeom prst="wedgeRectCallout">
            <a:avLst>
              <a:gd name="adj1" fmla="val 71322"/>
              <a:gd name="adj2" fmla="val 37296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11:21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20EA944-E274-0E3B-7644-98EF373697D1}"/>
              </a:ext>
            </a:extLst>
          </p:cNvPr>
          <p:cNvSpPr/>
          <p:nvPr/>
        </p:nvSpPr>
        <p:spPr>
          <a:xfrm>
            <a:off x="7010400" y="3271284"/>
            <a:ext cx="1066800" cy="609600"/>
          </a:xfrm>
          <a:prstGeom prst="wedgeRectCallout">
            <a:avLst>
              <a:gd name="adj1" fmla="val 67336"/>
              <a:gd name="adj2" fmla="val 37819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4:1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5FF43D28-F4DD-798E-69E2-EB7C170DC7B1}"/>
              </a:ext>
            </a:extLst>
          </p:cNvPr>
          <p:cNvSpPr/>
          <p:nvPr/>
        </p:nvSpPr>
        <p:spPr>
          <a:xfrm>
            <a:off x="2514600" y="3331535"/>
            <a:ext cx="1259072" cy="609600"/>
          </a:xfrm>
          <a:prstGeom prst="wedgeRectCallout">
            <a:avLst>
              <a:gd name="adj1" fmla="val 21709"/>
              <a:gd name="adj2" fmla="val 28226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6:15</a:t>
            </a:r>
          </a:p>
        </p:txBody>
      </p:sp>
      <p:sp>
        <p:nvSpPr>
          <p:cNvPr id="10" name="Rounded Rectangular Callout 11">
            <a:extLst>
              <a:ext uri="{FF2B5EF4-FFF2-40B4-BE49-F238E27FC236}">
                <a16:creationId xmlns:a16="http://schemas.microsoft.com/office/drawing/2014/main" id="{25CCA1FB-2DA9-F688-00FD-EB91CA2A0389}"/>
              </a:ext>
            </a:extLst>
          </p:cNvPr>
          <p:cNvSpPr/>
          <p:nvPr/>
        </p:nvSpPr>
        <p:spPr>
          <a:xfrm>
            <a:off x="0" y="267526"/>
            <a:ext cx="121920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5400" b="1" i="1" dirty="0">
                <a:solidFill>
                  <a:schemeClr val="bg1"/>
                </a:solidFill>
              </a:rPr>
              <a:t>Is Paul saying if we do any of these things God will pull my ticket to Heaven?</a:t>
            </a:r>
          </a:p>
        </p:txBody>
      </p:sp>
    </p:spTree>
    <p:extLst>
      <p:ext uri="{BB962C8B-B14F-4D97-AF65-F5344CB8AC3E}">
        <p14:creationId xmlns:p14="http://schemas.microsoft.com/office/powerpoint/2010/main" val="127023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7" grpId="0" animBg="1"/>
      <p:bldP spid="8" grpId="0" animBg="1"/>
      <p:bldP spid="9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A838F0-BCE3-9980-9730-68AAAB1397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8CAC8D8-0FD2-5BC4-E9CF-139E84459240}"/>
              </a:ext>
            </a:extLst>
          </p:cNvPr>
          <p:cNvSpPr/>
          <p:nvPr/>
        </p:nvSpPr>
        <p:spPr>
          <a:xfrm>
            <a:off x="5562600" y="152400"/>
            <a:ext cx="6477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 Corinthians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DA01EF8-1C6E-5CBC-08A6-686B81766CE5}"/>
              </a:ext>
            </a:extLst>
          </p:cNvPr>
          <p:cNvSpPr/>
          <p:nvPr/>
        </p:nvSpPr>
        <p:spPr>
          <a:xfrm>
            <a:off x="400049" y="5669295"/>
            <a:ext cx="11582401" cy="1066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</a:t>
            </a:r>
            <a:r>
              <a:rPr lang="en-US" sz="31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3:3 </a:t>
            </a:r>
            <a:r>
              <a:rPr lang="en-US" sz="3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 since there is jealousy and strife among you, are you not fleshly, and </a:t>
            </a:r>
            <a:r>
              <a:rPr lang="en-US" sz="31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are you not walking like mere men? </a:t>
            </a:r>
            <a:endParaRPr lang="en-US" sz="3400" b="1" u="sng" dirty="0">
              <a:solidFill>
                <a:srgbClr val="002060"/>
              </a:solidFill>
            </a:endParaRP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E298CA12-B9BA-AF49-3BA6-9685BA2B6846}"/>
              </a:ext>
            </a:extLst>
          </p:cNvPr>
          <p:cNvSpPr/>
          <p:nvPr/>
        </p:nvSpPr>
        <p:spPr>
          <a:xfrm>
            <a:off x="685800" y="2209800"/>
            <a:ext cx="7772400" cy="762000"/>
          </a:xfrm>
          <a:prstGeom prst="wedgeRoundRectCallout">
            <a:avLst>
              <a:gd name="adj1" fmla="val -68307"/>
              <a:gd name="adj2" fmla="val 78274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Why shouldn’t we just walk like other men? 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B17F0CCB-A3B4-06B0-0534-CABCE630CF75}"/>
              </a:ext>
            </a:extLst>
          </p:cNvPr>
          <p:cNvSpPr/>
          <p:nvPr/>
        </p:nvSpPr>
        <p:spPr>
          <a:xfrm>
            <a:off x="1752600" y="3017473"/>
            <a:ext cx="10363200" cy="792527"/>
          </a:xfrm>
          <a:prstGeom prst="wedgeRoundRectCallout">
            <a:avLst>
              <a:gd name="adj1" fmla="val -72119"/>
              <a:gd name="adj2" fmla="val 4428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Why shouldn’t we just keep doing what we’ve always done?</a:t>
            </a:r>
          </a:p>
        </p:txBody>
      </p:sp>
      <p:sp>
        <p:nvSpPr>
          <p:cNvPr id="8" name="Rounded Rectangular Callout 11">
            <a:extLst>
              <a:ext uri="{FF2B5EF4-FFF2-40B4-BE49-F238E27FC236}">
                <a16:creationId xmlns:a16="http://schemas.microsoft.com/office/drawing/2014/main" id="{A7389BDE-8EB4-B574-CEE9-3FB42230AF26}"/>
              </a:ext>
            </a:extLst>
          </p:cNvPr>
          <p:cNvSpPr/>
          <p:nvPr/>
        </p:nvSpPr>
        <p:spPr>
          <a:xfrm>
            <a:off x="190500" y="1355725"/>
            <a:ext cx="1179195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Context: God’s wisdom vs. “the wisdom of the world” </a:t>
            </a:r>
          </a:p>
        </p:txBody>
      </p:sp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B1A93FFF-8C78-64E9-8AC4-31975FFF1EB5}"/>
              </a:ext>
            </a:extLst>
          </p:cNvPr>
          <p:cNvSpPr/>
          <p:nvPr/>
        </p:nvSpPr>
        <p:spPr>
          <a:xfrm>
            <a:off x="1219200" y="4085045"/>
            <a:ext cx="95668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Example: Celebrating sexual immorality</a:t>
            </a:r>
          </a:p>
        </p:txBody>
      </p:sp>
    </p:spTree>
    <p:extLst>
      <p:ext uri="{BB962C8B-B14F-4D97-AF65-F5344CB8AC3E}">
        <p14:creationId xmlns:p14="http://schemas.microsoft.com/office/powerpoint/2010/main" val="372035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D10BF1-454A-617A-AA86-85A3535074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EB0C499-DB71-973A-37D5-AAA852664D1A}"/>
              </a:ext>
            </a:extLst>
          </p:cNvPr>
          <p:cNvSpPr/>
          <p:nvPr/>
        </p:nvSpPr>
        <p:spPr>
          <a:xfrm>
            <a:off x="0" y="5257800"/>
            <a:ext cx="12192000" cy="16282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Corinthians 6:11 </a:t>
            </a:r>
            <a:r>
              <a:rPr lang="en-US" sz="3200" b="1" u="sng" dirty="0">
                <a:solidFill>
                  <a:srgbClr val="002060"/>
                </a:solidFill>
              </a:rPr>
              <a:t>Such were some of you</a:t>
            </a:r>
            <a:r>
              <a:rPr lang="en-US" sz="3200" dirty="0">
                <a:solidFill>
                  <a:schemeClr val="tx1"/>
                </a:solidFill>
              </a:rPr>
              <a:t>; but you were washed, but you were sanctified, but you were justified in the name of the Lord Jesus Christ and in the Spirit of our God.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11">
            <a:extLst>
              <a:ext uri="{FF2B5EF4-FFF2-40B4-BE49-F238E27FC236}">
                <a16:creationId xmlns:a16="http://schemas.microsoft.com/office/drawing/2014/main" id="{2AE09563-27B1-6CD4-B506-734967AB5CFC}"/>
              </a:ext>
            </a:extLst>
          </p:cNvPr>
          <p:cNvSpPr/>
          <p:nvPr/>
        </p:nvSpPr>
        <p:spPr>
          <a:xfrm>
            <a:off x="0" y="267526"/>
            <a:ext cx="121920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5400" b="1" i="1" dirty="0">
                <a:solidFill>
                  <a:schemeClr val="bg1"/>
                </a:solidFill>
              </a:rPr>
              <a:t>Is Paul saying if we do any of these things God will pull my ticket to Heaven?</a:t>
            </a:r>
          </a:p>
        </p:txBody>
      </p:sp>
    </p:spTree>
    <p:extLst>
      <p:ext uri="{BB962C8B-B14F-4D97-AF65-F5344CB8AC3E}">
        <p14:creationId xmlns:p14="http://schemas.microsoft.com/office/powerpoint/2010/main" val="8876818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B7AF62-3FE1-50A5-7C39-C92A0352426C}"/>
              </a:ext>
            </a:extLst>
          </p:cNvPr>
          <p:cNvCxnSpPr>
            <a:cxnSpLocks/>
            <a:stCxn id="22" idx="0"/>
          </p:cNvCxnSpPr>
          <p:nvPr/>
        </p:nvCxnSpPr>
        <p:spPr>
          <a:xfrm flipV="1">
            <a:off x="5191313" y="2133600"/>
            <a:ext cx="762000" cy="1524000"/>
          </a:xfrm>
          <a:prstGeom prst="straightConnector1">
            <a:avLst/>
          </a:prstGeom>
          <a:ln w="1301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37ACC1CD-149C-E084-453B-D1AE145BB59B}"/>
              </a:ext>
            </a:extLst>
          </p:cNvPr>
          <p:cNvSpPr/>
          <p:nvPr/>
        </p:nvSpPr>
        <p:spPr>
          <a:xfrm>
            <a:off x="5724713" y="990600"/>
            <a:ext cx="1143000" cy="1066800"/>
          </a:xfrm>
          <a:prstGeom prst="triangl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59E38EB-8780-6433-C22B-010A67CAFA4F}"/>
              </a:ext>
            </a:extLst>
          </p:cNvPr>
          <p:cNvSpPr/>
          <p:nvPr/>
        </p:nvSpPr>
        <p:spPr>
          <a:xfrm>
            <a:off x="4581713" y="3657600"/>
            <a:ext cx="1219200" cy="1143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/>
          </a:p>
        </p:txBody>
      </p:sp>
      <p:sp>
        <p:nvSpPr>
          <p:cNvPr id="42" name="Rounded Rectangular Callout 9">
            <a:extLst>
              <a:ext uri="{FF2B5EF4-FFF2-40B4-BE49-F238E27FC236}">
                <a16:creationId xmlns:a16="http://schemas.microsoft.com/office/drawing/2014/main" id="{30658267-2721-504F-297B-010579E04025}"/>
              </a:ext>
            </a:extLst>
          </p:cNvPr>
          <p:cNvSpPr/>
          <p:nvPr/>
        </p:nvSpPr>
        <p:spPr>
          <a:xfrm>
            <a:off x="6477000" y="1143000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i="1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2D5BCE5-C436-1DE1-D4B7-35B7A87C66A7}"/>
              </a:ext>
            </a:extLst>
          </p:cNvPr>
          <p:cNvSpPr/>
          <p:nvPr/>
        </p:nvSpPr>
        <p:spPr>
          <a:xfrm>
            <a:off x="0" y="5257800"/>
            <a:ext cx="12192000" cy="16282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Corinthians 6:11 </a:t>
            </a:r>
            <a:r>
              <a:rPr lang="en-US" sz="3200" b="1" u="sng" dirty="0">
                <a:solidFill>
                  <a:srgbClr val="002060"/>
                </a:solidFill>
              </a:rPr>
              <a:t>Such were some of you</a:t>
            </a:r>
            <a:r>
              <a:rPr lang="en-US" sz="3200" dirty="0">
                <a:solidFill>
                  <a:schemeClr val="tx1"/>
                </a:solidFill>
              </a:rPr>
              <a:t>; but you were washed, but you were sanctified, but you were justified in the name of the Lord Jesus Christ and in the Spirit of our God.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9416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F1CE77-8570-4F30-057D-F872F7E44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0985265-63A3-B5CF-9C43-6DEC5CC9B34B}"/>
              </a:ext>
            </a:extLst>
          </p:cNvPr>
          <p:cNvCxnSpPr/>
          <p:nvPr/>
        </p:nvCxnSpPr>
        <p:spPr>
          <a:xfrm flipV="1">
            <a:off x="5115113" y="3200400"/>
            <a:ext cx="304800" cy="609600"/>
          </a:xfrm>
          <a:prstGeom prst="straightConnector1">
            <a:avLst/>
          </a:prstGeom>
          <a:ln w="130175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ular Callout 9">
            <a:extLst>
              <a:ext uri="{FF2B5EF4-FFF2-40B4-BE49-F238E27FC236}">
                <a16:creationId xmlns:a16="http://schemas.microsoft.com/office/drawing/2014/main" id="{12B64E91-6584-2D8D-D3AF-1F3A11F41EDB}"/>
              </a:ext>
            </a:extLst>
          </p:cNvPr>
          <p:cNvSpPr/>
          <p:nvPr/>
        </p:nvSpPr>
        <p:spPr>
          <a:xfrm>
            <a:off x="85913" y="1159245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/>
              <a:t>“The Old Self”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EB880EF-ABB2-6A17-1AE5-27FF70A67F9E}"/>
              </a:ext>
            </a:extLst>
          </p:cNvPr>
          <p:cNvCxnSpPr/>
          <p:nvPr/>
        </p:nvCxnSpPr>
        <p:spPr>
          <a:xfrm flipV="1">
            <a:off x="5648513" y="2133600"/>
            <a:ext cx="304800" cy="609600"/>
          </a:xfrm>
          <a:prstGeom prst="straightConnector1">
            <a:avLst/>
          </a:prstGeom>
          <a:ln w="1301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A5E45B2-8B90-B052-5196-FCCC1A569A6F}"/>
              </a:ext>
            </a:extLst>
          </p:cNvPr>
          <p:cNvCxnSpPr/>
          <p:nvPr/>
        </p:nvCxnSpPr>
        <p:spPr>
          <a:xfrm>
            <a:off x="5267513" y="2667000"/>
            <a:ext cx="609600" cy="68580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0F5C152-5192-B757-D4A2-3ED895E75BE7}"/>
              </a:ext>
            </a:extLst>
          </p:cNvPr>
          <p:cNvCxnSpPr/>
          <p:nvPr/>
        </p:nvCxnSpPr>
        <p:spPr>
          <a:xfrm flipH="1">
            <a:off x="5115113" y="2895600"/>
            <a:ext cx="838200" cy="22860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76C95886-7C84-3EA3-D81A-6085D8F128F8}"/>
              </a:ext>
            </a:extLst>
          </p:cNvPr>
          <p:cNvSpPr/>
          <p:nvPr/>
        </p:nvSpPr>
        <p:spPr>
          <a:xfrm>
            <a:off x="5724713" y="990600"/>
            <a:ext cx="1143000" cy="1066800"/>
          </a:xfrm>
          <a:prstGeom prst="triangl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06B1326-91C0-6A83-370D-1F99CD366E95}"/>
              </a:ext>
            </a:extLst>
          </p:cNvPr>
          <p:cNvCxnSpPr>
            <a:cxnSpLocks/>
          </p:cNvCxnSpPr>
          <p:nvPr/>
        </p:nvCxnSpPr>
        <p:spPr>
          <a:xfrm flipH="1" flipV="1">
            <a:off x="3882918" y="3124200"/>
            <a:ext cx="698795" cy="68580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E032ABE-2D04-038B-3009-B56D261DD0F9}"/>
              </a:ext>
            </a:extLst>
          </p:cNvPr>
          <p:cNvCxnSpPr>
            <a:cxnSpLocks/>
          </p:cNvCxnSpPr>
          <p:nvPr/>
        </p:nvCxnSpPr>
        <p:spPr>
          <a:xfrm flipH="1" flipV="1">
            <a:off x="3358986" y="3429000"/>
            <a:ext cx="1222727" cy="45720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BF3F9C8-8A77-92C3-44B8-9BBEE8D6075D}"/>
              </a:ext>
            </a:extLst>
          </p:cNvPr>
          <p:cNvCxnSpPr>
            <a:cxnSpLocks/>
          </p:cNvCxnSpPr>
          <p:nvPr/>
        </p:nvCxnSpPr>
        <p:spPr>
          <a:xfrm flipH="1">
            <a:off x="3547738" y="3886200"/>
            <a:ext cx="990600" cy="21952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548611-A6F0-8A10-D3CB-9D9B4805E23A}"/>
              </a:ext>
            </a:extLst>
          </p:cNvPr>
          <p:cNvCxnSpPr>
            <a:cxnSpLocks/>
          </p:cNvCxnSpPr>
          <p:nvPr/>
        </p:nvCxnSpPr>
        <p:spPr>
          <a:xfrm flipH="1">
            <a:off x="3619688" y="3886200"/>
            <a:ext cx="962025" cy="446289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ACEF20F-854F-CB9C-69EE-AE1A1DD7820D}"/>
              </a:ext>
            </a:extLst>
          </p:cNvPr>
          <p:cNvCxnSpPr>
            <a:cxnSpLocks/>
          </p:cNvCxnSpPr>
          <p:nvPr/>
        </p:nvCxnSpPr>
        <p:spPr>
          <a:xfrm flipH="1">
            <a:off x="3819713" y="3884616"/>
            <a:ext cx="782886" cy="763584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ular Callout 26">
            <a:extLst>
              <a:ext uri="{FF2B5EF4-FFF2-40B4-BE49-F238E27FC236}">
                <a16:creationId xmlns:a16="http://schemas.microsoft.com/office/drawing/2014/main" id="{7E67960B-E1DB-5EEC-8304-259751165531}"/>
              </a:ext>
            </a:extLst>
          </p:cNvPr>
          <p:cNvSpPr/>
          <p:nvPr/>
        </p:nvSpPr>
        <p:spPr>
          <a:xfrm>
            <a:off x="152400" y="3581400"/>
            <a:ext cx="3463818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Wisdom of the World</a:t>
            </a:r>
            <a:endParaRPr lang="en-US" sz="2800" b="1" i="1" dirty="0"/>
          </a:p>
        </p:txBody>
      </p:sp>
      <p:sp>
        <p:nvSpPr>
          <p:cNvPr id="18" name="Rounded Rectangular Callout 27">
            <a:extLst>
              <a:ext uri="{FF2B5EF4-FFF2-40B4-BE49-F238E27FC236}">
                <a16:creationId xmlns:a16="http://schemas.microsoft.com/office/drawing/2014/main" id="{81053E28-8E2B-CD1B-B574-4E8A6EB933BC}"/>
              </a:ext>
            </a:extLst>
          </p:cNvPr>
          <p:cNvSpPr/>
          <p:nvPr/>
        </p:nvSpPr>
        <p:spPr>
          <a:xfrm>
            <a:off x="1371600" y="2219765"/>
            <a:ext cx="34290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Sin Nature</a:t>
            </a:r>
            <a:endParaRPr lang="en-US" sz="2800" b="1" i="1" dirty="0"/>
          </a:p>
        </p:txBody>
      </p:sp>
      <p:sp>
        <p:nvSpPr>
          <p:cNvPr id="19" name="Rounded Rectangular Callout 28">
            <a:extLst>
              <a:ext uri="{FF2B5EF4-FFF2-40B4-BE49-F238E27FC236}">
                <a16:creationId xmlns:a16="http://schemas.microsoft.com/office/drawing/2014/main" id="{8B93BAB9-31BD-023C-822E-AE7D6C6F27B9}"/>
              </a:ext>
            </a:extLst>
          </p:cNvPr>
          <p:cNvSpPr/>
          <p:nvPr/>
        </p:nvSpPr>
        <p:spPr>
          <a:xfrm>
            <a:off x="152400" y="3124200"/>
            <a:ext cx="3581401" cy="57384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Spiritual orphans</a:t>
            </a:r>
            <a:endParaRPr lang="en-US" sz="2800" b="1" i="1" dirty="0"/>
          </a:p>
        </p:txBody>
      </p:sp>
      <p:sp>
        <p:nvSpPr>
          <p:cNvPr id="20" name="Rounded Rectangular Callout 31">
            <a:extLst>
              <a:ext uri="{FF2B5EF4-FFF2-40B4-BE49-F238E27FC236}">
                <a16:creationId xmlns:a16="http://schemas.microsoft.com/office/drawing/2014/main" id="{33BC1BDD-1475-FE28-B68E-176D76C98F70}"/>
              </a:ext>
            </a:extLst>
          </p:cNvPr>
          <p:cNvSpPr/>
          <p:nvPr/>
        </p:nvSpPr>
        <p:spPr>
          <a:xfrm>
            <a:off x="1905000" y="4419600"/>
            <a:ext cx="25908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Death</a:t>
            </a:r>
            <a:endParaRPr lang="en-US" sz="2800" b="1" i="1" dirty="0"/>
          </a:p>
        </p:txBody>
      </p:sp>
      <p:sp>
        <p:nvSpPr>
          <p:cNvPr id="21" name="Rounded Rectangular Callout 30">
            <a:extLst>
              <a:ext uri="{FF2B5EF4-FFF2-40B4-BE49-F238E27FC236}">
                <a16:creationId xmlns:a16="http://schemas.microsoft.com/office/drawing/2014/main" id="{98561C1A-D752-7D98-7B98-9FF0A420E1B0}"/>
              </a:ext>
            </a:extLst>
          </p:cNvPr>
          <p:cNvSpPr/>
          <p:nvPr/>
        </p:nvSpPr>
        <p:spPr>
          <a:xfrm>
            <a:off x="552492" y="2667000"/>
            <a:ext cx="3648221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Status: “condemned”</a:t>
            </a:r>
            <a:endParaRPr lang="en-US" sz="2800" b="1" i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AF0A2-7172-1F56-2320-A3431E8D1B06}"/>
              </a:ext>
            </a:extLst>
          </p:cNvPr>
          <p:cNvSpPr/>
          <p:nvPr/>
        </p:nvSpPr>
        <p:spPr>
          <a:xfrm>
            <a:off x="4581713" y="3657600"/>
            <a:ext cx="1219200" cy="1143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436BB39-FB33-6174-B5ED-C9E07A4CD521}"/>
              </a:ext>
            </a:extLst>
          </p:cNvPr>
          <p:cNvCxnSpPr>
            <a:cxnSpLocks/>
          </p:cNvCxnSpPr>
          <p:nvPr/>
        </p:nvCxnSpPr>
        <p:spPr>
          <a:xfrm flipH="1" flipV="1">
            <a:off x="3959118" y="2514600"/>
            <a:ext cx="618346" cy="1387845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ular Callout 26">
            <a:extLst>
              <a:ext uri="{FF2B5EF4-FFF2-40B4-BE49-F238E27FC236}">
                <a16:creationId xmlns:a16="http://schemas.microsoft.com/office/drawing/2014/main" id="{91071F9F-076D-29FC-1B4F-BF945FC798BA}"/>
              </a:ext>
            </a:extLst>
          </p:cNvPr>
          <p:cNvSpPr/>
          <p:nvPr/>
        </p:nvSpPr>
        <p:spPr>
          <a:xfrm>
            <a:off x="-38742" y="4038600"/>
            <a:ext cx="4001142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Broken relationships</a:t>
            </a:r>
            <a:endParaRPr lang="en-US" sz="2800" b="1" i="1" dirty="0"/>
          </a:p>
        </p:txBody>
      </p:sp>
      <p:sp>
        <p:nvSpPr>
          <p:cNvPr id="42" name="Rounded Rectangular Callout 9">
            <a:extLst>
              <a:ext uri="{FF2B5EF4-FFF2-40B4-BE49-F238E27FC236}">
                <a16:creationId xmlns:a16="http://schemas.microsoft.com/office/drawing/2014/main" id="{93B6DB19-CF9B-0DFD-E374-9DDD7CD2A282}"/>
              </a:ext>
            </a:extLst>
          </p:cNvPr>
          <p:cNvSpPr/>
          <p:nvPr/>
        </p:nvSpPr>
        <p:spPr>
          <a:xfrm>
            <a:off x="6477000" y="1143000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i="1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0C8C52E-9484-4577-C487-C9DFBBADE818}"/>
              </a:ext>
            </a:extLst>
          </p:cNvPr>
          <p:cNvSpPr/>
          <p:nvPr/>
        </p:nvSpPr>
        <p:spPr>
          <a:xfrm>
            <a:off x="0" y="5257800"/>
            <a:ext cx="12192000" cy="16282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Corinthians 6:11 </a:t>
            </a:r>
            <a:r>
              <a:rPr lang="en-US" sz="3200" b="1" u="sng" dirty="0">
                <a:solidFill>
                  <a:srgbClr val="002060"/>
                </a:solidFill>
              </a:rPr>
              <a:t>Such were some of you</a:t>
            </a:r>
            <a:r>
              <a:rPr lang="en-US" sz="3200" dirty="0">
                <a:solidFill>
                  <a:schemeClr val="tx1"/>
                </a:solidFill>
              </a:rPr>
              <a:t>; but you were washed, but you were sanctified, but you were justified in the name of the Lord Jesus Christ and in the Spirit of our God.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D59C77D-D7FF-0FDA-9A89-89323074D696}"/>
              </a:ext>
            </a:extLst>
          </p:cNvPr>
          <p:cNvSpPr/>
          <p:nvPr/>
        </p:nvSpPr>
        <p:spPr>
          <a:xfrm>
            <a:off x="4724400" y="4419600"/>
            <a:ext cx="304800" cy="304800"/>
          </a:xfrm>
          <a:prstGeom prst="ellipse">
            <a:avLst/>
          </a:prstGeom>
          <a:solidFill>
            <a:srgbClr val="00823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34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8" grpId="0"/>
      <p:bldP spid="19" grpId="0"/>
      <p:bldP spid="20" grpId="0"/>
      <p:bldP spid="21" grpId="0"/>
      <p:bldP spid="36" grpId="0"/>
      <p:bldP spid="4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8BB085-F6BC-F6E3-0368-DAE298B4A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8F1BAF0-B1E4-3DB0-212F-4EBA5B591C90}"/>
              </a:ext>
            </a:extLst>
          </p:cNvPr>
          <p:cNvCxnSpPr/>
          <p:nvPr/>
        </p:nvCxnSpPr>
        <p:spPr>
          <a:xfrm flipV="1">
            <a:off x="5115113" y="3200400"/>
            <a:ext cx="304800" cy="609600"/>
          </a:xfrm>
          <a:prstGeom prst="straightConnector1">
            <a:avLst/>
          </a:prstGeom>
          <a:ln w="130175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ular Callout 9">
            <a:extLst>
              <a:ext uri="{FF2B5EF4-FFF2-40B4-BE49-F238E27FC236}">
                <a16:creationId xmlns:a16="http://schemas.microsoft.com/office/drawing/2014/main" id="{18D63ED2-A4C2-3CA3-3C63-E50787C24AB7}"/>
              </a:ext>
            </a:extLst>
          </p:cNvPr>
          <p:cNvSpPr/>
          <p:nvPr/>
        </p:nvSpPr>
        <p:spPr>
          <a:xfrm>
            <a:off x="85913" y="1159245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/>
              <a:t>“The Old Self”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9033426-E17A-26FE-C0BC-E7D5964DA71A}"/>
              </a:ext>
            </a:extLst>
          </p:cNvPr>
          <p:cNvCxnSpPr/>
          <p:nvPr/>
        </p:nvCxnSpPr>
        <p:spPr>
          <a:xfrm flipV="1">
            <a:off x="5648513" y="2133600"/>
            <a:ext cx="304800" cy="609600"/>
          </a:xfrm>
          <a:prstGeom prst="straightConnector1">
            <a:avLst/>
          </a:prstGeom>
          <a:ln w="1301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6C64EF-8C53-5817-0D21-D4B73A4B4AFE}"/>
              </a:ext>
            </a:extLst>
          </p:cNvPr>
          <p:cNvCxnSpPr/>
          <p:nvPr/>
        </p:nvCxnSpPr>
        <p:spPr>
          <a:xfrm>
            <a:off x="5267513" y="2667000"/>
            <a:ext cx="609600" cy="68580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9EF9F5-5874-5890-4292-9828AA994CE6}"/>
              </a:ext>
            </a:extLst>
          </p:cNvPr>
          <p:cNvCxnSpPr/>
          <p:nvPr/>
        </p:nvCxnSpPr>
        <p:spPr>
          <a:xfrm flipH="1">
            <a:off x="5115113" y="2895600"/>
            <a:ext cx="838200" cy="22860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295FE4C8-EA69-DFDF-064B-F4ADBE2282AF}"/>
              </a:ext>
            </a:extLst>
          </p:cNvPr>
          <p:cNvSpPr/>
          <p:nvPr/>
        </p:nvSpPr>
        <p:spPr>
          <a:xfrm>
            <a:off x="5724713" y="990600"/>
            <a:ext cx="1143000" cy="1066800"/>
          </a:xfrm>
          <a:prstGeom prst="triangl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1557529-B6EC-9967-9D44-29A19D3A2149}"/>
              </a:ext>
            </a:extLst>
          </p:cNvPr>
          <p:cNvCxnSpPr/>
          <p:nvPr/>
        </p:nvCxnSpPr>
        <p:spPr>
          <a:xfrm>
            <a:off x="6791513" y="2133600"/>
            <a:ext cx="533400" cy="1371600"/>
          </a:xfrm>
          <a:prstGeom prst="straightConnector1">
            <a:avLst/>
          </a:prstGeom>
          <a:ln w="1301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6142DF3-62E2-1D1C-6623-6B6BAA6728EA}"/>
              </a:ext>
            </a:extLst>
          </p:cNvPr>
          <p:cNvCxnSpPr>
            <a:cxnSpLocks/>
          </p:cNvCxnSpPr>
          <p:nvPr/>
        </p:nvCxnSpPr>
        <p:spPr>
          <a:xfrm flipH="1" flipV="1">
            <a:off x="3882918" y="3124200"/>
            <a:ext cx="698795" cy="68580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D05D9C5-A50E-0545-966A-31DA4B61EB09}"/>
              </a:ext>
            </a:extLst>
          </p:cNvPr>
          <p:cNvCxnSpPr>
            <a:cxnSpLocks/>
          </p:cNvCxnSpPr>
          <p:nvPr/>
        </p:nvCxnSpPr>
        <p:spPr>
          <a:xfrm flipH="1" flipV="1">
            <a:off x="3358986" y="3429000"/>
            <a:ext cx="1222727" cy="45720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6CBDD67-1125-2662-E8CF-2C714A305A32}"/>
              </a:ext>
            </a:extLst>
          </p:cNvPr>
          <p:cNvCxnSpPr>
            <a:cxnSpLocks/>
          </p:cNvCxnSpPr>
          <p:nvPr/>
        </p:nvCxnSpPr>
        <p:spPr>
          <a:xfrm flipH="1">
            <a:off x="3547738" y="3886200"/>
            <a:ext cx="990600" cy="21952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E84F39E-1622-DD31-C654-177D7CE1934E}"/>
              </a:ext>
            </a:extLst>
          </p:cNvPr>
          <p:cNvCxnSpPr>
            <a:cxnSpLocks/>
          </p:cNvCxnSpPr>
          <p:nvPr/>
        </p:nvCxnSpPr>
        <p:spPr>
          <a:xfrm flipH="1">
            <a:off x="3619688" y="3886200"/>
            <a:ext cx="962025" cy="446289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43C1C49-2096-D74F-C347-1E6B26EACDA2}"/>
              </a:ext>
            </a:extLst>
          </p:cNvPr>
          <p:cNvCxnSpPr>
            <a:cxnSpLocks/>
          </p:cNvCxnSpPr>
          <p:nvPr/>
        </p:nvCxnSpPr>
        <p:spPr>
          <a:xfrm flipH="1">
            <a:off x="3819713" y="3884616"/>
            <a:ext cx="782886" cy="763584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ular Callout 26">
            <a:extLst>
              <a:ext uri="{FF2B5EF4-FFF2-40B4-BE49-F238E27FC236}">
                <a16:creationId xmlns:a16="http://schemas.microsoft.com/office/drawing/2014/main" id="{12DE1E2C-1929-1D90-35E1-2B93A9AC5ED8}"/>
              </a:ext>
            </a:extLst>
          </p:cNvPr>
          <p:cNvSpPr/>
          <p:nvPr/>
        </p:nvSpPr>
        <p:spPr>
          <a:xfrm>
            <a:off x="152400" y="3581400"/>
            <a:ext cx="3463818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Wisdom of the World</a:t>
            </a:r>
            <a:endParaRPr lang="en-US" sz="2800" b="1" i="1" dirty="0"/>
          </a:p>
        </p:txBody>
      </p:sp>
      <p:sp>
        <p:nvSpPr>
          <p:cNvPr id="18" name="Rounded Rectangular Callout 27">
            <a:extLst>
              <a:ext uri="{FF2B5EF4-FFF2-40B4-BE49-F238E27FC236}">
                <a16:creationId xmlns:a16="http://schemas.microsoft.com/office/drawing/2014/main" id="{9FECC491-5DA2-B059-F194-9E265062C1FD}"/>
              </a:ext>
            </a:extLst>
          </p:cNvPr>
          <p:cNvSpPr/>
          <p:nvPr/>
        </p:nvSpPr>
        <p:spPr>
          <a:xfrm>
            <a:off x="1371600" y="2219765"/>
            <a:ext cx="34290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Sin Nature</a:t>
            </a:r>
            <a:endParaRPr lang="en-US" sz="2800" b="1" i="1" dirty="0"/>
          </a:p>
        </p:txBody>
      </p:sp>
      <p:sp>
        <p:nvSpPr>
          <p:cNvPr id="19" name="Rounded Rectangular Callout 28">
            <a:extLst>
              <a:ext uri="{FF2B5EF4-FFF2-40B4-BE49-F238E27FC236}">
                <a16:creationId xmlns:a16="http://schemas.microsoft.com/office/drawing/2014/main" id="{AE5B877B-5264-DFC5-653F-F49C65F2E6FD}"/>
              </a:ext>
            </a:extLst>
          </p:cNvPr>
          <p:cNvSpPr/>
          <p:nvPr/>
        </p:nvSpPr>
        <p:spPr>
          <a:xfrm>
            <a:off x="152400" y="3124200"/>
            <a:ext cx="3581401" cy="57384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Spiritual orphans</a:t>
            </a:r>
            <a:endParaRPr lang="en-US" sz="2800" b="1" i="1" dirty="0"/>
          </a:p>
        </p:txBody>
      </p:sp>
      <p:sp>
        <p:nvSpPr>
          <p:cNvPr id="20" name="Rounded Rectangular Callout 31">
            <a:extLst>
              <a:ext uri="{FF2B5EF4-FFF2-40B4-BE49-F238E27FC236}">
                <a16:creationId xmlns:a16="http://schemas.microsoft.com/office/drawing/2014/main" id="{8F3EC858-0F42-CDFF-3A1B-566ED803309E}"/>
              </a:ext>
            </a:extLst>
          </p:cNvPr>
          <p:cNvSpPr/>
          <p:nvPr/>
        </p:nvSpPr>
        <p:spPr>
          <a:xfrm>
            <a:off x="1905000" y="4419600"/>
            <a:ext cx="25908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Death</a:t>
            </a:r>
            <a:endParaRPr lang="en-US" sz="2800" b="1" i="1" dirty="0"/>
          </a:p>
        </p:txBody>
      </p:sp>
      <p:sp>
        <p:nvSpPr>
          <p:cNvPr id="21" name="Rounded Rectangular Callout 30">
            <a:extLst>
              <a:ext uri="{FF2B5EF4-FFF2-40B4-BE49-F238E27FC236}">
                <a16:creationId xmlns:a16="http://schemas.microsoft.com/office/drawing/2014/main" id="{E4F1A525-64D3-2485-B5FD-2CFE85C27001}"/>
              </a:ext>
            </a:extLst>
          </p:cNvPr>
          <p:cNvSpPr/>
          <p:nvPr/>
        </p:nvSpPr>
        <p:spPr>
          <a:xfrm>
            <a:off x="552492" y="2667000"/>
            <a:ext cx="3648221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Status: “condemned”</a:t>
            </a:r>
            <a:endParaRPr lang="en-US" sz="2800" b="1" i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419CD43-1D0D-8D29-299E-1AEE23BDF90A}"/>
              </a:ext>
            </a:extLst>
          </p:cNvPr>
          <p:cNvSpPr/>
          <p:nvPr/>
        </p:nvSpPr>
        <p:spPr>
          <a:xfrm>
            <a:off x="4581713" y="3657600"/>
            <a:ext cx="1219200" cy="1143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4BDDACD0-BA95-77AB-61CF-07817E233A0A}"/>
              </a:ext>
            </a:extLst>
          </p:cNvPr>
          <p:cNvSpPr/>
          <p:nvPr/>
        </p:nvSpPr>
        <p:spPr>
          <a:xfrm>
            <a:off x="6791513" y="3657600"/>
            <a:ext cx="1143000" cy="1143000"/>
          </a:xfrm>
          <a:prstGeom prst="triangl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2D151F3-C3A6-5C0B-CCCA-6C1ED46BB481}"/>
              </a:ext>
            </a:extLst>
          </p:cNvPr>
          <p:cNvCxnSpPr>
            <a:cxnSpLocks/>
          </p:cNvCxnSpPr>
          <p:nvPr/>
        </p:nvCxnSpPr>
        <p:spPr>
          <a:xfrm flipH="1" flipV="1">
            <a:off x="3959118" y="2514600"/>
            <a:ext cx="618346" cy="1387845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ular Callout 26">
            <a:extLst>
              <a:ext uri="{FF2B5EF4-FFF2-40B4-BE49-F238E27FC236}">
                <a16:creationId xmlns:a16="http://schemas.microsoft.com/office/drawing/2014/main" id="{33A7DE64-C8AB-6B6E-8371-6AE995434893}"/>
              </a:ext>
            </a:extLst>
          </p:cNvPr>
          <p:cNvSpPr/>
          <p:nvPr/>
        </p:nvSpPr>
        <p:spPr>
          <a:xfrm>
            <a:off x="-38742" y="4038600"/>
            <a:ext cx="4001142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Broken relationships</a:t>
            </a:r>
            <a:endParaRPr lang="en-US" sz="2800" b="1" i="1" dirty="0"/>
          </a:p>
        </p:txBody>
      </p:sp>
      <p:sp>
        <p:nvSpPr>
          <p:cNvPr id="42" name="Rounded Rectangular Callout 9">
            <a:extLst>
              <a:ext uri="{FF2B5EF4-FFF2-40B4-BE49-F238E27FC236}">
                <a16:creationId xmlns:a16="http://schemas.microsoft.com/office/drawing/2014/main" id="{69871CC4-6341-DA7A-0513-E6395D3762D9}"/>
              </a:ext>
            </a:extLst>
          </p:cNvPr>
          <p:cNvSpPr/>
          <p:nvPr/>
        </p:nvSpPr>
        <p:spPr>
          <a:xfrm>
            <a:off x="6477000" y="1143000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i="1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42A9B25-3891-C722-E507-2C05CA371BF1}"/>
              </a:ext>
            </a:extLst>
          </p:cNvPr>
          <p:cNvSpPr/>
          <p:nvPr/>
        </p:nvSpPr>
        <p:spPr>
          <a:xfrm>
            <a:off x="0" y="5257800"/>
            <a:ext cx="12192000" cy="16282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Corinthians 6:11 </a:t>
            </a:r>
            <a:r>
              <a:rPr lang="en-US" sz="3200" dirty="0">
                <a:solidFill>
                  <a:schemeClr val="tx1"/>
                </a:solidFill>
              </a:rPr>
              <a:t>Such were some of you; </a:t>
            </a:r>
            <a:r>
              <a:rPr lang="en-US" sz="3200" b="1" u="sng" dirty="0">
                <a:solidFill>
                  <a:srgbClr val="002060"/>
                </a:solidFill>
              </a:rPr>
              <a:t>but you were washed, but you were sanctified, but you were justified in the name of the Lord Jesus Christ and in the Spirit of our God.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EA89F02-1F37-9E95-18E2-4DC0E4703103}"/>
              </a:ext>
            </a:extLst>
          </p:cNvPr>
          <p:cNvSpPr/>
          <p:nvPr/>
        </p:nvSpPr>
        <p:spPr>
          <a:xfrm>
            <a:off x="4724400" y="4419600"/>
            <a:ext cx="304800" cy="304800"/>
          </a:xfrm>
          <a:prstGeom prst="ellipse">
            <a:avLst/>
          </a:prstGeom>
          <a:solidFill>
            <a:srgbClr val="00823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55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14765F-492C-1FC7-E5F9-2D64211BAB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ED2404F-4A42-9C32-7A78-D9EE6A1A8480}"/>
              </a:ext>
            </a:extLst>
          </p:cNvPr>
          <p:cNvCxnSpPr>
            <a:cxnSpLocks/>
          </p:cNvCxnSpPr>
          <p:nvPr/>
        </p:nvCxnSpPr>
        <p:spPr>
          <a:xfrm flipH="1" flipV="1">
            <a:off x="7480537" y="4084241"/>
            <a:ext cx="980517" cy="640159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4DA7E43-10D0-96DA-08E8-7E95EB6DDF83}"/>
              </a:ext>
            </a:extLst>
          </p:cNvPr>
          <p:cNvCxnSpPr/>
          <p:nvPr/>
        </p:nvCxnSpPr>
        <p:spPr>
          <a:xfrm flipV="1">
            <a:off x="5115113" y="3200400"/>
            <a:ext cx="304800" cy="609600"/>
          </a:xfrm>
          <a:prstGeom prst="straightConnector1">
            <a:avLst/>
          </a:prstGeom>
          <a:ln w="130175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ular Callout 9">
            <a:extLst>
              <a:ext uri="{FF2B5EF4-FFF2-40B4-BE49-F238E27FC236}">
                <a16:creationId xmlns:a16="http://schemas.microsoft.com/office/drawing/2014/main" id="{D1752E6A-9E74-5868-36BF-3A9E5099A551}"/>
              </a:ext>
            </a:extLst>
          </p:cNvPr>
          <p:cNvSpPr/>
          <p:nvPr/>
        </p:nvSpPr>
        <p:spPr>
          <a:xfrm>
            <a:off x="85913" y="1159245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/>
              <a:t>“The Old Self”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93C25A-2B52-CF8F-2979-2961E9042B8D}"/>
              </a:ext>
            </a:extLst>
          </p:cNvPr>
          <p:cNvCxnSpPr/>
          <p:nvPr/>
        </p:nvCxnSpPr>
        <p:spPr>
          <a:xfrm flipV="1">
            <a:off x="5648513" y="2133600"/>
            <a:ext cx="304800" cy="609600"/>
          </a:xfrm>
          <a:prstGeom prst="straightConnector1">
            <a:avLst/>
          </a:prstGeom>
          <a:ln w="1301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21F4A78-EAC5-F56E-7D61-A9D535AF2FC3}"/>
              </a:ext>
            </a:extLst>
          </p:cNvPr>
          <p:cNvCxnSpPr/>
          <p:nvPr/>
        </p:nvCxnSpPr>
        <p:spPr>
          <a:xfrm>
            <a:off x="5267513" y="2667000"/>
            <a:ext cx="609600" cy="68580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7DD846-CC00-A477-09AB-4331873BA148}"/>
              </a:ext>
            </a:extLst>
          </p:cNvPr>
          <p:cNvCxnSpPr/>
          <p:nvPr/>
        </p:nvCxnSpPr>
        <p:spPr>
          <a:xfrm flipH="1">
            <a:off x="5115113" y="2895600"/>
            <a:ext cx="838200" cy="22860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162410F9-8FAF-CD4B-DC47-A042E9A151E1}"/>
              </a:ext>
            </a:extLst>
          </p:cNvPr>
          <p:cNvSpPr/>
          <p:nvPr/>
        </p:nvSpPr>
        <p:spPr>
          <a:xfrm>
            <a:off x="5724713" y="990600"/>
            <a:ext cx="1143000" cy="1066800"/>
          </a:xfrm>
          <a:prstGeom prst="triangl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D47F380-708A-2396-1AA8-1524E6F49F60}"/>
              </a:ext>
            </a:extLst>
          </p:cNvPr>
          <p:cNvCxnSpPr/>
          <p:nvPr/>
        </p:nvCxnSpPr>
        <p:spPr>
          <a:xfrm>
            <a:off x="6791513" y="2133600"/>
            <a:ext cx="533400" cy="1371600"/>
          </a:xfrm>
          <a:prstGeom prst="straightConnector1">
            <a:avLst/>
          </a:prstGeom>
          <a:ln w="1301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5A8B9E7-35FC-AFE4-158F-C2A92EB4F871}"/>
              </a:ext>
            </a:extLst>
          </p:cNvPr>
          <p:cNvCxnSpPr>
            <a:cxnSpLocks/>
          </p:cNvCxnSpPr>
          <p:nvPr/>
        </p:nvCxnSpPr>
        <p:spPr>
          <a:xfrm flipH="1" flipV="1">
            <a:off x="3882918" y="3124200"/>
            <a:ext cx="698795" cy="68580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9DC3795-3E88-DC98-D7A8-552BC2C3EE89}"/>
              </a:ext>
            </a:extLst>
          </p:cNvPr>
          <p:cNvCxnSpPr>
            <a:cxnSpLocks/>
          </p:cNvCxnSpPr>
          <p:nvPr/>
        </p:nvCxnSpPr>
        <p:spPr>
          <a:xfrm flipH="1" flipV="1">
            <a:off x="3358986" y="3429000"/>
            <a:ext cx="1222727" cy="45720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8EA6725-3714-F382-E748-2A0174651925}"/>
              </a:ext>
            </a:extLst>
          </p:cNvPr>
          <p:cNvCxnSpPr>
            <a:cxnSpLocks/>
          </p:cNvCxnSpPr>
          <p:nvPr/>
        </p:nvCxnSpPr>
        <p:spPr>
          <a:xfrm flipH="1">
            <a:off x="3547738" y="3886200"/>
            <a:ext cx="990600" cy="21952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8B6EA3C-C092-3D81-DAD8-4260D9AA85BC}"/>
              </a:ext>
            </a:extLst>
          </p:cNvPr>
          <p:cNvCxnSpPr>
            <a:cxnSpLocks/>
          </p:cNvCxnSpPr>
          <p:nvPr/>
        </p:nvCxnSpPr>
        <p:spPr>
          <a:xfrm flipH="1">
            <a:off x="3619688" y="3886200"/>
            <a:ext cx="962025" cy="446289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41CF41B-95D7-91AF-D788-5C11C85C9E90}"/>
              </a:ext>
            </a:extLst>
          </p:cNvPr>
          <p:cNvCxnSpPr>
            <a:cxnSpLocks/>
          </p:cNvCxnSpPr>
          <p:nvPr/>
        </p:nvCxnSpPr>
        <p:spPr>
          <a:xfrm flipH="1">
            <a:off x="3819713" y="3884616"/>
            <a:ext cx="782886" cy="763584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ular Callout 26">
            <a:extLst>
              <a:ext uri="{FF2B5EF4-FFF2-40B4-BE49-F238E27FC236}">
                <a16:creationId xmlns:a16="http://schemas.microsoft.com/office/drawing/2014/main" id="{585E2112-F585-0780-8498-A580C36D8142}"/>
              </a:ext>
            </a:extLst>
          </p:cNvPr>
          <p:cNvSpPr/>
          <p:nvPr/>
        </p:nvSpPr>
        <p:spPr>
          <a:xfrm>
            <a:off x="152400" y="3581400"/>
            <a:ext cx="3463818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Wisdom of the World</a:t>
            </a:r>
            <a:endParaRPr lang="en-US" sz="2800" b="1" i="1" dirty="0"/>
          </a:p>
        </p:txBody>
      </p:sp>
      <p:sp>
        <p:nvSpPr>
          <p:cNvPr id="18" name="Rounded Rectangular Callout 27">
            <a:extLst>
              <a:ext uri="{FF2B5EF4-FFF2-40B4-BE49-F238E27FC236}">
                <a16:creationId xmlns:a16="http://schemas.microsoft.com/office/drawing/2014/main" id="{AE685BEA-A50F-9AA5-933D-B8A0056E1DAF}"/>
              </a:ext>
            </a:extLst>
          </p:cNvPr>
          <p:cNvSpPr/>
          <p:nvPr/>
        </p:nvSpPr>
        <p:spPr>
          <a:xfrm>
            <a:off x="1371600" y="2219765"/>
            <a:ext cx="34290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Sin Nature</a:t>
            </a:r>
            <a:endParaRPr lang="en-US" sz="2800" b="1" i="1" dirty="0"/>
          </a:p>
        </p:txBody>
      </p:sp>
      <p:sp>
        <p:nvSpPr>
          <p:cNvPr id="19" name="Rounded Rectangular Callout 28">
            <a:extLst>
              <a:ext uri="{FF2B5EF4-FFF2-40B4-BE49-F238E27FC236}">
                <a16:creationId xmlns:a16="http://schemas.microsoft.com/office/drawing/2014/main" id="{C23B36C6-F3A0-F3CF-28A4-21AA7F102D72}"/>
              </a:ext>
            </a:extLst>
          </p:cNvPr>
          <p:cNvSpPr/>
          <p:nvPr/>
        </p:nvSpPr>
        <p:spPr>
          <a:xfrm>
            <a:off x="152400" y="3124200"/>
            <a:ext cx="3581401" cy="57384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Spiritual orphans</a:t>
            </a:r>
            <a:endParaRPr lang="en-US" sz="2800" b="1" i="1" dirty="0"/>
          </a:p>
        </p:txBody>
      </p:sp>
      <p:sp>
        <p:nvSpPr>
          <p:cNvPr id="20" name="Rounded Rectangular Callout 31">
            <a:extLst>
              <a:ext uri="{FF2B5EF4-FFF2-40B4-BE49-F238E27FC236}">
                <a16:creationId xmlns:a16="http://schemas.microsoft.com/office/drawing/2014/main" id="{D2C6F028-2730-C3CE-4380-C844E7314C59}"/>
              </a:ext>
            </a:extLst>
          </p:cNvPr>
          <p:cNvSpPr/>
          <p:nvPr/>
        </p:nvSpPr>
        <p:spPr>
          <a:xfrm>
            <a:off x="1905000" y="4419600"/>
            <a:ext cx="25908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Death</a:t>
            </a:r>
            <a:endParaRPr lang="en-US" sz="2800" b="1" i="1" dirty="0"/>
          </a:p>
        </p:txBody>
      </p:sp>
      <p:sp>
        <p:nvSpPr>
          <p:cNvPr id="21" name="Rounded Rectangular Callout 30">
            <a:extLst>
              <a:ext uri="{FF2B5EF4-FFF2-40B4-BE49-F238E27FC236}">
                <a16:creationId xmlns:a16="http://schemas.microsoft.com/office/drawing/2014/main" id="{D3A6D908-C55D-CE54-38EB-8160A773E334}"/>
              </a:ext>
            </a:extLst>
          </p:cNvPr>
          <p:cNvSpPr/>
          <p:nvPr/>
        </p:nvSpPr>
        <p:spPr>
          <a:xfrm>
            <a:off x="552492" y="2667000"/>
            <a:ext cx="3648221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Status: “condemned”</a:t>
            </a:r>
            <a:endParaRPr lang="en-US" sz="2800" b="1" i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47D6E6-7A2C-678A-E219-84F63A4DD780}"/>
              </a:ext>
            </a:extLst>
          </p:cNvPr>
          <p:cNvSpPr/>
          <p:nvPr/>
        </p:nvSpPr>
        <p:spPr>
          <a:xfrm>
            <a:off x="4581713" y="3657600"/>
            <a:ext cx="1219200" cy="1143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219F11F-894B-453E-3DC6-BDD213188D18}"/>
              </a:ext>
            </a:extLst>
          </p:cNvPr>
          <p:cNvCxnSpPr>
            <a:cxnSpLocks/>
          </p:cNvCxnSpPr>
          <p:nvPr/>
        </p:nvCxnSpPr>
        <p:spPr>
          <a:xfrm flipH="1">
            <a:off x="7513666" y="3124200"/>
            <a:ext cx="876299" cy="82111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5F942A5-4EA2-063F-A903-47B339374908}"/>
              </a:ext>
            </a:extLst>
          </p:cNvPr>
          <p:cNvCxnSpPr>
            <a:cxnSpLocks/>
          </p:cNvCxnSpPr>
          <p:nvPr/>
        </p:nvCxnSpPr>
        <p:spPr>
          <a:xfrm flipH="1">
            <a:off x="7480537" y="3500285"/>
            <a:ext cx="1219200" cy="53340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F356491-AAAA-C50E-6FC6-6846123FC38B}"/>
              </a:ext>
            </a:extLst>
          </p:cNvPr>
          <p:cNvCxnSpPr>
            <a:cxnSpLocks/>
          </p:cNvCxnSpPr>
          <p:nvPr/>
        </p:nvCxnSpPr>
        <p:spPr>
          <a:xfrm flipH="1">
            <a:off x="7519843" y="3902445"/>
            <a:ext cx="1317609" cy="14856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5FBCC95-E018-25EB-27FA-A229CE411FBF}"/>
              </a:ext>
            </a:extLst>
          </p:cNvPr>
          <p:cNvCxnSpPr>
            <a:cxnSpLocks/>
          </p:cNvCxnSpPr>
          <p:nvPr/>
        </p:nvCxnSpPr>
        <p:spPr>
          <a:xfrm flipH="1" flipV="1">
            <a:off x="7513666" y="4076700"/>
            <a:ext cx="1109871" cy="17725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ular Callout 42">
            <a:extLst>
              <a:ext uri="{FF2B5EF4-FFF2-40B4-BE49-F238E27FC236}">
                <a16:creationId xmlns:a16="http://schemas.microsoft.com/office/drawing/2014/main" id="{5A1657DB-870F-126C-8F14-0F688F692EBA}"/>
              </a:ext>
            </a:extLst>
          </p:cNvPr>
          <p:cNvSpPr/>
          <p:nvPr/>
        </p:nvSpPr>
        <p:spPr>
          <a:xfrm>
            <a:off x="7629713" y="2209800"/>
            <a:ext cx="25146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Washed</a:t>
            </a:r>
            <a:endParaRPr lang="en-US" sz="2800" b="1" i="1" dirty="0"/>
          </a:p>
        </p:txBody>
      </p:sp>
      <p:sp>
        <p:nvSpPr>
          <p:cNvPr id="28" name="Rounded Rectangular Callout 43">
            <a:extLst>
              <a:ext uri="{FF2B5EF4-FFF2-40B4-BE49-F238E27FC236}">
                <a16:creationId xmlns:a16="http://schemas.microsoft.com/office/drawing/2014/main" id="{37E86B56-FF62-E178-B70C-5403CE686707}"/>
              </a:ext>
            </a:extLst>
          </p:cNvPr>
          <p:cNvSpPr/>
          <p:nvPr/>
        </p:nvSpPr>
        <p:spPr>
          <a:xfrm>
            <a:off x="8343900" y="2667000"/>
            <a:ext cx="29337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Status: “Justified”</a:t>
            </a:r>
            <a:endParaRPr lang="en-US" sz="2800" b="1" i="1" dirty="0"/>
          </a:p>
        </p:txBody>
      </p:sp>
      <p:sp>
        <p:nvSpPr>
          <p:cNvPr id="29" name="Rounded Rectangular Callout 47">
            <a:extLst>
              <a:ext uri="{FF2B5EF4-FFF2-40B4-BE49-F238E27FC236}">
                <a16:creationId xmlns:a16="http://schemas.microsoft.com/office/drawing/2014/main" id="{52977E38-D5F5-99D7-AD9E-90AF54B6B8D5}"/>
              </a:ext>
            </a:extLst>
          </p:cNvPr>
          <p:cNvSpPr/>
          <p:nvPr/>
        </p:nvSpPr>
        <p:spPr>
          <a:xfrm>
            <a:off x="8077200" y="3124200"/>
            <a:ext cx="31242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Holy Spirit</a:t>
            </a:r>
            <a:endParaRPr lang="en-US" sz="2800" b="1" i="1" dirty="0"/>
          </a:p>
        </p:txBody>
      </p:sp>
      <p:sp>
        <p:nvSpPr>
          <p:cNvPr id="30" name="Rounded Rectangular Callout 52">
            <a:extLst>
              <a:ext uri="{FF2B5EF4-FFF2-40B4-BE49-F238E27FC236}">
                <a16:creationId xmlns:a16="http://schemas.microsoft.com/office/drawing/2014/main" id="{83DEC1A8-8F0A-552D-CE16-C92339352DF5}"/>
              </a:ext>
            </a:extLst>
          </p:cNvPr>
          <p:cNvSpPr/>
          <p:nvPr/>
        </p:nvSpPr>
        <p:spPr>
          <a:xfrm>
            <a:off x="8171512" y="4419600"/>
            <a:ext cx="25908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Eternal Life </a:t>
            </a:r>
            <a:endParaRPr lang="en-US" sz="2800" b="1" i="1" dirty="0"/>
          </a:p>
        </p:txBody>
      </p:sp>
      <p:sp>
        <p:nvSpPr>
          <p:cNvPr id="31" name="Rounded Rectangular Callout 41">
            <a:extLst>
              <a:ext uri="{FF2B5EF4-FFF2-40B4-BE49-F238E27FC236}">
                <a16:creationId xmlns:a16="http://schemas.microsoft.com/office/drawing/2014/main" id="{2A57B414-65BE-D248-D887-A47D1D7C70CC}"/>
              </a:ext>
            </a:extLst>
          </p:cNvPr>
          <p:cNvSpPr/>
          <p:nvPr/>
        </p:nvSpPr>
        <p:spPr>
          <a:xfrm>
            <a:off x="7924800" y="3962400"/>
            <a:ext cx="35433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Brotherhood</a:t>
            </a:r>
            <a:endParaRPr lang="en-US" sz="2800" b="1" i="1" dirty="0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6904D0D6-CD89-4C99-6420-F2C44013A777}"/>
              </a:ext>
            </a:extLst>
          </p:cNvPr>
          <p:cNvSpPr/>
          <p:nvPr/>
        </p:nvSpPr>
        <p:spPr>
          <a:xfrm>
            <a:off x="6791513" y="3657600"/>
            <a:ext cx="1143000" cy="1143000"/>
          </a:xfrm>
          <a:prstGeom prst="triangl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BECE806-4951-BC5B-A358-537B4915157A}"/>
              </a:ext>
            </a:extLst>
          </p:cNvPr>
          <p:cNvCxnSpPr>
            <a:cxnSpLocks/>
          </p:cNvCxnSpPr>
          <p:nvPr/>
        </p:nvCxnSpPr>
        <p:spPr>
          <a:xfrm flipH="1" flipV="1">
            <a:off x="3959118" y="2514600"/>
            <a:ext cx="618346" cy="1387845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9737E60-5C93-6095-92AD-EB51692E9619}"/>
              </a:ext>
            </a:extLst>
          </p:cNvPr>
          <p:cNvCxnSpPr>
            <a:cxnSpLocks/>
          </p:cNvCxnSpPr>
          <p:nvPr/>
        </p:nvCxnSpPr>
        <p:spPr>
          <a:xfrm flipH="1">
            <a:off x="7513665" y="2781300"/>
            <a:ext cx="687548" cy="1152501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ular Callout 26">
            <a:extLst>
              <a:ext uri="{FF2B5EF4-FFF2-40B4-BE49-F238E27FC236}">
                <a16:creationId xmlns:a16="http://schemas.microsoft.com/office/drawing/2014/main" id="{E8D3EBEC-8B8F-1886-F474-BA5F71A5E55A}"/>
              </a:ext>
            </a:extLst>
          </p:cNvPr>
          <p:cNvSpPr/>
          <p:nvPr/>
        </p:nvSpPr>
        <p:spPr>
          <a:xfrm>
            <a:off x="-38742" y="4038600"/>
            <a:ext cx="4001142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Broken relationships</a:t>
            </a:r>
            <a:endParaRPr lang="en-US" sz="2800" b="1" i="1" dirty="0"/>
          </a:p>
        </p:txBody>
      </p:sp>
      <p:sp>
        <p:nvSpPr>
          <p:cNvPr id="41" name="Rounded Rectangular Callout 41">
            <a:extLst>
              <a:ext uri="{FF2B5EF4-FFF2-40B4-BE49-F238E27FC236}">
                <a16:creationId xmlns:a16="http://schemas.microsoft.com/office/drawing/2014/main" id="{4168D54E-51EC-FAC3-A50F-08ED2E86A671}"/>
              </a:ext>
            </a:extLst>
          </p:cNvPr>
          <p:cNvSpPr/>
          <p:nvPr/>
        </p:nvSpPr>
        <p:spPr>
          <a:xfrm>
            <a:off x="8382000" y="3581400"/>
            <a:ext cx="25908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Sanctified</a:t>
            </a:r>
            <a:endParaRPr lang="en-US" sz="2800" b="1" i="1" dirty="0"/>
          </a:p>
        </p:txBody>
      </p:sp>
      <p:sp>
        <p:nvSpPr>
          <p:cNvPr id="42" name="Rounded Rectangular Callout 9">
            <a:extLst>
              <a:ext uri="{FF2B5EF4-FFF2-40B4-BE49-F238E27FC236}">
                <a16:creationId xmlns:a16="http://schemas.microsoft.com/office/drawing/2014/main" id="{51C14470-57B6-A93F-A0DC-5A04300BF18E}"/>
              </a:ext>
            </a:extLst>
          </p:cNvPr>
          <p:cNvSpPr/>
          <p:nvPr/>
        </p:nvSpPr>
        <p:spPr>
          <a:xfrm>
            <a:off x="6477000" y="1143000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i="1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B2F6344-DEC4-A78C-98E8-85098283EA27}"/>
              </a:ext>
            </a:extLst>
          </p:cNvPr>
          <p:cNvSpPr/>
          <p:nvPr/>
        </p:nvSpPr>
        <p:spPr>
          <a:xfrm>
            <a:off x="0" y="5257800"/>
            <a:ext cx="12192000" cy="16282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Corinthians 6:11 </a:t>
            </a:r>
            <a:r>
              <a:rPr lang="en-US" sz="3200" dirty="0">
                <a:solidFill>
                  <a:schemeClr val="tx1"/>
                </a:solidFill>
              </a:rPr>
              <a:t>Such were some of you; </a:t>
            </a:r>
            <a:r>
              <a:rPr lang="en-US" sz="3200" b="1" u="sng" dirty="0">
                <a:solidFill>
                  <a:srgbClr val="002060"/>
                </a:solidFill>
              </a:rPr>
              <a:t>but you were washed, but you were sanctified, but you were justified in the name of the Lord Jesus Christ and in the Spirit of our God.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43" name="Rounded Rectangular Callout 9">
            <a:extLst>
              <a:ext uri="{FF2B5EF4-FFF2-40B4-BE49-F238E27FC236}">
                <a16:creationId xmlns:a16="http://schemas.microsoft.com/office/drawing/2014/main" id="{B9887D8F-8086-A294-1642-096F9593AA68}"/>
              </a:ext>
            </a:extLst>
          </p:cNvPr>
          <p:cNvSpPr/>
          <p:nvPr/>
        </p:nvSpPr>
        <p:spPr>
          <a:xfrm>
            <a:off x="6324600" y="1173312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/>
              <a:t>“New Identity in Christ”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7405D8C-8C97-2FB8-8ACC-2A9FC509F816}"/>
              </a:ext>
            </a:extLst>
          </p:cNvPr>
          <p:cNvSpPr/>
          <p:nvPr/>
        </p:nvSpPr>
        <p:spPr>
          <a:xfrm>
            <a:off x="4724400" y="4419600"/>
            <a:ext cx="304800" cy="304800"/>
          </a:xfrm>
          <a:prstGeom prst="ellipse">
            <a:avLst/>
          </a:prstGeom>
          <a:solidFill>
            <a:srgbClr val="00823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1DDA6408-5C53-BFC5-5B90-CED863DCFA24}"/>
              </a:ext>
            </a:extLst>
          </p:cNvPr>
          <p:cNvSpPr/>
          <p:nvPr/>
        </p:nvSpPr>
        <p:spPr>
          <a:xfrm>
            <a:off x="0" y="0"/>
            <a:ext cx="12192001" cy="104484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/>
              <a:t>Paul knows his audience is still getting into “the way they’ve always done things,” that’s why he’s admonishing them</a:t>
            </a:r>
          </a:p>
        </p:txBody>
      </p:sp>
    </p:spTree>
    <p:extLst>
      <p:ext uri="{BB962C8B-B14F-4D97-AF65-F5344CB8AC3E}">
        <p14:creationId xmlns:p14="http://schemas.microsoft.com/office/powerpoint/2010/main" val="197630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C 0.00508 0.02199 0.01068 0.04398 0.0181 0.06157 C 0.02591 0.07916 0.03398 0.0956 0.04518 0.10532 C 0.05664 0.11504 0.06953 0.11713 0.08646 0.11944 C 0.10352 0.12176 0.12956 0.12338 0.14714 0.11944 C 0.16471 0.11551 0.18229 0.11157 0.19271 0.09537 C 0.20313 0.07916 0.2056 0.03727 0.20885 0.02176 C 0.21237 0.00625 0.21289 0.00949 0.21237 0.00185 C 0.21159 -0.00579 0.20599 -0.01968 0.20456 -0.02385 " pathEditMode="relative" rAng="0" ptsTypes="AAAA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41" grpId="0"/>
      <p:bldP spid="43" grpId="0"/>
      <p:bldP spid="2" grpId="0" animBg="1"/>
      <p:bldP spid="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D1ED7E-50CD-A9A9-7029-F25B08085B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52F8DA2-3EBD-9D65-129D-B02A1958B665}"/>
              </a:ext>
            </a:extLst>
          </p:cNvPr>
          <p:cNvCxnSpPr>
            <a:cxnSpLocks/>
          </p:cNvCxnSpPr>
          <p:nvPr/>
        </p:nvCxnSpPr>
        <p:spPr>
          <a:xfrm flipH="1" flipV="1">
            <a:off x="7480537" y="4084241"/>
            <a:ext cx="980517" cy="640159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5E4B4C3-CAA9-AC97-EF97-2D30FA3F0D30}"/>
              </a:ext>
            </a:extLst>
          </p:cNvPr>
          <p:cNvCxnSpPr/>
          <p:nvPr/>
        </p:nvCxnSpPr>
        <p:spPr>
          <a:xfrm flipV="1">
            <a:off x="5115113" y="3200400"/>
            <a:ext cx="304800" cy="609600"/>
          </a:xfrm>
          <a:prstGeom prst="straightConnector1">
            <a:avLst/>
          </a:prstGeom>
          <a:ln w="130175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ular Callout 9">
            <a:extLst>
              <a:ext uri="{FF2B5EF4-FFF2-40B4-BE49-F238E27FC236}">
                <a16:creationId xmlns:a16="http://schemas.microsoft.com/office/drawing/2014/main" id="{F59CBB86-5E4D-F495-286E-98FC97B2340F}"/>
              </a:ext>
            </a:extLst>
          </p:cNvPr>
          <p:cNvSpPr/>
          <p:nvPr/>
        </p:nvSpPr>
        <p:spPr>
          <a:xfrm>
            <a:off x="85913" y="1159245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/>
              <a:t>“The Old Self”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E684B7A-F057-7B1C-29BC-E69918B58F53}"/>
              </a:ext>
            </a:extLst>
          </p:cNvPr>
          <p:cNvCxnSpPr/>
          <p:nvPr/>
        </p:nvCxnSpPr>
        <p:spPr>
          <a:xfrm flipV="1">
            <a:off x="5648513" y="2133600"/>
            <a:ext cx="304800" cy="609600"/>
          </a:xfrm>
          <a:prstGeom prst="straightConnector1">
            <a:avLst/>
          </a:prstGeom>
          <a:ln w="1301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96CF8E4-BC01-E5F7-3978-4D3CF06710F5}"/>
              </a:ext>
            </a:extLst>
          </p:cNvPr>
          <p:cNvCxnSpPr/>
          <p:nvPr/>
        </p:nvCxnSpPr>
        <p:spPr>
          <a:xfrm>
            <a:off x="5267513" y="2667000"/>
            <a:ext cx="609600" cy="68580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ADEAEB-29BB-1881-F041-54123FD3491F}"/>
              </a:ext>
            </a:extLst>
          </p:cNvPr>
          <p:cNvCxnSpPr/>
          <p:nvPr/>
        </p:nvCxnSpPr>
        <p:spPr>
          <a:xfrm flipH="1">
            <a:off x="5115113" y="2895600"/>
            <a:ext cx="838200" cy="22860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04355D6C-9214-8BB5-09B0-CCDBCB677AD6}"/>
              </a:ext>
            </a:extLst>
          </p:cNvPr>
          <p:cNvSpPr/>
          <p:nvPr/>
        </p:nvSpPr>
        <p:spPr>
          <a:xfrm>
            <a:off x="5724713" y="990600"/>
            <a:ext cx="1143000" cy="1066800"/>
          </a:xfrm>
          <a:prstGeom prst="triangl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E1DE46C-AE9B-95C2-ED67-37015D23CFAD}"/>
              </a:ext>
            </a:extLst>
          </p:cNvPr>
          <p:cNvCxnSpPr/>
          <p:nvPr/>
        </p:nvCxnSpPr>
        <p:spPr>
          <a:xfrm>
            <a:off x="6791513" y="2133600"/>
            <a:ext cx="533400" cy="1371600"/>
          </a:xfrm>
          <a:prstGeom prst="straightConnector1">
            <a:avLst/>
          </a:prstGeom>
          <a:ln w="1301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6E269F-BB60-4ACA-6B0C-CAAE12CDB0D7}"/>
              </a:ext>
            </a:extLst>
          </p:cNvPr>
          <p:cNvCxnSpPr>
            <a:cxnSpLocks/>
          </p:cNvCxnSpPr>
          <p:nvPr/>
        </p:nvCxnSpPr>
        <p:spPr>
          <a:xfrm flipH="1" flipV="1">
            <a:off x="3882918" y="3124200"/>
            <a:ext cx="698795" cy="68580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03EBBF5-A913-6921-9814-5A63BF533E2C}"/>
              </a:ext>
            </a:extLst>
          </p:cNvPr>
          <p:cNvCxnSpPr>
            <a:cxnSpLocks/>
          </p:cNvCxnSpPr>
          <p:nvPr/>
        </p:nvCxnSpPr>
        <p:spPr>
          <a:xfrm flipH="1" flipV="1">
            <a:off x="3358986" y="3429000"/>
            <a:ext cx="1222727" cy="45720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F2618D-67B1-0F4E-43FF-66B3740D72DC}"/>
              </a:ext>
            </a:extLst>
          </p:cNvPr>
          <p:cNvCxnSpPr>
            <a:cxnSpLocks/>
          </p:cNvCxnSpPr>
          <p:nvPr/>
        </p:nvCxnSpPr>
        <p:spPr>
          <a:xfrm flipH="1">
            <a:off x="3547738" y="3886200"/>
            <a:ext cx="990600" cy="21952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299F629-AC3E-EEA7-9FDA-1B2AA1BCE4D1}"/>
              </a:ext>
            </a:extLst>
          </p:cNvPr>
          <p:cNvCxnSpPr>
            <a:cxnSpLocks/>
          </p:cNvCxnSpPr>
          <p:nvPr/>
        </p:nvCxnSpPr>
        <p:spPr>
          <a:xfrm flipH="1">
            <a:off x="3619688" y="3886200"/>
            <a:ext cx="962025" cy="446289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97B93E5-A036-39E2-F000-10057F1BC0FB}"/>
              </a:ext>
            </a:extLst>
          </p:cNvPr>
          <p:cNvCxnSpPr>
            <a:cxnSpLocks/>
          </p:cNvCxnSpPr>
          <p:nvPr/>
        </p:nvCxnSpPr>
        <p:spPr>
          <a:xfrm flipH="1">
            <a:off x="3819713" y="3884616"/>
            <a:ext cx="782886" cy="763584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ular Callout 26">
            <a:extLst>
              <a:ext uri="{FF2B5EF4-FFF2-40B4-BE49-F238E27FC236}">
                <a16:creationId xmlns:a16="http://schemas.microsoft.com/office/drawing/2014/main" id="{651D3B34-CC4C-C47F-9568-2CF2CAAA64E3}"/>
              </a:ext>
            </a:extLst>
          </p:cNvPr>
          <p:cNvSpPr/>
          <p:nvPr/>
        </p:nvSpPr>
        <p:spPr>
          <a:xfrm>
            <a:off x="152400" y="3581400"/>
            <a:ext cx="3463818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Wisdom of the World</a:t>
            </a:r>
            <a:endParaRPr lang="en-US" sz="2800" b="1" i="1" dirty="0"/>
          </a:p>
        </p:txBody>
      </p:sp>
      <p:sp>
        <p:nvSpPr>
          <p:cNvPr id="18" name="Rounded Rectangular Callout 27">
            <a:extLst>
              <a:ext uri="{FF2B5EF4-FFF2-40B4-BE49-F238E27FC236}">
                <a16:creationId xmlns:a16="http://schemas.microsoft.com/office/drawing/2014/main" id="{CC41F447-F421-197C-92C7-4B8693E06893}"/>
              </a:ext>
            </a:extLst>
          </p:cNvPr>
          <p:cNvSpPr/>
          <p:nvPr/>
        </p:nvSpPr>
        <p:spPr>
          <a:xfrm>
            <a:off x="1371600" y="2219765"/>
            <a:ext cx="34290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Sin Nature</a:t>
            </a:r>
            <a:endParaRPr lang="en-US" sz="2800" b="1" i="1" dirty="0"/>
          </a:p>
        </p:txBody>
      </p:sp>
      <p:sp>
        <p:nvSpPr>
          <p:cNvPr id="19" name="Rounded Rectangular Callout 28">
            <a:extLst>
              <a:ext uri="{FF2B5EF4-FFF2-40B4-BE49-F238E27FC236}">
                <a16:creationId xmlns:a16="http://schemas.microsoft.com/office/drawing/2014/main" id="{56CE9418-F1F7-57D2-06AD-3D70E13C7A79}"/>
              </a:ext>
            </a:extLst>
          </p:cNvPr>
          <p:cNvSpPr/>
          <p:nvPr/>
        </p:nvSpPr>
        <p:spPr>
          <a:xfrm>
            <a:off x="152400" y="3124200"/>
            <a:ext cx="3581401" cy="57384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Spiritual orphans</a:t>
            </a:r>
            <a:endParaRPr lang="en-US" sz="2800" b="1" i="1" dirty="0"/>
          </a:p>
        </p:txBody>
      </p:sp>
      <p:sp>
        <p:nvSpPr>
          <p:cNvPr id="20" name="Rounded Rectangular Callout 31">
            <a:extLst>
              <a:ext uri="{FF2B5EF4-FFF2-40B4-BE49-F238E27FC236}">
                <a16:creationId xmlns:a16="http://schemas.microsoft.com/office/drawing/2014/main" id="{15EABA5D-5AB2-FDA0-087C-003619361067}"/>
              </a:ext>
            </a:extLst>
          </p:cNvPr>
          <p:cNvSpPr/>
          <p:nvPr/>
        </p:nvSpPr>
        <p:spPr>
          <a:xfrm>
            <a:off x="1905000" y="4419600"/>
            <a:ext cx="25908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Death</a:t>
            </a:r>
            <a:endParaRPr lang="en-US" sz="2800" b="1" i="1" dirty="0"/>
          </a:p>
        </p:txBody>
      </p:sp>
      <p:sp>
        <p:nvSpPr>
          <p:cNvPr id="21" name="Rounded Rectangular Callout 30">
            <a:extLst>
              <a:ext uri="{FF2B5EF4-FFF2-40B4-BE49-F238E27FC236}">
                <a16:creationId xmlns:a16="http://schemas.microsoft.com/office/drawing/2014/main" id="{0ABA1DD2-593D-6ACC-A72D-65432A773F48}"/>
              </a:ext>
            </a:extLst>
          </p:cNvPr>
          <p:cNvSpPr/>
          <p:nvPr/>
        </p:nvSpPr>
        <p:spPr>
          <a:xfrm>
            <a:off x="552492" y="2667000"/>
            <a:ext cx="3648221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Status: “condemned”</a:t>
            </a:r>
            <a:endParaRPr lang="en-US" sz="2800" b="1" i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000CD33-DB7B-A5CC-B965-C963404A3D98}"/>
              </a:ext>
            </a:extLst>
          </p:cNvPr>
          <p:cNvSpPr/>
          <p:nvPr/>
        </p:nvSpPr>
        <p:spPr>
          <a:xfrm>
            <a:off x="4581713" y="3657600"/>
            <a:ext cx="1219200" cy="1143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513458A-C32D-6629-AF93-7486423DE9CA}"/>
              </a:ext>
            </a:extLst>
          </p:cNvPr>
          <p:cNvCxnSpPr>
            <a:cxnSpLocks/>
          </p:cNvCxnSpPr>
          <p:nvPr/>
        </p:nvCxnSpPr>
        <p:spPr>
          <a:xfrm flipH="1">
            <a:off x="7513666" y="3124200"/>
            <a:ext cx="876299" cy="82111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AE7ABEA-E6F4-F094-ED48-E4F8D980D86F}"/>
              </a:ext>
            </a:extLst>
          </p:cNvPr>
          <p:cNvCxnSpPr>
            <a:cxnSpLocks/>
          </p:cNvCxnSpPr>
          <p:nvPr/>
        </p:nvCxnSpPr>
        <p:spPr>
          <a:xfrm flipH="1">
            <a:off x="7480537" y="3500285"/>
            <a:ext cx="1219200" cy="53340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2097F46-5FAB-6A02-7A94-90B68980A04A}"/>
              </a:ext>
            </a:extLst>
          </p:cNvPr>
          <p:cNvCxnSpPr>
            <a:cxnSpLocks/>
          </p:cNvCxnSpPr>
          <p:nvPr/>
        </p:nvCxnSpPr>
        <p:spPr>
          <a:xfrm flipH="1">
            <a:off x="7519843" y="3902445"/>
            <a:ext cx="1317609" cy="14856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4DBFB5-2200-162E-98CB-DA4161A9716F}"/>
              </a:ext>
            </a:extLst>
          </p:cNvPr>
          <p:cNvCxnSpPr>
            <a:cxnSpLocks/>
          </p:cNvCxnSpPr>
          <p:nvPr/>
        </p:nvCxnSpPr>
        <p:spPr>
          <a:xfrm flipH="1" flipV="1">
            <a:off x="7513666" y="4076700"/>
            <a:ext cx="1109871" cy="17725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ular Callout 42">
            <a:extLst>
              <a:ext uri="{FF2B5EF4-FFF2-40B4-BE49-F238E27FC236}">
                <a16:creationId xmlns:a16="http://schemas.microsoft.com/office/drawing/2014/main" id="{769DE05C-4AC2-DB68-7E83-6A2FEDC943EE}"/>
              </a:ext>
            </a:extLst>
          </p:cNvPr>
          <p:cNvSpPr/>
          <p:nvPr/>
        </p:nvSpPr>
        <p:spPr>
          <a:xfrm>
            <a:off x="7629713" y="2209800"/>
            <a:ext cx="25146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Washed</a:t>
            </a:r>
            <a:endParaRPr lang="en-US" sz="2800" b="1" i="1" dirty="0"/>
          </a:p>
        </p:txBody>
      </p:sp>
      <p:sp>
        <p:nvSpPr>
          <p:cNvPr id="28" name="Rounded Rectangular Callout 43">
            <a:extLst>
              <a:ext uri="{FF2B5EF4-FFF2-40B4-BE49-F238E27FC236}">
                <a16:creationId xmlns:a16="http://schemas.microsoft.com/office/drawing/2014/main" id="{155572B0-6E43-2242-609B-FF94A66241C1}"/>
              </a:ext>
            </a:extLst>
          </p:cNvPr>
          <p:cNvSpPr/>
          <p:nvPr/>
        </p:nvSpPr>
        <p:spPr>
          <a:xfrm>
            <a:off x="8343900" y="2667000"/>
            <a:ext cx="29337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Status: “Justified”</a:t>
            </a:r>
            <a:endParaRPr lang="en-US" sz="2800" b="1" i="1" dirty="0"/>
          </a:p>
        </p:txBody>
      </p:sp>
      <p:sp>
        <p:nvSpPr>
          <p:cNvPr id="29" name="Rounded Rectangular Callout 47">
            <a:extLst>
              <a:ext uri="{FF2B5EF4-FFF2-40B4-BE49-F238E27FC236}">
                <a16:creationId xmlns:a16="http://schemas.microsoft.com/office/drawing/2014/main" id="{9378176A-EB6F-2F1F-AFC2-A2A85807A1B1}"/>
              </a:ext>
            </a:extLst>
          </p:cNvPr>
          <p:cNvSpPr/>
          <p:nvPr/>
        </p:nvSpPr>
        <p:spPr>
          <a:xfrm>
            <a:off x="8077200" y="3124200"/>
            <a:ext cx="31242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Holy Spirit</a:t>
            </a:r>
            <a:endParaRPr lang="en-US" sz="2800" b="1" i="1" dirty="0"/>
          </a:p>
        </p:txBody>
      </p:sp>
      <p:sp>
        <p:nvSpPr>
          <p:cNvPr id="30" name="Rounded Rectangular Callout 52">
            <a:extLst>
              <a:ext uri="{FF2B5EF4-FFF2-40B4-BE49-F238E27FC236}">
                <a16:creationId xmlns:a16="http://schemas.microsoft.com/office/drawing/2014/main" id="{7FA432C4-8C6A-22CB-3B5C-4C4BBD91FD44}"/>
              </a:ext>
            </a:extLst>
          </p:cNvPr>
          <p:cNvSpPr/>
          <p:nvPr/>
        </p:nvSpPr>
        <p:spPr>
          <a:xfrm>
            <a:off x="8171512" y="4419600"/>
            <a:ext cx="25908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Eternal Life </a:t>
            </a:r>
            <a:endParaRPr lang="en-US" sz="2800" b="1" i="1" dirty="0"/>
          </a:p>
        </p:txBody>
      </p:sp>
      <p:sp>
        <p:nvSpPr>
          <p:cNvPr id="31" name="Rounded Rectangular Callout 41">
            <a:extLst>
              <a:ext uri="{FF2B5EF4-FFF2-40B4-BE49-F238E27FC236}">
                <a16:creationId xmlns:a16="http://schemas.microsoft.com/office/drawing/2014/main" id="{0411CCE4-5492-56A2-9B2C-CEE1BF4F3808}"/>
              </a:ext>
            </a:extLst>
          </p:cNvPr>
          <p:cNvSpPr/>
          <p:nvPr/>
        </p:nvSpPr>
        <p:spPr>
          <a:xfrm>
            <a:off x="7924800" y="3962400"/>
            <a:ext cx="35433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Brotherhood</a:t>
            </a:r>
            <a:endParaRPr lang="en-US" sz="2800" b="1" i="1" dirty="0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6A0F7DD6-18F0-C4B7-B60E-86BD1B39449A}"/>
              </a:ext>
            </a:extLst>
          </p:cNvPr>
          <p:cNvSpPr/>
          <p:nvPr/>
        </p:nvSpPr>
        <p:spPr>
          <a:xfrm>
            <a:off x="6791513" y="3657600"/>
            <a:ext cx="1143000" cy="1143000"/>
          </a:xfrm>
          <a:prstGeom prst="triangl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82ABA00-202F-1A96-C21D-9A8C16D121EC}"/>
              </a:ext>
            </a:extLst>
          </p:cNvPr>
          <p:cNvCxnSpPr>
            <a:cxnSpLocks/>
          </p:cNvCxnSpPr>
          <p:nvPr/>
        </p:nvCxnSpPr>
        <p:spPr>
          <a:xfrm flipH="1" flipV="1">
            <a:off x="3959118" y="2514600"/>
            <a:ext cx="618346" cy="1387845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7D34A2D-290F-012E-8874-FE2447F4C4E8}"/>
              </a:ext>
            </a:extLst>
          </p:cNvPr>
          <p:cNvCxnSpPr>
            <a:cxnSpLocks/>
          </p:cNvCxnSpPr>
          <p:nvPr/>
        </p:nvCxnSpPr>
        <p:spPr>
          <a:xfrm flipH="1">
            <a:off x="7513665" y="2781300"/>
            <a:ext cx="687548" cy="1152501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ular Callout 26">
            <a:extLst>
              <a:ext uri="{FF2B5EF4-FFF2-40B4-BE49-F238E27FC236}">
                <a16:creationId xmlns:a16="http://schemas.microsoft.com/office/drawing/2014/main" id="{55AAEB27-6F0C-F00E-279A-30EA2B390724}"/>
              </a:ext>
            </a:extLst>
          </p:cNvPr>
          <p:cNvSpPr/>
          <p:nvPr/>
        </p:nvSpPr>
        <p:spPr>
          <a:xfrm>
            <a:off x="-38742" y="4038600"/>
            <a:ext cx="4001142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Broken relationships</a:t>
            </a:r>
            <a:endParaRPr lang="en-US" sz="2800" b="1" i="1" dirty="0"/>
          </a:p>
        </p:txBody>
      </p:sp>
      <p:sp>
        <p:nvSpPr>
          <p:cNvPr id="41" name="Rounded Rectangular Callout 41">
            <a:extLst>
              <a:ext uri="{FF2B5EF4-FFF2-40B4-BE49-F238E27FC236}">
                <a16:creationId xmlns:a16="http://schemas.microsoft.com/office/drawing/2014/main" id="{E57680E3-3F08-5824-49AA-7F6187486DDE}"/>
              </a:ext>
            </a:extLst>
          </p:cNvPr>
          <p:cNvSpPr/>
          <p:nvPr/>
        </p:nvSpPr>
        <p:spPr>
          <a:xfrm>
            <a:off x="8382000" y="3581400"/>
            <a:ext cx="25908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Sanctified</a:t>
            </a:r>
            <a:endParaRPr lang="en-US" sz="2800" b="1" i="1" dirty="0"/>
          </a:p>
        </p:txBody>
      </p:sp>
      <p:sp>
        <p:nvSpPr>
          <p:cNvPr id="42" name="Rounded Rectangular Callout 9">
            <a:extLst>
              <a:ext uri="{FF2B5EF4-FFF2-40B4-BE49-F238E27FC236}">
                <a16:creationId xmlns:a16="http://schemas.microsoft.com/office/drawing/2014/main" id="{5F449BFA-B112-E2C5-B763-5DAD273BF9E1}"/>
              </a:ext>
            </a:extLst>
          </p:cNvPr>
          <p:cNvSpPr/>
          <p:nvPr/>
        </p:nvSpPr>
        <p:spPr>
          <a:xfrm>
            <a:off x="6477000" y="1143000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i="1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D860F8F-79B8-D862-B54B-7F1D5DBF4A48}"/>
              </a:ext>
            </a:extLst>
          </p:cNvPr>
          <p:cNvSpPr/>
          <p:nvPr/>
        </p:nvSpPr>
        <p:spPr>
          <a:xfrm>
            <a:off x="0" y="5257800"/>
            <a:ext cx="12192000" cy="16282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Corinthians 6:11 </a:t>
            </a:r>
            <a:r>
              <a:rPr lang="en-US" sz="3200" dirty="0">
                <a:solidFill>
                  <a:schemeClr val="tx1"/>
                </a:solidFill>
              </a:rPr>
              <a:t>Such were some of you; </a:t>
            </a:r>
            <a:r>
              <a:rPr lang="en-US" sz="3200" b="1" u="sng" dirty="0">
                <a:solidFill>
                  <a:srgbClr val="002060"/>
                </a:solidFill>
              </a:rPr>
              <a:t>but you were washed, but you were sanctified, but you were justified in the name of the Lord Jesus Christ and in the Spirit of our God.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43" name="Rounded Rectangular Callout 9">
            <a:extLst>
              <a:ext uri="{FF2B5EF4-FFF2-40B4-BE49-F238E27FC236}">
                <a16:creationId xmlns:a16="http://schemas.microsoft.com/office/drawing/2014/main" id="{AE8F5E6F-74B7-BAC5-C1EE-8A71256217E7}"/>
              </a:ext>
            </a:extLst>
          </p:cNvPr>
          <p:cNvSpPr/>
          <p:nvPr/>
        </p:nvSpPr>
        <p:spPr>
          <a:xfrm>
            <a:off x="6324600" y="1173312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/>
              <a:t>“New Identity in Christ”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C009114-31F1-DD21-6282-642A00E99A58}"/>
              </a:ext>
            </a:extLst>
          </p:cNvPr>
          <p:cNvSpPr/>
          <p:nvPr/>
        </p:nvSpPr>
        <p:spPr>
          <a:xfrm>
            <a:off x="7228432" y="4235343"/>
            <a:ext cx="304800" cy="304800"/>
          </a:xfrm>
          <a:prstGeom prst="ellipse">
            <a:avLst/>
          </a:prstGeom>
          <a:solidFill>
            <a:srgbClr val="00823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A087DC42-D027-9553-7143-92FF381D3FB8}"/>
              </a:ext>
            </a:extLst>
          </p:cNvPr>
          <p:cNvSpPr/>
          <p:nvPr/>
        </p:nvSpPr>
        <p:spPr>
          <a:xfrm>
            <a:off x="304800" y="161095"/>
            <a:ext cx="11658600" cy="72607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His point is not that they </a:t>
            </a:r>
            <a:r>
              <a:rPr lang="en-US" sz="3600" b="1" i="1" u="sng" dirty="0"/>
              <a:t>aren’t</a:t>
            </a:r>
            <a:r>
              <a:rPr lang="en-US" sz="3600" b="1" dirty="0"/>
              <a:t> saved… it’s that they </a:t>
            </a:r>
            <a:r>
              <a:rPr lang="en-US" sz="3600" b="1" i="1" u="sng" dirty="0"/>
              <a:t>are</a:t>
            </a:r>
            <a:r>
              <a:rPr lang="en-US" sz="3600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4580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620C28-1ED8-D45B-A8D0-37D6E2CD8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8E94865-9F98-6AB1-D5B8-60AB5AB32F98}"/>
              </a:ext>
            </a:extLst>
          </p:cNvPr>
          <p:cNvCxnSpPr>
            <a:cxnSpLocks/>
          </p:cNvCxnSpPr>
          <p:nvPr/>
        </p:nvCxnSpPr>
        <p:spPr>
          <a:xfrm flipH="1" flipV="1">
            <a:off x="7480537" y="4084241"/>
            <a:ext cx="980517" cy="640159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3EC0CB9-0D07-632B-B90C-12FB6E30565F}"/>
              </a:ext>
            </a:extLst>
          </p:cNvPr>
          <p:cNvCxnSpPr/>
          <p:nvPr/>
        </p:nvCxnSpPr>
        <p:spPr>
          <a:xfrm flipV="1">
            <a:off x="5115113" y="3200400"/>
            <a:ext cx="304800" cy="609600"/>
          </a:xfrm>
          <a:prstGeom prst="straightConnector1">
            <a:avLst/>
          </a:prstGeom>
          <a:ln w="130175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ular Callout 9">
            <a:extLst>
              <a:ext uri="{FF2B5EF4-FFF2-40B4-BE49-F238E27FC236}">
                <a16:creationId xmlns:a16="http://schemas.microsoft.com/office/drawing/2014/main" id="{F0E25F0F-59A6-4227-1690-89282CDC09BE}"/>
              </a:ext>
            </a:extLst>
          </p:cNvPr>
          <p:cNvSpPr/>
          <p:nvPr/>
        </p:nvSpPr>
        <p:spPr>
          <a:xfrm>
            <a:off x="85913" y="1159245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/>
              <a:t>“The Old Self”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7C765BF-3769-076A-A090-7289FAFA2203}"/>
              </a:ext>
            </a:extLst>
          </p:cNvPr>
          <p:cNvCxnSpPr/>
          <p:nvPr/>
        </p:nvCxnSpPr>
        <p:spPr>
          <a:xfrm flipV="1">
            <a:off x="5648513" y="2133600"/>
            <a:ext cx="304800" cy="609600"/>
          </a:xfrm>
          <a:prstGeom prst="straightConnector1">
            <a:avLst/>
          </a:prstGeom>
          <a:ln w="1301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92A772F-36CB-34AA-615E-50952B1CCD2D}"/>
              </a:ext>
            </a:extLst>
          </p:cNvPr>
          <p:cNvCxnSpPr/>
          <p:nvPr/>
        </p:nvCxnSpPr>
        <p:spPr>
          <a:xfrm>
            <a:off x="5267513" y="2667000"/>
            <a:ext cx="609600" cy="68580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180A842-5CD4-C3C8-A066-8F7431649660}"/>
              </a:ext>
            </a:extLst>
          </p:cNvPr>
          <p:cNvCxnSpPr/>
          <p:nvPr/>
        </p:nvCxnSpPr>
        <p:spPr>
          <a:xfrm flipH="1">
            <a:off x="5115113" y="2895600"/>
            <a:ext cx="838200" cy="22860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17436DC9-580C-D7DD-3D69-BE41B58E069B}"/>
              </a:ext>
            </a:extLst>
          </p:cNvPr>
          <p:cNvSpPr/>
          <p:nvPr/>
        </p:nvSpPr>
        <p:spPr>
          <a:xfrm>
            <a:off x="5724713" y="990600"/>
            <a:ext cx="1143000" cy="1066800"/>
          </a:xfrm>
          <a:prstGeom prst="triangl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3299B75-3466-2D45-3B75-8B0371223509}"/>
              </a:ext>
            </a:extLst>
          </p:cNvPr>
          <p:cNvCxnSpPr/>
          <p:nvPr/>
        </p:nvCxnSpPr>
        <p:spPr>
          <a:xfrm>
            <a:off x="6791513" y="2133600"/>
            <a:ext cx="533400" cy="1371600"/>
          </a:xfrm>
          <a:prstGeom prst="straightConnector1">
            <a:avLst/>
          </a:prstGeom>
          <a:ln w="1301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0FC35D-3DDF-844D-2987-159E2A6602DF}"/>
              </a:ext>
            </a:extLst>
          </p:cNvPr>
          <p:cNvCxnSpPr>
            <a:cxnSpLocks/>
          </p:cNvCxnSpPr>
          <p:nvPr/>
        </p:nvCxnSpPr>
        <p:spPr>
          <a:xfrm flipH="1" flipV="1">
            <a:off x="3882918" y="3124200"/>
            <a:ext cx="698795" cy="68580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CEDB06A-BCB3-9631-07E9-776ACFBFB88B}"/>
              </a:ext>
            </a:extLst>
          </p:cNvPr>
          <p:cNvCxnSpPr>
            <a:cxnSpLocks/>
          </p:cNvCxnSpPr>
          <p:nvPr/>
        </p:nvCxnSpPr>
        <p:spPr>
          <a:xfrm flipH="1" flipV="1">
            <a:off x="3358986" y="3429000"/>
            <a:ext cx="1222727" cy="45720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FE6C66A-321C-C39D-9A86-E211C7E6F17F}"/>
              </a:ext>
            </a:extLst>
          </p:cNvPr>
          <p:cNvCxnSpPr>
            <a:cxnSpLocks/>
          </p:cNvCxnSpPr>
          <p:nvPr/>
        </p:nvCxnSpPr>
        <p:spPr>
          <a:xfrm flipH="1">
            <a:off x="3547738" y="3886200"/>
            <a:ext cx="990600" cy="21952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B2A818C-6DA5-56BE-1EE9-04605BE8EB22}"/>
              </a:ext>
            </a:extLst>
          </p:cNvPr>
          <p:cNvCxnSpPr>
            <a:cxnSpLocks/>
          </p:cNvCxnSpPr>
          <p:nvPr/>
        </p:nvCxnSpPr>
        <p:spPr>
          <a:xfrm flipH="1">
            <a:off x="3619688" y="3886200"/>
            <a:ext cx="962025" cy="446289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ABDC62-23B2-82AE-9C89-0F811CDB2B47}"/>
              </a:ext>
            </a:extLst>
          </p:cNvPr>
          <p:cNvCxnSpPr>
            <a:cxnSpLocks/>
          </p:cNvCxnSpPr>
          <p:nvPr/>
        </p:nvCxnSpPr>
        <p:spPr>
          <a:xfrm flipH="1">
            <a:off x="3819713" y="3884616"/>
            <a:ext cx="782886" cy="763584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ular Callout 26">
            <a:extLst>
              <a:ext uri="{FF2B5EF4-FFF2-40B4-BE49-F238E27FC236}">
                <a16:creationId xmlns:a16="http://schemas.microsoft.com/office/drawing/2014/main" id="{68DB5A70-C4EC-1393-771C-B251ABFCAFED}"/>
              </a:ext>
            </a:extLst>
          </p:cNvPr>
          <p:cNvSpPr/>
          <p:nvPr/>
        </p:nvSpPr>
        <p:spPr>
          <a:xfrm>
            <a:off x="152400" y="3581400"/>
            <a:ext cx="3463818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Wisdom of the World</a:t>
            </a:r>
            <a:endParaRPr lang="en-US" sz="2800" b="1" i="1" dirty="0"/>
          </a:p>
        </p:txBody>
      </p:sp>
      <p:sp>
        <p:nvSpPr>
          <p:cNvPr id="18" name="Rounded Rectangular Callout 27">
            <a:extLst>
              <a:ext uri="{FF2B5EF4-FFF2-40B4-BE49-F238E27FC236}">
                <a16:creationId xmlns:a16="http://schemas.microsoft.com/office/drawing/2014/main" id="{2F833D28-1F03-FD5F-BEDE-483190A429B0}"/>
              </a:ext>
            </a:extLst>
          </p:cNvPr>
          <p:cNvSpPr/>
          <p:nvPr/>
        </p:nvSpPr>
        <p:spPr>
          <a:xfrm>
            <a:off x="1371600" y="2219765"/>
            <a:ext cx="34290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Sin Nature</a:t>
            </a:r>
            <a:endParaRPr lang="en-US" sz="2800" b="1" i="1" dirty="0"/>
          </a:p>
        </p:txBody>
      </p:sp>
      <p:sp>
        <p:nvSpPr>
          <p:cNvPr id="19" name="Rounded Rectangular Callout 28">
            <a:extLst>
              <a:ext uri="{FF2B5EF4-FFF2-40B4-BE49-F238E27FC236}">
                <a16:creationId xmlns:a16="http://schemas.microsoft.com/office/drawing/2014/main" id="{F4CDA643-F931-60BA-63A0-83696A6542CC}"/>
              </a:ext>
            </a:extLst>
          </p:cNvPr>
          <p:cNvSpPr/>
          <p:nvPr/>
        </p:nvSpPr>
        <p:spPr>
          <a:xfrm>
            <a:off x="152400" y="3124200"/>
            <a:ext cx="3581401" cy="57384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Spiritual orphans</a:t>
            </a:r>
            <a:endParaRPr lang="en-US" sz="2800" b="1" i="1" dirty="0"/>
          </a:p>
        </p:txBody>
      </p:sp>
      <p:sp>
        <p:nvSpPr>
          <p:cNvPr id="20" name="Rounded Rectangular Callout 31">
            <a:extLst>
              <a:ext uri="{FF2B5EF4-FFF2-40B4-BE49-F238E27FC236}">
                <a16:creationId xmlns:a16="http://schemas.microsoft.com/office/drawing/2014/main" id="{4C9392CA-1B05-7FF1-3AD1-F6EB88A5E87B}"/>
              </a:ext>
            </a:extLst>
          </p:cNvPr>
          <p:cNvSpPr/>
          <p:nvPr/>
        </p:nvSpPr>
        <p:spPr>
          <a:xfrm>
            <a:off x="1905000" y="4419600"/>
            <a:ext cx="25908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Death</a:t>
            </a:r>
            <a:endParaRPr lang="en-US" sz="2800" b="1" i="1" dirty="0"/>
          </a:p>
        </p:txBody>
      </p:sp>
      <p:sp>
        <p:nvSpPr>
          <p:cNvPr id="21" name="Rounded Rectangular Callout 30">
            <a:extLst>
              <a:ext uri="{FF2B5EF4-FFF2-40B4-BE49-F238E27FC236}">
                <a16:creationId xmlns:a16="http://schemas.microsoft.com/office/drawing/2014/main" id="{37CFB866-5130-155E-BEFC-D52C4A98391C}"/>
              </a:ext>
            </a:extLst>
          </p:cNvPr>
          <p:cNvSpPr/>
          <p:nvPr/>
        </p:nvSpPr>
        <p:spPr>
          <a:xfrm>
            <a:off x="552492" y="2667000"/>
            <a:ext cx="3648221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Status: “condemned”</a:t>
            </a:r>
            <a:endParaRPr lang="en-US" sz="2800" b="1" i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D6F0C4-DA46-D39E-FA7B-288686BDC7DB}"/>
              </a:ext>
            </a:extLst>
          </p:cNvPr>
          <p:cNvSpPr/>
          <p:nvPr/>
        </p:nvSpPr>
        <p:spPr>
          <a:xfrm>
            <a:off x="4581713" y="3657600"/>
            <a:ext cx="1219200" cy="1143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E1C0A19-083F-05DA-1538-1D48D578FDD9}"/>
              </a:ext>
            </a:extLst>
          </p:cNvPr>
          <p:cNvCxnSpPr>
            <a:cxnSpLocks/>
          </p:cNvCxnSpPr>
          <p:nvPr/>
        </p:nvCxnSpPr>
        <p:spPr>
          <a:xfrm flipH="1">
            <a:off x="7513666" y="3124200"/>
            <a:ext cx="876299" cy="82111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10BFA6A-156E-11AA-2E25-5557F53DA82E}"/>
              </a:ext>
            </a:extLst>
          </p:cNvPr>
          <p:cNvCxnSpPr>
            <a:cxnSpLocks/>
          </p:cNvCxnSpPr>
          <p:nvPr/>
        </p:nvCxnSpPr>
        <p:spPr>
          <a:xfrm flipH="1">
            <a:off x="7480537" y="3500285"/>
            <a:ext cx="1219200" cy="53340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BFCB359-2AE8-28E4-EB00-E40DEBC83CB5}"/>
              </a:ext>
            </a:extLst>
          </p:cNvPr>
          <p:cNvCxnSpPr>
            <a:cxnSpLocks/>
          </p:cNvCxnSpPr>
          <p:nvPr/>
        </p:nvCxnSpPr>
        <p:spPr>
          <a:xfrm flipH="1">
            <a:off x="7519843" y="3902445"/>
            <a:ext cx="1317609" cy="14856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03164BA-847E-28CF-089D-28AEE18C3D3B}"/>
              </a:ext>
            </a:extLst>
          </p:cNvPr>
          <p:cNvCxnSpPr>
            <a:cxnSpLocks/>
          </p:cNvCxnSpPr>
          <p:nvPr/>
        </p:nvCxnSpPr>
        <p:spPr>
          <a:xfrm flipH="1" flipV="1">
            <a:off x="7513666" y="4076700"/>
            <a:ext cx="1109871" cy="17725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ular Callout 42">
            <a:extLst>
              <a:ext uri="{FF2B5EF4-FFF2-40B4-BE49-F238E27FC236}">
                <a16:creationId xmlns:a16="http://schemas.microsoft.com/office/drawing/2014/main" id="{41C1E418-03F7-8E18-A6C1-6622B679DD86}"/>
              </a:ext>
            </a:extLst>
          </p:cNvPr>
          <p:cNvSpPr/>
          <p:nvPr/>
        </p:nvSpPr>
        <p:spPr>
          <a:xfrm>
            <a:off x="7629713" y="2209800"/>
            <a:ext cx="25146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Washed</a:t>
            </a:r>
            <a:endParaRPr lang="en-US" sz="2800" b="1" i="1" dirty="0"/>
          </a:p>
        </p:txBody>
      </p:sp>
      <p:sp>
        <p:nvSpPr>
          <p:cNvPr id="28" name="Rounded Rectangular Callout 43">
            <a:extLst>
              <a:ext uri="{FF2B5EF4-FFF2-40B4-BE49-F238E27FC236}">
                <a16:creationId xmlns:a16="http://schemas.microsoft.com/office/drawing/2014/main" id="{5FCDDD2F-F1D5-3E18-5CC4-C933A4A18F0C}"/>
              </a:ext>
            </a:extLst>
          </p:cNvPr>
          <p:cNvSpPr/>
          <p:nvPr/>
        </p:nvSpPr>
        <p:spPr>
          <a:xfrm>
            <a:off x="8343900" y="2667000"/>
            <a:ext cx="29337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Status: “Justified”</a:t>
            </a:r>
            <a:endParaRPr lang="en-US" sz="2800" b="1" i="1" dirty="0"/>
          </a:p>
        </p:txBody>
      </p:sp>
      <p:sp>
        <p:nvSpPr>
          <p:cNvPr id="29" name="Rounded Rectangular Callout 47">
            <a:extLst>
              <a:ext uri="{FF2B5EF4-FFF2-40B4-BE49-F238E27FC236}">
                <a16:creationId xmlns:a16="http://schemas.microsoft.com/office/drawing/2014/main" id="{6E970584-2100-C9A1-2B63-143581F87612}"/>
              </a:ext>
            </a:extLst>
          </p:cNvPr>
          <p:cNvSpPr/>
          <p:nvPr/>
        </p:nvSpPr>
        <p:spPr>
          <a:xfrm>
            <a:off x="8077200" y="3124200"/>
            <a:ext cx="31242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Holy Spirit</a:t>
            </a:r>
            <a:endParaRPr lang="en-US" sz="2800" b="1" i="1" dirty="0"/>
          </a:p>
        </p:txBody>
      </p:sp>
      <p:sp>
        <p:nvSpPr>
          <p:cNvPr id="30" name="Rounded Rectangular Callout 52">
            <a:extLst>
              <a:ext uri="{FF2B5EF4-FFF2-40B4-BE49-F238E27FC236}">
                <a16:creationId xmlns:a16="http://schemas.microsoft.com/office/drawing/2014/main" id="{F142D777-75A5-C319-4D46-23D0D41766FA}"/>
              </a:ext>
            </a:extLst>
          </p:cNvPr>
          <p:cNvSpPr/>
          <p:nvPr/>
        </p:nvSpPr>
        <p:spPr>
          <a:xfrm>
            <a:off x="8171512" y="4419600"/>
            <a:ext cx="25908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Eternal Life </a:t>
            </a:r>
            <a:endParaRPr lang="en-US" sz="2800" b="1" i="1" dirty="0"/>
          </a:p>
        </p:txBody>
      </p:sp>
      <p:sp>
        <p:nvSpPr>
          <p:cNvPr id="31" name="Rounded Rectangular Callout 41">
            <a:extLst>
              <a:ext uri="{FF2B5EF4-FFF2-40B4-BE49-F238E27FC236}">
                <a16:creationId xmlns:a16="http://schemas.microsoft.com/office/drawing/2014/main" id="{793E9E1D-ED84-7EDA-1FF9-900F1BE3F3E0}"/>
              </a:ext>
            </a:extLst>
          </p:cNvPr>
          <p:cNvSpPr/>
          <p:nvPr/>
        </p:nvSpPr>
        <p:spPr>
          <a:xfrm>
            <a:off x="7924800" y="3962400"/>
            <a:ext cx="35433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Brotherhood</a:t>
            </a:r>
            <a:endParaRPr lang="en-US" sz="2800" b="1" i="1" dirty="0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A6D9A2DC-AF41-5549-0205-E736E734A7B7}"/>
              </a:ext>
            </a:extLst>
          </p:cNvPr>
          <p:cNvSpPr/>
          <p:nvPr/>
        </p:nvSpPr>
        <p:spPr>
          <a:xfrm>
            <a:off x="6791513" y="3657600"/>
            <a:ext cx="1143000" cy="1143000"/>
          </a:xfrm>
          <a:prstGeom prst="triangl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5FDC048-747A-1F5A-45F7-4C7A2C438776}"/>
              </a:ext>
            </a:extLst>
          </p:cNvPr>
          <p:cNvCxnSpPr>
            <a:cxnSpLocks/>
          </p:cNvCxnSpPr>
          <p:nvPr/>
        </p:nvCxnSpPr>
        <p:spPr>
          <a:xfrm flipH="1" flipV="1">
            <a:off x="3959118" y="2514600"/>
            <a:ext cx="618346" cy="1387845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582DC84-AE05-FE46-F996-7AC3FE7384D7}"/>
              </a:ext>
            </a:extLst>
          </p:cNvPr>
          <p:cNvCxnSpPr>
            <a:cxnSpLocks/>
          </p:cNvCxnSpPr>
          <p:nvPr/>
        </p:nvCxnSpPr>
        <p:spPr>
          <a:xfrm flipH="1">
            <a:off x="7513665" y="2781300"/>
            <a:ext cx="687548" cy="1152501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ular Callout 26">
            <a:extLst>
              <a:ext uri="{FF2B5EF4-FFF2-40B4-BE49-F238E27FC236}">
                <a16:creationId xmlns:a16="http://schemas.microsoft.com/office/drawing/2014/main" id="{F2A3516C-4369-5B0B-0B95-44BDEBC5438E}"/>
              </a:ext>
            </a:extLst>
          </p:cNvPr>
          <p:cNvSpPr/>
          <p:nvPr/>
        </p:nvSpPr>
        <p:spPr>
          <a:xfrm>
            <a:off x="-38742" y="4038600"/>
            <a:ext cx="4001142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Broken relationships</a:t>
            </a:r>
            <a:endParaRPr lang="en-US" sz="2800" b="1" i="1" dirty="0"/>
          </a:p>
        </p:txBody>
      </p:sp>
      <p:sp>
        <p:nvSpPr>
          <p:cNvPr id="41" name="Rounded Rectangular Callout 41">
            <a:extLst>
              <a:ext uri="{FF2B5EF4-FFF2-40B4-BE49-F238E27FC236}">
                <a16:creationId xmlns:a16="http://schemas.microsoft.com/office/drawing/2014/main" id="{45960F30-35E6-0DC5-B28F-E6F36648A84D}"/>
              </a:ext>
            </a:extLst>
          </p:cNvPr>
          <p:cNvSpPr/>
          <p:nvPr/>
        </p:nvSpPr>
        <p:spPr>
          <a:xfrm>
            <a:off x="8382000" y="3581400"/>
            <a:ext cx="25908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Sanctified</a:t>
            </a:r>
            <a:endParaRPr lang="en-US" sz="2800" b="1" i="1" dirty="0"/>
          </a:p>
        </p:txBody>
      </p:sp>
      <p:sp>
        <p:nvSpPr>
          <p:cNvPr id="42" name="Rounded Rectangular Callout 9">
            <a:extLst>
              <a:ext uri="{FF2B5EF4-FFF2-40B4-BE49-F238E27FC236}">
                <a16:creationId xmlns:a16="http://schemas.microsoft.com/office/drawing/2014/main" id="{8E02D489-017D-1423-2DEB-A1E733B83A7D}"/>
              </a:ext>
            </a:extLst>
          </p:cNvPr>
          <p:cNvSpPr/>
          <p:nvPr/>
        </p:nvSpPr>
        <p:spPr>
          <a:xfrm>
            <a:off x="6477000" y="1143000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i="1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B6E993F-6E19-8304-1791-245838173385}"/>
              </a:ext>
            </a:extLst>
          </p:cNvPr>
          <p:cNvSpPr/>
          <p:nvPr/>
        </p:nvSpPr>
        <p:spPr>
          <a:xfrm>
            <a:off x="0" y="5257800"/>
            <a:ext cx="12192000" cy="16282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Corinthians 6:11 </a:t>
            </a:r>
            <a:r>
              <a:rPr lang="en-US" sz="3200" dirty="0">
                <a:solidFill>
                  <a:schemeClr val="tx1"/>
                </a:solidFill>
              </a:rPr>
              <a:t>Such were some of you; </a:t>
            </a:r>
            <a:r>
              <a:rPr lang="en-US" sz="3200" b="1" u="sng" dirty="0">
                <a:solidFill>
                  <a:srgbClr val="002060"/>
                </a:solidFill>
              </a:rPr>
              <a:t>but you were washed, but you were sanctified, but you were justified in the name of the Lord Jesus Christ and in the Spirit of our God.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43" name="Rounded Rectangular Callout 9">
            <a:extLst>
              <a:ext uri="{FF2B5EF4-FFF2-40B4-BE49-F238E27FC236}">
                <a16:creationId xmlns:a16="http://schemas.microsoft.com/office/drawing/2014/main" id="{66C0E433-849D-262C-1129-D146B48F1A4D}"/>
              </a:ext>
            </a:extLst>
          </p:cNvPr>
          <p:cNvSpPr/>
          <p:nvPr/>
        </p:nvSpPr>
        <p:spPr>
          <a:xfrm>
            <a:off x="6324600" y="1173312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/>
              <a:t>“New Identity in Christ”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0D32763-1D0F-155D-C7D7-24B94BB61BEA}"/>
              </a:ext>
            </a:extLst>
          </p:cNvPr>
          <p:cNvSpPr/>
          <p:nvPr/>
        </p:nvSpPr>
        <p:spPr>
          <a:xfrm>
            <a:off x="7228432" y="4235343"/>
            <a:ext cx="304800" cy="304800"/>
          </a:xfrm>
          <a:prstGeom prst="ellipse">
            <a:avLst/>
          </a:prstGeom>
          <a:solidFill>
            <a:srgbClr val="00823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8055CAD6-A635-B541-6D01-6FEE629E8494}"/>
              </a:ext>
            </a:extLst>
          </p:cNvPr>
          <p:cNvSpPr/>
          <p:nvPr/>
        </p:nvSpPr>
        <p:spPr>
          <a:xfrm>
            <a:off x="1714500" y="182712"/>
            <a:ext cx="8763000" cy="72607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This is who you are now, so live like that!</a:t>
            </a:r>
          </a:p>
        </p:txBody>
      </p:sp>
    </p:spTree>
    <p:extLst>
      <p:ext uri="{BB962C8B-B14F-4D97-AF65-F5344CB8AC3E}">
        <p14:creationId xmlns:p14="http://schemas.microsoft.com/office/powerpoint/2010/main" val="33715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868DDB-A05F-F792-9EC3-6151365D71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A691AC3-5E3E-B622-280C-CC55E95AB166}"/>
              </a:ext>
            </a:extLst>
          </p:cNvPr>
          <p:cNvCxnSpPr>
            <a:cxnSpLocks/>
          </p:cNvCxnSpPr>
          <p:nvPr/>
        </p:nvCxnSpPr>
        <p:spPr>
          <a:xfrm flipH="1" flipV="1">
            <a:off x="7480537" y="4084241"/>
            <a:ext cx="980517" cy="640159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F0F668F-27FB-3B9A-E734-CBE93439B997}"/>
              </a:ext>
            </a:extLst>
          </p:cNvPr>
          <p:cNvCxnSpPr/>
          <p:nvPr/>
        </p:nvCxnSpPr>
        <p:spPr>
          <a:xfrm flipV="1">
            <a:off x="5115113" y="3200400"/>
            <a:ext cx="304800" cy="609600"/>
          </a:xfrm>
          <a:prstGeom prst="straightConnector1">
            <a:avLst/>
          </a:prstGeom>
          <a:ln w="130175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ular Callout 9">
            <a:extLst>
              <a:ext uri="{FF2B5EF4-FFF2-40B4-BE49-F238E27FC236}">
                <a16:creationId xmlns:a16="http://schemas.microsoft.com/office/drawing/2014/main" id="{5DDE61BA-7AF2-4DB2-17BE-9E3C62C198B0}"/>
              </a:ext>
            </a:extLst>
          </p:cNvPr>
          <p:cNvSpPr/>
          <p:nvPr/>
        </p:nvSpPr>
        <p:spPr>
          <a:xfrm>
            <a:off x="85913" y="1159245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/>
              <a:t>“The Old Self”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1BDC0E8-D2BE-0981-3C2A-2A3D0082D8C0}"/>
              </a:ext>
            </a:extLst>
          </p:cNvPr>
          <p:cNvCxnSpPr/>
          <p:nvPr/>
        </p:nvCxnSpPr>
        <p:spPr>
          <a:xfrm flipV="1">
            <a:off x="5648513" y="2133600"/>
            <a:ext cx="304800" cy="609600"/>
          </a:xfrm>
          <a:prstGeom prst="straightConnector1">
            <a:avLst/>
          </a:prstGeom>
          <a:ln w="1301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111E79B-FD0D-13E0-A145-1BFF55FDB87E}"/>
              </a:ext>
            </a:extLst>
          </p:cNvPr>
          <p:cNvCxnSpPr/>
          <p:nvPr/>
        </p:nvCxnSpPr>
        <p:spPr>
          <a:xfrm>
            <a:off x="5267513" y="2667000"/>
            <a:ext cx="609600" cy="68580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AF53C9-6162-0CEC-E34E-046466726303}"/>
              </a:ext>
            </a:extLst>
          </p:cNvPr>
          <p:cNvCxnSpPr/>
          <p:nvPr/>
        </p:nvCxnSpPr>
        <p:spPr>
          <a:xfrm flipH="1">
            <a:off x="5115113" y="2895600"/>
            <a:ext cx="838200" cy="22860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3927B36C-A266-78BA-BD3C-75760DC2507B}"/>
              </a:ext>
            </a:extLst>
          </p:cNvPr>
          <p:cNvSpPr/>
          <p:nvPr/>
        </p:nvSpPr>
        <p:spPr>
          <a:xfrm>
            <a:off x="5724713" y="990600"/>
            <a:ext cx="1143000" cy="1066800"/>
          </a:xfrm>
          <a:prstGeom prst="triangl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72EB627-1DCD-6072-24BF-DBF22565633A}"/>
              </a:ext>
            </a:extLst>
          </p:cNvPr>
          <p:cNvCxnSpPr/>
          <p:nvPr/>
        </p:nvCxnSpPr>
        <p:spPr>
          <a:xfrm>
            <a:off x="6791513" y="2133600"/>
            <a:ext cx="533400" cy="1371600"/>
          </a:xfrm>
          <a:prstGeom prst="straightConnector1">
            <a:avLst/>
          </a:prstGeom>
          <a:ln w="1301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E992961-315B-C356-172B-DE04009D7ADE}"/>
              </a:ext>
            </a:extLst>
          </p:cNvPr>
          <p:cNvCxnSpPr>
            <a:cxnSpLocks/>
          </p:cNvCxnSpPr>
          <p:nvPr/>
        </p:nvCxnSpPr>
        <p:spPr>
          <a:xfrm flipH="1" flipV="1">
            <a:off x="3882918" y="3124200"/>
            <a:ext cx="698795" cy="68580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06EC180-4ADE-E76B-57E0-5EE99054F89B}"/>
              </a:ext>
            </a:extLst>
          </p:cNvPr>
          <p:cNvCxnSpPr>
            <a:cxnSpLocks/>
          </p:cNvCxnSpPr>
          <p:nvPr/>
        </p:nvCxnSpPr>
        <p:spPr>
          <a:xfrm flipH="1" flipV="1">
            <a:off x="3358986" y="3429000"/>
            <a:ext cx="1222727" cy="45720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9B2084A-7E1A-5E43-9A5F-4830014ABDC8}"/>
              </a:ext>
            </a:extLst>
          </p:cNvPr>
          <p:cNvCxnSpPr>
            <a:cxnSpLocks/>
          </p:cNvCxnSpPr>
          <p:nvPr/>
        </p:nvCxnSpPr>
        <p:spPr>
          <a:xfrm flipH="1">
            <a:off x="3547738" y="3886200"/>
            <a:ext cx="990600" cy="21952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A19A162-6D86-19EE-646F-01228C471D9C}"/>
              </a:ext>
            </a:extLst>
          </p:cNvPr>
          <p:cNvCxnSpPr>
            <a:cxnSpLocks/>
          </p:cNvCxnSpPr>
          <p:nvPr/>
        </p:nvCxnSpPr>
        <p:spPr>
          <a:xfrm flipH="1">
            <a:off x="3619688" y="3886200"/>
            <a:ext cx="962025" cy="446289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92B26B5-0CA7-E36C-2DBF-13F1F48A40BD}"/>
              </a:ext>
            </a:extLst>
          </p:cNvPr>
          <p:cNvCxnSpPr>
            <a:cxnSpLocks/>
          </p:cNvCxnSpPr>
          <p:nvPr/>
        </p:nvCxnSpPr>
        <p:spPr>
          <a:xfrm flipH="1">
            <a:off x="3819713" y="3884616"/>
            <a:ext cx="782886" cy="763584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ular Callout 26">
            <a:extLst>
              <a:ext uri="{FF2B5EF4-FFF2-40B4-BE49-F238E27FC236}">
                <a16:creationId xmlns:a16="http://schemas.microsoft.com/office/drawing/2014/main" id="{6C6B3D7F-69A8-9AF1-499C-39034736C884}"/>
              </a:ext>
            </a:extLst>
          </p:cNvPr>
          <p:cNvSpPr/>
          <p:nvPr/>
        </p:nvSpPr>
        <p:spPr>
          <a:xfrm>
            <a:off x="152400" y="3581400"/>
            <a:ext cx="3463818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Wisdom of the World</a:t>
            </a:r>
            <a:endParaRPr lang="en-US" sz="2800" b="1" i="1" dirty="0"/>
          </a:p>
        </p:txBody>
      </p:sp>
      <p:sp>
        <p:nvSpPr>
          <p:cNvPr id="18" name="Rounded Rectangular Callout 27">
            <a:extLst>
              <a:ext uri="{FF2B5EF4-FFF2-40B4-BE49-F238E27FC236}">
                <a16:creationId xmlns:a16="http://schemas.microsoft.com/office/drawing/2014/main" id="{92251B59-FA60-A1FC-769C-B7D3AE24ADE5}"/>
              </a:ext>
            </a:extLst>
          </p:cNvPr>
          <p:cNvSpPr/>
          <p:nvPr/>
        </p:nvSpPr>
        <p:spPr>
          <a:xfrm>
            <a:off x="1371600" y="2219765"/>
            <a:ext cx="34290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Sin Nature</a:t>
            </a:r>
            <a:endParaRPr lang="en-US" sz="2800" b="1" i="1" dirty="0"/>
          </a:p>
        </p:txBody>
      </p:sp>
      <p:sp>
        <p:nvSpPr>
          <p:cNvPr id="19" name="Rounded Rectangular Callout 28">
            <a:extLst>
              <a:ext uri="{FF2B5EF4-FFF2-40B4-BE49-F238E27FC236}">
                <a16:creationId xmlns:a16="http://schemas.microsoft.com/office/drawing/2014/main" id="{CCE8D6D8-3127-3F6F-99E5-455718CF1DA4}"/>
              </a:ext>
            </a:extLst>
          </p:cNvPr>
          <p:cNvSpPr/>
          <p:nvPr/>
        </p:nvSpPr>
        <p:spPr>
          <a:xfrm>
            <a:off x="152400" y="3124200"/>
            <a:ext cx="3581401" cy="57384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Spiritual orphans</a:t>
            </a:r>
            <a:endParaRPr lang="en-US" sz="2800" b="1" i="1" dirty="0"/>
          </a:p>
        </p:txBody>
      </p:sp>
      <p:sp>
        <p:nvSpPr>
          <p:cNvPr id="20" name="Rounded Rectangular Callout 31">
            <a:extLst>
              <a:ext uri="{FF2B5EF4-FFF2-40B4-BE49-F238E27FC236}">
                <a16:creationId xmlns:a16="http://schemas.microsoft.com/office/drawing/2014/main" id="{E1AC1383-DFA6-A658-6CE2-28AD3CCD03F2}"/>
              </a:ext>
            </a:extLst>
          </p:cNvPr>
          <p:cNvSpPr/>
          <p:nvPr/>
        </p:nvSpPr>
        <p:spPr>
          <a:xfrm>
            <a:off x="1905000" y="4419600"/>
            <a:ext cx="25908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Death</a:t>
            </a:r>
            <a:endParaRPr lang="en-US" sz="2800" b="1" i="1" dirty="0"/>
          </a:p>
        </p:txBody>
      </p:sp>
      <p:sp>
        <p:nvSpPr>
          <p:cNvPr id="21" name="Rounded Rectangular Callout 30">
            <a:extLst>
              <a:ext uri="{FF2B5EF4-FFF2-40B4-BE49-F238E27FC236}">
                <a16:creationId xmlns:a16="http://schemas.microsoft.com/office/drawing/2014/main" id="{8C8CB156-3A15-C872-DDAB-EB05C6D00B8D}"/>
              </a:ext>
            </a:extLst>
          </p:cNvPr>
          <p:cNvSpPr/>
          <p:nvPr/>
        </p:nvSpPr>
        <p:spPr>
          <a:xfrm>
            <a:off x="552492" y="2667000"/>
            <a:ext cx="3648221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Status: “condemned”</a:t>
            </a:r>
            <a:endParaRPr lang="en-US" sz="2800" b="1" i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D1839D8-DFD2-D139-24B0-7C38DF2C896B}"/>
              </a:ext>
            </a:extLst>
          </p:cNvPr>
          <p:cNvSpPr/>
          <p:nvPr/>
        </p:nvSpPr>
        <p:spPr>
          <a:xfrm>
            <a:off x="4581713" y="3657600"/>
            <a:ext cx="1219200" cy="1143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4209FBE-1685-7885-7DEC-92AB8595E70A}"/>
              </a:ext>
            </a:extLst>
          </p:cNvPr>
          <p:cNvCxnSpPr>
            <a:cxnSpLocks/>
          </p:cNvCxnSpPr>
          <p:nvPr/>
        </p:nvCxnSpPr>
        <p:spPr>
          <a:xfrm flipH="1">
            <a:off x="7513666" y="3124200"/>
            <a:ext cx="876299" cy="82111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6E9589B-077C-CCCB-BACC-BDCFFF2164D2}"/>
              </a:ext>
            </a:extLst>
          </p:cNvPr>
          <p:cNvCxnSpPr>
            <a:cxnSpLocks/>
          </p:cNvCxnSpPr>
          <p:nvPr/>
        </p:nvCxnSpPr>
        <p:spPr>
          <a:xfrm flipH="1">
            <a:off x="7480537" y="3500285"/>
            <a:ext cx="1219200" cy="53340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8EE068C-6EA3-9043-30A8-30520A415B60}"/>
              </a:ext>
            </a:extLst>
          </p:cNvPr>
          <p:cNvCxnSpPr>
            <a:cxnSpLocks/>
          </p:cNvCxnSpPr>
          <p:nvPr/>
        </p:nvCxnSpPr>
        <p:spPr>
          <a:xfrm flipH="1">
            <a:off x="7519843" y="3902445"/>
            <a:ext cx="1317609" cy="14856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4F4191B-FB38-A6C2-5EE9-A3F51442B449}"/>
              </a:ext>
            </a:extLst>
          </p:cNvPr>
          <p:cNvCxnSpPr>
            <a:cxnSpLocks/>
          </p:cNvCxnSpPr>
          <p:nvPr/>
        </p:nvCxnSpPr>
        <p:spPr>
          <a:xfrm flipH="1" flipV="1">
            <a:off x="7513666" y="4076700"/>
            <a:ext cx="1109871" cy="177250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ular Callout 42">
            <a:extLst>
              <a:ext uri="{FF2B5EF4-FFF2-40B4-BE49-F238E27FC236}">
                <a16:creationId xmlns:a16="http://schemas.microsoft.com/office/drawing/2014/main" id="{AE1B32C2-AF42-E85A-5E94-23501806A0B2}"/>
              </a:ext>
            </a:extLst>
          </p:cNvPr>
          <p:cNvSpPr/>
          <p:nvPr/>
        </p:nvSpPr>
        <p:spPr>
          <a:xfrm>
            <a:off x="7629713" y="2209800"/>
            <a:ext cx="25146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Washed</a:t>
            </a:r>
            <a:endParaRPr lang="en-US" sz="2800" b="1" i="1" dirty="0"/>
          </a:p>
        </p:txBody>
      </p:sp>
      <p:sp>
        <p:nvSpPr>
          <p:cNvPr id="28" name="Rounded Rectangular Callout 43">
            <a:extLst>
              <a:ext uri="{FF2B5EF4-FFF2-40B4-BE49-F238E27FC236}">
                <a16:creationId xmlns:a16="http://schemas.microsoft.com/office/drawing/2014/main" id="{A114A9F5-ED3F-E46C-B1B4-71390ACD6CCD}"/>
              </a:ext>
            </a:extLst>
          </p:cNvPr>
          <p:cNvSpPr/>
          <p:nvPr/>
        </p:nvSpPr>
        <p:spPr>
          <a:xfrm>
            <a:off x="8343900" y="2667000"/>
            <a:ext cx="29337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Status: “Justified”</a:t>
            </a:r>
            <a:endParaRPr lang="en-US" sz="2800" b="1" i="1" dirty="0"/>
          </a:p>
        </p:txBody>
      </p:sp>
      <p:sp>
        <p:nvSpPr>
          <p:cNvPr id="29" name="Rounded Rectangular Callout 47">
            <a:extLst>
              <a:ext uri="{FF2B5EF4-FFF2-40B4-BE49-F238E27FC236}">
                <a16:creationId xmlns:a16="http://schemas.microsoft.com/office/drawing/2014/main" id="{E3014ACA-EC41-65F6-3DEE-41AB0DE77134}"/>
              </a:ext>
            </a:extLst>
          </p:cNvPr>
          <p:cNvSpPr/>
          <p:nvPr/>
        </p:nvSpPr>
        <p:spPr>
          <a:xfrm>
            <a:off x="8077200" y="3124200"/>
            <a:ext cx="31242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Holy Spirit</a:t>
            </a:r>
            <a:endParaRPr lang="en-US" sz="2800" b="1" i="1" dirty="0"/>
          </a:p>
        </p:txBody>
      </p:sp>
      <p:sp>
        <p:nvSpPr>
          <p:cNvPr id="30" name="Rounded Rectangular Callout 52">
            <a:extLst>
              <a:ext uri="{FF2B5EF4-FFF2-40B4-BE49-F238E27FC236}">
                <a16:creationId xmlns:a16="http://schemas.microsoft.com/office/drawing/2014/main" id="{566F8F2F-7565-5BD1-DC40-41E85FBE6F59}"/>
              </a:ext>
            </a:extLst>
          </p:cNvPr>
          <p:cNvSpPr/>
          <p:nvPr/>
        </p:nvSpPr>
        <p:spPr>
          <a:xfrm>
            <a:off x="8171512" y="4419600"/>
            <a:ext cx="25908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Eternal Life </a:t>
            </a:r>
            <a:endParaRPr lang="en-US" sz="2800" b="1" i="1" dirty="0"/>
          </a:p>
        </p:txBody>
      </p:sp>
      <p:sp>
        <p:nvSpPr>
          <p:cNvPr id="31" name="Rounded Rectangular Callout 41">
            <a:extLst>
              <a:ext uri="{FF2B5EF4-FFF2-40B4-BE49-F238E27FC236}">
                <a16:creationId xmlns:a16="http://schemas.microsoft.com/office/drawing/2014/main" id="{6376DDF5-1C67-0D88-BC65-119DCC82003F}"/>
              </a:ext>
            </a:extLst>
          </p:cNvPr>
          <p:cNvSpPr/>
          <p:nvPr/>
        </p:nvSpPr>
        <p:spPr>
          <a:xfrm>
            <a:off x="7924800" y="3962400"/>
            <a:ext cx="35433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Brotherhood</a:t>
            </a:r>
            <a:endParaRPr lang="en-US" sz="2800" b="1" i="1" dirty="0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6C589BDE-32C9-8830-9C82-12C389344108}"/>
              </a:ext>
            </a:extLst>
          </p:cNvPr>
          <p:cNvSpPr/>
          <p:nvPr/>
        </p:nvSpPr>
        <p:spPr>
          <a:xfrm>
            <a:off x="6791513" y="3657600"/>
            <a:ext cx="1143000" cy="1143000"/>
          </a:xfrm>
          <a:prstGeom prst="triangl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5D2D6DA-72CE-1DA9-6C11-934D0086CEF4}"/>
              </a:ext>
            </a:extLst>
          </p:cNvPr>
          <p:cNvCxnSpPr>
            <a:cxnSpLocks/>
          </p:cNvCxnSpPr>
          <p:nvPr/>
        </p:nvCxnSpPr>
        <p:spPr>
          <a:xfrm flipH="1" flipV="1">
            <a:off x="3959118" y="2514600"/>
            <a:ext cx="618346" cy="1387845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C2114AC-0C38-3D36-749E-6310BAB354A0}"/>
              </a:ext>
            </a:extLst>
          </p:cNvPr>
          <p:cNvCxnSpPr>
            <a:cxnSpLocks/>
          </p:cNvCxnSpPr>
          <p:nvPr/>
        </p:nvCxnSpPr>
        <p:spPr>
          <a:xfrm flipH="1">
            <a:off x="7513665" y="2781300"/>
            <a:ext cx="687548" cy="1152501"/>
          </a:xfrm>
          <a:prstGeom prst="lin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ular Callout 26">
            <a:extLst>
              <a:ext uri="{FF2B5EF4-FFF2-40B4-BE49-F238E27FC236}">
                <a16:creationId xmlns:a16="http://schemas.microsoft.com/office/drawing/2014/main" id="{96DED558-D77A-901D-48B9-8479E91C76BE}"/>
              </a:ext>
            </a:extLst>
          </p:cNvPr>
          <p:cNvSpPr/>
          <p:nvPr/>
        </p:nvSpPr>
        <p:spPr>
          <a:xfrm>
            <a:off x="-38742" y="4038600"/>
            <a:ext cx="4001142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Broken relationships</a:t>
            </a:r>
            <a:endParaRPr lang="en-US" sz="2800" b="1" i="1" dirty="0"/>
          </a:p>
        </p:txBody>
      </p:sp>
      <p:sp>
        <p:nvSpPr>
          <p:cNvPr id="41" name="Rounded Rectangular Callout 41">
            <a:extLst>
              <a:ext uri="{FF2B5EF4-FFF2-40B4-BE49-F238E27FC236}">
                <a16:creationId xmlns:a16="http://schemas.microsoft.com/office/drawing/2014/main" id="{515EF2D0-3D10-C90D-EC2A-41DC020FBFF3}"/>
              </a:ext>
            </a:extLst>
          </p:cNvPr>
          <p:cNvSpPr/>
          <p:nvPr/>
        </p:nvSpPr>
        <p:spPr>
          <a:xfrm>
            <a:off x="8382000" y="3581400"/>
            <a:ext cx="2590800" cy="533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Sanctified</a:t>
            </a:r>
            <a:endParaRPr lang="en-US" sz="2800" b="1" i="1" dirty="0"/>
          </a:p>
        </p:txBody>
      </p:sp>
      <p:sp>
        <p:nvSpPr>
          <p:cNvPr id="42" name="Rounded Rectangular Callout 9">
            <a:extLst>
              <a:ext uri="{FF2B5EF4-FFF2-40B4-BE49-F238E27FC236}">
                <a16:creationId xmlns:a16="http://schemas.microsoft.com/office/drawing/2014/main" id="{7EC2A3B0-E6F3-3924-D16E-67D3C955F55D}"/>
              </a:ext>
            </a:extLst>
          </p:cNvPr>
          <p:cNvSpPr/>
          <p:nvPr/>
        </p:nvSpPr>
        <p:spPr>
          <a:xfrm>
            <a:off x="6477000" y="1143000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i="1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464D97F-D4BE-A12D-DC55-886D2BBA49A4}"/>
              </a:ext>
            </a:extLst>
          </p:cNvPr>
          <p:cNvSpPr/>
          <p:nvPr/>
        </p:nvSpPr>
        <p:spPr>
          <a:xfrm>
            <a:off x="0" y="5257800"/>
            <a:ext cx="12192000" cy="16282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Corinthians 6:11 </a:t>
            </a:r>
            <a:r>
              <a:rPr lang="en-US" sz="3200" dirty="0">
                <a:solidFill>
                  <a:schemeClr val="tx1"/>
                </a:solidFill>
              </a:rPr>
              <a:t>Such were some of you; </a:t>
            </a:r>
            <a:r>
              <a:rPr lang="en-US" sz="3200" b="1" u="sng" dirty="0">
                <a:solidFill>
                  <a:srgbClr val="002060"/>
                </a:solidFill>
              </a:rPr>
              <a:t>but you were washed, but you were sanctified, but you were justified in the name of the Lord Jesus Christ and in the Spirit of our God.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43" name="Rounded Rectangular Callout 9">
            <a:extLst>
              <a:ext uri="{FF2B5EF4-FFF2-40B4-BE49-F238E27FC236}">
                <a16:creationId xmlns:a16="http://schemas.microsoft.com/office/drawing/2014/main" id="{009AB505-1764-B0AD-30F9-7DAE64EDC963}"/>
              </a:ext>
            </a:extLst>
          </p:cNvPr>
          <p:cNvSpPr/>
          <p:nvPr/>
        </p:nvSpPr>
        <p:spPr>
          <a:xfrm>
            <a:off x="6324600" y="1173312"/>
            <a:ext cx="5867400" cy="685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/>
              <a:t>“New Identity in Christ”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EAAE348-9314-6A09-AF93-9F17B727C5E3}"/>
              </a:ext>
            </a:extLst>
          </p:cNvPr>
          <p:cNvSpPr/>
          <p:nvPr/>
        </p:nvSpPr>
        <p:spPr>
          <a:xfrm>
            <a:off x="7228432" y="4235343"/>
            <a:ext cx="304800" cy="304800"/>
          </a:xfrm>
          <a:prstGeom prst="ellipse">
            <a:avLst/>
          </a:prstGeom>
          <a:solidFill>
            <a:srgbClr val="00823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96AA2F10-7738-D39D-E356-E9E7C52D9C01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</a:rPr>
              <a:t>Live the </a:t>
            </a:r>
            <a:r>
              <a:rPr lang="en-US" sz="8000" b="1" i="1" dirty="0">
                <a:solidFill>
                  <a:schemeClr val="tx1"/>
                </a:solidFill>
              </a:rPr>
              <a:t>“already, not yet”</a:t>
            </a:r>
          </a:p>
        </p:txBody>
      </p:sp>
    </p:spTree>
    <p:extLst>
      <p:ext uri="{BB962C8B-B14F-4D97-AF65-F5344CB8AC3E}">
        <p14:creationId xmlns:p14="http://schemas.microsoft.com/office/powerpoint/2010/main" val="303472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737550CF-7300-54DC-6867-D1D25B1B6C5F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CD6318-9B35-70B8-3C3A-423F21CA4D81}"/>
              </a:ext>
            </a:extLst>
          </p:cNvPr>
          <p:cNvSpPr/>
          <p:nvPr/>
        </p:nvSpPr>
        <p:spPr>
          <a:xfrm>
            <a:off x="0" y="5705800"/>
            <a:ext cx="12192000" cy="11802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All things are lawful for me, but not all things are profitable. All things are lawful for me, but I will not be mastered by anything.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5A0AB1-C976-006C-8A83-CCFC5940BD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5C482AC2-A064-1954-215A-151FF1052866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8812BB-6903-8D55-DFFC-4E1798052759}"/>
              </a:ext>
            </a:extLst>
          </p:cNvPr>
          <p:cNvSpPr/>
          <p:nvPr/>
        </p:nvSpPr>
        <p:spPr>
          <a:xfrm>
            <a:off x="0" y="5705800"/>
            <a:ext cx="12192000" cy="11802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All things are lawful for me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but not all things are profitable.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All things are lawful for me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but I will not be mastered by anything.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AD1332-106D-DA42-5CB8-B655BF40BB39}"/>
              </a:ext>
            </a:extLst>
          </p:cNvPr>
          <p:cNvSpPr/>
          <p:nvPr/>
        </p:nvSpPr>
        <p:spPr>
          <a:xfrm>
            <a:off x="1745118" y="2838953"/>
            <a:ext cx="8701764" cy="64852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bg1"/>
                </a:solidFill>
              </a:rPr>
              <a:t>Galatians 5:1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baseline="30000" dirty="0">
                <a:solidFill>
                  <a:schemeClr val="bg1"/>
                </a:solidFill>
              </a:rPr>
              <a:t> </a:t>
            </a:r>
            <a:r>
              <a:rPr lang="en-US" sz="3200" dirty="0"/>
              <a:t>It was for freedom that Christ set us free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19B186CB-B5C1-18C5-C081-0BE6EF44D47F}"/>
              </a:ext>
            </a:extLst>
          </p:cNvPr>
          <p:cNvSpPr/>
          <p:nvPr/>
        </p:nvSpPr>
        <p:spPr>
          <a:xfrm>
            <a:off x="914400" y="1198810"/>
            <a:ext cx="10515600" cy="1180273"/>
          </a:xfrm>
          <a:prstGeom prst="wedgeRoundRectCallout">
            <a:avLst>
              <a:gd name="adj1" fmla="val -62139"/>
              <a:gd name="adj2" fmla="val 64761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</a:rPr>
              <a:t>I’m under grace, after all aren’t I? So why not just keep doing things they way I always have?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EFB396-716C-44E0-FAE0-2E311CA87131}"/>
              </a:ext>
            </a:extLst>
          </p:cNvPr>
          <p:cNvSpPr/>
          <p:nvPr/>
        </p:nvSpPr>
        <p:spPr>
          <a:xfrm>
            <a:off x="1723852" y="3657600"/>
            <a:ext cx="8701763" cy="108242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bg1"/>
                </a:solidFill>
              </a:rPr>
              <a:t>Romans6:15 </a:t>
            </a:r>
            <a:r>
              <a:rPr lang="en-US" sz="3200" dirty="0"/>
              <a:t>What then? Shall we sin because we are not under law but under grace? May it never be!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2986A1-A795-9802-A410-BC21EF32A615}"/>
              </a:ext>
            </a:extLst>
          </p:cNvPr>
          <p:cNvSpPr/>
          <p:nvPr/>
        </p:nvSpPr>
        <p:spPr>
          <a:xfrm>
            <a:off x="1066800" y="5428402"/>
            <a:ext cx="2041846" cy="118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>
                <a:solidFill>
                  <a:srgbClr val="0070C0"/>
                </a:solidFill>
              </a:rPr>
              <a:t>“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59B3F6E-4A54-40BD-F88F-7B483A5BB5FE}"/>
              </a:ext>
            </a:extLst>
          </p:cNvPr>
          <p:cNvSpPr/>
          <p:nvPr/>
        </p:nvSpPr>
        <p:spPr>
          <a:xfrm>
            <a:off x="5715000" y="5435490"/>
            <a:ext cx="2041846" cy="118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>
                <a:solidFill>
                  <a:srgbClr val="0070C0"/>
                </a:solidFill>
              </a:rPr>
              <a:t>”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49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761DA2-A055-ADEA-AE0F-038FD7348E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1E95A14-FEFF-E703-B7EC-ACEE1D2CBDEC}"/>
              </a:ext>
            </a:extLst>
          </p:cNvPr>
          <p:cNvSpPr/>
          <p:nvPr/>
        </p:nvSpPr>
        <p:spPr>
          <a:xfrm>
            <a:off x="5562600" y="152400"/>
            <a:ext cx="6477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 Corinthians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77D495-424A-8905-F866-A620BBB97F19}"/>
              </a:ext>
            </a:extLst>
          </p:cNvPr>
          <p:cNvSpPr/>
          <p:nvPr/>
        </p:nvSpPr>
        <p:spPr>
          <a:xfrm>
            <a:off x="400049" y="5669295"/>
            <a:ext cx="11582401" cy="1066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 </a:t>
            </a:r>
            <a:r>
              <a:rPr lang="en-US" sz="31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3:3 </a:t>
            </a:r>
            <a:r>
              <a:rPr lang="en-US" sz="3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 since there is jealousy and strife among you, are you not fleshly, and </a:t>
            </a:r>
            <a:r>
              <a:rPr lang="en-US" sz="3100" b="1" u="sng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are you not walking like mere men? </a:t>
            </a:r>
            <a:endParaRPr lang="en-US" sz="3400" b="1" u="sng" dirty="0">
              <a:solidFill>
                <a:srgbClr val="002060"/>
              </a:solidFill>
            </a:endParaRP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010EAACD-B90C-EE8C-9DBD-42F6A162CB6D}"/>
              </a:ext>
            </a:extLst>
          </p:cNvPr>
          <p:cNvSpPr/>
          <p:nvPr/>
        </p:nvSpPr>
        <p:spPr>
          <a:xfrm>
            <a:off x="685800" y="2209800"/>
            <a:ext cx="7772400" cy="762000"/>
          </a:xfrm>
          <a:prstGeom prst="wedgeRoundRectCallout">
            <a:avLst>
              <a:gd name="adj1" fmla="val -68307"/>
              <a:gd name="adj2" fmla="val 78274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Why shouldn’t we just walk like other men? 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79CDEF1C-08E2-D845-64EE-C94312004A5E}"/>
              </a:ext>
            </a:extLst>
          </p:cNvPr>
          <p:cNvSpPr/>
          <p:nvPr/>
        </p:nvSpPr>
        <p:spPr>
          <a:xfrm>
            <a:off x="1752600" y="3017473"/>
            <a:ext cx="10363200" cy="792527"/>
          </a:xfrm>
          <a:prstGeom prst="wedgeRoundRectCallout">
            <a:avLst>
              <a:gd name="adj1" fmla="val -72119"/>
              <a:gd name="adj2" fmla="val 4428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Why shouldn’t we just keep doing what we’ve always done?</a:t>
            </a:r>
          </a:p>
        </p:txBody>
      </p:sp>
      <p:sp>
        <p:nvSpPr>
          <p:cNvPr id="8" name="Rounded Rectangular Callout 11">
            <a:extLst>
              <a:ext uri="{FF2B5EF4-FFF2-40B4-BE49-F238E27FC236}">
                <a16:creationId xmlns:a16="http://schemas.microsoft.com/office/drawing/2014/main" id="{4095732B-AFF6-A384-B413-B51A900AC284}"/>
              </a:ext>
            </a:extLst>
          </p:cNvPr>
          <p:cNvSpPr/>
          <p:nvPr/>
        </p:nvSpPr>
        <p:spPr>
          <a:xfrm>
            <a:off x="190500" y="1355725"/>
            <a:ext cx="1179195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Context: God’s wisdom vs. “the wisdom of the world”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E9C0F4B5-D68D-BAAC-C9CA-E60F2A2CF277}"/>
              </a:ext>
            </a:extLst>
          </p:cNvPr>
          <p:cNvSpPr/>
          <p:nvPr/>
        </p:nvSpPr>
        <p:spPr>
          <a:xfrm>
            <a:off x="717698" y="3952211"/>
            <a:ext cx="10896600" cy="122580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This week, another example of the Corinthians doing things the way they’ve always done them </a:t>
            </a:r>
          </a:p>
        </p:txBody>
      </p:sp>
    </p:spTree>
    <p:extLst>
      <p:ext uri="{BB962C8B-B14F-4D97-AF65-F5344CB8AC3E}">
        <p14:creationId xmlns:p14="http://schemas.microsoft.com/office/powerpoint/2010/main" val="358796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08CF55-6410-0BE2-8342-2BE32556BE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BAE2124E-6D46-0C82-9D93-2867275FF493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9BEE02-8A99-0D84-F002-710ADB7D2494}"/>
              </a:ext>
            </a:extLst>
          </p:cNvPr>
          <p:cNvSpPr/>
          <p:nvPr/>
        </p:nvSpPr>
        <p:spPr>
          <a:xfrm>
            <a:off x="0" y="5705800"/>
            <a:ext cx="12192000" cy="11802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All things are lawful for me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not all things are profitable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All things are lawful for me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but I will not be mastered by anything.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A28F37C3-A322-5862-1DBD-37EE0D6151AA}"/>
              </a:ext>
            </a:extLst>
          </p:cNvPr>
          <p:cNvSpPr/>
          <p:nvPr/>
        </p:nvSpPr>
        <p:spPr>
          <a:xfrm>
            <a:off x="914400" y="1198810"/>
            <a:ext cx="10515600" cy="1180273"/>
          </a:xfrm>
          <a:prstGeom prst="wedgeRoundRectCallout">
            <a:avLst>
              <a:gd name="adj1" fmla="val -62139"/>
              <a:gd name="adj2" fmla="val 64761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</a:rPr>
              <a:t>I’m under grace, after all aren’t I? So why not just keep doing things they way I always have?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42E230-FE98-5EF1-0168-DF831ACBC3E4}"/>
              </a:ext>
            </a:extLst>
          </p:cNvPr>
          <p:cNvSpPr/>
          <p:nvPr/>
        </p:nvSpPr>
        <p:spPr>
          <a:xfrm>
            <a:off x="1066800" y="5428402"/>
            <a:ext cx="2041846" cy="118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>
                <a:solidFill>
                  <a:srgbClr val="0070C0"/>
                </a:solidFill>
              </a:rPr>
              <a:t>“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6F32DE-C5FD-F64D-8B22-CD3C0E50A231}"/>
              </a:ext>
            </a:extLst>
          </p:cNvPr>
          <p:cNvSpPr/>
          <p:nvPr/>
        </p:nvSpPr>
        <p:spPr>
          <a:xfrm>
            <a:off x="5715000" y="5435490"/>
            <a:ext cx="2041846" cy="118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>
                <a:solidFill>
                  <a:srgbClr val="0070C0"/>
                </a:solidFill>
              </a:rPr>
              <a:t>”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2036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E92D1B-A605-0AB9-8C78-56131DCB17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F68BA4E4-CA48-8A48-67E0-A656C4F63761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DD0B8A-8E8D-B3EF-3BE6-BC770557C0A6}"/>
              </a:ext>
            </a:extLst>
          </p:cNvPr>
          <p:cNvSpPr/>
          <p:nvPr/>
        </p:nvSpPr>
        <p:spPr>
          <a:xfrm>
            <a:off x="0" y="5705800"/>
            <a:ext cx="12192000" cy="11802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All things are lawful for me, but not all things are profitable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All things are lawful for me, but I will not be mastered by anything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8D24B1E1-B65C-ACA7-1B27-F8BD36751BCF}"/>
              </a:ext>
            </a:extLst>
          </p:cNvPr>
          <p:cNvSpPr/>
          <p:nvPr/>
        </p:nvSpPr>
        <p:spPr>
          <a:xfrm>
            <a:off x="914400" y="1198810"/>
            <a:ext cx="10515600" cy="1180273"/>
          </a:xfrm>
          <a:prstGeom prst="wedgeRoundRectCallout">
            <a:avLst>
              <a:gd name="adj1" fmla="val -62139"/>
              <a:gd name="adj2" fmla="val 64761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</a:rPr>
              <a:t>I’m under grace, after all aren’t I? So why not just keep doing things they way I always have?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E751976-976D-E678-5327-B152B9C59608}"/>
              </a:ext>
            </a:extLst>
          </p:cNvPr>
          <p:cNvSpPr/>
          <p:nvPr/>
        </p:nvSpPr>
        <p:spPr>
          <a:xfrm>
            <a:off x="-838200" y="5860312"/>
            <a:ext cx="2041846" cy="118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>
                <a:solidFill>
                  <a:srgbClr val="0070C0"/>
                </a:solidFill>
              </a:rPr>
              <a:t>“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743A69-9734-01A7-F250-C21574834F48}"/>
              </a:ext>
            </a:extLst>
          </p:cNvPr>
          <p:cNvSpPr/>
          <p:nvPr/>
        </p:nvSpPr>
        <p:spPr>
          <a:xfrm>
            <a:off x="3810000" y="5867400"/>
            <a:ext cx="2041846" cy="118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>
                <a:solidFill>
                  <a:srgbClr val="0070C0"/>
                </a:solidFill>
              </a:rPr>
              <a:t>”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9724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8F89EA-A839-B57C-39BD-733C3B0621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C70B9CA-03A0-D2A1-6630-152063D29B99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B7FD4F-88CD-F7CA-209C-BB43A53E48A4}"/>
              </a:ext>
            </a:extLst>
          </p:cNvPr>
          <p:cNvSpPr/>
          <p:nvPr/>
        </p:nvSpPr>
        <p:spPr>
          <a:xfrm>
            <a:off x="0" y="4724400"/>
            <a:ext cx="12192000" cy="2161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Food is for the stomach and the stomach is for food, but God will do away with both of them. Yet the body is not for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immorality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but for the Lord, and the Lord is for the body.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Now God has not only  raised the Lord, but will also raise us up through His power.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095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DCAB5A-A476-DA92-D304-1145145FF4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B4B4AEEC-B7AB-B3DD-D2B0-245E4168370E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A3AAC3-6725-01E7-425A-965B78F0DC99}"/>
              </a:ext>
            </a:extLst>
          </p:cNvPr>
          <p:cNvSpPr/>
          <p:nvPr/>
        </p:nvSpPr>
        <p:spPr>
          <a:xfrm>
            <a:off x="0" y="4724400"/>
            <a:ext cx="12192000" cy="2161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Food is for the stomach and the stomach is for food, but God will do away with both of them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Yet the body is not for immorality, but for the Lord, and the Lord is for the body.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Now God has not only  raised the Lord, but will also raise us up through His power.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51218E-95E5-645B-BF4E-ED4237E05916}"/>
              </a:ext>
            </a:extLst>
          </p:cNvPr>
          <p:cNvSpPr/>
          <p:nvPr/>
        </p:nvSpPr>
        <p:spPr>
          <a:xfrm>
            <a:off x="1066800" y="4419600"/>
            <a:ext cx="2041846" cy="118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>
                <a:solidFill>
                  <a:srgbClr val="0070C0"/>
                </a:solidFill>
              </a:rPr>
              <a:t>“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0D5B81-C5DE-DF3B-3CFD-F150CED33488}"/>
              </a:ext>
            </a:extLst>
          </p:cNvPr>
          <p:cNvSpPr/>
          <p:nvPr/>
        </p:nvSpPr>
        <p:spPr>
          <a:xfrm>
            <a:off x="10104277" y="4458586"/>
            <a:ext cx="2041846" cy="118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>
                <a:solidFill>
                  <a:srgbClr val="0070C0"/>
                </a:solidFill>
              </a:rPr>
              <a:t>”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A59EA30D-D25B-7DB5-E883-1675F7FC83FB}"/>
              </a:ext>
            </a:extLst>
          </p:cNvPr>
          <p:cNvSpPr/>
          <p:nvPr/>
        </p:nvSpPr>
        <p:spPr>
          <a:xfrm>
            <a:off x="914400" y="1198810"/>
            <a:ext cx="8382000" cy="1180273"/>
          </a:xfrm>
          <a:prstGeom prst="wedgeRoundRectCallout">
            <a:avLst>
              <a:gd name="adj1" fmla="val -62139"/>
              <a:gd name="adj2" fmla="val 64761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</a:rPr>
              <a:t>Look the body wants what the body wants. Sex is just another bodily function.</a:t>
            </a:r>
          </a:p>
        </p:txBody>
      </p:sp>
    </p:spTree>
    <p:extLst>
      <p:ext uri="{BB962C8B-B14F-4D97-AF65-F5344CB8AC3E}">
        <p14:creationId xmlns:p14="http://schemas.microsoft.com/office/powerpoint/2010/main" val="269554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55E69-118B-203C-55E4-6D37AF8535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842DE97F-E850-E68E-315A-C18DCC6B74C5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8E709B-825C-BCEC-198A-FF9CDD0FBE0A}"/>
              </a:ext>
            </a:extLst>
          </p:cNvPr>
          <p:cNvSpPr/>
          <p:nvPr/>
        </p:nvSpPr>
        <p:spPr>
          <a:xfrm>
            <a:off x="0" y="4724400"/>
            <a:ext cx="12192000" cy="2161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Food is for the stomach and the stomach is for food, but God will do away with both of them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Yet the body is not for immorality, but for the Lord, and the Lord is for the body.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Now God has not only  raised the Lord, but will also raise us up through His power.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41AB18D4-3CAA-7485-191C-89E4EC1D047A}"/>
              </a:ext>
            </a:extLst>
          </p:cNvPr>
          <p:cNvSpPr/>
          <p:nvPr/>
        </p:nvSpPr>
        <p:spPr>
          <a:xfrm>
            <a:off x="914400" y="1198810"/>
            <a:ext cx="8382000" cy="1180273"/>
          </a:xfrm>
          <a:prstGeom prst="wedgeRoundRectCallout">
            <a:avLst>
              <a:gd name="adj1" fmla="val -62139"/>
              <a:gd name="adj2" fmla="val 64761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</a:rPr>
              <a:t>Look the body wants what the body wants. Sex is just another bodily function.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A6BFDE46-1587-D5CE-61C9-71D605DFF65C}"/>
              </a:ext>
            </a:extLst>
          </p:cNvPr>
          <p:cNvSpPr/>
          <p:nvPr/>
        </p:nvSpPr>
        <p:spPr>
          <a:xfrm>
            <a:off x="1752600" y="2590800"/>
            <a:ext cx="9296400" cy="1180273"/>
          </a:xfrm>
          <a:prstGeom prst="wedgeRoundRectCallout">
            <a:avLst>
              <a:gd name="adj1" fmla="val -71632"/>
              <a:gd name="adj2" fmla="val 50347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</a:rPr>
              <a:t>(and maybe) and nothing you do with your body is going to matter in the long run anyway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E62194-C418-9511-2CA3-DBDE5FC6B69B}"/>
              </a:ext>
            </a:extLst>
          </p:cNvPr>
          <p:cNvSpPr/>
          <p:nvPr/>
        </p:nvSpPr>
        <p:spPr>
          <a:xfrm>
            <a:off x="1066800" y="4419600"/>
            <a:ext cx="2041846" cy="118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>
                <a:solidFill>
                  <a:srgbClr val="0070C0"/>
                </a:solidFill>
              </a:rPr>
              <a:t>“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F358A9-80E4-BC4B-3B48-E2683075653D}"/>
              </a:ext>
            </a:extLst>
          </p:cNvPr>
          <p:cNvSpPr/>
          <p:nvPr/>
        </p:nvSpPr>
        <p:spPr>
          <a:xfrm>
            <a:off x="10104277" y="4458586"/>
            <a:ext cx="2041846" cy="118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>
                <a:solidFill>
                  <a:srgbClr val="0070C0"/>
                </a:solidFill>
              </a:rPr>
              <a:t>”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A0F0AF-F9CE-5416-1359-F73C726752C8}"/>
              </a:ext>
            </a:extLst>
          </p:cNvPr>
          <p:cNvSpPr/>
          <p:nvPr/>
        </p:nvSpPr>
        <p:spPr>
          <a:xfrm>
            <a:off x="5379877" y="5048722"/>
            <a:ext cx="2041846" cy="118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>
                <a:solidFill>
                  <a:srgbClr val="0070C0"/>
                </a:solidFill>
              </a:rPr>
              <a:t>”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19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1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39C150-4238-C3EC-CC14-ED59BBC773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D96D4A90-D7EF-2452-6250-8D184A02AC17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A955D6-1F2A-0072-5929-CB374FC99684}"/>
              </a:ext>
            </a:extLst>
          </p:cNvPr>
          <p:cNvSpPr/>
          <p:nvPr/>
        </p:nvSpPr>
        <p:spPr>
          <a:xfrm>
            <a:off x="0" y="4724400"/>
            <a:ext cx="12192000" cy="2161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Food is for the stomach and the stomach is for food, but God will do away with both of them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Yet the body is not for immorality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but for the Lord, and the Lord is for the body.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Now God has not only  raised the Lord, but will also raise us up through His power.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FD6A5C7A-1567-2C89-F39D-FB865059A2C3}"/>
              </a:ext>
            </a:extLst>
          </p:cNvPr>
          <p:cNvSpPr/>
          <p:nvPr/>
        </p:nvSpPr>
        <p:spPr>
          <a:xfrm>
            <a:off x="914400" y="1198810"/>
            <a:ext cx="8382000" cy="1180273"/>
          </a:xfrm>
          <a:prstGeom prst="wedgeRoundRectCallout">
            <a:avLst>
              <a:gd name="adj1" fmla="val -62139"/>
              <a:gd name="adj2" fmla="val 64761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</a:rPr>
              <a:t>Look the body wants what the body wants. Sex is just another bodily function.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5D305687-0078-8D0E-43A6-2EDA8F857F8A}"/>
              </a:ext>
            </a:extLst>
          </p:cNvPr>
          <p:cNvSpPr/>
          <p:nvPr/>
        </p:nvSpPr>
        <p:spPr>
          <a:xfrm>
            <a:off x="1752600" y="2590800"/>
            <a:ext cx="9296400" cy="1180273"/>
          </a:xfrm>
          <a:prstGeom prst="wedgeRoundRectCallout">
            <a:avLst>
              <a:gd name="adj1" fmla="val -71632"/>
              <a:gd name="adj2" fmla="val 50347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</a:rPr>
              <a:t>(and maybe) and nothing you do with your body is going to matter in the long run anyway</a:t>
            </a:r>
          </a:p>
        </p:txBody>
      </p:sp>
    </p:spTree>
    <p:extLst>
      <p:ext uri="{BB962C8B-B14F-4D97-AF65-F5344CB8AC3E}">
        <p14:creationId xmlns:p14="http://schemas.microsoft.com/office/powerpoint/2010/main" val="31185379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815EE9-D776-0297-E8AA-809E0F6862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BCFB6443-7AD8-2D95-2699-A502B3480EA9}"/>
              </a:ext>
            </a:extLst>
          </p:cNvPr>
          <p:cNvSpPr/>
          <p:nvPr/>
        </p:nvSpPr>
        <p:spPr>
          <a:xfrm>
            <a:off x="-215898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074DBA-AB41-DBC5-9C38-824996174419}"/>
              </a:ext>
            </a:extLst>
          </p:cNvPr>
          <p:cNvSpPr/>
          <p:nvPr/>
        </p:nvSpPr>
        <p:spPr>
          <a:xfrm>
            <a:off x="0" y="4724400"/>
            <a:ext cx="12192000" cy="2161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Food is for the stomach and the stomach is for food, but God will do away with both of them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Yet the body is not for immorality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but for the Lord, and the Lord is for the body.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Now God has not only  raised the Lord, but will also raise us up through His power.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3DAB8D-3AE3-FBE0-FE1B-594BA8BDE0BE}"/>
              </a:ext>
            </a:extLst>
          </p:cNvPr>
          <p:cNvSpPr/>
          <p:nvPr/>
        </p:nvSpPr>
        <p:spPr>
          <a:xfrm>
            <a:off x="-12700" y="1167574"/>
            <a:ext cx="6096000" cy="3528752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It’s for me</a:t>
            </a:r>
          </a:p>
          <a:p>
            <a:r>
              <a:rPr lang="en-US" sz="3200" b="1" dirty="0"/>
              <a:t>- To experience life</a:t>
            </a:r>
          </a:p>
          <a:p>
            <a:r>
              <a:rPr lang="en-US" sz="3200" b="1" dirty="0"/>
              <a:t>- To carry out my goals, desires</a:t>
            </a:r>
          </a:p>
          <a:p>
            <a:r>
              <a:rPr lang="en-US" sz="3200" b="1" dirty="0"/>
              <a:t>- Not spiritual</a:t>
            </a:r>
          </a:p>
          <a:p>
            <a:endParaRPr lang="en-US" sz="3200" b="1" dirty="0"/>
          </a:p>
        </p:txBody>
      </p:sp>
      <p:sp>
        <p:nvSpPr>
          <p:cNvPr id="9" name="Rounded Rectangular Callout 11">
            <a:extLst>
              <a:ext uri="{FF2B5EF4-FFF2-40B4-BE49-F238E27FC236}">
                <a16:creationId xmlns:a16="http://schemas.microsoft.com/office/drawing/2014/main" id="{EDC25A98-780F-AAB9-1613-6D70A7562836}"/>
              </a:ext>
            </a:extLst>
          </p:cNvPr>
          <p:cNvSpPr/>
          <p:nvPr/>
        </p:nvSpPr>
        <p:spPr>
          <a:xfrm>
            <a:off x="6214229" y="1120274"/>
            <a:ext cx="5977771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Therefore we think about sex in many different </a:t>
            </a:r>
            <a:r>
              <a:rPr lang="en-US" sz="3600" b="1" i="1" dirty="0"/>
              <a:t>paradigms</a:t>
            </a:r>
            <a:r>
              <a:rPr lang="en-US" sz="3600" b="1" dirty="0"/>
              <a:t>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5BAC66-B5DE-6ECD-A4C2-AE3070E8E05B}"/>
              </a:ext>
            </a:extLst>
          </p:cNvPr>
          <p:cNvSpPr/>
          <p:nvPr/>
        </p:nvSpPr>
        <p:spPr>
          <a:xfrm>
            <a:off x="6370674" y="2364452"/>
            <a:ext cx="5668926" cy="194537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Physical / biological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Experience / gratification / fun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Personal Identity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Civil Rights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7F7752-2856-3FD4-3F9F-CA1E088A0A03}"/>
              </a:ext>
            </a:extLst>
          </p:cNvPr>
          <p:cNvSpPr/>
          <p:nvPr/>
        </p:nvSpPr>
        <p:spPr>
          <a:xfrm>
            <a:off x="6370674" y="4150630"/>
            <a:ext cx="5668926" cy="232637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Romantic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Reproductive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Legal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Historical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Economic </a:t>
            </a:r>
          </a:p>
        </p:txBody>
      </p:sp>
    </p:spTree>
    <p:extLst>
      <p:ext uri="{BB962C8B-B14F-4D97-AF65-F5344CB8AC3E}">
        <p14:creationId xmlns:p14="http://schemas.microsoft.com/office/powerpoint/2010/main" val="602968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9" grpId="0" animBg="1"/>
      <p:bldP spid="10" grpId="0" animBg="1"/>
      <p:bldP spid="11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5B3742-26C4-60A3-DC68-E180797BDB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DFEC29DF-D118-28A1-D2D8-B1C425160D89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7A2432-0943-E620-E824-A45D78400C8C}"/>
              </a:ext>
            </a:extLst>
          </p:cNvPr>
          <p:cNvSpPr/>
          <p:nvPr/>
        </p:nvSpPr>
        <p:spPr>
          <a:xfrm>
            <a:off x="0" y="4724400"/>
            <a:ext cx="12192000" cy="2161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Food is for the stomach and the stomach is for food, but God will do away with both of them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Yet the body is not for immorality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but for the Lord, and the Lord is for the body.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Now God has not only  raised the Lord, but will also raise us up through His power.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CA89E46-A85D-67E3-7793-4E91FB5A661F}"/>
              </a:ext>
            </a:extLst>
          </p:cNvPr>
          <p:cNvSpPr/>
          <p:nvPr/>
        </p:nvSpPr>
        <p:spPr>
          <a:xfrm>
            <a:off x="-12700" y="1167574"/>
            <a:ext cx="6096000" cy="3528752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It’s for me</a:t>
            </a:r>
          </a:p>
          <a:p>
            <a:r>
              <a:rPr lang="en-US" sz="3200" b="1" dirty="0"/>
              <a:t>- To experience life</a:t>
            </a:r>
          </a:p>
          <a:p>
            <a:r>
              <a:rPr lang="en-US" sz="3200" b="1" dirty="0"/>
              <a:t>- To carry out my goals, desires</a:t>
            </a:r>
          </a:p>
          <a:p>
            <a:r>
              <a:rPr lang="en-US" sz="3200" b="1" dirty="0"/>
              <a:t>- Not spiritual</a:t>
            </a:r>
          </a:p>
          <a:p>
            <a:endParaRPr lang="en-US" sz="3200" b="1" dirty="0"/>
          </a:p>
        </p:txBody>
      </p:sp>
      <p:sp>
        <p:nvSpPr>
          <p:cNvPr id="9" name="Rounded Rectangular Callout 11">
            <a:extLst>
              <a:ext uri="{FF2B5EF4-FFF2-40B4-BE49-F238E27FC236}">
                <a16:creationId xmlns:a16="http://schemas.microsoft.com/office/drawing/2014/main" id="{A58949FD-AF34-1E5A-2AD9-235CE4424ECC}"/>
              </a:ext>
            </a:extLst>
          </p:cNvPr>
          <p:cNvSpPr/>
          <p:nvPr/>
        </p:nvSpPr>
        <p:spPr>
          <a:xfrm>
            <a:off x="6083301" y="1120274"/>
            <a:ext cx="6108700" cy="185152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But when God speaks about human sexuality, He is coming from a different paradigm: </a:t>
            </a:r>
          </a:p>
        </p:txBody>
      </p:sp>
    </p:spTree>
    <p:extLst>
      <p:ext uri="{BB962C8B-B14F-4D97-AF65-F5344CB8AC3E}">
        <p14:creationId xmlns:p14="http://schemas.microsoft.com/office/powerpoint/2010/main" val="347679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FC1430-0116-A919-F50C-5B4D2D1E60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D7348184-B988-666B-B094-9A98E2F68DB1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2ABAB1-1E16-C07B-6689-6DB421FD2C40}"/>
              </a:ext>
            </a:extLst>
          </p:cNvPr>
          <p:cNvSpPr/>
          <p:nvPr/>
        </p:nvSpPr>
        <p:spPr>
          <a:xfrm>
            <a:off x="0" y="4724400"/>
            <a:ext cx="12192000" cy="2161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Food is for the stomach and the stomach is for food, but God will do away with both of them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Yet the body is not for immorality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 for the Lord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and the Lord is for the body.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Now God has not only  raised the Lord, but will also raise us up through His power.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4CDF36E-DD7D-FAB6-A81C-E82409B2A6CA}"/>
              </a:ext>
            </a:extLst>
          </p:cNvPr>
          <p:cNvSpPr/>
          <p:nvPr/>
        </p:nvSpPr>
        <p:spPr>
          <a:xfrm>
            <a:off x="-12700" y="1167574"/>
            <a:ext cx="6096000" cy="3528752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It’s for me</a:t>
            </a:r>
          </a:p>
          <a:p>
            <a:r>
              <a:rPr lang="en-US" sz="3200" b="1" dirty="0"/>
              <a:t>- To experience life</a:t>
            </a:r>
          </a:p>
          <a:p>
            <a:r>
              <a:rPr lang="en-US" sz="3200" b="1" dirty="0"/>
              <a:t>- To carry out my goals, desires</a:t>
            </a:r>
          </a:p>
          <a:p>
            <a:r>
              <a:rPr lang="en-US" sz="3200" b="1" dirty="0"/>
              <a:t>- Not spiritual</a:t>
            </a:r>
          </a:p>
          <a:p>
            <a:endParaRPr lang="en-US" sz="3200" b="1" dirty="0"/>
          </a:p>
        </p:txBody>
      </p:sp>
      <p:sp>
        <p:nvSpPr>
          <p:cNvPr id="9" name="Rounded Rectangular Callout 11">
            <a:extLst>
              <a:ext uri="{FF2B5EF4-FFF2-40B4-BE49-F238E27FC236}">
                <a16:creationId xmlns:a16="http://schemas.microsoft.com/office/drawing/2014/main" id="{1BBB7A8A-5AF5-FDF8-1DE7-D39EE50696AC}"/>
              </a:ext>
            </a:extLst>
          </p:cNvPr>
          <p:cNvSpPr/>
          <p:nvPr/>
        </p:nvSpPr>
        <p:spPr>
          <a:xfrm>
            <a:off x="6083301" y="1120274"/>
            <a:ext cx="6108700" cy="185152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But when God speaks about human sexuality, He is coming from a different paradigm: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473C9A-1AAE-AC56-7BA7-787417D24AD5}"/>
              </a:ext>
            </a:extLst>
          </p:cNvPr>
          <p:cNvSpPr/>
          <p:nvPr/>
        </p:nvSpPr>
        <p:spPr>
          <a:xfrm>
            <a:off x="6328587" y="3160530"/>
            <a:ext cx="5668926" cy="110667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i="1" dirty="0">
                <a:solidFill>
                  <a:schemeClr val="bg1"/>
                </a:solidFill>
              </a:rPr>
              <a:t>Creator</a:t>
            </a:r>
          </a:p>
        </p:txBody>
      </p:sp>
    </p:spTree>
    <p:extLst>
      <p:ext uri="{BB962C8B-B14F-4D97-AF65-F5344CB8AC3E}">
        <p14:creationId xmlns:p14="http://schemas.microsoft.com/office/powerpoint/2010/main" val="290525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D6DDA-CA0B-7471-21E8-1D2ECD7ED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A8843523-EB94-3519-3C30-CA761FDCFDB8}"/>
              </a:ext>
            </a:extLst>
          </p:cNvPr>
          <p:cNvSpPr/>
          <p:nvPr/>
        </p:nvSpPr>
        <p:spPr>
          <a:xfrm>
            <a:off x="-127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D422F7-B64B-106B-382F-A42C3B98DE3A}"/>
              </a:ext>
            </a:extLst>
          </p:cNvPr>
          <p:cNvSpPr/>
          <p:nvPr/>
        </p:nvSpPr>
        <p:spPr>
          <a:xfrm>
            <a:off x="0" y="4724400"/>
            <a:ext cx="12192000" cy="2161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Food is for the stomach and the stomach is for food, but God will do away with both of them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Yet the body is not for immorality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 for the Lord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and the Lord is for the body.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Now God has not only  raised the Lord, but will also raise us up through His power.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C0E5B3-33A9-88C1-627C-30289DB87D19}"/>
              </a:ext>
            </a:extLst>
          </p:cNvPr>
          <p:cNvSpPr/>
          <p:nvPr/>
        </p:nvSpPr>
        <p:spPr>
          <a:xfrm>
            <a:off x="-12700" y="1167574"/>
            <a:ext cx="6096000" cy="3528752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It’s for me</a:t>
            </a:r>
          </a:p>
          <a:p>
            <a:r>
              <a:rPr lang="en-US" sz="3200" b="1" dirty="0"/>
              <a:t>- To experience life</a:t>
            </a:r>
          </a:p>
          <a:p>
            <a:r>
              <a:rPr lang="en-US" sz="3200" b="1" dirty="0"/>
              <a:t>- To carry out my goals, desires</a:t>
            </a:r>
          </a:p>
          <a:p>
            <a:r>
              <a:rPr lang="en-US" sz="3200" b="1" dirty="0"/>
              <a:t>- Not spiritual</a:t>
            </a:r>
          </a:p>
          <a:p>
            <a:endParaRPr lang="en-US" sz="32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1A7129-8BB2-4609-B7E0-FD612995DDFC}"/>
              </a:ext>
            </a:extLst>
          </p:cNvPr>
          <p:cNvSpPr/>
          <p:nvPr/>
        </p:nvSpPr>
        <p:spPr>
          <a:xfrm>
            <a:off x="6083300" y="1180274"/>
            <a:ext cx="6108700" cy="3544126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r>
              <a:rPr lang="en-US" sz="3200" b="1" dirty="0"/>
              <a:t>- From God</a:t>
            </a:r>
          </a:p>
          <a:p>
            <a:r>
              <a:rPr lang="en-US" sz="3200" b="1" dirty="0"/>
              <a:t>- For God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655527E-5F4C-B1A2-96F5-8704EE0BC5FF}"/>
              </a:ext>
            </a:extLst>
          </p:cNvPr>
          <p:cNvCxnSpPr>
            <a:cxnSpLocks/>
          </p:cNvCxnSpPr>
          <p:nvPr/>
        </p:nvCxnSpPr>
        <p:spPr>
          <a:xfrm>
            <a:off x="6096000" y="1143000"/>
            <a:ext cx="8770" cy="35814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821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C7CBB0-9315-46F8-0EE5-137CC0586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0508479-F4AA-1379-E935-807B36A684C2}"/>
              </a:ext>
            </a:extLst>
          </p:cNvPr>
          <p:cNvSpPr/>
          <p:nvPr/>
        </p:nvSpPr>
        <p:spPr>
          <a:xfrm>
            <a:off x="5562600" y="152400"/>
            <a:ext cx="6477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 Corinthians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A55DB777-38D9-DB86-A7AB-DAB099F9DCF8}"/>
              </a:ext>
            </a:extLst>
          </p:cNvPr>
          <p:cNvSpPr/>
          <p:nvPr/>
        </p:nvSpPr>
        <p:spPr>
          <a:xfrm>
            <a:off x="685800" y="2209800"/>
            <a:ext cx="7772400" cy="762000"/>
          </a:xfrm>
          <a:prstGeom prst="wedgeRoundRectCallout">
            <a:avLst>
              <a:gd name="adj1" fmla="val -68307"/>
              <a:gd name="adj2" fmla="val 78274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Why shouldn’t we just walk like other men? 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F2C98F15-0E59-C2ED-5925-0C3D53EFE1D5}"/>
              </a:ext>
            </a:extLst>
          </p:cNvPr>
          <p:cNvSpPr/>
          <p:nvPr/>
        </p:nvSpPr>
        <p:spPr>
          <a:xfrm>
            <a:off x="1752600" y="3017473"/>
            <a:ext cx="10363200" cy="792527"/>
          </a:xfrm>
          <a:prstGeom prst="wedgeRoundRectCallout">
            <a:avLst>
              <a:gd name="adj1" fmla="val -72119"/>
              <a:gd name="adj2" fmla="val 4428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Why shouldn’t we just keep doing what we’ve always done?</a:t>
            </a:r>
          </a:p>
        </p:txBody>
      </p:sp>
      <p:sp>
        <p:nvSpPr>
          <p:cNvPr id="8" name="Rounded Rectangular Callout 11">
            <a:extLst>
              <a:ext uri="{FF2B5EF4-FFF2-40B4-BE49-F238E27FC236}">
                <a16:creationId xmlns:a16="http://schemas.microsoft.com/office/drawing/2014/main" id="{77A951D3-3425-AFBE-9B8A-BCF1ED3AEF4F}"/>
              </a:ext>
            </a:extLst>
          </p:cNvPr>
          <p:cNvSpPr/>
          <p:nvPr/>
        </p:nvSpPr>
        <p:spPr>
          <a:xfrm>
            <a:off x="190500" y="1355725"/>
            <a:ext cx="1179195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Context: God’s wisdom vs. “the wisdom of the world”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3D524C8E-78FF-D870-F95C-090CB9FF6E73}"/>
              </a:ext>
            </a:extLst>
          </p:cNvPr>
          <p:cNvSpPr/>
          <p:nvPr/>
        </p:nvSpPr>
        <p:spPr>
          <a:xfrm>
            <a:off x="717698" y="3952211"/>
            <a:ext cx="10896600" cy="122580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This week, another example of the Corinthians doing things the way they’ve always done them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93EB8-2455-89CB-DC8E-F3040942AC9E}"/>
              </a:ext>
            </a:extLst>
          </p:cNvPr>
          <p:cNvSpPr/>
          <p:nvPr/>
        </p:nvSpPr>
        <p:spPr>
          <a:xfrm>
            <a:off x="1" y="5791200"/>
            <a:ext cx="12192000" cy="1066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1 Corinthians 6:1 </a:t>
            </a:r>
            <a:r>
              <a:rPr lang="en-US" sz="3100" dirty="0">
                <a:solidFill>
                  <a:schemeClr val="tx1"/>
                </a:solidFill>
              </a:rPr>
              <a:t>Does any one of you, </a:t>
            </a:r>
            <a:r>
              <a:rPr lang="en-US" sz="3100" b="1" u="sng" dirty="0">
                <a:solidFill>
                  <a:srgbClr val="002060"/>
                </a:solidFill>
              </a:rPr>
              <a:t>when he has a case against his neighbor</a:t>
            </a:r>
            <a:r>
              <a:rPr lang="en-US" sz="3100" dirty="0">
                <a:solidFill>
                  <a:schemeClr val="tx1"/>
                </a:solidFill>
              </a:rPr>
              <a:t>, dare to </a:t>
            </a:r>
            <a:r>
              <a:rPr lang="en-US" sz="3100" b="1" u="sng" dirty="0">
                <a:solidFill>
                  <a:srgbClr val="002060"/>
                </a:solidFill>
              </a:rPr>
              <a:t>go to law</a:t>
            </a:r>
            <a:r>
              <a:rPr lang="en-US" sz="3100" b="1" dirty="0">
                <a:solidFill>
                  <a:srgbClr val="002060"/>
                </a:solidFill>
              </a:rPr>
              <a:t> </a:t>
            </a:r>
            <a:r>
              <a:rPr lang="en-US" sz="3100" dirty="0">
                <a:solidFill>
                  <a:schemeClr val="tx1"/>
                </a:solidFill>
              </a:rPr>
              <a:t>before the unrighteous and not before the saints?</a:t>
            </a:r>
          </a:p>
        </p:txBody>
      </p:sp>
    </p:spTree>
    <p:extLst>
      <p:ext uri="{BB962C8B-B14F-4D97-AF65-F5344CB8AC3E}">
        <p14:creationId xmlns:p14="http://schemas.microsoft.com/office/powerpoint/2010/main" val="256663171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5BE1AB-4A91-24DA-2669-D780F7BE1B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B323E1B0-73BD-DA05-4F32-F8573D23AFB6}"/>
              </a:ext>
            </a:extLst>
          </p:cNvPr>
          <p:cNvSpPr/>
          <p:nvPr/>
        </p:nvSpPr>
        <p:spPr>
          <a:xfrm>
            <a:off x="-685800" y="-86568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6C5F65-1A5A-7720-7B06-8782FAABB641}"/>
              </a:ext>
            </a:extLst>
          </p:cNvPr>
          <p:cNvSpPr/>
          <p:nvPr/>
        </p:nvSpPr>
        <p:spPr>
          <a:xfrm>
            <a:off x="0" y="4724400"/>
            <a:ext cx="12192000" cy="2161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Food is for the stomach and the stomach is for food, but God will do away with both of them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Yet the body is not for immorality, but for the Lord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the Lord is for the body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Now God has not only  raised the Lord, but will also raise us up through His power.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F4B4AE-0624-FCF2-E8CE-7BE5EBC6B8CD}"/>
              </a:ext>
            </a:extLst>
          </p:cNvPr>
          <p:cNvSpPr/>
          <p:nvPr/>
        </p:nvSpPr>
        <p:spPr>
          <a:xfrm>
            <a:off x="-12700" y="1167574"/>
            <a:ext cx="6096000" cy="3528752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It’s for me</a:t>
            </a:r>
          </a:p>
          <a:p>
            <a:r>
              <a:rPr lang="en-US" sz="3200" b="1" dirty="0"/>
              <a:t>- To experience life</a:t>
            </a:r>
          </a:p>
          <a:p>
            <a:r>
              <a:rPr lang="en-US" sz="3200" b="1" dirty="0"/>
              <a:t>- To carry out my goals, desires</a:t>
            </a:r>
          </a:p>
          <a:p>
            <a:r>
              <a:rPr lang="en-US" sz="3200" b="1" dirty="0"/>
              <a:t>- Not spiritual</a:t>
            </a:r>
          </a:p>
          <a:p>
            <a:endParaRPr lang="en-US" sz="32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E3AE94-C6B8-5AEF-CEE4-16A6BA67E763}"/>
              </a:ext>
            </a:extLst>
          </p:cNvPr>
          <p:cNvSpPr/>
          <p:nvPr/>
        </p:nvSpPr>
        <p:spPr>
          <a:xfrm>
            <a:off x="6083300" y="1180274"/>
            <a:ext cx="6108700" cy="3544126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r>
              <a:rPr lang="en-US" sz="3200" b="1" dirty="0"/>
              <a:t>- From God</a:t>
            </a:r>
          </a:p>
          <a:p>
            <a:r>
              <a:rPr lang="en-US" sz="3200" b="1" dirty="0"/>
              <a:t>- For God</a:t>
            </a:r>
          </a:p>
          <a:p>
            <a:r>
              <a:rPr lang="en-US" sz="3200" b="1" dirty="0"/>
              <a:t>- The body is good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484F328-8151-6421-948B-64A946DBEB7A}"/>
              </a:ext>
            </a:extLst>
          </p:cNvPr>
          <p:cNvCxnSpPr>
            <a:cxnSpLocks/>
          </p:cNvCxnSpPr>
          <p:nvPr/>
        </p:nvCxnSpPr>
        <p:spPr>
          <a:xfrm>
            <a:off x="6096000" y="1143000"/>
            <a:ext cx="8770" cy="35814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36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F62B06-316C-1D05-765C-07036A29A2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6A8951B7-1FD1-B1CC-7962-0016675E30BD}"/>
              </a:ext>
            </a:extLst>
          </p:cNvPr>
          <p:cNvSpPr/>
          <p:nvPr/>
        </p:nvSpPr>
        <p:spPr>
          <a:xfrm>
            <a:off x="-457200" y="-55911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1FC6EA-3395-2BB2-F9B3-9A220D67F723}"/>
              </a:ext>
            </a:extLst>
          </p:cNvPr>
          <p:cNvSpPr/>
          <p:nvPr/>
        </p:nvSpPr>
        <p:spPr>
          <a:xfrm>
            <a:off x="0" y="4724400"/>
            <a:ext cx="12192000" cy="2161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Food is for the stomach and the stomach is for food, but God will do away with both of them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Yet the body is not for immorality, but for the Lord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the Lord is for the body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Now God has not only  raised the Lord, but will also raise us up through His power.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A27273-04C4-C248-C75B-EBCD4D3747C9}"/>
              </a:ext>
            </a:extLst>
          </p:cNvPr>
          <p:cNvSpPr/>
          <p:nvPr/>
        </p:nvSpPr>
        <p:spPr>
          <a:xfrm>
            <a:off x="-12700" y="1167574"/>
            <a:ext cx="6096000" cy="3528752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It’s for me</a:t>
            </a:r>
          </a:p>
          <a:p>
            <a:r>
              <a:rPr lang="en-US" sz="3200" b="1" dirty="0"/>
              <a:t>- To experience life</a:t>
            </a:r>
          </a:p>
          <a:p>
            <a:r>
              <a:rPr lang="en-US" sz="3200" b="1" dirty="0"/>
              <a:t>- To carry out my goals, desires</a:t>
            </a:r>
          </a:p>
          <a:p>
            <a:r>
              <a:rPr lang="en-US" sz="3200" b="1" dirty="0"/>
              <a:t>- Not spiritual</a:t>
            </a:r>
          </a:p>
          <a:p>
            <a:endParaRPr lang="en-US" sz="32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01D9E6-BB35-1683-C8CE-F1CBD8A8493D}"/>
              </a:ext>
            </a:extLst>
          </p:cNvPr>
          <p:cNvSpPr/>
          <p:nvPr/>
        </p:nvSpPr>
        <p:spPr>
          <a:xfrm>
            <a:off x="6083300" y="1180274"/>
            <a:ext cx="6108700" cy="3544126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r>
              <a:rPr lang="en-US" sz="3200" b="1" dirty="0"/>
              <a:t>- From God</a:t>
            </a:r>
          </a:p>
          <a:p>
            <a:r>
              <a:rPr lang="en-US" sz="3200" b="1" dirty="0"/>
              <a:t>- For God</a:t>
            </a:r>
          </a:p>
          <a:p>
            <a:r>
              <a:rPr lang="en-US" sz="3200" b="1" dirty="0"/>
              <a:t>- The body is good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1970149-A9F7-C3F6-35FB-02764708BF9A}"/>
              </a:ext>
            </a:extLst>
          </p:cNvPr>
          <p:cNvCxnSpPr>
            <a:cxnSpLocks/>
          </p:cNvCxnSpPr>
          <p:nvPr/>
        </p:nvCxnSpPr>
        <p:spPr>
          <a:xfrm>
            <a:off x="6096000" y="1143000"/>
            <a:ext cx="8770" cy="35814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91D168B8-255D-2701-8043-12F2009AA735}"/>
              </a:ext>
            </a:extLst>
          </p:cNvPr>
          <p:cNvSpPr/>
          <p:nvPr/>
        </p:nvSpPr>
        <p:spPr>
          <a:xfrm>
            <a:off x="6381752" y="3425737"/>
            <a:ext cx="3975099" cy="70852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And Sex is good!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07034118-768E-BA68-E5F1-76BFA4932E37}"/>
              </a:ext>
            </a:extLst>
          </p:cNvPr>
          <p:cNvSpPr/>
          <p:nvPr/>
        </p:nvSpPr>
        <p:spPr>
          <a:xfrm>
            <a:off x="3657600" y="4169905"/>
            <a:ext cx="8220830" cy="118353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But anytime we take a good thing outside the design of the Creator, we ruin it!</a:t>
            </a:r>
          </a:p>
        </p:txBody>
      </p:sp>
    </p:spTree>
    <p:extLst>
      <p:ext uri="{BB962C8B-B14F-4D97-AF65-F5344CB8AC3E}">
        <p14:creationId xmlns:p14="http://schemas.microsoft.com/office/powerpoint/2010/main" val="22476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082CEA-9DF3-FC5F-3FF7-9DC0B15623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35FB04C6-CE18-7C1B-9256-2547EEEC18BA}"/>
              </a:ext>
            </a:extLst>
          </p:cNvPr>
          <p:cNvSpPr/>
          <p:nvPr/>
        </p:nvSpPr>
        <p:spPr>
          <a:xfrm>
            <a:off x="-4572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7684B4-7DE0-EBDB-0BD8-2A002D6656C9}"/>
              </a:ext>
            </a:extLst>
          </p:cNvPr>
          <p:cNvSpPr/>
          <p:nvPr/>
        </p:nvSpPr>
        <p:spPr>
          <a:xfrm>
            <a:off x="0" y="4724400"/>
            <a:ext cx="12192000" cy="2161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Food is for the stomach and the stomach is for food, but God will do away with both of them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Yet the body is not for immorality, but for the Lord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the Lord is for the body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Now God has not only  raised the Lord, but will also raise us up through His power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F7A517-DD06-3C09-2B4F-4040FFAEF5BB}"/>
              </a:ext>
            </a:extLst>
          </p:cNvPr>
          <p:cNvSpPr/>
          <p:nvPr/>
        </p:nvSpPr>
        <p:spPr>
          <a:xfrm>
            <a:off x="-12700" y="1167574"/>
            <a:ext cx="6096000" cy="3528752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It’s for me</a:t>
            </a:r>
          </a:p>
          <a:p>
            <a:r>
              <a:rPr lang="en-US" sz="3200" b="1" dirty="0"/>
              <a:t>- To experience life</a:t>
            </a:r>
          </a:p>
          <a:p>
            <a:r>
              <a:rPr lang="en-US" sz="3200" b="1" dirty="0"/>
              <a:t>- To carry out my goals, desires</a:t>
            </a:r>
          </a:p>
          <a:p>
            <a:r>
              <a:rPr lang="en-US" sz="3200" b="1" dirty="0"/>
              <a:t>- Not spiritual</a:t>
            </a:r>
          </a:p>
          <a:p>
            <a:endParaRPr lang="en-US" sz="32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49660C-666F-AD41-E265-3DEA0C00835E}"/>
              </a:ext>
            </a:extLst>
          </p:cNvPr>
          <p:cNvSpPr/>
          <p:nvPr/>
        </p:nvSpPr>
        <p:spPr>
          <a:xfrm>
            <a:off x="6083300" y="1180274"/>
            <a:ext cx="6108700" cy="3544126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r>
              <a:rPr lang="en-US" sz="3200" b="1" dirty="0"/>
              <a:t>- From God</a:t>
            </a:r>
          </a:p>
          <a:p>
            <a:r>
              <a:rPr lang="en-US" sz="3200" b="1" dirty="0"/>
              <a:t>- For God</a:t>
            </a:r>
          </a:p>
          <a:p>
            <a:r>
              <a:rPr lang="en-US" sz="3200" b="1" dirty="0"/>
              <a:t>- The body is good</a:t>
            </a:r>
          </a:p>
          <a:p>
            <a:r>
              <a:rPr lang="en-US" sz="3200" b="1" dirty="0"/>
              <a:t>- We will be eternally embodied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213C418-E5AB-BEE9-BF9D-3B3CC67DF7BF}"/>
              </a:ext>
            </a:extLst>
          </p:cNvPr>
          <p:cNvCxnSpPr>
            <a:cxnSpLocks/>
          </p:cNvCxnSpPr>
          <p:nvPr/>
        </p:nvCxnSpPr>
        <p:spPr>
          <a:xfrm>
            <a:off x="6096000" y="1143000"/>
            <a:ext cx="8770" cy="35814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568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632DF5-AEE7-BEFB-ED5C-26DDAC3B8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537B37ED-9050-300E-D26E-04555F51C236}"/>
              </a:ext>
            </a:extLst>
          </p:cNvPr>
          <p:cNvSpPr/>
          <p:nvPr/>
        </p:nvSpPr>
        <p:spPr>
          <a:xfrm>
            <a:off x="-523915" y="-65348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5FDBFA-FF6B-67A3-A611-FF11B353757B}"/>
              </a:ext>
            </a:extLst>
          </p:cNvPr>
          <p:cNvSpPr/>
          <p:nvPr/>
        </p:nvSpPr>
        <p:spPr>
          <a:xfrm>
            <a:off x="-12700" y="1167574"/>
            <a:ext cx="6096000" cy="3528752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It’s for me</a:t>
            </a:r>
          </a:p>
          <a:p>
            <a:r>
              <a:rPr lang="en-US" sz="3200" b="1" dirty="0"/>
              <a:t>- To experience life</a:t>
            </a:r>
          </a:p>
          <a:p>
            <a:r>
              <a:rPr lang="en-US" sz="3200" b="1" dirty="0"/>
              <a:t>- To carry out my goals, desires</a:t>
            </a:r>
          </a:p>
          <a:p>
            <a:r>
              <a:rPr lang="en-US" sz="3200" b="1" dirty="0"/>
              <a:t>- Not spiritual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A0BF04-4EF7-ABFE-4BBA-24AD783E2EB8}"/>
              </a:ext>
            </a:extLst>
          </p:cNvPr>
          <p:cNvSpPr/>
          <p:nvPr/>
        </p:nvSpPr>
        <p:spPr>
          <a:xfrm>
            <a:off x="6083300" y="1180274"/>
            <a:ext cx="6108700" cy="5020000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r>
              <a:rPr lang="en-US" sz="3200" b="1" dirty="0"/>
              <a:t>- From God</a:t>
            </a:r>
          </a:p>
          <a:p>
            <a:r>
              <a:rPr lang="en-US" sz="3200" b="1" dirty="0"/>
              <a:t>- For God</a:t>
            </a:r>
          </a:p>
          <a:p>
            <a:r>
              <a:rPr lang="en-US" sz="3200" b="1" dirty="0"/>
              <a:t>- The body is good</a:t>
            </a:r>
          </a:p>
          <a:p>
            <a:r>
              <a:rPr lang="en-US" sz="3200" b="1" dirty="0"/>
              <a:t>- We will be eternally embodied</a:t>
            </a:r>
          </a:p>
          <a:p>
            <a:r>
              <a:rPr lang="en-US" sz="3200" b="1" dirty="0"/>
              <a:t>- A relational interface</a:t>
            </a:r>
          </a:p>
          <a:p>
            <a:r>
              <a:rPr lang="en-US" sz="3200" b="1" dirty="0"/>
              <a:t>- His agency in this world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591BFDD-EE54-523F-AAE6-720E5C5F021B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6096000" y="1143000"/>
            <a:ext cx="0" cy="50292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D3A04562-28DF-0883-2E52-CD51387BBBA3}"/>
              </a:ext>
            </a:extLst>
          </p:cNvPr>
          <p:cNvSpPr/>
          <p:nvPr/>
        </p:nvSpPr>
        <p:spPr>
          <a:xfrm>
            <a:off x="0" y="6172200"/>
            <a:ext cx="12192000" cy="7138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6:15 </a:t>
            </a:r>
            <a:r>
              <a:rPr lang="en-US" sz="3200" dirty="0">
                <a:solidFill>
                  <a:schemeClr val="tx1"/>
                </a:solidFill>
              </a:rPr>
              <a:t>Do you not know that your bodies are members of Christ? 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08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878C87-A4E6-2D6A-A0AA-9863EF01E2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4F4B7067-276D-7B70-3529-F4080BC28CD2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4211204-221F-17A7-98E8-77CADE678454}"/>
              </a:ext>
            </a:extLst>
          </p:cNvPr>
          <p:cNvSpPr/>
          <p:nvPr/>
        </p:nvSpPr>
        <p:spPr>
          <a:xfrm>
            <a:off x="-12700" y="1167574"/>
            <a:ext cx="6096000" cy="3528752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It’s for me</a:t>
            </a:r>
          </a:p>
          <a:p>
            <a:r>
              <a:rPr lang="en-US" sz="3200" b="1" dirty="0"/>
              <a:t>- To experience life</a:t>
            </a:r>
          </a:p>
          <a:p>
            <a:r>
              <a:rPr lang="en-US" sz="3200" b="1" dirty="0"/>
              <a:t>- To carry out my goals, desires</a:t>
            </a:r>
          </a:p>
          <a:p>
            <a:r>
              <a:rPr lang="en-US" sz="3200" b="1" dirty="0"/>
              <a:t>- Not spiritual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9BBD97-2431-A439-6A86-3A356C699529}"/>
              </a:ext>
            </a:extLst>
          </p:cNvPr>
          <p:cNvSpPr/>
          <p:nvPr/>
        </p:nvSpPr>
        <p:spPr>
          <a:xfrm>
            <a:off x="6083300" y="1180274"/>
            <a:ext cx="6108700" cy="5020000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r>
              <a:rPr lang="en-US" sz="3200" b="1" dirty="0"/>
              <a:t>- From God</a:t>
            </a:r>
          </a:p>
          <a:p>
            <a:r>
              <a:rPr lang="en-US" sz="3200" b="1" dirty="0"/>
              <a:t>- For God</a:t>
            </a:r>
          </a:p>
          <a:p>
            <a:r>
              <a:rPr lang="en-US" sz="3200" b="1" dirty="0"/>
              <a:t>- The body is good</a:t>
            </a:r>
          </a:p>
          <a:p>
            <a:r>
              <a:rPr lang="en-US" sz="3200" b="1" dirty="0"/>
              <a:t>- We will be eternally embodied</a:t>
            </a:r>
          </a:p>
          <a:p>
            <a:r>
              <a:rPr lang="en-US" sz="3200" b="1" dirty="0"/>
              <a:t>- A relational interface</a:t>
            </a:r>
          </a:p>
          <a:p>
            <a:r>
              <a:rPr lang="en-US" sz="3200" b="1" dirty="0"/>
              <a:t>- His agency in this world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CCD14F-2AFD-D5A6-CACC-6F5687AA50F3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6096000" y="1143000"/>
            <a:ext cx="0" cy="4547426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66398788-2E16-3218-98B2-F37C72DE0CC0}"/>
              </a:ext>
            </a:extLst>
          </p:cNvPr>
          <p:cNvSpPr/>
          <p:nvPr/>
        </p:nvSpPr>
        <p:spPr>
          <a:xfrm>
            <a:off x="0" y="5690426"/>
            <a:ext cx="12192000" cy="11956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6:15 </a:t>
            </a:r>
            <a:r>
              <a:rPr lang="en-US" sz="3200" dirty="0">
                <a:solidFill>
                  <a:schemeClr val="tx1"/>
                </a:solidFill>
              </a:rPr>
              <a:t>Shall I then take away the members of Christ and make them members of a prostitute? May it never be! </a:t>
            </a:r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2627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B90E29-1A20-BB85-F345-3E1773BE8C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3FE5D725-20B2-7A1A-D3C8-D9B3DB56E129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5A7164-E92E-00CF-C046-9A0259AE0140}"/>
              </a:ext>
            </a:extLst>
          </p:cNvPr>
          <p:cNvSpPr/>
          <p:nvPr/>
        </p:nvSpPr>
        <p:spPr>
          <a:xfrm>
            <a:off x="-12700" y="1167574"/>
            <a:ext cx="6096000" cy="3528752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It’s for me</a:t>
            </a:r>
          </a:p>
          <a:p>
            <a:r>
              <a:rPr lang="en-US" sz="3200" b="1" dirty="0"/>
              <a:t>- To experience life</a:t>
            </a:r>
          </a:p>
          <a:p>
            <a:r>
              <a:rPr lang="en-US" sz="3200" b="1" dirty="0"/>
              <a:t>- To carry out my goals, desires</a:t>
            </a:r>
          </a:p>
          <a:p>
            <a:r>
              <a:rPr lang="en-US" sz="3200" b="1" dirty="0"/>
              <a:t>- Not spiritual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544A6A-678F-35DA-EC59-257CC78AA802}"/>
              </a:ext>
            </a:extLst>
          </p:cNvPr>
          <p:cNvSpPr/>
          <p:nvPr/>
        </p:nvSpPr>
        <p:spPr>
          <a:xfrm>
            <a:off x="6083300" y="1180274"/>
            <a:ext cx="6108700" cy="5020000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r>
              <a:rPr lang="en-US" sz="3200" b="1" dirty="0"/>
              <a:t>- From God</a:t>
            </a:r>
          </a:p>
          <a:p>
            <a:r>
              <a:rPr lang="en-US" sz="3200" b="1" dirty="0"/>
              <a:t>- For God</a:t>
            </a:r>
          </a:p>
          <a:p>
            <a:r>
              <a:rPr lang="en-US" sz="3200" b="1" dirty="0"/>
              <a:t>- The body is good</a:t>
            </a:r>
          </a:p>
          <a:p>
            <a:r>
              <a:rPr lang="en-US" sz="3200" b="1" dirty="0"/>
              <a:t>- We will be eternally embodied</a:t>
            </a:r>
          </a:p>
          <a:p>
            <a:r>
              <a:rPr lang="en-US" sz="3200" b="1" dirty="0"/>
              <a:t>- A relational interface</a:t>
            </a:r>
          </a:p>
          <a:p>
            <a:r>
              <a:rPr lang="en-US" sz="3200" b="1" dirty="0"/>
              <a:t>- His agency in this world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F2A8E14-112A-AABD-C7C5-AC73951C00E3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6096000" y="1143000"/>
            <a:ext cx="0" cy="41910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D3CED58C-CFE9-D3BE-CF35-3AB371D84D41}"/>
              </a:ext>
            </a:extLst>
          </p:cNvPr>
          <p:cNvSpPr/>
          <p:nvPr/>
        </p:nvSpPr>
        <p:spPr>
          <a:xfrm>
            <a:off x="0" y="5334000"/>
            <a:ext cx="12192000" cy="15520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Corinthians 6:16 </a:t>
            </a:r>
            <a:r>
              <a:rPr lang="en-US" sz="3100" dirty="0">
                <a:solidFill>
                  <a:schemeClr val="tx1"/>
                </a:solidFill>
              </a:rPr>
              <a:t>Or do you not know that the one who joins himself to a prostitute is one body with her? For He says, “</a:t>
            </a:r>
            <a:r>
              <a:rPr lang="en-US" sz="3100" cap="small" dirty="0">
                <a:solidFill>
                  <a:schemeClr val="tx1"/>
                </a:solidFill>
              </a:rPr>
              <a:t>The two shall become one flesh</a:t>
            </a:r>
            <a:r>
              <a:rPr lang="en-US" sz="3100" dirty="0">
                <a:solidFill>
                  <a:schemeClr val="tx1"/>
                </a:solidFill>
              </a:rPr>
              <a:t>.” </a:t>
            </a:r>
          </a:p>
        </p:txBody>
      </p:sp>
    </p:spTree>
    <p:extLst>
      <p:ext uri="{BB962C8B-B14F-4D97-AF65-F5344CB8AC3E}">
        <p14:creationId xmlns:p14="http://schemas.microsoft.com/office/powerpoint/2010/main" val="124859531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0ACE2F-FB26-6F6D-CD68-CB5971AEA2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A61620B7-6C46-C09E-3E4E-D8A3B6DDC79D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591005-E382-009E-87BF-A60CDA2C0F73}"/>
              </a:ext>
            </a:extLst>
          </p:cNvPr>
          <p:cNvSpPr/>
          <p:nvPr/>
        </p:nvSpPr>
        <p:spPr>
          <a:xfrm>
            <a:off x="-12700" y="1167574"/>
            <a:ext cx="6096000" cy="3528752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</a:p>
          <a:p>
            <a:pPr algn="ctr"/>
            <a:endParaRPr lang="en-US" sz="1600" u="sng" dirty="0"/>
          </a:p>
          <a:p>
            <a:r>
              <a:rPr lang="en-US" sz="3200" b="1" dirty="0"/>
              <a:t>- It’s for me</a:t>
            </a:r>
          </a:p>
          <a:p>
            <a:r>
              <a:rPr lang="en-US" sz="3200" b="1" dirty="0"/>
              <a:t>- To experience life</a:t>
            </a:r>
          </a:p>
          <a:p>
            <a:r>
              <a:rPr lang="en-US" sz="3200" b="1" dirty="0"/>
              <a:t>- To carry out my goals, desires</a:t>
            </a:r>
          </a:p>
          <a:p>
            <a:r>
              <a:rPr lang="en-US" sz="3200" b="1" dirty="0"/>
              <a:t>- Not spiritual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538A89-DAC5-FBB9-7BDF-F27461951309}"/>
              </a:ext>
            </a:extLst>
          </p:cNvPr>
          <p:cNvSpPr/>
          <p:nvPr/>
        </p:nvSpPr>
        <p:spPr>
          <a:xfrm>
            <a:off x="6083300" y="1180274"/>
            <a:ext cx="6108700" cy="5020000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r>
              <a:rPr lang="en-US" sz="3200" b="1" dirty="0"/>
              <a:t>- From God</a:t>
            </a:r>
          </a:p>
          <a:p>
            <a:r>
              <a:rPr lang="en-US" sz="3200" b="1" dirty="0"/>
              <a:t>- For God</a:t>
            </a:r>
          </a:p>
          <a:p>
            <a:r>
              <a:rPr lang="en-US" sz="3200" b="1" dirty="0"/>
              <a:t>- The body is good</a:t>
            </a:r>
          </a:p>
          <a:p>
            <a:r>
              <a:rPr lang="en-US" sz="3200" b="1" dirty="0"/>
              <a:t>- We will be eternally embodied</a:t>
            </a:r>
          </a:p>
          <a:p>
            <a:r>
              <a:rPr lang="en-US" sz="3200" b="1" dirty="0"/>
              <a:t>- A relational interface</a:t>
            </a:r>
          </a:p>
          <a:p>
            <a:r>
              <a:rPr lang="en-US" sz="3200" b="1" dirty="0"/>
              <a:t>- His agency in this world</a:t>
            </a:r>
          </a:p>
          <a:p>
            <a:r>
              <a:rPr lang="en-US" sz="3200" b="1" dirty="0"/>
              <a:t>- Sex: a picture of union with God!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847104A-1C2A-DAE6-912F-FB92974BF9A4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6096000" y="1143000"/>
            <a:ext cx="0" cy="4547426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084B1268-590A-4F84-3D53-E32A79923C8E}"/>
              </a:ext>
            </a:extLst>
          </p:cNvPr>
          <p:cNvSpPr/>
          <p:nvPr/>
        </p:nvSpPr>
        <p:spPr>
          <a:xfrm>
            <a:off x="0" y="5690426"/>
            <a:ext cx="12192000" cy="11956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17 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But the one who joins himself to the Lord is one spirit with Him. 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47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B12AF1-F663-FEFA-F23A-E343A3E6FD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F9757481-A6A8-73F9-FD60-08E95FA241F5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CDF48E-9222-7348-E53F-7D7E11961471}"/>
              </a:ext>
            </a:extLst>
          </p:cNvPr>
          <p:cNvSpPr/>
          <p:nvPr/>
        </p:nvSpPr>
        <p:spPr>
          <a:xfrm>
            <a:off x="6083300" y="1180274"/>
            <a:ext cx="6108700" cy="5677726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r>
              <a:rPr lang="en-US" sz="3200" b="1" dirty="0"/>
              <a:t>- From God</a:t>
            </a:r>
          </a:p>
          <a:p>
            <a:r>
              <a:rPr lang="en-US" sz="3200" b="1" dirty="0"/>
              <a:t>- For God</a:t>
            </a:r>
          </a:p>
          <a:p>
            <a:r>
              <a:rPr lang="en-US" sz="3200" b="1" dirty="0"/>
              <a:t>- The body is good</a:t>
            </a:r>
          </a:p>
          <a:p>
            <a:r>
              <a:rPr lang="en-US" sz="3200" b="1" dirty="0"/>
              <a:t>- We will be eternally embodied</a:t>
            </a:r>
          </a:p>
          <a:p>
            <a:r>
              <a:rPr lang="en-US" sz="3200" b="1" dirty="0"/>
              <a:t>- A relational interface</a:t>
            </a:r>
          </a:p>
          <a:p>
            <a:r>
              <a:rPr lang="en-US" sz="3200" b="1" dirty="0"/>
              <a:t>- His agency in this world</a:t>
            </a:r>
          </a:p>
          <a:p>
            <a:r>
              <a:rPr lang="en-US" sz="3200" b="1" dirty="0"/>
              <a:t>- Sex: a picture of union with God!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3D11B8-06E6-DAC3-BA55-D8F64F569393}"/>
              </a:ext>
            </a:extLst>
          </p:cNvPr>
          <p:cNvSpPr/>
          <p:nvPr/>
        </p:nvSpPr>
        <p:spPr>
          <a:xfrm>
            <a:off x="0" y="1143000"/>
            <a:ext cx="6096000" cy="57430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b="1" baseline="30000" dirty="0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Flee immorality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Every</a:t>
            </a:r>
            <a:r>
              <a:rPr lang="en-US" sz="31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other sin that a man commits is outside the body, but the immoral man sins against his own body.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or do you not know that your body is a temple of the Holy Spirit who is in you, whom you have from God, and that you are not your own? 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For you have been bought with a price: therefore glorify God in your body.</a:t>
            </a: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7334E49-3C68-1E40-0EE4-37521CD77B71}"/>
              </a:ext>
            </a:extLst>
          </p:cNvPr>
          <p:cNvCxnSpPr>
            <a:cxnSpLocks/>
          </p:cNvCxnSpPr>
          <p:nvPr/>
        </p:nvCxnSpPr>
        <p:spPr>
          <a:xfrm flipH="1">
            <a:off x="6083300" y="1143000"/>
            <a:ext cx="12700" cy="57150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350819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F811DC-8D7F-F39F-CCFE-AC0D0E049F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57B4DDCC-E187-8697-B9E6-756CD087258C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9E5569-1ADC-F1E9-FB59-007F536B4B6E}"/>
              </a:ext>
            </a:extLst>
          </p:cNvPr>
          <p:cNvSpPr/>
          <p:nvPr/>
        </p:nvSpPr>
        <p:spPr>
          <a:xfrm>
            <a:off x="6083300" y="1180274"/>
            <a:ext cx="6108700" cy="5677726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r>
              <a:rPr lang="en-US" sz="3200" b="1" dirty="0"/>
              <a:t>- From God</a:t>
            </a:r>
          </a:p>
          <a:p>
            <a:r>
              <a:rPr lang="en-US" sz="3200" b="1" dirty="0"/>
              <a:t>- For God</a:t>
            </a:r>
          </a:p>
          <a:p>
            <a:r>
              <a:rPr lang="en-US" sz="3200" b="1" dirty="0"/>
              <a:t>- The body is good</a:t>
            </a:r>
          </a:p>
          <a:p>
            <a:r>
              <a:rPr lang="en-US" sz="3200" b="1" dirty="0"/>
              <a:t>- We will be eternally embodied</a:t>
            </a:r>
          </a:p>
          <a:p>
            <a:r>
              <a:rPr lang="en-US" sz="3200" b="1" dirty="0"/>
              <a:t>- A relational interface</a:t>
            </a:r>
          </a:p>
          <a:p>
            <a:r>
              <a:rPr lang="en-US" sz="3200" b="1" dirty="0"/>
              <a:t>- His agency in this world</a:t>
            </a:r>
          </a:p>
          <a:p>
            <a:r>
              <a:rPr lang="en-US" sz="3200" b="1" dirty="0"/>
              <a:t>- Sex: a picture of union with God!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2582CB-E44E-56C0-8DA1-07A2AA87314F}"/>
              </a:ext>
            </a:extLst>
          </p:cNvPr>
          <p:cNvSpPr/>
          <p:nvPr/>
        </p:nvSpPr>
        <p:spPr>
          <a:xfrm>
            <a:off x="0" y="1143000"/>
            <a:ext cx="6096000" cy="57430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b="1" baseline="30000" dirty="0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Flee immorality. 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3100" b="1" u="sng" kern="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other sin that a man commits is outside the body,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but the immoral man sins against his own body.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or do you not know that your body is a temple of the Holy Spirit who is in you, whom you have from God, and that you are not your own? 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For you have been bought with a price: therefore glorify God in your body.</a:t>
            </a: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58AAD53-38D1-68E8-2C08-3DFFF24404CF}"/>
              </a:ext>
            </a:extLst>
          </p:cNvPr>
          <p:cNvCxnSpPr>
            <a:cxnSpLocks/>
          </p:cNvCxnSpPr>
          <p:nvPr/>
        </p:nvCxnSpPr>
        <p:spPr>
          <a:xfrm flipH="1">
            <a:off x="6083300" y="1143000"/>
            <a:ext cx="12700" cy="57150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76B51738-5785-A20E-2A66-5D8F4441BFA7}"/>
              </a:ext>
            </a:extLst>
          </p:cNvPr>
          <p:cNvSpPr/>
          <p:nvPr/>
        </p:nvSpPr>
        <p:spPr>
          <a:xfrm>
            <a:off x="3660749" y="1180274"/>
            <a:ext cx="2041846" cy="118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>
                <a:solidFill>
                  <a:srgbClr val="0070C0"/>
                </a:solidFill>
              </a:rPr>
              <a:t>“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EAECB9-B0D7-E3F6-C9B4-7BF1F151332D}"/>
              </a:ext>
            </a:extLst>
          </p:cNvPr>
          <p:cNvSpPr/>
          <p:nvPr/>
        </p:nvSpPr>
        <p:spPr>
          <a:xfrm>
            <a:off x="2149154" y="2360547"/>
            <a:ext cx="2041846" cy="118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>
                <a:solidFill>
                  <a:srgbClr val="0070C0"/>
                </a:solidFill>
              </a:rPr>
              <a:t>”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71459D-3FB0-21CC-8D95-723204D24A77}"/>
              </a:ext>
            </a:extLst>
          </p:cNvPr>
          <p:cNvSpPr/>
          <p:nvPr/>
        </p:nvSpPr>
        <p:spPr>
          <a:xfrm>
            <a:off x="-304800" y="1676400"/>
            <a:ext cx="798673" cy="118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rgbClr val="0070C0"/>
                </a:solidFill>
              </a:rPr>
              <a:t>[</a:t>
            </a:r>
            <a:endParaRPr lang="en-US" sz="1100" b="1" dirty="0">
              <a:solidFill>
                <a:srgbClr val="0070C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5E6FDD-5F38-5DE7-0F65-43C42567CA2D}"/>
              </a:ext>
            </a:extLst>
          </p:cNvPr>
          <p:cNvSpPr/>
          <p:nvPr/>
        </p:nvSpPr>
        <p:spPr>
          <a:xfrm>
            <a:off x="609600" y="1676400"/>
            <a:ext cx="798673" cy="118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rgbClr val="0070C0"/>
                </a:solidFill>
              </a:rPr>
              <a:t>]</a:t>
            </a:r>
            <a:endParaRPr lang="en-US" sz="1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5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AABCFB-91C5-C683-ACD7-E03A45D1F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AC0394F9-C688-55EF-AE6F-ACF49EDA3350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6FCD0A-ABFD-2665-1811-EAAF0D20146C}"/>
              </a:ext>
            </a:extLst>
          </p:cNvPr>
          <p:cNvSpPr/>
          <p:nvPr/>
        </p:nvSpPr>
        <p:spPr>
          <a:xfrm>
            <a:off x="6083300" y="1180274"/>
            <a:ext cx="6108700" cy="5677726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r>
              <a:rPr lang="en-US" sz="3200" b="1" dirty="0"/>
              <a:t>- From God</a:t>
            </a:r>
          </a:p>
          <a:p>
            <a:r>
              <a:rPr lang="en-US" sz="3200" b="1" dirty="0"/>
              <a:t>- For God</a:t>
            </a:r>
          </a:p>
          <a:p>
            <a:r>
              <a:rPr lang="en-US" sz="3200" b="1" dirty="0"/>
              <a:t>- The body is good</a:t>
            </a:r>
          </a:p>
          <a:p>
            <a:r>
              <a:rPr lang="en-US" sz="3200" b="1" dirty="0"/>
              <a:t>- We will be eternally embodied</a:t>
            </a:r>
          </a:p>
          <a:p>
            <a:r>
              <a:rPr lang="en-US" sz="3200" b="1" dirty="0"/>
              <a:t>- A relational interface</a:t>
            </a:r>
          </a:p>
          <a:p>
            <a:r>
              <a:rPr lang="en-US" sz="3200" b="1" dirty="0"/>
              <a:t>- His agency in this world</a:t>
            </a:r>
          </a:p>
          <a:p>
            <a:r>
              <a:rPr lang="en-US" sz="3200" b="1" dirty="0"/>
              <a:t>- Sex: a picture of union with God!</a:t>
            </a:r>
          </a:p>
          <a:p>
            <a:r>
              <a:rPr lang="en-US" sz="3200" b="1" dirty="0"/>
              <a:t>- Spiritually significant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694E65-3EE7-E81A-D713-B529C8D6A094}"/>
              </a:ext>
            </a:extLst>
          </p:cNvPr>
          <p:cNvSpPr/>
          <p:nvPr/>
        </p:nvSpPr>
        <p:spPr>
          <a:xfrm>
            <a:off x="0" y="1143000"/>
            <a:ext cx="6096000" cy="57430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b="1" baseline="30000" dirty="0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Flee immorality. Every</a:t>
            </a:r>
            <a:r>
              <a:rPr lang="en-US" sz="31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other sin that a man commits is outside the body, 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the immoral man sins against his own body.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or do you not know that your body is a temple of the Holy Spirit who is in you, whom you have from God, and that you are not your own? 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For you have been bought with a price: therefore glorify God in your body.</a:t>
            </a: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B7AA7D9-1292-5364-6F1F-D52D53B99AD6}"/>
              </a:ext>
            </a:extLst>
          </p:cNvPr>
          <p:cNvCxnSpPr>
            <a:cxnSpLocks/>
          </p:cNvCxnSpPr>
          <p:nvPr/>
        </p:nvCxnSpPr>
        <p:spPr>
          <a:xfrm flipH="1">
            <a:off x="6083300" y="1143000"/>
            <a:ext cx="12700" cy="57150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40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AFAD6-C6A2-FC9E-2258-C12D32A6D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36F1967-39A1-7D30-33C8-F99E6FB08F22}"/>
              </a:ext>
            </a:extLst>
          </p:cNvPr>
          <p:cNvSpPr/>
          <p:nvPr/>
        </p:nvSpPr>
        <p:spPr>
          <a:xfrm>
            <a:off x="5562600" y="152400"/>
            <a:ext cx="6477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 Corinthians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FB20B8B8-2DBA-D328-AE85-2AFCD302F094}"/>
              </a:ext>
            </a:extLst>
          </p:cNvPr>
          <p:cNvSpPr/>
          <p:nvPr/>
        </p:nvSpPr>
        <p:spPr>
          <a:xfrm>
            <a:off x="685800" y="2209800"/>
            <a:ext cx="7772400" cy="762000"/>
          </a:xfrm>
          <a:prstGeom prst="wedgeRoundRectCallout">
            <a:avLst>
              <a:gd name="adj1" fmla="val -68307"/>
              <a:gd name="adj2" fmla="val 78274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Why shouldn’t we just walk like other men? 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28F3725A-40E9-C380-288F-4352D63E5685}"/>
              </a:ext>
            </a:extLst>
          </p:cNvPr>
          <p:cNvSpPr/>
          <p:nvPr/>
        </p:nvSpPr>
        <p:spPr>
          <a:xfrm>
            <a:off x="1752600" y="3017473"/>
            <a:ext cx="10363200" cy="792527"/>
          </a:xfrm>
          <a:prstGeom prst="wedgeRoundRectCallout">
            <a:avLst>
              <a:gd name="adj1" fmla="val -72119"/>
              <a:gd name="adj2" fmla="val 4428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Why shouldn’t we just keep doing what we’ve always done?</a:t>
            </a:r>
          </a:p>
        </p:txBody>
      </p:sp>
      <p:sp>
        <p:nvSpPr>
          <p:cNvPr id="8" name="Rounded Rectangular Callout 11">
            <a:extLst>
              <a:ext uri="{FF2B5EF4-FFF2-40B4-BE49-F238E27FC236}">
                <a16:creationId xmlns:a16="http://schemas.microsoft.com/office/drawing/2014/main" id="{7D4D4F3B-AEF6-92BE-33C3-4A71D1B40D96}"/>
              </a:ext>
            </a:extLst>
          </p:cNvPr>
          <p:cNvSpPr/>
          <p:nvPr/>
        </p:nvSpPr>
        <p:spPr>
          <a:xfrm>
            <a:off x="190500" y="1355725"/>
            <a:ext cx="1179195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Context: God’s wisdom vs. “the wisdom of the world”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663FB68E-9FD1-E09F-15A6-10FAC4C9F542}"/>
              </a:ext>
            </a:extLst>
          </p:cNvPr>
          <p:cNvSpPr/>
          <p:nvPr/>
        </p:nvSpPr>
        <p:spPr>
          <a:xfrm>
            <a:off x="717698" y="3952211"/>
            <a:ext cx="10896600" cy="122580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This week, another example of the Corinthians doing things the way they’ve always done them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A09143-3615-7769-276A-32276D88E1CD}"/>
              </a:ext>
            </a:extLst>
          </p:cNvPr>
          <p:cNvSpPr/>
          <p:nvPr/>
        </p:nvSpPr>
        <p:spPr>
          <a:xfrm>
            <a:off x="1" y="5791200"/>
            <a:ext cx="12192000" cy="1066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1 Corinthians 6:1</a:t>
            </a:r>
            <a:r>
              <a:rPr lang="en-US" sz="3100" b="1" u="sng" baseline="30000" dirty="0">
                <a:solidFill>
                  <a:srgbClr val="002060"/>
                </a:solidFill>
              </a:rPr>
              <a:t> </a:t>
            </a:r>
            <a:r>
              <a:rPr lang="en-US" sz="3100" b="1" u="sng" dirty="0">
                <a:solidFill>
                  <a:srgbClr val="002060"/>
                </a:solidFill>
              </a:rPr>
              <a:t>Does any one of you</a:t>
            </a:r>
            <a:r>
              <a:rPr lang="en-US" sz="3100" dirty="0">
                <a:solidFill>
                  <a:schemeClr val="tx1"/>
                </a:solidFill>
              </a:rPr>
              <a:t>, when he has a case against his neighbor, </a:t>
            </a:r>
            <a:r>
              <a:rPr lang="en-US" sz="3100" b="1" u="sng" dirty="0">
                <a:solidFill>
                  <a:srgbClr val="002060"/>
                </a:solidFill>
              </a:rPr>
              <a:t>dare</a:t>
            </a:r>
            <a:r>
              <a:rPr lang="en-US" sz="3100" dirty="0">
                <a:solidFill>
                  <a:schemeClr val="tx1"/>
                </a:solidFill>
              </a:rPr>
              <a:t> to go to law before the unrighteous and not before the saints?</a:t>
            </a:r>
          </a:p>
        </p:txBody>
      </p:sp>
    </p:spTree>
    <p:extLst>
      <p:ext uri="{BB962C8B-B14F-4D97-AF65-F5344CB8AC3E}">
        <p14:creationId xmlns:p14="http://schemas.microsoft.com/office/powerpoint/2010/main" val="33291510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6281EB-42D8-E7E0-8CE2-58269D305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38517D96-4026-3EEC-052B-C0C5D059B192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55D6F0-1B1B-E218-57B9-2751851CAB69}"/>
              </a:ext>
            </a:extLst>
          </p:cNvPr>
          <p:cNvSpPr/>
          <p:nvPr/>
        </p:nvSpPr>
        <p:spPr>
          <a:xfrm>
            <a:off x="6083300" y="1180274"/>
            <a:ext cx="6108700" cy="5677726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r>
              <a:rPr lang="en-US" sz="3200" b="1" dirty="0"/>
              <a:t>- From God</a:t>
            </a:r>
          </a:p>
          <a:p>
            <a:r>
              <a:rPr lang="en-US" sz="3200" b="1" dirty="0"/>
              <a:t>- For God</a:t>
            </a:r>
          </a:p>
          <a:p>
            <a:r>
              <a:rPr lang="en-US" sz="3200" b="1" dirty="0"/>
              <a:t>- The body is good</a:t>
            </a:r>
          </a:p>
          <a:p>
            <a:r>
              <a:rPr lang="en-US" sz="3200" b="1" dirty="0"/>
              <a:t>- We will be eternally embodied</a:t>
            </a:r>
          </a:p>
          <a:p>
            <a:r>
              <a:rPr lang="en-US" sz="3200" b="1" dirty="0"/>
              <a:t>- A relational interface</a:t>
            </a:r>
          </a:p>
          <a:p>
            <a:r>
              <a:rPr lang="en-US" sz="3200" b="1" dirty="0"/>
              <a:t>- His agency in this world</a:t>
            </a:r>
          </a:p>
          <a:p>
            <a:r>
              <a:rPr lang="en-US" sz="3200" b="1" dirty="0"/>
              <a:t>- Sex: a picture of union with God!</a:t>
            </a:r>
          </a:p>
          <a:p>
            <a:r>
              <a:rPr lang="en-US" sz="3200" b="1" dirty="0"/>
              <a:t>- Spiritually significant</a:t>
            </a:r>
          </a:p>
          <a:p>
            <a:r>
              <a:rPr lang="en-US" sz="3200" b="1" dirty="0"/>
              <a:t>- A Temple of the Holy Spirit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18A88C-8177-5410-929C-9537B1C649B5}"/>
              </a:ext>
            </a:extLst>
          </p:cNvPr>
          <p:cNvSpPr/>
          <p:nvPr/>
        </p:nvSpPr>
        <p:spPr>
          <a:xfrm>
            <a:off x="0" y="1143000"/>
            <a:ext cx="6096000" cy="57430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b="1" baseline="30000" dirty="0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Flee immorality. Every</a:t>
            </a:r>
            <a:r>
              <a:rPr lang="en-US" sz="31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other sin that a man commits is outside the body, but the immoral man sins against his own body.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 do you not know that your body is a temple of the Holy Spirit who is in you, whom you have from God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and that you are not your own? 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For you have been bought with a price: therefore glorify God in your body.</a:t>
            </a: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BDCAC3D-A877-06B1-22D4-C4B753E0AEAE}"/>
              </a:ext>
            </a:extLst>
          </p:cNvPr>
          <p:cNvCxnSpPr>
            <a:cxnSpLocks/>
          </p:cNvCxnSpPr>
          <p:nvPr/>
        </p:nvCxnSpPr>
        <p:spPr>
          <a:xfrm flipH="1">
            <a:off x="6083300" y="1143000"/>
            <a:ext cx="12700" cy="57150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16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274604-7D3D-09BB-969C-5D8E1F468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C879AE60-8090-39B7-B464-22E23EEAEC05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F256DB-0D80-748B-CD65-BF45EEEC6411}"/>
              </a:ext>
            </a:extLst>
          </p:cNvPr>
          <p:cNvSpPr/>
          <p:nvPr/>
        </p:nvSpPr>
        <p:spPr>
          <a:xfrm>
            <a:off x="6083300" y="1180274"/>
            <a:ext cx="6108700" cy="5677726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r>
              <a:rPr lang="en-US" sz="3200" b="1" dirty="0"/>
              <a:t>- From God</a:t>
            </a:r>
          </a:p>
          <a:p>
            <a:r>
              <a:rPr lang="en-US" sz="3200" b="1" dirty="0"/>
              <a:t>- For God</a:t>
            </a:r>
          </a:p>
          <a:p>
            <a:r>
              <a:rPr lang="en-US" sz="3200" b="1" dirty="0"/>
              <a:t>- The body is good</a:t>
            </a:r>
          </a:p>
          <a:p>
            <a:r>
              <a:rPr lang="en-US" sz="3200" b="1" dirty="0"/>
              <a:t>- We will be eternally embodied</a:t>
            </a:r>
          </a:p>
          <a:p>
            <a:r>
              <a:rPr lang="en-US" sz="3200" b="1" dirty="0"/>
              <a:t>- A relational interface</a:t>
            </a:r>
          </a:p>
          <a:p>
            <a:r>
              <a:rPr lang="en-US" sz="3200" b="1" dirty="0"/>
              <a:t>- His agency in this world</a:t>
            </a:r>
          </a:p>
          <a:p>
            <a:r>
              <a:rPr lang="en-US" sz="3200" b="1" dirty="0"/>
              <a:t>- Sex: a picture of union with God!</a:t>
            </a:r>
          </a:p>
          <a:p>
            <a:r>
              <a:rPr lang="en-US" sz="3200" b="1" dirty="0"/>
              <a:t>- Spiritually significant</a:t>
            </a:r>
          </a:p>
          <a:p>
            <a:r>
              <a:rPr lang="en-US" sz="3200" b="1" dirty="0"/>
              <a:t>- A Temple of the Holy Spirit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A54B4A-7EC1-4AEB-E6B9-147ACEBC8AC2}"/>
              </a:ext>
            </a:extLst>
          </p:cNvPr>
          <p:cNvSpPr/>
          <p:nvPr/>
        </p:nvSpPr>
        <p:spPr>
          <a:xfrm>
            <a:off x="0" y="1143000"/>
            <a:ext cx="6096000" cy="57430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b="1" baseline="30000" dirty="0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Flee immorality. Every</a:t>
            </a:r>
            <a:r>
              <a:rPr lang="en-US" sz="31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other sin that a man commits is outside the body, but the immoral man sins against his own body.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 do you not know that your body is a temple of the Holy Spirit who is in you, whom you have from God, 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that you are not your own?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For you have been bought with a price: therefore glorify God in your body.</a:t>
            </a: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1A9489-F85B-E203-2FF5-3D850CC4082E}"/>
              </a:ext>
            </a:extLst>
          </p:cNvPr>
          <p:cNvCxnSpPr>
            <a:cxnSpLocks/>
          </p:cNvCxnSpPr>
          <p:nvPr/>
        </p:nvCxnSpPr>
        <p:spPr>
          <a:xfrm flipH="1">
            <a:off x="6083300" y="1143000"/>
            <a:ext cx="12700" cy="57150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74298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CDAF54-6C7F-E8B5-2263-697CB0178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2B88C78A-A9FB-A7EC-CD2F-F3CA13D885EC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90AC3A-D557-FDBD-9182-4D988A230D9D}"/>
              </a:ext>
            </a:extLst>
          </p:cNvPr>
          <p:cNvSpPr/>
          <p:nvPr/>
        </p:nvSpPr>
        <p:spPr>
          <a:xfrm>
            <a:off x="6083300" y="1180274"/>
            <a:ext cx="6108700" cy="5677726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r>
              <a:rPr lang="en-US" sz="3200" b="1" dirty="0"/>
              <a:t>- From God</a:t>
            </a:r>
          </a:p>
          <a:p>
            <a:r>
              <a:rPr lang="en-US" sz="3200" b="1" dirty="0"/>
              <a:t>- For God</a:t>
            </a:r>
          </a:p>
          <a:p>
            <a:r>
              <a:rPr lang="en-US" sz="3200" b="1" dirty="0"/>
              <a:t>- The body is good</a:t>
            </a:r>
          </a:p>
          <a:p>
            <a:r>
              <a:rPr lang="en-US" sz="3200" b="1" dirty="0"/>
              <a:t>- We will be eternally embodied</a:t>
            </a:r>
          </a:p>
          <a:p>
            <a:r>
              <a:rPr lang="en-US" sz="3200" b="1" dirty="0"/>
              <a:t>- A relational interface</a:t>
            </a:r>
          </a:p>
          <a:p>
            <a:r>
              <a:rPr lang="en-US" sz="3200" b="1" dirty="0"/>
              <a:t>- His agency in this world</a:t>
            </a:r>
          </a:p>
          <a:p>
            <a:r>
              <a:rPr lang="en-US" sz="3200" b="1" dirty="0"/>
              <a:t>- Sex: a picture of union with God!</a:t>
            </a:r>
          </a:p>
          <a:p>
            <a:r>
              <a:rPr lang="en-US" sz="3200" b="1" dirty="0"/>
              <a:t>- Spiritually significant</a:t>
            </a:r>
          </a:p>
          <a:p>
            <a:r>
              <a:rPr lang="en-US" sz="3200" b="1" dirty="0"/>
              <a:t>- A Temple of the Holy Spirit</a:t>
            </a:r>
          </a:p>
          <a:p>
            <a:r>
              <a:rPr lang="en-US" sz="3200" b="1" dirty="0"/>
              <a:t>- A stewardship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3283FB-1614-2C4F-4310-2B2764B302E4}"/>
              </a:ext>
            </a:extLst>
          </p:cNvPr>
          <p:cNvSpPr/>
          <p:nvPr/>
        </p:nvSpPr>
        <p:spPr>
          <a:xfrm>
            <a:off x="0" y="1143000"/>
            <a:ext cx="6096000" cy="57430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b="1" baseline="30000" dirty="0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Flee immorality. Every</a:t>
            </a:r>
            <a:r>
              <a:rPr lang="en-US" sz="31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other sin that a man commits is outside the body, but the immoral man sins against his own body.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 do you not know that your body is a temple of the Holy Spirit who is in you, whom you have from God, and that you are not your own? 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you have been bought with a price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therefore glorify God in your body.</a:t>
            </a: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73C3F4-5387-ED81-928C-643AB9C33251}"/>
              </a:ext>
            </a:extLst>
          </p:cNvPr>
          <p:cNvCxnSpPr>
            <a:cxnSpLocks/>
          </p:cNvCxnSpPr>
          <p:nvPr/>
        </p:nvCxnSpPr>
        <p:spPr>
          <a:xfrm flipH="1">
            <a:off x="6083300" y="1143000"/>
            <a:ext cx="12700" cy="57150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32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E64812-BF7A-28D0-EBF4-F74E51D0F9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F17AAEAA-0511-EDAB-5ADA-FEFBBEEA5EAD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B22F6B-DA98-D251-E519-A8C747C89B58}"/>
              </a:ext>
            </a:extLst>
          </p:cNvPr>
          <p:cNvSpPr/>
          <p:nvPr/>
        </p:nvSpPr>
        <p:spPr>
          <a:xfrm>
            <a:off x="6083300" y="1180274"/>
            <a:ext cx="6108700" cy="5677726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</a:p>
          <a:p>
            <a:r>
              <a:rPr lang="en-US" sz="3200" b="1" dirty="0"/>
              <a:t>- From God</a:t>
            </a:r>
          </a:p>
          <a:p>
            <a:r>
              <a:rPr lang="en-US" sz="3200" b="1" dirty="0"/>
              <a:t>- For God</a:t>
            </a:r>
          </a:p>
          <a:p>
            <a:r>
              <a:rPr lang="en-US" sz="3200" b="1" dirty="0"/>
              <a:t>- The body is good</a:t>
            </a:r>
          </a:p>
          <a:p>
            <a:r>
              <a:rPr lang="en-US" sz="3200" b="1" dirty="0"/>
              <a:t>- We will be eternally embodied</a:t>
            </a:r>
          </a:p>
          <a:p>
            <a:r>
              <a:rPr lang="en-US" sz="3200" b="1" dirty="0"/>
              <a:t>- A relational interface</a:t>
            </a:r>
          </a:p>
          <a:p>
            <a:r>
              <a:rPr lang="en-US" sz="3200" b="1" dirty="0"/>
              <a:t>- His agency in this world</a:t>
            </a:r>
          </a:p>
          <a:p>
            <a:r>
              <a:rPr lang="en-US" sz="3200" b="1" dirty="0"/>
              <a:t>- Sex: a picture of union with God!</a:t>
            </a:r>
          </a:p>
          <a:p>
            <a:r>
              <a:rPr lang="en-US" sz="3200" b="1" dirty="0"/>
              <a:t>- Spiritually significant</a:t>
            </a:r>
          </a:p>
          <a:p>
            <a:r>
              <a:rPr lang="en-US" sz="3200" b="1" dirty="0"/>
              <a:t>- A Temple of the Holy Spirit</a:t>
            </a:r>
          </a:p>
          <a:p>
            <a:r>
              <a:rPr lang="en-US" sz="3200" b="1" dirty="0"/>
              <a:t>- A stewardship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34137C-8D30-7EDE-D894-2789AA986F76}"/>
              </a:ext>
            </a:extLst>
          </p:cNvPr>
          <p:cNvSpPr/>
          <p:nvPr/>
        </p:nvSpPr>
        <p:spPr>
          <a:xfrm>
            <a:off x="0" y="1143000"/>
            <a:ext cx="6096000" cy="57430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b="1" baseline="30000" dirty="0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1 Corinthians 6: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Flee immorality. Every</a:t>
            </a:r>
            <a:r>
              <a:rPr lang="en-US" sz="31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other sin that a man commits is outside the body, but the immoral man sins against his own body.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 do you not know that your body is a temple of the Holy Spirit who is in you, whom you have from God, and that you are not your own? 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you have been bought with a price: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therefore glorify God in your body.</a:t>
            </a:r>
            <a:endParaRPr lang="en-US" sz="31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6B86248-1DC1-1FF0-1611-5AB0C569CCDC}"/>
              </a:ext>
            </a:extLst>
          </p:cNvPr>
          <p:cNvCxnSpPr>
            <a:cxnSpLocks/>
          </p:cNvCxnSpPr>
          <p:nvPr/>
        </p:nvCxnSpPr>
        <p:spPr>
          <a:xfrm flipH="1">
            <a:off x="6083300" y="1143000"/>
            <a:ext cx="12700" cy="57150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98020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B2C41-0505-751C-5699-72A9987570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866690D4-B36D-5AEE-632F-AF29F2BDDDC6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What is your body </a:t>
            </a:r>
            <a:r>
              <a:rPr lang="en-US" sz="8000" b="1" i="1" dirty="0">
                <a:solidFill>
                  <a:schemeClr val="bg1"/>
                </a:solidFill>
              </a:rPr>
              <a:t>for</a:t>
            </a:r>
            <a:r>
              <a:rPr lang="en-US" sz="8000" b="1" dirty="0">
                <a:solidFill>
                  <a:schemeClr val="bg1"/>
                </a:solidFill>
              </a:rPr>
              <a:t>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63517D-2DF4-6E17-B85D-9A3E5C8A78C1}"/>
              </a:ext>
            </a:extLst>
          </p:cNvPr>
          <p:cNvSpPr/>
          <p:nvPr/>
        </p:nvSpPr>
        <p:spPr>
          <a:xfrm>
            <a:off x="0" y="6019800"/>
            <a:ext cx="6096000" cy="866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therefore glorify God in your body.</a:t>
            </a:r>
            <a:endParaRPr lang="en-US" sz="31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140F5B33-8EA2-FE3D-D901-6471313A2632}"/>
              </a:ext>
            </a:extLst>
          </p:cNvPr>
          <p:cNvSpPr/>
          <p:nvPr/>
        </p:nvSpPr>
        <p:spPr>
          <a:xfrm>
            <a:off x="1333500" y="1371600"/>
            <a:ext cx="91440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800" b="1" i="1" dirty="0"/>
              <a:t>That’s</a:t>
            </a:r>
            <a:r>
              <a:rPr lang="en-US" sz="4800" b="1" dirty="0"/>
              <a:t> what the body is for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BB5CC304-2224-BC31-917B-97D907835834}"/>
              </a:ext>
            </a:extLst>
          </p:cNvPr>
          <p:cNvSpPr/>
          <p:nvPr/>
        </p:nvSpPr>
        <p:spPr>
          <a:xfrm>
            <a:off x="381000" y="2399474"/>
            <a:ext cx="11506200" cy="148672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800" b="1" dirty="0"/>
              <a:t>And </a:t>
            </a:r>
            <a:r>
              <a:rPr lang="en-US" sz="4800" b="1" i="1" dirty="0"/>
              <a:t>that’s why </a:t>
            </a:r>
            <a:r>
              <a:rPr lang="en-US" sz="4800" b="1" dirty="0"/>
              <a:t>you shouldn't just keep doing what you’ve always done</a:t>
            </a:r>
          </a:p>
        </p:txBody>
      </p:sp>
    </p:spTree>
    <p:extLst>
      <p:ext uri="{BB962C8B-B14F-4D97-AF65-F5344CB8AC3E}">
        <p14:creationId xmlns:p14="http://schemas.microsoft.com/office/powerpoint/2010/main" val="38911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53E231-0FC0-E6AA-D831-2F13B97541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00E9EB9-897D-E36E-2B66-A6344C4A1367}"/>
              </a:ext>
            </a:extLst>
          </p:cNvPr>
          <p:cNvSpPr/>
          <p:nvPr/>
        </p:nvSpPr>
        <p:spPr>
          <a:xfrm>
            <a:off x="0" y="6019800"/>
            <a:ext cx="6096000" cy="866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therefore glorify God in your body.</a:t>
            </a:r>
            <a:endParaRPr lang="en-US" sz="31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2EC5F7DC-A30A-7530-D401-3426CE6E8A5C}"/>
              </a:ext>
            </a:extLst>
          </p:cNvPr>
          <p:cNvSpPr/>
          <p:nvPr/>
        </p:nvSpPr>
        <p:spPr>
          <a:xfrm>
            <a:off x="1333500" y="1371600"/>
            <a:ext cx="91440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800" b="1" i="1" dirty="0"/>
              <a:t>That’s</a:t>
            </a:r>
            <a:r>
              <a:rPr lang="en-US" sz="4800" b="1" dirty="0"/>
              <a:t> what the body is for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72633F22-70DD-7C23-E302-17C156B01282}"/>
              </a:ext>
            </a:extLst>
          </p:cNvPr>
          <p:cNvSpPr/>
          <p:nvPr/>
        </p:nvSpPr>
        <p:spPr>
          <a:xfrm>
            <a:off x="381000" y="2399474"/>
            <a:ext cx="11506200" cy="148672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800" b="1" dirty="0"/>
              <a:t>And </a:t>
            </a:r>
            <a:r>
              <a:rPr lang="en-US" sz="4800" b="1" i="1" dirty="0"/>
              <a:t>that’s why </a:t>
            </a:r>
            <a:r>
              <a:rPr lang="en-US" sz="4800" b="1" dirty="0"/>
              <a:t>you shouldn't just keep doing what you’ve always done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D0734137-1233-ED10-88B6-C43ABAF6284C}"/>
              </a:ext>
            </a:extLst>
          </p:cNvPr>
          <p:cNvSpPr/>
          <p:nvPr/>
        </p:nvSpPr>
        <p:spPr>
          <a:xfrm>
            <a:off x="-152400" y="0"/>
            <a:ext cx="12649200" cy="11802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Live the </a:t>
            </a:r>
            <a:r>
              <a:rPr lang="en-US" sz="8000" b="1" i="1" dirty="0">
                <a:solidFill>
                  <a:schemeClr val="bg1"/>
                </a:solidFill>
              </a:rPr>
              <a:t>“already, not yet”</a:t>
            </a:r>
          </a:p>
        </p:txBody>
      </p:sp>
    </p:spTree>
    <p:extLst>
      <p:ext uri="{BB962C8B-B14F-4D97-AF65-F5344CB8AC3E}">
        <p14:creationId xmlns:p14="http://schemas.microsoft.com/office/powerpoint/2010/main" val="24785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5CC11-7C7A-BED4-63FA-060BB89881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E8EC5A0D-35BA-BC2F-25DB-68D8FC266287}"/>
              </a:ext>
            </a:extLst>
          </p:cNvPr>
          <p:cNvSpPr/>
          <p:nvPr/>
        </p:nvSpPr>
        <p:spPr>
          <a:xfrm>
            <a:off x="342900" y="228600"/>
            <a:ext cx="11506200" cy="1371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If you are facing conflict today, ask yourself, </a:t>
            </a:r>
            <a:r>
              <a:rPr lang="en-US" sz="4000" b="1" i="1" dirty="0">
                <a:solidFill>
                  <a:schemeClr val="bg1"/>
                </a:solidFill>
              </a:rPr>
              <a:t>which justice system am I operating out of?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005DDA1-5C9B-C6C1-D16B-0E061076A876}"/>
              </a:ext>
            </a:extLst>
          </p:cNvPr>
          <p:cNvSpPr/>
          <p:nvPr/>
        </p:nvSpPr>
        <p:spPr>
          <a:xfrm>
            <a:off x="-4011" y="1676400"/>
            <a:ext cx="6096000" cy="5181600"/>
          </a:xfrm>
          <a:prstGeom prst="rect">
            <a:avLst/>
          </a:prstGeom>
          <a:solidFill>
            <a:schemeClr val="tx1">
              <a:alpha val="54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  <a:endParaRPr lang="en-US" sz="1600" u="sng" dirty="0"/>
          </a:p>
          <a:p>
            <a:r>
              <a:rPr lang="en-US" sz="3200" b="1" dirty="0"/>
              <a:t>- Never let yourself be wronged </a:t>
            </a:r>
          </a:p>
          <a:p>
            <a:r>
              <a:rPr lang="en-US" sz="3200" b="1" dirty="0"/>
              <a:t>- Justice here and now, at any cost</a:t>
            </a:r>
          </a:p>
          <a:p>
            <a:r>
              <a:rPr lang="en-US" sz="3200" b="1" dirty="0"/>
              <a:t>- Don’t let them get away with it</a:t>
            </a:r>
          </a:p>
          <a:p>
            <a:r>
              <a:rPr lang="en-US" sz="3200" b="1" dirty="0"/>
              <a:t>- What matters are </a:t>
            </a:r>
          </a:p>
          <a:p>
            <a:r>
              <a:rPr lang="en-US" sz="3200" b="1" dirty="0"/>
              <a:t>	- My rights</a:t>
            </a:r>
          </a:p>
          <a:p>
            <a:r>
              <a:rPr lang="en-US" sz="3200" b="1" dirty="0"/>
              <a:t>	- Being right</a:t>
            </a:r>
          </a:p>
          <a:p>
            <a:r>
              <a:rPr lang="en-US" sz="3200" b="1" dirty="0"/>
              <a:t>	- Winning</a:t>
            </a:r>
          </a:p>
          <a:p>
            <a:r>
              <a:rPr lang="en-US" sz="3200" b="1" dirty="0"/>
              <a:t>	- Payback</a:t>
            </a:r>
          </a:p>
          <a:p>
            <a:r>
              <a:rPr lang="en-US" sz="3200" b="1" dirty="0"/>
              <a:t>	- Material gain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42C7B2-9C1D-D7BD-322B-FDA3AF871A79}"/>
              </a:ext>
            </a:extLst>
          </p:cNvPr>
          <p:cNvSpPr/>
          <p:nvPr/>
        </p:nvSpPr>
        <p:spPr>
          <a:xfrm>
            <a:off x="6096000" y="1676400"/>
            <a:ext cx="6096000" cy="5181600"/>
          </a:xfrm>
          <a:prstGeom prst="rect">
            <a:avLst/>
          </a:prstGeom>
          <a:solidFill>
            <a:schemeClr val="tx1">
              <a:alpha val="54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  <a:endParaRPr lang="en-US" sz="1600" u="sng" dirty="0"/>
          </a:p>
          <a:p>
            <a:r>
              <a:rPr lang="en-US" sz="3200" b="1" dirty="0"/>
              <a:t>- There is an eternal justice system</a:t>
            </a:r>
          </a:p>
          <a:p>
            <a:r>
              <a:rPr lang="en-US" sz="3200" b="1" dirty="0"/>
              <a:t>- </a:t>
            </a:r>
            <a:r>
              <a:rPr lang="en-US" sz="3100" b="1" dirty="0"/>
              <a:t>Anticipate </a:t>
            </a:r>
            <a:r>
              <a:rPr lang="en-US" sz="3100" b="1" i="1" dirty="0"/>
              <a:t>perfect</a:t>
            </a:r>
            <a:r>
              <a:rPr lang="en-US" sz="3100" b="1" dirty="0"/>
              <a:t>, </a:t>
            </a:r>
            <a:r>
              <a:rPr lang="en-US" sz="3100" b="1" i="1" dirty="0"/>
              <a:t>delayed</a:t>
            </a:r>
            <a:r>
              <a:rPr lang="en-US" sz="3100" b="1" dirty="0"/>
              <a:t> justice </a:t>
            </a:r>
          </a:p>
          <a:p>
            <a:r>
              <a:rPr lang="en-US" sz="3200" b="1" dirty="0"/>
              <a:t>- I have been shown mercy</a:t>
            </a:r>
          </a:p>
          <a:p>
            <a:r>
              <a:rPr lang="en-US" sz="3200" b="1" dirty="0"/>
              <a:t>- He suffered injustice for me</a:t>
            </a:r>
          </a:p>
          <a:p>
            <a:r>
              <a:rPr lang="en-US" sz="3200" b="1" dirty="0"/>
              <a:t>- What matters is </a:t>
            </a:r>
          </a:p>
          <a:p>
            <a:r>
              <a:rPr lang="en-US" sz="3200" b="1" dirty="0"/>
              <a:t>	- Our mission</a:t>
            </a:r>
          </a:p>
          <a:p>
            <a:r>
              <a:rPr lang="en-US" sz="3200" b="1" dirty="0"/>
              <a:t>	- Our unity </a:t>
            </a:r>
          </a:p>
          <a:p>
            <a:r>
              <a:rPr lang="en-US" sz="3200" b="1" dirty="0"/>
              <a:t>	- Our integrity and witness</a:t>
            </a:r>
          </a:p>
          <a:p>
            <a:r>
              <a:rPr lang="en-US" sz="3200" b="1" dirty="0"/>
              <a:t>	- Love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9886CA2-08C0-F7F0-97CD-49749070F0E5}"/>
              </a:ext>
            </a:extLst>
          </p:cNvPr>
          <p:cNvCxnSpPr>
            <a:cxnSpLocks/>
          </p:cNvCxnSpPr>
          <p:nvPr/>
        </p:nvCxnSpPr>
        <p:spPr>
          <a:xfrm flipH="1">
            <a:off x="6091989" y="1676400"/>
            <a:ext cx="4011" cy="51816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35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3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9D18C-AF44-7EB2-50F9-9AF1D87AF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100753A2-511B-288F-2C05-630D7F2186E3}"/>
              </a:ext>
            </a:extLst>
          </p:cNvPr>
          <p:cNvSpPr/>
          <p:nvPr/>
        </p:nvSpPr>
        <p:spPr>
          <a:xfrm>
            <a:off x="342900" y="228600"/>
            <a:ext cx="11506200" cy="1371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solidFill>
                  <a:schemeClr val="bg1"/>
                </a:solidFill>
              </a:rPr>
              <a:t>Which of His values do I need to adopt, in order to become a peacemaker?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C59303F-5D62-9DCA-F9D3-3EF2A8F665D8}"/>
              </a:ext>
            </a:extLst>
          </p:cNvPr>
          <p:cNvSpPr/>
          <p:nvPr/>
        </p:nvSpPr>
        <p:spPr>
          <a:xfrm>
            <a:off x="-4011" y="1676400"/>
            <a:ext cx="6096000" cy="5181600"/>
          </a:xfrm>
          <a:prstGeom prst="rect">
            <a:avLst/>
          </a:prstGeom>
          <a:solidFill>
            <a:schemeClr val="tx1">
              <a:alpha val="54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Wisdom of the World</a:t>
            </a:r>
            <a:endParaRPr lang="en-US" sz="1600" u="sng" dirty="0"/>
          </a:p>
          <a:p>
            <a:r>
              <a:rPr lang="en-US" sz="3200" b="1" dirty="0"/>
              <a:t>- Never let yourself be wronged </a:t>
            </a:r>
          </a:p>
          <a:p>
            <a:r>
              <a:rPr lang="en-US" sz="3200" b="1" dirty="0"/>
              <a:t>- Justice here and now, at any cost</a:t>
            </a:r>
          </a:p>
          <a:p>
            <a:r>
              <a:rPr lang="en-US" sz="3200" b="1" dirty="0"/>
              <a:t>- Don’t let them get away with it</a:t>
            </a:r>
          </a:p>
          <a:p>
            <a:r>
              <a:rPr lang="en-US" sz="3200" b="1" dirty="0"/>
              <a:t>- What matters are </a:t>
            </a:r>
          </a:p>
          <a:p>
            <a:r>
              <a:rPr lang="en-US" sz="3200" b="1" dirty="0"/>
              <a:t>	- My rights</a:t>
            </a:r>
          </a:p>
          <a:p>
            <a:r>
              <a:rPr lang="en-US" sz="3200" b="1" dirty="0"/>
              <a:t>	- Being right</a:t>
            </a:r>
          </a:p>
          <a:p>
            <a:r>
              <a:rPr lang="en-US" sz="3200" b="1" dirty="0"/>
              <a:t>	- Winning</a:t>
            </a:r>
          </a:p>
          <a:p>
            <a:r>
              <a:rPr lang="en-US" sz="3200" b="1" dirty="0"/>
              <a:t>	- Payback</a:t>
            </a:r>
          </a:p>
          <a:p>
            <a:r>
              <a:rPr lang="en-US" sz="3200" b="1" dirty="0"/>
              <a:t>	- Material gain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8C1EC1-B5EA-1F0A-2B27-1BFDB9B72EDF}"/>
              </a:ext>
            </a:extLst>
          </p:cNvPr>
          <p:cNvSpPr/>
          <p:nvPr/>
        </p:nvSpPr>
        <p:spPr>
          <a:xfrm>
            <a:off x="6096000" y="1676400"/>
            <a:ext cx="6096000" cy="5181600"/>
          </a:xfrm>
          <a:prstGeom prst="rect">
            <a:avLst/>
          </a:prstGeom>
          <a:solidFill>
            <a:schemeClr val="tx1">
              <a:alpha val="54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God’s Wisdom</a:t>
            </a:r>
            <a:endParaRPr lang="en-US" sz="1600" u="sng" dirty="0"/>
          </a:p>
          <a:p>
            <a:r>
              <a:rPr lang="en-US" sz="3200" b="1" dirty="0"/>
              <a:t>- There is an eternal justice system</a:t>
            </a:r>
          </a:p>
          <a:p>
            <a:r>
              <a:rPr lang="en-US" sz="3200" b="1" dirty="0"/>
              <a:t>- </a:t>
            </a:r>
            <a:r>
              <a:rPr lang="en-US" sz="3100" b="1" dirty="0"/>
              <a:t>Anticipate </a:t>
            </a:r>
            <a:r>
              <a:rPr lang="en-US" sz="3100" b="1" i="1" dirty="0"/>
              <a:t>perfect</a:t>
            </a:r>
            <a:r>
              <a:rPr lang="en-US" sz="3100" b="1" dirty="0"/>
              <a:t>, </a:t>
            </a:r>
            <a:r>
              <a:rPr lang="en-US" sz="3100" b="1" i="1" dirty="0"/>
              <a:t>delayed</a:t>
            </a:r>
            <a:r>
              <a:rPr lang="en-US" sz="3100" b="1" dirty="0"/>
              <a:t> justice </a:t>
            </a:r>
          </a:p>
          <a:p>
            <a:r>
              <a:rPr lang="en-US" sz="3200" b="1" dirty="0"/>
              <a:t>- I have been shown mercy</a:t>
            </a:r>
          </a:p>
          <a:p>
            <a:r>
              <a:rPr lang="en-US" sz="3200" b="1" dirty="0"/>
              <a:t>- He suffered injustice for me</a:t>
            </a:r>
          </a:p>
          <a:p>
            <a:r>
              <a:rPr lang="en-US" sz="3200" b="1" dirty="0"/>
              <a:t>- What matters is </a:t>
            </a:r>
          </a:p>
          <a:p>
            <a:r>
              <a:rPr lang="en-US" sz="3200" b="1" dirty="0"/>
              <a:t>	- Our mission</a:t>
            </a:r>
          </a:p>
          <a:p>
            <a:r>
              <a:rPr lang="en-US" sz="3200" b="1" dirty="0"/>
              <a:t>	- Our unity </a:t>
            </a:r>
          </a:p>
          <a:p>
            <a:r>
              <a:rPr lang="en-US" sz="3200" b="1" dirty="0"/>
              <a:t>	- Our integrity and witness</a:t>
            </a:r>
          </a:p>
          <a:p>
            <a:r>
              <a:rPr lang="en-US" sz="3200" b="1" dirty="0"/>
              <a:t>	- Love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5C3235F-B16F-EE00-A55D-1380D2C44F70}"/>
              </a:ext>
            </a:extLst>
          </p:cNvPr>
          <p:cNvCxnSpPr>
            <a:cxnSpLocks/>
          </p:cNvCxnSpPr>
          <p:nvPr/>
        </p:nvCxnSpPr>
        <p:spPr>
          <a:xfrm flipH="1">
            <a:off x="6091989" y="1676400"/>
            <a:ext cx="4011" cy="5181600"/>
          </a:xfrm>
          <a:prstGeom prst="line">
            <a:avLst/>
          </a:prstGeom>
          <a:ln w="130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267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035F6-355B-7A87-4308-743591BAE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F4ABD361-CF13-5F9F-2249-41A862A5FD49}"/>
              </a:ext>
            </a:extLst>
          </p:cNvPr>
          <p:cNvSpPr/>
          <p:nvPr/>
        </p:nvSpPr>
        <p:spPr>
          <a:xfrm>
            <a:off x="25400" y="2438400"/>
            <a:ext cx="6019800" cy="1219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</a:rPr>
              <a:t>All of us face increasing difficulties with our earthy bodies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C820DE-2DDE-99C0-9081-E0F3E61FECEC}"/>
              </a:ext>
            </a:extLst>
          </p:cNvPr>
          <p:cNvSpPr/>
          <p:nvPr/>
        </p:nvSpPr>
        <p:spPr>
          <a:xfrm>
            <a:off x="6083300" y="1524000"/>
            <a:ext cx="6108700" cy="5257800"/>
          </a:xfrm>
          <a:prstGeom prst="rect">
            <a:avLst/>
          </a:prstGeom>
          <a:solidFill>
            <a:schemeClr val="tx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b="1" u="sng" dirty="0"/>
              <a:t>Your Body: </a:t>
            </a:r>
          </a:p>
          <a:p>
            <a:r>
              <a:rPr lang="en-US" sz="3200" b="1" dirty="0"/>
              <a:t>- From God</a:t>
            </a:r>
          </a:p>
          <a:p>
            <a:r>
              <a:rPr lang="en-US" sz="3200" b="1" dirty="0"/>
              <a:t>- For God</a:t>
            </a:r>
          </a:p>
          <a:p>
            <a:r>
              <a:rPr lang="en-US" sz="3200" b="1" dirty="0"/>
              <a:t>- The body is good</a:t>
            </a:r>
          </a:p>
          <a:p>
            <a:r>
              <a:rPr lang="en-US" sz="3200" b="1" dirty="0"/>
              <a:t>- We will be eternally embodied</a:t>
            </a:r>
          </a:p>
          <a:p>
            <a:r>
              <a:rPr lang="en-US" sz="3200" b="1" dirty="0"/>
              <a:t>- A relational interface</a:t>
            </a:r>
          </a:p>
          <a:p>
            <a:r>
              <a:rPr lang="en-US" sz="3200" b="1" dirty="0"/>
              <a:t>- His agency in this world</a:t>
            </a:r>
          </a:p>
          <a:p>
            <a:r>
              <a:rPr lang="en-US" sz="3200" b="1" dirty="0"/>
              <a:t>- Spiritually significant</a:t>
            </a:r>
          </a:p>
          <a:p>
            <a:r>
              <a:rPr lang="en-US" sz="3200" b="1" dirty="0"/>
              <a:t>- A Temple of the Holy Spirit</a:t>
            </a:r>
          </a:p>
          <a:p>
            <a:r>
              <a:rPr lang="en-US" sz="3200" b="1" dirty="0"/>
              <a:t>- A stewardship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7D96413-DF38-DD49-D43E-A37CABFC6B70}"/>
              </a:ext>
            </a:extLst>
          </p:cNvPr>
          <p:cNvSpPr/>
          <p:nvPr/>
        </p:nvSpPr>
        <p:spPr>
          <a:xfrm>
            <a:off x="63500" y="152400"/>
            <a:ext cx="12052300" cy="1219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500" b="1" dirty="0">
                <a:solidFill>
                  <a:schemeClr val="bg1"/>
                </a:solidFill>
              </a:rPr>
              <a:t>Paul has given us God’s wisdom about our bodies in the context of sex… but these truths have a far broader application!</a:t>
            </a:r>
          </a:p>
        </p:txBody>
      </p:sp>
      <p:sp>
        <p:nvSpPr>
          <p:cNvPr id="8" name="Rounded Rectangular Callout 11">
            <a:extLst>
              <a:ext uri="{FF2B5EF4-FFF2-40B4-BE49-F238E27FC236}">
                <a16:creationId xmlns:a16="http://schemas.microsoft.com/office/drawing/2014/main" id="{B33E712E-83E8-D272-7B84-E8BE2DC751D0}"/>
              </a:ext>
            </a:extLst>
          </p:cNvPr>
          <p:cNvSpPr/>
          <p:nvPr/>
        </p:nvSpPr>
        <p:spPr>
          <a:xfrm>
            <a:off x="25400" y="3886200"/>
            <a:ext cx="6019800" cy="1676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</a:rPr>
              <a:t>But how does that picture change when we view it through the lens of God’s wisdom?</a:t>
            </a:r>
          </a:p>
        </p:txBody>
      </p:sp>
    </p:spTree>
    <p:extLst>
      <p:ext uri="{BB962C8B-B14F-4D97-AF65-F5344CB8AC3E}">
        <p14:creationId xmlns:p14="http://schemas.microsoft.com/office/powerpoint/2010/main" val="46056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5" grpId="0" animBg="1"/>
      <p:bldP spid="8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CAF9A2-444C-388C-EE7A-B4C69FA08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F1DD3AB-0D73-44B7-4E09-CAA7B9FFCD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63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BDF6EB-E20B-FBA4-DC21-E0200E891C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26789AC-97D1-C7D5-E84B-9018C76D04FF}"/>
              </a:ext>
            </a:extLst>
          </p:cNvPr>
          <p:cNvSpPr/>
          <p:nvPr/>
        </p:nvSpPr>
        <p:spPr>
          <a:xfrm>
            <a:off x="1" y="5791200"/>
            <a:ext cx="12192000" cy="1066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1 Corinthians 6:1</a:t>
            </a:r>
            <a:r>
              <a:rPr lang="en-US" sz="3100" b="1" baseline="30000" dirty="0">
                <a:solidFill>
                  <a:srgbClr val="002060"/>
                </a:solidFill>
              </a:rPr>
              <a:t> </a:t>
            </a:r>
            <a:r>
              <a:rPr lang="en-US" sz="3100" dirty="0">
                <a:solidFill>
                  <a:schemeClr val="tx1"/>
                </a:solidFill>
              </a:rPr>
              <a:t>Does any one of you, when he has a case against his neighbor, dare to go to law </a:t>
            </a:r>
            <a:r>
              <a:rPr lang="en-US" sz="3100" b="1" u="sng" dirty="0">
                <a:solidFill>
                  <a:srgbClr val="002060"/>
                </a:solidFill>
              </a:rPr>
              <a:t>before the unrighteous and not before the saints</a:t>
            </a:r>
            <a:r>
              <a:rPr lang="en-US" sz="31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BBF477-8145-2E18-A6E6-80AEBC043480}"/>
              </a:ext>
            </a:extLst>
          </p:cNvPr>
          <p:cNvSpPr/>
          <p:nvPr/>
        </p:nvSpPr>
        <p:spPr>
          <a:xfrm>
            <a:off x="3543" y="4724400"/>
            <a:ext cx="12192000" cy="1066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000" b="1" baseline="30000" dirty="0">
                <a:solidFill>
                  <a:schemeClr val="tx1"/>
                </a:solidFill>
              </a:rPr>
              <a:t>1 Cor </a:t>
            </a:r>
            <a:r>
              <a:rPr lang="en-US" sz="3000" b="1" kern="100" baseline="300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5:12 </a:t>
            </a:r>
            <a:r>
              <a:rPr lang="en-US" sz="3000" b="1" kern="100" dirty="0">
                <a:solidFill>
                  <a:srgbClr val="00206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 what have I to do with judging outsiders? </a:t>
            </a:r>
            <a:r>
              <a:rPr lang="en-US" sz="3000" kern="1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Do you not judge those who are within the church? </a:t>
            </a:r>
            <a:r>
              <a:rPr lang="en-US" sz="3000" b="1" kern="100" baseline="300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13 </a:t>
            </a:r>
            <a:r>
              <a:rPr lang="en-US" sz="3000" b="1" kern="100" dirty="0">
                <a:solidFill>
                  <a:srgbClr val="00206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But those who are outside, God judges. 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934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9DF673-940E-DE68-164A-8D29827FF8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1119468-4553-14A1-20D7-0836F7E74B46}"/>
              </a:ext>
            </a:extLst>
          </p:cNvPr>
          <p:cNvSpPr/>
          <p:nvPr/>
        </p:nvSpPr>
        <p:spPr>
          <a:xfrm>
            <a:off x="5562600" y="152400"/>
            <a:ext cx="6477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tx1"/>
                </a:solidFill>
              </a:rPr>
              <a:t>1 Corinthians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F1C46F5-621B-1436-74C3-05548DAADDA2}"/>
              </a:ext>
            </a:extLst>
          </p:cNvPr>
          <p:cNvSpPr/>
          <p:nvPr/>
        </p:nvSpPr>
        <p:spPr>
          <a:xfrm>
            <a:off x="1752600" y="3017473"/>
            <a:ext cx="10363200" cy="792527"/>
          </a:xfrm>
          <a:prstGeom prst="wedgeRoundRectCallout">
            <a:avLst>
              <a:gd name="adj1" fmla="val -72119"/>
              <a:gd name="adj2" fmla="val 4428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Why shouldn’t we just keep doing what we’ve always done?</a:t>
            </a:r>
          </a:p>
        </p:txBody>
      </p:sp>
      <p:sp>
        <p:nvSpPr>
          <p:cNvPr id="8" name="Rounded Rectangular Callout 11">
            <a:extLst>
              <a:ext uri="{FF2B5EF4-FFF2-40B4-BE49-F238E27FC236}">
                <a16:creationId xmlns:a16="http://schemas.microsoft.com/office/drawing/2014/main" id="{B9A762F3-8551-C349-E899-AB4EA94DB014}"/>
              </a:ext>
            </a:extLst>
          </p:cNvPr>
          <p:cNvSpPr/>
          <p:nvPr/>
        </p:nvSpPr>
        <p:spPr>
          <a:xfrm>
            <a:off x="190500" y="1355725"/>
            <a:ext cx="1179195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Context: God’s wisdom vs. “the wisdom of the world”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99B83E-4EE1-6DDF-F25B-5D568C4036EA}"/>
              </a:ext>
            </a:extLst>
          </p:cNvPr>
          <p:cNvSpPr/>
          <p:nvPr/>
        </p:nvSpPr>
        <p:spPr>
          <a:xfrm>
            <a:off x="1" y="5791200"/>
            <a:ext cx="12192000" cy="1066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1 Corinthians 6:1</a:t>
            </a:r>
            <a:r>
              <a:rPr lang="en-US" sz="3100" b="1" baseline="30000" dirty="0">
                <a:solidFill>
                  <a:srgbClr val="002060"/>
                </a:solidFill>
              </a:rPr>
              <a:t> </a:t>
            </a:r>
            <a:r>
              <a:rPr lang="en-US" sz="3100" dirty="0">
                <a:solidFill>
                  <a:schemeClr val="tx1"/>
                </a:solidFill>
              </a:rPr>
              <a:t>Does any one of you, when he has a case against his neighbor, dare to go to law </a:t>
            </a:r>
            <a:r>
              <a:rPr lang="en-US" sz="3100" b="1" u="sng" dirty="0">
                <a:solidFill>
                  <a:srgbClr val="002060"/>
                </a:solidFill>
              </a:rPr>
              <a:t>before the unrighteous and not before the saints</a:t>
            </a:r>
            <a:r>
              <a:rPr lang="en-US" sz="31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C24192-7C3B-DEF6-510F-E0EFBB9E355F}"/>
              </a:ext>
            </a:extLst>
          </p:cNvPr>
          <p:cNvSpPr/>
          <p:nvPr/>
        </p:nvSpPr>
        <p:spPr>
          <a:xfrm>
            <a:off x="3543" y="4724400"/>
            <a:ext cx="12192000" cy="1066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000" b="1" baseline="30000" dirty="0">
                <a:solidFill>
                  <a:schemeClr val="tx1"/>
                </a:solidFill>
              </a:rPr>
              <a:t>1 Cor </a:t>
            </a:r>
            <a:r>
              <a:rPr lang="en-US" sz="3000" b="1" kern="100" baseline="300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5:12 </a:t>
            </a:r>
            <a:r>
              <a:rPr lang="en-US" sz="3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 what have I to do with judging outsiders? </a:t>
            </a:r>
            <a:r>
              <a:rPr lang="en-US" sz="3000" b="1" kern="100" dirty="0">
                <a:solidFill>
                  <a:srgbClr val="00206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Do you not judge those who are within the church?</a:t>
            </a:r>
            <a:r>
              <a:rPr lang="en-US" sz="3000" kern="1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US" sz="3000" b="1" kern="100" baseline="300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13 </a:t>
            </a:r>
            <a:r>
              <a:rPr lang="en-US" sz="3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But those who are outside, God judges. 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11">
            <a:extLst>
              <a:ext uri="{FF2B5EF4-FFF2-40B4-BE49-F238E27FC236}">
                <a16:creationId xmlns:a16="http://schemas.microsoft.com/office/drawing/2014/main" id="{2AB89753-C47E-ACCA-AC5E-8615F0B699BA}"/>
              </a:ext>
            </a:extLst>
          </p:cNvPr>
          <p:cNvSpPr/>
          <p:nvPr/>
        </p:nvSpPr>
        <p:spPr>
          <a:xfrm>
            <a:off x="41645" y="1372426"/>
            <a:ext cx="12108710" cy="1217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We don’t endeavor to discipline those outside the church. But we should discipline those who are here trying to follow God</a:t>
            </a: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505E98F8-E382-A618-6B9C-B8AC1FF609E6}"/>
              </a:ext>
            </a:extLst>
          </p:cNvPr>
          <p:cNvSpPr/>
          <p:nvPr/>
        </p:nvSpPr>
        <p:spPr>
          <a:xfrm>
            <a:off x="65790" y="3019319"/>
            <a:ext cx="12108710" cy="1217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Backwards: never challenge anyone in the church, judge the heck out of “sinners” in the world</a:t>
            </a:r>
          </a:p>
        </p:txBody>
      </p:sp>
    </p:spTree>
    <p:extLst>
      <p:ext uri="{BB962C8B-B14F-4D97-AF65-F5344CB8AC3E}">
        <p14:creationId xmlns:p14="http://schemas.microsoft.com/office/powerpoint/2010/main" val="265703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6897</Words>
  <Application>Microsoft Office PowerPoint</Application>
  <PresentationFormat>Widescreen</PresentationFormat>
  <Paragraphs>648</Paragraphs>
  <Slides>79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4" baseType="lpstr">
      <vt:lpstr>Aptos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2024-03-11T14:25:41Z</dcterms:created>
  <dcterms:modified xsi:type="dcterms:W3CDTF">2024-03-11T14:25:47Z</dcterms:modified>
</cp:coreProperties>
</file>