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7081" r:id="rId2"/>
    <p:sldId id="3326" r:id="rId3"/>
    <p:sldId id="3500" r:id="rId4"/>
    <p:sldId id="6990" r:id="rId5"/>
    <p:sldId id="6991" r:id="rId6"/>
    <p:sldId id="6987" r:id="rId7"/>
    <p:sldId id="6992" r:id="rId8"/>
    <p:sldId id="6993" r:id="rId9"/>
    <p:sldId id="6988" r:id="rId10"/>
    <p:sldId id="6989" r:id="rId11"/>
    <p:sldId id="7005" r:id="rId12"/>
    <p:sldId id="7062" r:id="rId13"/>
    <p:sldId id="7076" r:id="rId14"/>
    <p:sldId id="7049" r:id="rId15"/>
    <p:sldId id="7077" r:id="rId16"/>
    <p:sldId id="7078" r:id="rId17"/>
    <p:sldId id="7079" r:id="rId18"/>
    <p:sldId id="7054" r:id="rId19"/>
    <p:sldId id="7084" r:id="rId20"/>
    <p:sldId id="7058" r:id="rId21"/>
    <p:sldId id="7059" r:id="rId22"/>
    <p:sldId id="7060" r:id="rId23"/>
    <p:sldId id="7006" r:id="rId24"/>
    <p:sldId id="7009" r:id="rId25"/>
    <p:sldId id="7010" r:id="rId26"/>
    <p:sldId id="7011" r:id="rId27"/>
    <p:sldId id="7012" r:id="rId28"/>
    <p:sldId id="7013" r:id="rId29"/>
    <p:sldId id="7064" r:id="rId30"/>
    <p:sldId id="7082" r:id="rId31"/>
    <p:sldId id="7065" r:id="rId32"/>
    <p:sldId id="7066" r:id="rId33"/>
    <p:sldId id="7067" r:id="rId34"/>
    <p:sldId id="7017" r:id="rId35"/>
    <p:sldId id="7063" r:id="rId36"/>
    <p:sldId id="7019" r:id="rId37"/>
    <p:sldId id="7083" r:id="rId38"/>
    <p:sldId id="7020" r:id="rId39"/>
    <p:sldId id="7021" r:id="rId40"/>
    <p:sldId id="7072" r:id="rId41"/>
    <p:sldId id="7022" r:id="rId42"/>
    <p:sldId id="7080" r:id="rId43"/>
    <p:sldId id="7023" r:id="rId44"/>
    <p:sldId id="7024" r:id="rId45"/>
    <p:sldId id="7025" r:id="rId46"/>
    <p:sldId id="7027" r:id="rId47"/>
    <p:sldId id="7070" r:id="rId48"/>
    <p:sldId id="7073" r:id="rId49"/>
    <p:sldId id="7034" r:id="rId50"/>
    <p:sldId id="7061" r:id="rId51"/>
    <p:sldId id="7075" r:id="rId52"/>
    <p:sldId id="7036" r:id="rId53"/>
    <p:sldId id="7038" r:id="rId54"/>
    <p:sldId id="7039" r:id="rId55"/>
    <p:sldId id="7040" r:id="rId56"/>
    <p:sldId id="3499" r:id="rId57"/>
    <p:sldId id="6976" r:id="rId5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55ADE-4078-4F53-AD4E-CBEF1C6560E4}" v="3" dt="2022-11-10T21:05:10.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8" autoAdjust="0"/>
    <p:restoredTop sz="94356" autoAdjust="0"/>
  </p:normalViewPr>
  <p:slideViewPr>
    <p:cSldViewPr>
      <p:cViewPr varScale="1">
        <p:scale>
          <a:sx n="62" d="100"/>
          <a:sy n="62" d="100"/>
        </p:scale>
        <p:origin x="328"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C2855ADE-4078-4F53-AD4E-CBEF1C6560E4}"/>
    <pc:docChg chg="undo custSel addSld delSld modSld">
      <pc:chgData name="FoustB" userId="036fd538-e6a0-4478-b832-b99ce6775b9a" providerId="ADAL" clId="{C2855ADE-4078-4F53-AD4E-CBEF1C6560E4}" dt="2022-11-13T15:28:21.298" v="263" actId="1035"/>
      <pc:docMkLst>
        <pc:docMk/>
      </pc:docMkLst>
      <pc:sldChg chg="modSp del mod">
        <pc:chgData name="FoustB" userId="036fd538-e6a0-4478-b832-b99ce6775b9a" providerId="ADAL" clId="{C2855ADE-4078-4F53-AD4E-CBEF1C6560E4}" dt="2022-11-11T18:02:36.820" v="17" actId="47"/>
        <pc:sldMkLst>
          <pc:docMk/>
          <pc:sldMk cId="3210344257" sldId="262"/>
        </pc:sldMkLst>
        <pc:spChg chg="mod">
          <ac:chgData name="FoustB" userId="036fd538-e6a0-4478-b832-b99ce6775b9a" providerId="ADAL" clId="{C2855ADE-4078-4F53-AD4E-CBEF1C6560E4}" dt="2022-11-10T19:23:02.871" v="0" actId="1076"/>
          <ac:spMkLst>
            <pc:docMk/>
            <pc:sldMk cId="3210344257" sldId="262"/>
            <ac:spMk id="3" creationId="{A07634EC-51E5-F029-BD76-DE29103F185A}"/>
          </ac:spMkLst>
        </pc:spChg>
      </pc:sldChg>
      <pc:sldChg chg="del">
        <pc:chgData name="FoustB" userId="036fd538-e6a0-4478-b832-b99ce6775b9a" providerId="ADAL" clId="{C2855ADE-4078-4F53-AD4E-CBEF1C6560E4}" dt="2022-11-11T18:02:38.607" v="18" actId="47"/>
        <pc:sldMkLst>
          <pc:docMk/>
          <pc:sldMk cId="950652518" sldId="3498"/>
        </pc:sldMkLst>
      </pc:sldChg>
      <pc:sldChg chg="del">
        <pc:chgData name="FoustB" userId="036fd538-e6a0-4478-b832-b99ce6775b9a" providerId="ADAL" clId="{C2855ADE-4078-4F53-AD4E-CBEF1C6560E4}" dt="2022-11-11T20:52:38.850" v="226" actId="47"/>
        <pc:sldMkLst>
          <pc:docMk/>
          <pc:sldMk cId="5110485" sldId="3559"/>
        </pc:sldMkLst>
      </pc:sldChg>
      <pc:sldChg chg="del">
        <pc:chgData name="FoustB" userId="036fd538-e6a0-4478-b832-b99ce6775b9a" providerId="ADAL" clId="{C2855ADE-4078-4F53-AD4E-CBEF1C6560E4}" dt="2022-11-11T18:02:39.950" v="19" actId="47"/>
        <pc:sldMkLst>
          <pc:docMk/>
          <pc:sldMk cId="2669819485" sldId="3578"/>
        </pc:sldMkLst>
      </pc:sldChg>
      <pc:sldChg chg="modSp mod">
        <pc:chgData name="FoustB" userId="036fd538-e6a0-4478-b832-b99ce6775b9a" providerId="ADAL" clId="{C2855ADE-4078-4F53-AD4E-CBEF1C6560E4}" dt="2022-11-10T21:34:33.642" v="16" actId="14100"/>
        <pc:sldMkLst>
          <pc:docMk/>
          <pc:sldMk cId="3008071165" sldId="7008"/>
        </pc:sldMkLst>
        <pc:spChg chg="mod">
          <ac:chgData name="FoustB" userId="036fd538-e6a0-4478-b832-b99ce6775b9a" providerId="ADAL" clId="{C2855ADE-4078-4F53-AD4E-CBEF1C6560E4}" dt="2022-11-10T21:34:33.642" v="16" actId="14100"/>
          <ac:spMkLst>
            <pc:docMk/>
            <pc:sldMk cId="3008071165" sldId="7008"/>
            <ac:spMk id="3" creationId="{A51A7630-149B-823D-72D8-0B51CE68D6C4}"/>
          </ac:spMkLst>
        </pc:spChg>
      </pc:sldChg>
      <pc:sldChg chg="modAnim">
        <pc:chgData name="FoustB" userId="036fd538-e6a0-4478-b832-b99ce6775b9a" providerId="ADAL" clId="{C2855ADE-4078-4F53-AD4E-CBEF1C6560E4}" dt="2022-11-13T15:27:56.582" v="257"/>
        <pc:sldMkLst>
          <pc:docMk/>
          <pc:sldMk cId="2990661450" sldId="7036"/>
        </pc:sldMkLst>
      </pc:sldChg>
      <pc:sldChg chg="modSp mod">
        <pc:chgData name="FoustB" userId="036fd538-e6a0-4478-b832-b99ce6775b9a" providerId="ADAL" clId="{C2855ADE-4078-4F53-AD4E-CBEF1C6560E4}" dt="2022-11-13T15:28:21.298" v="263" actId="1035"/>
        <pc:sldMkLst>
          <pc:docMk/>
          <pc:sldMk cId="2215151333" sldId="7040"/>
        </pc:sldMkLst>
        <pc:spChg chg="mod">
          <ac:chgData name="FoustB" userId="036fd538-e6a0-4478-b832-b99ce6775b9a" providerId="ADAL" clId="{C2855ADE-4078-4F53-AD4E-CBEF1C6560E4}" dt="2022-11-13T15:28:14.325" v="259" actId="1076"/>
          <ac:spMkLst>
            <pc:docMk/>
            <pc:sldMk cId="2215151333" sldId="7040"/>
            <ac:spMk id="6" creationId="{57F77C70-4D54-23D6-992F-DC300E8DC24A}"/>
          </ac:spMkLst>
        </pc:spChg>
        <pc:spChg chg="mod">
          <ac:chgData name="FoustB" userId="036fd538-e6a0-4478-b832-b99ce6775b9a" providerId="ADAL" clId="{C2855ADE-4078-4F53-AD4E-CBEF1C6560E4}" dt="2022-11-13T15:28:21.298" v="263" actId="1035"/>
          <ac:spMkLst>
            <pc:docMk/>
            <pc:sldMk cId="2215151333" sldId="7040"/>
            <ac:spMk id="8" creationId="{B6D25593-ABBB-3DBD-B995-D4A3E23A3DC8}"/>
          </ac:spMkLst>
        </pc:spChg>
      </pc:sldChg>
      <pc:sldChg chg="addSp modSp mod modAnim">
        <pc:chgData name="FoustB" userId="036fd538-e6a0-4478-b832-b99ce6775b9a" providerId="ADAL" clId="{C2855ADE-4078-4F53-AD4E-CBEF1C6560E4}" dt="2022-11-10T21:14:17.977" v="9" actId="1076"/>
        <pc:sldMkLst>
          <pc:docMk/>
          <pc:sldMk cId="2726177440" sldId="7058"/>
        </pc:sldMkLst>
        <pc:spChg chg="add mod">
          <ac:chgData name="FoustB" userId="036fd538-e6a0-4478-b832-b99ce6775b9a" providerId="ADAL" clId="{C2855ADE-4078-4F53-AD4E-CBEF1C6560E4}" dt="2022-11-10T21:05:02.143" v="7" actId="14100"/>
          <ac:spMkLst>
            <pc:docMk/>
            <pc:sldMk cId="2726177440" sldId="7058"/>
            <ac:spMk id="2" creationId="{AA58F143-0EFB-2E79-3CDC-AEEE6B970446}"/>
          </ac:spMkLst>
        </pc:spChg>
        <pc:spChg chg="mod">
          <ac:chgData name="FoustB" userId="036fd538-e6a0-4478-b832-b99ce6775b9a" providerId="ADAL" clId="{C2855ADE-4078-4F53-AD4E-CBEF1C6560E4}" dt="2022-11-10T21:14:17.977" v="9" actId="1076"/>
          <ac:spMkLst>
            <pc:docMk/>
            <pc:sldMk cId="2726177440" sldId="7058"/>
            <ac:spMk id="10" creationId="{F392D1A1-F954-B73E-8BB2-763CF2976E77}"/>
          </ac:spMkLst>
        </pc:spChg>
      </pc:sldChg>
      <pc:sldChg chg="modSp mod">
        <pc:chgData name="FoustB" userId="036fd538-e6a0-4478-b832-b99ce6775b9a" providerId="ADAL" clId="{C2855ADE-4078-4F53-AD4E-CBEF1C6560E4}" dt="2022-11-10T20:45:42.134" v="2" actId="1076"/>
        <pc:sldMkLst>
          <pc:docMk/>
          <pc:sldMk cId="1213608521" sldId="7076"/>
        </pc:sldMkLst>
        <pc:spChg chg="mod">
          <ac:chgData name="FoustB" userId="036fd538-e6a0-4478-b832-b99ce6775b9a" providerId="ADAL" clId="{C2855ADE-4078-4F53-AD4E-CBEF1C6560E4}" dt="2022-11-10T20:45:42.134" v="2" actId="1076"/>
          <ac:spMkLst>
            <pc:docMk/>
            <pc:sldMk cId="1213608521" sldId="7076"/>
            <ac:spMk id="6" creationId="{FDB184CD-4524-DFEA-B893-34AB17C8D15D}"/>
          </ac:spMkLst>
        </pc:spChg>
      </pc:sldChg>
      <pc:sldChg chg="addSp delSp modSp mod modAnim">
        <pc:chgData name="FoustB" userId="036fd538-e6a0-4478-b832-b99ce6775b9a" providerId="ADAL" clId="{C2855ADE-4078-4F53-AD4E-CBEF1C6560E4}" dt="2022-11-11T19:07:06.630" v="132"/>
        <pc:sldMkLst>
          <pc:docMk/>
          <pc:sldMk cId="714648228" sldId="7079"/>
        </pc:sldMkLst>
        <pc:spChg chg="add del mod">
          <ac:chgData name="FoustB" userId="036fd538-e6a0-4478-b832-b99ce6775b9a" providerId="ADAL" clId="{C2855ADE-4078-4F53-AD4E-CBEF1C6560E4}" dt="2022-11-11T19:05:04.952" v="26" actId="478"/>
          <ac:spMkLst>
            <pc:docMk/>
            <pc:sldMk cId="714648228" sldId="7079"/>
            <ac:spMk id="2" creationId="{1FC0CF94-935F-5297-254E-333209B01CAF}"/>
          </ac:spMkLst>
        </pc:spChg>
        <pc:spChg chg="add mod">
          <ac:chgData name="FoustB" userId="036fd538-e6a0-4478-b832-b99ce6775b9a" providerId="ADAL" clId="{C2855ADE-4078-4F53-AD4E-CBEF1C6560E4}" dt="2022-11-11T19:06:18.560" v="105" actId="313"/>
          <ac:spMkLst>
            <pc:docMk/>
            <pc:sldMk cId="714648228" sldId="7079"/>
            <ac:spMk id="3" creationId="{697CB5B3-8570-4CEA-F9D9-58BF3C97E0A6}"/>
          </ac:spMkLst>
        </pc:spChg>
        <pc:spChg chg="mod ord">
          <ac:chgData name="FoustB" userId="036fd538-e6a0-4478-b832-b99ce6775b9a" providerId="ADAL" clId="{C2855ADE-4078-4F53-AD4E-CBEF1C6560E4}" dt="2022-11-11T19:06:49.608" v="129" actId="20577"/>
          <ac:spMkLst>
            <pc:docMk/>
            <pc:sldMk cId="714648228" sldId="7079"/>
            <ac:spMk id="7" creationId="{AE943D2C-10AC-4D11-5166-D3379E25D9FC}"/>
          </ac:spMkLst>
        </pc:spChg>
      </pc:sldChg>
      <pc:sldChg chg="modSp add mod modAnim">
        <pc:chgData name="FoustB" userId="036fd538-e6a0-4478-b832-b99ce6775b9a" providerId="ADAL" clId="{C2855ADE-4078-4F53-AD4E-CBEF1C6560E4}" dt="2022-11-13T15:13:39.523" v="256" actId="1076"/>
        <pc:sldMkLst>
          <pc:docMk/>
          <pc:sldMk cId="1982437220" sldId="7082"/>
        </pc:sldMkLst>
        <pc:spChg chg="mod">
          <ac:chgData name="FoustB" userId="036fd538-e6a0-4478-b832-b99ce6775b9a" providerId="ADAL" clId="{C2855ADE-4078-4F53-AD4E-CBEF1C6560E4}" dt="2022-11-13T15:13:12.837" v="229" actId="1076"/>
          <ac:spMkLst>
            <pc:docMk/>
            <pc:sldMk cId="1982437220" sldId="7082"/>
            <ac:spMk id="3" creationId="{B28F07B4-AA62-CBE8-04CC-C405E2DB735D}"/>
          </ac:spMkLst>
        </pc:spChg>
        <pc:spChg chg="mod">
          <ac:chgData name="FoustB" userId="036fd538-e6a0-4478-b832-b99ce6775b9a" providerId="ADAL" clId="{C2855ADE-4078-4F53-AD4E-CBEF1C6560E4}" dt="2022-11-13T15:13:39.523" v="256" actId="1076"/>
          <ac:spMkLst>
            <pc:docMk/>
            <pc:sldMk cId="1982437220" sldId="7082"/>
            <ac:spMk id="4" creationId="{0D2342A7-EB0D-51CB-A60D-5BD354D6032E}"/>
          </ac:spMkLst>
        </pc:spChg>
        <pc:spChg chg="mod">
          <ac:chgData name="FoustB" userId="036fd538-e6a0-4478-b832-b99ce6775b9a" providerId="ADAL" clId="{C2855ADE-4078-4F53-AD4E-CBEF1C6560E4}" dt="2022-11-11T20:20:49.011" v="207" actId="1076"/>
          <ac:spMkLst>
            <pc:docMk/>
            <pc:sldMk cId="1982437220" sldId="7082"/>
            <ac:spMk id="15" creationId="{05FA9C3A-449E-B5AB-7330-4ED6C7980150}"/>
          </ac:spMkLst>
        </pc:spChg>
      </pc:sldChg>
      <pc:sldChg chg="addSp delSp modSp add mod">
        <pc:chgData name="FoustB" userId="036fd538-e6a0-4478-b832-b99ce6775b9a" providerId="ADAL" clId="{C2855ADE-4078-4F53-AD4E-CBEF1C6560E4}" dt="2022-11-11T20:32:11.302" v="225" actId="20577"/>
        <pc:sldMkLst>
          <pc:docMk/>
          <pc:sldMk cId="552266587" sldId="7083"/>
        </pc:sldMkLst>
        <pc:spChg chg="add del">
          <ac:chgData name="FoustB" userId="036fd538-e6a0-4478-b832-b99ce6775b9a" providerId="ADAL" clId="{C2855ADE-4078-4F53-AD4E-CBEF1C6560E4}" dt="2022-11-11T20:32:01.190" v="210" actId="22"/>
          <ac:spMkLst>
            <pc:docMk/>
            <pc:sldMk cId="552266587" sldId="7083"/>
            <ac:spMk id="4" creationId="{6B1D2603-D4B3-1C99-721C-FDAE295FBA8E}"/>
          </ac:spMkLst>
        </pc:spChg>
        <pc:spChg chg="mod">
          <ac:chgData name="FoustB" userId="036fd538-e6a0-4478-b832-b99ce6775b9a" providerId="ADAL" clId="{C2855ADE-4078-4F53-AD4E-CBEF1C6560E4}" dt="2022-11-11T20:32:11.302" v="225" actId="20577"/>
          <ac:spMkLst>
            <pc:docMk/>
            <pc:sldMk cId="552266587" sldId="7083"/>
            <ac:spMk id="17" creationId="{AE5A8668-9A70-6DE9-4C0E-B2039B725D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11/13/2022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57</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11/13/2022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11/13/2022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11/13/2022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11/13/2022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11/13/2022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11/13/2022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11/13/2022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11/13/2022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11/13/2022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11/13/2022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11/13/2022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11/13/2022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9448800" cy="898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What do we do with a passage like this? </a:t>
            </a:r>
          </a:p>
        </p:txBody>
      </p:sp>
      <p:sp>
        <p:nvSpPr>
          <p:cNvPr id="7" name="Rounded Rectangular Callout 11">
            <a:extLst>
              <a:ext uri="{FF2B5EF4-FFF2-40B4-BE49-F238E27FC236}">
                <a16:creationId xmlns:a16="http://schemas.microsoft.com/office/drawing/2014/main" id="{AE127A95-8FA2-5984-2AB2-281127E0D351}"/>
              </a:ext>
            </a:extLst>
          </p:cNvPr>
          <p:cNvSpPr/>
          <p:nvPr/>
        </p:nvSpPr>
        <p:spPr>
          <a:xfrm>
            <a:off x="685799" y="990599"/>
            <a:ext cx="3886201" cy="88505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Suppress it?</a:t>
            </a:r>
          </a:p>
        </p:txBody>
      </p:sp>
      <p:sp>
        <p:nvSpPr>
          <p:cNvPr id="9" name="Rounded Rectangular Callout 11">
            <a:extLst>
              <a:ext uri="{FF2B5EF4-FFF2-40B4-BE49-F238E27FC236}">
                <a16:creationId xmlns:a16="http://schemas.microsoft.com/office/drawing/2014/main" id="{20BA13FB-49E1-5B7B-865F-ADAD1CCCEB9F}"/>
              </a:ext>
            </a:extLst>
          </p:cNvPr>
          <p:cNvSpPr/>
          <p:nvPr/>
        </p:nvSpPr>
        <p:spPr>
          <a:xfrm>
            <a:off x="685799" y="1981200"/>
            <a:ext cx="3886201" cy="66634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Ignore it?</a:t>
            </a:r>
          </a:p>
        </p:txBody>
      </p:sp>
      <p:sp>
        <p:nvSpPr>
          <p:cNvPr id="10" name="Rounded Rectangular Callout 11">
            <a:extLst>
              <a:ext uri="{FF2B5EF4-FFF2-40B4-BE49-F238E27FC236}">
                <a16:creationId xmlns:a16="http://schemas.microsoft.com/office/drawing/2014/main" id="{335694FB-A3BE-640C-1CED-AE53198DC287}"/>
              </a:ext>
            </a:extLst>
          </p:cNvPr>
          <p:cNvSpPr/>
          <p:nvPr/>
        </p:nvSpPr>
        <p:spPr>
          <a:xfrm>
            <a:off x="457200" y="2610253"/>
            <a:ext cx="4495801" cy="66634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Find a way around it?</a:t>
            </a:r>
          </a:p>
        </p:txBody>
      </p:sp>
      <p:sp>
        <p:nvSpPr>
          <p:cNvPr id="11" name="Rounded Rectangular Callout 11">
            <a:extLst>
              <a:ext uri="{FF2B5EF4-FFF2-40B4-BE49-F238E27FC236}">
                <a16:creationId xmlns:a16="http://schemas.microsoft.com/office/drawing/2014/main" id="{E1A26D34-38FA-08C9-91E2-6ADF919A8F23}"/>
              </a:ext>
            </a:extLst>
          </p:cNvPr>
          <p:cNvSpPr/>
          <p:nvPr/>
        </p:nvSpPr>
        <p:spPr>
          <a:xfrm>
            <a:off x="685800" y="3219853"/>
            <a:ext cx="3886200" cy="66634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Reject it?</a:t>
            </a:r>
          </a:p>
        </p:txBody>
      </p:sp>
      <p:sp>
        <p:nvSpPr>
          <p:cNvPr id="13" name="Rounded Rectangular Callout 11">
            <a:extLst>
              <a:ext uri="{FF2B5EF4-FFF2-40B4-BE49-F238E27FC236}">
                <a16:creationId xmlns:a16="http://schemas.microsoft.com/office/drawing/2014/main" id="{1026B8B2-3CAF-D48B-4412-2203A412DBAB}"/>
              </a:ext>
            </a:extLst>
          </p:cNvPr>
          <p:cNvSpPr/>
          <p:nvPr/>
        </p:nvSpPr>
        <p:spPr>
          <a:xfrm>
            <a:off x="7467600" y="990599"/>
            <a:ext cx="3886200" cy="885051"/>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Accept it?</a:t>
            </a:r>
          </a:p>
        </p:txBody>
      </p:sp>
      <p:sp>
        <p:nvSpPr>
          <p:cNvPr id="12" name="Rounded Rectangular Callout 11">
            <a:extLst>
              <a:ext uri="{FF2B5EF4-FFF2-40B4-BE49-F238E27FC236}">
                <a16:creationId xmlns:a16="http://schemas.microsoft.com/office/drawing/2014/main" id="{D6957313-A96B-A720-978F-B5AEC05E24A9}"/>
              </a:ext>
            </a:extLst>
          </p:cNvPr>
          <p:cNvSpPr/>
          <p:nvPr/>
        </p:nvSpPr>
        <p:spPr>
          <a:xfrm>
            <a:off x="7467600" y="2286000"/>
            <a:ext cx="3886199" cy="66634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Be a Judger?</a:t>
            </a:r>
          </a:p>
        </p:txBody>
      </p:sp>
      <p:sp>
        <p:nvSpPr>
          <p:cNvPr id="14" name="Rounded Rectangular Callout 11">
            <a:extLst>
              <a:ext uri="{FF2B5EF4-FFF2-40B4-BE49-F238E27FC236}">
                <a16:creationId xmlns:a16="http://schemas.microsoft.com/office/drawing/2014/main" id="{2380BBEA-BAFE-7E1F-0F61-4FF84F7E0639}"/>
              </a:ext>
            </a:extLst>
          </p:cNvPr>
          <p:cNvSpPr/>
          <p:nvPr/>
        </p:nvSpPr>
        <p:spPr>
          <a:xfrm>
            <a:off x="7086600" y="3200400"/>
            <a:ext cx="4728663" cy="66634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Fight the culture wars? </a:t>
            </a:r>
          </a:p>
        </p:txBody>
      </p:sp>
      <p:sp>
        <p:nvSpPr>
          <p:cNvPr id="15" name="Rounded Rectangular Callout 11">
            <a:extLst>
              <a:ext uri="{FF2B5EF4-FFF2-40B4-BE49-F238E27FC236}">
                <a16:creationId xmlns:a16="http://schemas.microsoft.com/office/drawing/2014/main" id="{66C65A85-6E51-2668-F825-589FBE7ED6B9}"/>
              </a:ext>
            </a:extLst>
          </p:cNvPr>
          <p:cNvSpPr/>
          <p:nvPr/>
        </p:nvSpPr>
        <p:spPr>
          <a:xfrm>
            <a:off x="7467600" y="2743200"/>
            <a:ext cx="3886199" cy="66634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Be exclusive?</a:t>
            </a:r>
          </a:p>
        </p:txBody>
      </p:sp>
      <p:sp>
        <p:nvSpPr>
          <p:cNvPr id="16" name="Rounded Rectangular Callout 11">
            <a:extLst>
              <a:ext uri="{FF2B5EF4-FFF2-40B4-BE49-F238E27FC236}">
                <a16:creationId xmlns:a16="http://schemas.microsoft.com/office/drawing/2014/main" id="{7B54DF6C-366D-C270-B1A3-E26982B66E3B}"/>
              </a:ext>
            </a:extLst>
          </p:cNvPr>
          <p:cNvSpPr/>
          <p:nvPr/>
        </p:nvSpPr>
        <p:spPr>
          <a:xfrm>
            <a:off x="7467601" y="1800426"/>
            <a:ext cx="3886199" cy="66634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Be a hater?</a:t>
            </a:r>
          </a:p>
        </p:txBody>
      </p:sp>
    </p:spTree>
    <p:extLst>
      <p:ext uri="{BB962C8B-B14F-4D97-AF65-F5344CB8AC3E}">
        <p14:creationId xmlns:p14="http://schemas.microsoft.com/office/powerpoint/2010/main" val="21132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P spid="11" grpId="0"/>
      <p:bldP spid="13" grpId="0" animBg="1"/>
      <p:bldP spid="12"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a:t>
            </a:r>
            <a:r>
              <a:rPr lang="en-US" sz="3200" dirty="0">
                <a:solidFill>
                  <a:schemeClr val="tx1"/>
                </a:solidFill>
                <a:effectLst/>
                <a:ea typeface="Times New Roman" panose="02020603050405020304" pitchFamily="18" charset="0"/>
              </a:rPr>
              <a:t>natural function for that which is 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dirty="0">
                <a:solidFill>
                  <a:schemeClr val="tx1"/>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9448800" cy="898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What do we do with a passage like this? </a:t>
            </a:r>
          </a:p>
        </p:txBody>
      </p:sp>
      <p:sp>
        <p:nvSpPr>
          <p:cNvPr id="9" name="Rounded Rectangular Callout 11">
            <a:extLst>
              <a:ext uri="{FF2B5EF4-FFF2-40B4-BE49-F238E27FC236}">
                <a16:creationId xmlns:a16="http://schemas.microsoft.com/office/drawing/2014/main" id="{726F2606-1357-395E-5BF2-5A0CE2EFB9F1}"/>
              </a:ext>
            </a:extLst>
          </p:cNvPr>
          <p:cNvSpPr/>
          <p:nvPr/>
        </p:nvSpPr>
        <p:spPr>
          <a:xfrm>
            <a:off x="2247900" y="2392479"/>
            <a:ext cx="7696200" cy="6923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solidFill>
                  <a:schemeClr val="bg1"/>
                </a:solidFill>
              </a:rPr>
              <a:t>So what do I do?</a:t>
            </a:r>
          </a:p>
        </p:txBody>
      </p:sp>
      <p:sp>
        <p:nvSpPr>
          <p:cNvPr id="10" name="Rounded Rectangular Callout 11">
            <a:extLst>
              <a:ext uri="{FF2B5EF4-FFF2-40B4-BE49-F238E27FC236}">
                <a16:creationId xmlns:a16="http://schemas.microsoft.com/office/drawing/2014/main" id="{6A1C1327-57C9-2C1E-C0D7-64D1D1B3E4DA}"/>
              </a:ext>
            </a:extLst>
          </p:cNvPr>
          <p:cNvSpPr/>
          <p:nvPr/>
        </p:nvSpPr>
        <p:spPr>
          <a:xfrm>
            <a:off x="685799" y="990599"/>
            <a:ext cx="3886201" cy="88505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Suppress it?</a:t>
            </a:r>
          </a:p>
        </p:txBody>
      </p:sp>
      <p:sp>
        <p:nvSpPr>
          <p:cNvPr id="11" name="Rounded Rectangular Callout 11">
            <a:extLst>
              <a:ext uri="{FF2B5EF4-FFF2-40B4-BE49-F238E27FC236}">
                <a16:creationId xmlns:a16="http://schemas.microsoft.com/office/drawing/2014/main" id="{B43BE818-3534-C6B3-EE21-BC61D8D0B09C}"/>
              </a:ext>
            </a:extLst>
          </p:cNvPr>
          <p:cNvSpPr/>
          <p:nvPr/>
        </p:nvSpPr>
        <p:spPr>
          <a:xfrm>
            <a:off x="7467600" y="990599"/>
            <a:ext cx="3886200" cy="885051"/>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Accept it?</a:t>
            </a:r>
          </a:p>
        </p:txBody>
      </p:sp>
    </p:spTree>
    <p:extLst>
      <p:ext uri="{BB962C8B-B14F-4D97-AF65-F5344CB8AC3E}">
        <p14:creationId xmlns:p14="http://schemas.microsoft.com/office/powerpoint/2010/main" val="37974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943600" y="381000"/>
            <a:ext cx="5849421" cy="149271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3600" b="1" dirty="0">
                <a:solidFill>
                  <a:schemeClr val="bg1"/>
                </a:solidFill>
              </a:rPr>
              <a:t>Humanity (in general) rejecting God’s role as </a:t>
            </a:r>
            <a:r>
              <a:rPr lang="en-US" sz="3600" b="1" i="1" dirty="0">
                <a:solidFill>
                  <a:schemeClr val="bg1"/>
                </a:solidFill>
              </a:rPr>
              <a:t>God</a:t>
            </a: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7" name="Rectangle 6">
            <a:extLst>
              <a:ext uri="{FF2B5EF4-FFF2-40B4-BE49-F238E27FC236}">
                <a16:creationId xmlns:a16="http://schemas.microsoft.com/office/drawing/2014/main" id="{D7EC4B7E-8996-6B84-E25C-9E494982BC8E}"/>
              </a:ext>
            </a:extLst>
          </p:cNvPr>
          <p:cNvSpPr/>
          <p:nvPr/>
        </p:nvSpPr>
        <p:spPr>
          <a:xfrm>
            <a:off x="381000" y="2133600"/>
            <a:ext cx="6248400" cy="11584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21 </a:t>
            </a:r>
            <a:r>
              <a:rPr lang="en-US" sz="3200" dirty="0">
                <a:solidFill>
                  <a:srgbClr val="000000"/>
                </a:solidFill>
                <a:effectLst/>
                <a:ea typeface="Times New Roman" panose="02020603050405020304" pitchFamily="18" charset="0"/>
              </a:rPr>
              <a:t>For even though they knew God, they did not honor him as God</a:t>
            </a:r>
            <a:endParaRPr lang="en-US" sz="3200" dirty="0">
              <a:solidFill>
                <a:schemeClr val="tx1"/>
              </a:solidFill>
            </a:endParaRPr>
          </a:p>
        </p:txBody>
      </p:sp>
    </p:spTree>
    <p:extLst>
      <p:ext uri="{BB962C8B-B14F-4D97-AF65-F5344CB8AC3E}">
        <p14:creationId xmlns:p14="http://schemas.microsoft.com/office/powerpoint/2010/main" val="4569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943600" y="381000"/>
            <a:ext cx="5849421" cy="149271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en-US" sz="3600" b="1" dirty="0">
                <a:solidFill>
                  <a:schemeClr val="bg1"/>
                </a:solidFill>
              </a:rPr>
              <a:t>Humanity (in general) rejecting God’s role as </a:t>
            </a:r>
            <a:r>
              <a:rPr lang="en-US" sz="3600" b="1" i="1" dirty="0">
                <a:solidFill>
                  <a:schemeClr val="bg1"/>
                </a:solidFill>
              </a:rPr>
              <a:t>God</a:t>
            </a: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6" name="Rectangle 5">
            <a:extLst>
              <a:ext uri="{FF2B5EF4-FFF2-40B4-BE49-F238E27FC236}">
                <a16:creationId xmlns:a16="http://schemas.microsoft.com/office/drawing/2014/main" id="{FDB184CD-4524-DFEA-B893-34AB17C8D15D}"/>
              </a:ext>
            </a:extLst>
          </p:cNvPr>
          <p:cNvSpPr/>
          <p:nvPr/>
        </p:nvSpPr>
        <p:spPr>
          <a:xfrm>
            <a:off x="76200" y="1251073"/>
            <a:ext cx="5334000" cy="194537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a:t>
            </a:r>
            <a:r>
              <a:rPr lang="en-US" sz="3000" b="1" i="0" baseline="30000" dirty="0">
                <a:solidFill>
                  <a:srgbClr val="000000"/>
                </a:solidFill>
                <a:effectLst/>
              </a:rPr>
              <a:t>20 </a:t>
            </a:r>
            <a:r>
              <a:rPr lang="en-US" sz="3000" b="0" i="0" dirty="0">
                <a:solidFill>
                  <a:srgbClr val="000000"/>
                </a:solidFill>
                <a:effectLst/>
              </a:rPr>
              <a:t>For since the creation of the world His invisible attributes, His eternal power and divine nature, have been clearly seen…</a:t>
            </a:r>
            <a:endParaRPr lang="en-US" sz="3000" dirty="0">
              <a:solidFill>
                <a:schemeClr val="tx1"/>
              </a:solidFill>
            </a:endParaRPr>
          </a:p>
        </p:txBody>
      </p:sp>
    </p:spTree>
    <p:extLst>
      <p:ext uri="{BB962C8B-B14F-4D97-AF65-F5344CB8AC3E}">
        <p14:creationId xmlns:p14="http://schemas.microsoft.com/office/powerpoint/2010/main" val="121360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9" name="Rectangle 8">
            <a:extLst>
              <a:ext uri="{FF2B5EF4-FFF2-40B4-BE49-F238E27FC236}">
                <a16:creationId xmlns:a16="http://schemas.microsoft.com/office/drawing/2014/main" id="{B80B8176-E6C6-DB2B-7102-916AFF8D7B84}"/>
              </a:ext>
            </a:extLst>
          </p:cNvPr>
          <p:cNvSpPr/>
          <p:nvPr/>
        </p:nvSpPr>
        <p:spPr>
          <a:xfrm>
            <a:off x="76200" y="1251073"/>
            <a:ext cx="5334000" cy="194537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a:t>
            </a:r>
            <a:r>
              <a:rPr lang="en-US" sz="3000" b="1" i="0" baseline="30000" dirty="0">
                <a:solidFill>
                  <a:srgbClr val="000000"/>
                </a:solidFill>
                <a:effectLst/>
              </a:rPr>
              <a:t>20 </a:t>
            </a:r>
            <a:r>
              <a:rPr lang="en-US" sz="3000" b="0" i="0" dirty="0">
                <a:solidFill>
                  <a:srgbClr val="000000"/>
                </a:solidFill>
                <a:effectLst/>
              </a:rPr>
              <a:t>For since the creation of the world His invisible attributes, His eternal power and divine nature, have been clearly seen…</a:t>
            </a:r>
            <a:endParaRPr lang="en-US" sz="3000" dirty="0">
              <a:solidFill>
                <a:schemeClr val="tx1"/>
              </a:solidFill>
            </a:endParaRPr>
          </a:p>
        </p:txBody>
      </p:sp>
      <p:sp>
        <p:nvSpPr>
          <p:cNvPr id="7" name="Rectangle 6">
            <a:extLst>
              <a:ext uri="{FF2B5EF4-FFF2-40B4-BE49-F238E27FC236}">
                <a16:creationId xmlns:a16="http://schemas.microsoft.com/office/drawing/2014/main" id="{AE943D2C-10AC-4D11-5166-D3379E25D9FC}"/>
              </a:ext>
            </a:extLst>
          </p:cNvPr>
          <p:cNvSpPr/>
          <p:nvPr/>
        </p:nvSpPr>
        <p:spPr>
          <a:xfrm>
            <a:off x="5943600" y="1855212"/>
            <a:ext cx="6126126" cy="1945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Tx/>
              <a:buChar char="-"/>
              <a:defRPr/>
            </a:pPr>
            <a:r>
              <a:rPr lang="en-US" sz="2800" b="1" i="1" dirty="0">
                <a:solidFill>
                  <a:schemeClr val="bg1"/>
                </a:solidFill>
              </a:rPr>
              <a:t>Physical / biological </a:t>
            </a:r>
          </a:p>
          <a:p>
            <a:pPr marL="285750" indent="-285750" fontAlgn="auto">
              <a:spcBef>
                <a:spcPts val="0"/>
              </a:spcBef>
              <a:spcAft>
                <a:spcPts val="0"/>
              </a:spcAft>
              <a:buFontTx/>
              <a:buChar char="-"/>
              <a:defRPr/>
            </a:pPr>
            <a:r>
              <a:rPr lang="en-US" sz="2800" b="1" i="1" dirty="0">
                <a:solidFill>
                  <a:schemeClr val="tx1"/>
                </a:solidFill>
              </a:rPr>
              <a:t>Experience / gratification / fun </a:t>
            </a:r>
          </a:p>
          <a:p>
            <a:pPr marL="285750" indent="-285750" fontAlgn="auto">
              <a:spcBef>
                <a:spcPts val="0"/>
              </a:spcBef>
              <a:spcAft>
                <a:spcPts val="0"/>
              </a:spcAft>
              <a:buFontTx/>
              <a:buChar char="-"/>
              <a:defRPr/>
            </a:pPr>
            <a:r>
              <a:rPr lang="en-US" sz="2800" b="1" i="1" dirty="0">
                <a:solidFill>
                  <a:schemeClr val="tx1"/>
                </a:solidFill>
              </a:rPr>
              <a:t>Personal Identity </a:t>
            </a:r>
          </a:p>
          <a:p>
            <a:pPr marL="285750" indent="-285750" fontAlgn="auto">
              <a:spcBef>
                <a:spcPts val="0"/>
              </a:spcBef>
              <a:spcAft>
                <a:spcPts val="0"/>
              </a:spcAft>
              <a:buFontTx/>
              <a:buChar char="-"/>
              <a:defRPr/>
            </a:pPr>
            <a:r>
              <a:rPr lang="en-US" sz="2800" b="1" i="1" dirty="0">
                <a:solidFill>
                  <a:schemeClr val="tx1"/>
                </a:solidFill>
              </a:rPr>
              <a:t>Civil Rights</a:t>
            </a:r>
          </a:p>
        </p:txBody>
      </p:sp>
    </p:spTree>
    <p:extLst>
      <p:ext uri="{BB962C8B-B14F-4D97-AF65-F5344CB8AC3E}">
        <p14:creationId xmlns:p14="http://schemas.microsoft.com/office/powerpoint/2010/main" val="17036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9" name="Rectangle 8">
            <a:extLst>
              <a:ext uri="{FF2B5EF4-FFF2-40B4-BE49-F238E27FC236}">
                <a16:creationId xmlns:a16="http://schemas.microsoft.com/office/drawing/2014/main" id="{B80B8176-E6C6-DB2B-7102-916AFF8D7B84}"/>
              </a:ext>
            </a:extLst>
          </p:cNvPr>
          <p:cNvSpPr/>
          <p:nvPr/>
        </p:nvSpPr>
        <p:spPr>
          <a:xfrm>
            <a:off x="76200" y="1251073"/>
            <a:ext cx="5334000" cy="194537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a:t>
            </a:r>
            <a:r>
              <a:rPr lang="en-US" sz="3000" b="1" i="0" baseline="30000" dirty="0">
                <a:solidFill>
                  <a:srgbClr val="000000"/>
                </a:solidFill>
                <a:effectLst/>
              </a:rPr>
              <a:t>20 </a:t>
            </a:r>
            <a:r>
              <a:rPr lang="en-US" sz="3000" b="0" i="0" dirty="0">
                <a:solidFill>
                  <a:srgbClr val="000000"/>
                </a:solidFill>
                <a:effectLst/>
              </a:rPr>
              <a:t>For since the creation of the world His invisible attributes, His eternal power and divine nature, have been clearly seen…</a:t>
            </a:r>
            <a:endParaRPr lang="en-US" sz="3000" dirty="0">
              <a:solidFill>
                <a:schemeClr val="tx1"/>
              </a:solidFill>
            </a:endParaRPr>
          </a:p>
        </p:txBody>
      </p:sp>
      <p:sp>
        <p:nvSpPr>
          <p:cNvPr id="7" name="Rectangle 6">
            <a:extLst>
              <a:ext uri="{FF2B5EF4-FFF2-40B4-BE49-F238E27FC236}">
                <a16:creationId xmlns:a16="http://schemas.microsoft.com/office/drawing/2014/main" id="{AE943D2C-10AC-4D11-5166-D3379E25D9FC}"/>
              </a:ext>
            </a:extLst>
          </p:cNvPr>
          <p:cNvSpPr/>
          <p:nvPr/>
        </p:nvSpPr>
        <p:spPr>
          <a:xfrm>
            <a:off x="5943600" y="1855212"/>
            <a:ext cx="6126126" cy="1945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Tx/>
              <a:buChar char="-"/>
              <a:defRPr/>
            </a:pPr>
            <a:r>
              <a:rPr lang="en-US" sz="2800" b="1" i="1" dirty="0">
                <a:solidFill>
                  <a:schemeClr val="bg1"/>
                </a:solidFill>
              </a:rPr>
              <a:t>Physical / biological </a:t>
            </a:r>
          </a:p>
          <a:p>
            <a:pPr marL="285750" indent="-285750" fontAlgn="auto">
              <a:spcBef>
                <a:spcPts val="0"/>
              </a:spcBef>
              <a:spcAft>
                <a:spcPts val="0"/>
              </a:spcAft>
              <a:buFontTx/>
              <a:buChar char="-"/>
              <a:defRPr/>
            </a:pPr>
            <a:r>
              <a:rPr lang="en-US" sz="2800" b="1" i="1" dirty="0">
                <a:solidFill>
                  <a:schemeClr val="bg1"/>
                </a:solidFill>
              </a:rPr>
              <a:t>Experience / gratification / fun </a:t>
            </a:r>
          </a:p>
          <a:p>
            <a:pPr marL="285750" indent="-285750" fontAlgn="auto">
              <a:spcBef>
                <a:spcPts val="0"/>
              </a:spcBef>
              <a:spcAft>
                <a:spcPts val="0"/>
              </a:spcAft>
              <a:buFontTx/>
              <a:buChar char="-"/>
              <a:defRPr/>
            </a:pPr>
            <a:r>
              <a:rPr lang="en-US" sz="2800" b="1" i="1" dirty="0">
                <a:solidFill>
                  <a:schemeClr val="tx1"/>
                </a:solidFill>
              </a:rPr>
              <a:t>Personal Identity </a:t>
            </a:r>
          </a:p>
          <a:p>
            <a:pPr marL="285750" indent="-285750" fontAlgn="auto">
              <a:spcBef>
                <a:spcPts val="0"/>
              </a:spcBef>
              <a:spcAft>
                <a:spcPts val="0"/>
              </a:spcAft>
              <a:buFontTx/>
              <a:buChar char="-"/>
              <a:defRPr/>
            </a:pPr>
            <a:r>
              <a:rPr lang="en-US" sz="2800" b="1" i="1" dirty="0">
                <a:solidFill>
                  <a:schemeClr val="tx1"/>
                </a:solidFill>
              </a:rPr>
              <a:t>Civil Rights</a:t>
            </a:r>
          </a:p>
        </p:txBody>
      </p:sp>
    </p:spTree>
    <p:extLst>
      <p:ext uri="{BB962C8B-B14F-4D97-AF65-F5344CB8AC3E}">
        <p14:creationId xmlns:p14="http://schemas.microsoft.com/office/powerpoint/2010/main" val="230424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9" name="Rectangle 8">
            <a:extLst>
              <a:ext uri="{FF2B5EF4-FFF2-40B4-BE49-F238E27FC236}">
                <a16:creationId xmlns:a16="http://schemas.microsoft.com/office/drawing/2014/main" id="{B80B8176-E6C6-DB2B-7102-916AFF8D7B84}"/>
              </a:ext>
            </a:extLst>
          </p:cNvPr>
          <p:cNvSpPr/>
          <p:nvPr/>
        </p:nvSpPr>
        <p:spPr>
          <a:xfrm>
            <a:off x="76200" y="1251073"/>
            <a:ext cx="5334000" cy="194537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a:t>
            </a:r>
            <a:r>
              <a:rPr lang="en-US" sz="3000" b="1" i="0" baseline="30000" dirty="0">
                <a:solidFill>
                  <a:srgbClr val="000000"/>
                </a:solidFill>
                <a:effectLst/>
              </a:rPr>
              <a:t>20 </a:t>
            </a:r>
            <a:r>
              <a:rPr lang="en-US" sz="3000" b="0" i="0" dirty="0">
                <a:solidFill>
                  <a:srgbClr val="000000"/>
                </a:solidFill>
                <a:effectLst/>
              </a:rPr>
              <a:t>For since the creation of the world His invisible attributes, His eternal power and divine nature, have been clearly seen…</a:t>
            </a:r>
            <a:endParaRPr lang="en-US" sz="3000" dirty="0">
              <a:solidFill>
                <a:schemeClr val="tx1"/>
              </a:solidFill>
            </a:endParaRPr>
          </a:p>
        </p:txBody>
      </p:sp>
      <p:sp>
        <p:nvSpPr>
          <p:cNvPr id="7" name="Rectangle 6">
            <a:extLst>
              <a:ext uri="{FF2B5EF4-FFF2-40B4-BE49-F238E27FC236}">
                <a16:creationId xmlns:a16="http://schemas.microsoft.com/office/drawing/2014/main" id="{AE943D2C-10AC-4D11-5166-D3379E25D9FC}"/>
              </a:ext>
            </a:extLst>
          </p:cNvPr>
          <p:cNvSpPr/>
          <p:nvPr/>
        </p:nvSpPr>
        <p:spPr>
          <a:xfrm>
            <a:off x="5943600" y="1855212"/>
            <a:ext cx="6126126" cy="1945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Tx/>
              <a:buChar char="-"/>
              <a:defRPr/>
            </a:pPr>
            <a:r>
              <a:rPr lang="en-US" sz="2800" b="1" i="1" dirty="0">
                <a:solidFill>
                  <a:schemeClr val="bg1"/>
                </a:solidFill>
              </a:rPr>
              <a:t>Physical / biological </a:t>
            </a:r>
          </a:p>
          <a:p>
            <a:pPr marL="285750" indent="-285750" fontAlgn="auto">
              <a:spcBef>
                <a:spcPts val="0"/>
              </a:spcBef>
              <a:spcAft>
                <a:spcPts val="0"/>
              </a:spcAft>
              <a:buFontTx/>
              <a:buChar char="-"/>
              <a:defRPr/>
            </a:pPr>
            <a:r>
              <a:rPr lang="en-US" sz="2800" b="1" i="1" dirty="0">
                <a:solidFill>
                  <a:schemeClr val="bg1"/>
                </a:solidFill>
              </a:rPr>
              <a:t>Experience / gratification / fun </a:t>
            </a:r>
          </a:p>
          <a:p>
            <a:pPr marL="285750" indent="-285750" fontAlgn="auto">
              <a:spcBef>
                <a:spcPts val="0"/>
              </a:spcBef>
              <a:spcAft>
                <a:spcPts val="0"/>
              </a:spcAft>
              <a:buFontTx/>
              <a:buChar char="-"/>
              <a:defRPr/>
            </a:pPr>
            <a:r>
              <a:rPr lang="en-US" sz="2800" b="1" i="1" dirty="0">
                <a:solidFill>
                  <a:schemeClr val="bg1"/>
                </a:solidFill>
              </a:rPr>
              <a:t>Personal Identity </a:t>
            </a:r>
          </a:p>
          <a:p>
            <a:pPr marL="285750" indent="-285750" fontAlgn="auto">
              <a:spcBef>
                <a:spcPts val="0"/>
              </a:spcBef>
              <a:spcAft>
                <a:spcPts val="0"/>
              </a:spcAft>
              <a:buFontTx/>
              <a:buChar char="-"/>
              <a:defRPr/>
            </a:pPr>
            <a:r>
              <a:rPr lang="en-US" sz="2800" b="1" i="1" dirty="0">
                <a:solidFill>
                  <a:schemeClr val="tx1"/>
                </a:solidFill>
              </a:rPr>
              <a:t>Civil Rights</a:t>
            </a:r>
          </a:p>
        </p:txBody>
      </p:sp>
    </p:spTree>
    <p:extLst>
      <p:ext uri="{BB962C8B-B14F-4D97-AF65-F5344CB8AC3E}">
        <p14:creationId xmlns:p14="http://schemas.microsoft.com/office/powerpoint/2010/main" val="322105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9" name="Rectangle 8">
            <a:extLst>
              <a:ext uri="{FF2B5EF4-FFF2-40B4-BE49-F238E27FC236}">
                <a16:creationId xmlns:a16="http://schemas.microsoft.com/office/drawing/2014/main" id="{B80B8176-E6C6-DB2B-7102-916AFF8D7B84}"/>
              </a:ext>
            </a:extLst>
          </p:cNvPr>
          <p:cNvSpPr/>
          <p:nvPr/>
        </p:nvSpPr>
        <p:spPr>
          <a:xfrm>
            <a:off x="76200" y="1251073"/>
            <a:ext cx="5334000" cy="194537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a:t>
            </a:r>
            <a:r>
              <a:rPr lang="en-US" sz="3000" b="1" i="0" baseline="30000" dirty="0">
                <a:solidFill>
                  <a:srgbClr val="000000"/>
                </a:solidFill>
                <a:effectLst/>
              </a:rPr>
              <a:t>20 </a:t>
            </a:r>
            <a:r>
              <a:rPr lang="en-US" sz="3000" b="0" i="0" dirty="0">
                <a:solidFill>
                  <a:srgbClr val="000000"/>
                </a:solidFill>
                <a:effectLst/>
              </a:rPr>
              <a:t>For since the creation of the world His invisible attributes, His eternal power and divine nature, have been clearly seen…</a:t>
            </a:r>
            <a:endParaRPr lang="en-US" sz="3000" dirty="0">
              <a:solidFill>
                <a:schemeClr val="tx1"/>
              </a:solidFill>
            </a:endParaRPr>
          </a:p>
        </p:txBody>
      </p:sp>
      <p:sp>
        <p:nvSpPr>
          <p:cNvPr id="3" name="Rectangle 2">
            <a:extLst>
              <a:ext uri="{FF2B5EF4-FFF2-40B4-BE49-F238E27FC236}">
                <a16:creationId xmlns:a16="http://schemas.microsoft.com/office/drawing/2014/main" id="{697CB5B3-8570-4CEA-F9D9-58BF3C97E0A6}"/>
              </a:ext>
            </a:extLst>
          </p:cNvPr>
          <p:cNvSpPr/>
          <p:nvPr/>
        </p:nvSpPr>
        <p:spPr>
          <a:xfrm>
            <a:off x="5943600" y="3617230"/>
            <a:ext cx="6126126" cy="2326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Tx/>
              <a:buChar char="-"/>
              <a:defRPr/>
            </a:pPr>
            <a:r>
              <a:rPr lang="en-US" sz="2800" b="1" i="1" dirty="0">
                <a:solidFill>
                  <a:schemeClr val="bg1"/>
                </a:solidFill>
              </a:rPr>
              <a:t>Romantic</a:t>
            </a:r>
          </a:p>
          <a:p>
            <a:pPr marL="285750" indent="-285750" fontAlgn="auto">
              <a:spcBef>
                <a:spcPts val="0"/>
              </a:spcBef>
              <a:spcAft>
                <a:spcPts val="0"/>
              </a:spcAft>
              <a:buFontTx/>
              <a:buChar char="-"/>
              <a:defRPr/>
            </a:pPr>
            <a:r>
              <a:rPr lang="en-US" sz="2800" b="1" i="1" dirty="0">
                <a:solidFill>
                  <a:schemeClr val="bg1"/>
                </a:solidFill>
              </a:rPr>
              <a:t>Reproductive</a:t>
            </a:r>
          </a:p>
          <a:p>
            <a:pPr marL="285750" indent="-285750" fontAlgn="auto">
              <a:spcBef>
                <a:spcPts val="0"/>
              </a:spcBef>
              <a:spcAft>
                <a:spcPts val="0"/>
              </a:spcAft>
              <a:buFontTx/>
              <a:buChar char="-"/>
              <a:defRPr/>
            </a:pPr>
            <a:r>
              <a:rPr lang="en-US" sz="2800" b="1" i="1" dirty="0">
                <a:solidFill>
                  <a:schemeClr val="bg1"/>
                </a:solidFill>
              </a:rPr>
              <a:t>Legal</a:t>
            </a:r>
          </a:p>
          <a:p>
            <a:pPr marL="285750" indent="-285750" fontAlgn="auto">
              <a:spcBef>
                <a:spcPts val="0"/>
              </a:spcBef>
              <a:spcAft>
                <a:spcPts val="0"/>
              </a:spcAft>
              <a:buFontTx/>
              <a:buChar char="-"/>
              <a:defRPr/>
            </a:pPr>
            <a:r>
              <a:rPr lang="en-US" sz="2800" b="1" i="1" dirty="0">
                <a:solidFill>
                  <a:schemeClr val="bg1"/>
                </a:solidFill>
              </a:rPr>
              <a:t>Historical</a:t>
            </a:r>
          </a:p>
          <a:p>
            <a:pPr marL="285750" indent="-285750" fontAlgn="auto">
              <a:spcBef>
                <a:spcPts val="0"/>
              </a:spcBef>
              <a:spcAft>
                <a:spcPts val="0"/>
              </a:spcAft>
              <a:buFontTx/>
              <a:buChar char="-"/>
              <a:defRPr/>
            </a:pPr>
            <a:r>
              <a:rPr lang="en-US" sz="2800" b="1" i="1" dirty="0">
                <a:solidFill>
                  <a:schemeClr val="bg1"/>
                </a:solidFill>
              </a:rPr>
              <a:t>Economic </a:t>
            </a:r>
          </a:p>
        </p:txBody>
      </p:sp>
      <p:sp>
        <p:nvSpPr>
          <p:cNvPr id="7" name="Rectangle 6">
            <a:extLst>
              <a:ext uri="{FF2B5EF4-FFF2-40B4-BE49-F238E27FC236}">
                <a16:creationId xmlns:a16="http://schemas.microsoft.com/office/drawing/2014/main" id="{AE943D2C-10AC-4D11-5166-D3379E25D9FC}"/>
              </a:ext>
            </a:extLst>
          </p:cNvPr>
          <p:cNvSpPr/>
          <p:nvPr/>
        </p:nvSpPr>
        <p:spPr>
          <a:xfrm>
            <a:off x="5943600" y="1855212"/>
            <a:ext cx="6126126" cy="19453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Tx/>
              <a:buChar char="-"/>
              <a:defRPr/>
            </a:pPr>
            <a:r>
              <a:rPr lang="en-US" sz="2800" b="1" i="1" dirty="0">
                <a:solidFill>
                  <a:schemeClr val="bg1"/>
                </a:solidFill>
              </a:rPr>
              <a:t>Physical / biological </a:t>
            </a:r>
          </a:p>
          <a:p>
            <a:pPr marL="285750" indent="-285750" fontAlgn="auto">
              <a:spcBef>
                <a:spcPts val="0"/>
              </a:spcBef>
              <a:spcAft>
                <a:spcPts val="0"/>
              </a:spcAft>
              <a:buFontTx/>
              <a:buChar char="-"/>
              <a:defRPr/>
            </a:pPr>
            <a:r>
              <a:rPr lang="en-US" sz="2800" b="1" i="1" dirty="0">
                <a:solidFill>
                  <a:schemeClr val="bg1"/>
                </a:solidFill>
              </a:rPr>
              <a:t>Experience / gratification / fun </a:t>
            </a:r>
          </a:p>
          <a:p>
            <a:pPr marL="285750" indent="-285750" fontAlgn="auto">
              <a:spcBef>
                <a:spcPts val="0"/>
              </a:spcBef>
              <a:spcAft>
                <a:spcPts val="0"/>
              </a:spcAft>
              <a:buFontTx/>
              <a:buChar char="-"/>
              <a:defRPr/>
            </a:pPr>
            <a:r>
              <a:rPr lang="en-US" sz="2800" b="1" i="1" dirty="0">
                <a:solidFill>
                  <a:schemeClr val="bg1"/>
                </a:solidFill>
              </a:rPr>
              <a:t>Personal Identity </a:t>
            </a:r>
          </a:p>
          <a:p>
            <a:pPr marL="285750" indent="-285750" fontAlgn="auto">
              <a:spcBef>
                <a:spcPts val="0"/>
              </a:spcBef>
              <a:spcAft>
                <a:spcPts val="0"/>
              </a:spcAft>
              <a:buFontTx/>
              <a:buChar char="-"/>
              <a:defRPr/>
            </a:pPr>
            <a:r>
              <a:rPr lang="en-US" sz="2800" b="1" i="1" dirty="0">
                <a:solidFill>
                  <a:schemeClr val="bg1"/>
                </a:solidFill>
              </a:rPr>
              <a:t>Civil Rights</a:t>
            </a:r>
          </a:p>
        </p:txBody>
      </p:sp>
    </p:spTree>
    <p:extLst>
      <p:ext uri="{BB962C8B-B14F-4D97-AF65-F5344CB8AC3E}">
        <p14:creationId xmlns:p14="http://schemas.microsoft.com/office/powerpoint/2010/main" val="7146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He is the author of human sexuality</a:t>
            </a: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9" name="Rectangle 8">
            <a:extLst>
              <a:ext uri="{FF2B5EF4-FFF2-40B4-BE49-F238E27FC236}">
                <a16:creationId xmlns:a16="http://schemas.microsoft.com/office/drawing/2014/main" id="{B80B8176-E6C6-DB2B-7102-916AFF8D7B84}"/>
              </a:ext>
            </a:extLst>
          </p:cNvPr>
          <p:cNvSpPr/>
          <p:nvPr/>
        </p:nvSpPr>
        <p:spPr>
          <a:xfrm>
            <a:off x="76200" y="1251073"/>
            <a:ext cx="5334000" cy="194537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a:t>
            </a:r>
            <a:r>
              <a:rPr lang="en-US" sz="3000" b="1" i="0" baseline="30000" dirty="0">
                <a:solidFill>
                  <a:srgbClr val="000000"/>
                </a:solidFill>
                <a:effectLst/>
              </a:rPr>
              <a:t>20 </a:t>
            </a:r>
            <a:r>
              <a:rPr lang="en-US" sz="3000" b="0" i="0" dirty="0">
                <a:solidFill>
                  <a:srgbClr val="000000"/>
                </a:solidFill>
                <a:effectLst/>
              </a:rPr>
              <a:t>For </a:t>
            </a:r>
            <a:r>
              <a:rPr lang="en-US" sz="3000" b="1" i="0" u="sng" dirty="0">
                <a:solidFill>
                  <a:srgbClr val="002060"/>
                </a:solidFill>
                <a:effectLst/>
              </a:rPr>
              <a:t>since the creation of the world </a:t>
            </a:r>
            <a:r>
              <a:rPr lang="en-US" sz="3000" b="0" i="0" dirty="0">
                <a:solidFill>
                  <a:srgbClr val="000000"/>
                </a:solidFill>
                <a:effectLst/>
              </a:rPr>
              <a:t>His invisible attributes, His eternal power and divine nature, have been clearly seen…</a:t>
            </a:r>
            <a:endParaRPr lang="en-US" sz="3000" dirty="0">
              <a:solidFill>
                <a:schemeClr val="tx1"/>
              </a:solidFill>
            </a:endParaRPr>
          </a:p>
        </p:txBody>
      </p:sp>
      <p:sp>
        <p:nvSpPr>
          <p:cNvPr id="7" name="Rounded Rectangular Callout 11">
            <a:extLst>
              <a:ext uri="{FF2B5EF4-FFF2-40B4-BE49-F238E27FC236}">
                <a16:creationId xmlns:a16="http://schemas.microsoft.com/office/drawing/2014/main" id="{FA2A5268-32DF-302E-4E77-2F7303288C0B}"/>
              </a:ext>
            </a:extLst>
          </p:cNvPr>
          <p:cNvSpPr/>
          <p:nvPr/>
        </p:nvSpPr>
        <p:spPr>
          <a:xfrm>
            <a:off x="7696200" y="1219200"/>
            <a:ext cx="218322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i="1" dirty="0">
                <a:solidFill>
                  <a:schemeClr val="bg1"/>
                </a:solidFill>
              </a:rPr>
              <a:t>Creator</a:t>
            </a:r>
          </a:p>
        </p:txBody>
      </p:sp>
    </p:spTree>
    <p:extLst>
      <p:ext uri="{BB962C8B-B14F-4D97-AF65-F5344CB8AC3E}">
        <p14:creationId xmlns:p14="http://schemas.microsoft.com/office/powerpoint/2010/main" val="214044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630A74-0F42-C627-90F5-DEB9D26DD43D}"/>
              </a:ext>
            </a:extLst>
          </p:cNvPr>
          <p:cNvSpPr/>
          <p:nvPr/>
        </p:nvSpPr>
        <p:spPr>
          <a:xfrm>
            <a:off x="76200" y="1251073"/>
            <a:ext cx="5334000" cy="194537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a:t>
            </a:r>
            <a:r>
              <a:rPr lang="en-US" sz="3000" b="1" i="0" baseline="30000" dirty="0">
                <a:solidFill>
                  <a:srgbClr val="000000"/>
                </a:solidFill>
                <a:effectLst/>
              </a:rPr>
              <a:t>20 </a:t>
            </a:r>
            <a:r>
              <a:rPr lang="en-US" sz="3000" b="0" i="0" dirty="0">
                <a:solidFill>
                  <a:srgbClr val="000000"/>
                </a:solidFill>
                <a:effectLst/>
              </a:rPr>
              <a:t>For </a:t>
            </a:r>
            <a:r>
              <a:rPr lang="en-US" sz="3000" b="1" i="0" u="sng" dirty="0">
                <a:solidFill>
                  <a:srgbClr val="002060"/>
                </a:solidFill>
                <a:effectLst/>
              </a:rPr>
              <a:t>since the creation of the world </a:t>
            </a:r>
            <a:r>
              <a:rPr lang="en-US" sz="3000" b="0" i="0" dirty="0">
                <a:solidFill>
                  <a:srgbClr val="000000"/>
                </a:solidFill>
                <a:effectLst/>
              </a:rPr>
              <a:t>His invisible attributes, His eternal power and divine nature, have been clearly seen…</a:t>
            </a:r>
            <a:endParaRPr lang="en-US" sz="3000" dirty="0">
              <a:solidFill>
                <a:schemeClr val="tx1"/>
              </a:solidFill>
            </a:endParaRPr>
          </a:p>
        </p:txBody>
      </p:sp>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He is the author of human sexuality</a:t>
            </a: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7" name="Rounded Rectangular Callout 11">
            <a:extLst>
              <a:ext uri="{FF2B5EF4-FFF2-40B4-BE49-F238E27FC236}">
                <a16:creationId xmlns:a16="http://schemas.microsoft.com/office/drawing/2014/main" id="{FA2A5268-32DF-302E-4E77-2F7303288C0B}"/>
              </a:ext>
            </a:extLst>
          </p:cNvPr>
          <p:cNvSpPr/>
          <p:nvPr/>
        </p:nvSpPr>
        <p:spPr>
          <a:xfrm>
            <a:off x="7696200" y="1219200"/>
            <a:ext cx="218322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i="1" dirty="0">
                <a:solidFill>
                  <a:schemeClr val="bg1"/>
                </a:solidFill>
              </a:rPr>
              <a:t>Creator</a:t>
            </a:r>
          </a:p>
        </p:txBody>
      </p:sp>
      <p:sp>
        <p:nvSpPr>
          <p:cNvPr id="11" name="Rectangle 10">
            <a:extLst>
              <a:ext uri="{FF2B5EF4-FFF2-40B4-BE49-F238E27FC236}">
                <a16:creationId xmlns:a16="http://schemas.microsoft.com/office/drawing/2014/main" id="{BD08578C-0E99-03F4-F9CD-346C73ACCC11}"/>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for that which is </a:t>
            </a:r>
            <a:r>
              <a:rPr lang="en-US" sz="3200" b="1" u="sng" dirty="0">
                <a:solidFill>
                  <a:srgbClr val="002060"/>
                </a:solidFill>
                <a:effectLst/>
                <a:ea typeface="Times New Roman" panose="02020603050405020304" pitchFamily="18" charset="0"/>
              </a:rPr>
              <a:t>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2" name="Rounded Rectangular Callout 11">
            <a:extLst>
              <a:ext uri="{FF2B5EF4-FFF2-40B4-BE49-F238E27FC236}">
                <a16:creationId xmlns:a16="http://schemas.microsoft.com/office/drawing/2014/main" id="{AA58F143-0EFB-2E79-3CDC-AEEE6B970446}"/>
              </a:ext>
            </a:extLst>
          </p:cNvPr>
          <p:cNvSpPr/>
          <p:nvPr/>
        </p:nvSpPr>
        <p:spPr>
          <a:xfrm>
            <a:off x="-43485" y="3886200"/>
            <a:ext cx="12220074" cy="29872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dirty="0">
                <a:solidFill>
                  <a:schemeClr val="bg1"/>
                </a:solidFill>
              </a:rPr>
              <a:t>Paul is just observing the fact that when human beings decide to go their own way apart from God, they do a few predictable things: They make their own gods, they worship people, they suppress truth from God, and they adopt their own ethic about sexuality that is different from God’s design.</a:t>
            </a:r>
          </a:p>
        </p:txBody>
      </p:sp>
    </p:spTree>
    <p:extLst>
      <p:ext uri="{BB962C8B-B14F-4D97-AF65-F5344CB8AC3E}">
        <p14:creationId xmlns:p14="http://schemas.microsoft.com/office/powerpoint/2010/main" val="17619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9"/>
            <a:ext cx="13121463"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3F50594-CB5D-429A-9F98-8B9EDCF7CAC5}"/>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Tree>
    <p:extLst>
      <p:ext uri="{BB962C8B-B14F-4D97-AF65-F5344CB8AC3E}">
        <p14:creationId xmlns:p14="http://schemas.microsoft.com/office/powerpoint/2010/main" val="2457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He is the author of human sexuality</a:t>
            </a: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7" name="Rounded Rectangular Callout 11">
            <a:extLst>
              <a:ext uri="{FF2B5EF4-FFF2-40B4-BE49-F238E27FC236}">
                <a16:creationId xmlns:a16="http://schemas.microsoft.com/office/drawing/2014/main" id="{FA2A5268-32DF-302E-4E77-2F7303288C0B}"/>
              </a:ext>
            </a:extLst>
          </p:cNvPr>
          <p:cNvSpPr/>
          <p:nvPr/>
        </p:nvSpPr>
        <p:spPr>
          <a:xfrm>
            <a:off x="7696200" y="1219200"/>
            <a:ext cx="218322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i="1" dirty="0">
                <a:solidFill>
                  <a:schemeClr val="bg1"/>
                </a:solidFill>
              </a:rPr>
              <a:t>Creator</a:t>
            </a:r>
          </a:p>
        </p:txBody>
      </p:sp>
      <p:sp>
        <p:nvSpPr>
          <p:cNvPr id="10" name="Rectangle 9">
            <a:extLst>
              <a:ext uri="{FF2B5EF4-FFF2-40B4-BE49-F238E27FC236}">
                <a16:creationId xmlns:a16="http://schemas.microsoft.com/office/drawing/2014/main" id="{F392D1A1-F954-B73E-8BB2-763CF2976E77}"/>
              </a:ext>
            </a:extLst>
          </p:cNvPr>
          <p:cNvSpPr/>
          <p:nvPr/>
        </p:nvSpPr>
        <p:spPr>
          <a:xfrm>
            <a:off x="84221" y="1064227"/>
            <a:ext cx="5219701" cy="2597331"/>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bg1"/>
                </a:solidFill>
              </a:rPr>
              <a:t>Genesis</a:t>
            </a:r>
            <a:r>
              <a:rPr lang="en-US" sz="3200" b="1" dirty="0">
                <a:solidFill>
                  <a:schemeClr val="bg1"/>
                </a:solidFill>
              </a:rPr>
              <a:t> </a:t>
            </a:r>
            <a:r>
              <a:rPr lang="en-US" sz="3200" b="1" baseline="30000" dirty="0">
                <a:solidFill>
                  <a:schemeClr val="bg1"/>
                </a:solidFill>
              </a:rPr>
              <a:t>1:24 </a:t>
            </a:r>
            <a:r>
              <a:rPr lang="en-US" sz="3200" dirty="0">
                <a:solidFill>
                  <a:schemeClr val="bg1"/>
                </a:solidFill>
              </a:rPr>
              <a:t>For this reason a man shall leave his father and his mother, and be joined to his wife; and they shall become one flesh.</a:t>
            </a:r>
          </a:p>
        </p:txBody>
      </p:sp>
      <p:sp>
        <p:nvSpPr>
          <p:cNvPr id="11" name="Rectangle 10">
            <a:extLst>
              <a:ext uri="{FF2B5EF4-FFF2-40B4-BE49-F238E27FC236}">
                <a16:creationId xmlns:a16="http://schemas.microsoft.com/office/drawing/2014/main" id="{BD08578C-0E99-03F4-F9CD-346C73ACCC11}"/>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for that which is </a:t>
            </a:r>
            <a:r>
              <a:rPr lang="en-US" sz="3200" b="1" u="sng" dirty="0">
                <a:solidFill>
                  <a:srgbClr val="002060"/>
                </a:solidFill>
                <a:effectLst/>
                <a:ea typeface="Times New Roman" panose="02020603050405020304" pitchFamily="18" charset="0"/>
              </a:rPr>
              <a:t>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Tree>
    <p:extLst>
      <p:ext uri="{BB962C8B-B14F-4D97-AF65-F5344CB8AC3E}">
        <p14:creationId xmlns:p14="http://schemas.microsoft.com/office/powerpoint/2010/main" val="272617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a:extLst>
              <a:ext uri="{FF2B5EF4-FFF2-40B4-BE49-F238E27FC236}">
                <a16:creationId xmlns:a16="http://schemas.microsoft.com/office/drawing/2014/main" id="{1E0F4D23-AF2C-5180-A1AB-C73275ABEE7A}"/>
              </a:ext>
            </a:extLst>
          </p:cNvPr>
          <p:cNvSpPr/>
          <p:nvPr/>
        </p:nvSpPr>
        <p:spPr>
          <a:xfrm>
            <a:off x="5257800" y="228600"/>
            <a:ext cx="7162800" cy="29623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When God speaks about human sexuality, His paradigm is different from ours:</a:t>
            </a: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He is the author of human sexuality</a:t>
            </a:r>
          </a:p>
          <a:p>
            <a:pPr marL="571500" indent="-571500" fontAlgn="auto">
              <a:spcBef>
                <a:spcPts val="0"/>
              </a:spcBef>
              <a:spcAft>
                <a:spcPts val="0"/>
              </a:spcAft>
              <a:buFont typeface="Arial" panose="020B0604020202020204" pitchFamily="34" charset="0"/>
              <a:buChar char="•"/>
              <a:defRPr/>
            </a:pPr>
            <a:endParaRPr lang="en-US" sz="1600" b="1" dirty="0">
              <a:solidFill>
                <a:schemeClr val="bg1"/>
              </a:solidFill>
            </a:endParaRPr>
          </a:p>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God has </a:t>
            </a:r>
            <a:r>
              <a:rPr lang="en-US" sz="3000" b="1" i="1" dirty="0">
                <a:solidFill>
                  <a:schemeClr val="bg1"/>
                </a:solidFill>
              </a:rPr>
              <a:t>unique</a:t>
            </a:r>
            <a:r>
              <a:rPr lang="en-US" sz="3000" b="1" dirty="0">
                <a:solidFill>
                  <a:schemeClr val="bg1"/>
                </a:solidFill>
              </a:rPr>
              <a:t> authority over creation</a:t>
            </a:r>
          </a:p>
          <a:p>
            <a:pPr marL="571500" indent="-571500" fontAlgn="auto">
              <a:spcBef>
                <a:spcPts val="0"/>
              </a:spcBef>
              <a:spcAft>
                <a:spcPts val="0"/>
              </a:spcAft>
              <a:buFont typeface="Arial" panose="020B0604020202020204" pitchFamily="34" charset="0"/>
              <a:buChar char="•"/>
              <a:defRPr/>
            </a:pPr>
            <a:endParaRPr lang="en-US" sz="3000" b="1" dirty="0">
              <a:solidFill>
                <a:schemeClr val="bg1"/>
              </a:solidFill>
            </a:endParaRPr>
          </a:p>
          <a:p>
            <a:pPr marL="571500" indent="-571500" fontAlgn="auto">
              <a:spcBef>
                <a:spcPts val="0"/>
              </a:spcBef>
              <a:spcAft>
                <a:spcPts val="0"/>
              </a:spcAft>
              <a:buFont typeface="Arial" panose="020B0604020202020204" pitchFamily="34" charset="0"/>
              <a:buChar char="•"/>
              <a:defRPr/>
            </a:pPr>
            <a:endParaRPr lang="en-US" sz="1400" b="1" dirty="0">
              <a:solidFill>
                <a:schemeClr val="bg1"/>
              </a:solidFill>
            </a:endParaRPr>
          </a:p>
        </p:txBody>
      </p:sp>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7" name="Rounded Rectangular Callout 11">
            <a:extLst>
              <a:ext uri="{FF2B5EF4-FFF2-40B4-BE49-F238E27FC236}">
                <a16:creationId xmlns:a16="http://schemas.microsoft.com/office/drawing/2014/main" id="{FA2A5268-32DF-302E-4E77-2F7303288C0B}"/>
              </a:ext>
            </a:extLst>
          </p:cNvPr>
          <p:cNvSpPr/>
          <p:nvPr/>
        </p:nvSpPr>
        <p:spPr>
          <a:xfrm>
            <a:off x="7696200" y="1219200"/>
            <a:ext cx="218322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i="1" dirty="0">
                <a:solidFill>
                  <a:schemeClr val="bg1"/>
                </a:solidFill>
              </a:rPr>
              <a:t>Creator</a:t>
            </a:r>
          </a:p>
        </p:txBody>
      </p:sp>
      <p:sp>
        <p:nvSpPr>
          <p:cNvPr id="10" name="Rectangle 9">
            <a:extLst>
              <a:ext uri="{FF2B5EF4-FFF2-40B4-BE49-F238E27FC236}">
                <a16:creationId xmlns:a16="http://schemas.microsoft.com/office/drawing/2014/main" id="{F392D1A1-F954-B73E-8BB2-763CF2976E77}"/>
              </a:ext>
            </a:extLst>
          </p:cNvPr>
          <p:cNvSpPr/>
          <p:nvPr/>
        </p:nvSpPr>
        <p:spPr>
          <a:xfrm>
            <a:off x="114299" y="1060269"/>
            <a:ext cx="5219701" cy="2597331"/>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bg1"/>
                </a:solidFill>
              </a:rPr>
              <a:t>Genesis</a:t>
            </a:r>
            <a:r>
              <a:rPr lang="en-US" sz="3200" b="1" dirty="0">
                <a:solidFill>
                  <a:schemeClr val="bg1"/>
                </a:solidFill>
              </a:rPr>
              <a:t> </a:t>
            </a:r>
            <a:r>
              <a:rPr lang="en-US" sz="3200" b="1" baseline="30000" dirty="0">
                <a:solidFill>
                  <a:schemeClr val="bg1"/>
                </a:solidFill>
              </a:rPr>
              <a:t>1:24 </a:t>
            </a:r>
            <a:r>
              <a:rPr lang="en-US" sz="3200" dirty="0">
                <a:solidFill>
                  <a:schemeClr val="bg1"/>
                </a:solidFill>
              </a:rPr>
              <a:t>For this reason a man shall leave his father and his mother, and be joined to his wife; and they shall become one flesh.</a:t>
            </a:r>
          </a:p>
        </p:txBody>
      </p:sp>
      <p:sp>
        <p:nvSpPr>
          <p:cNvPr id="9" name="Rectangle 8">
            <a:extLst>
              <a:ext uri="{FF2B5EF4-FFF2-40B4-BE49-F238E27FC236}">
                <a16:creationId xmlns:a16="http://schemas.microsoft.com/office/drawing/2014/main" id="{974A60A3-4DE6-F7D9-234C-3B214BC50B08}"/>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for that which is </a:t>
            </a:r>
            <a:r>
              <a:rPr lang="en-US" sz="3200" b="1" u="sng" dirty="0">
                <a:solidFill>
                  <a:srgbClr val="002060"/>
                </a:solidFill>
                <a:effectLst/>
                <a:ea typeface="Times New Roman" panose="02020603050405020304" pitchFamily="18" charset="0"/>
              </a:rPr>
              <a:t>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Tree>
    <p:extLst>
      <p:ext uri="{BB962C8B-B14F-4D97-AF65-F5344CB8AC3E}">
        <p14:creationId xmlns:p14="http://schemas.microsoft.com/office/powerpoint/2010/main" val="134086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3E949A-BB27-AE0E-3C12-588C83AC1827}"/>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10" name="Rectangle 9">
            <a:extLst>
              <a:ext uri="{FF2B5EF4-FFF2-40B4-BE49-F238E27FC236}">
                <a16:creationId xmlns:a16="http://schemas.microsoft.com/office/drawing/2014/main" id="{F392D1A1-F954-B73E-8BB2-763CF2976E77}"/>
              </a:ext>
            </a:extLst>
          </p:cNvPr>
          <p:cNvSpPr/>
          <p:nvPr/>
        </p:nvSpPr>
        <p:spPr>
          <a:xfrm>
            <a:off x="114299" y="1060269"/>
            <a:ext cx="5219701" cy="2597331"/>
          </a:xfrm>
          <a:prstGeom prst="rect">
            <a:avLst/>
          </a:prstGeom>
          <a:solidFill>
            <a:schemeClr val="accent6">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bg1"/>
                </a:solidFill>
              </a:rPr>
              <a:t>Genesis</a:t>
            </a:r>
            <a:r>
              <a:rPr lang="en-US" sz="3200" b="1" dirty="0">
                <a:solidFill>
                  <a:schemeClr val="bg1"/>
                </a:solidFill>
              </a:rPr>
              <a:t> </a:t>
            </a:r>
            <a:r>
              <a:rPr lang="en-US" sz="3200" b="1" baseline="30000" dirty="0">
                <a:solidFill>
                  <a:schemeClr val="bg1"/>
                </a:solidFill>
              </a:rPr>
              <a:t>1:24 </a:t>
            </a:r>
            <a:r>
              <a:rPr lang="en-US" sz="3200" dirty="0">
                <a:solidFill>
                  <a:schemeClr val="bg1"/>
                </a:solidFill>
              </a:rPr>
              <a:t>For this reason a man shall leave his father and his mother, and be joined to his wife; and they shall become one flesh.</a:t>
            </a:r>
          </a:p>
        </p:txBody>
      </p:sp>
      <p:sp>
        <p:nvSpPr>
          <p:cNvPr id="9" name="Rectangle 8">
            <a:extLst>
              <a:ext uri="{FF2B5EF4-FFF2-40B4-BE49-F238E27FC236}">
                <a16:creationId xmlns:a16="http://schemas.microsoft.com/office/drawing/2014/main" id="{974A60A3-4DE6-F7D9-234C-3B214BC50B08}"/>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for that which is </a:t>
            </a:r>
            <a:r>
              <a:rPr lang="en-US" sz="3200" b="1" u="sng" dirty="0">
                <a:solidFill>
                  <a:srgbClr val="002060"/>
                </a:solidFill>
                <a:effectLst/>
                <a:ea typeface="Times New Roman" panose="02020603050405020304" pitchFamily="18" charset="0"/>
              </a:rPr>
              <a:t>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b="1" u="sng" dirty="0">
                <a:solidFill>
                  <a:srgbClr val="002060"/>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1" name="Rounded Rectangular Callout 11">
            <a:extLst>
              <a:ext uri="{FF2B5EF4-FFF2-40B4-BE49-F238E27FC236}">
                <a16:creationId xmlns:a16="http://schemas.microsoft.com/office/drawing/2014/main" id="{2A97347A-92F3-B739-AD0C-32C517525AA3}"/>
              </a:ext>
            </a:extLst>
          </p:cNvPr>
          <p:cNvSpPr/>
          <p:nvPr/>
        </p:nvSpPr>
        <p:spPr>
          <a:xfrm>
            <a:off x="5257800" y="533400"/>
            <a:ext cx="7162800" cy="326718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God knows and wants what is best according to how He designed us</a:t>
            </a:r>
          </a:p>
          <a:p>
            <a:pPr fontAlgn="auto">
              <a:spcBef>
                <a:spcPts val="0"/>
              </a:spcBef>
              <a:spcAft>
                <a:spcPts val="0"/>
              </a:spcAft>
              <a:defRPr/>
            </a:pPr>
            <a:endParaRPr lang="en-US" sz="1600" b="1" dirty="0">
              <a:solidFill>
                <a:schemeClr val="bg1"/>
              </a:solidFill>
            </a:endParaRPr>
          </a:p>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We shouldn’t be surprised when the Bible offends our sensibilities</a:t>
            </a:r>
          </a:p>
          <a:p>
            <a:pPr marL="571500" indent="-571500" fontAlgn="auto">
              <a:spcBef>
                <a:spcPts val="0"/>
              </a:spcBef>
              <a:spcAft>
                <a:spcPts val="0"/>
              </a:spcAft>
              <a:buFont typeface="Arial" panose="020B0604020202020204" pitchFamily="34" charset="0"/>
              <a:buChar char="•"/>
              <a:defRPr/>
            </a:pPr>
            <a:endParaRPr lang="en-US" sz="1600" b="1" dirty="0">
              <a:solidFill>
                <a:schemeClr val="bg1"/>
              </a:solidFill>
            </a:endParaRPr>
          </a:p>
          <a:p>
            <a:pPr marL="571500" indent="-571500" fontAlgn="auto">
              <a:spcBef>
                <a:spcPts val="0"/>
              </a:spcBef>
              <a:spcAft>
                <a:spcPts val="0"/>
              </a:spcAft>
              <a:buFont typeface="Arial" panose="020B0604020202020204" pitchFamily="34" charset="0"/>
              <a:buChar char="•"/>
              <a:defRPr/>
            </a:pPr>
            <a:r>
              <a:rPr lang="en-US" sz="3000" b="1" dirty="0">
                <a:solidFill>
                  <a:schemeClr val="bg1"/>
                </a:solidFill>
              </a:rPr>
              <a:t>After all… we all have a sin nature</a:t>
            </a:r>
          </a:p>
          <a:p>
            <a:pPr marL="571500" indent="-571500" fontAlgn="auto">
              <a:spcBef>
                <a:spcPts val="0"/>
              </a:spcBef>
              <a:spcAft>
                <a:spcPts val="0"/>
              </a:spcAft>
              <a:buFont typeface="Arial" panose="020B0604020202020204" pitchFamily="34" charset="0"/>
              <a:buChar char="•"/>
              <a:defRPr/>
            </a:pPr>
            <a:endParaRPr lang="en-US" sz="3000" b="1" dirty="0">
              <a:solidFill>
                <a:schemeClr val="bg1"/>
              </a:solidFill>
            </a:endParaRPr>
          </a:p>
        </p:txBody>
      </p:sp>
    </p:spTree>
    <p:extLst>
      <p:ext uri="{BB962C8B-B14F-4D97-AF65-F5344CB8AC3E}">
        <p14:creationId xmlns:p14="http://schemas.microsoft.com/office/powerpoint/2010/main" val="15156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a:t>
            </a:r>
            <a:r>
              <a:rPr lang="en-US" sz="3200" dirty="0">
                <a:solidFill>
                  <a:schemeClr val="tx1"/>
                </a:solidFill>
                <a:effectLst/>
                <a:ea typeface="Times New Roman" panose="02020603050405020304" pitchFamily="18" charset="0"/>
              </a:rPr>
              <a:t>natural function for that which is 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dirty="0">
                <a:solidFill>
                  <a:schemeClr val="tx1"/>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Tree>
    <p:extLst>
      <p:ext uri="{BB962C8B-B14F-4D97-AF65-F5344CB8AC3E}">
        <p14:creationId xmlns:p14="http://schemas.microsoft.com/office/powerpoint/2010/main" val="4959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a:t>
            </a:r>
            <a:r>
              <a:rPr lang="en-US" sz="3200" b="1" u="sng" dirty="0">
                <a:solidFill>
                  <a:srgbClr val="002060"/>
                </a:solidFill>
                <a:effectLst/>
                <a:ea typeface="Times New Roman" panose="02020603050405020304" pitchFamily="18" charset="0"/>
              </a:rPr>
              <a:t>them</a:t>
            </a:r>
            <a:r>
              <a:rPr lang="en-US" sz="3200" dirty="0">
                <a:solidFill>
                  <a:srgbClr val="000000"/>
                </a:solidFill>
                <a:effectLst/>
                <a:ea typeface="Times New Roman" panose="02020603050405020304" pitchFamily="18" charset="0"/>
              </a:rPr>
              <a:t> over to degrading passions; for their women exchanged the </a:t>
            </a:r>
            <a:r>
              <a:rPr lang="en-US" sz="3200" dirty="0">
                <a:solidFill>
                  <a:schemeClr val="tx1"/>
                </a:solidFill>
                <a:effectLst/>
                <a:ea typeface="Times New Roman" panose="02020603050405020304" pitchFamily="18" charset="0"/>
              </a:rPr>
              <a:t>natural function for that which is 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dirty="0">
                <a:solidFill>
                  <a:schemeClr val="tx1"/>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Tree>
    <p:extLst>
      <p:ext uri="{BB962C8B-B14F-4D97-AF65-F5344CB8AC3E}">
        <p14:creationId xmlns:p14="http://schemas.microsoft.com/office/powerpoint/2010/main" val="1321672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0879640-E4F7-DC1A-82BD-C730D386C3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1"/>
          <a:stretch/>
        </p:blipFill>
        <p:spPr bwMode="auto">
          <a:xfrm>
            <a:off x="0" y="0"/>
            <a:ext cx="12192000" cy="68485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D94DD9F-8154-69CA-B5EA-8C59D432AD45}"/>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5" name="Rectangle 4">
            <a:extLst>
              <a:ext uri="{FF2B5EF4-FFF2-40B4-BE49-F238E27FC236}">
                <a16:creationId xmlns:a16="http://schemas.microsoft.com/office/drawing/2014/main" id="{81B4AA34-B90E-4F2C-BF04-22AA139445FF}"/>
              </a:ext>
            </a:extLst>
          </p:cNvPr>
          <p:cNvSpPr/>
          <p:nvPr/>
        </p:nvSpPr>
        <p:spPr>
          <a:xfrm>
            <a:off x="0" y="1082675"/>
            <a:ext cx="12192000" cy="266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800" b="1" baseline="30000" dirty="0">
                <a:solidFill>
                  <a:schemeClr val="tx1"/>
                </a:solidFill>
              </a:rPr>
              <a:t>Rom 1:</a:t>
            </a:r>
            <a:r>
              <a:rPr lang="en-US" sz="2800" b="1" i="0" baseline="30000" dirty="0">
                <a:solidFill>
                  <a:srgbClr val="000000"/>
                </a:solidFill>
                <a:effectLst/>
              </a:rPr>
              <a:t>18 </a:t>
            </a:r>
            <a:r>
              <a:rPr lang="en-US" sz="2800" b="0" i="0" dirty="0">
                <a:solidFill>
                  <a:srgbClr val="000000"/>
                </a:solidFill>
                <a:effectLst/>
              </a:rPr>
              <a:t>For the wrath of God is revealed from heaven against </a:t>
            </a:r>
            <a:r>
              <a:rPr lang="en-US" sz="2800" b="1" i="0" u="sng" dirty="0">
                <a:solidFill>
                  <a:srgbClr val="002060"/>
                </a:solidFill>
                <a:effectLst/>
              </a:rPr>
              <a:t>all ungodliness and unrighteousness of men who suppress the truth</a:t>
            </a:r>
            <a:r>
              <a:rPr lang="en-US" sz="2800" b="1" i="0" dirty="0">
                <a:solidFill>
                  <a:srgbClr val="002060"/>
                </a:solidFill>
                <a:effectLst/>
              </a:rPr>
              <a:t> </a:t>
            </a:r>
            <a:r>
              <a:rPr lang="en-US" sz="2800" b="0" i="0" dirty="0">
                <a:solidFill>
                  <a:srgbClr val="000000"/>
                </a:solidFill>
                <a:effectLst/>
              </a:rPr>
              <a:t>in unrighteousness, </a:t>
            </a:r>
            <a:r>
              <a:rPr lang="en-US" sz="2800" b="1" i="0" baseline="30000" dirty="0">
                <a:solidFill>
                  <a:srgbClr val="000000"/>
                </a:solidFill>
                <a:effectLst/>
              </a:rPr>
              <a:t>19</a:t>
            </a:r>
            <a:r>
              <a:rPr lang="en-US" sz="2800" b="0" i="0" dirty="0">
                <a:solidFill>
                  <a:srgbClr val="000000"/>
                </a:solidFill>
                <a:effectLst/>
              </a:rPr>
              <a:t> because  that which is known about God is evident within </a:t>
            </a:r>
            <a:r>
              <a:rPr lang="en-US" sz="2800" b="1" i="0" u="sng" dirty="0">
                <a:solidFill>
                  <a:srgbClr val="002060"/>
                </a:solidFill>
                <a:effectLst/>
              </a:rPr>
              <a:t>them</a:t>
            </a:r>
            <a:r>
              <a:rPr lang="en-US" sz="2800" b="0" i="0" dirty="0">
                <a:solidFill>
                  <a:srgbClr val="000000"/>
                </a:solidFill>
                <a:effectLst/>
              </a:rPr>
              <a:t>; for God made it evident to </a:t>
            </a:r>
            <a:r>
              <a:rPr lang="en-US" sz="2800" b="1" i="0" u="sng" dirty="0">
                <a:solidFill>
                  <a:srgbClr val="002060"/>
                </a:solidFill>
                <a:effectLst/>
              </a:rPr>
              <a:t>them</a:t>
            </a:r>
            <a:r>
              <a:rPr lang="en-US" sz="2800" b="0" i="0" dirty="0">
                <a:solidFill>
                  <a:srgbClr val="000000"/>
                </a:solidFill>
                <a:effectLst/>
              </a:rPr>
              <a:t>… </a:t>
            </a:r>
            <a:r>
              <a:rPr lang="en-US" sz="2800" b="1" baseline="30000" dirty="0">
                <a:solidFill>
                  <a:schemeClr val="tx1"/>
                </a:solidFill>
              </a:rPr>
              <a:t>1:22 </a:t>
            </a:r>
            <a:r>
              <a:rPr lang="en-US" sz="2800" dirty="0">
                <a:solidFill>
                  <a:schemeClr val="tx1"/>
                </a:solidFill>
              </a:rPr>
              <a:t>Professing to be wise, </a:t>
            </a:r>
            <a:r>
              <a:rPr lang="en-US" sz="2800" b="1" u="sng" dirty="0">
                <a:solidFill>
                  <a:srgbClr val="002060"/>
                </a:solidFill>
              </a:rPr>
              <a:t>they</a:t>
            </a:r>
            <a:r>
              <a:rPr lang="en-US" sz="2800" dirty="0">
                <a:solidFill>
                  <a:schemeClr val="tx1"/>
                </a:solidFill>
              </a:rPr>
              <a:t> became fools, </a:t>
            </a:r>
            <a:r>
              <a:rPr lang="en-US" sz="2800" b="1" baseline="30000" dirty="0">
                <a:solidFill>
                  <a:schemeClr val="tx1"/>
                </a:solidFill>
              </a:rPr>
              <a:t>23 </a:t>
            </a:r>
            <a:r>
              <a:rPr lang="en-US" sz="2800" dirty="0">
                <a:solidFill>
                  <a:schemeClr val="tx1"/>
                </a:solidFill>
              </a:rPr>
              <a:t>and exchanged the glory of the incorruptible God for an image in the form of corruptible man and of birds and four-footed animals and crawling creatures. </a:t>
            </a:r>
          </a:p>
        </p:txBody>
      </p:sp>
      <p:sp>
        <p:nvSpPr>
          <p:cNvPr id="11" name="Rectangle 10">
            <a:extLst>
              <a:ext uri="{FF2B5EF4-FFF2-40B4-BE49-F238E27FC236}">
                <a16:creationId xmlns:a16="http://schemas.microsoft.com/office/drawing/2014/main" id="{13D87AC0-2961-0BC1-0953-64EA3CE3097D}"/>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a:t>
            </a:r>
            <a:r>
              <a:rPr lang="en-US" sz="3200" b="1" u="sng" dirty="0">
                <a:solidFill>
                  <a:srgbClr val="002060"/>
                </a:solidFill>
                <a:effectLst/>
                <a:ea typeface="Times New Roman" panose="02020603050405020304" pitchFamily="18" charset="0"/>
              </a:rPr>
              <a:t>them</a:t>
            </a:r>
            <a:r>
              <a:rPr lang="en-US" sz="3200" dirty="0">
                <a:solidFill>
                  <a:srgbClr val="000000"/>
                </a:solidFill>
                <a:effectLst/>
                <a:ea typeface="Times New Roman" panose="02020603050405020304" pitchFamily="18" charset="0"/>
              </a:rPr>
              <a:t> over to degrading passions; for their women exchanged the </a:t>
            </a:r>
            <a:r>
              <a:rPr lang="en-US" sz="3200" dirty="0">
                <a:solidFill>
                  <a:schemeClr val="tx1"/>
                </a:solidFill>
                <a:effectLst/>
                <a:ea typeface="Times New Roman" panose="02020603050405020304" pitchFamily="18" charset="0"/>
              </a:rPr>
              <a:t>natural function for that which is 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dirty="0">
                <a:solidFill>
                  <a:schemeClr val="tx1"/>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Tree>
    <p:extLst>
      <p:ext uri="{BB962C8B-B14F-4D97-AF65-F5344CB8AC3E}">
        <p14:creationId xmlns:p14="http://schemas.microsoft.com/office/powerpoint/2010/main" val="204724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a:t>
            </a:r>
            <a:r>
              <a:rPr lang="en-US" sz="3200" b="1" u="sng" dirty="0">
                <a:solidFill>
                  <a:srgbClr val="002060"/>
                </a:solidFill>
                <a:effectLst/>
                <a:ea typeface="Times New Roman" panose="02020603050405020304" pitchFamily="18" charset="0"/>
              </a:rPr>
              <a:t>them</a:t>
            </a:r>
            <a:r>
              <a:rPr lang="en-US" sz="3200" dirty="0">
                <a:solidFill>
                  <a:srgbClr val="000000"/>
                </a:solidFill>
                <a:effectLst/>
                <a:ea typeface="Times New Roman" panose="02020603050405020304" pitchFamily="18" charset="0"/>
              </a:rPr>
              <a:t> over to degrading passions; for their women exchanged the </a:t>
            </a:r>
            <a:r>
              <a:rPr lang="en-US" sz="3200" dirty="0">
                <a:solidFill>
                  <a:schemeClr val="tx1"/>
                </a:solidFill>
                <a:effectLst/>
                <a:ea typeface="Times New Roman" panose="02020603050405020304" pitchFamily="18" charset="0"/>
              </a:rPr>
              <a:t>natural function for that which is 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dirty="0">
                <a:solidFill>
                  <a:schemeClr val="tx1"/>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76200" y="1037174"/>
            <a:ext cx="3765698" cy="157529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describing the </a:t>
            </a:r>
            <a:r>
              <a:rPr lang="en-US" sz="3200" b="1" i="1" u="sng" dirty="0">
                <a:solidFill>
                  <a:schemeClr val="bg1"/>
                </a:solidFill>
              </a:rPr>
              <a:t>Gentile</a:t>
            </a:r>
            <a:r>
              <a:rPr lang="en-US" sz="3200" b="1" dirty="0">
                <a:solidFill>
                  <a:schemeClr val="bg1"/>
                </a:solidFill>
              </a:rPr>
              <a:t> nations, away from God</a:t>
            </a: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45378" y="2673350"/>
            <a:ext cx="42672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Stark contrast from Jewish religious society</a:t>
            </a:r>
          </a:p>
        </p:txBody>
      </p:sp>
    </p:spTree>
    <p:extLst>
      <p:ext uri="{BB962C8B-B14F-4D97-AF65-F5344CB8AC3E}">
        <p14:creationId xmlns:p14="http://schemas.microsoft.com/office/powerpoint/2010/main" val="31957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a:t>
            </a:r>
            <a:r>
              <a:rPr lang="en-US" sz="3200" b="1" u="sng" dirty="0">
                <a:solidFill>
                  <a:srgbClr val="002060"/>
                </a:solidFill>
                <a:effectLst/>
                <a:ea typeface="Times New Roman" panose="02020603050405020304" pitchFamily="18" charset="0"/>
              </a:rPr>
              <a:t>them</a:t>
            </a:r>
            <a:r>
              <a:rPr lang="en-US" sz="3200" dirty="0">
                <a:solidFill>
                  <a:srgbClr val="000000"/>
                </a:solidFill>
                <a:effectLst/>
                <a:ea typeface="Times New Roman" panose="02020603050405020304" pitchFamily="18" charset="0"/>
              </a:rPr>
              <a:t> over to degrading passions; for their women exchanged the </a:t>
            </a:r>
            <a:r>
              <a:rPr lang="en-US" sz="3200" dirty="0">
                <a:solidFill>
                  <a:schemeClr val="tx1"/>
                </a:solidFill>
                <a:effectLst/>
                <a:ea typeface="Times New Roman" panose="02020603050405020304" pitchFamily="18" charset="0"/>
              </a:rPr>
              <a:t>natural function for that which is 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dirty="0">
                <a:solidFill>
                  <a:schemeClr val="tx1"/>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66833" y="92075"/>
            <a:ext cx="35814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solidFill>
                  <a:schemeClr val="bg1"/>
                </a:solidFill>
              </a:rPr>
              <a:t>Why these specific examples? </a:t>
            </a:r>
          </a:p>
        </p:txBody>
      </p:sp>
      <p:sp>
        <p:nvSpPr>
          <p:cNvPr id="15" name="Rounded Rectangular Callout 11">
            <a:extLst>
              <a:ext uri="{FF2B5EF4-FFF2-40B4-BE49-F238E27FC236}">
                <a16:creationId xmlns:a16="http://schemas.microsoft.com/office/drawing/2014/main" id="{146ECA23-F363-24E3-B441-B27BCA7FF013}"/>
              </a:ext>
            </a:extLst>
          </p:cNvPr>
          <p:cNvSpPr/>
          <p:nvPr/>
        </p:nvSpPr>
        <p:spPr>
          <a:xfrm>
            <a:off x="66833" y="1385406"/>
            <a:ext cx="4352767" cy="158639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These are “gentile” sins that Jews would have looked down upon</a:t>
            </a:r>
          </a:p>
        </p:txBody>
      </p:sp>
    </p:spTree>
    <p:extLst>
      <p:ext uri="{BB962C8B-B14F-4D97-AF65-F5344CB8AC3E}">
        <p14:creationId xmlns:p14="http://schemas.microsoft.com/office/powerpoint/2010/main" val="267537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a:t>
            </a:r>
            <a:r>
              <a:rPr lang="en-US" sz="3200" b="1" u="sng" dirty="0">
                <a:solidFill>
                  <a:srgbClr val="002060"/>
                </a:solidFill>
                <a:effectLst/>
                <a:ea typeface="Times New Roman" panose="02020603050405020304" pitchFamily="18" charset="0"/>
              </a:rPr>
              <a:t>them</a:t>
            </a:r>
            <a:r>
              <a:rPr lang="en-US" sz="3200" dirty="0">
                <a:solidFill>
                  <a:srgbClr val="000000"/>
                </a:solidFill>
                <a:effectLst/>
                <a:ea typeface="Times New Roman" panose="02020603050405020304" pitchFamily="18" charset="0"/>
              </a:rPr>
              <a:t> over to degrading passions; for their women exchanged the </a:t>
            </a:r>
            <a:r>
              <a:rPr lang="en-US" sz="3200" dirty="0">
                <a:solidFill>
                  <a:schemeClr val="tx1"/>
                </a:solidFill>
                <a:effectLst/>
                <a:ea typeface="Times New Roman" panose="02020603050405020304" pitchFamily="18" charset="0"/>
              </a:rPr>
              <a:t>natural function for that which is unnatural</a:t>
            </a:r>
            <a:r>
              <a:rPr lang="en-US" sz="3200" dirty="0">
                <a:solidFill>
                  <a:srgbClr val="000000"/>
                </a:solidFill>
                <a:effectLst/>
                <a:ea typeface="Times New Roman" panose="02020603050405020304" pitchFamily="18" charset="0"/>
              </a:rPr>
              <a:t>,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a:t>
            </a:r>
            <a:r>
              <a:rPr lang="en-US" sz="3200" dirty="0">
                <a:solidFill>
                  <a:schemeClr val="tx1"/>
                </a:solidFill>
                <a:effectLst/>
                <a:ea typeface="Times New Roman" panose="02020603050405020304" pitchFamily="18" charset="0"/>
              </a:rPr>
              <a:t>natural</a:t>
            </a:r>
            <a:r>
              <a:rPr lang="en-US" sz="3200" dirty="0">
                <a:solidFill>
                  <a:srgbClr val="000000"/>
                </a:solidFill>
                <a:effectLst/>
                <a:ea typeface="Times New Roman" panose="02020603050405020304" pitchFamily="18" charset="0"/>
              </a:rPr>
              <a:t>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75782" y="1339983"/>
            <a:ext cx="4143801" cy="15739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And Jewish-background readers would be nodding in approval!</a:t>
            </a: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making the case that Gentiles fall short of God’s standard </a:t>
            </a:r>
          </a:p>
        </p:txBody>
      </p:sp>
    </p:spTree>
    <p:extLst>
      <p:ext uri="{BB962C8B-B14F-4D97-AF65-F5344CB8AC3E}">
        <p14:creationId xmlns:p14="http://schemas.microsoft.com/office/powerpoint/2010/main" val="42489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making the case that Gentiles fall short of God’s standard </a:t>
            </a: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75782" y="1339983"/>
            <a:ext cx="4143801" cy="15739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And Jewish-background readers would be nodding in approval!</a:t>
            </a:r>
          </a:p>
        </p:txBody>
      </p:sp>
      <p:sp>
        <p:nvSpPr>
          <p:cNvPr id="16" name="Rectangle 15">
            <a:extLst>
              <a:ext uri="{FF2B5EF4-FFF2-40B4-BE49-F238E27FC236}">
                <a16:creationId xmlns:a16="http://schemas.microsoft.com/office/drawing/2014/main" id="{B5E697A7-17FE-345E-DA78-5C75A5671DD8}"/>
              </a:ext>
            </a:extLst>
          </p:cNvPr>
          <p:cNvSpPr/>
          <p:nvPr/>
        </p:nvSpPr>
        <p:spPr>
          <a:xfrm>
            <a:off x="0" y="5274584"/>
            <a:ext cx="12192000" cy="15739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1:28 </a:t>
            </a:r>
            <a:r>
              <a:rPr lang="en-US" sz="3200" dirty="0">
                <a:solidFill>
                  <a:schemeClr val="tx1"/>
                </a:solidFill>
              </a:rPr>
              <a:t>And just as </a:t>
            </a:r>
            <a:r>
              <a:rPr lang="en-US" sz="3200" b="1" u="sng" dirty="0">
                <a:solidFill>
                  <a:srgbClr val="002060"/>
                </a:solidFill>
              </a:rPr>
              <a:t>they</a:t>
            </a:r>
            <a:r>
              <a:rPr lang="en-US" sz="3200" dirty="0">
                <a:solidFill>
                  <a:schemeClr val="tx1"/>
                </a:solidFill>
              </a:rPr>
              <a:t> did not see fit to acknowledge God any longer,  God gave them over to a depraved mind, to do those things which are not proper, </a:t>
            </a:r>
          </a:p>
        </p:txBody>
      </p:sp>
    </p:spTree>
    <p:extLst>
      <p:ext uri="{BB962C8B-B14F-4D97-AF65-F5344CB8AC3E}">
        <p14:creationId xmlns:p14="http://schemas.microsoft.com/office/powerpoint/2010/main" val="154907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4AA34-B90E-4F2C-BF04-22AA139445FF}"/>
              </a:ext>
            </a:extLst>
          </p:cNvPr>
          <p:cNvSpPr/>
          <p:nvPr/>
        </p:nvSpPr>
        <p:spPr>
          <a:xfrm>
            <a:off x="0" y="4800599"/>
            <a:ext cx="12192000" cy="20574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3:23 </a:t>
            </a:r>
            <a:r>
              <a:rPr lang="en-US" sz="3200" dirty="0">
                <a:solidFill>
                  <a:schemeClr val="tx1"/>
                </a:solidFill>
              </a:rPr>
              <a:t>For </a:t>
            </a:r>
            <a:r>
              <a:rPr lang="en-US" sz="3200" b="1" u="sng" dirty="0">
                <a:solidFill>
                  <a:srgbClr val="002060"/>
                </a:solidFill>
              </a:rPr>
              <a:t>everyone</a:t>
            </a:r>
            <a:r>
              <a:rPr lang="en-US" sz="3200" dirty="0">
                <a:solidFill>
                  <a:schemeClr val="tx1"/>
                </a:solidFill>
              </a:rPr>
              <a:t> has sinned; we all fall short of God’s glorious standard.  </a:t>
            </a:r>
            <a:r>
              <a:rPr lang="en-US" sz="3200" b="1" baseline="30000" dirty="0">
                <a:solidFill>
                  <a:schemeClr val="tx1"/>
                </a:solidFill>
              </a:rPr>
              <a:t>24 </a:t>
            </a:r>
            <a:r>
              <a:rPr lang="en-US" sz="3200" dirty="0">
                <a:solidFill>
                  <a:schemeClr val="tx1"/>
                </a:solidFill>
              </a:rPr>
              <a:t>Yet God freely and graciously declares that we are righteous. He did this through Christ Jesus when he freed us from the penalty for our sins.</a:t>
            </a: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id="{D798020B-692A-58A6-F762-6BC886E3CAEC}"/>
              </a:ext>
            </a:extLst>
          </p:cNvPr>
          <p:cNvSpPr/>
          <p:nvPr/>
        </p:nvSpPr>
        <p:spPr>
          <a:xfrm>
            <a:off x="1447800" y="1972539"/>
            <a:ext cx="5340074"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Good News</a:t>
            </a:r>
          </a:p>
        </p:txBody>
      </p:sp>
      <p:sp>
        <p:nvSpPr>
          <p:cNvPr id="8" name="Rounded Rectangular Callout 11">
            <a:extLst>
              <a:ext uri="{FF2B5EF4-FFF2-40B4-BE49-F238E27FC236}">
                <a16:creationId xmlns:a16="http://schemas.microsoft.com/office/drawing/2014/main" id="{A4A514BC-731E-8903-3CFB-29E44C86D295}"/>
              </a:ext>
            </a:extLst>
          </p:cNvPr>
          <p:cNvSpPr/>
          <p:nvPr/>
        </p:nvSpPr>
        <p:spPr>
          <a:xfrm>
            <a:off x="4616174" y="3240121"/>
            <a:ext cx="4985026"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The </a:t>
            </a:r>
            <a:r>
              <a:rPr lang="en-US" sz="6000" b="1" i="1" dirty="0">
                <a:solidFill>
                  <a:schemeClr val="bg1"/>
                </a:solidFill>
              </a:rPr>
              <a:t>Bad</a:t>
            </a:r>
            <a:r>
              <a:rPr lang="en-US" sz="6000" b="1" dirty="0">
                <a:solidFill>
                  <a:schemeClr val="bg1"/>
                </a:solidFill>
              </a:rPr>
              <a:t> News</a:t>
            </a:r>
          </a:p>
        </p:txBody>
      </p:sp>
      <p:sp>
        <p:nvSpPr>
          <p:cNvPr id="9" name="Rounded Rectangular Callout 11">
            <a:extLst>
              <a:ext uri="{FF2B5EF4-FFF2-40B4-BE49-F238E27FC236}">
                <a16:creationId xmlns:a16="http://schemas.microsoft.com/office/drawing/2014/main" id="{4F69EB28-BCC9-4756-84E4-1C371B8BCFB8}"/>
              </a:ext>
            </a:extLst>
          </p:cNvPr>
          <p:cNvSpPr/>
          <p:nvPr/>
        </p:nvSpPr>
        <p:spPr>
          <a:xfrm>
            <a:off x="5943600" y="76200"/>
            <a:ext cx="6207264" cy="13233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Paul is describing how humans suppress the truth about God</a:t>
            </a:r>
          </a:p>
        </p:txBody>
      </p:sp>
    </p:spTree>
    <p:extLst>
      <p:ext uri="{BB962C8B-B14F-4D97-AF65-F5344CB8AC3E}">
        <p14:creationId xmlns:p14="http://schemas.microsoft.com/office/powerpoint/2010/main" val="31426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making the case that Gentiles fall short of God’s standard </a:t>
            </a:r>
          </a:p>
        </p:txBody>
      </p:sp>
      <p:sp>
        <p:nvSpPr>
          <p:cNvPr id="16" name="Rectangle 15">
            <a:extLst>
              <a:ext uri="{FF2B5EF4-FFF2-40B4-BE49-F238E27FC236}">
                <a16:creationId xmlns:a16="http://schemas.microsoft.com/office/drawing/2014/main" id="{B5E697A7-17FE-345E-DA78-5C75A5671DD8}"/>
              </a:ext>
            </a:extLst>
          </p:cNvPr>
          <p:cNvSpPr/>
          <p:nvPr/>
        </p:nvSpPr>
        <p:spPr>
          <a:xfrm>
            <a:off x="0" y="5274584"/>
            <a:ext cx="12192000" cy="15739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1:28 </a:t>
            </a:r>
            <a:r>
              <a:rPr lang="en-US" sz="3200" dirty="0">
                <a:solidFill>
                  <a:schemeClr val="tx1"/>
                </a:solidFill>
              </a:rPr>
              <a:t>And just as </a:t>
            </a:r>
            <a:r>
              <a:rPr lang="en-US" sz="3200" b="1" u="sng" dirty="0">
                <a:solidFill>
                  <a:srgbClr val="002060"/>
                </a:solidFill>
              </a:rPr>
              <a:t>they</a:t>
            </a:r>
            <a:r>
              <a:rPr lang="en-US" sz="3200" dirty="0">
                <a:solidFill>
                  <a:schemeClr val="tx1"/>
                </a:solidFill>
              </a:rPr>
              <a:t> did not see fit to acknowledge God any longer,  God gave them over to a depraved mind, to do those things which are not proper, </a:t>
            </a:r>
          </a:p>
        </p:txBody>
      </p:sp>
      <p:sp>
        <p:nvSpPr>
          <p:cNvPr id="3" name="Rectangle 2">
            <a:extLst>
              <a:ext uri="{FF2B5EF4-FFF2-40B4-BE49-F238E27FC236}">
                <a16:creationId xmlns:a16="http://schemas.microsoft.com/office/drawing/2014/main" id="{B28F07B4-AA62-CBE8-04CC-C405E2DB735D}"/>
              </a:ext>
            </a:extLst>
          </p:cNvPr>
          <p:cNvSpPr/>
          <p:nvPr/>
        </p:nvSpPr>
        <p:spPr>
          <a:xfrm>
            <a:off x="100351" y="1273675"/>
            <a:ext cx="3792281" cy="1874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2800" b="1" dirty="0"/>
              <a:t>common interpretive mistake: reading the whole chapter as if it’s about sexual ethics</a:t>
            </a:r>
          </a:p>
        </p:txBody>
      </p:sp>
      <p:sp>
        <p:nvSpPr>
          <p:cNvPr id="4" name="Rectangle 3">
            <a:extLst>
              <a:ext uri="{FF2B5EF4-FFF2-40B4-BE49-F238E27FC236}">
                <a16:creationId xmlns:a16="http://schemas.microsoft.com/office/drawing/2014/main" id="{0D2342A7-EB0D-51CB-A60D-5BD354D6032E}"/>
              </a:ext>
            </a:extLst>
          </p:cNvPr>
          <p:cNvSpPr/>
          <p:nvPr/>
        </p:nvSpPr>
        <p:spPr>
          <a:xfrm>
            <a:off x="425063" y="4044564"/>
            <a:ext cx="7538484" cy="1039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2800" b="1" dirty="0"/>
              <a:t>Vs 26 &amp; 27 are just a supporting example of the “gentile nations” apart from God</a:t>
            </a:r>
          </a:p>
        </p:txBody>
      </p:sp>
    </p:spTree>
    <p:extLst>
      <p:ext uri="{BB962C8B-B14F-4D97-AF65-F5344CB8AC3E}">
        <p14:creationId xmlns:p14="http://schemas.microsoft.com/office/powerpoint/2010/main" val="19824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making the case that Gentiles fall short of God’s standard </a:t>
            </a: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75782" y="1339983"/>
            <a:ext cx="4143801" cy="15739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And Jewish-background readers would be nodding in approval!</a:t>
            </a:r>
          </a:p>
        </p:txBody>
      </p:sp>
      <p:sp>
        <p:nvSpPr>
          <p:cNvPr id="16" name="Rectangle 15">
            <a:extLst>
              <a:ext uri="{FF2B5EF4-FFF2-40B4-BE49-F238E27FC236}">
                <a16:creationId xmlns:a16="http://schemas.microsoft.com/office/drawing/2014/main" id="{B5E697A7-17FE-345E-DA78-5C75A5671DD8}"/>
              </a:ext>
            </a:extLst>
          </p:cNvPr>
          <p:cNvSpPr/>
          <p:nvPr/>
        </p:nvSpPr>
        <p:spPr>
          <a:xfrm>
            <a:off x="0" y="5274584"/>
            <a:ext cx="12192000" cy="15739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1:28 </a:t>
            </a:r>
            <a:r>
              <a:rPr lang="en-US" sz="3200" dirty="0">
                <a:solidFill>
                  <a:schemeClr val="tx1"/>
                </a:solidFill>
              </a:rPr>
              <a:t>And just as they </a:t>
            </a:r>
            <a:r>
              <a:rPr lang="en-US" sz="3200" b="1" u="sng" dirty="0">
                <a:solidFill>
                  <a:srgbClr val="002060"/>
                </a:solidFill>
              </a:rPr>
              <a:t>did not see fit to acknowledge God</a:t>
            </a:r>
            <a:r>
              <a:rPr lang="en-US" sz="3200" dirty="0">
                <a:solidFill>
                  <a:schemeClr val="tx1"/>
                </a:solidFill>
              </a:rPr>
              <a:t> any longer,  God gave them over to a depraved mind, to do those things which are not proper, </a:t>
            </a:r>
          </a:p>
        </p:txBody>
      </p:sp>
    </p:spTree>
    <p:extLst>
      <p:ext uri="{BB962C8B-B14F-4D97-AF65-F5344CB8AC3E}">
        <p14:creationId xmlns:p14="http://schemas.microsoft.com/office/powerpoint/2010/main" val="2371988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making the case that Gentiles fall short of God’s standard </a:t>
            </a: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75782" y="1339983"/>
            <a:ext cx="4143801" cy="15739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And Jewish-background readers would be nodding in approval!</a:t>
            </a:r>
          </a:p>
        </p:txBody>
      </p:sp>
      <p:sp>
        <p:nvSpPr>
          <p:cNvPr id="16" name="Rectangle 15">
            <a:extLst>
              <a:ext uri="{FF2B5EF4-FFF2-40B4-BE49-F238E27FC236}">
                <a16:creationId xmlns:a16="http://schemas.microsoft.com/office/drawing/2014/main" id="{B5E697A7-17FE-345E-DA78-5C75A5671DD8}"/>
              </a:ext>
            </a:extLst>
          </p:cNvPr>
          <p:cNvSpPr/>
          <p:nvPr/>
        </p:nvSpPr>
        <p:spPr>
          <a:xfrm>
            <a:off x="0" y="5274584"/>
            <a:ext cx="12192000" cy="15739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1:28 </a:t>
            </a:r>
            <a:r>
              <a:rPr lang="en-US" sz="3200" dirty="0">
                <a:solidFill>
                  <a:schemeClr val="tx1"/>
                </a:solidFill>
              </a:rPr>
              <a:t>And just as they did not see fit to acknowledge God any longer,  </a:t>
            </a:r>
            <a:r>
              <a:rPr lang="en-US" sz="3200" b="1" u="sng" dirty="0">
                <a:solidFill>
                  <a:srgbClr val="002060"/>
                </a:solidFill>
              </a:rPr>
              <a:t>God gave them over to a depraved mind</a:t>
            </a:r>
            <a:r>
              <a:rPr lang="en-US" sz="3200" dirty="0">
                <a:solidFill>
                  <a:schemeClr val="tx1"/>
                </a:solidFill>
              </a:rPr>
              <a:t>, to do those things which are not proper, </a:t>
            </a:r>
          </a:p>
        </p:txBody>
      </p:sp>
    </p:spTree>
    <p:extLst>
      <p:ext uri="{BB962C8B-B14F-4D97-AF65-F5344CB8AC3E}">
        <p14:creationId xmlns:p14="http://schemas.microsoft.com/office/powerpoint/2010/main" val="309283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making the case that Gentiles fall short of God’s standard </a:t>
            </a: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75782" y="1339983"/>
            <a:ext cx="4143801" cy="15739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And Jewish-background readers would be nodding in approval!</a:t>
            </a:r>
          </a:p>
        </p:txBody>
      </p:sp>
      <p:sp>
        <p:nvSpPr>
          <p:cNvPr id="16" name="Rectangle 15">
            <a:extLst>
              <a:ext uri="{FF2B5EF4-FFF2-40B4-BE49-F238E27FC236}">
                <a16:creationId xmlns:a16="http://schemas.microsoft.com/office/drawing/2014/main" id="{B5E697A7-17FE-345E-DA78-5C75A5671DD8}"/>
              </a:ext>
            </a:extLst>
          </p:cNvPr>
          <p:cNvSpPr/>
          <p:nvPr/>
        </p:nvSpPr>
        <p:spPr>
          <a:xfrm>
            <a:off x="0" y="5274584"/>
            <a:ext cx="12192000" cy="15739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1:28 </a:t>
            </a:r>
            <a:r>
              <a:rPr lang="en-US" sz="3200" dirty="0">
                <a:solidFill>
                  <a:schemeClr val="tx1"/>
                </a:solidFill>
              </a:rPr>
              <a:t>And just as they did not see fit to acknowledge God any longer,  God gave them over to a depraved mind, </a:t>
            </a:r>
            <a:r>
              <a:rPr lang="en-US" sz="3200" b="1" u="sng" dirty="0">
                <a:solidFill>
                  <a:srgbClr val="002060"/>
                </a:solidFill>
              </a:rPr>
              <a:t>to do those things which are not proper, </a:t>
            </a:r>
          </a:p>
        </p:txBody>
      </p:sp>
    </p:spTree>
    <p:extLst>
      <p:ext uri="{BB962C8B-B14F-4D97-AF65-F5344CB8AC3E}">
        <p14:creationId xmlns:p14="http://schemas.microsoft.com/office/powerpoint/2010/main" val="284105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7F77C70-4D54-23D6-992F-DC300E8DC24A}"/>
              </a:ext>
            </a:extLst>
          </p:cNvPr>
          <p:cNvSpPr/>
          <p:nvPr/>
        </p:nvSpPr>
        <p:spPr>
          <a:xfrm>
            <a:off x="228600" y="92075"/>
            <a:ext cx="2971800" cy="898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bg1"/>
                </a:solidFill>
              </a:rPr>
              <a:t>Context</a:t>
            </a:r>
            <a:endParaRPr lang="en-US" sz="4400" b="1" i="1" dirty="0">
              <a:solidFill>
                <a:schemeClr val="bg1"/>
              </a:solidFill>
            </a:endParaRPr>
          </a:p>
        </p:txBody>
      </p:sp>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4" name="Rounded Rectangular Callout 11">
            <a:extLst>
              <a:ext uri="{FF2B5EF4-FFF2-40B4-BE49-F238E27FC236}">
                <a16:creationId xmlns:a16="http://schemas.microsoft.com/office/drawing/2014/main" id="{08A1CD24-6BB1-6417-D16C-2DF496B86627}"/>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Paul is making the case that Gentiles fall short of God’s standard </a:t>
            </a: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75782" y="1339983"/>
            <a:ext cx="4143801" cy="15739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And Jewish-background readers would be nodding in approval!</a:t>
            </a:r>
          </a:p>
        </p:txBody>
      </p:sp>
      <p:sp>
        <p:nvSpPr>
          <p:cNvPr id="17" name="Rectangle 16">
            <a:extLst>
              <a:ext uri="{FF2B5EF4-FFF2-40B4-BE49-F238E27FC236}">
                <a16:creationId xmlns:a16="http://schemas.microsoft.com/office/drawing/2014/main" id="{AE5A8668-9A70-6DE9-4C0E-B2039B725D5F}"/>
              </a:ext>
            </a:extLst>
          </p:cNvPr>
          <p:cNvSpPr/>
          <p:nvPr/>
        </p:nvSpPr>
        <p:spPr>
          <a:xfrm>
            <a:off x="0" y="4253964"/>
            <a:ext cx="12192000" cy="259461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700" b="1" baseline="30000" dirty="0">
                <a:solidFill>
                  <a:schemeClr val="tx1"/>
                </a:solidFill>
              </a:rPr>
              <a:t>Rom 1:29 </a:t>
            </a:r>
            <a:r>
              <a:rPr lang="en-US" sz="2700" dirty="0">
                <a:solidFill>
                  <a:schemeClr val="tx1"/>
                </a:solidFill>
              </a:rPr>
              <a:t>being filled with all unrighteousness, wickedness, greed, evil; full of envy, murder, strife, deceit, malice; they are gossips, </a:t>
            </a:r>
            <a:r>
              <a:rPr lang="en-US" sz="2700" b="1" baseline="30000" dirty="0">
                <a:solidFill>
                  <a:schemeClr val="tx1"/>
                </a:solidFill>
              </a:rPr>
              <a:t>30 </a:t>
            </a:r>
            <a:r>
              <a:rPr lang="en-US" sz="2700" dirty="0">
                <a:solidFill>
                  <a:schemeClr val="tx1"/>
                </a:solidFill>
              </a:rPr>
              <a:t>slanderers, haters of God, insolent, arrogant, boastful, inventors of evil, disobedient to parents,  </a:t>
            </a:r>
            <a:r>
              <a:rPr lang="en-US" sz="2700" b="1" baseline="30000" dirty="0">
                <a:solidFill>
                  <a:schemeClr val="tx1"/>
                </a:solidFill>
              </a:rPr>
              <a:t>31 </a:t>
            </a:r>
            <a:r>
              <a:rPr lang="en-US" sz="2700" dirty="0">
                <a:solidFill>
                  <a:schemeClr val="tx1"/>
                </a:solidFill>
              </a:rPr>
              <a:t>without understanding, untrustworthy, unloving,  unmerciful; </a:t>
            </a:r>
            <a:r>
              <a:rPr lang="en-US" sz="2700" b="1" baseline="30000" dirty="0">
                <a:solidFill>
                  <a:schemeClr val="tx1"/>
                </a:solidFill>
              </a:rPr>
              <a:t>32 </a:t>
            </a:r>
            <a:r>
              <a:rPr lang="en-US" sz="2700" dirty="0">
                <a:solidFill>
                  <a:schemeClr val="tx1"/>
                </a:solidFill>
              </a:rPr>
              <a:t>and although they know the ordinance of God, that those who practice such things are worthy of death, they not only do the same, but also give hearty approval to those who practice them.</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323211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5" name="Rounded Rectangular Callout 11">
            <a:extLst>
              <a:ext uri="{FF2B5EF4-FFF2-40B4-BE49-F238E27FC236}">
                <a16:creationId xmlns:a16="http://schemas.microsoft.com/office/drawing/2014/main" id="{05FA9C3A-449E-B5AB-7330-4ED6C7980150}"/>
              </a:ext>
            </a:extLst>
          </p:cNvPr>
          <p:cNvSpPr/>
          <p:nvPr/>
        </p:nvSpPr>
        <p:spPr>
          <a:xfrm>
            <a:off x="75782" y="1339983"/>
            <a:ext cx="403901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Aren’t “they” </a:t>
            </a:r>
            <a:r>
              <a:rPr lang="en-US" sz="3000" b="1" i="1" dirty="0">
                <a:solidFill>
                  <a:schemeClr val="bg1"/>
                </a:solidFill>
              </a:rPr>
              <a:t>terrible</a:t>
            </a:r>
            <a:r>
              <a:rPr lang="en-US" sz="3000" b="1" dirty="0">
                <a:solidFill>
                  <a:schemeClr val="bg1"/>
                </a:solidFill>
              </a:rPr>
              <a:t>?</a:t>
            </a:r>
          </a:p>
        </p:txBody>
      </p:sp>
      <p:sp>
        <p:nvSpPr>
          <p:cNvPr id="16" name="Rounded Rectangular Callout 11">
            <a:extLst>
              <a:ext uri="{FF2B5EF4-FFF2-40B4-BE49-F238E27FC236}">
                <a16:creationId xmlns:a16="http://schemas.microsoft.com/office/drawing/2014/main" id="{4BC3649F-E192-DC0F-9668-5D6B820E55FC}"/>
              </a:ext>
            </a:extLst>
          </p:cNvPr>
          <p:cNvSpPr/>
          <p:nvPr/>
        </p:nvSpPr>
        <p:spPr>
          <a:xfrm>
            <a:off x="91502" y="45378"/>
            <a:ext cx="7223698"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This is what human beings are like when they deny God and go their own way</a:t>
            </a:r>
          </a:p>
        </p:txBody>
      </p:sp>
      <p:sp>
        <p:nvSpPr>
          <p:cNvPr id="18" name="Rectangle 17">
            <a:extLst>
              <a:ext uri="{FF2B5EF4-FFF2-40B4-BE49-F238E27FC236}">
                <a16:creationId xmlns:a16="http://schemas.microsoft.com/office/drawing/2014/main" id="{DAC23971-FB70-ABDB-2518-0CE75487A2AD}"/>
              </a:ext>
            </a:extLst>
          </p:cNvPr>
          <p:cNvSpPr/>
          <p:nvPr/>
        </p:nvSpPr>
        <p:spPr>
          <a:xfrm>
            <a:off x="0" y="4253964"/>
            <a:ext cx="12192000" cy="259461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700" b="1" baseline="30000" dirty="0">
                <a:solidFill>
                  <a:schemeClr val="tx1"/>
                </a:solidFill>
              </a:rPr>
              <a:t>Rom 1:29 </a:t>
            </a:r>
            <a:r>
              <a:rPr lang="en-US" sz="2700" dirty="0">
                <a:solidFill>
                  <a:schemeClr val="tx1"/>
                </a:solidFill>
              </a:rPr>
              <a:t>being filled with all unrighteousness, wickedness, greed, evil; full of envy, murder, strife, deceit, malice; they are gossips, </a:t>
            </a:r>
            <a:r>
              <a:rPr lang="en-US" sz="2700" b="1" baseline="30000" dirty="0">
                <a:solidFill>
                  <a:schemeClr val="tx1"/>
                </a:solidFill>
              </a:rPr>
              <a:t>30 </a:t>
            </a:r>
            <a:r>
              <a:rPr lang="en-US" sz="2700" dirty="0">
                <a:solidFill>
                  <a:schemeClr val="tx1"/>
                </a:solidFill>
              </a:rPr>
              <a:t>slanderers, haters of God, insolent, arrogant, boastful, inventors of evil, disobedient to parents,  </a:t>
            </a:r>
            <a:r>
              <a:rPr lang="en-US" sz="2700" b="1" baseline="30000" dirty="0">
                <a:solidFill>
                  <a:schemeClr val="tx1"/>
                </a:solidFill>
              </a:rPr>
              <a:t>31 </a:t>
            </a:r>
            <a:r>
              <a:rPr lang="en-US" sz="2700" dirty="0">
                <a:solidFill>
                  <a:schemeClr val="tx1"/>
                </a:solidFill>
              </a:rPr>
              <a:t>without understanding, untrustworthy, unloving,  unmerciful; </a:t>
            </a:r>
            <a:r>
              <a:rPr lang="en-US" sz="2700" b="1" baseline="30000" dirty="0">
                <a:solidFill>
                  <a:schemeClr val="tx1"/>
                </a:solidFill>
              </a:rPr>
              <a:t>32 </a:t>
            </a:r>
            <a:r>
              <a:rPr lang="en-US" sz="2700" dirty="0">
                <a:solidFill>
                  <a:schemeClr val="tx1"/>
                </a:solidFill>
              </a:rPr>
              <a:t>and although they know the ordinance of God, that those who practice such things are worthy of death, they not only do the same, but also give hearty approval to those who practice them.</a:t>
            </a:r>
          </a:p>
          <a:p>
            <a:pPr marL="0" marR="0">
              <a:spcBef>
                <a:spcPts val="0"/>
              </a:spcBef>
              <a:spcAft>
                <a:spcPts val="0"/>
              </a:spcAft>
            </a:pPr>
            <a:endParaRPr lang="en-US" sz="3200" dirty="0">
              <a:solidFill>
                <a:schemeClr val="tx1"/>
              </a:solidFill>
            </a:endParaRPr>
          </a:p>
        </p:txBody>
      </p:sp>
    </p:spTree>
    <p:extLst>
      <p:ext uri="{BB962C8B-B14F-4D97-AF65-F5344CB8AC3E}">
        <p14:creationId xmlns:p14="http://schemas.microsoft.com/office/powerpoint/2010/main" val="42891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rgbClr val="000000"/>
                </a:solidFill>
                <a:effectLst/>
                <a:ea typeface="Calibri" panose="020F0502020204030204" pitchFamily="34" charset="0"/>
              </a:rPr>
              <a:t>erefore </a:t>
            </a:r>
            <a:r>
              <a:rPr lang="en-US" sz="3000" b="1" u="sng" dirty="0">
                <a:solidFill>
                  <a:srgbClr val="002060"/>
                </a:solidFill>
                <a:effectLst/>
                <a:ea typeface="Calibri" panose="020F0502020204030204" pitchFamily="34" charset="0"/>
              </a:rPr>
              <a:t>you</a:t>
            </a:r>
            <a:r>
              <a:rPr lang="en-US" sz="3000" dirty="0">
                <a:solidFill>
                  <a:srgbClr val="002060"/>
                </a:solidFill>
                <a:effectLst/>
                <a:ea typeface="Calibri" panose="020F0502020204030204" pitchFamily="34" charset="0"/>
              </a:rPr>
              <a:t> </a:t>
            </a:r>
            <a:r>
              <a:rPr lang="en-US" sz="3000" dirty="0">
                <a:solidFill>
                  <a:schemeClr val="tx1"/>
                </a:solidFill>
                <a:effectLst/>
                <a:ea typeface="Calibri" panose="020F0502020204030204" pitchFamily="34" charset="0"/>
              </a:rPr>
              <a:t>…</a:t>
            </a:r>
            <a:endParaRPr lang="en-US" sz="3000" dirty="0">
              <a:solidFill>
                <a:schemeClr val="tx1"/>
              </a:solidFill>
            </a:endParaRPr>
          </a:p>
        </p:txBody>
      </p:sp>
      <p:sp>
        <p:nvSpPr>
          <p:cNvPr id="8" name="Rounded Rectangular Callout 11">
            <a:extLst>
              <a:ext uri="{FF2B5EF4-FFF2-40B4-BE49-F238E27FC236}">
                <a16:creationId xmlns:a16="http://schemas.microsoft.com/office/drawing/2014/main" id="{0AF71D06-6158-C443-9905-0134F65F278D}"/>
              </a:ext>
            </a:extLst>
          </p:cNvPr>
          <p:cNvSpPr/>
          <p:nvPr/>
        </p:nvSpPr>
        <p:spPr>
          <a:xfrm>
            <a:off x="91502" y="45378"/>
            <a:ext cx="7223698"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This is what human beings are like when they deny God and go their own way</a:t>
            </a:r>
          </a:p>
        </p:txBody>
      </p:sp>
      <p:sp>
        <p:nvSpPr>
          <p:cNvPr id="9" name="Rounded Rectangular Callout 11">
            <a:extLst>
              <a:ext uri="{FF2B5EF4-FFF2-40B4-BE49-F238E27FC236}">
                <a16:creationId xmlns:a16="http://schemas.microsoft.com/office/drawing/2014/main" id="{9E3B8A7E-074A-C52F-AEC9-B10CE0FD5B2F}"/>
              </a:ext>
            </a:extLst>
          </p:cNvPr>
          <p:cNvSpPr/>
          <p:nvPr/>
        </p:nvSpPr>
        <p:spPr>
          <a:xfrm>
            <a:off x="75782" y="1339983"/>
            <a:ext cx="403901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Aren’t “they” </a:t>
            </a:r>
            <a:r>
              <a:rPr lang="en-US" sz="3000" b="1" i="1" dirty="0">
                <a:solidFill>
                  <a:schemeClr val="bg1"/>
                </a:solidFill>
              </a:rPr>
              <a:t>terrible</a:t>
            </a:r>
            <a:r>
              <a:rPr lang="en-US" sz="3000" b="1" dirty="0">
                <a:solidFill>
                  <a:schemeClr val="bg1"/>
                </a:solidFill>
              </a:rPr>
              <a:t>?</a:t>
            </a:r>
          </a:p>
        </p:txBody>
      </p:sp>
    </p:spTree>
    <p:extLst>
      <p:ext uri="{BB962C8B-B14F-4D97-AF65-F5344CB8AC3E}">
        <p14:creationId xmlns:p14="http://schemas.microsoft.com/office/powerpoint/2010/main" val="2202464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rgbClr val="000000"/>
                </a:solidFill>
                <a:effectLst/>
                <a:ea typeface="Calibri" panose="020F0502020204030204" pitchFamily="34" charset="0"/>
              </a:rPr>
              <a:t>erefore </a:t>
            </a:r>
            <a:r>
              <a:rPr lang="en-US" sz="3000" b="1" u="sng" dirty="0">
                <a:solidFill>
                  <a:srgbClr val="002060"/>
                </a:solidFill>
                <a:effectLst/>
                <a:ea typeface="Calibri" panose="020F0502020204030204" pitchFamily="34" charset="0"/>
              </a:rPr>
              <a:t>you</a:t>
            </a:r>
            <a:r>
              <a:rPr lang="en-US" sz="3000" dirty="0">
                <a:solidFill>
                  <a:srgbClr val="002060"/>
                </a:solidFill>
                <a:effectLst/>
                <a:ea typeface="Calibri" panose="020F0502020204030204" pitchFamily="34" charset="0"/>
              </a:rPr>
              <a:t> </a:t>
            </a:r>
            <a:r>
              <a:rPr lang="en-US" sz="3000" dirty="0">
                <a:solidFill>
                  <a:schemeClr val="tx1"/>
                </a:solidFill>
                <a:effectLst/>
                <a:ea typeface="Calibri" panose="020F0502020204030204" pitchFamily="34" charset="0"/>
              </a:rPr>
              <a:t>have no excuse</a:t>
            </a:r>
            <a:endParaRPr lang="en-US" sz="3000" dirty="0">
              <a:solidFill>
                <a:schemeClr val="tx1"/>
              </a:solidFill>
            </a:endParaRPr>
          </a:p>
        </p:txBody>
      </p:sp>
      <p:sp>
        <p:nvSpPr>
          <p:cNvPr id="8" name="Rounded Rectangular Callout 11">
            <a:extLst>
              <a:ext uri="{FF2B5EF4-FFF2-40B4-BE49-F238E27FC236}">
                <a16:creationId xmlns:a16="http://schemas.microsoft.com/office/drawing/2014/main" id="{0AF71D06-6158-C443-9905-0134F65F278D}"/>
              </a:ext>
            </a:extLst>
          </p:cNvPr>
          <p:cNvSpPr/>
          <p:nvPr/>
        </p:nvSpPr>
        <p:spPr>
          <a:xfrm>
            <a:off x="91502" y="45378"/>
            <a:ext cx="7223698"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This is what human beings are like when they deny God and go their own way</a:t>
            </a:r>
          </a:p>
        </p:txBody>
      </p:sp>
      <p:sp>
        <p:nvSpPr>
          <p:cNvPr id="9" name="Rounded Rectangular Callout 11">
            <a:extLst>
              <a:ext uri="{FF2B5EF4-FFF2-40B4-BE49-F238E27FC236}">
                <a16:creationId xmlns:a16="http://schemas.microsoft.com/office/drawing/2014/main" id="{9E3B8A7E-074A-C52F-AEC9-B10CE0FD5B2F}"/>
              </a:ext>
            </a:extLst>
          </p:cNvPr>
          <p:cNvSpPr/>
          <p:nvPr/>
        </p:nvSpPr>
        <p:spPr>
          <a:xfrm>
            <a:off x="75782" y="1339983"/>
            <a:ext cx="403901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Aren’t “they” </a:t>
            </a:r>
            <a:r>
              <a:rPr lang="en-US" sz="3000" b="1" i="1" dirty="0">
                <a:solidFill>
                  <a:schemeClr val="bg1"/>
                </a:solidFill>
              </a:rPr>
              <a:t>terrible</a:t>
            </a:r>
            <a:r>
              <a:rPr lang="en-US" sz="3000" b="1" dirty="0">
                <a:solidFill>
                  <a:schemeClr val="bg1"/>
                </a:solidFill>
              </a:rPr>
              <a:t>?</a:t>
            </a:r>
          </a:p>
        </p:txBody>
      </p:sp>
    </p:spTree>
    <p:extLst>
      <p:ext uri="{BB962C8B-B14F-4D97-AF65-F5344CB8AC3E}">
        <p14:creationId xmlns:p14="http://schemas.microsoft.com/office/powerpoint/2010/main" val="552266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rgbClr val="000000"/>
                </a:solidFill>
                <a:effectLst/>
                <a:ea typeface="Calibri" panose="020F0502020204030204" pitchFamily="34" charset="0"/>
              </a:rPr>
              <a:t>erefore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have no excuse, everyone of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who passes judgment, for in that which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judge another,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condemn </a:t>
            </a:r>
            <a:r>
              <a:rPr lang="en-US" sz="3000" u="sng" dirty="0">
                <a:solidFill>
                  <a:srgbClr val="000000"/>
                </a:solidFill>
                <a:effectLst/>
                <a:ea typeface="Calibri" panose="020F0502020204030204" pitchFamily="34" charset="0"/>
              </a:rPr>
              <a:t>yourself</a:t>
            </a:r>
            <a:r>
              <a:rPr lang="en-US" sz="3000" dirty="0">
                <a:solidFill>
                  <a:srgbClr val="000000"/>
                </a:solidFill>
                <a:effectLst/>
                <a:ea typeface="Calibri" panose="020F0502020204030204" pitchFamily="34" charset="0"/>
              </a:rPr>
              <a:t>; for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who judge practice the same things.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suppose this, O man, when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pass judgment on those who practice such things and do the same </a:t>
            </a:r>
            <a:r>
              <a:rPr lang="en-US" sz="3000" u="sng" dirty="0">
                <a:solidFill>
                  <a:srgbClr val="000000"/>
                </a:solidFill>
                <a:effectLst/>
                <a:ea typeface="Calibri" panose="020F0502020204030204" pitchFamily="34" charset="0"/>
              </a:rPr>
              <a:t>yourself</a:t>
            </a:r>
            <a:r>
              <a:rPr lang="en-US" sz="3000" dirty="0">
                <a:solidFill>
                  <a:srgbClr val="000000"/>
                </a:solidFill>
                <a:effectLst/>
                <a:ea typeface="Calibri" panose="020F0502020204030204" pitchFamily="34" charset="0"/>
              </a:rPr>
              <a:t>, that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will escape the judgment of God?</a:t>
            </a:r>
            <a:endParaRPr lang="en-US" sz="3000" dirty="0">
              <a:solidFill>
                <a:schemeClr val="tx1"/>
              </a:solidFill>
            </a:endParaRPr>
          </a:p>
        </p:txBody>
      </p:sp>
      <p:sp>
        <p:nvSpPr>
          <p:cNvPr id="8" name="Rounded Rectangular Callout 11">
            <a:extLst>
              <a:ext uri="{FF2B5EF4-FFF2-40B4-BE49-F238E27FC236}">
                <a16:creationId xmlns:a16="http://schemas.microsoft.com/office/drawing/2014/main" id="{00F6CAD1-D047-0173-4325-A22C1AB6D43E}"/>
              </a:ext>
            </a:extLst>
          </p:cNvPr>
          <p:cNvSpPr/>
          <p:nvPr/>
        </p:nvSpPr>
        <p:spPr>
          <a:xfrm>
            <a:off x="91502" y="45378"/>
            <a:ext cx="7223698"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rPr>
              <a:t>This is what human beings are like when they deny God and go their own way</a:t>
            </a:r>
          </a:p>
        </p:txBody>
      </p:sp>
      <p:sp>
        <p:nvSpPr>
          <p:cNvPr id="9" name="Rounded Rectangular Callout 11">
            <a:extLst>
              <a:ext uri="{FF2B5EF4-FFF2-40B4-BE49-F238E27FC236}">
                <a16:creationId xmlns:a16="http://schemas.microsoft.com/office/drawing/2014/main" id="{FB20481B-B0AB-F01A-F046-F0A5E1E4B8AA}"/>
              </a:ext>
            </a:extLst>
          </p:cNvPr>
          <p:cNvSpPr/>
          <p:nvPr/>
        </p:nvSpPr>
        <p:spPr>
          <a:xfrm>
            <a:off x="75782" y="1339983"/>
            <a:ext cx="403901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Aren’t “they” </a:t>
            </a:r>
            <a:r>
              <a:rPr lang="en-US" sz="3000" b="1" i="1" dirty="0">
                <a:solidFill>
                  <a:schemeClr val="bg1"/>
                </a:solidFill>
              </a:rPr>
              <a:t>terrible</a:t>
            </a:r>
            <a:r>
              <a:rPr lang="en-US" sz="3000" b="1" dirty="0">
                <a:solidFill>
                  <a:schemeClr val="bg1"/>
                </a:solidFill>
              </a:rPr>
              <a:t>?</a:t>
            </a:r>
          </a:p>
        </p:txBody>
      </p:sp>
    </p:spTree>
    <p:extLst>
      <p:ext uri="{BB962C8B-B14F-4D97-AF65-F5344CB8AC3E}">
        <p14:creationId xmlns:p14="http://schemas.microsoft.com/office/powerpoint/2010/main" val="1973095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rgbClr val="000000"/>
                </a:solidFill>
                <a:effectLst/>
                <a:ea typeface="Calibri" panose="020F0502020204030204" pitchFamily="34" charset="0"/>
              </a:rPr>
              <a:t>erefore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have no excuse, everyone of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who passes judgment, for in that which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judge another,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condemn </a:t>
            </a:r>
            <a:r>
              <a:rPr lang="en-US" sz="3000" u="sng" dirty="0">
                <a:solidFill>
                  <a:srgbClr val="000000"/>
                </a:solidFill>
                <a:effectLst/>
                <a:ea typeface="Calibri" panose="020F0502020204030204" pitchFamily="34" charset="0"/>
              </a:rPr>
              <a:t>yourself</a:t>
            </a:r>
            <a:r>
              <a:rPr lang="en-US" sz="3000" dirty="0">
                <a:solidFill>
                  <a:srgbClr val="000000"/>
                </a:solidFill>
                <a:effectLst/>
                <a:ea typeface="Calibri" panose="020F0502020204030204" pitchFamily="34" charset="0"/>
              </a:rPr>
              <a:t>; for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who judge practice the same things.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suppose this, O man, when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pass judgment on those who practice such things and do the same </a:t>
            </a:r>
            <a:r>
              <a:rPr lang="en-US" sz="3000" u="sng" dirty="0">
                <a:solidFill>
                  <a:srgbClr val="000000"/>
                </a:solidFill>
                <a:effectLst/>
                <a:ea typeface="Calibri" panose="020F0502020204030204" pitchFamily="34" charset="0"/>
              </a:rPr>
              <a:t>yourself</a:t>
            </a:r>
            <a:r>
              <a:rPr lang="en-US" sz="3000" dirty="0">
                <a:solidFill>
                  <a:srgbClr val="000000"/>
                </a:solidFill>
                <a:effectLst/>
                <a:ea typeface="Calibri" panose="020F0502020204030204" pitchFamily="34" charset="0"/>
              </a:rPr>
              <a:t>, that </a:t>
            </a:r>
            <a:r>
              <a:rPr lang="en-US" sz="3000" u="sng" dirty="0">
                <a:solidFill>
                  <a:srgbClr val="000000"/>
                </a:solidFill>
                <a:effectLst/>
                <a:ea typeface="Calibri" panose="020F0502020204030204" pitchFamily="34" charset="0"/>
              </a:rPr>
              <a:t>you</a:t>
            </a:r>
            <a:r>
              <a:rPr lang="en-US" sz="3000" dirty="0">
                <a:solidFill>
                  <a:srgbClr val="000000"/>
                </a:solidFill>
                <a:effectLst/>
                <a:ea typeface="Calibri" panose="020F0502020204030204" pitchFamily="34" charset="0"/>
              </a:rPr>
              <a:t> will escape the judgment of God?</a:t>
            </a:r>
            <a:endParaRPr lang="en-US" sz="3000" dirty="0">
              <a:solidFill>
                <a:schemeClr val="tx1"/>
              </a:solidFill>
            </a:endParaRPr>
          </a:p>
        </p:txBody>
      </p:sp>
      <p:sp>
        <p:nvSpPr>
          <p:cNvPr id="8" name="Rounded Rectangular Callout 11">
            <a:extLst>
              <a:ext uri="{FF2B5EF4-FFF2-40B4-BE49-F238E27FC236}">
                <a16:creationId xmlns:a16="http://schemas.microsoft.com/office/drawing/2014/main" id="{FA8D3900-B08D-ABDD-813C-D5D1E98B1B43}"/>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4" name="Rounded Rectangular Callout 11">
            <a:extLst>
              <a:ext uri="{FF2B5EF4-FFF2-40B4-BE49-F238E27FC236}">
                <a16:creationId xmlns:a16="http://schemas.microsoft.com/office/drawing/2014/main" id="{D69FEDB4-292F-C6A9-686A-0FB5E99A1E65}"/>
              </a:ext>
            </a:extLst>
          </p:cNvPr>
          <p:cNvSpPr/>
          <p:nvPr/>
        </p:nvSpPr>
        <p:spPr>
          <a:xfrm>
            <a:off x="75782" y="1339983"/>
            <a:ext cx="403901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Aren’t “they” </a:t>
            </a:r>
            <a:r>
              <a:rPr lang="en-US" sz="3000" b="1" i="1" dirty="0">
                <a:solidFill>
                  <a:schemeClr val="bg1"/>
                </a:solidFill>
              </a:rPr>
              <a:t>terrible</a:t>
            </a:r>
            <a:r>
              <a:rPr lang="en-US" sz="3000" b="1" dirty="0">
                <a:solidFill>
                  <a:schemeClr val="bg1"/>
                </a:solidFill>
              </a:rPr>
              <a:t>?</a:t>
            </a:r>
          </a:p>
        </p:txBody>
      </p:sp>
      <p:sp>
        <p:nvSpPr>
          <p:cNvPr id="3" name="Rectangle 2">
            <a:extLst>
              <a:ext uri="{FF2B5EF4-FFF2-40B4-BE49-F238E27FC236}">
                <a16:creationId xmlns:a16="http://schemas.microsoft.com/office/drawing/2014/main" id="{5FD97948-6D90-3EA2-96DD-D427CD96E84C}"/>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15" name="Rectangle 14">
            <a:extLst>
              <a:ext uri="{FF2B5EF4-FFF2-40B4-BE49-F238E27FC236}">
                <a16:creationId xmlns:a16="http://schemas.microsoft.com/office/drawing/2014/main" id="{101E99A4-0658-4E48-2791-4FA927C6D108}"/>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16" name="Rectangle 15">
            <a:extLst>
              <a:ext uri="{FF2B5EF4-FFF2-40B4-BE49-F238E27FC236}">
                <a16:creationId xmlns:a16="http://schemas.microsoft.com/office/drawing/2014/main" id="{50C50999-2E32-7BAD-4FFB-E19365001D9A}"/>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18" name="Rectangle 17">
            <a:extLst>
              <a:ext uri="{FF2B5EF4-FFF2-40B4-BE49-F238E27FC236}">
                <a16:creationId xmlns:a16="http://schemas.microsoft.com/office/drawing/2014/main" id="{9CCCC95E-6075-3048-32BA-E1FB7AD16BE1}"/>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19" name="Rectangle 18">
            <a:extLst>
              <a:ext uri="{FF2B5EF4-FFF2-40B4-BE49-F238E27FC236}">
                <a16:creationId xmlns:a16="http://schemas.microsoft.com/office/drawing/2014/main" id="{740E7E45-E800-1176-D8E3-2E88A9D8CE07}"/>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33034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5" grpId="0" animBg="1"/>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4AA34-B90E-4F2C-BF04-22AA139445FF}"/>
              </a:ext>
            </a:extLst>
          </p:cNvPr>
          <p:cNvSpPr/>
          <p:nvPr/>
        </p:nvSpPr>
        <p:spPr>
          <a:xfrm>
            <a:off x="-8560" y="12954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 1:22 </a:t>
            </a:r>
            <a:r>
              <a:rPr lang="en-US" sz="3000" dirty="0">
                <a:solidFill>
                  <a:schemeClr val="tx1"/>
                </a:solidFill>
              </a:rPr>
              <a:t>Professing to be wise, they became fools, </a:t>
            </a:r>
            <a:r>
              <a:rPr lang="en-US" sz="3000" b="1" baseline="30000" dirty="0">
                <a:solidFill>
                  <a:schemeClr val="tx1"/>
                </a:solidFill>
              </a:rPr>
              <a:t>23 </a:t>
            </a:r>
            <a:r>
              <a:rPr lang="en-US" sz="3000" dirty="0">
                <a:solidFill>
                  <a:schemeClr val="tx1"/>
                </a:solidFill>
              </a:rPr>
              <a:t>and </a:t>
            </a:r>
            <a:r>
              <a:rPr lang="en-US" sz="3000" b="1" u="sng" dirty="0">
                <a:solidFill>
                  <a:schemeClr val="tx1"/>
                </a:solidFill>
              </a:rPr>
              <a:t>exchanged</a:t>
            </a:r>
            <a:r>
              <a:rPr lang="en-US" sz="3000" dirty="0">
                <a:solidFill>
                  <a:schemeClr val="tx1"/>
                </a:solidFill>
              </a:rPr>
              <a:t> the glory of the incorruptible God for an image in the form of corruptible man and of birds and four-footed animals and crawling creatures. </a:t>
            </a:r>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id="{B2A22BBF-3295-9011-F928-E93605BEC01A}"/>
              </a:ext>
            </a:extLst>
          </p:cNvPr>
          <p:cNvSpPr/>
          <p:nvPr/>
        </p:nvSpPr>
        <p:spPr>
          <a:xfrm>
            <a:off x="5943600" y="76200"/>
            <a:ext cx="6207264" cy="13233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Paul is describing how humans suppress the truth about God</a:t>
            </a:r>
          </a:p>
        </p:txBody>
      </p:sp>
    </p:spTree>
    <p:extLst>
      <p:ext uri="{BB962C8B-B14F-4D97-AF65-F5344CB8AC3E}">
        <p14:creationId xmlns:p14="http://schemas.microsoft.com/office/powerpoint/2010/main" val="2483066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rgbClr val="000000"/>
                </a:solidFill>
                <a:effectLst/>
                <a:ea typeface="Calibri" panose="020F0502020204030204" pitchFamily="34" charset="0"/>
              </a:rPr>
              <a:t>erefore you have no excuse, everyone of you who passes judgment, </a:t>
            </a:r>
            <a:r>
              <a:rPr lang="en-US" sz="3000" b="1" u="sng" dirty="0">
                <a:solidFill>
                  <a:srgbClr val="002060"/>
                </a:solidFill>
                <a:effectLst/>
                <a:ea typeface="Calibri" panose="020F0502020204030204" pitchFamily="34" charset="0"/>
              </a:rPr>
              <a:t>for in that which you judge another, you condemn yourself; for </a:t>
            </a:r>
            <a:r>
              <a:rPr lang="en-US" sz="2900" b="1" u="sng" dirty="0">
                <a:solidFill>
                  <a:srgbClr val="002060"/>
                </a:solidFill>
                <a:effectLst/>
                <a:ea typeface="Calibri" panose="020F0502020204030204" pitchFamily="34" charset="0"/>
              </a:rPr>
              <a:t>you who judge practice the same things</a:t>
            </a:r>
            <a:r>
              <a:rPr lang="en-US" sz="3000" dirty="0">
                <a:solidFill>
                  <a:srgbClr val="000000"/>
                </a:solidFill>
                <a:effectLst/>
                <a:ea typeface="Calibri" panose="020F0502020204030204" pitchFamily="34" charset="0"/>
              </a:rPr>
              <a:t>.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dirty="0">
              <a:solidFill>
                <a:schemeClr val="tx1"/>
              </a:solidFill>
            </a:endParaRPr>
          </a:p>
        </p:txBody>
      </p:sp>
      <p:sp>
        <p:nvSpPr>
          <p:cNvPr id="15" name="Rounded Rectangular Callout 11">
            <a:extLst>
              <a:ext uri="{FF2B5EF4-FFF2-40B4-BE49-F238E27FC236}">
                <a16:creationId xmlns:a16="http://schemas.microsoft.com/office/drawing/2014/main" id="{DE6C5ADA-69E8-F96C-39CB-915D6907A09A}"/>
              </a:ext>
            </a:extLst>
          </p:cNvPr>
          <p:cNvSpPr/>
          <p:nvPr/>
        </p:nvSpPr>
        <p:spPr>
          <a:xfrm>
            <a:off x="75782" y="1339983"/>
            <a:ext cx="403901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solidFill>
                  <a:schemeClr val="bg1"/>
                </a:solidFill>
              </a:rPr>
              <a:t>Aren’t “they” </a:t>
            </a:r>
            <a:r>
              <a:rPr lang="en-US" sz="3000" b="1" i="1" dirty="0">
                <a:solidFill>
                  <a:schemeClr val="bg1"/>
                </a:solidFill>
              </a:rPr>
              <a:t>terrible</a:t>
            </a:r>
            <a:r>
              <a:rPr lang="en-US" sz="3000" b="1" dirty="0">
                <a:solidFill>
                  <a:schemeClr val="bg1"/>
                </a:solidFill>
              </a:rPr>
              <a:t>?</a:t>
            </a:r>
          </a:p>
        </p:txBody>
      </p:sp>
      <p:sp>
        <p:nvSpPr>
          <p:cNvPr id="16" name="Rounded Rectangular Callout 11">
            <a:extLst>
              <a:ext uri="{FF2B5EF4-FFF2-40B4-BE49-F238E27FC236}">
                <a16:creationId xmlns:a16="http://schemas.microsoft.com/office/drawing/2014/main" id="{8A2EBC31-89B3-7A2E-37BD-0ED954FBC098}"/>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8" name="Rectangle 17">
            <a:extLst>
              <a:ext uri="{FF2B5EF4-FFF2-40B4-BE49-F238E27FC236}">
                <a16:creationId xmlns:a16="http://schemas.microsoft.com/office/drawing/2014/main" id="{FE87A2E0-BEE7-E5CE-3833-1059EA422B84}"/>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19" name="Rectangle 18">
            <a:extLst>
              <a:ext uri="{FF2B5EF4-FFF2-40B4-BE49-F238E27FC236}">
                <a16:creationId xmlns:a16="http://schemas.microsoft.com/office/drawing/2014/main" id="{9CD4C540-2BE1-FCB1-8D5E-2F7421FAA201}"/>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20" name="Rectangle 19">
            <a:extLst>
              <a:ext uri="{FF2B5EF4-FFF2-40B4-BE49-F238E27FC236}">
                <a16:creationId xmlns:a16="http://schemas.microsoft.com/office/drawing/2014/main" id="{D8368745-54D6-BBF1-0483-A6A1E4EB6083}"/>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1" name="Rectangle 20">
            <a:extLst>
              <a:ext uri="{FF2B5EF4-FFF2-40B4-BE49-F238E27FC236}">
                <a16:creationId xmlns:a16="http://schemas.microsoft.com/office/drawing/2014/main" id="{667BE77B-3B6B-F968-1B6F-54782284EE0A}"/>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2" name="Rectangle 21">
            <a:extLst>
              <a:ext uri="{FF2B5EF4-FFF2-40B4-BE49-F238E27FC236}">
                <a16:creationId xmlns:a16="http://schemas.microsoft.com/office/drawing/2014/main" id="{6B80D1B9-C9C2-165C-F4BC-3759D2685325}"/>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126974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rgbClr val="000000"/>
                </a:solidFill>
                <a:effectLst/>
                <a:ea typeface="Calibri" panose="020F0502020204030204" pitchFamily="34" charset="0"/>
              </a:rPr>
              <a:t>erefore you have no excuse, everyone of you who passes judgment, </a:t>
            </a:r>
            <a:r>
              <a:rPr lang="en-US" sz="3000" b="1" u="sng" dirty="0">
                <a:solidFill>
                  <a:srgbClr val="002060"/>
                </a:solidFill>
                <a:effectLst/>
                <a:ea typeface="Calibri" panose="020F0502020204030204" pitchFamily="34" charset="0"/>
              </a:rPr>
              <a:t>for in that which you judge another, you condemn yourself; for </a:t>
            </a:r>
            <a:r>
              <a:rPr lang="en-US" sz="2900" b="1" u="sng" dirty="0">
                <a:solidFill>
                  <a:srgbClr val="002060"/>
                </a:solidFill>
                <a:effectLst/>
                <a:ea typeface="Calibri" panose="020F0502020204030204" pitchFamily="34" charset="0"/>
              </a:rPr>
              <a:t>you who judge practice the same things</a:t>
            </a:r>
            <a:r>
              <a:rPr lang="en-US" sz="3000" dirty="0">
                <a:solidFill>
                  <a:srgbClr val="000000"/>
                </a:solidFill>
                <a:effectLst/>
                <a:ea typeface="Calibri" panose="020F0502020204030204" pitchFamily="34" charset="0"/>
              </a:rPr>
              <a:t>.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dirty="0">
              <a:solidFill>
                <a:schemeClr val="tx1"/>
              </a:solidFill>
            </a:endParaRPr>
          </a:p>
        </p:txBody>
      </p:sp>
      <p:sp>
        <p:nvSpPr>
          <p:cNvPr id="9" name="Rounded Rectangular Callout 11">
            <a:extLst>
              <a:ext uri="{FF2B5EF4-FFF2-40B4-BE49-F238E27FC236}">
                <a16:creationId xmlns:a16="http://schemas.microsoft.com/office/drawing/2014/main" id="{C0C7B5F8-87D0-A1BC-D0BD-A30B8A66EE8E}"/>
              </a:ext>
            </a:extLst>
          </p:cNvPr>
          <p:cNvSpPr/>
          <p:nvPr/>
        </p:nvSpPr>
        <p:spPr>
          <a:xfrm>
            <a:off x="111249" y="1310076"/>
            <a:ext cx="516629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Didn’t you see the “list?” </a:t>
            </a:r>
          </a:p>
        </p:txBody>
      </p:sp>
      <p:sp>
        <p:nvSpPr>
          <p:cNvPr id="15" name="Rounded Rectangular Callout 11">
            <a:extLst>
              <a:ext uri="{FF2B5EF4-FFF2-40B4-BE49-F238E27FC236}">
                <a16:creationId xmlns:a16="http://schemas.microsoft.com/office/drawing/2014/main" id="{C376899F-A828-057F-1FF8-3B084320D0CD}"/>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6" name="Rectangle 15">
            <a:extLst>
              <a:ext uri="{FF2B5EF4-FFF2-40B4-BE49-F238E27FC236}">
                <a16:creationId xmlns:a16="http://schemas.microsoft.com/office/drawing/2014/main" id="{DD0FAE05-F950-CB8A-C3F8-9AB0C5480775}"/>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18" name="Rectangle 17">
            <a:extLst>
              <a:ext uri="{FF2B5EF4-FFF2-40B4-BE49-F238E27FC236}">
                <a16:creationId xmlns:a16="http://schemas.microsoft.com/office/drawing/2014/main" id="{D182E5DD-84FF-05E8-1AFF-CE17D5E198B2}"/>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19" name="Rectangle 18">
            <a:extLst>
              <a:ext uri="{FF2B5EF4-FFF2-40B4-BE49-F238E27FC236}">
                <a16:creationId xmlns:a16="http://schemas.microsoft.com/office/drawing/2014/main" id="{CC96E740-A08E-FF09-E0DC-122C2FBC465C}"/>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0" name="Rectangle 19">
            <a:extLst>
              <a:ext uri="{FF2B5EF4-FFF2-40B4-BE49-F238E27FC236}">
                <a16:creationId xmlns:a16="http://schemas.microsoft.com/office/drawing/2014/main" id="{2328BBCD-93BA-44EE-C445-D83A21396185}"/>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1" name="Rectangle 20">
            <a:extLst>
              <a:ext uri="{FF2B5EF4-FFF2-40B4-BE49-F238E27FC236}">
                <a16:creationId xmlns:a16="http://schemas.microsoft.com/office/drawing/2014/main" id="{ADB2AFB8-ADD2-3EA4-EEB4-66F6731969CC}"/>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13000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rgbClr val="000000"/>
                </a:solidFill>
                <a:effectLst/>
                <a:ea typeface="Calibri" panose="020F0502020204030204" pitchFamily="34" charset="0"/>
              </a:rPr>
              <a:t>erefore you have no excuse, </a:t>
            </a:r>
            <a:r>
              <a:rPr lang="en-US" sz="3000" b="1" u="sng" dirty="0">
                <a:solidFill>
                  <a:srgbClr val="002060"/>
                </a:solidFill>
                <a:effectLst/>
                <a:ea typeface="Calibri" panose="020F0502020204030204" pitchFamily="34" charset="0"/>
              </a:rPr>
              <a:t>everyone of you who passes judgment</a:t>
            </a:r>
            <a:r>
              <a:rPr lang="en-US" sz="3000" dirty="0">
                <a:solidFill>
                  <a:srgbClr val="000000"/>
                </a:solidFill>
                <a:effectLst/>
                <a:ea typeface="Calibri" panose="020F0502020204030204" pitchFamily="34" charset="0"/>
              </a:rPr>
              <a:t>, </a:t>
            </a:r>
            <a:r>
              <a:rPr lang="en-US" sz="3000" dirty="0">
                <a:solidFill>
                  <a:schemeClr val="tx1"/>
                </a:solidFill>
                <a:effectLst/>
                <a:ea typeface="Calibri" panose="020F0502020204030204" pitchFamily="34" charset="0"/>
              </a:rPr>
              <a:t>for in that which you judge another, you condemn yourself; for </a:t>
            </a:r>
            <a:r>
              <a:rPr lang="en-US" sz="2900" dirty="0">
                <a:solidFill>
                  <a:schemeClr val="tx1"/>
                </a:solidFill>
                <a:effectLst/>
                <a:ea typeface="Calibri" panose="020F0502020204030204" pitchFamily="34" charset="0"/>
              </a:rPr>
              <a:t>you who judge practice the same things</a:t>
            </a:r>
            <a:r>
              <a:rPr lang="en-US" sz="3000" dirty="0">
                <a:solidFill>
                  <a:srgbClr val="000000"/>
                </a:solidFill>
                <a:effectLst/>
                <a:ea typeface="Calibri" panose="020F0502020204030204" pitchFamily="34" charset="0"/>
              </a:rPr>
              <a:t>.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dirty="0">
              <a:solidFill>
                <a:schemeClr val="tx1"/>
              </a:solidFill>
            </a:endParaRPr>
          </a:p>
        </p:txBody>
      </p:sp>
      <p:sp>
        <p:nvSpPr>
          <p:cNvPr id="9" name="Rounded Rectangular Callout 11">
            <a:extLst>
              <a:ext uri="{FF2B5EF4-FFF2-40B4-BE49-F238E27FC236}">
                <a16:creationId xmlns:a16="http://schemas.microsoft.com/office/drawing/2014/main" id="{C0C7B5F8-87D0-A1BC-D0BD-A30B8A66EE8E}"/>
              </a:ext>
            </a:extLst>
          </p:cNvPr>
          <p:cNvSpPr/>
          <p:nvPr/>
        </p:nvSpPr>
        <p:spPr>
          <a:xfrm>
            <a:off x="111249" y="1310076"/>
            <a:ext cx="516629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Didn’t you see the “list?” </a:t>
            </a:r>
          </a:p>
        </p:txBody>
      </p:sp>
      <p:sp>
        <p:nvSpPr>
          <p:cNvPr id="15" name="Rounded Rectangular Callout 11">
            <a:extLst>
              <a:ext uri="{FF2B5EF4-FFF2-40B4-BE49-F238E27FC236}">
                <a16:creationId xmlns:a16="http://schemas.microsoft.com/office/drawing/2014/main" id="{C376899F-A828-057F-1FF8-3B084320D0CD}"/>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6" name="Rectangle 15">
            <a:extLst>
              <a:ext uri="{FF2B5EF4-FFF2-40B4-BE49-F238E27FC236}">
                <a16:creationId xmlns:a16="http://schemas.microsoft.com/office/drawing/2014/main" id="{DD0FAE05-F950-CB8A-C3F8-9AB0C5480775}"/>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18" name="Rectangle 17">
            <a:extLst>
              <a:ext uri="{FF2B5EF4-FFF2-40B4-BE49-F238E27FC236}">
                <a16:creationId xmlns:a16="http://schemas.microsoft.com/office/drawing/2014/main" id="{D182E5DD-84FF-05E8-1AFF-CE17D5E198B2}"/>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19" name="Rectangle 18">
            <a:extLst>
              <a:ext uri="{FF2B5EF4-FFF2-40B4-BE49-F238E27FC236}">
                <a16:creationId xmlns:a16="http://schemas.microsoft.com/office/drawing/2014/main" id="{CC96E740-A08E-FF09-E0DC-122C2FBC465C}"/>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0" name="Rectangle 19">
            <a:extLst>
              <a:ext uri="{FF2B5EF4-FFF2-40B4-BE49-F238E27FC236}">
                <a16:creationId xmlns:a16="http://schemas.microsoft.com/office/drawing/2014/main" id="{2328BBCD-93BA-44EE-C445-D83A21396185}"/>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1" name="Rectangle 20">
            <a:extLst>
              <a:ext uri="{FF2B5EF4-FFF2-40B4-BE49-F238E27FC236}">
                <a16:creationId xmlns:a16="http://schemas.microsoft.com/office/drawing/2014/main" id="{ADB2AFB8-ADD2-3EA4-EEB4-66F6731969CC}"/>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
        <p:nvSpPr>
          <p:cNvPr id="22" name="Rounded Rectangular Callout 11">
            <a:extLst>
              <a:ext uri="{FF2B5EF4-FFF2-40B4-BE49-F238E27FC236}">
                <a16:creationId xmlns:a16="http://schemas.microsoft.com/office/drawing/2014/main" id="{D305244C-B08E-CD22-45A4-85E405CBAE2B}"/>
              </a:ext>
            </a:extLst>
          </p:cNvPr>
          <p:cNvSpPr/>
          <p:nvPr/>
        </p:nvSpPr>
        <p:spPr>
          <a:xfrm>
            <a:off x="207571" y="2088833"/>
            <a:ext cx="8194552" cy="11320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dirty="0"/>
              <a:t>We’re quick to single out sins we DON’T have, and turn a blind eye to the ones we DO have!</a:t>
            </a:r>
            <a:endParaRPr lang="en-US" sz="3200" dirty="0"/>
          </a:p>
        </p:txBody>
      </p:sp>
    </p:spTree>
    <p:extLst>
      <p:ext uri="{BB962C8B-B14F-4D97-AF65-F5344CB8AC3E}">
        <p14:creationId xmlns:p14="http://schemas.microsoft.com/office/powerpoint/2010/main" val="131807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b="1" u="sng" dirty="0">
                <a:solidFill>
                  <a:srgbClr val="002060"/>
                </a:solidFill>
              </a:rPr>
              <a:t>Th</a:t>
            </a:r>
            <a:r>
              <a:rPr lang="en-US" sz="3000" b="1" u="sng" dirty="0">
                <a:solidFill>
                  <a:srgbClr val="002060"/>
                </a:solidFill>
                <a:effectLst/>
                <a:ea typeface="Calibri" panose="020F0502020204030204" pitchFamily="34" charset="0"/>
              </a:rPr>
              <a:t>erefore you have no excuse</a:t>
            </a:r>
            <a:r>
              <a:rPr lang="en-US" sz="3000" dirty="0">
                <a:solidFill>
                  <a:srgbClr val="000000"/>
                </a:solidFill>
                <a:effectLst/>
                <a:ea typeface="Calibri" panose="020F0502020204030204" pitchFamily="34" charset="0"/>
              </a:rPr>
              <a:t>, everyone of you who passes judgment, </a:t>
            </a:r>
            <a:r>
              <a:rPr lang="en-US" sz="3000" dirty="0">
                <a:solidFill>
                  <a:schemeClr val="tx1"/>
                </a:solidFill>
                <a:effectLst/>
                <a:ea typeface="Calibri" panose="020F0502020204030204" pitchFamily="34" charset="0"/>
              </a:rPr>
              <a:t>for in that which you judge another, you condemn yourself; for you who judge practice the same things.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dirty="0">
              <a:solidFill>
                <a:schemeClr val="tx1"/>
              </a:solidFill>
            </a:endParaRPr>
          </a:p>
        </p:txBody>
      </p:sp>
      <p:sp>
        <p:nvSpPr>
          <p:cNvPr id="9" name="Rounded Rectangular Callout 11">
            <a:extLst>
              <a:ext uri="{FF2B5EF4-FFF2-40B4-BE49-F238E27FC236}">
                <a16:creationId xmlns:a16="http://schemas.microsoft.com/office/drawing/2014/main" id="{C0C7B5F8-87D0-A1BC-D0BD-A30B8A66EE8E}"/>
              </a:ext>
            </a:extLst>
          </p:cNvPr>
          <p:cNvSpPr/>
          <p:nvPr/>
        </p:nvSpPr>
        <p:spPr>
          <a:xfrm>
            <a:off x="111249" y="1310076"/>
            <a:ext cx="516629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Didn’t you see the “list?” </a:t>
            </a:r>
          </a:p>
        </p:txBody>
      </p:sp>
      <p:sp>
        <p:nvSpPr>
          <p:cNvPr id="14" name="Rectangle 13">
            <a:extLst>
              <a:ext uri="{FF2B5EF4-FFF2-40B4-BE49-F238E27FC236}">
                <a16:creationId xmlns:a16="http://schemas.microsoft.com/office/drawing/2014/main" id="{B56A858E-8A10-BF4E-989B-754223EF281F}"/>
              </a:ext>
            </a:extLst>
          </p:cNvPr>
          <p:cNvSpPr/>
          <p:nvPr/>
        </p:nvSpPr>
        <p:spPr>
          <a:xfrm>
            <a:off x="91502" y="3134130"/>
            <a:ext cx="7804298" cy="58432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a:t>
            </a:r>
            <a:r>
              <a:rPr lang="en-US" sz="3200" b="1" i="0" baseline="30000" dirty="0">
                <a:solidFill>
                  <a:srgbClr val="000000"/>
                </a:solidFill>
                <a:effectLst/>
              </a:rPr>
              <a:t>20 </a:t>
            </a:r>
            <a:r>
              <a:rPr lang="en-US" sz="3200" b="0" i="0" dirty="0">
                <a:solidFill>
                  <a:srgbClr val="000000"/>
                </a:solidFill>
                <a:effectLst/>
              </a:rPr>
              <a:t>… so that </a:t>
            </a:r>
            <a:r>
              <a:rPr lang="en-US" sz="3200" b="1" i="0" u="sng" dirty="0">
                <a:solidFill>
                  <a:srgbClr val="002060"/>
                </a:solidFill>
                <a:effectLst/>
              </a:rPr>
              <a:t>they</a:t>
            </a:r>
            <a:r>
              <a:rPr lang="en-US" sz="3200" b="0" i="0" dirty="0">
                <a:solidFill>
                  <a:srgbClr val="000000"/>
                </a:solidFill>
                <a:effectLst/>
              </a:rPr>
              <a:t> are without excuse. </a:t>
            </a:r>
            <a:endParaRPr lang="en-US" sz="3200" dirty="0">
              <a:solidFill>
                <a:schemeClr val="tx1"/>
              </a:solidFill>
            </a:endParaRPr>
          </a:p>
        </p:txBody>
      </p:sp>
      <p:sp>
        <p:nvSpPr>
          <p:cNvPr id="18" name="Rounded Rectangular Callout 11">
            <a:extLst>
              <a:ext uri="{FF2B5EF4-FFF2-40B4-BE49-F238E27FC236}">
                <a16:creationId xmlns:a16="http://schemas.microsoft.com/office/drawing/2014/main" id="{3FE6914C-06D6-D6EF-AFC8-B8A5A7DD5325}"/>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9" name="Rectangle 18">
            <a:extLst>
              <a:ext uri="{FF2B5EF4-FFF2-40B4-BE49-F238E27FC236}">
                <a16:creationId xmlns:a16="http://schemas.microsoft.com/office/drawing/2014/main" id="{9FD7A5EC-57F5-6794-8FC1-A8BFE16589F2}"/>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20" name="Rectangle 19">
            <a:extLst>
              <a:ext uri="{FF2B5EF4-FFF2-40B4-BE49-F238E27FC236}">
                <a16:creationId xmlns:a16="http://schemas.microsoft.com/office/drawing/2014/main" id="{CE00D488-56EF-A2DF-AEA8-8F83CFA76AA0}"/>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21" name="Rectangle 20">
            <a:extLst>
              <a:ext uri="{FF2B5EF4-FFF2-40B4-BE49-F238E27FC236}">
                <a16:creationId xmlns:a16="http://schemas.microsoft.com/office/drawing/2014/main" id="{E84FA94D-DB67-B4EC-0EF9-B95F06B6C31F}"/>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2" name="Rectangle 21">
            <a:extLst>
              <a:ext uri="{FF2B5EF4-FFF2-40B4-BE49-F238E27FC236}">
                <a16:creationId xmlns:a16="http://schemas.microsoft.com/office/drawing/2014/main" id="{D6ADA579-3104-C918-DE6B-C0C1FA6F03F5}"/>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3" name="Rectangle 22">
            <a:extLst>
              <a:ext uri="{FF2B5EF4-FFF2-40B4-BE49-F238E27FC236}">
                <a16:creationId xmlns:a16="http://schemas.microsoft.com/office/drawing/2014/main" id="{BB8E916B-32BB-05CE-4281-1C23617A130F}"/>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3429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b="1" u="sng" dirty="0">
                <a:solidFill>
                  <a:srgbClr val="002060"/>
                </a:solidFill>
              </a:rPr>
              <a:t>Th</a:t>
            </a:r>
            <a:r>
              <a:rPr lang="en-US" sz="3000" b="1" u="sng" dirty="0">
                <a:solidFill>
                  <a:srgbClr val="002060"/>
                </a:solidFill>
                <a:effectLst/>
                <a:ea typeface="Calibri" panose="020F0502020204030204" pitchFamily="34" charset="0"/>
              </a:rPr>
              <a:t>erefore you have no excuse</a:t>
            </a:r>
            <a:r>
              <a:rPr lang="en-US" sz="3000" dirty="0">
                <a:solidFill>
                  <a:srgbClr val="000000"/>
                </a:solidFill>
                <a:effectLst/>
                <a:ea typeface="Calibri" panose="020F0502020204030204" pitchFamily="34" charset="0"/>
              </a:rPr>
              <a:t>, everyone of you who passes judgment, </a:t>
            </a:r>
            <a:r>
              <a:rPr lang="en-US" sz="3000" dirty="0">
                <a:solidFill>
                  <a:schemeClr val="tx1"/>
                </a:solidFill>
                <a:effectLst/>
                <a:ea typeface="Calibri" panose="020F0502020204030204" pitchFamily="34" charset="0"/>
              </a:rPr>
              <a:t>for in that which you judge another, you condemn yourself; for you who judge practice the same things.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dirty="0">
              <a:solidFill>
                <a:schemeClr val="tx1"/>
              </a:solidFill>
            </a:endParaRPr>
          </a:p>
        </p:txBody>
      </p:sp>
      <p:sp>
        <p:nvSpPr>
          <p:cNvPr id="9" name="Rounded Rectangular Callout 11">
            <a:extLst>
              <a:ext uri="{FF2B5EF4-FFF2-40B4-BE49-F238E27FC236}">
                <a16:creationId xmlns:a16="http://schemas.microsoft.com/office/drawing/2014/main" id="{C0C7B5F8-87D0-A1BC-D0BD-A30B8A66EE8E}"/>
              </a:ext>
            </a:extLst>
          </p:cNvPr>
          <p:cNvSpPr/>
          <p:nvPr/>
        </p:nvSpPr>
        <p:spPr>
          <a:xfrm>
            <a:off x="111249" y="1310076"/>
            <a:ext cx="5166298"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Didn’t you see the “list?” </a:t>
            </a:r>
          </a:p>
        </p:txBody>
      </p:sp>
      <p:sp>
        <p:nvSpPr>
          <p:cNvPr id="14" name="Rectangle 13">
            <a:extLst>
              <a:ext uri="{FF2B5EF4-FFF2-40B4-BE49-F238E27FC236}">
                <a16:creationId xmlns:a16="http://schemas.microsoft.com/office/drawing/2014/main" id="{B56A858E-8A10-BF4E-989B-754223EF281F}"/>
              </a:ext>
            </a:extLst>
          </p:cNvPr>
          <p:cNvSpPr/>
          <p:nvPr/>
        </p:nvSpPr>
        <p:spPr>
          <a:xfrm>
            <a:off x="91502" y="2685634"/>
            <a:ext cx="9738298" cy="104816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2:9 </a:t>
            </a:r>
            <a:r>
              <a:rPr lang="en-US" sz="3000" dirty="0">
                <a:solidFill>
                  <a:schemeClr val="tx1"/>
                </a:solidFill>
              </a:rPr>
              <a:t>There will be tribulation and distress for every soul of man who does evil, </a:t>
            </a:r>
            <a:r>
              <a:rPr lang="en-US" sz="3000" b="1" u="sng" dirty="0">
                <a:solidFill>
                  <a:srgbClr val="002060"/>
                </a:solidFill>
              </a:rPr>
              <a:t>of the Jew first and also of the Greek</a:t>
            </a:r>
          </a:p>
        </p:txBody>
      </p:sp>
      <p:sp>
        <p:nvSpPr>
          <p:cNvPr id="16" name="Rounded Rectangular Callout 11">
            <a:extLst>
              <a:ext uri="{FF2B5EF4-FFF2-40B4-BE49-F238E27FC236}">
                <a16:creationId xmlns:a16="http://schemas.microsoft.com/office/drawing/2014/main" id="{003839A5-3B39-1AAD-CC3E-BA299C07F9C0}"/>
              </a:ext>
            </a:extLst>
          </p:cNvPr>
          <p:cNvSpPr/>
          <p:nvPr/>
        </p:nvSpPr>
        <p:spPr>
          <a:xfrm>
            <a:off x="76201" y="1310076"/>
            <a:ext cx="8610600" cy="67112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God will judge, and he will judge impartially</a:t>
            </a:r>
          </a:p>
        </p:txBody>
      </p:sp>
      <p:sp>
        <p:nvSpPr>
          <p:cNvPr id="18" name="Rounded Rectangular Callout 11">
            <a:extLst>
              <a:ext uri="{FF2B5EF4-FFF2-40B4-BE49-F238E27FC236}">
                <a16:creationId xmlns:a16="http://schemas.microsoft.com/office/drawing/2014/main" id="{17519CDE-566A-84E7-943C-9D6761EB005D}"/>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9" name="Rectangle 18">
            <a:extLst>
              <a:ext uri="{FF2B5EF4-FFF2-40B4-BE49-F238E27FC236}">
                <a16:creationId xmlns:a16="http://schemas.microsoft.com/office/drawing/2014/main" id="{862DF451-DE69-43CA-0EF7-C7A890856BA3}"/>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20" name="Rectangle 19">
            <a:extLst>
              <a:ext uri="{FF2B5EF4-FFF2-40B4-BE49-F238E27FC236}">
                <a16:creationId xmlns:a16="http://schemas.microsoft.com/office/drawing/2014/main" id="{39B10859-C8A5-A743-AC41-2047B8C8D022}"/>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21" name="Rectangle 20">
            <a:extLst>
              <a:ext uri="{FF2B5EF4-FFF2-40B4-BE49-F238E27FC236}">
                <a16:creationId xmlns:a16="http://schemas.microsoft.com/office/drawing/2014/main" id="{7041347B-0DED-823F-D076-D9345B00CA66}"/>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2" name="Rectangle 21">
            <a:extLst>
              <a:ext uri="{FF2B5EF4-FFF2-40B4-BE49-F238E27FC236}">
                <a16:creationId xmlns:a16="http://schemas.microsoft.com/office/drawing/2014/main" id="{E41704B8-CA18-C57D-2BEF-4F8C8D6D2758}"/>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3" name="Rectangle 22">
            <a:extLst>
              <a:ext uri="{FF2B5EF4-FFF2-40B4-BE49-F238E27FC236}">
                <a16:creationId xmlns:a16="http://schemas.microsoft.com/office/drawing/2014/main" id="{FA98960F-CCB7-AEDB-C0D6-28FCFBF83F1D}"/>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25306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b="1" u="sng" dirty="0">
                <a:solidFill>
                  <a:srgbClr val="002060"/>
                </a:solidFill>
              </a:rPr>
              <a:t>Th</a:t>
            </a:r>
            <a:r>
              <a:rPr lang="en-US" sz="3000" b="1" u="sng" dirty="0">
                <a:solidFill>
                  <a:srgbClr val="002060"/>
                </a:solidFill>
                <a:effectLst/>
                <a:ea typeface="Calibri" panose="020F0502020204030204" pitchFamily="34" charset="0"/>
              </a:rPr>
              <a:t>erefore you have no excuse</a:t>
            </a:r>
            <a:r>
              <a:rPr lang="en-US" sz="3000" dirty="0">
                <a:solidFill>
                  <a:srgbClr val="000000"/>
                </a:solidFill>
                <a:effectLst/>
                <a:ea typeface="Calibri" panose="020F0502020204030204" pitchFamily="34" charset="0"/>
              </a:rPr>
              <a:t>, everyone of you who passes judgment, </a:t>
            </a:r>
            <a:r>
              <a:rPr lang="en-US" sz="3000" dirty="0">
                <a:solidFill>
                  <a:schemeClr val="tx1"/>
                </a:solidFill>
                <a:effectLst/>
                <a:ea typeface="Calibri" panose="020F0502020204030204" pitchFamily="34" charset="0"/>
              </a:rPr>
              <a:t>for in that which you judge another, you condemn yourself; for you who judge practice the same things.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dirty="0">
                <a:solidFill>
                  <a:srgbClr val="00000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dirty="0">
              <a:solidFill>
                <a:schemeClr val="tx1"/>
              </a:solidFill>
            </a:endParaRPr>
          </a:p>
        </p:txBody>
      </p:sp>
      <p:sp>
        <p:nvSpPr>
          <p:cNvPr id="9" name="Rounded Rectangular Callout 11">
            <a:extLst>
              <a:ext uri="{FF2B5EF4-FFF2-40B4-BE49-F238E27FC236}">
                <a16:creationId xmlns:a16="http://schemas.microsoft.com/office/drawing/2014/main" id="{C0C7B5F8-87D0-A1BC-D0BD-A30B8A66EE8E}"/>
              </a:ext>
            </a:extLst>
          </p:cNvPr>
          <p:cNvSpPr/>
          <p:nvPr/>
        </p:nvSpPr>
        <p:spPr>
          <a:xfrm>
            <a:off x="111248" y="1310076"/>
            <a:ext cx="5603751"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“Good” compared to what?</a:t>
            </a:r>
          </a:p>
        </p:txBody>
      </p:sp>
      <p:sp>
        <p:nvSpPr>
          <p:cNvPr id="14" name="Rounded Rectangular Callout 11">
            <a:extLst>
              <a:ext uri="{FF2B5EF4-FFF2-40B4-BE49-F238E27FC236}">
                <a16:creationId xmlns:a16="http://schemas.microsoft.com/office/drawing/2014/main" id="{8D163A6E-D8CA-FF9B-5450-767E9D73F0D4}"/>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6" name="Rectangle 15">
            <a:extLst>
              <a:ext uri="{FF2B5EF4-FFF2-40B4-BE49-F238E27FC236}">
                <a16:creationId xmlns:a16="http://schemas.microsoft.com/office/drawing/2014/main" id="{F370D0A5-752D-E690-9228-4BC301FBB0AB}"/>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18" name="Rectangle 17">
            <a:extLst>
              <a:ext uri="{FF2B5EF4-FFF2-40B4-BE49-F238E27FC236}">
                <a16:creationId xmlns:a16="http://schemas.microsoft.com/office/drawing/2014/main" id="{9742E401-C0E4-4599-C052-E272AA2343FE}"/>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19" name="Rectangle 18">
            <a:extLst>
              <a:ext uri="{FF2B5EF4-FFF2-40B4-BE49-F238E27FC236}">
                <a16:creationId xmlns:a16="http://schemas.microsoft.com/office/drawing/2014/main" id="{D02E1030-0876-765F-5671-1940B34B4D1D}"/>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0" name="Rectangle 19">
            <a:extLst>
              <a:ext uri="{FF2B5EF4-FFF2-40B4-BE49-F238E27FC236}">
                <a16:creationId xmlns:a16="http://schemas.microsoft.com/office/drawing/2014/main" id="{9A31B328-35A3-18B8-1515-D0D3D60E271A}"/>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1" name="Rectangle 20">
            <a:extLst>
              <a:ext uri="{FF2B5EF4-FFF2-40B4-BE49-F238E27FC236}">
                <a16:creationId xmlns:a16="http://schemas.microsoft.com/office/drawing/2014/main" id="{0FEC4F8E-237A-0E46-35E3-E7B2FC4CDF9F}"/>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386821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chemeClr val="tx1"/>
                </a:solidFill>
                <a:effectLst/>
                <a:ea typeface="Calibri" panose="020F0502020204030204" pitchFamily="34" charset="0"/>
              </a:rPr>
              <a:t>erefore you have no excuse</a:t>
            </a:r>
            <a:r>
              <a:rPr lang="en-US" sz="3000" dirty="0">
                <a:solidFill>
                  <a:srgbClr val="000000"/>
                </a:solidFill>
                <a:effectLst/>
                <a:ea typeface="Calibri" panose="020F0502020204030204" pitchFamily="34" charset="0"/>
              </a:rPr>
              <a:t>, everyone of you who passes judgment, </a:t>
            </a:r>
            <a:r>
              <a:rPr lang="en-US" sz="3000" dirty="0">
                <a:solidFill>
                  <a:schemeClr val="tx1"/>
                </a:solidFill>
                <a:effectLst/>
                <a:ea typeface="Calibri" panose="020F0502020204030204" pitchFamily="34" charset="0"/>
              </a:rPr>
              <a:t>for in that which you judge another, you condemn yourself; for you who judge practice the same things.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b="1" u="sng" dirty="0">
                <a:solidFill>
                  <a:srgbClr val="00206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b="1" u="sng" dirty="0">
              <a:solidFill>
                <a:srgbClr val="002060"/>
              </a:solidFill>
            </a:endParaRPr>
          </a:p>
        </p:txBody>
      </p:sp>
      <p:sp>
        <p:nvSpPr>
          <p:cNvPr id="9" name="Rounded Rectangular Callout 11">
            <a:extLst>
              <a:ext uri="{FF2B5EF4-FFF2-40B4-BE49-F238E27FC236}">
                <a16:creationId xmlns:a16="http://schemas.microsoft.com/office/drawing/2014/main" id="{C0C7B5F8-87D0-A1BC-D0BD-A30B8A66EE8E}"/>
              </a:ext>
            </a:extLst>
          </p:cNvPr>
          <p:cNvSpPr/>
          <p:nvPr/>
        </p:nvSpPr>
        <p:spPr>
          <a:xfrm>
            <a:off x="111248" y="1310076"/>
            <a:ext cx="5603751" cy="6593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“Good” compared to what?</a:t>
            </a:r>
          </a:p>
        </p:txBody>
      </p:sp>
      <p:sp>
        <p:nvSpPr>
          <p:cNvPr id="15" name="Rounded Rectangular Callout 11">
            <a:extLst>
              <a:ext uri="{FF2B5EF4-FFF2-40B4-BE49-F238E27FC236}">
                <a16:creationId xmlns:a16="http://schemas.microsoft.com/office/drawing/2014/main" id="{3F9B91DE-528C-4E6B-4F61-09887C32AEEE}"/>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6" name="Rectangle 15">
            <a:extLst>
              <a:ext uri="{FF2B5EF4-FFF2-40B4-BE49-F238E27FC236}">
                <a16:creationId xmlns:a16="http://schemas.microsoft.com/office/drawing/2014/main" id="{15BF379D-7737-EF6D-16A4-8445D7987DD4}"/>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18" name="Rectangle 17">
            <a:extLst>
              <a:ext uri="{FF2B5EF4-FFF2-40B4-BE49-F238E27FC236}">
                <a16:creationId xmlns:a16="http://schemas.microsoft.com/office/drawing/2014/main" id="{D6C06B78-3C3F-7649-0232-3ED781B19EFF}"/>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19" name="Rectangle 18">
            <a:extLst>
              <a:ext uri="{FF2B5EF4-FFF2-40B4-BE49-F238E27FC236}">
                <a16:creationId xmlns:a16="http://schemas.microsoft.com/office/drawing/2014/main" id="{406C4B6B-F1B4-E31C-864B-12C70BD193FA}"/>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0" name="Rectangle 19">
            <a:extLst>
              <a:ext uri="{FF2B5EF4-FFF2-40B4-BE49-F238E27FC236}">
                <a16:creationId xmlns:a16="http://schemas.microsoft.com/office/drawing/2014/main" id="{32769D79-2EB6-4607-8599-8AB4F821CC63}"/>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1" name="Rectangle 20">
            <a:extLst>
              <a:ext uri="{FF2B5EF4-FFF2-40B4-BE49-F238E27FC236}">
                <a16:creationId xmlns:a16="http://schemas.microsoft.com/office/drawing/2014/main" id="{D9081EDC-1315-9C81-E80D-5437E6DB32A3}"/>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12699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218"/>
          <a:stretch/>
        </p:blipFill>
        <p:spPr bwMode="auto">
          <a:xfrm>
            <a:off x="0" y="0"/>
            <a:ext cx="12192000" cy="53467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BFC99C4-2B59-1CEB-6DE0-01EEDAEB52AF}"/>
              </a:ext>
            </a:extLst>
          </p:cNvPr>
          <p:cNvSpPr/>
          <p:nvPr/>
        </p:nvSpPr>
        <p:spPr>
          <a:xfrm>
            <a:off x="7956698" y="-405883"/>
            <a:ext cx="4603897" cy="3581400"/>
          </a:xfrm>
          <a:prstGeom prst="ellipse">
            <a:avLst/>
          </a:prstGeom>
          <a:solidFill>
            <a:schemeClr val="accent5">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Jewish Christians</a:t>
            </a:r>
          </a:p>
        </p:txBody>
      </p:sp>
      <p:sp>
        <p:nvSpPr>
          <p:cNvPr id="11" name="Oval 10">
            <a:extLst>
              <a:ext uri="{FF2B5EF4-FFF2-40B4-BE49-F238E27FC236}">
                <a16:creationId xmlns:a16="http://schemas.microsoft.com/office/drawing/2014/main" id="{3FF15B6A-C179-8A50-EF2A-877D1583FEEB}"/>
              </a:ext>
            </a:extLst>
          </p:cNvPr>
          <p:cNvSpPr/>
          <p:nvPr/>
        </p:nvSpPr>
        <p:spPr>
          <a:xfrm>
            <a:off x="3473302" y="491571"/>
            <a:ext cx="4603898" cy="3581400"/>
          </a:xfrm>
          <a:prstGeom prst="ellipse">
            <a:avLst/>
          </a:prstGeom>
          <a:solidFill>
            <a:schemeClr val="accent5">
              <a:lumMod val="75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Gentile Christians</a:t>
            </a:r>
          </a:p>
        </p:txBody>
      </p:sp>
      <p:sp>
        <p:nvSpPr>
          <p:cNvPr id="12" name="Rectangle 11">
            <a:extLst>
              <a:ext uri="{FF2B5EF4-FFF2-40B4-BE49-F238E27FC236}">
                <a16:creationId xmlns:a16="http://schemas.microsoft.com/office/drawing/2014/main" id="{9D884A1E-A9D0-E858-2DAE-8ADB79E848E8}"/>
              </a:ext>
            </a:extLst>
          </p:cNvPr>
          <p:cNvSpPr/>
          <p:nvPr/>
        </p:nvSpPr>
        <p:spPr>
          <a:xfrm>
            <a:off x="3549503" y="3099317"/>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1</a:t>
            </a:r>
            <a:endParaRPr lang="en-US" sz="3600" b="1" i="1" dirty="0">
              <a:solidFill>
                <a:schemeClr val="bg1"/>
              </a:solidFill>
            </a:endParaRPr>
          </a:p>
        </p:txBody>
      </p:sp>
      <p:sp>
        <p:nvSpPr>
          <p:cNvPr id="13" name="Rectangle 12">
            <a:extLst>
              <a:ext uri="{FF2B5EF4-FFF2-40B4-BE49-F238E27FC236}">
                <a16:creationId xmlns:a16="http://schemas.microsoft.com/office/drawing/2014/main" id="{1C92740E-7105-6EB0-21E1-722CE8F31454}"/>
              </a:ext>
            </a:extLst>
          </p:cNvPr>
          <p:cNvSpPr/>
          <p:nvPr/>
        </p:nvSpPr>
        <p:spPr>
          <a:xfrm>
            <a:off x="8045303" y="2282271"/>
            <a:ext cx="4146697" cy="65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rPr>
              <a:t>Romans 2</a:t>
            </a:r>
            <a:endParaRPr lang="en-US" sz="3600" b="1" i="1" dirty="0">
              <a:solidFill>
                <a:schemeClr val="bg1"/>
              </a:solidFill>
            </a:endParaRPr>
          </a:p>
        </p:txBody>
      </p:sp>
      <p:sp>
        <p:nvSpPr>
          <p:cNvPr id="17" name="Rectangle 16">
            <a:extLst>
              <a:ext uri="{FF2B5EF4-FFF2-40B4-BE49-F238E27FC236}">
                <a16:creationId xmlns:a16="http://schemas.microsoft.com/office/drawing/2014/main" id="{AE5A8668-9A70-6DE9-4C0E-B2039B725D5F}"/>
              </a:ext>
            </a:extLst>
          </p:cNvPr>
          <p:cNvSpPr/>
          <p:nvPr/>
        </p:nvSpPr>
        <p:spPr>
          <a:xfrm>
            <a:off x="0" y="3944019"/>
            <a:ext cx="12192000" cy="290456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 2:1 </a:t>
            </a:r>
            <a:r>
              <a:rPr lang="en-US" sz="3000" dirty="0">
                <a:solidFill>
                  <a:schemeClr val="tx1"/>
                </a:solidFill>
              </a:rPr>
              <a:t>Th</a:t>
            </a:r>
            <a:r>
              <a:rPr lang="en-US" sz="3000" dirty="0">
                <a:solidFill>
                  <a:schemeClr val="tx1"/>
                </a:solidFill>
                <a:effectLst/>
                <a:ea typeface="Calibri" panose="020F0502020204030204" pitchFamily="34" charset="0"/>
              </a:rPr>
              <a:t>erefore you have no excuse</a:t>
            </a:r>
            <a:r>
              <a:rPr lang="en-US" sz="3000" dirty="0">
                <a:solidFill>
                  <a:srgbClr val="000000"/>
                </a:solidFill>
                <a:effectLst/>
                <a:ea typeface="Calibri" panose="020F0502020204030204" pitchFamily="34" charset="0"/>
              </a:rPr>
              <a:t>, everyone of you who passes judgment, </a:t>
            </a:r>
            <a:r>
              <a:rPr lang="en-US" sz="3000" dirty="0">
                <a:solidFill>
                  <a:schemeClr val="tx1"/>
                </a:solidFill>
                <a:effectLst/>
                <a:ea typeface="Calibri" panose="020F0502020204030204" pitchFamily="34" charset="0"/>
              </a:rPr>
              <a:t>for in that which you judge another, you condemn yourself; for you who judge practice the same things. </a:t>
            </a:r>
            <a:r>
              <a:rPr lang="en-US" sz="3000" b="1" baseline="30000" dirty="0">
                <a:solidFill>
                  <a:srgbClr val="000000"/>
                </a:solidFill>
                <a:effectLst/>
                <a:ea typeface="Calibri" panose="020F0502020204030204" pitchFamily="34" charset="0"/>
              </a:rPr>
              <a:t>2 </a:t>
            </a:r>
            <a:r>
              <a:rPr lang="en-US" sz="3000" dirty="0">
                <a:solidFill>
                  <a:srgbClr val="000000"/>
                </a:solidFill>
                <a:effectLst/>
                <a:ea typeface="Calibri" panose="020F0502020204030204" pitchFamily="34" charset="0"/>
              </a:rPr>
              <a:t>And we know that the judgment of God rightly falls upon those who practice such things. </a:t>
            </a:r>
            <a:r>
              <a:rPr lang="en-US" sz="3000" b="1" baseline="30000" dirty="0">
                <a:solidFill>
                  <a:srgbClr val="000000"/>
                </a:solidFill>
                <a:effectLst/>
                <a:ea typeface="Calibri" panose="020F0502020204030204" pitchFamily="34" charset="0"/>
              </a:rPr>
              <a:t>3 </a:t>
            </a:r>
            <a:r>
              <a:rPr lang="en-US" sz="3000" b="1" u="sng" dirty="0">
                <a:solidFill>
                  <a:srgbClr val="002060"/>
                </a:solidFill>
                <a:effectLst/>
                <a:ea typeface="Calibri" panose="020F0502020204030204" pitchFamily="34" charset="0"/>
              </a:rPr>
              <a:t>But do you suppose this, O man, when you pass judgment on those who practice such things and do the same yourself, that you will escape the judgment of God?</a:t>
            </a:r>
            <a:endParaRPr lang="en-US" sz="3000" b="1" u="sng" dirty="0">
              <a:solidFill>
                <a:srgbClr val="002060"/>
              </a:solidFill>
            </a:endParaRPr>
          </a:p>
        </p:txBody>
      </p:sp>
      <p:sp>
        <p:nvSpPr>
          <p:cNvPr id="15" name="Rounded Rectangular Callout 11">
            <a:extLst>
              <a:ext uri="{FF2B5EF4-FFF2-40B4-BE49-F238E27FC236}">
                <a16:creationId xmlns:a16="http://schemas.microsoft.com/office/drawing/2014/main" id="{1B287A29-92C8-0BCC-A5FC-2B86BDD7CB43}"/>
              </a:ext>
            </a:extLst>
          </p:cNvPr>
          <p:cNvSpPr/>
          <p:nvPr/>
        </p:nvSpPr>
        <p:spPr>
          <a:xfrm>
            <a:off x="111248" y="1310076"/>
            <a:ext cx="4124055" cy="68672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dirty="0"/>
              <a:t>The rest of chapter 2… </a:t>
            </a:r>
            <a:endParaRPr lang="en-US" sz="3200" dirty="0"/>
          </a:p>
        </p:txBody>
      </p:sp>
      <p:sp>
        <p:nvSpPr>
          <p:cNvPr id="16" name="Rounded Rectangular Callout 11">
            <a:extLst>
              <a:ext uri="{FF2B5EF4-FFF2-40B4-BE49-F238E27FC236}">
                <a16:creationId xmlns:a16="http://schemas.microsoft.com/office/drawing/2014/main" id="{6D7DB504-3A18-E2B7-FA3A-B4757F0B1DB2}"/>
              </a:ext>
            </a:extLst>
          </p:cNvPr>
          <p:cNvSpPr/>
          <p:nvPr/>
        </p:nvSpPr>
        <p:spPr>
          <a:xfrm>
            <a:off x="91502" y="45378"/>
            <a:ext cx="6438900" cy="11829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b="1" dirty="0">
              <a:solidFill>
                <a:schemeClr val="bg1"/>
              </a:solidFill>
            </a:endParaRPr>
          </a:p>
        </p:txBody>
      </p:sp>
      <p:sp>
        <p:nvSpPr>
          <p:cNvPr id="18" name="Rectangle 17">
            <a:extLst>
              <a:ext uri="{FF2B5EF4-FFF2-40B4-BE49-F238E27FC236}">
                <a16:creationId xmlns:a16="http://schemas.microsoft.com/office/drawing/2014/main" id="{246DF736-7D86-C088-0964-499527C96DEE}"/>
              </a:ext>
            </a:extLst>
          </p:cNvPr>
          <p:cNvSpPr/>
          <p:nvPr/>
        </p:nvSpPr>
        <p:spPr>
          <a:xfrm>
            <a:off x="381000" y="15240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You</a:t>
            </a:r>
          </a:p>
        </p:txBody>
      </p:sp>
      <p:sp>
        <p:nvSpPr>
          <p:cNvPr id="19" name="Rectangle 18">
            <a:extLst>
              <a:ext uri="{FF2B5EF4-FFF2-40B4-BE49-F238E27FC236}">
                <a16:creationId xmlns:a16="http://schemas.microsoft.com/office/drawing/2014/main" id="{930DAAE4-C0B5-E49E-869C-FCDCCE822035}"/>
              </a:ext>
            </a:extLst>
          </p:cNvPr>
          <p:cNvSpPr/>
          <p:nvPr/>
        </p:nvSpPr>
        <p:spPr>
          <a:xfrm>
            <a:off x="1600200" y="152400"/>
            <a:ext cx="1143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are</a:t>
            </a:r>
          </a:p>
        </p:txBody>
      </p:sp>
      <p:sp>
        <p:nvSpPr>
          <p:cNvPr id="20" name="Rectangle 19">
            <a:extLst>
              <a:ext uri="{FF2B5EF4-FFF2-40B4-BE49-F238E27FC236}">
                <a16:creationId xmlns:a16="http://schemas.microsoft.com/office/drawing/2014/main" id="{0C0CDB18-750B-BF80-4076-1681A0F5EC83}"/>
              </a:ext>
            </a:extLst>
          </p:cNvPr>
          <p:cNvSpPr/>
          <p:nvPr/>
        </p:nvSpPr>
        <p:spPr>
          <a:xfrm>
            <a:off x="2667000" y="149170"/>
            <a:ext cx="1295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just</a:t>
            </a:r>
          </a:p>
        </p:txBody>
      </p:sp>
      <p:sp>
        <p:nvSpPr>
          <p:cNvPr id="21" name="Rectangle 20">
            <a:extLst>
              <a:ext uri="{FF2B5EF4-FFF2-40B4-BE49-F238E27FC236}">
                <a16:creationId xmlns:a16="http://schemas.microsoft.com/office/drawing/2014/main" id="{7B9A572E-78B5-886D-064B-6DC8541841A9}"/>
              </a:ext>
            </a:extLst>
          </p:cNvPr>
          <p:cNvSpPr/>
          <p:nvPr/>
        </p:nvSpPr>
        <p:spPr>
          <a:xfrm>
            <a:off x="3886200" y="152400"/>
            <a:ext cx="837294"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as</a:t>
            </a:r>
          </a:p>
        </p:txBody>
      </p:sp>
      <p:sp>
        <p:nvSpPr>
          <p:cNvPr id="22" name="Rectangle 21">
            <a:extLst>
              <a:ext uri="{FF2B5EF4-FFF2-40B4-BE49-F238E27FC236}">
                <a16:creationId xmlns:a16="http://schemas.microsoft.com/office/drawing/2014/main" id="{ABAB5489-96F2-20FB-DAFE-D8EBD4BA3B68}"/>
              </a:ext>
            </a:extLst>
          </p:cNvPr>
          <p:cNvSpPr/>
          <p:nvPr/>
        </p:nvSpPr>
        <p:spPr>
          <a:xfrm>
            <a:off x="4648200" y="152400"/>
            <a:ext cx="1458611"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Bad.</a:t>
            </a:r>
          </a:p>
        </p:txBody>
      </p:sp>
    </p:spTree>
    <p:extLst>
      <p:ext uri="{BB962C8B-B14F-4D97-AF65-F5344CB8AC3E}">
        <p14:creationId xmlns:p14="http://schemas.microsoft.com/office/powerpoint/2010/main" val="424213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0CBF701-3B3F-622F-495B-81B8F380B1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5623"/>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11">
            <a:extLst>
              <a:ext uri="{FF2B5EF4-FFF2-40B4-BE49-F238E27FC236}">
                <a16:creationId xmlns:a16="http://schemas.microsoft.com/office/drawing/2014/main" id="{FA8D3900-B08D-ABDD-813C-D5D1E98B1B43}"/>
              </a:ext>
            </a:extLst>
          </p:cNvPr>
          <p:cNvSpPr/>
          <p:nvPr/>
        </p:nvSpPr>
        <p:spPr>
          <a:xfrm>
            <a:off x="1409700" y="145505"/>
            <a:ext cx="9372600" cy="686723"/>
          </a:xfrm>
          <a:prstGeom prst="wedgeRoundRectCallout">
            <a:avLst>
              <a:gd name="adj1" fmla="val -21927"/>
              <a:gd name="adj2" fmla="val 49596"/>
              <a:gd name="adj3" fmla="val 16667"/>
            </a:avLst>
          </a:prstGeom>
          <a:solidFill>
            <a:schemeClr val="tx1">
              <a:alpha val="73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 Paul is calling out 2 wrong attitudes: </a:t>
            </a:r>
          </a:p>
        </p:txBody>
      </p:sp>
      <p:sp>
        <p:nvSpPr>
          <p:cNvPr id="9" name="Rounded Rectangular Callout 11">
            <a:extLst>
              <a:ext uri="{FF2B5EF4-FFF2-40B4-BE49-F238E27FC236}">
                <a16:creationId xmlns:a16="http://schemas.microsoft.com/office/drawing/2014/main" id="{C0C7B5F8-87D0-A1BC-D0BD-A30B8A66EE8E}"/>
              </a:ext>
            </a:extLst>
          </p:cNvPr>
          <p:cNvSpPr/>
          <p:nvPr/>
        </p:nvSpPr>
        <p:spPr>
          <a:xfrm>
            <a:off x="266700" y="1088206"/>
            <a:ext cx="5067300" cy="1801421"/>
          </a:xfrm>
          <a:prstGeom prst="wedgeRoundRectCallout">
            <a:avLst>
              <a:gd name="adj1" fmla="val -21927"/>
              <a:gd name="adj2" fmla="val 49596"/>
              <a:gd name="adj3" fmla="val 16667"/>
            </a:avLst>
          </a:prstGeom>
          <a:solidFill>
            <a:schemeClr val="tx1">
              <a:alpha val="73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 </a:t>
            </a:r>
            <a:r>
              <a:rPr lang="en-US" sz="3200" b="1" i="1" dirty="0"/>
              <a:t>rebel</a:t>
            </a:r>
            <a:r>
              <a:rPr lang="en-US" sz="3200" b="1" dirty="0"/>
              <a:t> who says </a:t>
            </a:r>
          </a:p>
          <a:p>
            <a:pPr algn="ctr"/>
            <a:r>
              <a:rPr lang="en-US" sz="3200" b="1" dirty="0"/>
              <a:t>“forget you, God, I’m going to go my own way”</a:t>
            </a:r>
            <a:endParaRPr lang="en-US" sz="3200" dirty="0"/>
          </a:p>
        </p:txBody>
      </p:sp>
      <p:sp>
        <p:nvSpPr>
          <p:cNvPr id="14" name="Rounded Rectangular Callout 11">
            <a:extLst>
              <a:ext uri="{FF2B5EF4-FFF2-40B4-BE49-F238E27FC236}">
                <a16:creationId xmlns:a16="http://schemas.microsoft.com/office/drawing/2014/main" id="{29DC9CE4-7E97-4E65-7049-32A5B071C8B1}"/>
              </a:ext>
            </a:extLst>
          </p:cNvPr>
          <p:cNvSpPr/>
          <p:nvPr/>
        </p:nvSpPr>
        <p:spPr>
          <a:xfrm>
            <a:off x="6019800" y="1094179"/>
            <a:ext cx="5943600" cy="1801421"/>
          </a:xfrm>
          <a:prstGeom prst="wedgeRoundRectCallout">
            <a:avLst>
              <a:gd name="adj1" fmla="val -21927"/>
              <a:gd name="adj2" fmla="val 49596"/>
              <a:gd name="adj3" fmla="val 16667"/>
            </a:avLst>
          </a:prstGeom>
          <a:solidFill>
            <a:schemeClr val="tx1">
              <a:alpha val="73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The </a:t>
            </a:r>
            <a:r>
              <a:rPr lang="en-US" sz="3200" b="1" i="1" dirty="0"/>
              <a:t>self-righteous-do-gooder</a:t>
            </a:r>
            <a:r>
              <a:rPr lang="en-US" sz="3200" b="1" dirty="0"/>
              <a:t> </a:t>
            </a:r>
          </a:p>
          <a:p>
            <a:pPr algn="ctr"/>
            <a:r>
              <a:rPr lang="en-US" sz="3200" b="1" dirty="0"/>
              <a:t>who says “I merit God’s approval because I’m better than </a:t>
            </a:r>
            <a:r>
              <a:rPr lang="en-US" sz="3200" b="1" i="1" dirty="0"/>
              <a:t>them</a:t>
            </a:r>
            <a:r>
              <a:rPr lang="en-US" sz="3200" b="1" dirty="0"/>
              <a:t>.” </a:t>
            </a:r>
            <a:endParaRPr lang="en-US" sz="3200" dirty="0"/>
          </a:p>
        </p:txBody>
      </p:sp>
      <p:sp>
        <p:nvSpPr>
          <p:cNvPr id="15" name="Rounded Rectangular Callout 11">
            <a:extLst>
              <a:ext uri="{FF2B5EF4-FFF2-40B4-BE49-F238E27FC236}">
                <a16:creationId xmlns:a16="http://schemas.microsoft.com/office/drawing/2014/main" id="{8CC79598-7888-FAE8-42C8-82FC55263482}"/>
              </a:ext>
            </a:extLst>
          </p:cNvPr>
          <p:cNvSpPr/>
          <p:nvPr/>
        </p:nvSpPr>
        <p:spPr>
          <a:xfrm>
            <a:off x="221750" y="3104364"/>
            <a:ext cx="4936947" cy="68672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BOTH</a:t>
            </a:r>
            <a:r>
              <a:rPr lang="en-US" sz="3200" b="1" dirty="0"/>
              <a:t> are offensive to God</a:t>
            </a:r>
            <a:endParaRPr lang="en-US" sz="3200" i="1" dirty="0"/>
          </a:p>
        </p:txBody>
      </p:sp>
      <p:sp>
        <p:nvSpPr>
          <p:cNvPr id="16" name="Rounded Rectangular Callout 11">
            <a:extLst>
              <a:ext uri="{FF2B5EF4-FFF2-40B4-BE49-F238E27FC236}">
                <a16:creationId xmlns:a16="http://schemas.microsoft.com/office/drawing/2014/main" id="{009E2312-991F-9BDF-E677-2AC166382F74}"/>
              </a:ext>
            </a:extLst>
          </p:cNvPr>
          <p:cNvSpPr/>
          <p:nvPr/>
        </p:nvSpPr>
        <p:spPr>
          <a:xfrm>
            <a:off x="1219200" y="3892196"/>
            <a:ext cx="9067800" cy="68672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BOTH</a:t>
            </a:r>
            <a:r>
              <a:rPr lang="en-US" sz="3200" b="1" dirty="0"/>
              <a:t> are manifestations of the human sinful heart</a:t>
            </a:r>
            <a:endParaRPr lang="en-US" sz="3200" i="1" dirty="0"/>
          </a:p>
        </p:txBody>
      </p:sp>
      <p:sp>
        <p:nvSpPr>
          <p:cNvPr id="11" name="Rounded Rectangular Callout 11">
            <a:extLst>
              <a:ext uri="{FF2B5EF4-FFF2-40B4-BE49-F238E27FC236}">
                <a16:creationId xmlns:a16="http://schemas.microsoft.com/office/drawing/2014/main" id="{EE591ADB-71FB-B839-A4C2-F75D6F238CA9}"/>
              </a:ext>
            </a:extLst>
          </p:cNvPr>
          <p:cNvSpPr/>
          <p:nvPr/>
        </p:nvSpPr>
        <p:spPr>
          <a:xfrm>
            <a:off x="4759503" y="4688375"/>
            <a:ext cx="7391400" cy="68672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BOTH</a:t>
            </a:r>
            <a:r>
              <a:rPr lang="en-US" sz="3200" b="1" dirty="0"/>
              <a:t> will fail to make you right with God</a:t>
            </a:r>
            <a:endParaRPr lang="en-US" sz="3200" i="1" dirty="0"/>
          </a:p>
        </p:txBody>
      </p:sp>
      <p:sp>
        <p:nvSpPr>
          <p:cNvPr id="12" name="Rounded Rectangular Callout 11">
            <a:extLst>
              <a:ext uri="{FF2B5EF4-FFF2-40B4-BE49-F238E27FC236}">
                <a16:creationId xmlns:a16="http://schemas.microsoft.com/office/drawing/2014/main" id="{A8CE4B17-B4E7-8C24-4BC9-014F7AACEA42}"/>
              </a:ext>
            </a:extLst>
          </p:cNvPr>
          <p:cNvSpPr/>
          <p:nvPr/>
        </p:nvSpPr>
        <p:spPr>
          <a:xfrm>
            <a:off x="187502" y="5464311"/>
            <a:ext cx="4572001" cy="126331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gospel is offensive to </a:t>
            </a:r>
            <a:r>
              <a:rPr lang="en-US" sz="4000" b="1" i="1" dirty="0"/>
              <a:t>BOTH</a:t>
            </a:r>
            <a:endParaRPr lang="en-US" sz="4000" i="1" dirty="0"/>
          </a:p>
        </p:txBody>
      </p:sp>
      <p:sp>
        <p:nvSpPr>
          <p:cNvPr id="13" name="Rounded Rectangular Callout 11">
            <a:extLst>
              <a:ext uri="{FF2B5EF4-FFF2-40B4-BE49-F238E27FC236}">
                <a16:creationId xmlns:a16="http://schemas.microsoft.com/office/drawing/2014/main" id="{C9E324A9-3771-B4FF-73B9-33A3DECAC2B7}"/>
              </a:ext>
            </a:extLst>
          </p:cNvPr>
          <p:cNvSpPr/>
          <p:nvPr/>
        </p:nvSpPr>
        <p:spPr>
          <a:xfrm>
            <a:off x="4976114" y="5779128"/>
            <a:ext cx="7174789" cy="68672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dirty="0"/>
              <a:t>So we can all be offended together!</a:t>
            </a:r>
            <a:endParaRPr lang="en-US" sz="3600" i="1" dirty="0"/>
          </a:p>
        </p:txBody>
      </p:sp>
    </p:spTree>
    <p:extLst>
      <p:ext uri="{BB962C8B-B14F-4D97-AF65-F5344CB8AC3E}">
        <p14:creationId xmlns:p14="http://schemas.microsoft.com/office/powerpoint/2010/main" val="36071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6" grpId="0" animBg="1"/>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2EF9EE3-F3ED-EE5B-05AE-68F94DD94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5623"/>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E5A8668-9A70-6DE9-4C0E-B2039B725D5F}"/>
              </a:ext>
            </a:extLst>
          </p:cNvPr>
          <p:cNvSpPr/>
          <p:nvPr/>
        </p:nvSpPr>
        <p:spPr>
          <a:xfrm>
            <a:off x="0" y="5181599"/>
            <a:ext cx="12192000" cy="166698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Romans 3:23 </a:t>
            </a:r>
            <a:r>
              <a:rPr lang="en-US" sz="3400" dirty="0">
                <a:solidFill>
                  <a:schemeClr val="tx1"/>
                </a:solidFill>
                <a:effectLst/>
                <a:ea typeface="Calibri" panose="020F0502020204030204" pitchFamily="34" charset="0"/>
                <a:cs typeface="Times New Roman" panose="02020603050405020304" pitchFamily="18" charset="0"/>
              </a:rPr>
              <a:t>for all have sinned and fall short of the glory of God</a:t>
            </a:r>
            <a:r>
              <a:rPr lang="en-US" sz="3400" dirty="0">
                <a:solidFill>
                  <a:srgbClr val="000000"/>
                </a:solidFill>
                <a:effectLst/>
                <a:ea typeface="Calibri" panose="020F0502020204030204" pitchFamily="34" charset="0"/>
                <a:cs typeface="Times New Roman" panose="02020603050405020304" pitchFamily="18" charset="0"/>
              </a:rPr>
              <a:t>,  </a:t>
            </a:r>
            <a:r>
              <a:rPr lang="en-US" sz="3400" b="1" baseline="30000" dirty="0">
                <a:solidFill>
                  <a:srgbClr val="000000"/>
                </a:solidFill>
                <a:effectLst/>
                <a:ea typeface="Calibri" panose="020F0502020204030204" pitchFamily="34" charset="0"/>
                <a:cs typeface="Times New Roman" panose="02020603050405020304" pitchFamily="18" charset="0"/>
              </a:rPr>
              <a:t>24 </a:t>
            </a:r>
            <a:r>
              <a:rPr lang="en-US" sz="3400" dirty="0">
                <a:solidFill>
                  <a:schemeClr val="tx1"/>
                </a:solidFill>
                <a:effectLst/>
                <a:ea typeface="Calibri" panose="020F0502020204030204" pitchFamily="34" charset="0"/>
                <a:cs typeface="Times New Roman" panose="02020603050405020304" pitchFamily="18" charset="0"/>
              </a:rPr>
              <a:t>being justified as a gift by His grace through the redemption which is in Christ Jesus</a:t>
            </a:r>
          </a:p>
          <a:p>
            <a:endParaRPr lang="en-US" sz="3000" dirty="0">
              <a:solidFill>
                <a:schemeClr val="tx1"/>
              </a:solidFill>
            </a:endParaRPr>
          </a:p>
        </p:txBody>
      </p:sp>
      <p:sp>
        <p:nvSpPr>
          <p:cNvPr id="15" name="Rounded Rectangular Callout 11">
            <a:extLst>
              <a:ext uri="{FF2B5EF4-FFF2-40B4-BE49-F238E27FC236}">
                <a16:creationId xmlns:a16="http://schemas.microsoft.com/office/drawing/2014/main" id="{8CC79598-7888-FAE8-42C8-82FC55263482}"/>
              </a:ext>
            </a:extLst>
          </p:cNvPr>
          <p:cNvSpPr/>
          <p:nvPr/>
        </p:nvSpPr>
        <p:spPr>
          <a:xfrm>
            <a:off x="1688386" y="85070"/>
            <a:ext cx="8815227" cy="1257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Everyone, (everyone), EVERYONE </a:t>
            </a:r>
          </a:p>
          <a:p>
            <a:pPr algn="ctr"/>
            <a:r>
              <a:rPr lang="en-US" sz="4000" b="1" dirty="0"/>
              <a:t>falls short of God’s perfect standard</a:t>
            </a:r>
            <a:endParaRPr lang="en-US" sz="4000" i="1" dirty="0"/>
          </a:p>
        </p:txBody>
      </p:sp>
      <p:sp>
        <p:nvSpPr>
          <p:cNvPr id="5" name="Rounded Rectangular Callout 11">
            <a:extLst>
              <a:ext uri="{FF2B5EF4-FFF2-40B4-BE49-F238E27FC236}">
                <a16:creationId xmlns:a16="http://schemas.microsoft.com/office/drawing/2014/main" id="{62B813CF-1D83-36D4-DE86-B8429ECDBCC5}"/>
              </a:ext>
            </a:extLst>
          </p:cNvPr>
          <p:cNvSpPr/>
          <p:nvPr/>
        </p:nvSpPr>
        <p:spPr>
          <a:xfrm>
            <a:off x="1688385" y="1511300"/>
            <a:ext cx="8815227" cy="1257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Everyone, (everyone), EVERYONE </a:t>
            </a:r>
          </a:p>
          <a:p>
            <a:pPr algn="ctr"/>
            <a:r>
              <a:rPr lang="en-US" sz="4000" b="1" dirty="0"/>
              <a:t>can be saved by the grace of God</a:t>
            </a:r>
            <a:endParaRPr lang="en-US" sz="4000" i="1" dirty="0"/>
          </a:p>
        </p:txBody>
      </p:sp>
    </p:spTree>
    <p:extLst>
      <p:ext uri="{BB962C8B-B14F-4D97-AF65-F5344CB8AC3E}">
        <p14:creationId xmlns:p14="http://schemas.microsoft.com/office/powerpoint/2010/main" val="99658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4AA34-B90E-4F2C-BF04-22AA139445FF}"/>
              </a:ext>
            </a:extLst>
          </p:cNvPr>
          <p:cNvSpPr/>
          <p:nvPr/>
        </p:nvSpPr>
        <p:spPr>
          <a:xfrm>
            <a:off x="-8560" y="12954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 1:22 </a:t>
            </a:r>
            <a:r>
              <a:rPr lang="en-US" sz="3000" dirty="0">
                <a:solidFill>
                  <a:schemeClr val="tx1"/>
                </a:solidFill>
              </a:rPr>
              <a:t>Professing to be wise, they became fools, </a:t>
            </a:r>
            <a:r>
              <a:rPr lang="en-US" sz="3000" b="1" baseline="30000" dirty="0">
                <a:solidFill>
                  <a:schemeClr val="tx1"/>
                </a:solidFill>
              </a:rPr>
              <a:t>23 </a:t>
            </a:r>
            <a:r>
              <a:rPr lang="en-US" sz="3000" dirty="0">
                <a:solidFill>
                  <a:schemeClr val="tx1"/>
                </a:solidFill>
              </a:rPr>
              <a:t>and </a:t>
            </a:r>
            <a:r>
              <a:rPr lang="en-US" sz="3000" b="1" u="sng" dirty="0">
                <a:solidFill>
                  <a:schemeClr val="tx1"/>
                </a:solidFill>
              </a:rPr>
              <a:t>exchanged</a:t>
            </a:r>
            <a:r>
              <a:rPr lang="en-US" sz="3000" dirty="0">
                <a:solidFill>
                  <a:schemeClr val="tx1"/>
                </a:solidFill>
              </a:rPr>
              <a:t> the glory of the incorruptible God for an image in the form of corruptible man and of birds and four-footed animals and crawling creatures. </a:t>
            </a:r>
            <a:r>
              <a:rPr lang="en-US" sz="3000" b="1" baseline="30000" dirty="0">
                <a:solidFill>
                  <a:schemeClr val="tx1"/>
                </a:solidFill>
              </a:rPr>
              <a:t>24 </a:t>
            </a:r>
            <a:r>
              <a:rPr lang="en-US" sz="3000" b="1" u="sng" dirty="0">
                <a:solidFill>
                  <a:schemeClr val="tx1"/>
                </a:solidFill>
              </a:rPr>
              <a:t>Therefore God gave them over</a:t>
            </a:r>
            <a:r>
              <a:rPr lang="en-US" sz="3000" dirty="0">
                <a:solidFill>
                  <a:schemeClr val="tx1"/>
                </a:solidFill>
              </a:rPr>
              <a:t> in the lusts of their hearts to impurity, so that their bodies would be dishonored among them. </a:t>
            </a:r>
          </a:p>
          <a:p>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id="{29786278-6BD1-27D9-2D65-1F5178519DB8}"/>
              </a:ext>
            </a:extLst>
          </p:cNvPr>
          <p:cNvSpPr/>
          <p:nvPr/>
        </p:nvSpPr>
        <p:spPr>
          <a:xfrm>
            <a:off x="5943600" y="76200"/>
            <a:ext cx="6207264" cy="13233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Paul is describing how humans suppress the truth about God</a:t>
            </a:r>
          </a:p>
        </p:txBody>
      </p:sp>
    </p:spTree>
    <p:extLst>
      <p:ext uri="{BB962C8B-B14F-4D97-AF65-F5344CB8AC3E}">
        <p14:creationId xmlns:p14="http://schemas.microsoft.com/office/powerpoint/2010/main" val="2630324807"/>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E90DD9C-7EE0-7DB3-69CD-C7BC270C66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5623"/>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1">
            <a:extLst>
              <a:ext uri="{FF2B5EF4-FFF2-40B4-BE49-F238E27FC236}">
                <a16:creationId xmlns:a16="http://schemas.microsoft.com/office/drawing/2014/main" id="{8CC79598-7888-FAE8-42C8-82FC55263482}"/>
              </a:ext>
            </a:extLst>
          </p:cNvPr>
          <p:cNvSpPr/>
          <p:nvPr/>
        </p:nvSpPr>
        <p:spPr>
          <a:xfrm>
            <a:off x="1688386" y="85070"/>
            <a:ext cx="8815227" cy="1257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Everyone, (everyone), EVERYONE </a:t>
            </a:r>
          </a:p>
          <a:p>
            <a:pPr algn="ctr"/>
            <a:r>
              <a:rPr lang="en-US" sz="4000" b="1" dirty="0"/>
              <a:t>falls short of God’s perfect standard</a:t>
            </a:r>
            <a:endParaRPr lang="en-US" sz="4000" i="1" dirty="0"/>
          </a:p>
        </p:txBody>
      </p:sp>
      <p:sp>
        <p:nvSpPr>
          <p:cNvPr id="5" name="Rounded Rectangular Callout 11">
            <a:extLst>
              <a:ext uri="{FF2B5EF4-FFF2-40B4-BE49-F238E27FC236}">
                <a16:creationId xmlns:a16="http://schemas.microsoft.com/office/drawing/2014/main" id="{62B813CF-1D83-36D4-DE86-B8429ECDBCC5}"/>
              </a:ext>
            </a:extLst>
          </p:cNvPr>
          <p:cNvSpPr/>
          <p:nvPr/>
        </p:nvSpPr>
        <p:spPr>
          <a:xfrm>
            <a:off x="1688385" y="1511300"/>
            <a:ext cx="8815227" cy="1257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Everyone, (everyone), EVERYONE </a:t>
            </a:r>
          </a:p>
          <a:p>
            <a:pPr algn="ctr"/>
            <a:r>
              <a:rPr lang="en-US" sz="4000" b="1" dirty="0"/>
              <a:t>can be saved by the grace of God</a:t>
            </a:r>
            <a:endParaRPr lang="en-US" sz="4000" i="1" dirty="0"/>
          </a:p>
        </p:txBody>
      </p:sp>
      <p:sp>
        <p:nvSpPr>
          <p:cNvPr id="6" name="Rectangle 5">
            <a:extLst>
              <a:ext uri="{FF2B5EF4-FFF2-40B4-BE49-F238E27FC236}">
                <a16:creationId xmlns:a16="http://schemas.microsoft.com/office/drawing/2014/main" id="{E89678C5-6CDC-2B0F-4C2A-4F159E487029}"/>
              </a:ext>
            </a:extLst>
          </p:cNvPr>
          <p:cNvSpPr/>
          <p:nvPr/>
        </p:nvSpPr>
        <p:spPr>
          <a:xfrm>
            <a:off x="1600200" y="5651910"/>
            <a:ext cx="10363200" cy="103603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 1:16 </a:t>
            </a:r>
            <a:r>
              <a:rPr lang="en-US" sz="3100" dirty="0">
                <a:solidFill>
                  <a:schemeClr val="tx1"/>
                </a:solidFill>
              </a:rPr>
              <a:t>…the gospel, for it is the power of God for salvation to everyone who believes, </a:t>
            </a:r>
            <a:r>
              <a:rPr lang="en-US" sz="3100" b="1" u="sng" dirty="0">
                <a:solidFill>
                  <a:srgbClr val="002060"/>
                </a:solidFill>
              </a:rPr>
              <a:t>to the Jew first and also to the Greek</a:t>
            </a:r>
            <a:r>
              <a:rPr lang="en-US" sz="3100" dirty="0">
                <a:solidFill>
                  <a:schemeClr val="tx1"/>
                </a:solidFill>
              </a:rPr>
              <a:t>. </a:t>
            </a:r>
          </a:p>
        </p:txBody>
      </p:sp>
      <p:sp>
        <p:nvSpPr>
          <p:cNvPr id="7" name="Rectangle 6">
            <a:extLst>
              <a:ext uri="{FF2B5EF4-FFF2-40B4-BE49-F238E27FC236}">
                <a16:creationId xmlns:a16="http://schemas.microsoft.com/office/drawing/2014/main" id="{DAF0A379-64D4-44D0-C9F3-00079E5E4178}"/>
              </a:ext>
            </a:extLst>
          </p:cNvPr>
          <p:cNvSpPr/>
          <p:nvPr/>
        </p:nvSpPr>
        <p:spPr>
          <a:xfrm>
            <a:off x="152400" y="4429922"/>
            <a:ext cx="9738298" cy="104816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2:9 </a:t>
            </a:r>
            <a:r>
              <a:rPr lang="en-US" sz="3000" dirty="0">
                <a:solidFill>
                  <a:schemeClr val="tx1"/>
                </a:solidFill>
              </a:rPr>
              <a:t>There will be tribulation and distress for every soul of man who does evil, </a:t>
            </a:r>
            <a:r>
              <a:rPr lang="en-US" sz="3000" b="1" u="sng" dirty="0">
                <a:solidFill>
                  <a:srgbClr val="002060"/>
                </a:solidFill>
              </a:rPr>
              <a:t>of the Jew first and also of the Greek</a:t>
            </a:r>
          </a:p>
        </p:txBody>
      </p:sp>
      <p:sp>
        <p:nvSpPr>
          <p:cNvPr id="9" name="Rounded Rectangular Callout 11">
            <a:extLst>
              <a:ext uri="{FF2B5EF4-FFF2-40B4-BE49-F238E27FC236}">
                <a16:creationId xmlns:a16="http://schemas.microsoft.com/office/drawing/2014/main" id="{CF72E3E6-CDCD-7253-E9BB-7D70C523AF1A}"/>
              </a:ext>
            </a:extLst>
          </p:cNvPr>
          <p:cNvSpPr/>
          <p:nvPr/>
        </p:nvSpPr>
        <p:spPr>
          <a:xfrm>
            <a:off x="139557" y="2952625"/>
            <a:ext cx="11887200" cy="1257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All of this is an exercise in including everyone in both the problem and the solution</a:t>
            </a:r>
            <a:endParaRPr lang="en-US" sz="4000" i="1" dirty="0"/>
          </a:p>
        </p:txBody>
      </p:sp>
    </p:spTree>
    <p:extLst>
      <p:ext uri="{BB962C8B-B14F-4D97-AF65-F5344CB8AC3E}">
        <p14:creationId xmlns:p14="http://schemas.microsoft.com/office/powerpoint/2010/main" val="34997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E90DD9C-7EE0-7DB3-69CD-C7BC270C66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15623"/>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9AF73B7-CA2B-C304-ABB0-53B034758836}"/>
              </a:ext>
            </a:extLst>
          </p:cNvPr>
          <p:cNvSpPr/>
          <p:nvPr/>
        </p:nvSpPr>
        <p:spPr>
          <a:xfrm>
            <a:off x="1600200" y="5651910"/>
            <a:ext cx="10363200" cy="103603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 1:16 </a:t>
            </a:r>
            <a:r>
              <a:rPr lang="en-US" sz="3100" dirty="0">
                <a:solidFill>
                  <a:schemeClr val="tx1"/>
                </a:solidFill>
              </a:rPr>
              <a:t>…the gospel, for it is the power of God for salvation to everyone who believes, </a:t>
            </a:r>
            <a:r>
              <a:rPr lang="en-US" sz="3100" b="1" u="sng" dirty="0">
                <a:solidFill>
                  <a:srgbClr val="002060"/>
                </a:solidFill>
              </a:rPr>
              <a:t>to the Jew first and also to the Greek</a:t>
            </a:r>
            <a:r>
              <a:rPr lang="en-US" sz="3100" dirty="0">
                <a:solidFill>
                  <a:schemeClr val="tx1"/>
                </a:solidFill>
              </a:rPr>
              <a:t>. </a:t>
            </a:r>
          </a:p>
        </p:txBody>
      </p:sp>
      <p:sp>
        <p:nvSpPr>
          <p:cNvPr id="12" name="Rectangle 11">
            <a:extLst>
              <a:ext uri="{FF2B5EF4-FFF2-40B4-BE49-F238E27FC236}">
                <a16:creationId xmlns:a16="http://schemas.microsoft.com/office/drawing/2014/main" id="{FD496675-59BF-CDBF-BF97-9D54829EF783}"/>
              </a:ext>
            </a:extLst>
          </p:cNvPr>
          <p:cNvSpPr/>
          <p:nvPr/>
        </p:nvSpPr>
        <p:spPr>
          <a:xfrm>
            <a:off x="152400" y="4429922"/>
            <a:ext cx="9738298" cy="104816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2:9 </a:t>
            </a:r>
            <a:r>
              <a:rPr lang="en-US" sz="3000" dirty="0">
                <a:solidFill>
                  <a:schemeClr val="tx1"/>
                </a:solidFill>
              </a:rPr>
              <a:t>There will be tribulation and distress for every soul of man who does evil, </a:t>
            </a:r>
            <a:r>
              <a:rPr lang="en-US" sz="3000" b="1" u="sng" dirty="0">
                <a:solidFill>
                  <a:srgbClr val="002060"/>
                </a:solidFill>
              </a:rPr>
              <a:t>of the Jew first and also of the Greek</a:t>
            </a:r>
          </a:p>
        </p:txBody>
      </p:sp>
      <p:pic>
        <p:nvPicPr>
          <p:cNvPr id="9" name="Picture 2" descr="Common U.S. Tax Forms">
            <a:extLst>
              <a:ext uri="{FF2B5EF4-FFF2-40B4-BE49-F238E27FC236}">
                <a16:creationId xmlns:a16="http://schemas.microsoft.com/office/drawing/2014/main" id="{3AC076A8-C1B6-4533-9A70-1764C8071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217" y="1138988"/>
            <a:ext cx="5118383" cy="337393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11">
            <a:extLst>
              <a:ext uri="{FF2B5EF4-FFF2-40B4-BE49-F238E27FC236}">
                <a16:creationId xmlns:a16="http://schemas.microsoft.com/office/drawing/2014/main" id="{3010C838-BBE3-E1FC-488F-1D299A87015F}"/>
              </a:ext>
            </a:extLst>
          </p:cNvPr>
          <p:cNvSpPr/>
          <p:nvPr/>
        </p:nvSpPr>
        <p:spPr>
          <a:xfrm>
            <a:off x="228601" y="152400"/>
            <a:ext cx="7696199" cy="12579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puts both factions in the Roman church on the same foundation</a:t>
            </a:r>
            <a:endParaRPr lang="en-US" sz="3600" i="1" dirty="0"/>
          </a:p>
        </p:txBody>
      </p:sp>
    </p:spTree>
    <p:extLst>
      <p:ext uri="{BB962C8B-B14F-4D97-AF65-F5344CB8AC3E}">
        <p14:creationId xmlns:p14="http://schemas.microsoft.com/office/powerpoint/2010/main" val="213534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8AAB4-FA75-FB8F-55B2-57934D0F2436}"/>
              </a:ext>
            </a:extLst>
          </p:cNvPr>
          <p:cNvSpPr/>
          <p:nvPr/>
        </p:nvSpPr>
        <p:spPr>
          <a:xfrm>
            <a:off x="342900" y="1219200"/>
            <a:ext cx="11582400" cy="898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rPr>
              <a:t>As usual… God is coming at things from a totally fresh angle</a:t>
            </a:r>
          </a:p>
        </p:txBody>
      </p:sp>
    </p:spTree>
    <p:extLst>
      <p:ext uri="{BB962C8B-B14F-4D97-AF65-F5344CB8AC3E}">
        <p14:creationId xmlns:p14="http://schemas.microsoft.com/office/powerpoint/2010/main" val="29906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8AAB4-FA75-FB8F-55B2-57934D0F2436}"/>
              </a:ext>
            </a:extLst>
          </p:cNvPr>
          <p:cNvSpPr/>
          <p:nvPr/>
        </p:nvSpPr>
        <p:spPr>
          <a:xfrm>
            <a:off x="342900" y="1219200"/>
            <a:ext cx="11582400" cy="898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rPr>
              <a:t>As usual… God is coming at things from a totally fresh angle</a:t>
            </a:r>
          </a:p>
        </p:txBody>
      </p:sp>
      <p:sp>
        <p:nvSpPr>
          <p:cNvPr id="11" name="Rounded Rectangular Callout 11">
            <a:extLst>
              <a:ext uri="{FF2B5EF4-FFF2-40B4-BE49-F238E27FC236}">
                <a16:creationId xmlns:a16="http://schemas.microsoft.com/office/drawing/2014/main" id="{5FA62850-D2B6-59B8-2978-DDE493D0D510}"/>
              </a:ext>
            </a:extLst>
          </p:cNvPr>
          <p:cNvSpPr/>
          <p:nvPr/>
        </p:nvSpPr>
        <p:spPr>
          <a:xfrm>
            <a:off x="762000" y="4953000"/>
            <a:ext cx="10744200" cy="16764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When we receive God’s word with humility, it leads us to respond with </a:t>
            </a:r>
            <a:r>
              <a:rPr lang="en-US" sz="4400" b="1" i="1" dirty="0">
                <a:solidFill>
                  <a:schemeClr val="bg1"/>
                </a:solidFill>
              </a:rPr>
              <a:t>LOVE</a:t>
            </a:r>
            <a:endParaRPr lang="en-US" sz="2400" b="1" i="1" dirty="0">
              <a:solidFill>
                <a:schemeClr val="bg1"/>
              </a:solidFill>
            </a:endParaRPr>
          </a:p>
        </p:txBody>
      </p:sp>
    </p:spTree>
    <p:extLst>
      <p:ext uri="{BB962C8B-B14F-4D97-AF65-F5344CB8AC3E}">
        <p14:creationId xmlns:p14="http://schemas.microsoft.com/office/powerpoint/2010/main" val="1562871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F77C70-4D54-23D6-992F-DC300E8DC24A}"/>
              </a:ext>
            </a:extLst>
          </p:cNvPr>
          <p:cNvSpPr/>
          <p:nvPr/>
        </p:nvSpPr>
        <p:spPr>
          <a:xfrm>
            <a:off x="0" y="304800"/>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All people fall short of God’s standard</a:t>
            </a:r>
          </a:p>
        </p:txBody>
      </p:sp>
      <p:sp>
        <p:nvSpPr>
          <p:cNvPr id="8" name="Rectangle 7">
            <a:extLst>
              <a:ext uri="{FF2B5EF4-FFF2-40B4-BE49-F238E27FC236}">
                <a16:creationId xmlns:a16="http://schemas.microsoft.com/office/drawing/2014/main" id="{B6D25593-ABBB-3DBD-B995-D4A3E23A3DC8}"/>
              </a:ext>
            </a:extLst>
          </p:cNvPr>
          <p:cNvSpPr/>
          <p:nvPr/>
        </p:nvSpPr>
        <p:spPr>
          <a:xfrm>
            <a:off x="0" y="1295400"/>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God loves every single one of them</a:t>
            </a:r>
          </a:p>
        </p:txBody>
      </p:sp>
      <p:sp>
        <p:nvSpPr>
          <p:cNvPr id="12" name="Rectangle 11">
            <a:extLst>
              <a:ext uri="{FF2B5EF4-FFF2-40B4-BE49-F238E27FC236}">
                <a16:creationId xmlns:a16="http://schemas.microsoft.com/office/drawing/2014/main" id="{BCD7E281-1499-D447-2149-3385A70AD455}"/>
              </a:ext>
            </a:extLst>
          </p:cNvPr>
          <p:cNvSpPr/>
          <p:nvPr/>
        </p:nvSpPr>
        <p:spPr>
          <a:xfrm>
            <a:off x="0" y="2286000"/>
            <a:ext cx="12191999"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And so should you!</a:t>
            </a:r>
          </a:p>
        </p:txBody>
      </p:sp>
      <p:sp>
        <p:nvSpPr>
          <p:cNvPr id="13" name="Rectangle 12">
            <a:extLst>
              <a:ext uri="{FF2B5EF4-FFF2-40B4-BE49-F238E27FC236}">
                <a16:creationId xmlns:a16="http://schemas.microsoft.com/office/drawing/2014/main" id="{F2471750-1114-DFF7-71C5-ADF3EB010C8A}"/>
              </a:ext>
            </a:extLst>
          </p:cNvPr>
          <p:cNvSpPr/>
          <p:nvPr/>
        </p:nvSpPr>
        <p:spPr>
          <a:xfrm>
            <a:off x="0" y="3505200"/>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Including people who “fall short” </a:t>
            </a:r>
          </a:p>
          <a:p>
            <a:pPr algn="ctr"/>
            <a:r>
              <a:rPr lang="en-US" sz="4400" b="1" dirty="0">
                <a:solidFill>
                  <a:schemeClr val="bg1"/>
                </a:solidFill>
              </a:rPr>
              <a:t>in a different way than you do</a:t>
            </a:r>
          </a:p>
        </p:txBody>
      </p:sp>
      <p:sp>
        <p:nvSpPr>
          <p:cNvPr id="2" name="Rounded Rectangular Callout 11">
            <a:extLst>
              <a:ext uri="{FF2B5EF4-FFF2-40B4-BE49-F238E27FC236}">
                <a16:creationId xmlns:a16="http://schemas.microsoft.com/office/drawing/2014/main" id="{546F21CE-C1E3-967A-5578-E866FCEB18CE}"/>
              </a:ext>
            </a:extLst>
          </p:cNvPr>
          <p:cNvSpPr/>
          <p:nvPr/>
        </p:nvSpPr>
        <p:spPr>
          <a:xfrm>
            <a:off x="762000" y="4953000"/>
            <a:ext cx="10744200" cy="16764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When we receive God’s word with humility, it leads us to respond with </a:t>
            </a:r>
            <a:r>
              <a:rPr lang="en-US" sz="4400" b="1" i="1" dirty="0">
                <a:solidFill>
                  <a:schemeClr val="bg1"/>
                </a:solidFill>
              </a:rPr>
              <a:t>LOVE</a:t>
            </a:r>
            <a:endParaRPr lang="en-US" sz="2400" b="1" i="1" dirty="0">
              <a:solidFill>
                <a:schemeClr val="bg1"/>
              </a:solidFill>
            </a:endParaRPr>
          </a:p>
        </p:txBody>
      </p:sp>
    </p:spTree>
    <p:extLst>
      <p:ext uri="{BB962C8B-B14F-4D97-AF65-F5344CB8AC3E}">
        <p14:creationId xmlns:p14="http://schemas.microsoft.com/office/powerpoint/2010/main" val="148752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F77C70-4D54-23D6-992F-DC300E8DC24A}"/>
              </a:ext>
            </a:extLst>
          </p:cNvPr>
          <p:cNvSpPr/>
          <p:nvPr/>
        </p:nvSpPr>
        <p:spPr>
          <a:xfrm>
            <a:off x="952500" y="487362"/>
            <a:ext cx="103632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It isn’t our job to try to get the world to conform to our values</a:t>
            </a:r>
          </a:p>
        </p:txBody>
      </p:sp>
      <p:sp>
        <p:nvSpPr>
          <p:cNvPr id="8" name="Rectangle 7">
            <a:extLst>
              <a:ext uri="{FF2B5EF4-FFF2-40B4-BE49-F238E27FC236}">
                <a16:creationId xmlns:a16="http://schemas.microsoft.com/office/drawing/2014/main" id="{B6D25593-ABBB-3DBD-B995-D4A3E23A3DC8}"/>
              </a:ext>
            </a:extLst>
          </p:cNvPr>
          <p:cNvSpPr/>
          <p:nvPr/>
        </p:nvSpPr>
        <p:spPr>
          <a:xfrm>
            <a:off x="1" y="1752600"/>
            <a:ext cx="12191998"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And it certainly isn’t our job to </a:t>
            </a:r>
            <a:r>
              <a:rPr lang="en-US" sz="4400" b="1" i="1" dirty="0">
                <a:solidFill>
                  <a:schemeClr val="bg1"/>
                </a:solidFill>
              </a:rPr>
              <a:t>judge!</a:t>
            </a:r>
          </a:p>
        </p:txBody>
      </p:sp>
      <p:sp>
        <p:nvSpPr>
          <p:cNvPr id="13" name="Rectangle 12">
            <a:extLst>
              <a:ext uri="{FF2B5EF4-FFF2-40B4-BE49-F238E27FC236}">
                <a16:creationId xmlns:a16="http://schemas.microsoft.com/office/drawing/2014/main" id="{F2471750-1114-DFF7-71C5-ADF3EB010C8A}"/>
              </a:ext>
            </a:extLst>
          </p:cNvPr>
          <p:cNvSpPr/>
          <p:nvPr/>
        </p:nvSpPr>
        <p:spPr>
          <a:xfrm>
            <a:off x="0" y="3352800"/>
            <a:ext cx="12192000"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Our job is to proclaim the Good News of Jesus Christ, in genuine love, from a posture of humble sinners, saved by grace alone </a:t>
            </a:r>
          </a:p>
        </p:txBody>
      </p:sp>
      <p:sp>
        <p:nvSpPr>
          <p:cNvPr id="2" name="Rounded Rectangular Callout 11">
            <a:extLst>
              <a:ext uri="{FF2B5EF4-FFF2-40B4-BE49-F238E27FC236}">
                <a16:creationId xmlns:a16="http://schemas.microsoft.com/office/drawing/2014/main" id="{44F8CD6E-4063-34CD-463E-7ED8719576F5}"/>
              </a:ext>
            </a:extLst>
          </p:cNvPr>
          <p:cNvSpPr/>
          <p:nvPr/>
        </p:nvSpPr>
        <p:spPr>
          <a:xfrm>
            <a:off x="762000" y="4953000"/>
            <a:ext cx="10744200" cy="1676400"/>
          </a:xfrm>
          <a:prstGeom prst="wedgeRoundRectCallout">
            <a:avLst>
              <a:gd name="adj1" fmla="val -21927"/>
              <a:gd name="adj2" fmla="val 49596"/>
              <a:gd name="adj3" fmla="val 16667"/>
            </a:avLst>
          </a:prstGeom>
          <a:solidFill>
            <a:srgbClr val="008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When we receive God’s word with humility, it leads us to respond with </a:t>
            </a:r>
            <a:r>
              <a:rPr lang="en-US" sz="4400" b="1" i="1" dirty="0">
                <a:solidFill>
                  <a:schemeClr val="bg1"/>
                </a:solidFill>
              </a:rPr>
              <a:t>LOVE</a:t>
            </a:r>
            <a:endParaRPr lang="en-US" sz="2400" b="1" i="1" dirty="0">
              <a:solidFill>
                <a:schemeClr val="bg1"/>
              </a:solidFill>
            </a:endParaRPr>
          </a:p>
        </p:txBody>
      </p:sp>
    </p:spTree>
    <p:extLst>
      <p:ext uri="{BB962C8B-B14F-4D97-AF65-F5344CB8AC3E}">
        <p14:creationId xmlns:p14="http://schemas.microsoft.com/office/powerpoint/2010/main" val="22151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3F50594-CB5D-429A-9F98-8B9EDCF7CAC5}"/>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5" name="Rectangle 4">
            <a:extLst>
              <a:ext uri="{FF2B5EF4-FFF2-40B4-BE49-F238E27FC236}">
                <a16:creationId xmlns:a16="http://schemas.microsoft.com/office/drawing/2014/main" id="{9A0787D5-AF20-4568-0739-15D3BD8C13AC}"/>
              </a:ext>
            </a:extLst>
          </p:cNvPr>
          <p:cNvSpPr/>
          <p:nvPr/>
        </p:nvSpPr>
        <p:spPr>
          <a:xfrm>
            <a:off x="4343400" y="5257800"/>
            <a:ext cx="7162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Next Week…</a:t>
            </a:r>
          </a:p>
        </p:txBody>
      </p:sp>
    </p:spTree>
    <p:extLst>
      <p:ext uri="{BB962C8B-B14F-4D97-AF65-F5344CB8AC3E}">
        <p14:creationId xmlns:p14="http://schemas.microsoft.com/office/powerpoint/2010/main" val="11461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4AA34-B90E-4F2C-BF04-22AA139445FF}"/>
              </a:ext>
            </a:extLst>
          </p:cNvPr>
          <p:cNvSpPr/>
          <p:nvPr/>
        </p:nvSpPr>
        <p:spPr>
          <a:xfrm>
            <a:off x="-8560" y="12954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 1:22 </a:t>
            </a:r>
            <a:r>
              <a:rPr lang="en-US" sz="3000" dirty="0">
                <a:solidFill>
                  <a:schemeClr val="tx1"/>
                </a:solidFill>
              </a:rPr>
              <a:t>Professing to be wise, they became fools, </a:t>
            </a:r>
            <a:r>
              <a:rPr lang="en-US" sz="3000" b="1" baseline="30000" dirty="0">
                <a:solidFill>
                  <a:schemeClr val="tx1"/>
                </a:solidFill>
              </a:rPr>
              <a:t>23 </a:t>
            </a:r>
            <a:r>
              <a:rPr lang="en-US" sz="3000" dirty="0">
                <a:solidFill>
                  <a:schemeClr val="tx1"/>
                </a:solidFill>
              </a:rPr>
              <a:t>and </a:t>
            </a:r>
            <a:r>
              <a:rPr lang="en-US" sz="3000" b="1" u="sng" dirty="0">
                <a:solidFill>
                  <a:schemeClr val="tx1"/>
                </a:solidFill>
              </a:rPr>
              <a:t>exchanged</a:t>
            </a:r>
            <a:r>
              <a:rPr lang="en-US" sz="3000" dirty="0">
                <a:solidFill>
                  <a:schemeClr val="tx1"/>
                </a:solidFill>
              </a:rPr>
              <a:t> the glory of the incorruptible God for an image in the form of corruptible man and of birds and four-footed animals and crawling creatures. </a:t>
            </a:r>
            <a:r>
              <a:rPr lang="en-US" sz="3000" b="1" baseline="30000" dirty="0">
                <a:solidFill>
                  <a:schemeClr val="tx1"/>
                </a:solidFill>
              </a:rPr>
              <a:t>24 </a:t>
            </a:r>
            <a:r>
              <a:rPr lang="en-US" sz="3000" b="1" u="sng" dirty="0">
                <a:solidFill>
                  <a:schemeClr val="tx1"/>
                </a:solidFill>
              </a:rPr>
              <a:t>Therefore God gave them over</a:t>
            </a:r>
            <a:r>
              <a:rPr lang="en-US" sz="3000" dirty="0">
                <a:solidFill>
                  <a:schemeClr val="tx1"/>
                </a:solidFill>
              </a:rPr>
              <a:t> in the lusts of their hearts to impurity, so that their bodies would be dishonored among them. </a:t>
            </a:r>
          </a:p>
          <a:p>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id="{E34AE470-5AFC-0A00-AFE8-06A0DF06DC8C}"/>
              </a:ext>
            </a:extLst>
          </p:cNvPr>
          <p:cNvSpPr/>
          <p:nvPr/>
        </p:nvSpPr>
        <p:spPr>
          <a:xfrm>
            <a:off x="-20548" y="38100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1:25 </a:t>
            </a:r>
            <a:r>
              <a:rPr lang="en-US" sz="3000" dirty="0">
                <a:solidFill>
                  <a:srgbClr val="000000"/>
                </a:solidFill>
                <a:effectLst/>
                <a:ea typeface="Times New Roman" panose="02020603050405020304" pitchFamily="18" charset="0"/>
              </a:rPr>
              <a:t>For </a:t>
            </a:r>
            <a:r>
              <a:rPr lang="en-US" sz="3000" b="1" u="sng" dirty="0">
                <a:solidFill>
                  <a:srgbClr val="000000"/>
                </a:solidFill>
                <a:effectLst/>
                <a:ea typeface="Times New Roman" panose="02020603050405020304" pitchFamily="18" charset="0"/>
              </a:rPr>
              <a:t>they exchanged</a:t>
            </a:r>
            <a:r>
              <a:rPr lang="en-US" sz="3000" u="sng" dirty="0">
                <a:solidFill>
                  <a:srgbClr val="000000"/>
                </a:solidFill>
                <a:effectLst/>
                <a:ea typeface="Times New Roman" panose="02020603050405020304" pitchFamily="18" charset="0"/>
              </a:rPr>
              <a:t> </a:t>
            </a:r>
            <a:r>
              <a:rPr lang="en-US" sz="3000" dirty="0">
                <a:solidFill>
                  <a:srgbClr val="000000"/>
                </a:solidFill>
                <a:effectLst/>
                <a:ea typeface="Times New Roman" panose="02020603050405020304" pitchFamily="18" charset="0"/>
              </a:rPr>
              <a:t>the truth of God for a lie, and worshiped and served the creature rather than the Creator, who is blessed forever. Amen.</a:t>
            </a:r>
            <a:endParaRPr lang="en-US" sz="3000" dirty="0">
              <a:effectLst/>
              <a:ea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id="{7FA761AE-0498-B84E-8DDE-E63736DD0420}"/>
              </a:ext>
            </a:extLst>
          </p:cNvPr>
          <p:cNvSpPr/>
          <p:nvPr/>
        </p:nvSpPr>
        <p:spPr>
          <a:xfrm>
            <a:off x="5943600" y="76200"/>
            <a:ext cx="6207264" cy="13233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Paul is describing how humans suppress the truth about God</a:t>
            </a:r>
          </a:p>
        </p:txBody>
      </p:sp>
    </p:spTree>
    <p:extLst>
      <p:ext uri="{BB962C8B-B14F-4D97-AF65-F5344CB8AC3E}">
        <p14:creationId xmlns:p14="http://schemas.microsoft.com/office/powerpoint/2010/main" val="188010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4AA34-B90E-4F2C-BF04-22AA139445FF}"/>
              </a:ext>
            </a:extLst>
          </p:cNvPr>
          <p:cNvSpPr/>
          <p:nvPr/>
        </p:nvSpPr>
        <p:spPr>
          <a:xfrm>
            <a:off x="-8560" y="12954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 1:22 </a:t>
            </a:r>
            <a:r>
              <a:rPr lang="en-US" sz="3000" dirty="0">
                <a:solidFill>
                  <a:schemeClr val="tx1"/>
                </a:solidFill>
              </a:rPr>
              <a:t>Professing to be wise, they became fools, </a:t>
            </a:r>
            <a:r>
              <a:rPr lang="en-US" sz="3000" b="1" baseline="30000" dirty="0">
                <a:solidFill>
                  <a:schemeClr val="tx1"/>
                </a:solidFill>
              </a:rPr>
              <a:t>23 </a:t>
            </a:r>
            <a:r>
              <a:rPr lang="en-US" sz="3000" dirty="0">
                <a:solidFill>
                  <a:schemeClr val="tx1"/>
                </a:solidFill>
              </a:rPr>
              <a:t>and </a:t>
            </a:r>
            <a:r>
              <a:rPr lang="en-US" sz="3000" b="1" u="sng" dirty="0">
                <a:solidFill>
                  <a:schemeClr val="tx1"/>
                </a:solidFill>
              </a:rPr>
              <a:t>exchanged</a:t>
            </a:r>
            <a:r>
              <a:rPr lang="en-US" sz="3000" dirty="0">
                <a:solidFill>
                  <a:schemeClr val="tx1"/>
                </a:solidFill>
              </a:rPr>
              <a:t> the glory of the incorruptible God for an image in the form of corruptible man and of birds and four-footed animals and crawling creatures. </a:t>
            </a:r>
            <a:r>
              <a:rPr lang="en-US" sz="3000" b="1" baseline="30000" dirty="0">
                <a:solidFill>
                  <a:schemeClr val="tx1"/>
                </a:solidFill>
              </a:rPr>
              <a:t>24 </a:t>
            </a:r>
            <a:r>
              <a:rPr lang="en-US" sz="3000" b="1" u="sng" dirty="0">
                <a:solidFill>
                  <a:schemeClr val="tx1"/>
                </a:solidFill>
              </a:rPr>
              <a:t>Therefore God gave them over</a:t>
            </a:r>
            <a:r>
              <a:rPr lang="en-US" sz="3000" dirty="0">
                <a:solidFill>
                  <a:schemeClr val="tx1"/>
                </a:solidFill>
              </a:rPr>
              <a:t> in the lusts of their hearts to impurity, so that their bodies would be dishonored among them. </a:t>
            </a:r>
          </a:p>
          <a:p>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id="{E34AE470-5AFC-0A00-AFE8-06A0DF06DC8C}"/>
              </a:ext>
            </a:extLst>
          </p:cNvPr>
          <p:cNvSpPr/>
          <p:nvPr/>
        </p:nvSpPr>
        <p:spPr>
          <a:xfrm>
            <a:off x="-20548" y="38100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1:25 </a:t>
            </a:r>
            <a:r>
              <a:rPr lang="en-US" sz="3000" dirty="0">
                <a:solidFill>
                  <a:srgbClr val="000000"/>
                </a:solidFill>
                <a:effectLst/>
                <a:ea typeface="Times New Roman" panose="02020603050405020304" pitchFamily="18" charset="0"/>
              </a:rPr>
              <a:t>For </a:t>
            </a:r>
            <a:r>
              <a:rPr lang="en-US" sz="3000" b="1" u="sng" dirty="0">
                <a:solidFill>
                  <a:srgbClr val="000000"/>
                </a:solidFill>
                <a:effectLst/>
                <a:ea typeface="Times New Roman" panose="02020603050405020304" pitchFamily="18" charset="0"/>
              </a:rPr>
              <a:t>they exchanged</a:t>
            </a:r>
            <a:r>
              <a:rPr lang="en-US" sz="3000" u="sng" dirty="0">
                <a:solidFill>
                  <a:srgbClr val="000000"/>
                </a:solidFill>
                <a:effectLst/>
                <a:ea typeface="Times New Roman" panose="02020603050405020304" pitchFamily="18" charset="0"/>
              </a:rPr>
              <a:t> </a:t>
            </a:r>
            <a:r>
              <a:rPr lang="en-US" sz="3000" dirty="0">
                <a:solidFill>
                  <a:srgbClr val="000000"/>
                </a:solidFill>
                <a:effectLst/>
                <a:ea typeface="Times New Roman" panose="02020603050405020304" pitchFamily="18" charset="0"/>
              </a:rPr>
              <a:t>the truth of God for a lie, and worshiped and served the creature rather than the Creator, who is blessed forever. Amen.</a:t>
            </a:r>
            <a:endParaRPr lang="en-US" sz="3000" dirty="0">
              <a:effectLst/>
              <a:ea typeface="Times New Roman" panose="02020603050405020304" pitchFamily="18" charset="0"/>
            </a:endParaRPr>
          </a:p>
          <a:p>
            <a:pPr marL="0" marR="0">
              <a:spcBef>
                <a:spcPts val="0"/>
              </a:spcBef>
              <a:spcAft>
                <a:spcPts val="0"/>
              </a:spcAft>
            </a:pPr>
            <a:r>
              <a:rPr lang="en-US" sz="3000" b="1" baseline="30000" dirty="0">
                <a:solidFill>
                  <a:srgbClr val="000000"/>
                </a:solidFill>
                <a:effectLst/>
                <a:ea typeface="Times New Roman" panose="02020603050405020304" pitchFamily="18" charset="0"/>
              </a:rPr>
              <a:t>26 </a:t>
            </a:r>
            <a:r>
              <a:rPr lang="en-US" sz="3000" b="1" u="sng" dirty="0">
                <a:solidFill>
                  <a:srgbClr val="000000"/>
                </a:solidFill>
                <a:effectLst/>
                <a:ea typeface="Times New Roman" panose="02020603050405020304" pitchFamily="18" charset="0"/>
              </a:rPr>
              <a:t>For this reason God gave them over</a:t>
            </a:r>
            <a:r>
              <a:rPr lang="en-US" sz="3000" u="sng" dirty="0">
                <a:solidFill>
                  <a:srgbClr val="000000"/>
                </a:solidFill>
                <a:effectLst/>
                <a:ea typeface="Times New Roman" panose="02020603050405020304" pitchFamily="18" charset="0"/>
              </a:rPr>
              <a:t>  </a:t>
            </a:r>
            <a:r>
              <a:rPr lang="en-US" sz="3000" dirty="0">
                <a:solidFill>
                  <a:srgbClr val="000000"/>
                </a:solidFill>
                <a:effectLst/>
                <a:ea typeface="Times New Roman" panose="02020603050405020304" pitchFamily="18" charset="0"/>
              </a:rPr>
              <a:t>…</a:t>
            </a:r>
            <a:endParaRPr lang="en-US" sz="3000" dirty="0">
              <a:effectLst/>
              <a:ea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id="{7DF13BA4-6EE8-E396-075E-6280DA7727C6}"/>
              </a:ext>
            </a:extLst>
          </p:cNvPr>
          <p:cNvSpPr/>
          <p:nvPr/>
        </p:nvSpPr>
        <p:spPr>
          <a:xfrm>
            <a:off x="5943600" y="76200"/>
            <a:ext cx="6207264" cy="13233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Paul is describing how humans suppress the truth about God</a:t>
            </a:r>
          </a:p>
        </p:txBody>
      </p:sp>
    </p:spTree>
    <p:extLst>
      <p:ext uri="{BB962C8B-B14F-4D97-AF65-F5344CB8AC3E}">
        <p14:creationId xmlns:p14="http://schemas.microsoft.com/office/powerpoint/2010/main" val="200139740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4AA34-B90E-4F2C-BF04-22AA139445FF}"/>
              </a:ext>
            </a:extLst>
          </p:cNvPr>
          <p:cNvSpPr/>
          <p:nvPr/>
        </p:nvSpPr>
        <p:spPr>
          <a:xfrm>
            <a:off x="-8560" y="12954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 1:22 </a:t>
            </a:r>
            <a:r>
              <a:rPr lang="en-US" sz="3000" dirty="0">
                <a:solidFill>
                  <a:schemeClr val="tx1"/>
                </a:solidFill>
              </a:rPr>
              <a:t>Professing to be wise, they became fools, </a:t>
            </a:r>
            <a:r>
              <a:rPr lang="en-US" sz="3000" b="1" baseline="30000" dirty="0">
                <a:solidFill>
                  <a:schemeClr val="tx1"/>
                </a:solidFill>
              </a:rPr>
              <a:t>23 </a:t>
            </a:r>
            <a:r>
              <a:rPr lang="en-US" sz="3000" dirty="0">
                <a:solidFill>
                  <a:schemeClr val="tx1"/>
                </a:solidFill>
              </a:rPr>
              <a:t>and </a:t>
            </a:r>
            <a:r>
              <a:rPr lang="en-US" sz="3000" b="1" u="sng" dirty="0">
                <a:solidFill>
                  <a:schemeClr val="tx1"/>
                </a:solidFill>
              </a:rPr>
              <a:t>exchanged</a:t>
            </a:r>
            <a:r>
              <a:rPr lang="en-US" sz="3000" dirty="0">
                <a:solidFill>
                  <a:schemeClr val="tx1"/>
                </a:solidFill>
              </a:rPr>
              <a:t> the glory of the incorruptible God for an image in the form of corruptible man and of birds and four-footed animals and crawling creatures. </a:t>
            </a:r>
            <a:r>
              <a:rPr lang="en-US" sz="3000" b="1" baseline="30000" dirty="0">
                <a:solidFill>
                  <a:schemeClr val="tx1"/>
                </a:solidFill>
              </a:rPr>
              <a:t>24 </a:t>
            </a:r>
            <a:r>
              <a:rPr lang="en-US" sz="3000" b="1" u="sng" dirty="0">
                <a:solidFill>
                  <a:schemeClr val="tx1"/>
                </a:solidFill>
              </a:rPr>
              <a:t>Therefore God gave them over</a:t>
            </a:r>
            <a:r>
              <a:rPr lang="en-US" sz="3000" dirty="0">
                <a:solidFill>
                  <a:schemeClr val="tx1"/>
                </a:solidFill>
              </a:rPr>
              <a:t> in the lusts of their hearts to impurity, so that their bodies would be dishonored among them. </a:t>
            </a:r>
          </a:p>
          <a:p>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9" name="Rectangle 8">
            <a:extLst>
              <a:ext uri="{FF2B5EF4-FFF2-40B4-BE49-F238E27FC236}">
                <a16:creationId xmlns:a16="http://schemas.microsoft.com/office/drawing/2014/main" id="{E34AE470-5AFC-0A00-AFE8-06A0DF06DC8C}"/>
              </a:ext>
            </a:extLst>
          </p:cNvPr>
          <p:cNvSpPr/>
          <p:nvPr/>
        </p:nvSpPr>
        <p:spPr>
          <a:xfrm>
            <a:off x="-20548" y="38100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000" b="1" baseline="30000" dirty="0">
                <a:solidFill>
                  <a:schemeClr val="tx1"/>
                </a:solidFill>
              </a:rPr>
              <a:t>Rom 1:25 </a:t>
            </a:r>
            <a:r>
              <a:rPr lang="en-US" sz="3000" dirty="0">
                <a:solidFill>
                  <a:srgbClr val="000000"/>
                </a:solidFill>
                <a:effectLst/>
                <a:ea typeface="Times New Roman" panose="02020603050405020304" pitchFamily="18" charset="0"/>
              </a:rPr>
              <a:t>For </a:t>
            </a:r>
            <a:r>
              <a:rPr lang="en-US" sz="3000" b="1" u="sng" dirty="0">
                <a:solidFill>
                  <a:srgbClr val="000000"/>
                </a:solidFill>
                <a:effectLst/>
                <a:ea typeface="Times New Roman" panose="02020603050405020304" pitchFamily="18" charset="0"/>
              </a:rPr>
              <a:t>they exchanged</a:t>
            </a:r>
            <a:r>
              <a:rPr lang="en-US" sz="3000" u="sng" dirty="0">
                <a:solidFill>
                  <a:srgbClr val="000000"/>
                </a:solidFill>
                <a:effectLst/>
                <a:ea typeface="Times New Roman" panose="02020603050405020304" pitchFamily="18" charset="0"/>
              </a:rPr>
              <a:t> </a:t>
            </a:r>
            <a:r>
              <a:rPr lang="en-US" sz="3000" dirty="0">
                <a:solidFill>
                  <a:srgbClr val="000000"/>
                </a:solidFill>
                <a:effectLst/>
                <a:ea typeface="Times New Roman" panose="02020603050405020304" pitchFamily="18" charset="0"/>
              </a:rPr>
              <a:t>the truth of God for a lie, and worshiped and served the creature rather than the Creator, who is blessed forever. Amen.</a:t>
            </a:r>
            <a:endParaRPr lang="en-US" sz="3000" dirty="0">
              <a:effectLst/>
              <a:ea typeface="Times New Roman" panose="02020603050405020304" pitchFamily="18" charset="0"/>
            </a:endParaRPr>
          </a:p>
          <a:p>
            <a:pPr marL="0" marR="0">
              <a:spcBef>
                <a:spcPts val="0"/>
              </a:spcBef>
              <a:spcAft>
                <a:spcPts val="0"/>
              </a:spcAft>
            </a:pPr>
            <a:r>
              <a:rPr lang="en-US" sz="3000" b="1" baseline="30000" dirty="0">
                <a:solidFill>
                  <a:srgbClr val="000000"/>
                </a:solidFill>
                <a:effectLst/>
                <a:ea typeface="Times New Roman" panose="02020603050405020304" pitchFamily="18" charset="0"/>
              </a:rPr>
              <a:t>26 </a:t>
            </a:r>
            <a:r>
              <a:rPr lang="en-US" sz="3000" b="1" u="sng" dirty="0">
                <a:solidFill>
                  <a:srgbClr val="000000"/>
                </a:solidFill>
                <a:effectLst/>
                <a:ea typeface="Times New Roman" panose="02020603050405020304" pitchFamily="18" charset="0"/>
              </a:rPr>
              <a:t>For this reason God gave them over</a:t>
            </a:r>
            <a:r>
              <a:rPr lang="en-US" sz="3000" u="sng" dirty="0">
                <a:solidFill>
                  <a:srgbClr val="000000"/>
                </a:solidFill>
                <a:effectLst/>
                <a:ea typeface="Times New Roman" panose="02020603050405020304" pitchFamily="18" charset="0"/>
              </a:rPr>
              <a:t>  </a:t>
            </a:r>
            <a:r>
              <a:rPr lang="en-US" sz="3000" dirty="0">
                <a:solidFill>
                  <a:srgbClr val="000000"/>
                </a:solidFill>
                <a:effectLst/>
                <a:ea typeface="Times New Roman" panose="02020603050405020304" pitchFamily="18" charset="0"/>
              </a:rPr>
              <a:t>…</a:t>
            </a:r>
            <a:endParaRPr lang="en-US" sz="3000" dirty="0">
              <a:effectLst/>
              <a:ea typeface="Times New Roman" panose="02020603050405020304" pitchFamily="18" charset="0"/>
            </a:endParaRPr>
          </a:p>
          <a:p>
            <a:endParaRPr lang="en-US" sz="3200" dirty="0">
              <a:solidFill>
                <a:schemeClr val="tx1"/>
              </a:solidFill>
            </a:endParaRPr>
          </a:p>
        </p:txBody>
      </p:sp>
      <p:sp>
        <p:nvSpPr>
          <p:cNvPr id="10" name="Rectangle 9">
            <a:extLst>
              <a:ext uri="{FF2B5EF4-FFF2-40B4-BE49-F238E27FC236}">
                <a16:creationId xmlns:a16="http://schemas.microsoft.com/office/drawing/2014/main" id="{4A90002A-014C-0D3E-3CC5-C74E512210FA}"/>
              </a:ext>
            </a:extLst>
          </p:cNvPr>
          <p:cNvSpPr/>
          <p:nvPr/>
        </p:nvSpPr>
        <p:spPr>
          <a:xfrm>
            <a:off x="-1" y="5574818"/>
            <a:ext cx="12192000" cy="119476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a:t>
            </a:r>
            <a:r>
              <a:rPr lang="en-US" sz="3200" b="1" baseline="30000" dirty="0">
                <a:solidFill>
                  <a:srgbClr val="000000"/>
                </a:solidFill>
                <a:effectLst/>
                <a:ea typeface="Times New Roman" panose="02020603050405020304" pitchFamily="18" charset="0"/>
              </a:rPr>
              <a:t>1:28 </a:t>
            </a:r>
            <a:r>
              <a:rPr lang="en-US" sz="3200" b="1" u="sng" dirty="0">
                <a:solidFill>
                  <a:srgbClr val="000000"/>
                </a:solidFill>
                <a:effectLst/>
                <a:ea typeface="Times New Roman" panose="02020603050405020304" pitchFamily="18" charset="0"/>
              </a:rPr>
              <a:t>they did not see fit to acknowledge God any longer</a:t>
            </a:r>
            <a:r>
              <a:rPr lang="en-US" sz="3200" dirty="0">
                <a:solidFill>
                  <a:srgbClr val="000000"/>
                </a:solidFill>
                <a:effectLst/>
                <a:ea typeface="Times New Roman" panose="02020603050405020304" pitchFamily="18" charset="0"/>
              </a:rPr>
              <a:t>, God </a:t>
            </a:r>
            <a:r>
              <a:rPr lang="en-US" sz="3200" b="1" u="sng" dirty="0">
                <a:solidFill>
                  <a:srgbClr val="000000"/>
                </a:solidFill>
                <a:effectLst/>
                <a:ea typeface="Times New Roman" panose="02020603050405020304" pitchFamily="18" charset="0"/>
              </a:rPr>
              <a:t>gave them over</a:t>
            </a:r>
            <a:r>
              <a:rPr lang="en-US" sz="3200" dirty="0">
                <a:solidFill>
                  <a:srgbClr val="000000"/>
                </a:solidFill>
                <a:effectLst/>
                <a:ea typeface="Times New Roman" panose="02020603050405020304" pitchFamily="18" charset="0"/>
              </a:rPr>
              <a:t> to a depraved mind…</a:t>
            </a:r>
            <a:endParaRPr lang="en-US" sz="3200" dirty="0">
              <a:effectLst/>
              <a:ea typeface="Times New Roman" panose="02020603050405020304" pitchFamily="18" charset="0"/>
            </a:endParaRPr>
          </a:p>
          <a:p>
            <a:endParaRPr lang="en-US" sz="3200" dirty="0">
              <a:solidFill>
                <a:schemeClr val="tx1"/>
              </a:solidFill>
            </a:endParaRPr>
          </a:p>
        </p:txBody>
      </p:sp>
      <p:sp>
        <p:nvSpPr>
          <p:cNvPr id="7" name="Rounded Rectangular Callout 11">
            <a:extLst>
              <a:ext uri="{FF2B5EF4-FFF2-40B4-BE49-F238E27FC236}">
                <a16:creationId xmlns:a16="http://schemas.microsoft.com/office/drawing/2014/main" id="{AFFBF236-D001-182F-5651-F71579B80D51}"/>
              </a:ext>
            </a:extLst>
          </p:cNvPr>
          <p:cNvSpPr/>
          <p:nvPr/>
        </p:nvSpPr>
        <p:spPr>
          <a:xfrm>
            <a:off x="5943600" y="76200"/>
            <a:ext cx="6207264" cy="132338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Paul is describing how humans suppress the truth about God</a:t>
            </a:r>
          </a:p>
        </p:txBody>
      </p:sp>
    </p:spTree>
    <p:extLst>
      <p:ext uri="{BB962C8B-B14F-4D97-AF65-F5344CB8AC3E}">
        <p14:creationId xmlns:p14="http://schemas.microsoft.com/office/powerpoint/2010/main" val="30394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B4AA34-B90E-4F2C-BF04-22AA139445FF}"/>
              </a:ext>
            </a:extLst>
          </p:cNvPr>
          <p:cNvSpPr/>
          <p:nvPr/>
        </p:nvSpPr>
        <p:spPr>
          <a:xfrm>
            <a:off x="0" y="3886200"/>
            <a:ext cx="12192000" cy="296238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 1:</a:t>
            </a:r>
            <a:r>
              <a:rPr lang="en-US" sz="3200" b="1" baseline="30000" dirty="0">
                <a:solidFill>
                  <a:srgbClr val="000000"/>
                </a:solidFill>
                <a:effectLst/>
                <a:ea typeface="Times New Roman" panose="02020603050405020304" pitchFamily="18" charset="0"/>
              </a:rPr>
              <a:t>26 </a:t>
            </a:r>
            <a:r>
              <a:rPr lang="en-US" sz="3200" dirty="0">
                <a:solidFill>
                  <a:srgbClr val="000000"/>
                </a:solidFill>
                <a:effectLst/>
                <a:ea typeface="Times New Roman" panose="02020603050405020304" pitchFamily="18" charset="0"/>
              </a:rPr>
              <a:t>For this reason God gave them over to degrading passions; for their women exchanged the natural function for that which is unnatural, </a:t>
            </a:r>
            <a:r>
              <a:rPr lang="en-US" sz="3200" dirty="0">
                <a:solidFill>
                  <a:srgbClr val="000000"/>
                </a:solidFill>
                <a:ea typeface="Times New Roman" panose="02020603050405020304" pitchFamily="18" charset="0"/>
              </a:rPr>
              <a:t> </a:t>
            </a:r>
            <a:r>
              <a:rPr lang="en-US" sz="3200" b="1" baseline="30000" dirty="0">
                <a:solidFill>
                  <a:srgbClr val="000000"/>
                </a:solidFill>
                <a:effectLst/>
                <a:ea typeface="Times New Roman" panose="02020603050405020304" pitchFamily="18" charset="0"/>
              </a:rPr>
              <a:t>27 </a:t>
            </a:r>
            <a:r>
              <a:rPr lang="en-US" sz="3200" dirty="0">
                <a:solidFill>
                  <a:srgbClr val="000000"/>
                </a:solidFill>
                <a:effectLst/>
                <a:ea typeface="Times New Roman" panose="02020603050405020304" pitchFamily="18" charset="0"/>
              </a:rPr>
              <a:t>and in the same way also the men abandoned the natural function of the woman and burned in their desire toward one another, men with men committing indecent acts and receiving in their own persons the due penalty of their error. </a:t>
            </a:r>
            <a:endParaRPr lang="en-US" sz="3200" dirty="0">
              <a:solidFill>
                <a:schemeClr val="tx1"/>
              </a:solidFill>
            </a:endParaRPr>
          </a:p>
        </p:txBody>
      </p:sp>
      <p:sp>
        <p:nvSpPr>
          <p:cNvPr id="6" name="Rectangle 5">
            <a:extLst>
              <a:ext uri="{FF2B5EF4-FFF2-40B4-BE49-F238E27FC236}">
                <a16:creationId xmlns:a16="http://schemas.microsoft.com/office/drawing/2014/main"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Tree>
    <p:extLst>
      <p:ext uri="{BB962C8B-B14F-4D97-AF65-F5344CB8AC3E}">
        <p14:creationId xmlns:p14="http://schemas.microsoft.com/office/powerpoint/2010/main" val="750620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15110</TotalTime>
  <Words>5155</Words>
  <Application>Microsoft Office PowerPoint</Application>
  <PresentationFormat>Widescreen</PresentationFormat>
  <Paragraphs>389</Paragraphs>
  <Slides>57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FoustB</cp:lastModifiedBy>
  <cp:revision>640</cp:revision>
  <dcterms:created xsi:type="dcterms:W3CDTF">2010-12-28T16:51:17Z</dcterms:created>
  <dcterms:modified xsi:type="dcterms:W3CDTF">2022-11-13T15:28:46Z</dcterms:modified>
</cp:coreProperties>
</file>