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5683" r:id="rId1"/>
  </p:sldMasterIdLst>
  <p:notesMasterIdLst>
    <p:notesMasterId r:id="rId28"/>
  </p:notesMasterIdLst>
  <p:sldIdLst>
    <p:sldId id="8541" r:id="rId2"/>
    <p:sldId id="9720" r:id="rId3"/>
    <p:sldId id="10027" r:id="rId4"/>
    <p:sldId id="10028" r:id="rId5"/>
    <p:sldId id="10029" r:id="rId6"/>
    <p:sldId id="10030" r:id="rId7"/>
    <p:sldId id="10031" r:id="rId8"/>
    <p:sldId id="10032" r:id="rId9"/>
    <p:sldId id="10033" r:id="rId10"/>
    <p:sldId id="10026" r:id="rId11"/>
    <p:sldId id="10035" r:id="rId12"/>
    <p:sldId id="10036" r:id="rId13"/>
    <p:sldId id="10038" r:id="rId14"/>
    <p:sldId id="10039" r:id="rId15"/>
    <p:sldId id="10041" r:id="rId16"/>
    <p:sldId id="10037" r:id="rId17"/>
    <p:sldId id="10043" r:id="rId18"/>
    <p:sldId id="10047" r:id="rId19"/>
    <p:sldId id="10048" r:id="rId20"/>
    <p:sldId id="10044" r:id="rId21"/>
    <p:sldId id="10049" r:id="rId22"/>
    <p:sldId id="10045" r:id="rId23"/>
    <p:sldId id="10050" r:id="rId24"/>
    <p:sldId id="10051" r:id="rId25"/>
    <p:sldId id="9962" r:id="rId26"/>
    <p:sldId id="10052" r:id="rId27"/>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CCDA"/>
    <a:srgbClr val="EF4038"/>
    <a:srgbClr val="586676"/>
    <a:srgbClr val="5286C4"/>
    <a:srgbClr val="393939"/>
    <a:srgbClr val="254061"/>
    <a:srgbClr val="D3E6FF"/>
    <a:srgbClr val="B0E4CD"/>
    <a:srgbClr val="35A5C2"/>
    <a:srgbClr val="385D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77183BF-D9E2-A84F-8EF0-00E8F8B704FF}" v="557" dt="2024-10-03T23:08:57.224"/>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0648" autoAdjust="0"/>
    <p:restoredTop sz="57342"/>
  </p:normalViewPr>
  <p:slideViewPr>
    <p:cSldViewPr snapToGrid="0" snapToObjects="1">
      <p:cViewPr varScale="1">
        <p:scale>
          <a:sx n="43" d="100"/>
          <a:sy n="43" d="100"/>
        </p:scale>
        <p:origin x="596" y="6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fld id="{1696978B-A236-B943-B34D-431BF05F63D6}" type="slidenum">
              <a:rPr lang="en-US"/>
              <a:pPr>
                <a:defRPr/>
              </a:pPr>
              <a:t>‹#›</a:t>
            </a:fld>
            <a:endParaRPr lang="en-US"/>
          </a:p>
        </p:txBody>
      </p:sp>
    </p:spTree>
    <p:extLst>
      <p:ext uri="{BB962C8B-B14F-4D97-AF65-F5344CB8AC3E}">
        <p14:creationId xmlns:p14="http://schemas.microsoft.com/office/powerpoint/2010/main" val="3676463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spcBef>
                <a:spcPts val="0"/>
              </a:spcBef>
              <a:spcAft>
                <a:spcPts val="0"/>
              </a:spcAft>
              <a:buSzPts val="1200"/>
              <a:buFont typeface="Times New Roman" panose="02020603050405020304" pitchFamily="18" charset="0"/>
              <a:buNone/>
              <a:tabLst>
                <a:tab pos="685800" algn="l"/>
              </a:tabLst>
            </a:pPr>
            <a:endParaRPr lang="en-US" dirty="0"/>
          </a:p>
        </p:txBody>
      </p:sp>
      <p:sp>
        <p:nvSpPr>
          <p:cNvPr id="4" name="Slide Number Placeholder 3"/>
          <p:cNvSpPr>
            <a:spLocks noGrp="1"/>
          </p:cNvSpPr>
          <p:nvPr>
            <p:ph type="sldNum" sz="quarter" idx="5"/>
          </p:nvPr>
        </p:nvSpPr>
        <p:spPr/>
        <p:txBody>
          <a:bodyPr/>
          <a:lstStyle/>
          <a:p>
            <a:pPr>
              <a:defRPr/>
            </a:pPr>
            <a:fld id="{1696978B-A236-B943-B34D-431BF05F63D6}" type="slidenum">
              <a:rPr lang="en-US" smtClean="0"/>
              <a:pPr>
                <a:defRPr/>
              </a:pPr>
              <a:t>1</a:t>
            </a:fld>
            <a:endParaRPr lang="en-US"/>
          </a:p>
        </p:txBody>
      </p:sp>
    </p:spTree>
    <p:extLst>
      <p:ext uri="{BB962C8B-B14F-4D97-AF65-F5344CB8AC3E}">
        <p14:creationId xmlns:p14="http://schemas.microsoft.com/office/powerpoint/2010/main" val="25247115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7D1C14-8687-BCDC-6DBC-872035EB1E7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5472D8F-AC1C-B6A6-FDBF-1FCE5AF6EDCC}"/>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16BCEE12-8C3F-7AC0-5497-896DD823B205}"/>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3DBE3A9D-1463-976A-2813-1C28B5A67EB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102206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4E3F01-0A2B-3E03-E528-5E8C5D24419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1A23C91-AA69-91AC-964D-6647CAC99912}"/>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F0292F04-BE22-1813-2E36-2BF0EFDF39EA}"/>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BE1D7A38-CCA2-0560-BB0D-7C1B5639D36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0938899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1C5A7F-C163-F7E7-DB77-CC33A0ECD91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81FCE98-6273-5F9C-7084-6FCF153CCECD}"/>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12D43B8D-3739-0D16-688A-5AFB21020167}"/>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6E678C42-829C-8621-1667-1BE11DB0C789}"/>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863617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0B0A49-E99E-6E3D-79F6-62BF70F0656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B1C4D41-92DD-28F5-AF60-0BAEDD76316C}"/>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FD35C8D0-4F74-031A-8E57-84A76814D97D}"/>
              </a:ext>
            </a:extLst>
          </p:cNvPr>
          <p:cNvSpPr>
            <a:spLocks noGrp="1"/>
          </p:cNvSpPr>
          <p:nvPr>
            <p:ph type="body" idx="1"/>
          </p:nvPr>
        </p:nvSpPr>
        <p:spPr/>
        <p:txBody>
          <a:bodyPr/>
          <a:lstStyle/>
          <a:p>
            <a:pPr lvl="1"/>
            <a:endParaRPr lang="en-US" dirty="0"/>
          </a:p>
        </p:txBody>
      </p:sp>
      <p:sp>
        <p:nvSpPr>
          <p:cNvPr id="4" name="Slide Number Placeholder 3">
            <a:extLst>
              <a:ext uri="{FF2B5EF4-FFF2-40B4-BE49-F238E27FC236}">
                <a16:creationId xmlns:a16="http://schemas.microsoft.com/office/drawing/2014/main" id="{D25D2AE4-C80C-24CC-D869-A412092AC04D}"/>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7052608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B95A59-4B5C-F033-945F-9E2FA094700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D894EFB-E5C2-7974-59EB-28026713427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64DA2BBE-1B46-B53D-784A-62EC6EE95E3A}"/>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C98B6EF0-A1FC-3D0A-6722-D32DD7BB8548}"/>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5668095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E0D677-78D7-75B4-43ED-D9F51E6A212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B07396B-2D96-2477-D7E3-C004A20CB082}"/>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DD24EAC-6DA8-F0A0-E0AE-3066B7290080}"/>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AECB03EC-BEC8-1804-4723-F19357D4D2B5}"/>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073073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4DAE56-CD15-D42A-BDDD-BDBCC677872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BF3D0FB-31B5-F9A7-A9AD-3A5F412FDC35}"/>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9E119DD1-4F53-9AF5-4E82-E2CC78D2AA16}"/>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C5FE990A-264C-7A8E-0BF1-3579D11597FC}"/>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5821153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F5D414-7C98-C881-24B6-A106748DAC8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CB2315F-0414-7063-C32B-E0AE4ABCFCF0}"/>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B9A7473A-3B10-DF3C-599F-D3AFB3B058B1}"/>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B76949C4-91A0-65EA-C652-3B592F479661}"/>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6925491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803899-6695-1ECE-73CC-8257B7C642C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CEB9B0C-12CB-5244-111A-361392891D8B}"/>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A6B09C1A-58E8-CB11-A702-53D44525A7B7}"/>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E3C5BE00-5525-2E39-7CD2-84F93535FE8D}"/>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840736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7A96EB-C9D0-F98C-5787-1F9691A2221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18EFC19-47B7-7950-BC69-423F9A9C0A3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09F139D6-426B-812D-41EC-173A18D9DABF}"/>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3E062707-2A7A-FCED-026A-5BAB2071ADD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5518434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highlight>
                <a:srgbClr val="00FF00"/>
              </a:highlight>
            </a:endParaRPr>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597465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A1DF9B-A478-16A2-D787-7706E06426C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B800CF7-27A8-4694-D8D0-6B5BC2963B6E}"/>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24681BDD-8D42-8EE9-1BA9-C7AD912F1E10}"/>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FC296C7A-854F-D6E6-38EE-99F7EACC850F}"/>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088669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7B1D54-0D8C-09B4-5E72-636F10F4DC7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1850BD1-C204-B627-9634-2CDE805C1811}"/>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E8B93816-513C-031D-0F4C-576A9DA5B2FF}"/>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DFEDB8A-C22C-25A6-D7B2-227DA90B1393}"/>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981714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1BD9F1-8F70-0090-9F0A-EFD69FE55F9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B2D093C-AD61-44FA-5CFF-2526A82D094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64B35FFA-C5FC-ECA9-4410-CA75FD2986E7}"/>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ADBB6AF0-46EE-C615-19FA-9B737D7FF244}"/>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0624096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0404A4-C23E-858E-8021-F671BE774B8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FF63770-31C5-CBD2-2239-EBD4CDC9313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AB51A0F4-3302-3CC4-3965-84A5FE815833}"/>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626CDF4F-E85B-753E-AD4F-3010914EAD7F}"/>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902682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F9E43B-E690-BE10-3441-DD837B0D191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DC85A2A-9592-CD6D-8947-2C8ADBCDEB81}"/>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0BD387E9-FF3C-4E95-40B2-3DD99E139708}"/>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highlight>
                <a:srgbClr val="00FF00"/>
              </a:highlight>
            </a:endParaRPr>
          </a:p>
        </p:txBody>
      </p:sp>
      <p:sp>
        <p:nvSpPr>
          <p:cNvPr id="4" name="Slide Number Placeholder 3">
            <a:extLst>
              <a:ext uri="{FF2B5EF4-FFF2-40B4-BE49-F238E27FC236}">
                <a16:creationId xmlns:a16="http://schemas.microsoft.com/office/drawing/2014/main" id="{245A0272-8840-8539-50F9-2D23369B82A8}"/>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590391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111426-C77F-5F6F-7FA9-CB962DEF199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EDB00F4-7583-9032-E658-9267B327BF32}"/>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A61509AB-70C2-3F7E-7272-B34419C8FD56}"/>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b="1" dirty="0">
              <a:effectLst/>
            </a:endParaRPr>
          </a:p>
        </p:txBody>
      </p:sp>
      <p:sp>
        <p:nvSpPr>
          <p:cNvPr id="4" name="Slide Number Placeholder 3">
            <a:extLst>
              <a:ext uri="{FF2B5EF4-FFF2-40B4-BE49-F238E27FC236}">
                <a16:creationId xmlns:a16="http://schemas.microsoft.com/office/drawing/2014/main" id="{87179C0A-B828-0E73-3AFF-949BA2D2BC4B}"/>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65683497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D6BBB3-FA84-97F1-1564-836BEF37CB7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2437EAE-AE38-F277-FCFE-20D5BC49F3D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319C1B7-A812-1D31-2C5F-7765621F38A3}"/>
              </a:ext>
            </a:extLst>
          </p:cNvPr>
          <p:cNvSpPr>
            <a:spLocks noGrp="1"/>
          </p:cNvSpPr>
          <p:nvPr>
            <p:ph type="body" idx="1"/>
          </p:nvPr>
        </p:nvSpPr>
        <p:spPr/>
        <p:txBody>
          <a:bodyPr/>
          <a:lstStyle/>
          <a:p>
            <a:pPr marL="0" marR="0" lvl="0" indent="0">
              <a:spcBef>
                <a:spcPts val="0"/>
              </a:spcBef>
              <a:spcAft>
                <a:spcPts val="0"/>
              </a:spcAft>
              <a:buSzPts val="1200"/>
              <a:buFont typeface="Times New Roman" panose="02020603050405020304" pitchFamily="18" charset="0"/>
              <a:buNone/>
              <a:tabLst>
                <a:tab pos="685800" algn="l"/>
              </a:tabLst>
            </a:pPr>
            <a:endParaRPr lang="en-US" sz="1800" dirty="0">
              <a:effectLst/>
              <a:latin typeface="Times New Roman" panose="020206030504050203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7D4F09E0-F91A-79EC-1494-F3CA7FED658C}"/>
              </a:ext>
            </a:extLst>
          </p:cNvPr>
          <p:cNvSpPr>
            <a:spLocks noGrp="1"/>
          </p:cNvSpPr>
          <p:nvPr>
            <p:ph type="sldNum" sz="quarter" idx="5"/>
          </p:nvPr>
        </p:nvSpPr>
        <p:spPr/>
        <p:txBody>
          <a:bodyPr/>
          <a:lstStyle/>
          <a:p>
            <a:pPr>
              <a:defRPr/>
            </a:pPr>
            <a:fld id="{1696978B-A236-B943-B34D-431BF05F63D6}" type="slidenum">
              <a:rPr lang="en-US" smtClean="0"/>
              <a:pPr>
                <a:defRPr/>
              </a:pPr>
              <a:t>26</a:t>
            </a:fld>
            <a:endParaRPr lang="en-US"/>
          </a:p>
        </p:txBody>
      </p:sp>
    </p:spTree>
    <p:extLst>
      <p:ext uri="{BB962C8B-B14F-4D97-AF65-F5344CB8AC3E}">
        <p14:creationId xmlns:p14="http://schemas.microsoft.com/office/powerpoint/2010/main" val="2317021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CEF7D1-088A-322D-C782-32BD2229F45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2F262B8-CD22-3F0C-5309-6070097F2FCA}"/>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1940ED40-70C2-655D-B7AE-6ADD6026ED82}"/>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54AEFA8-1391-AAAD-96C4-2ABA933D0735}"/>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4073424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6542C9-48F7-7DC0-CCD2-DBF229C87D3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DF68A38-7A12-16A6-6508-097776D0650C}"/>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4A3CCF0D-74C8-B767-75AE-9B038315A30D}"/>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74EF84A-B8B7-F5CB-4B16-67A65D2CAD4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48505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8A9742-8C22-32D9-61D8-F4D31DB4201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8E698A5-B929-9220-80F3-F9633BAF5026}"/>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E8EDFD15-01D9-E8C0-141B-A9F53C2B2C6E}"/>
              </a:ext>
            </a:extLst>
          </p:cNvPr>
          <p:cNvSpPr>
            <a:spLocks noGrp="1"/>
          </p:cNvSpPr>
          <p:nvPr>
            <p:ph type="body" idx="1"/>
          </p:nvPr>
        </p:nvSpPr>
        <p:spPr/>
        <p:txBody>
          <a:bodyPr/>
          <a:lstStyle/>
          <a:p>
            <a:pPr marL="457200" marR="0" lvl="1"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D153CC09-F690-6EB4-92B6-96C0CAD38654}"/>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9920150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BD67C0-3A7A-E097-F0DB-82FD71552AF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653973A-EDE5-6BE4-E296-BF5479ACA2F1}"/>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609CAE1E-CE42-B2BE-9543-C66DEFAFA5D3}"/>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FB8F74CB-C943-9619-AE9B-8C0044FB0B25}"/>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9938094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AB69B2-6856-7FA7-A197-12D1618E5EE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02D1083-D823-355A-0407-9FD887B394D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A022A543-03A0-AE52-24C1-BA26ECEEDC6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31F29C90-A779-3586-8B6A-1A2E31071F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2023288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4A6CC9-0F22-E2BB-25D9-C09B3801BF0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B5BDC73-AFFB-0B93-EE20-9059B7B8A37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6351F89F-4017-1BBD-6DB5-D5026652D264}"/>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ADAA584C-2127-4D50-F958-5E41E7003F37}"/>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6278017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78FA74-C121-DE0F-64AC-EB9C535F0BD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4336953-1C78-3381-3E1C-BE110567A85E}"/>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96512A7B-41B5-026E-7A5D-32A744430932}"/>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121729B8-EEB6-2FBA-9011-31545FB859F6}"/>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9938313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10/10/2024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10/10/2024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10/10/2024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10/10/2024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10/10/2024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10/10/2024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10/10/2024</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10/10/2024</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10/10/2024</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10/10/2024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10/10/2024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10/10/2024</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5684" r:id="rId1"/>
    <p:sldLayoutId id="2147485685" r:id="rId2"/>
    <p:sldLayoutId id="2147485686" r:id="rId3"/>
    <p:sldLayoutId id="2147485687" r:id="rId4"/>
    <p:sldLayoutId id="2147485688" r:id="rId5"/>
    <p:sldLayoutId id="2147485689" r:id="rId6"/>
    <p:sldLayoutId id="2147485690" r:id="rId7"/>
    <p:sldLayoutId id="2147485691" r:id="rId8"/>
    <p:sldLayoutId id="2147485692" r:id="rId9"/>
    <p:sldLayoutId id="2147485693" r:id="rId10"/>
    <p:sldLayoutId id="2147485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REVELATION</a:t>
            </a:r>
          </a:p>
        </p:txBody>
      </p:sp>
      <p:sp>
        <p:nvSpPr>
          <p:cNvPr id="5" name="TextBox 4">
            <a:extLst>
              <a:ext uri="{FF2B5EF4-FFF2-40B4-BE49-F238E27FC236}">
                <a16:creationId xmlns:a16="http://schemas.microsoft.com/office/drawing/2014/main"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dirty="0">
                <a:solidFill>
                  <a:schemeClr val="bg1"/>
                </a:solidFill>
                <a:latin typeface="Century Gothic" panose="020B0502020202020204" pitchFamily="34" charset="0"/>
              </a:rPr>
              <a:t>THE BOOK OF</a:t>
            </a:r>
          </a:p>
        </p:txBody>
      </p:sp>
    </p:spTree>
    <p:extLst>
      <p:ext uri="{BB962C8B-B14F-4D97-AF65-F5344CB8AC3E}">
        <p14:creationId xmlns:p14="http://schemas.microsoft.com/office/powerpoint/2010/main" val="844245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0EA7C5-B52E-7ED6-2E9E-C90BAD915939}"/>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DFE1663C-E825-DA85-EA12-E67DA641980B}"/>
              </a:ext>
            </a:extLst>
          </p:cNvPr>
          <p:cNvSpPr txBox="1">
            <a:spLocks noChangeArrowheads="1"/>
          </p:cNvSpPr>
          <p:nvPr/>
        </p:nvSpPr>
        <p:spPr bwMode="auto">
          <a:xfrm>
            <a:off x="304800" y="1295401"/>
            <a:ext cx="11537430" cy="3600986"/>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4 </a:t>
            </a:r>
            <a:r>
              <a:rPr lang="en-US" sz="3800" dirty="0">
                <a:solidFill>
                  <a:schemeClr val="bg1"/>
                </a:solidFill>
                <a:latin typeface="Aptos Display" panose="020B0004020202020204" pitchFamily="34" charset="0"/>
              </a:rPr>
              <a:t>John, </a:t>
            </a:r>
          </a:p>
          <a:p>
            <a:pPr indent="460375"/>
            <a:r>
              <a:rPr lang="en-US" sz="3800" dirty="0">
                <a:solidFill>
                  <a:schemeClr val="bg1"/>
                </a:solidFill>
                <a:latin typeface="Aptos Display" panose="020B0004020202020204" pitchFamily="34" charset="0"/>
              </a:rPr>
              <a:t>To the seven churches in the province of Asia: </a:t>
            </a:r>
          </a:p>
          <a:p>
            <a:pPr indent="460375"/>
            <a:r>
              <a:rPr lang="en-US" sz="3800" dirty="0">
                <a:solidFill>
                  <a:schemeClr val="bg1"/>
                </a:solidFill>
                <a:latin typeface="Aptos Display" panose="020B0004020202020204" pitchFamily="34" charset="0"/>
              </a:rPr>
              <a:t>Grace and peace to you from him who is, and who was, and who is to come </a:t>
            </a:r>
            <a:r>
              <a:rPr lang="en-US" sz="3800" baseline="30000" dirty="0">
                <a:solidFill>
                  <a:schemeClr val="bg1"/>
                </a:solidFill>
                <a:latin typeface="Aptos Display" panose="020B0004020202020204" pitchFamily="34" charset="0"/>
              </a:rPr>
              <a:t>5 </a:t>
            </a:r>
            <a:r>
              <a:rPr lang="en-US" sz="3800" dirty="0">
                <a:solidFill>
                  <a:schemeClr val="bg1"/>
                </a:solidFill>
                <a:latin typeface="Aptos Display" panose="020B0004020202020204" pitchFamily="34" charset="0"/>
              </a:rPr>
              <a:t>and from Jesus Christ, who is the faithful witness, the firstborn from the dead, and the ruler of the kings of the earth. </a:t>
            </a:r>
          </a:p>
        </p:txBody>
      </p:sp>
      <p:sp>
        <p:nvSpPr>
          <p:cNvPr id="8" name="TextBox 7">
            <a:extLst>
              <a:ext uri="{FF2B5EF4-FFF2-40B4-BE49-F238E27FC236}">
                <a16:creationId xmlns:a16="http://schemas.microsoft.com/office/drawing/2014/main" id="{AAA13FA0-035E-0920-37EE-FA1ECF4A1C4E}"/>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3059772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57E9C0-C137-5432-92E7-29C7ED524437}"/>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63861C30-AE21-5F6A-26B7-B7A992C42730}"/>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pPr indent="460375"/>
            <a:r>
              <a:rPr lang="en-US" sz="3800" baseline="30000" dirty="0">
                <a:solidFill>
                  <a:schemeClr val="bg1"/>
                </a:solidFill>
                <a:latin typeface="Aptos Display" panose="020B0004020202020204" pitchFamily="34" charset="0"/>
              </a:rPr>
              <a:t>5 </a:t>
            </a:r>
            <a:r>
              <a:rPr lang="en-US" sz="3800" dirty="0">
                <a:solidFill>
                  <a:schemeClr val="bg1"/>
                </a:solidFill>
                <a:latin typeface="Aptos Display" panose="020B0004020202020204" pitchFamily="34" charset="0"/>
              </a:rPr>
              <a:t>To him who loves us and has freed us from our sins by his blood, </a:t>
            </a:r>
            <a:r>
              <a:rPr lang="en-US" sz="3800" baseline="30000" dirty="0">
                <a:solidFill>
                  <a:schemeClr val="bg1"/>
                </a:solidFill>
                <a:latin typeface="Aptos Display" panose="020B0004020202020204" pitchFamily="34" charset="0"/>
              </a:rPr>
              <a:t>6 </a:t>
            </a:r>
            <a:r>
              <a:rPr lang="en-US" sz="3800" dirty="0">
                <a:solidFill>
                  <a:schemeClr val="bg1"/>
                </a:solidFill>
                <a:latin typeface="Aptos Display" panose="020B0004020202020204" pitchFamily="34" charset="0"/>
              </a:rPr>
              <a:t>and has made us to be a kingdom and priests to serve his God and Father—to him be glory and power for ever and ever! Amen. </a:t>
            </a:r>
          </a:p>
        </p:txBody>
      </p:sp>
      <p:sp>
        <p:nvSpPr>
          <p:cNvPr id="8" name="TextBox 7">
            <a:extLst>
              <a:ext uri="{FF2B5EF4-FFF2-40B4-BE49-F238E27FC236}">
                <a16:creationId xmlns:a16="http://schemas.microsoft.com/office/drawing/2014/main" id="{3CA297D0-B936-0E4B-16C9-51E87EDC082D}"/>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7432427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C0D4FE-3D35-F63B-253C-BEC191E9F304}"/>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F4E6BBFD-8EB5-AF58-C175-72A55574DBC4}"/>
              </a:ext>
            </a:extLst>
          </p:cNvPr>
          <p:cNvSpPr txBox="1">
            <a:spLocks noChangeArrowheads="1"/>
          </p:cNvSpPr>
          <p:nvPr/>
        </p:nvSpPr>
        <p:spPr bwMode="auto">
          <a:xfrm>
            <a:off x="304800" y="1295401"/>
            <a:ext cx="11537430" cy="1846659"/>
          </a:xfrm>
          <a:prstGeom prst="rect">
            <a:avLst/>
          </a:prstGeom>
          <a:noFill/>
          <a:ln w="9525">
            <a:noFill/>
            <a:miter lim="800000"/>
            <a:headEnd/>
            <a:tailEnd/>
          </a:ln>
        </p:spPr>
        <p:txBody>
          <a:bodyPr wrap="square">
            <a:spAutoFit/>
          </a:bodyPr>
          <a:lstStyle/>
          <a:p>
            <a:pPr indent="460375"/>
            <a:r>
              <a:rPr lang="en-US" sz="3800" baseline="30000" dirty="0">
                <a:solidFill>
                  <a:schemeClr val="bg1"/>
                </a:solidFill>
                <a:latin typeface="Aptos Display" panose="020B0004020202020204" pitchFamily="34" charset="0"/>
              </a:rPr>
              <a:t>7 </a:t>
            </a:r>
            <a:r>
              <a:rPr lang="en-US" sz="3800" dirty="0">
                <a:solidFill>
                  <a:schemeClr val="bg1"/>
                </a:solidFill>
                <a:latin typeface="Aptos Display" panose="020B0004020202020204" pitchFamily="34" charset="0"/>
              </a:rPr>
              <a:t>“Look, he is coming with the clouds,” and “every eye will see him, even those who pierced him”; and all peoples on earth “will mourn because of him.” So shall it be! Amen.</a:t>
            </a:r>
          </a:p>
        </p:txBody>
      </p:sp>
      <p:sp>
        <p:nvSpPr>
          <p:cNvPr id="8" name="TextBox 7">
            <a:extLst>
              <a:ext uri="{FF2B5EF4-FFF2-40B4-BE49-F238E27FC236}">
                <a16:creationId xmlns:a16="http://schemas.microsoft.com/office/drawing/2014/main" id="{BD40BE64-3FC4-A7E3-F943-5C3AE848D0C4}"/>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37883332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EDF5DA-E265-CBD9-CAA5-24878B260FAC}"/>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FA85F9E3-CED9-C3C2-0322-48F4039B903E}"/>
              </a:ext>
            </a:extLst>
          </p:cNvPr>
          <p:cNvSpPr txBox="1">
            <a:spLocks noChangeArrowheads="1"/>
          </p:cNvSpPr>
          <p:nvPr/>
        </p:nvSpPr>
        <p:spPr bwMode="auto">
          <a:xfrm>
            <a:off x="304800" y="1295401"/>
            <a:ext cx="11537430" cy="1846659"/>
          </a:xfrm>
          <a:prstGeom prst="rect">
            <a:avLst/>
          </a:prstGeom>
          <a:noFill/>
          <a:ln w="9525">
            <a:noFill/>
            <a:miter lim="800000"/>
            <a:headEnd/>
            <a:tailEnd/>
          </a:ln>
        </p:spPr>
        <p:txBody>
          <a:bodyPr wrap="square">
            <a:spAutoFit/>
          </a:bodyPr>
          <a:lstStyle/>
          <a:p>
            <a:pPr indent="460375"/>
            <a:r>
              <a:rPr lang="en-US" sz="3800" baseline="30000" dirty="0">
                <a:solidFill>
                  <a:schemeClr val="tx1">
                    <a:lumMod val="50000"/>
                    <a:lumOff val="50000"/>
                  </a:schemeClr>
                </a:solidFill>
                <a:latin typeface="Aptos Display" panose="020B0004020202020204" pitchFamily="34" charset="0"/>
              </a:rPr>
              <a:t>7 </a:t>
            </a:r>
            <a:r>
              <a:rPr lang="en-US" sz="3800" dirty="0">
                <a:solidFill>
                  <a:schemeClr val="bg1"/>
                </a:solidFill>
                <a:latin typeface="Aptos Display" panose="020B0004020202020204" pitchFamily="34" charset="0"/>
              </a:rPr>
              <a:t>“Look, he is coming with the clouds,” </a:t>
            </a:r>
            <a:r>
              <a:rPr lang="en-US" sz="3800" dirty="0">
                <a:solidFill>
                  <a:schemeClr val="tx1">
                    <a:lumMod val="50000"/>
                    <a:lumOff val="50000"/>
                  </a:schemeClr>
                </a:solidFill>
                <a:latin typeface="Aptos Display" panose="020B0004020202020204" pitchFamily="34" charset="0"/>
              </a:rPr>
              <a:t>and “every eye will see him, even those who pierced him”; and all peoples on earth “will mourn because of him.” So shall it be! Amen.</a:t>
            </a:r>
          </a:p>
        </p:txBody>
      </p:sp>
      <p:sp>
        <p:nvSpPr>
          <p:cNvPr id="8" name="TextBox 7">
            <a:extLst>
              <a:ext uri="{FF2B5EF4-FFF2-40B4-BE49-F238E27FC236}">
                <a16:creationId xmlns:a16="http://schemas.microsoft.com/office/drawing/2014/main" id="{AB0F07BE-0AAF-1EDA-C1BB-17376F1DA886}"/>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C3C00097-4FD2-8DE3-8C7B-D26B85B8FC25}"/>
              </a:ext>
            </a:extLst>
          </p:cNvPr>
          <p:cNvSpPr>
            <a:spLocks noChangeArrowheads="1"/>
          </p:cNvSpPr>
          <p:nvPr/>
        </p:nvSpPr>
        <p:spPr bwMode="auto">
          <a:xfrm>
            <a:off x="358394" y="2035075"/>
            <a:ext cx="11475211" cy="277755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8DEC2C30-E18F-18AA-FE52-26E7514E07A2}"/>
              </a:ext>
            </a:extLst>
          </p:cNvPr>
          <p:cNvSpPr txBox="1">
            <a:spLocks noChangeArrowheads="1"/>
          </p:cNvSpPr>
          <p:nvPr/>
        </p:nvSpPr>
        <p:spPr bwMode="auto">
          <a:xfrm>
            <a:off x="391793" y="2123691"/>
            <a:ext cx="11377029" cy="2588529"/>
          </a:xfrm>
          <a:prstGeom prst="rect">
            <a:avLst/>
          </a:prstGeom>
          <a:noFill/>
          <a:ln w="38100">
            <a:noFill/>
            <a:miter lim="800000"/>
            <a:headEnd/>
            <a:tailEnd/>
          </a:ln>
        </p:spPr>
        <p:txBody>
          <a:bodyPr wrap="square">
            <a:spAutoFit/>
          </a:bodyPr>
          <a:lstStyle/>
          <a:p>
            <a:pPr marL="12700" lvl="3">
              <a:lnSpc>
                <a:spcPct val="90000"/>
              </a:lnSpc>
              <a:spcBef>
                <a:spcPts val="0"/>
              </a:spcBef>
              <a:spcAft>
                <a:spcPts val="1000"/>
              </a:spcAft>
              <a:buSzPct val="100000"/>
            </a:pPr>
            <a:r>
              <a:rPr lang="en-US" sz="3600" dirty="0">
                <a:solidFill>
                  <a:prstClr val="white"/>
                </a:solidFill>
                <a:latin typeface="Aptos Display" panose="020B0004020202020204" pitchFamily="34" charset="0"/>
                <a:cs typeface="Calibri Light" panose="020F0302020204030204" pitchFamily="34" charset="0"/>
              </a:rPr>
              <a:t>Daniel 7:13-14: “As my vision continued...I saw someone like a Son of Man coming with the clouds of heaven. He approached the Ancient One and was led into his presence. He was given authority, honor, and sovereignty over all the nations…His rule is eternal—it will never end”</a:t>
            </a:r>
            <a:endParaRPr lang="en-US" sz="3600" dirty="0">
              <a:solidFill>
                <a:schemeClr val="bg1"/>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780837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40C33C-BB55-1696-2C31-682416C9F6D4}"/>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79820D5E-D34C-E8A6-33EF-997CA3392429}"/>
              </a:ext>
            </a:extLst>
          </p:cNvPr>
          <p:cNvSpPr txBox="1">
            <a:spLocks noChangeArrowheads="1"/>
          </p:cNvSpPr>
          <p:nvPr/>
        </p:nvSpPr>
        <p:spPr bwMode="auto">
          <a:xfrm>
            <a:off x="304800" y="1295401"/>
            <a:ext cx="11537430" cy="1846659"/>
          </a:xfrm>
          <a:prstGeom prst="rect">
            <a:avLst/>
          </a:prstGeom>
          <a:noFill/>
          <a:ln w="9525">
            <a:noFill/>
            <a:miter lim="800000"/>
            <a:headEnd/>
            <a:tailEnd/>
          </a:ln>
        </p:spPr>
        <p:txBody>
          <a:bodyPr wrap="square">
            <a:spAutoFit/>
          </a:bodyPr>
          <a:lstStyle/>
          <a:p>
            <a:pPr indent="460375"/>
            <a:r>
              <a:rPr lang="en-US" sz="3800" baseline="30000" dirty="0">
                <a:solidFill>
                  <a:schemeClr val="tx1">
                    <a:lumMod val="50000"/>
                    <a:lumOff val="50000"/>
                  </a:schemeClr>
                </a:solidFill>
                <a:latin typeface="Aptos Display" panose="020B0004020202020204" pitchFamily="34" charset="0"/>
              </a:rPr>
              <a:t>7 </a:t>
            </a:r>
            <a:r>
              <a:rPr lang="en-US" sz="3800" dirty="0">
                <a:solidFill>
                  <a:schemeClr val="tx1">
                    <a:lumMod val="50000"/>
                    <a:lumOff val="50000"/>
                  </a:schemeClr>
                </a:solidFill>
                <a:latin typeface="Aptos Display" panose="020B0004020202020204" pitchFamily="34" charset="0"/>
              </a:rPr>
              <a:t>“Look, he is coming with the clouds,” and</a:t>
            </a:r>
            <a:r>
              <a:rPr lang="en-US" sz="3800" dirty="0">
                <a:solidFill>
                  <a:schemeClr val="bg1"/>
                </a:solidFill>
                <a:latin typeface="Aptos Display" panose="020B0004020202020204" pitchFamily="34" charset="0"/>
              </a:rPr>
              <a:t> “every eye will see him, even those who pierced him”; and all peoples on earth “will mourn because of him.”</a:t>
            </a:r>
            <a:r>
              <a:rPr lang="en-US" sz="3800" dirty="0">
                <a:solidFill>
                  <a:schemeClr val="tx1">
                    <a:lumMod val="50000"/>
                    <a:lumOff val="50000"/>
                  </a:schemeClr>
                </a:solidFill>
                <a:latin typeface="Aptos Display" panose="020B0004020202020204" pitchFamily="34" charset="0"/>
              </a:rPr>
              <a:t> So shall it be! Amen.</a:t>
            </a:r>
          </a:p>
        </p:txBody>
      </p:sp>
      <p:sp>
        <p:nvSpPr>
          <p:cNvPr id="8" name="TextBox 7">
            <a:extLst>
              <a:ext uri="{FF2B5EF4-FFF2-40B4-BE49-F238E27FC236}">
                <a16:creationId xmlns:a16="http://schemas.microsoft.com/office/drawing/2014/main" id="{D0A5E7CB-8B09-CAA5-8872-5121FA115DD9}"/>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42DFF6D0-60A6-9EB0-AA88-EFF5CDB31192}"/>
              </a:ext>
            </a:extLst>
          </p:cNvPr>
          <p:cNvSpPr>
            <a:spLocks noChangeArrowheads="1"/>
          </p:cNvSpPr>
          <p:nvPr/>
        </p:nvSpPr>
        <p:spPr bwMode="auto">
          <a:xfrm>
            <a:off x="358394" y="3190107"/>
            <a:ext cx="11475211" cy="227774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9A905EF0-32BC-EC08-335C-6E4552AFA895}"/>
              </a:ext>
            </a:extLst>
          </p:cNvPr>
          <p:cNvSpPr txBox="1">
            <a:spLocks noChangeArrowheads="1"/>
          </p:cNvSpPr>
          <p:nvPr/>
        </p:nvSpPr>
        <p:spPr bwMode="auto">
          <a:xfrm>
            <a:off x="391793" y="3278722"/>
            <a:ext cx="11377029" cy="2089931"/>
          </a:xfrm>
          <a:prstGeom prst="rect">
            <a:avLst/>
          </a:prstGeom>
          <a:noFill/>
          <a:ln w="38100">
            <a:noFill/>
            <a:miter lim="800000"/>
            <a:headEnd/>
            <a:tailEnd/>
          </a:ln>
        </p:spPr>
        <p:txBody>
          <a:bodyPr wrap="square">
            <a:spAutoFit/>
          </a:bodyPr>
          <a:lstStyle/>
          <a:p>
            <a:pPr marL="12700" lvl="3">
              <a:lnSpc>
                <a:spcPct val="90000"/>
              </a:lnSpc>
              <a:spcBef>
                <a:spcPts val="0"/>
              </a:spcBef>
              <a:spcAft>
                <a:spcPts val="1000"/>
              </a:spcAft>
              <a:buSzPct val="100000"/>
            </a:pPr>
            <a:r>
              <a:rPr lang="en-US" sz="3600" dirty="0">
                <a:solidFill>
                  <a:prstClr val="white"/>
                </a:solidFill>
                <a:latin typeface="Aptos Display" panose="020B0004020202020204" pitchFamily="34" charset="0"/>
                <a:cs typeface="Calibri Light" panose="020F0302020204030204" pitchFamily="34" charset="0"/>
              </a:rPr>
              <a:t>Zechariah 12:10-11: They will look on Me whom they have pierced; and they will mourn for Him, as one mourns for an only son, and they will weep bitterly over Him like the bitter weeping over a firstborn. </a:t>
            </a:r>
            <a:endParaRPr lang="en-US" sz="3600" dirty="0">
              <a:solidFill>
                <a:schemeClr val="bg1"/>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2152599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48A911-1D47-128D-A465-319ED2F7B7A7}"/>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801C0359-7BDD-C504-83E7-679CB25E1F75}"/>
              </a:ext>
            </a:extLst>
          </p:cNvPr>
          <p:cNvSpPr txBox="1">
            <a:spLocks noChangeArrowheads="1"/>
          </p:cNvSpPr>
          <p:nvPr/>
        </p:nvSpPr>
        <p:spPr bwMode="auto">
          <a:xfrm>
            <a:off x="304800" y="1295401"/>
            <a:ext cx="11537430" cy="1261884"/>
          </a:xfrm>
          <a:prstGeom prst="rect">
            <a:avLst/>
          </a:prstGeom>
          <a:noFill/>
          <a:ln w="9525">
            <a:noFill/>
            <a:miter lim="800000"/>
            <a:headEnd/>
            <a:tailEnd/>
          </a:ln>
        </p:spPr>
        <p:txBody>
          <a:bodyPr wrap="square">
            <a:spAutoFit/>
          </a:bodyPr>
          <a:lstStyle/>
          <a:p>
            <a:pPr indent="460375"/>
            <a:r>
              <a:rPr lang="en-US" sz="3800" baseline="30000" dirty="0">
                <a:solidFill>
                  <a:schemeClr val="bg1"/>
                </a:solidFill>
                <a:latin typeface="Aptos Display" panose="020B0004020202020204" pitchFamily="34" charset="0"/>
              </a:rPr>
              <a:t>8 </a:t>
            </a:r>
            <a:r>
              <a:rPr lang="en-US" sz="3800" dirty="0">
                <a:solidFill>
                  <a:schemeClr val="bg1"/>
                </a:solidFill>
                <a:latin typeface="Aptos Display" panose="020B0004020202020204" pitchFamily="34" charset="0"/>
              </a:rPr>
              <a:t>“I am the Alpha and the Omega,” says the Lord God, “who is, and who was, and who is to come, the Almighty.” </a:t>
            </a:r>
          </a:p>
        </p:txBody>
      </p:sp>
      <p:sp>
        <p:nvSpPr>
          <p:cNvPr id="8" name="TextBox 7">
            <a:extLst>
              <a:ext uri="{FF2B5EF4-FFF2-40B4-BE49-F238E27FC236}">
                <a16:creationId xmlns:a16="http://schemas.microsoft.com/office/drawing/2014/main" id="{0A25C496-BFF2-B481-FC25-23294B7A7E4A}"/>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13579C0A-8069-105C-8415-D616B4D13B4A}"/>
              </a:ext>
            </a:extLst>
          </p:cNvPr>
          <p:cNvSpPr>
            <a:spLocks noChangeArrowheads="1"/>
          </p:cNvSpPr>
          <p:nvPr/>
        </p:nvSpPr>
        <p:spPr bwMode="auto">
          <a:xfrm>
            <a:off x="284987" y="2557285"/>
            <a:ext cx="11475211" cy="408217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D5C4631C-7E1F-D0CF-6F8C-CF42959E3554}"/>
              </a:ext>
            </a:extLst>
          </p:cNvPr>
          <p:cNvSpPr txBox="1">
            <a:spLocks noChangeArrowheads="1"/>
          </p:cNvSpPr>
          <p:nvPr/>
        </p:nvSpPr>
        <p:spPr bwMode="auto">
          <a:xfrm>
            <a:off x="383169" y="2669123"/>
            <a:ext cx="11377029" cy="3842206"/>
          </a:xfrm>
          <a:prstGeom prst="rect">
            <a:avLst/>
          </a:prstGeom>
          <a:noFill/>
          <a:ln w="38100">
            <a:noFill/>
            <a:miter lim="800000"/>
            <a:headEnd/>
            <a:tailEnd/>
          </a:ln>
        </p:spPr>
        <p:txBody>
          <a:bodyPr wrap="square">
            <a:spAutoFit/>
          </a:bodyPr>
          <a:lstStyle/>
          <a:p>
            <a:pPr marL="12700" lvl="3">
              <a:lnSpc>
                <a:spcPct val="90000"/>
              </a:lnSpc>
              <a:spcBef>
                <a:spcPts val="0"/>
              </a:spcBef>
              <a:spcAft>
                <a:spcPts val="1000"/>
              </a:spcAft>
              <a:buSzPct val="100000"/>
            </a:pPr>
            <a:r>
              <a:rPr lang="en-US" sz="3600" dirty="0">
                <a:solidFill>
                  <a:prstClr val="white"/>
                </a:solidFill>
                <a:latin typeface="Aptos Display" panose="020B0004020202020204" pitchFamily="34" charset="0"/>
                <a:cs typeface="Calibri Light" panose="020F0302020204030204" pitchFamily="34" charset="0"/>
              </a:rPr>
              <a:t>Revelation 22:13: “I am the Alpha and the Omega, the First and the Last, the Beginning and the End.” </a:t>
            </a:r>
          </a:p>
          <a:p>
            <a:pPr marL="12700" lvl="3">
              <a:lnSpc>
                <a:spcPct val="90000"/>
              </a:lnSpc>
              <a:spcBef>
                <a:spcPts val="0"/>
              </a:spcBef>
              <a:spcAft>
                <a:spcPts val="1000"/>
              </a:spcAft>
              <a:buSzPct val="100000"/>
            </a:pPr>
            <a:r>
              <a:rPr lang="en-US" sz="3600" dirty="0">
                <a:solidFill>
                  <a:schemeClr val="bg1"/>
                </a:solidFill>
                <a:latin typeface="Aptos Display" panose="020B0004020202020204" pitchFamily="34" charset="0"/>
                <a:cs typeface="Calibri Light" panose="020F0302020204030204" pitchFamily="34" charset="0"/>
              </a:rPr>
              <a:t>Isaiah 44:6: “This is what the LORD [Yahweh] says—Israel’s King and Redeemer, the LORD [Yahweh] Almighty: I am the first and I am the last; apart from me there is no God.” </a:t>
            </a:r>
          </a:p>
          <a:p>
            <a:pPr marL="12700" lvl="3">
              <a:lnSpc>
                <a:spcPct val="90000"/>
              </a:lnSpc>
              <a:spcBef>
                <a:spcPts val="0"/>
              </a:spcBef>
              <a:spcAft>
                <a:spcPts val="1000"/>
              </a:spcAft>
              <a:buSzPct val="100000"/>
            </a:pPr>
            <a:r>
              <a:rPr lang="en-US" sz="3600" dirty="0">
                <a:solidFill>
                  <a:schemeClr val="bg1"/>
                </a:solidFill>
                <a:latin typeface="Aptos Display" panose="020B0004020202020204" pitchFamily="34" charset="0"/>
                <a:cs typeface="Calibri Light" panose="020F0302020204030204" pitchFamily="34" charset="0"/>
              </a:rPr>
              <a:t>In the Qur’an Allah is referred to as the “First and the Last” (Sura, 57:3). </a:t>
            </a:r>
          </a:p>
        </p:txBody>
      </p:sp>
    </p:spTree>
    <p:extLst>
      <p:ext uri="{BB962C8B-B14F-4D97-AF65-F5344CB8AC3E}">
        <p14:creationId xmlns:p14="http://schemas.microsoft.com/office/powerpoint/2010/main" val="1523641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54FF93-C71F-12CF-1AC8-BA752D7D2DBC}"/>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F3B55370-6C71-9041-F7C4-522D401AB940}"/>
              </a:ext>
            </a:extLst>
          </p:cNvPr>
          <p:cNvSpPr txBox="1">
            <a:spLocks noChangeArrowheads="1"/>
          </p:cNvSpPr>
          <p:nvPr/>
        </p:nvSpPr>
        <p:spPr bwMode="auto">
          <a:xfrm>
            <a:off x="304800" y="1295401"/>
            <a:ext cx="11537430" cy="4185761"/>
          </a:xfrm>
          <a:prstGeom prst="rect">
            <a:avLst/>
          </a:prstGeom>
          <a:noFill/>
          <a:ln w="9525">
            <a:noFill/>
            <a:miter lim="800000"/>
            <a:headEnd/>
            <a:tailEnd/>
          </a:ln>
        </p:spPr>
        <p:txBody>
          <a:bodyPr wrap="square">
            <a:spAutoFit/>
          </a:bodyPr>
          <a:lstStyle/>
          <a:p>
            <a:pPr indent="460375"/>
            <a:r>
              <a:rPr lang="en-US" sz="3800" baseline="30000" dirty="0">
                <a:solidFill>
                  <a:schemeClr val="bg1"/>
                </a:solidFill>
                <a:latin typeface="Aptos Display" panose="020B0004020202020204" pitchFamily="34" charset="0"/>
              </a:rPr>
              <a:t>9 </a:t>
            </a:r>
            <a:r>
              <a:rPr lang="en-US" sz="3800" dirty="0">
                <a:solidFill>
                  <a:schemeClr val="bg1"/>
                </a:solidFill>
                <a:latin typeface="Aptos Display" panose="020B0004020202020204" pitchFamily="34" charset="0"/>
              </a:rPr>
              <a:t>I, John, your brother and companion in the suffering and kingdom and patient endurance that are ours in Jesus, was on the island of Patmos because of the word of God and the testimony of Jesus. </a:t>
            </a:r>
          </a:p>
          <a:p>
            <a:pPr indent="460375"/>
            <a:r>
              <a:rPr lang="en-US" sz="3800" baseline="30000" dirty="0">
                <a:solidFill>
                  <a:schemeClr val="bg1"/>
                </a:solidFill>
                <a:latin typeface="Aptos Display" panose="020B0004020202020204" pitchFamily="34" charset="0"/>
              </a:rPr>
              <a:t>10 </a:t>
            </a:r>
            <a:r>
              <a:rPr lang="en-US" sz="3800" dirty="0">
                <a:solidFill>
                  <a:schemeClr val="bg1"/>
                </a:solidFill>
                <a:latin typeface="Aptos Display" panose="020B0004020202020204" pitchFamily="34" charset="0"/>
              </a:rPr>
              <a:t>On the Lord’s Day I was in the Spirit, and I heard behind me a loud voice like a trumpet, </a:t>
            </a:r>
            <a:r>
              <a:rPr lang="en-US" sz="3800" baseline="30000" dirty="0">
                <a:solidFill>
                  <a:schemeClr val="bg1"/>
                </a:solidFill>
                <a:latin typeface="Aptos Display" panose="020B0004020202020204" pitchFamily="34" charset="0"/>
              </a:rPr>
              <a:t>11 </a:t>
            </a:r>
            <a:r>
              <a:rPr lang="en-US" sz="3800" dirty="0">
                <a:solidFill>
                  <a:schemeClr val="bg1"/>
                </a:solidFill>
                <a:latin typeface="Aptos Display" panose="020B0004020202020204" pitchFamily="34" charset="0"/>
              </a:rPr>
              <a:t>which said: “Write on a scroll what you see and send it to the seven churches.</a:t>
            </a:r>
          </a:p>
        </p:txBody>
      </p:sp>
      <p:sp>
        <p:nvSpPr>
          <p:cNvPr id="8" name="TextBox 7">
            <a:extLst>
              <a:ext uri="{FF2B5EF4-FFF2-40B4-BE49-F238E27FC236}">
                <a16:creationId xmlns:a16="http://schemas.microsoft.com/office/drawing/2014/main" id="{8E309FAC-D3B8-391C-378B-F0E82A1CE3DC}"/>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3518125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912A96-CAF0-9C4E-BD47-9265BA4A1474}"/>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EF3B4499-2D7C-C34A-FBD4-8BCDBB8669A3}"/>
              </a:ext>
            </a:extLst>
          </p:cNvPr>
          <p:cNvSpPr txBox="1">
            <a:spLocks noChangeArrowheads="1"/>
          </p:cNvSpPr>
          <p:nvPr/>
        </p:nvSpPr>
        <p:spPr bwMode="auto">
          <a:xfrm>
            <a:off x="304800" y="1295401"/>
            <a:ext cx="11537430" cy="1261884"/>
          </a:xfrm>
          <a:prstGeom prst="rect">
            <a:avLst/>
          </a:prstGeom>
          <a:noFill/>
          <a:ln w="9525">
            <a:noFill/>
            <a:miter lim="800000"/>
            <a:headEnd/>
            <a:tailEnd/>
          </a:ln>
        </p:spPr>
        <p:txBody>
          <a:bodyPr wrap="square">
            <a:spAutoFit/>
          </a:bodyPr>
          <a:lstStyle/>
          <a:p>
            <a:pPr indent="460375"/>
            <a:r>
              <a:rPr lang="en-US" sz="3800" baseline="30000" dirty="0">
                <a:solidFill>
                  <a:schemeClr val="bg1"/>
                </a:solidFill>
                <a:latin typeface="Aptos Display" panose="020B0004020202020204" pitchFamily="34" charset="0"/>
              </a:rPr>
              <a:t>12 </a:t>
            </a:r>
            <a:r>
              <a:rPr lang="en-US" sz="3800" dirty="0">
                <a:solidFill>
                  <a:schemeClr val="bg1"/>
                </a:solidFill>
                <a:latin typeface="Aptos Display" panose="020B0004020202020204" pitchFamily="34" charset="0"/>
              </a:rPr>
              <a:t>I turned around to see the voice that was speaking to me. And when I turned I saw seven golden lampstands.</a:t>
            </a:r>
          </a:p>
        </p:txBody>
      </p:sp>
      <p:sp>
        <p:nvSpPr>
          <p:cNvPr id="8" name="TextBox 7">
            <a:extLst>
              <a:ext uri="{FF2B5EF4-FFF2-40B4-BE49-F238E27FC236}">
                <a16:creationId xmlns:a16="http://schemas.microsoft.com/office/drawing/2014/main" id="{77E25C17-2BD5-FDA2-CAE2-8A198D53807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3278610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B06206-6935-322D-DF9D-CE5726AEA88F}"/>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386A0640-8FB8-B84C-C432-67DF444AEFF6}"/>
              </a:ext>
            </a:extLst>
          </p:cNvPr>
          <p:cNvSpPr txBox="1">
            <a:spLocks noChangeArrowheads="1"/>
          </p:cNvSpPr>
          <p:nvPr/>
        </p:nvSpPr>
        <p:spPr bwMode="auto">
          <a:xfrm>
            <a:off x="304800" y="1295401"/>
            <a:ext cx="11537430" cy="1261884"/>
          </a:xfrm>
          <a:prstGeom prst="rect">
            <a:avLst/>
          </a:prstGeom>
          <a:noFill/>
          <a:ln w="9525">
            <a:noFill/>
            <a:miter lim="800000"/>
            <a:headEnd/>
            <a:tailEnd/>
          </a:ln>
        </p:spPr>
        <p:txBody>
          <a:bodyPr wrap="square">
            <a:spAutoFit/>
          </a:bodyPr>
          <a:lstStyle/>
          <a:p>
            <a:pPr indent="460375"/>
            <a:r>
              <a:rPr lang="en-US" sz="3800" baseline="30000" dirty="0">
                <a:solidFill>
                  <a:schemeClr val="tx1">
                    <a:lumMod val="50000"/>
                    <a:lumOff val="50000"/>
                  </a:schemeClr>
                </a:solidFill>
                <a:latin typeface="Aptos Display" panose="020B0004020202020204" pitchFamily="34" charset="0"/>
              </a:rPr>
              <a:t>12 </a:t>
            </a:r>
            <a:r>
              <a:rPr lang="en-US" sz="3800" dirty="0">
                <a:solidFill>
                  <a:schemeClr val="tx1">
                    <a:lumMod val="50000"/>
                    <a:lumOff val="50000"/>
                  </a:schemeClr>
                </a:solidFill>
                <a:latin typeface="Aptos Display" panose="020B0004020202020204" pitchFamily="34" charset="0"/>
              </a:rPr>
              <a:t>I turned around to see the voice that was speaking to me. And when I turned I saw </a:t>
            </a:r>
            <a:r>
              <a:rPr lang="en-US" sz="3800" dirty="0">
                <a:solidFill>
                  <a:schemeClr val="bg1"/>
                </a:solidFill>
                <a:latin typeface="Aptos Display" panose="020B0004020202020204" pitchFamily="34" charset="0"/>
              </a:rPr>
              <a:t>seven golden lampstands</a:t>
            </a:r>
            <a:r>
              <a:rPr lang="en-US" sz="3800" dirty="0">
                <a:solidFill>
                  <a:schemeClr val="tx1">
                    <a:lumMod val="50000"/>
                    <a:lumOff val="50000"/>
                  </a:schemeClr>
                </a:solidFill>
                <a:latin typeface="Aptos Display" panose="020B0004020202020204" pitchFamily="34" charset="0"/>
              </a:rPr>
              <a:t>.</a:t>
            </a:r>
          </a:p>
        </p:txBody>
      </p:sp>
      <p:sp>
        <p:nvSpPr>
          <p:cNvPr id="8" name="TextBox 7">
            <a:extLst>
              <a:ext uri="{FF2B5EF4-FFF2-40B4-BE49-F238E27FC236}">
                <a16:creationId xmlns:a16="http://schemas.microsoft.com/office/drawing/2014/main" id="{91FA0521-4168-931E-9B92-0B82365DBBEA}"/>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D8FFF24D-9FA5-106F-B4E4-A1F6407BDF91}"/>
              </a:ext>
            </a:extLst>
          </p:cNvPr>
          <p:cNvSpPr>
            <a:spLocks noChangeArrowheads="1"/>
          </p:cNvSpPr>
          <p:nvPr/>
        </p:nvSpPr>
        <p:spPr bwMode="auto">
          <a:xfrm>
            <a:off x="1038219" y="2618840"/>
            <a:ext cx="10804011" cy="148793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FB6F52A2-2FF0-9ACF-C207-91AD6C85DD77}"/>
              </a:ext>
            </a:extLst>
          </p:cNvPr>
          <p:cNvSpPr txBox="1">
            <a:spLocks noChangeArrowheads="1"/>
          </p:cNvSpPr>
          <p:nvPr/>
        </p:nvSpPr>
        <p:spPr bwMode="auto">
          <a:xfrm>
            <a:off x="1073397" y="2793919"/>
            <a:ext cx="10711573" cy="1148328"/>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“the seven lampstands are the seven churches” (1:20).</a:t>
            </a:r>
            <a:endParaRPr lang="en-US" sz="3800" dirty="0">
              <a:solidFill>
                <a:schemeClr val="bg1"/>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168131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F82E84-4E42-2A95-ECE9-2BB0002B3AA7}"/>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A117927B-4646-BCC7-5569-085ADFEF4B5C}"/>
              </a:ext>
            </a:extLst>
          </p:cNvPr>
          <p:cNvSpPr txBox="1">
            <a:spLocks noChangeArrowheads="1"/>
          </p:cNvSpPr>
          <p:nvPr/>
        </p:nvSpPr>
        <p:spPr bwMode="auto">
          <a:xfrm>
            <a:off x="304800" y="1295401"/>
            <a:ext cx="11537430" cy="1261884"/>
          </a:xfrm>
          <a:prstGeom prst="rect">
            <a:avLst/>
          </a:prstGeom>
          <a:noFill/>
          <a:ln w="9525">
            <a:noFill/>
            <a:miter lim="800000"/>
            <a:headEnd/>
            <a:tailEnd/>
          </a:ln>
        </p:spPr>
        <p:txBody>
          <a:bodyPr wrap="square">
            <a:spAutoFit/>
          </a:bodyPr>
          <a:lstStyle/>
          <a:p>
            <a:pPr indent="460375"/>
            <a:r>
              <a:rPr lang="en-US" sz="3800" baseline="30000" dirty="0">
                <a:solidFill>
                  <a:schemeClr val="tx1">
                    <a:lumMod val="50000"/>
                    <a:lumOff val="50000"/>
                  </a:schemeClr>
                </a:solidFill>
                <a:latin typeface="Aptos Display" panose="020B0004020202020204" pitchFamily="34" charset="0"/>
              </a:rPr>
              <a:t>12 </a:t>
            </a:r>
            <a:r>
              <a:rPr lang="en-US" sz="3800" dirty="0">
                <a:solidFill>
                  <a:schemeClr val="tx1">
                    <a:lumMod val="50000"/>
                    <a:lumOff val="50000"/>
                  </a:schemeClr>
                </a:solidFill>
                <a:latin typeface="Aptos Display" panose="020B0004020202020204" pitchFamily="34" charset="0"/>
              </a:rPr>
              <a:t>I turned around to see the voice that was speaking to me. And when I turned I saw </a:t>
            </a:r>
            <a:r>
              <a:rPr lang="en-US" sz="3800" dirty="0">
                <a:solidFill>
                  <a:schemeClr val="bg1"/>
                </a:solidFill>
                <a:latin typeface="Aptos Display" panose="020B0004020202020204" pitchFamily="34" charset="0"/>
              </a:rPr>
              <a:t>seven golden lampstands</a:t>
            </a:r>
            <a:r>
              <a:rPr lang="en-US" sz="3800" dirty="0">
                <a:solidFill>
                  <a:schemeClr val="tx1">
                    <a:lumMod val="50000"/>
                    <a:lumOff val="50000"/>
                  </a:schemeClr>
                </a:solidFill>
                <a:latin typeface="Aptos Display" panose="020B0004020202020204" pitchFamily="34" charset="0"/>
              </a:rPr>
              <a:t>.</a:t>
            </a:r>
          </a:p>
        </p:txBody>
      </p:sp>
      <p:sp>
        <p:nvSpPr>
          <p:cNvPr id="8" name="TextBox 7">
            <a:extLst>
              <a:ext uri="{FF2B5EF4-FFF2-40B4-BE49-F238E27FC236}">
                <a16:creationId xmlns:a16="http://schemas.microsoft.com/office/drawing/2014/main" id="{EA04BCB0-61D0-FF90-FFD1-DBB8F6128322}"/>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2F93AD90-D9CF-F685-996F-D07293767948}"/>
              </a:ext>
            </a:extLst>
          </p:cNvPr>
          <p:cNvSpPr>
            <a:spLocks noChangeArrowheads="1"/>
          </p:cNvSpPr>
          <p:nvPr/>
        </p:nvSpPr>
        <p:spPr bwMode="auto">
          <a:xfrm>
            <a:off x="1038219" y="2618840"/>
            <a:ext cx="10804011" cy="148793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C53E8783-0014-923D-DB07-57F6A4108CA2}"/>
              </a:ext>
            </a:extLst>
          </p:cNvPr>
          <p:cNvSpPr txBox="1">
            <a:spLocks noChangeArrowheads="1"/>
          </p:cNvSpPr>
          <p:nvPr/>
        </p:nvSpPr>
        <p:spPr bwMode="auto">
          <a:xfrm>
            <a:off x="1073397" y="2793919"/>
            <a:ext cx="10711573" cy="1148328"/>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“the seven lampstands are the seven churches” (1:20).</a:t>
            </a:r>
            <a:endParaRPr lang="en-US" sz="3800" dirty="0">
              <a:solidFill>
                <a:schemeClr val="bg1"/>
              </a:solidFill>
              <a:latin typeface="Aptos Display" panose="020B0004020202020204" pitchFamily="34" charset="0"/>
              <a:cs typeface="Calibri Light" panose="020F0302020204030204" pitchFamily="34" charset="0"/>
            </a:endParaRPr>
          </a:p>
        </p:txBody>
      </p:sp>
      <p:sp>
        <p:nvSpPr>
          <p:cNvPr id="6" name="Rectangle 5">
            <a:extLst>
              <a:ext uri="{FF2B5EF4-FFF2-40B4-BE49-F238E27FC236}">
                <a16:creationId xmlns:a16="http://schemas.microsoft.com/office/drawing/2014/main" id="{88E82571-96AD-11CB-2955-68C114FCAFCA}"/>
              </a:ext>
            </a:extLst>
          </p:cNvPr>
          <p:cNvSpPr>
            <a:spLocks noChangeArrowheads="1"/>
          </p:cNvSpPr>
          <p:nvPr/>
        </p:nvSpPr>
        <p:spPr bwMode="auto">
          <a:xfrm>
            <a:off x="1275695" y="3950365"/>
            <a:ext cx="10804011" cy="148793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id="{211D277A-154B-E7BE-A32C-D8B8F0146A3E}"/>
              </a:ext>
            </a:extLst>
          </p:cNvPr>
          <p:cNvSpPr txBox="1">
            <a:spLocks noChangeArrowheads="1"/>
          </p:cNvSpPr>
          <p:nvPr/>
        </p:nvSpPr>
        <p:spPr bwMode="auto">
          <a:xfrm>
            <a:off x="1310873" y="4125444"/>
            <a:ext cx="10711573" cy="1148328"/>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At times, John uses perspectival language to capture what he’s seeing. </a:t>
            </a:r>
            <a:endParaRPr lang="en-US" sz="3800" dirty="0">
              <a:solidFill>
                <a:schemeClr val="bg1"/>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1387457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1000"/>
                            </p:stCondLst>
                            <p:childTnLst>
                              <p:par>
                                <p:cTn id="9" presetID="1"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4770537"/>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1 </a:t>
            </a:r>
            <a:r>
              <a:rPr lang="en-US" sz="3800" dirty="0">
                <a:solidFill>
                  <a:schemeClr val="bg1"/>
                </a:solidFill>
                <a:latin typeface="Aptos Display" panose="020B0004020202020204" pitchFamily="34" charset="0"/>
              </a:rPr>
              <a:t>The revelation from Jesus Christ, which God gave him to show his servants what must soon take place. He made it known by sending his angel to his servant John, </a:t>
            </a:r>
            <a:r>
              <a:rPr lang="en-US" sz="3800" baseline="30000" dirty="0">
                <a:solidFill>
                  <a:schemeClr val="bg1"/>
                </a:solidFill>
                <a:latin typeface="Aptos Display" panose="020B0004020202020204" pitchFamily="34" charset="0"/>
              </a:rPr>
              <a:t>2 </a:t>
            </a:r>
            <a:r>
              <a:rPr lang="en-US" sz="3800" dirty="0">
                <a:solidFill>
                  <a:schemeClr val="bg1"/>
                </a:solidFill>
                <a:latin typeface="Aptos Display" panose="020B0004020202020204" pitchFamily="34" charset="0"/>
              </a:rPr>
              <a:t>who testifies to everything he saw—that is, the word of God and the testimony of Jesus Christ. </a:t>
            </a:r>
            <a:r>
              <a:rPr lang="en-US" sz="3800" baseline="30000" dirty="0">
                <a:solidFill>
                  <a:schemeClr val="bg1"/>
                </a:solidFill>
                <a:latin typeface="Aptos Display" panose="020B0004020202020204" pitchFamily="34" charset="0"/>
              </a:rPr>
              <a:t>3 </a:t>
            </a:r>
            <a:r>
              <a:rPr lang="en-US" sz="3800" dirty="0">
                <a:solidFill>
                  <a:schemeClr val="bg1"/>
                </a:solidFill>
                <a:latin typeface="Aptos Display" panose="020B0004020202020204" pitchFamily="34" charset="0"/>
              </a:rPr>
              <a:t>Blessed is the one who reads aloud the words of this prophecy, and blessed are those who hear it and take to heart what is written in it, because the time is near.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1355780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49044D-F36B-090C-8E9F-BBB53F8537A4}"/>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2D993DF2-F19A-C26A-4203-D60455EA278D}"/>
              </a:ext>
            </a:extLst>
          </p:cNvPr>
          <p:cNvSpPr txBox="1">
            <a:spLocks noChangeArrowheads="1"/>
          </p:cNvSpPr>
          <p:nvPr/>
        </p:nvSpPr>
        <p:spPr bwMode="auto">
          <a:xfrm>
            <a:off x="304800" y="1295401"/>
            <a:ext cx="11537430" cy="5355312"/>
          </a:xfrm>
          <a:prstGeom prst="rect">
            <a:avLst/>
          </a:prstGeom>
          <a:noFill/>
          <a:ln w="9525">
            <a:noFill/>
            <a:miter lim="800000"/>
            <a:headEnd/>
            <a:tailEnd/>
          </a:ln>
        </p:spPr>
        <p:txBody>
          <a:bodyPr wrap="square">
            <a:spAutoFit/>
          </a:bodyPr>
          <a:lstStyle/>
          <a:p>
            <a:pPr indent="15875"/>
            <a:r>
              <a:rPr lang="en-US" sz="3800" baseline="30000" dirty="0">
                <a:solidFill>
                  <a:schemeClr val="bg1"/>
                </a:solidFill>
                <a:latin typeface="Aptos Display" panose="020B0004020202020204" pitchFamily="34" charset="0"/>
              </a:rPr>
              <a:t>13 </a:t>
            </a:r>
            <a:r>
              <a:rPr lang="en-US" sz="3800" dirty="0">
                <a:solidFill>
                  <a:schemeClr val="bg1"/>
                </a:solidFill>
                <a:latin typeface="Aptos Display" panose="020B0004020202020204" pitchFamily="34" charset="0"/>
              </a:rPr>
              <a:t>Among the lampstands was someone like a son of man, dressed in a robe reaching down to his feet and with a golden sash around his chest. </a:t>
            </a:r>
            <a:r>
              <a:rPr lang="en-US" sz="3800" baseline="30000" dirty="0">
                <a:solidFill>
                  <a:schemeClr val="bg1"/>
                </a:solidFill>
                <a:latin typeface="Aptos Display" panose="020B0004020202020204" pitchFamily="34" charset="0"/>
              </a:rPr>
              <a:t>14 </a:t>
            </a:r>
            <a:r>
              <a:rPr lang="en-US" sz="3800" dirty="0">
                <a:solidFill>
                  <a:schemeClr val="bg1"/>
                </a:solidFill>
                <a:latin typeface="Aptos Display" panose="020B0004020202020204" pitchFamily="34" charset="0"/>
              </a:rPr>
              <a:t>The hair on his head was white like wool, as white as snow, and his eyes were like blazing fire. </a:t>
            </a:r>
            <a:r>
              <a:rPr lang="en-US" sz="3800" baseline="30000" dirty="0">
                <a:solidFill>
                  <a:schemeClr val="bg1"/>
                </a:solidFill>
                <a:latin typeface="Aptos Display" panose="020B0004020202020204" pitchFamily="34" charset="0"/>
              </a:rPr>
              <a:t>15 </a:t>
            </a:r>
            <a:r>
              <a:rPr lang="en-US" sz="3800" dirty="0">
                <a:solidFill>
                  <a:schemeClr val="bg1"/>
                </a:solidFill>
                <a:latin typeface="Aptos Display" panose="020B0004020202020204" pitchFamily="34" charset="0"/>
              </a:rPr>
              <a:t>His feet were like bronze glowing in a furnace, and his voice was like the sound of rushing waters, </a:t>
            </a:r>
            <a:r>
              <a:rPr lang="en-US" sz="3800" baseline="30000" dirty="0">
                <a:solidFill>
                  <a:schemeClr val="bg1"/>
                </a:solidFill>
                <a:latin typeface="Aptos Display" panose="020B0004020202020204" pitchFamily="34" charset="0"/>
              </a:rPr>
              <a:t>16 </a:t>
            </a:r>
            <a:r>
              <a:rPr lang="en-US" sz="3800" dirty="0">
                <a:solidFill>
                  <a:schemeClr val="bg1"/>
                </a:solidFill>
                <a:latin typeface="Aptos Display" panose="020B0004020202020204" pitchFamily="34" charset="0"/>
              </a:rPr>
              <a:t>and coming out of his mouth was a sharp, double-edged sword. His face was like the sun shining in all its brilliance. </a:t>
            </a:r>
          </a:p>
        </p:txBody>
      </p:sp>
      <p:sp>
        <p:nvSpPr>
          <p:cNvPr id="8" name="TextBox 7">
            <a:extLst>
              <a:ext uri="{FF2B5EF4-FFF2-40B4-BE49-F238E27FC236}">
                <a16:creationId xmlns:a16="http://schemas.microsoft.com/office/drawing/2014/main" id="{AC62299A-64BD-31F6-3509-263392CC7598}"/>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08CB9A3C-9E91-8FEF-9F6F-42D2589C86F3}"/>
              </a:ext>
            </a:extLst>
          </p:cNvPr>
          <p:cNvSpPr>
            <a:spLocks noChangeArrowheads="1"/>
          </p:cNvSpPr>
          <p:nvPr/>
        </p:nvSpPr>
        <p:spPr bwMode="auto">
          <a:xfrm>
            <a:off x="7021925" y="3062601"/>
            <a:ext cx="2876054" cy="92447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3721FF49-65FB-92C5-B3F6-163087137D73}"/>
              </a:ext>
            </a:extLst>
          </p:cNvPr>
          <p:cNvSpPr txBox="1">
            <a:spLocks noChangeArrowheads="1"/>
          </p:cNvSpPr>
          <p:nvPr/>
        </p:nvSpPr>
        <p:spPr bwMode="auto">
          <a:xfrm>
            <a:off x="7057103" y="3237679"/>
            <a:ext cx="2851447" cy="622030"/>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Daniel 7:9</a:t>
            </a:r>
            <a:endParaRPr lang="en-US" sz="3800" dirty="0">
              <a:solidFill>
                <a:schemeClr val="bg1"/>
              </a:solidFill>
              <a:latin typeface="Aptos Display" panose="020B0004020202020204" pitchFamily="34" charset="0"/>
              <a:cs typeface="Calibri Light" panose="020F0302020204030204" pitchFamily="34" charset="0"/>
            </a:endParaRPr>
          </a:p>
        </p:txBody>
      </p:sp>
      <p:sp>
        <p:nvSpPr>
          <p:cNvPr id="4" name="Rectangle 3">
            <a:extLst>
              <a:ext uri="{FF2B5EF4-FFF2-40B4-BE49-F238E27FC236}">
                <a16:creationId xmlns:a16="http://schemas.microsoft.com/office/drawing/2014/main" id="{03A99831-920B-E358-D1AC-51843FB648E2}"/>
              </a:ext>
            </a:extLst>
          </p:cNvPr>
          <p:cNvSpPr>
            <a:spLocks noChangeArrowheads="1"/>
          </p:cNvSpPr>
          <p:nvPr/>
        </p:nvSpPr>
        <p:spPr bwMode="auto">
          <a:xfrm>
            <a:off x="1941094" y="4795527"/>
            <a:ext cx="2876054" cy="92447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B77C3231-A492-82B9-AF29-66AF4F6284AA}"/>
              </a:ext>
            </a:extLst>
          </p:cNvPr>
          <p:cNvSpPr txBox="1">
            <a:spLocks noChangeArrowheads="1"/>
          </p:cNvSpPr>
          <p:nvPr/>
        </p:nvSpPr>
        <p:spPr bwMode="auto">
          <a:xfrm>
            <a:off x="1976272" y="4970605"/>
            <a:ext cx="2851447" cy="622030"/>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Ezekiel 43:2</a:t>
            </a:r>
            <a:endParaRPr lang="en-US" sz="3800" dirty="0">
              <a:solidFill>
                <a:schemeClr val="bg1"/>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808978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par>
                          <p:cTn id="16" fill="hold">
                            <p:stCondLst>
                              <p:cond delay="500"/>
                            </p:stCondLst>
                            <p:childTnLst>
                              <p:par>
                                <p:cTn id="17" presetID="1" presetClass="entr" presetSubtype="0" fill="hold" nodeType="after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8A8214-44DD-E303-D7CA-9C06E847164C}"/>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20972630-8594-139E-2F0A-F07A45AEC56F}"/>
              </a:ext>
            </a:extLst>
          </p:cNvPr>
          <p:cNvSpPr txBox="1">
            <a:spLocks noChangeArrowheads="1"/>
          </p:cNvSpPr>
          <p:nvPr/>
        </p:nvSpPr>
        <p:spPr bwMode="auto">
          <a:xfrm>
            <a:off x="304800" y="1295401"/>
            <a:ext cx="11537430" cy="5355312"/>
          </a:xfrm>
          <a:prstGeom prst="rect">
            <a:avLst/>
          </a:prstGeom>
          <a:noFill/>
          <a:ln w="9525">
            <a:noFill/>
            <a:miter lim="800000"/>
            <a:headEnd/>
            <a:tailEnd/>
          </a:ln>
        </p:spPr>
        <p:txBody>
          <a:bodyPr wrap="square">
            <a:spAutoFit/>
          </a:bodyPr>
          <a:lstStyle/>
          <a:p>
            <a:pPr indent="15875"/>
            <a:r>
              <a:rPr lang="en-US" sz="3800" baseline="30000" dirty="0">
                <a:solidFill>
                  <a:schemeClr val="tx1">
                    <a:lumMod val="50000"/>
                    <a:lumOff val="50000"/>
                  </a:schemeClr>
                </a:solidFill>
                <a:latin typeface="Aptos Display" panose="020B0004020202020204" pitchFamily="34" charset="0"/>
              </a:rPr>
              <a:t>13 </a:t>
            </a:r>
            <a:r>
              <a:rPr lang="en-US" sz="3800" dirty="0">
                <a:solidFill>
                  <a:schemeClr val="tx1">
                    <a:lumMod val="50000"/>
                    <a:lumOff val="50000"/>
                  </a:schemeClr>
                </a:solidFill>
                <a:latin typeface="Aptos Display" panose="020B0004020202020204" pitchFamily="34" charset="0"/>
              </a:rPr>
              <a:t>Among the lampstands was someone like a son of man, dressed in a robe reaching down to his feet and with a golden sash around his chest. </a:t>
            </a:r>
            <a:r>
              <a:rPr lang="en-US" sz="3800" baseline="30000" dirty="0">
                <a:solidFill>
                  <a:schemeClr val="tx1">
                    <a:lumMod val="50000"/>
                    <a:lumOff val="50000"/>
                  </a:schemeClr>
                </a:solidFill>
                <a:latin typeface="Aptos Display" panose="020B0004020202020204" pitchFamily="34" charset="0"/>
              </a:rPr>
              <a:t>14 </a:t>
            </a:r>
            <a:r>
              <a:rPr lang="en-US" sz="3800" dirty="0">
                <a:solidFill>
                  <a:schemeClr val="tx1">
                    <a:lumMod val="50000"/>
                    <a:lumOff val="50000"/>
                  </a:schemeClr>
                </a:solidFill>
                <a:latin typeface="Aptos Display" panose="020B0004020202020204" pitchFamily="34" charset="0"/>
              </a:rPr>
              <a:t>The hair on his head was white like wool, as white as snow, and his eyes were like blazing fire. </a:t>
            </a:r>
            <a:r>
              <a:rPr lang="en-US" sz="3800" baseline="30000" dirty="0">
                <a:solidFill>
                  <a:schemeClr val="tx1">
                    <a:lumMod val="50000"/>
                    <a:lumOff val="50000"/>
                  </a:schemeClr>
                </a:solidFill>
                <a:latin typeface="Aptos Display" panose="020B0004020202020204" pitchFamily="34" charset="0"/>
              </a:rPr>
              <a:t>15 </a:t>
            </a:r>
            <a:r>
              <a:rPr lang="en-US" sz="3800" dirty="0">
                <a:solidFill>
                  <a:schemeClr val="tx1">
                    <a:lumMod val="50000"/>
                    <a:lumOff val="50000"/>
                  </a:schemeClr>
                </a:solidFill>
                <a:latin typeface="Aptos Display" panose="020B0004020202020204" pitchFamily="34" charset="0"/>
              </a:rPr>
              <a:t>His feet were like bronze glowing in a furnace, and his voice was like the sound of rushing waters, </a:t>
            </a:r>
            <a:r>
              <a:rPr lang="en-US" sz="3800" baseline="30000" dirty="0">
                <a:solidFill>
                  <a:schemeClr val="tx1">
                    <a:lumMod val="50000"/>
                    <a:lumOff val="50000"/>
                  </a:schemeClr>
                </a:solidFill>
                <a:latin typeface="Aptos Display" panose="020B0004020202020204" pitchFamily="34" charset="0"/>
              </a:rPr>
              <a:t>16 </a:t>
            </a:r>
            <a:r>
              <a:rPr lang="en-US" sz="3800" dirty="0">
                <a:solidFill>
                  <a:schemeClr val="tx1">
                    <a:lumMod val="50000"/>
                    <a:lumOff val="50000"/>
                  </a:schemeClr>
                </a:solidFill>
                <a:latin typeface="Aptos Display" panose="020B0004020202020204" pitchFamily="34" charset="0"/>
              </a:rPr>
              <a:t>and coming out of his mouth was a sharp, double-edged sword. </a:t>
            </a:r>
            <a:r>
              <a:rPr lang="en-US" sz="3800" dirty="0">
                <a:solidFill>
                  <a:schemeClr val="bg1"/>
                </a:solidFill>
                <a:latin typeface="Aptos Display" panose="020B0004020202020204" pitchFamily="34" charset="0"/>
              </a:rPr>
              <a:t>His face was like the sun shining in all its brilliance. </a:t>
            </a:r>
          </a:p>
        </p:txBody>
      </p:sp>
      <p:sp>
        <p:nvSpPr>
          <p:cNvPr id="8" name="TextBox 7">
            <a:extLst>
              <a:ext uri="{FF2B5EF4-FFF2-40B4-BE49-F238E27FC236}">
                <a16:creationId xmlns:a16="http://schemas.microsoft.com/office/drawing/2014/main" id="{3C45FE60-6105-5316-EE97-937BDD0CEBAC}"/>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4" name="Rectangle 3">
            <a:extLst>
              <a:ext uri="{FF2B5EF4-FFF2-40B4-BE49-F238E27FC236}">
                <a16:creationId xmlns:a16="http://schemas.microsoft.com/office/drawing/2014/main" id="{7B907345-B7E1-AA7F-CAFF-9EB48EE596EC}"/>
              </a:ext>
            </a:extLst>
          </p:cNvPr>
          <p:cNvSpPr>
            <a:spLocks noChangeArrowheads="1"/>
          </p:cNvSpPr>
          <p:nvPr/>
        </p:nvSpPr>
        <p:spPr bwMode="auto">
          <a:xfrm>
            <a:off x="4255170" y="4330308"/>
            <a:ext cx="6946230" cy="97963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EE24CC2D-E8DA-E265-9D22-B1F26D47D59E}"/>
              </a:ext>
            </a:extLst>
          </p:cNvPr>
          <p:cNvSpPr txBox="1">
            <a:spLocks noChangeArrowheads="1"/>
          </p:cNvSpPr>
          <p:nvPr/>
        </p:nvSpPr>
        <p:spPr bwMode="auto">
          <a:xfrm>
            <a:off x="4270722" y="4473301"/>
            <a:ext cx="6886799" cy="705642"/>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600"/>
              </a:spcAft>
              <a:buSzPct val="100000"/>
            </a:pPr>
            <a:r>
              <a:rPr lang="en-US" sz="4400" dirty="0">
                <a:solidFill>
                  <a:prstClr val="white"/>
                </a:solidFill>
                <a:latin typeface="Aptos Display" panose="020B0004020202020204" pitchFamily="34" charset="0"/>
                <a:cs typeface="Calibri Light" panose="020F0302020204030204" pitchFamily="34" charset="0"/>
              </a:rPr>
              <a:t>Going to the dentist</a:t>
            </a:r>
            <a:endParaRPr lang="en-US" sz="4400" dirty="0">
              <a:solidFill>
                <a:schemeClr val="bg1"/>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2277901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E99C7F-F6DB-2A28-8414-B2415ABEA644}"/>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49827A5D-3652-F72C-D7D3-EE5FCD454A67}"/>
              </a:ext>
            </a:extLst>
          </p:cNvPr>
          <p:cNvSpPr txBox="1">
            <a:spLocks noChangeArrowheads="1"/>
          </p:cNvSpPr>
          <p:nvPr/>
        </p:nvSpPr>
        <p:spPr bwMode="auto">
          <a:xfrm>
            <a:off x="304800" y="1295401"/>
            <a:ext cx="11537430" cy="677108"/>
          </a:xfrm>
          <a:prstGeom prst="rect">
            <a:avLst/>
          </a:prstGeom>
          <a:noFill/>
          <a:ln w="9525">
            <a:noFill/>
            <a:miter lim="800000"/>
            <a:headEnd/>
            <a:tailEnd/>
          </a:ln>
        </p:spPr>
        <p:txBody>
          <a:bodyPr wrap="square">
            <a:spAutoFit/>
          </a:bodyPr>
          <a:lstStyle/>
          <a:p>
            <a:pPr indent="460375"/>
            <a:r>
              <a:rPr lang="en-US" sz="3800" baseline="30000" dirty="0">
                <a:solidFill>
                  <a:schemeClr val="bg1"/>
                </a:solidFill>
                <a:latin typeface="Aptos Display" panose="020B0004020202020204" pitchFamily="34" charset="0"/>
              </a:rPr>
              <a:t>17 </a:t>
            </a:r>
            <a:r>
              <a:rPr lang="en-US" sz="3800" dirty="0">
                <a:solidFill>
                  <a:schemeClr val="bg1"/>
                </a:solidFill>
                <a:latin typeface="Aptos Display" panose="020B0004020202020204" pitchFamily="34" charset="0"/>
              </a:rPr>
              <a:t>When I saw him, I fell at his feet as though dead. </a:t>
            </a:r>
          </a:p>
        </p:txBody>
      </p:sp>
      <p:sp>
        <p:nvSpPr>
          <p:cNvPr id="8" name="TextBox 7">
            <a:extLst>
              <a:ext uri="{FF2B5EF4-FFF2-40B4-BE49-F238E27FC236}">
                <a16:creationId xmlns:a16="http://schemas.microsoft.com/office/drawing/2014/main" id="{1EE6A684-EB8D-69D6-9EDC-69AF99F48A60}"/>
              </a:ext>
            </a:extLst>
          </p:cNvPr>
          <p:cNvSpPr txBox="1"/>
          <p:nvPr/>
        </p:nvSpPr>
        <p:spPr>
          <a:xfrm>
            <a:off x="3048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3216DF15-3FC9-6782-5F4E-23E307A1DF8F}"/>
              </a:ext>
            </a:extLst>
          </p:cNvPr>
          <p:cNvSpPr>
            <a:spLocks noChangeArrowheads="1"/>
          </p:cNvSpPr>
          <p:nvPr/>
        </p:nvSpPr>
        <p:spPr bwMode="auto">
          <a:xfrm>
            <a:off x="673768" y="1972508"/>
            <a:ext cx="11168462" cy="268943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38B6A279-AEB9-4A19-4519-F412DBDE713F}"/>
              </a:ext>
            </a:extLst>
          </p:cNvPr>
          <p:cNvSpPr txBox="1">
            <a:spLocks noChangeArrowheads="1"/>
          </p:cNvSpPr>
          <p:nvPr/>
        </p:nvSpPr>
        <p:spPr bwMode="auto">
          <a:xfrm>
            <a:off x="673768" y="2443238"/>
            <a:ext cx="11072906" cy="1315040"/>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600"/>
              </a:spcAft>
              <a:buSzPct val="100000"/>
            </a:pPr>
            <a:r>
              <a:rPr lang="en-US" sz="4400" dirty="0">
                <a:solidFill>
                  <a:prstClr val="white"/>
                </a:solidFill>
                <a:latin typeface="Aptos Display" panose="020B0004020202020204" pitchFamily="34" charset="0"/>
                <a:cs typeface="Calibri Light" panose="020F0302020204030204" pitchFamily="34" charset="0"/>
              </a:rPr>
              <a:t>What would you expect the glorified Jesus to say if you encountered him at the end of your life? </a:t>
            </a:r>
            <a:endParaRPr lang="en-US" sz="4400" dirty="0">
              <a:solidFill>
                <a:schemeClr val="bg1"/>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3284214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7087DF-2514-6492-AD96-FFE6F4DAA6DB}"/>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6A1FEF80-CC98-FDB5-5C34-4FBCB027F7C4}"/>
              </a:ext>
            </a:extLst>
          </p:cNvPr>
          <p:cNvSpPr txBox="1">
            <a:spLocks noChangeArrowheads="1"/>
          </p:cNvSpPr>
          <p:nvPr/>
        </p:nvSpPr>
        <p:spPr bwMode="auto">
          <a:xfrm>
            <a:off x="304800" y="1295401"/>
            <a:ext cx="11537430" cy="1846659"/>
          </a:xfrm>
          <a:prstGeom prst="rect">
            <a:avLst/>
          </a:prstGeom>
          <a:noFill/>
          <a:ln w="9525">
            <a:noFill/>
            <a:miter lim="800000"/>
            <a:headEnd/>
            <a:tailEnd/>
          </a:ln>
        </p:spPr>
        <p:txBody>
          <a:bodyPr wrap="square">
            <a:spAutoFit/>
          </a:bodyPr>
          <a:lstStyle/>
          <a:p>
            <a:pPr indent="460375"/>
            <a:r>
              <a:rPr lang="en-US" sz="3800" baseline="30000" dirty="0">
                <a:solidFill>
                  <a:schemeClr val="bg1"/>
                </a:solidFill>
                <a:latin typeface="Aptos Display" panose="020B0004020202020204" pitchFamily="34" charset="0"/>
              </a:rPr>
              <a:t>17 </a:t>
            </a:r>
            <a:r>
              <a:rPr lang="en-US" sz="3800" dirty="0">
                <a:solidFill>
                  <a:schemeClr val="bg1"/>
                </a:solidFill>
                <a:latin typeface="Aptos Display" panose="020B0004020202020204" pitchFamily="34" charset="0"/>
              </a:rPr>
              <a:t>When I saw him, I fell at his feet as though dead. </a:t>
            </a:r>
          </a:p>
          <a:p>
            <a:pPr indent="15875"/>
            <a:r>
              <a:rPr lang="en-US" sz="3800" dirty="0">
                <a:solidFill>
                  <a:schemeClr val="bg1"/>
                </a:solidFill>
                <a:latin typeface="Aptos Display" panose="020B0004020202020204" pitchFamily="34" charset="0"/>
              </a:rPr>
              <a:t>He placed his right hand on me and said: “Do not be afraid.”</a:t>
            </a:r>
          </a:p>
        </p:txBody>
      </p:sp>
      <p:sp>
        <p:nvSpPr>
          <p:cNvPr id="8" name="TextBox 7">
            <a:extLst>
              <a:ext uri="{FF2B5EF4-FFF2-40B4-BE49-F238E27FC236}">
                <a16:creationId xmlns:a16="http://schemas.microsoft.com/office/drawing/2014/main" id="{86232DF4-CF66-5917-B50A-782614D357C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32861940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F7F30D-E629-17E0-40BA-A4085CC810BD}"/>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48D01475-FF4C-162D-4F7F-766D6C26AC72}"/>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pPr indent="460375"/>
            <a:r>
              <a:rPr lang="en-US" sz="3800" baseline="30000" dirty="0">
                <a:solidFill>
                  <a:schemeClr val="bg1"/>
                </a:solidFill>
                <a:latin typeface="Aptos Display" panose="020B0004020202020204" pitchFamily="34" charset="0"/>
              </a:rPr>
              <a:t>17 </a:t>
            </a:r>
            <a:r>
              <a:rPr lang="en-US" sz="3800" dirty="0">
                <a:solidFill>
                  <a:schemeClr val="bg1"/>
                </a:solidFill>
                <a:latin typeface="Aptos Display" panose="020B0004020202020204" pitchFamily="34" charset="0"/>
              </a:rPr>
              <a:t>When I saw him, I fell at his feet as though dead. </a:t>
            </a:r>
          </a:p>
          <a:p>
            <a:pPr indent="15875"/>
            <a:r>
              <a:rPr lang="en-US" sz="3800" dirty="0">
                <a:solidFill>
                  <a:schemeClr val="bg1"/>
                </a:solidFill>
                <a:latin typeface="Aptos Display" panose="020B0004020202020204" pitchFamily="34" charset="0"/>
              </a:rPr>
              <a:t>He placed his right hand on me and said: “Do not be afraid.” </a:t>
            </a:r>
            <a:r>
              <a:rPr lang="en-US" sz="3800" baseline="30000" dirty="0">
                <a:solidFill>
                  <a:schemeClr val="bg1"/>
                </a:solidFill>
                <a:latin typeface="Aptos Display" panose="020B0004020202020204" pitchFamily="34" charset="0"/>
              </a:rPr>
              <a:t>18 </a:t>
            </a:r>
            <a:r>
              <a:rPr lang="en-US" sz="3800" dirty="0">
                <a:solidFill>
                  <a:schemeClr val="bg1"/>
                </a:solidFill>
                <a:latin typeface="Aptos Display" panose="020B0004020202020204" pitchFamily="34" charset="0"/>
              </a:rPr>
              <a:t>I am the Living One; I was dead, and now look, I am alive for ever and ever!</a:t>
            </a:r>
          </a:p>
        </p:txBody>
      </p:sp>
      <p:sp>
        <p:nvSpPr>
          <p:cNvPr id="8" name="TextBox 7">
            <a:extLst>
              <a:ext uri="{FF2B5EF4-FFF2-40B4-BE49-F238E27FC236}">
                <a16:creationId xmlns:a16="http://schemas.microsoft.com/office/drawing/2014/main" id="{E26BD5BC-3E5A-5C77-75F5-FE6D30DD7F96}"/>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10438186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15E2B4-2672-4CAB-18CD-AE2FFF3D3778}"/>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D322BCF9-A5FF-AC8C-055D-24C7C53D8E99}"/>
              </a:ext>
            </a:extLst>
          </p:cNvPr>
          <p:cNvSpPr txBox="1">
            <a:spLocks noChangeArrowheads="1"/>
          </p:cNvSpPr>
          <p:nvPr/>
        </p:nvSpPr>
        <p:spPr bwMode="auto">
          <a:xfrm>
            <a:off x="304800" y="1148440"/>
            <a:ext cx="11537430" cy="5053628"/>
          </a:xfrm>
          <a:prstGeom prst="rect">
            <a:avLst/>
          </a:prstGeom>
          <a:noFill/>
          <a:ln w="9525">
            <a:noFill/>
            <a:miter lim="800000"/>
            <a:headEnd/>
            <a:tailEnd/>
          </a:ln>
        </p:spPr>
        <p:txBody>
          <a:bodyPr wrap="square">
            <a:spAutoFit/>
          </a:bodyPr>
          <a:lstStyle/>
          <a:p>
            <a:pPr marL="466725" lvl="1" indent="-466725">
              <a:lnSpc>
                <a:spcPct val="90000"/>
              </a:lnSpc>
              <a:buFont typeface="Arial" panose="020B0604020202020204" pitchFamily="34" charset="0"/>
              <a:buChar char="•"/>
            </a:pPr>
            <a:r>
              <a:rPr lang="en-US" sz="3800" dirty="0">
                <a:solidFill>
                  <a:schemeClr val="bg1"/>
                </a:solidFill>
                <a:latin typeface="Aptos" panose="020B0004020202020204" pitchFamily="34" charset="0"/>
              </a:rPr>
              <a:t>He rules over everything and everyone. </a:t>
            </a:r>
          </a:p>
          <a:p>
            <a:pPr marL="0" lvl="1">
              <a:lnSpc>
                <a:spcPct val="90000"/>
              </a:lnSpc>
            </a:pPr>
            <a:r>
              <a:rPr lang="en-US" sz="3300" dirty="0">
                <a:solidFill>
                  <a:schemeClr val="bg1"/>
                </a:solidFill>
                <a:latin typeface="Aptos" panose="020B0004020202020204" pitchFamily="34" charset="0"/>
              </a:rPr>
              <a:t>	He reigns over the “kings” (v.5).</a:t>
            </a:r>
          </a:p>
          <a:p>
            <a:pPr marL="466725" lvl="1" indent="-466725">
              <a:lnSpc>
                <a:spcPct val="90000"/>
              </a:lnSpc>
              <a:buFont typeface="Arial" panose="020B0604020202020204" pitchFamily="34" charset="0"/>
              <a:buChar char="•"/>
            </a:pPr>
            <a:r>
              <a:rPr lang="en-US" sz="3800" dirty="0">
                <a:solidFill>
                  <a:schemeClr val="bg1"/>
                </a:solidFill>
                <a:latin typeface="Aptos" panose="020B0004020202020204" pitchFamily="34" charset="0"/>
              </a:rPr>
              <a:t>He is overwhelmingly powerful.</a:t>
            </a:r>
          </a:p>
          <a:p>
            <a:pPr marL="0" lvl="1">
              <a:lnSpc>
                <a:spcPct val="90000"/>
              </a:lnSpc>
            </a:pPr>
            <a:r>
              <a:rPr lang="en-US" sz="3300" dirty="0">
                <a:solidFill>
                  <a:schemeClr val="bg1"/>
                </a:solidFill>
                <a:latin typeface="Aptos" panose="020B0004020202020204" pitchFamily="34" charset="0"/>
              </a:rPr>
              <a:t>	We would collapse in his presence—just like John 	(v.17).</a:t>
            </a:r>
          </a:p>
          <a:p>
            <a:pPr marL="466725" lvl="1" indent="-466725">
              <a:lnSpc>
                <a:spcPct val="90000"/>
              </a:lnSpc>
              <a:buFont typeface="Arial" panose="020B0604020202020204" pitchFamily="34" charset="0"/>
              <a:buChar char="•"/>
            </a:pPr>
            <a:r>
              <a:rPr lang="en-US" sz="3800" dirty="0">
                <a:solidFill>
                  <a:schemeClr val="bg1"/>
                </a:solidFill>
                <a:latin typeface="Aptos" panose="020B0004020202020204" pitchFamily="34" charset="0"/>
              </a:rPr>
              <a:t>He is overwhelmingly loving.</a:t>
            </a:r>
          </a:p>
          <a:p>
            <a:pPr marL="457200" lvl="2">
              <a:lnSpc>
                <a:spcPct val="90000"/>
              </a:lnSpc>
            </a:pPr>
            <a:r>
              <a:rPr lang="en-US" sz="3300" dirty="0">
                <a:solidFill>
                  <a:schemeClr val="bg1"/>
                </a:solidFill>
                <a:latin typeface="Aptos" panose="020B0004020202020204" pitchFamily="34" charset="0"/>
              </a:rPr>
              <a:t>	“Loves us and released us from our sins” (v.5).</a:t>
            </a:r>
          </a:p>
          <a:p>
            <a:pPr marL="466725" lvl="1" indent="-466725">
              <a:lnSpc>
                <a:spcPct val="90000"/>
              </a:lnSpc>
              <a:buFont typeface="Arial" panose="020B0604020202020204" pitchFamily="34" charset="0"/>
              <a:buChar char="•"/>
            </a:pPr>
            <a:r>
              <a:rPr lang="en-US" sz="3800" dirty="0">
                <a:solidFill>
                  <a:schemeClr val="bg1"/>
                </a:solidFill>
                <a:latin typeface="Aptos" panose="020B0004020202020204" pitchFamily="34" charset="0"/>
              </a:rPr>
              <a:t>He is always with us.</a:t>
            </a:r>
          </a:p>
          <a:p>
            <a:pPr marL="920750" lvl="2">
              <a:lnSpc>
                <a:spcPct val="90000"/>
              </a:lnSpc>
            </a:pPr>
            <a:r>
              <a:rPr lang="en-US" sz="3300" dirty="0">
                <a:solidFill>
                  <a:schemeClr val="bg1"/>
                </a:solidFill>
                <a:latin typeface="Aptos" panose="020B0004020202020204" pitchFamily="34" charset="0"/>
              </a:rPr>
              <a:t>He stands in the “middle of the lampstands” (v.13).</a:t>
            </a:r>
          </a:p>
          <a:p>
            <a:pPr marL="466725" lvl="1" indent="-466725">
              <a:lnSpc>
                <a:spcPct val="90000"/>
              </a:lnSpc>
              <a:buFont typeface="Arial" panose="020B0604020202020204" pitchFamily="34" charset="0"/>
              <a:buChar char="•"/>
            </a:pPr>
            <a:r>
              <a:rPr lang="en-US" sz="3800" dirty="0">
                <a:solidFill>
                  <a:schemeClr val="bg1"/>
                </a:solidFill>
                <a:latin typeface="Aptos" panose="020B0004020202020204" pitchFamily="34" charset="0"/>
              </a:rPr>
              <a:t>…Even into eternity!</a:t>
            </a:r>
          </a:p>
          <a:p>
            <a:pPr marL="0" lvl="1">
              <a:lnSpc>
                <a:spcPct val="90000"/>
              </a:lnSpc>
            </a:pPr>
            <a:r>
              <a:rPr lang="en-US" sz="3300" dirty="0">
                <a:solidFill>
                  <a:schemeClr val="bg1"/>
                </a:solidFill>
                <a:latin typeface="Aptos" panose="020B0004020202020204" pitchFamily="34" charset="0"/>
              </a:rPr>
              <a:t>	“I hold the keys of death” (v.18). </a:t>
            </a:r>
          </a:p>
        </p:txBody>
      </p:sp>
      <p:sp>
        <p:nvSpPr>
          <p:cNvPr id="8" name="TextBox 7">
            <a:extLst>
              <a:ext uri="{FF2B5EF4-FFF2-40B4-BE49-F238E27FC236}">
                <a16:creationId xmlns:a16="http://schemas.microsoft.com/office/drawing/2014/main" id="{95E81153-D829-5230-26E5-DF8A1BFDE8B4}"/>
              </a:ext>
            </a:extLst>
          </p:cNvPr>
          <p:cNvSpPr txBox="1"/>
          <p:nvPr/>
        </p:nvSpPr>
        <p:spPr>
          <a:xfrm>
            <a:off x="228600" y="5"/>
            <a:ext cx="1196340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6000" u="none" strike="noStrike" kern="1200" spc="0" normalizeH="0" baseline="0" noProof="0" dirty="0">
                <a:ln>
                  <a:noFill/>
                </a:ln>
                <a:solidFill>
                  <a:prstClr val="white"/>
                </a:solidFill>
                <a:effectLst/>
                <a:uLnTx/>
                <a:uFillTx/>
                <a:latin typeface="Aptos Display" panose="020B0004020202020204" pitchFamily="34" charset="0"/>
                <a:cs typeface="Arial" charset="0"/>
              </a:rPr>
              <a:t>Who is revealing our future?</a:t>
            </a:r>
          </a:p>
        </p:txBody>
      </p:sp>
    </p:spTree>
    <p:extLst>
      <p:ext uri="{BB962C8B-B14F-4D97-AF65-F5344CB8AC3E}">
        <p14:creationId xmlns:p14="http://schemas.microsoft.com/office/powerpoint/2010/main" val="4232090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9458">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458">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9458">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9458">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9458">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9458">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9458">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28DF84-2462-4D97-42CE-27A31A090486}"/>
            </a:ext>
          </a:extLst>
        </p:cNvPr>
        <p:cNvGrpSpPr/>
        <p:nvPr/>
      </p:nvGrpSpPr>
      <p:grpSpPr>
        <a:xfrm>
          <a:off x="0" y="0"/>
          <a:ext cx="0" cy="0"/>
          <a:chOff x="0" y="0"/>
          <a:chExt cx="0" cy="0"/>
        </a:xfrm>
      </p:grpSpPr>
      <p:sp>
        <p:nvSpPr>
          <p:cNvPr id="10" name="Title 1">
            <a:extLst>
              <a:ext uri="{FF2B5EF4-FFF2-40B4-BE49-F238E27FC236}">
                <a16:creationId xmlns:a16="http://schemas.microsoft.com/office/drawing/2014/main" id="{F54E667B-D101-44DF-9443-2725E55C720D}"/>
              </a:ext>
            </a:extLst>
          </p:cNvPr>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REVELATION</a:t>
            </a:r>
          </a:p>
        </p:txBody>
      </p:sp>
      <p:sp>
        <p:nvSpPr>
          <p:cNvPr id="5" name="TextBox 4">
            <a:extLst>
              <a:ext uri="{FF2B5EF4-FFF2-40B4-BE49-F238E27FC236}">
                <a16:creationId xmlns:a16="http://schemas.microsoft.com/office/drawing/2014/main" id="{DAC62C5D-5F68-8688-3F5C-F59C96E4A106}"/>
              </a:ext>
            </a:extLst>
          </p:cNvPr>
          <p:cNvSpPr txBox="1"/>
          <p:nvPr/>
        </p:nvSpPr>
        <p:spPr>
          <a:xfrm>
            <a:off x="2911364" y="2327564"/>
            <a:ext cx="6369269" cy="584775"/>
          </a:xfrm>
          <a:prstGeom prst="rect">
            <a:avLst/>
          </a:prstGeom>
          <a:noFill/>
        </p:spPr>
        <p:txBody>
          <a:bodyPr wrap="square" rtlCol="0">
            <a:spAutoFit/>
          </a:bodyPr>
          <a:lstStyle/>
          <a:p>
            <a:pPr algn="ctr"/>
            <a:r>
              <a:rPr lang="en-US" sz="3200" dirty="0">
                <a:solidFill>
                  <a:schemeClr val="bg1"/>
                </a:solidFill>
                <a:latin typeface="Century Gothic" panose="020B0502020202020204" pitchFamily="34" charset="0"/>
              </a:rPr>
              <a:t>THE BOOK OF</a:t>
            </a:r>
          </a:p>
        </p:txBody>
      </p:sp>
    </p:spTree>
    <p:extLst>
      <p:ext uri="{BB962C8B-B14F-4D97-AF65-F5344CB8AC3E}">
        <p14:creationId xmlns:p14="http://schemas.microsoft.com/office/powerpoint/2010/main" val="406023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0FA3B4-7A75-2CFA-8AFA-A40E3DAFD14F}"/>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46D8824-BAC6-B6E4-7160-26A550D1C55E}"/>
              </a:ext>
            </a:extLst>
          </p:cNvPr>
          <p:cNvSpPr txBox="1">
            <a:spLocks noChangeArrowheads="1"/>
          </p:cNvSpPr>
          <p:nvPr/>
        </p:nvSpPr>
        <p:spPr bwMode="auto">
          <a:xfrm>
            <a:off x="304800" y="1295401"/>
            <a:ext cx="11537430" cy="4770537"/>
          </a:xfrm>
          <a:prstGeom prst="rect">
            <a:avLst/>
          </a:prstGeom>
          <a:noFill/>
          <a:ln w="9525">
            <a:noFill/>
            <a:miter lim="800000"/>
            <a:headEnd/>
            <a:tailEnd/>
          </a:ln>
        </p:spPr>
        <p:txBody>
          <a:bodyPr wrap="square">
            <a:spAutoFit/>
          </a:bodyPr>
          <a:lstStyle/>
          <a:p>
            <a:r>
              <a:rPr lang="en-US" sz="3800" baseline="30000" dirty="0">
                <a:solidFill>
                  <a:schemeClr val="tx1">
                    <a:lumMod val="50000"/>
                    <a:lumOff val="50000"/>
                  </a:schemeClr>
                </a:solidFill>
                <a:latin typeface="Aptos Display" panose="020B0004020202020204" pitchFamily="34" charset="0"/>
              </a:rPr>
              <a:t>1 </a:t>
            </a:r>
            <a:r>
              <a:rPr lang="en-US" sz="3800" dirty="0">
                <a:solidFill>
                  <a:schemeClr val="tx1">
                    <a:lumMod val="50000"/>
                    <a:lumOff val="50000"/>
                  </a:schemeClr>
                </a:solidFill>
                <a:latin typeface="Aptos Display" panose="020B0004020202020204" pitchFamily="34" charset="0"/>
              </a:rPr>
              <a:t>The </a:t>
            </a:r>
            <a:r>
              <a:rPr lang="en-US" sz="3800" dirty="0">
                <a:solidFill>
                  <a:schemeClr val="bg1"/>
                </a:solidFill>
                <a:latin typeface="Aptos Display" panose="020B0004020202020204" pitchFamily="34" charset="0"/>
              </a:rPr>
              <a:t>revelation </a:t>
            </a:r>
            <a:r>
              <a:rPr lang="en-US" sz="3800" dirty="0">
                <a:solidFill>
                  <a:schemeClr val="tx1">
                    <a:lumMod val="50000"/>
                    <a:lumOff val="50000"/>
                  </a:schemeClr>
                </a:solidFill>
                <a:latin typeface="Aptos Display" panose="020B0004020202020204" pitchFamily="34" charset="0"/>
              </a:rPr>
              <a:t>from Jesus Christ, which God gave him to show his servants what must soon take place. He made it known by sending his angel to his servant John, </a:t>
            </a:r>
            <a:r>
              <a:rPr lang="en-US" sz="3800" baseline="30000" dirty="0">
                <a:solidFill>
                  <a:schemeClr val="tx1">
                    <a:lumMod val="50000"/>
                    <a:lumOff val="50000"/>
                  </a:schemeClr>
                </a:solidFill>
                <a:latin typeface="Aptos Display" panose="020B0004020202020204" pitchFamily="34" charset="0"/>
              </a:rPr>
              <a:t>2 </a:t>
            </a:r>
            <a:r>
              <a:rPr lang="en-US" sz="3800" dirty="0">
                <a:solidFill>
                  <a:schemeClr val="tx1">
                    <a:lumMod val="50000"/>
                    <a:lumOff val="50000"/>
                  </a:schemeClr>
                </a:solidFill>
                <a:latin typeface="Aptos Display" panose="020B0004020202020204" pitchFamily="34" charset="0"/>
              </a:rPr>
              <a:t>who testifies to everything he saw—that is, the word of God and the testimony of Jesus Christ. </a:t>
            </a:r>
            <a:r>
              <a:rPr lang="en-US" sz="3800" baseline="30000" dirty="0">
                <a:solidFill>
                  <a:schemeClr val="tx1">
                    <a:lumMod val="50000"/>
                    <a:lumOff val="50000"/>
                  </a:schemeClr>
                </a:solidFill>
                <a:latin typeface="Aptos Display" panose="020B0004020202020204" pitchFamily="34" charset="0"/>
              </a:rPr>
              <a:t>3 </a:t>
            </a:r>
            <a:r>
              <a:rPr lang="en-US" sz="3800" dirty="0">
                <a:solidFill>
                  <a:schemeClr val="tx1">
                    <a:lumMod val="50000"/>
                    <a:lumOff val="50000"/>
                  </a:schemeClr>
                </a:solidFill>
                <a:latin typeface="Aptos Display" panose="020B0004020202020204" pitchFamily="34" charset="0"/>
              </a:rPr>
              <a:t>Blessed is the one who reads aloud the words of this prophecy, and blessed are those who hear it and take to heart what is written in it, because the time is near. </a:t>
            </a:r>
          </a:p>
        </p:txBody>
      </p:sp>
      <p:sp>
        <p:nvSpPr>
          <p:cNvPr id="8" name="TextBox 7">
            <a:extLst>
              <a:ext uri="{FF2B5EF4-FFF2-40B4-BE49-F238E27FC236}">
                <a16:creationId xmlns:a16="http://schemas.microsoft.com/office/drawing/2014/main" id="{567C73B8-224C-0E37-2AB7-FAA7582F4D86}"/>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8FD74187-D973-8CA4-7A2B-132628A25799}"/>
              </a:ext>
            </a:extLst>
          </p:cNvPr>
          <p:cNvSpPr>
            <a:spLocks noChangeArrowheads="1"/>
          </p:cNvSpPr>
          <p:nvPr/>
        </p:nvSpPr>
        <p:spPr bwMode="auto">
          <a:xfrm>
            <a:off x="349770" y="2000741"/>
            <a:ext cx="10851630" cy="132344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B17A2E67-EB6B-1431-BE89-DF39B3A64C53}"/>
              </a:ext>
            </a:extLst>
          </p:cNvPr>
          <p:cNvSpPr txBox="1">
            <a:spLocks noChangeArrowheads="1"/>
          </p:cNvSpPr>
          <p:nvPr/>
        </p:nvSpPr>
        <p:spPr bwMode="auto">
          <a:xfrm>
            <a:off x="404762" y="2304155"/>
            <a:ext cx="10758784" cy="705642"/>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600"/>
              </a:spcAft>
              <a:buSzPct val="100000"/>
            </a:pPr>
            <a:r>
              <a:rPr lang="en-US" sz="4400" dirty="0">
                <a:solidFill>
                  <a:prstClr val="white"/>
                </a:solidFill>
                <a:latin typeface="Aptos Display" panose="020B0004020202020204" pitchFamily="34" charset="0"/>
                <a:cs typeface="Calibri Light" panose="020F0302020204030204" pitchFamily="34" charset="0"/>
              </a:rPr>
              <a:t>Gk. </a:t>
            </a:r>
            <a:r>
              <a:rPr lang="en-US" sz="4400" i="1" dirty="0" err="1">
                <a:solidFill>
                  <a:prstClr val="white"/>
                </a:solidFill>
                <a:latin typeface="Aptos Display" panose="020B0004020202020204" pitchFamily="34" charset="0"/>
                <a:cs typeface="Calibri Light" panose="020F0302020204030204" pitchFamily="34" charset="0"/>
              </a:rPr>
              <a:t>apokalupsis</a:t>
            </a:r>
            <a:r>
              <a:rPr lang="en-US" sz="4400" i="1" dirty="0">
                <a:solidFill>
                  <a:prstClr val="white"/>
                </a:solidFill>
                <a:latin typeface="Aptos Display" panose="020B0004020202020204" pitchFamily="34" charset="0"/>
                <a:cs typeface="Calibri Light" panose="020F0302020204030204" pitchFamily="34" charset="0"/>
              </a:rPr>
              <a:t> = </a:t>
            </a:r>
            <a:r>
              <a:rPr lang="en-US" sz="4400" dirty="0">
                <a:solidFill>
                  <a:prstClr val="white"/>
                </a:solidFill>
                <a:latin typeface="Aptos Display" panose="020B0004020202020204" pitchFamily="34" charset="0"/>
                <a:cs typeface="Calibri Light" panose="020F0302020204030204" pitchFamily="34" charset="0"/>
              </a:rPr>
              <a:t>“disclosure, or unveiling” </a:t>
            </a:r>
            <a:endParaRPr lang="en-US" sz="4400" dirty="0">
              <a:solidFill>
                <a:schemeClr val="bg1"/>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3381649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63C90F-0E57-040C-EBF4-0E222E7D6B7C}"/>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EFC22F44-1267-7884-1653-419E01800F25}"/>
              </a:ext>
            </a:extLst>
          </p:cNvPr>
          <p:cNvSpPr txBox="1">
            <a:spLocks noChangeArrowheads="1"/>
          </p:cNvSpPr>
          <p:nvPr/>
        </p:nvSpPr>
        <p:spPr bwMode="auto">
          <a:xfrm>
            <a:off x="304800" y="1295401"/>
            <a:ext cx="11537430" cy="4770537"/>
          </a:xfrm>
          <a:prstGeom prst="rect">
            <a:avLst/>
          </a:prstGeom>
          <a:noFill/>
          <a:ln w="9525">
            <a:noFill/>
            <a:miter lim="800000"/>
            <a:headEnd/>
            <a:tailEnd/>
          </a:ln>
        </p:spPr>
        <p:txBody>
          <a:bodyPr wrap="square">
            <a:spAutoFit/>
          </a:bodyPr>
          <a:lstStyle/>
          <a:p>
            <a:r>
              <a:rPr lang="en-US" sz="3800" baseline="30000" dirty="0">
                <a:solidFill>
                  <a:schemeClr val="tx1">
                    <a:lumMod val="50000"/>
                    <a:lumOff val="50000"/>
                  </a:schemeClr>
                </a:solidFill>
                <a:latin typeface="Aptos Display" panose="020B0004020202020204" pitchFamily="34" charset="0"/>
              </a:rPr>
              <a:t>1 </a:t>
            </a:r>
            <a:r>
              <a:rPr lang="en-US" sz="3800" dirty="0">
                <a:solidFill>
                  <a:schemeClr val="tx1">
                    <a:lumMod val="50000"/>
                    <a:lumOff val="50000"/>
                  </a:schemeClr>
                </a:solidFill>
                <a:latin typeface="Aptos Display" panose="020B0004020202020204" pitchFamily="34" charset="0"/>
              </a:rPr>
              <a:t>The revelation from Jesus Christ, which God gave him to show his servants what must soon take place. He made it known by sending his angel to his servant </a:t>
            </a:r>
            <a:r>
              <a:rPr lang="en-US" sz="3800" dirty="0">
                <a:solidFill>
                  <a:schemeClr val="bg1"/>
                </a:solidFill>
                <a:latin typeface="Aptos Display" panose="020B0004020202020204" pitchFamily="34" charset="0"/>
              </a:rPr>
              <a:t>John</a:t>
            </a:r>
            <a:r>
              <a:rPr lang="en-US" sz="3800" dirty="0">
                <a:solidFill>
                  <a:schemeClr val="tx1">
                    <a:lumMod val="50000"/>
                    <a:lumOff val="50000"/>
                  </a:schemeClr>
                </a:solidFill>
                <a:latin typeface="Aptos Display" panose="020B0004020202020204" pitchFamily="34" charset="0"/>
              </a:rPr>
              <a:t>, </a:t>
            </a:r>
            <a:r>
              <a:rPr lang="en-US" sz="3800" baseline="30000" dirty="0">
                <a:solidFill>
                  <a:schemeClr val="tx1">
                    <a:lumMod val="50000"/>
                    <a:lumOff val="50000"/>
                  </a:schemeClr>
                </a:solidFill>
                <a:latin typeface="Aptos Display" panose="020B0004020202020204" pitchFamily="34" charset="0"/>
              </a:rPr>
              <a:t>2 </a:t>
            </a:r>
            <a:r>
              <a:rPr lang="en-US" sz="3800" dirty="0">
                <a:solidFill>
                  <a:schemeClr val="tx1">
                    <a:lumMod val="50000"/>
                    <a:lumOff val="50000"/>
                  </a:schemeClr>
                </a:solidFill>
                <a:latin typeface="Aptos Display" panose="020B0004020202020204" pitchFamily="34" charset="0"/>
              </a:rPr>
              <a:t>who testifies to everything he saw—that is, the word of God and the testimony of Jesus Christ. </a:t>
            </a:r>
            <a:r>
              <a:rPr lang="en-US" sz="3800" baseline="30000" dirty="0">
                <a:solidFill>
                  <a:schemeClr val="tx1">
                    <a:lumMod val="50000"/>
                    <a:lumOff val="50000"/>
                  </a:schemeClr>
                </a:solidFill>
                <a:latin typeface="Aptos Display" panose="020B0004020202020204" pitchFamily="34" charset="0"/>
              </a:rPr>
              <a:t>3 </a:t>
            </a:r>
            <a:r>
              <a:rPr lang="en-US" sz="3800" dirty="0">
                <a:solidFill>
                  <a:schemeClr val="tx1">
                    <a:lumMod val="50000"/>
                    <a:lumOff val="50000"/>
                  </a:schemeClr>
                </a:solidFill>
                <a:latin typeface="Aptos Display" panose="020B0004020202020204" pitchFamily="34" charset="0"/>
              </a:rPr>
              <a:t>Blessed is the one who reads aloud the words of this prophecy, and blessed are those who hear it and take to heart what is written in it, because the time is near. </a:t>
            </a:r>
          </a:p>
        </p:txBody>
      </p:sp>
      <p:sp>
        <p:nvSpPr>
          <p:cNvPr id="8" name="TextBox 7">
            <a:extLst>
              <a:ext uri="{FF2B5EF4-FFF2-40B4-BE49-F238E27FC236}">
                <a16:creationId xmlns:a16="http://schemas.microsoft.com/office/drawing/2014/main" id="{B7038006-C75C-74D5-2784-0183E257AD7B}"/>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4" name="Rectangle 3">
            <a:extLst>
              <a:ext uri="{FF2B5EF4-FFF2-40B4-BE49-F238E27FC236}">
                <a16:creationId xmlns:a16="http://schemas.microsoft.com/office/drawing/2014/main" id="{5A47BB69-4669-17ED-B638-00F9B25CE2BD}"/>
              </a:ext>
            </a:extLst>
          </p:cNvPr>
          <p:cNvSpPr>
            <a:spLocks noChangeArrowheads="1"/>
          </p:cNvSpPr>
          <p:nvPr/>
        </p:nvSpPr>
        <p:spPr bwMode="auto">
          <a:xfrm>
            <a:off x="228600" y="3148613"/>
            <a:ext cx="11712315" cy="323614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D19B74B6-DB1B-2EEB-F9CF-CBDDF85AAE9B}"/>
              </a:ext>
            </a:extLst>
          </p:cNvPr>
          <p:cNvSpPr txBox="1">
            <a:spLocks noChangeArrowheads="1"/>
          </p:cNvSpPr>
          <p:nvPr/>
        </p:nvSpPr>
        <p:spPr bwMode="auto">
          <a:xfrm>
            <a:off x="267935" y="3264427"/>
            <a:ext cx="11612105" cy="2862322"/>
          </a:xfrm>
          <a:prstGeom prst="rect">
            <a:avLst/>
          </a:prstGeom>
          <a:noFill/>
          <a:ln w="38100">
            <a:noFill/>
            <a:miter lim="800000"/>
            <a:headEnd/>
            <a:tailEnd/>
          </a:ln>
        </p:spPr>
        <p:txBody>
          <a:bodyPr wrap="square">
            <a:spAutoFit/>
          </a:bodyPr>
          <a:lstStyle/>
          <a:p>
            <a:pPr marL="469900" lvl="3" indent="-457200">
              <a:spcBef>
                <a:spcPts val="0"/>
              </a:spcBef>
              <a:spcAft>
                <a:spcPts val="0"/>
              </a:spcAft>
              <a:buSzPct val="100000"/>
              <a:buFont typeface="Arial" panose="020B0604020202020204" pitchFamily="34" charset="0"/>
              <a:buChar char="•"/>
            </a:pPr>
            <a:r>
              <a:rPr lang="en-US" sz="3600" dirty="0">
                <a:solidFill>
                  <a:prstClr val="white"/>
                </a:solidFill>
                <a:latin typeface="Aptos Display" panose="020B0004020202020204" pitchFamily="34" charset="0"/>
                <a:cs typeface="Calibri Light" panose="020F0302020204030204" pitchFamily="34" charset="0"/>
              </a:rPr>
              <a:t>The early church attributes Revelation to the Apostle John. </a:t>
            </a:r>
          </a:p>
          <a:p>
            <a:pPr marL="469900" lvl="3" indent="-457200">
              <a:spcBef>
                <a:spcPts val="0"/>
              </a:spcBef>
              <a:spcAft>
                <a:spcPts val="0"/>
              </a:spcAft>
              <a:buSzPct val="100000"/>
              <a:buFont typeface="Arial" panose="020B0604020202020204" pitchFamily="34" charset="0"/>
              <a:buChar char="•"/>
            </a:pPr>
            <a:r>
              <a:rPr lang="en-US" sz="3600" dirty="0">
                <a:solidFill>
                  <a:prstClr val="white"/>
                </a:solidFill>
                <a:latin typeface="Aptos Display" panose="020B0004020202020204" pitchFamily="34" charset="0"/>
                <a:cs typeface="Calibri Light" panose="020F0302020204030204" pitchFamily="34" charset="0"/>
              </a:rPr>
              <a:t>Many of the irregularities in language can be explained by John’s visionary experience (1:11).</a:t>
            </a:r>
          </a:p>
          <a:p>
            <a:pPr marL="469900" lvl="3" indent="-457200">
              <a:spcBef>
                <a:spcPts val="0"/>
              </a:spcBef>
              <a:spcAft>
                <a:spcPts val="0"/>
              </a:spcAft>
              <a:buSzPct val="100000"/>
              <a:buFont typeface="Arial" panose="020B0604020202020204" pitchFamily="34" charset="0"/>
              <a:buChar char="•"/>
            </a:pPr>
            <a:r>
              <a:rPr lang="en-US" sz="3600" dirty="0">
                <a:solidFill>
                  <a:prstClr val="white"/>
                </a:solidFill>
                <a:latin typeface="Aptos Display" panose="020B0004020202020204" pitchFamily="34" charset="0"/>
                <a:cs typeface="Calibri Light" panose="020F0302020204030204" pitchFamily="34" charset="0"/>
              </a:rPr>
              <a:t>Historical evidence suggests John lived as an exile on the island of Patmos until AD 96 (1:9). </a:t>
            </a:r>
          </a:p>
        </p:txBody>
      </p:sp>
    </p:spTree>
    <p:extLst>
      <p:ext uri="{BB962C8B-B14F-4D97-AF65-F5344CB8AC3E}">
        <p14:creationId xmlns:p14="http://schemas.microsoft.com/office/powerpoint/2010/main" val="4288138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51FA6B-77E4-3157-0825-5EA1F66A0F8A}"/>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A81BDCFC-F29D-7352-9429-2F3C81B1DAF2}"/>
              </a:ext>
            </a:extLst>
          </p:cNvPr>
          <p:cNvSpPr txBox="1">
            <a:spLocks noChangeArrowheads="1"/>
          </p:cNvSpPr>
          <p:nvPr/>
        </p:nvSpPr>
        <p:spPr bwMode="auto">
          <a:xfrm>
            <a:off x="304800" y="1295401"/>
            <a:ext cx="11537430" cy="4770537"/>
          </a:xfrm>
          <a:prstGeom prst="rect">
            <a:avLst/>
          </a:prstGeom>
          <a:noFill/>
          <a:ln w="9525">
            <a:noFill/>
            <a:miter lim="800000"/>
            <a:headEnd/>
            <a:tailEnd/>
          </a:ln>
        </p:spPr>
        <p:txBody>
          <a:bodyPr wrap="square">
            <a:spAutoFit/>
          </a:bodyPr>
          <a:lstStyle/>
          <a:p>
            <a:r>
              <a:rPr lang="en-US" sz="3800" baseline="30000" dirty="0">
                <a:solidFill>
                  <a:schemeClr val="tx1">
                    <a:lumMod val="50000"/>
                    <a:lumOff val="50000"/>
                  </a:schemeClr>
                </a:solidFill>
                <a:latin typeface="Aptos Display" panose="020B0004020202020204" pitchFamily="34" charset="0"/>
              </a:rPr>
              <a:t>1 </a:t>
            </a:r>
            <a:r>
              <a:rPr lang="en-US" sz="3800" dirty="0">
                <a:solidFill>
                  <a:schemeClr val="tx1">
                    <a:lumMod val="50000"/>
                    <a:lumOff val="50000"/>
                  </a:schemeClr>
                </a:solidFill>
                <a:latin typeface="Aptos Display" panose="020B0004020202020204" pitchFamily="34" charset="0"/>
              </a:rPr>
              <a:t>The revelation from Jesus Christ, which God gave him to show his servants what must soon take place. He made it known by sending his angel to his servant </a:t>
            </a:r>
            <a:r>
              <a:rPr lang="en-US" sz="3800" dirty="0">
                <a:solidFill>
                  <a:schemeClr val="bg1"/>
                </a:solidFill>
                <a:latin typeface="Aptos Display" panose="020B0004020202020204" pitchFamily="34" charset="0"/>
              </a:rPr>
              <a:t>John</a:t>
            </a:r>
            <a:r>
              <a:rPr lang="en-US" sz="3800" dirty="0">
                <a:solidFill>
                  <a:schemeClr val="tx1">
                    <a:lumMod val="50000"/>
                    <a:lumOff val="50000"/>
                  </a:schemeClr>
                </a:solidFill>
                <a:latin typeface="Aptos Display" panose="020B0004020202020204" pitchFamily="34" charset="0"/>
              </a:rPr>
              <a:t>, </a:t>
            </a:r>
            <a:r>
              <a:rPr lang="en-US" sz="3800" baseline="30000" dirty="0">
                <a:solidFill>
                  <a:schemeClr val="tx1">
                    <a:lumMod val="50000"/>
                    <a:lumOff val="50000"/>
                  </a:schemeClr>
                </a:solidFill>
                <a:latin typeface="Aptos Display" panose="020B0004020202020204" pitchFamily="34" charset="0"/>
              </a:rPr>
              <a:t>2 </a:t>
            </a:r>
            <a:r>
              <a:rPr lang="en-US" sz="3800" dirty="0">
                <a:solidFill>
                  <a:schemeClr val="tx1">
                    <a:lumMod val="50000"/>
                    <a:lumOff val="50000"/>
                  </a:schemeClr>
                </a:solidFill>
                <a:latin typeface="Aptos Display" panose="020B0004020202020204" pitchFamily="34" charset="0"/>
              </a:rPr>
              <a:t>who testifies to everything he saw—that is, the word of God and the testimony of Jesus Christ. </a:t>
            </a:r>
            <a:r>
              <a:rPr lang="en-US" sz="3800" baseline="30000" dirty="0">
                <a:solidFill>
                  <a:schemeClr val="tx1">
                    <a:lumMod val="50000"/>
                    <a:lumOff val="50000"/>
                  </a:schemeClr>
                </a:solidFill>
                <a:latin typeface="Aptos Display" panose="020B0004020202020204" pitchFamily="34" charset="0"/>
              </a:rPr>
              <a:t>3 </a:t>
            </a:r>
            <a:r>
              <a:rPr lang="en-US" sz="3800" dirty="0">
                <a:solidFill>
                  <a:schemeClr val="tx1">
                    <a:lumMod val="50000"/>
                    <a:lumOff val="50000"/>
                  </a:schemeClr>
                </a:solidFill>
                <a:latin typeface="Aptos Display" panose="020B0004020202020204" pitchFamily="34" charset="0"/>
              </a:rPr>
              <a:t>Blessed is the one who reads aloud the words of this prophecy, and blessed are those who hear it and take to heart what is written in it, because the time is near. </a:t>
            </a:r>
          </a:p>
        </p:txBody>
      </p:sp>
      <p:sp>
        <p:nvSpPr>
          <p:cNvPr id="8" name="TextBox 7">
            <a:extLst>
              <a:ext uri="{FF2B5EF4-FFF2-40B4-BE49-F238E27FC236}">
                <a16:creationId xmlns:a16="http://schemas.microsoft.com/office/drawing/2014/main" id="{D321D8A7-35A7-6C3E-CC26-4E19506418BC}"/>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4" name="Rectangle 3">
            <a:extLst>
              <a:ext uri="{FF2B5EF4-FFF2-40B4-BE49-F238E27FC236}">
                <a16:creationId xmlns:a16="http://schemas.microsoft.com/office/drawing/2014/main" id="{E5178EE2-CDD7-6193-C0A0-E627E61D0445}"/>
              </a:ext>
            </a:extLst>
          </p:cNvPr>
          <p:cNvSpPr>
            <a:spLocks noChangeArrowheads="1"/>
          </p:cNvSpPr>
          <p:nvPr/>
        </p:nvSpPr>
        <p:spPr bwMode="auto">
          <a:xfrm>
            <a:off x="228600" y="3148613"/>
            <a:ext cx="11712315" cy="323614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7B23F1AA-AC40-BADB-4184-79F5F700AEF3}"/>
              </a:ext>
            </a:extLst>
          </p:cNvPr>
          <p:cNvSpPr txBox="1">
            <a:spLocks noChangeArrowheads="1"/>
          </p:cNvSpPr>
          <p:nvPr/>
        </p:nvSpPr>
        <p:spPr bwMode="auto">
          <a:xfrm>
            <a:off x="267935" y="3264427"/>
            <a:ext cx="11612105" cy="3046988"/>
          </a:xfrm>
          <a:prstGeom prst="rect">
            <a:avLst/>
          </a:prstGeom>
          <a:noFill/>
          <a:ln w="38100">
            <a:noFill/>
            <a:miter lim="800000"/>
            <a:headEnd/>
            <a:tailEnd/>
          </a:ln>
        </p:spPr>
        <p:txBody>
          <a:bodyPr wrap="square">
            <a:spAutoFit/>
          </a:bodyPr>
          <a:lstStyle/>
          <a:p>
            <a:pPr marL="469900" lvl="3" indent="-457200">
              <a:spcBef>
                <a:spcPts val="0"/>
              </a:spcBef>
              <a:spcAft>
                <a:spcPts val="0"/>
              </a:spcAft>
              <a:buSzPct val="100000"/>
              <a:buFont typeface="Arial" panose="020B0604020202020204" pitchFamily="34" charset="0"/>
              <a:buChar char="•"/>
            </a:pPr>
            <a:r>
              <a:rPr lang="en-US" sz="3600" dirty="0">
                <a:solidFill>
                  <a:prstClr val="white"/>
                </a:solidFill>
                <a:latin typeface="Aptos Display" panose="020B0004020202020204" pitchFamily="34" charset="0"/>
                <a:cs typeface="Calibri Light" panose="020F0302020204030204" pitchFamily="34" charset="0"/>
              </a:rPr>
              <a:t>There are many shared themes between Revelation and John’s other books.</a:t>
            </a:r>
          </a:p>
          <a:p>
            <a:pPr marL="927100" lvl="5">
              <a:buSzPct val="100000"/>
            </a:pPr>
            <a:r>
              <a:rPr lang="en-US" sz="3000" i="1" dirty="0">
                <a:solidFill>
                  <a:prstClr val="white"/>
                </a:solidFill>
                <a:latin typeface="Aptos Display" panose="020B0004020202020204" pitchFamily="34" charset="0"/>
                <a:cs typeface="Calibri Light" panose="020F0302020204030204" pitchFamily="34" charset="0"/>
              </a:rPr>
              <a:t>The theme of “conquering” and “overcoming” (John 16:33; 1 John 2:13-14; 4:4; 5:4 and Revelation 2:7, 11, 17, 26; 3:5, 12, 21). </a:t>
            </a:r>
          </a:p>
          <a:p>
            <a:pPr marL="927100" lvl="5">
              <a:buSzPct val="100000"/>
            </a:pPr>
            <a:r>
              <a:rPr lang="en-US" sz="3000" i="1" dirty="0">
                <a:solidFill>
                  <a:prstClr val="white"/>
                </a:solidFill>
                <a:latin typeface="Aptos Display" panose="020B0004020202020204" pitchFamily="34" charset="0"/>
                <a:cs typeface="Calibri Light" panose="020F0302020204030204" pitchFamily="34" charset="0"/>
              </a:rPr>
              <a:t>Revelation and the Gospel of John refer to Jesus as the “Word” (Revelation 19:13, John 1:1-2, 14). </a:t>
            </a:r>
          </a:p>
        </p:txBody>
      </p:sp>
    </p:spTree>
    <p:extLst>
      <p:ext uri="{BB962C8B-B14F-4D97-AF65-F5344CB8AC3E}">
        <p14:creationId xmlns:p14="http://schemas.microsoft.com/office/powerpoint/2010/main" val="1312667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B672B1-1EAC-F2AA-954D-7B7914A73A36}"/>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90DDF340-E25D-4C5A-DDB7-B59431761206}"/>
              </a:ext>
            </a:extLst>
          </p:cNvPr>
          <p:cNvSpPr txBox="1">
            <a:spLocks noChangeArrowheads="1"/>
          </p:cNvSpPr>
          <p:nvPr/>
        </p:nvSpPr>
        <p:spPr bwMode="auto">
          <a:xfrm>
            <a:off x="304800" y="1295401"/>
            <a:ext cx="11537430" cy="4770537"/>
          </a:xfrm>
          <a:prstGeom prst="rect">
            <a:avLst/>
          </a:prstGeom>
          <a:noFill/>
          <a:ln w="9525">
            <a:noFill/>
            <a:miter lim="800000"/>
            <a:headEnd/>
            <a:tailEnd/>
          </a:ln>
        </p:spPr>
        <p:txBody>
          <a:bodyPr wrap="square">
            <a:spAutoFit/>
          </a:bodyPr>
          <a:lstStyle/>
          <a:p>
            <a:r>
              <a:rPr lang="en-US" sz="3800" baseline="30000" dirty="0">
                <a:solidFill>
                  <a:schemeClr val="tx1">
                    <a:lumMod val="50000"/>
                    <a:lumOff val="50000"/>
                  </a:schemeClr>
                </a:solidFill>
                <a:latin typeface="Aptos Display" panose="020B0004020202020204" pitchFamily="34" charset="0"/>
              </a:rPr>
              <a:t>1 </a:t>
            </a:r>
            <a:r>
              <a:rPr lang="en-US" sz="3800" dirty="0">
                <a:solidFill>
                  <a:schemeClr val="tx1">
                    <a:lumMod val="50000"/>
                    <a:lumOff val="50000"/>
                  </a:schemeClr>
                </a:solidFill>
                <a:latin typeface="Aptos Display" panose="020B0004020202020204" pitchFamily="34" charset="0"/>
              </a:rPr>
              <a:t>The revelation from Jesus Christ, which God gave him </a:t>
            </a:r>
            <a:r>
              <a:rPr lang="en-US" sz="3800" dirty="0">
                <a:solidFill>
                  <a:schemeClr val="bg1"/>
                </a:solidFill>
                <a:latin typeface="Aptos Display" panose="020B0004020202020204" pitchFamily="34" charset="0"/>
              </a:rPr>
              <a:t>to show his servants what must soon take place</a:t>
            </a:r>
            <a:r>
              <a:rPr lang="en-US" sz="3800" dirty="0">
                <a:solidFill>
                  <a:schemeClr val="tx1">
                    <a:lumMod val="50000"/>
                    <a:lumOff val="50000"/>
                  </a:schemeClr>
                </a:solidFill>
                <a:latin typeface="Aptos Display" panose="020B0004020202020204" pitchFamily="34" charset="0"/>
              </a:rPr>
              <a:t>. He made it known by sending his angel to his servant John, </a:t>
            </a:r>
            <a:r>
              <a:rPr lang="en-US" sz="3800" baseline="30000" dirty="0">
                <a:solidFill>
                  <a:schemeClr val="tx1">
                    <a:lumMod val="50000"/>
                    <a:lumOff val="50000"/>
                  </a:schemeClr>
                </a:solidFill>
                <a:latin typeface="Aptos Display" panose="020B0004020202020204" pitchFamily="34" charset="0"/>
              </a:rPr>
              <a:t>2 </a:t>
            </a:r>
            <a:r>
              <a:rPr lang="en-US" sz="3800" dirty="0">
                <a:solidFill>
                  <a:schemeClr val="tx1">
                    <a:lumMod val="50000"/>
                    <a:lumOff val="50000"/>
                  </a:schemeClr>
                </a:solidFill>
                <a:latin typeface="Aptos Display" panose="020B0004020202020204" pitchFamily="34" charset="0"/>
              </a:rPr>
              <a:t>who testifies to everything he saw—that is, the word of God and the testimony of Jesus Christ. </a:t>
            </a:r>
            <a:r>
              <a:rPr lang="en-US" sz="3800" baseline="30000" dirty="0">
                <a:solidFill>
                  <a:schemeClr val="tx1">
                    <a:lumMod val="50000"/>
                    <a:lumOff val="50000"/>
                  </a:schemeClr>
                </a:solidFill>
                <a:latin typeface="Aptos Display" panose="020B0004020202020204" pitchFamily="34" charset="0"/>
              </a:rPr>
              <a:t>3 </a:t>
            </a:r>
            <a:r>
              <a:rPr lang="en-US" sz="3800" dirty="0">
                <a:solidFill>
                  <a:schemeClr val="tx1">
                    <a:lumMod val="50000"/>
                    <a:lumOff val="50000"/>
                  </a:schemeClr>
                </a:solidFill>
                <a:latin typeface="Aptos Display" panose="020B0004020202020204" pitchFamily="34" charset="0"/>
              </a:rPr>
              <a:t>Blessed is the one who reads aloud the words of this prophecy, and blessed are those who hear it and take to heart what is written in it, because the time is near. </a:t>
            </a:r>
          </a:p>
        </p:txBody>
      </p:sp>
      <p:sp>
        <p:nvSpPr>
          <p:cNvPr id="8" name="TextBox 7">
            <a:extLst>
              <a:ext uri="{FF2B5EF4-FFF2-40B4-BE49-F238E27FC236}">
                <a16:creationId xmlns:a16="http://schemas.microsoft.com/office/drawing/2014/main" id="{11111711-1B32-0D16-9650-1BC25E0A2D5E}"/>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63640EA2-0B46-4F59-BABE-BEA7AF316A4D}"/>
              </a:ext>
            </a:extLst>
          </p:cNvPr>
          <p:cNvSpPr>
            <a:spLocks noChangeArrowheads="1"/>
          </p:cNvSpPr>
          <p:nvPr/>
        </p:nvSpPr>
        <p:spPr bwMode="auto">
          <a:xfrm>
            <a:off x="228600" y="2619227"/>
            <a:ext cx="11712315" cy="407033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93109E21-9787-D348-434E-88FA168E17A8}"/>
              </a:ext>
            </a:extLst>
          </p:cNvPr>
          <p:cNvSpPr txBox="1">
            <a:spLocks noChangeArrowheads="1"/>
          </p:cNvSpPr>
          <p:nvPr/>
        </p:nvSpPr>
        <p:spPr bwMode="auto">
          <a:xfrm>
            <a:off x="267935" y="2735041"/>
            <a:ext cx="11612105" cy="3416320"/>
          </a:xfrm>
          <a:prstGeom prst="rect">
            <a:avLst/>
          </a:prstGeom>
          <a:noFill/>
          <a:ln w="38100">
            <a:noFill/>
            <a:miter lim="800000"/>
            <a:headEnd/>
            <a:tailEnd/>
          </a:ln>
        </p:spPr>
        <p:txBody>
          <a:bodyPr wrap="square">
            <a:spAutoFit/>
          </a:bodyPr>
          <a:lstStyle/>
          <a:p>
            <a:pPr marL="12700" lvl="3">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Does Revelation concern the past or the future?</a:t>
            </a:r>
          </a:p>
          <a:p>
            <a:pPr marL="460375" lvl="3" indent="-444500">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1.	Mostly fulfilled by the time John authored this book.</a:t>
            </a:r>
          </a:p>
          <a:p>
            <a:pPr marL="460375" lvl="3" indent="-444500">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2.	Refers to future historical events that culminate in the end of human history. </a:t>
            </a:r>
          </a:p>
          <a:p>
            <a:pPr marL="920750" lvl="3" indent="-444500">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Now, some within this school of thought try to predict the exact date when Jesus will return.</a:t>
            </a:r>
          </a:p>
        </p:txBody>
      </p:sp>
    </p:spTree>
    <p:extLst>
      <p:ext uri="{BB962C8B-B14F-4D97-AF65-F5344CB8AC3E}">
        <p14:creationId xmlns:p14="http://schemas.microsoft.com/office/powerpoint/2010/main" val="4082044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B354BB-EC84-3502-2CAF-C0B81747A98E}"/>
            </a:ext>
          </a:extLst>
        </p:cNvPr>
        <p:cNvGrpSpPr/>
        <p:nvPr/>
      </p:nvGrpSpPr>
      <p:grpSpPr>
        <a:xfrm>
          <a:off x="0" y="0"/>
          <a:ext cx="0" cy="0"/>
          <a:chOff x="0" y="0"/>
          <a:chExt cx="0" cy="0"/>
        </a:xfrm>
      </p:grpSpPr>
      <p:sp>
        <p:nvSpPr>
          <p:cNvPr id="5" name="Content Placeholder 2">
            <a:extLst>
              <a:ext uri="{FF2B5EF4-FFF2-40B4-BE49-F238E27FC236}">
                <a16:creationId xmlns:a16="http://schemas.microsoft.com/office/drawing/2014/main" id="{39F18BCE-AD11-F6AE-9249-7713D258652F}"/>
              </a:ext>
            </a:extLst>
          </p:cNvPr>
          <p:cNvSpPr txBox="1">
            <a:spLocks/>
          </p:cNvSpPr>
          <p:nvPr/>
        </p:nvSpPr>
        <p:spPr bwMode="auto">
          <a:xfrm>
            <a:off x="7270083" y="141144"/>
            <a:ext cx="3622506" cy="6575711"/>
          </a:xfrm>
          <a:prstGeom prst="rect">
            <a:avLst/>
          </a:prstGeom>
          <a:noFill/>
          <a:ln w="9525">
            <a:noFill/>
            <a:miter lim="800000"/>
            <a:headEnd/>
            <a:tailEnd/>
          </a:ln>
        </p:spPr>
        <p:txBody>
          <a:bodyPr wrap="square">
            <a:spAutoFit/>
          </a:bodyPr>
          <a:lstStyle/>
          <a:p>
            <a:pPr marL="228600" indent="-228600" eaLnBrk="0" hangingPunct="0">
              <a:lnSpc>
                <a:spcPct val="90000"/>
              </a:lnSpc>
            </a:pPr>
            <a:r>
              <a:rPr lang="en-US" sz="5400" dirty="0" err="1">
                <a:solidFill>
                  <a:schemeClr val="bg1"/>
                </a:solidFill>
                <a:latin typeface="Aptos Display" panose="020B0004020202020204" pitchFamily="34" charset="0"/>
              </a:rPr>
              <a:t>Whisenant</a:t>
            </a:r>
            <a:r>
              <a:rPr lang="en-US" sz="5400" dirty="0">
                <a:solidFill>
                  <a:schemeClr val="bg1"/>
                </a:solidFill>
                <a:latin typeface="Aptos Display" panose="020B0004020202020204" pitchFamily="34" charset="0"/>
              </a:rPr>
              <a:t> claimed, “Only if the Bible is in error am I wrong.”</a:t>
            </a:r>
          </a:p>
          <a:p>
            <a:pPr marL="228600" indent="-228600" eaLnBrk="0" hangingPunct="0">
              <a:lnSpc>
                <a:spcPct val="90000"/>
              </a:lnSpc>
            </a:pPr>
            <a:endParaRPr lang="en-US" sz="3600" dirty="0">
              <a:solidFill>
                <a:schemeClr val="bg1"/>
              </a:solidFill>
              <a:latin typeface="Aptos Display" panose="020B0004020202020204" pitchFamily="34" charset="0"/>
            </a:endParaRPr>
          </a:p>
          <a:p>
            <a:pPr marL="228600" indent="-228600" eaLnBrk="0" hangingPunct="0">
              <a:lnSpc>
                <a:spcPct val="90000"/>
              </a:lnSpc>
            </a:pPr>
            <a:endParaRPr lang="en-US" sz="3600" dirty="0">
              <a:solidFill>
                <a:schemeClr val="bg1"/>
              </a:solidFill>
              <a:latin typeface="Aptos Display" panose="020B0004020202020204" pitchFamily="34" charset="0"/>
            </a:endParaRPr>
          </a:p>
          <a:p>
            <a:pPr marL="228600" indent="-228600" eaLnBrk="0" hangingPunct="0">
              <a:lnSpc>
                <a:spcPct val="90000"/>
              </a:lnSpc>
            </a:pPr>
            <a:r>
              <a:rPr lang="en-US" sz="1800" dirty="0">
                <a:solidFill>
                  <a:schemeClr val="bg1"/>
                </a:solidFill>
                <a:latin typeface="Aptos Display" panose="020B0004020202020204" pitchFamily="34" charset="0"/>
              </a:rPr>
              <a:t>http://www.time.com/time/specials/packages/article/0,28804,2072678_2072683_2072696,00.html #ixzz2K3hJeUCw</a:t>
            </a:r>
          </a:p>
        </p:txBody>
      </p:sp>
    </p:spTree>
    <p:extLst>
      <p:ext uri="{BB962C8B-B14F-4D97-AF65-F5344CB8AC3E}">
        <p14:creationId xmlns:p14="http://schemas.microsoft.com/office/powerpoint/2010/main" val="3415887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8220C6-0232-24A1-A93B-9D4D95C09A14}"/>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65F0C146-C5AA-8F7C-AC65-7C550FDB15EB}"/>
              </a:ext>
            </a:extLst>
          </p:cNvPr>
          <p:cNvSpPr txBox="1">
            <a:spLocks noChangeArrowheads="1"/>
          </p:cNvSpPr>
          <p:nvPr/>
        </p:nvSpPr>
        <p:spPr bwMode="auto">
          <a:xfrm>
            <a:off x="304800" y="1295401"/>
            <a:ext cx="11537430" cy="4770537"/>
          </a:xfrm>
          <a:prstGeom prst="rect">
            <a:avLst/>
          </a:prstGeom>
          <a:noFill/>
          <a:ln w="9525">
            <a:noFill/>
            <a:miter lim="800000"/>
            <a:headEnd/>
            <a:tailEnd/>
          </a:ln>
        </p:spPr>
        <p:txBody>
          <a:bodyPr wrap="square">
            <a:spAutoFit/>
          </a:bodyPr>
          <a:lstStyle/>
          <a:p>
            <a:r>
              <a:rPr lang="en-US" sz="3800" baseline="30000" dirty="0">
                <a:solidFill>
                  <a:schemeClr val="tx1">
                    <a:lumMod val="50000"/>
                    <a:lumOff val="50000"/>
                  </a:schemeClr>
                </a:solidFill>
                <a:latin typeface="Aptos Display" panose="020B0004020202020204" pitchFamily="34" charset="0"/>
              </a:rPr>
              <a:t>1 </a:t>
            </a:r>
            <a:r>
              <a:rPr lang="en-US" sz="3800" dirty="0">
                <a:solidFill>
                  <a:schemeClr val="tx1">
                    <a:lumMod val="50000"/>
                    <a:lumOff val="50000"/>
                  </a:schemeClr>
                </a:solidFill>
                <a:latin typeface="Aptos Display" panose="020B0004020202020204" pitchFamily="34" charset="0"/>
              </a:rPr>
              <a:t>The revelation from Jesus Christ, which God gave him </a:t>
            </a:r>
            <a:r>
              <a:rPr lang="en-US" sz="3800" dirty="0">
                <a:solidFill>
                  <a:schemeClr val="bg1"/>
                </a:solidFill>
                <a:latin typeface="Aptos Display" panose="020B0004020202020204" pitchFamily="34" charset="0"/>
              </a:rPr>
              <a:t>to show his servants what must soon take place</a:t>
            </a:r>
            <a:r>
              <a:rPr lang="en-US" sz="3800" dirty="0">
                <a:solidFill>
                  <a:schemeClr val="tx1">
                    <a:lumMod val="50000"/>
                    <a:lumOff val="50000"/>
                  </a:schemeClr>
                </a:solidFill>
                <a:latin typeface="Aptos Display" panose="020B0004020202020204" pitchFamily="34" charset="0"/>
              </a:rPr>
              <a:t>. He made it known by sending his angel to his servant John, </a:t>
            </a:r>
            <a:r>
              <a:rPr lang="en-US" sz="3800" baseline="30000" dirty="0">
                <a:solidFill>
                  <a:schemeClr val="tx1">
                    <a:lumMod val="50000"/>
                    <a:lumOff val="50000"/>
                  </a:schemeClr>
                </a:solidFill>
                <a:latin typeface="Aptos Display" panose="020B0004020202020204" pitchFamily="34" charset="0"/>
              </a:rPr>
              <a:t>2 </a:t>
            </a:r>
            <a:r>
              <a:rPr lang="en-US" sz="3800" dirty="0">
                <a:solidFill>
                  <a:schemeClr val="tx1">
                    <a:lumMod val="50000"/>
                    <a:lumOff val="50000"/>
                  </a:schemeClr>
                </a:solidFill>
                <a:latin typeface="Aptos Display" panose="020B0004020202020204" pitchFamily="34" charset="0"/>
              </a:rPr>
              <a:t>who testifies to everything he saw—that is, the word of God and the testimony of Jesus Christ. </a:t>
            </a:r>
            <a:r>
              <a:rPr lang="en-US" sz="3800" baseline="30000" dirty="0">
                <a:solidFill>
                  <a:schemeClr val="tx1">
                    <a:lumMod val="50000"/>
                    <a:lumOff val="50000"/>
                  </a:schemeClr>
                </a:solidFill>
                <a:latin typeface="Aptos Display" panose="020B0004020202020204" pitchFamily="34" charset="0"/>
              </a:rPr>
              <a:t>3 </a:t>
            </a:r>
            <a:r>
              <a:rPr lang="en-US" sz="3800" dirty="0">
                <a:solidFill>
                  <a:schemeClr val="tx1">
                    <a:lumMod val="50000"/>
                    <a:lumOff val="50000"/>
                  </a:schemeClr>
                </a:solidFill>
                <a:latin typeface="Aptos Display" panose="020B0004020202020204" pitchFamily="34" charset="0"/>
              </a:rPr>
              <a:t>Blessed is the one who reads aloud the words of this prophecy, and blessed are those who hear it and take to heart what is written in it, because the time is near. </a:t>
            </a:r>
          </a:p>
        </p:txBody>
      </p:sp>
      <p:sp>
        <p:nvSpPr>
          <p:cNvPr id="8" name="TextBox 7">
            <a:extLst>
              <a:ext uri="{FF2B5EF4-FFF2-40B4-BE49-F238E27FC236}">
                <a16:creationId xmlns:a16="http://schemas.microsoft.com/office/drawing/2014/main" id="{4CFE7D53-F571-E384-5315-541BB43C0FD8}"/>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E7207B87-67B3-874B-B84D-17A8B8074889}"/>
              </a:ext>
            </a:extLst>
          </p:cNvPr>
          <p:cNvSpPr>
            <a:spLocks noChangeArrowheads="1"/>
          </p:cNvSpPr>
          <p:nvPr/>
        </p:nvSpPr>
        <p:spPr bwMode="auto">
          <a:xfrm>
            <a:off x="228600" y="2619227"/>
            <a:ext cx="11712315" cy="407033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6F11E131-2194-FE6B-C3AA-20DEC0377F86}"/>
              </a:ext>
            </a:extLst>
          </p:cNvPr>
          <p:cNvSpPr txBox="1">
            <a:spLocks noChangeArrowheads="1"/>
          </p:cNvSpPr>
          <p:nvPr/>
        </p:nvSpPr>
        <p:spPr bwMode="auto">
          <a:xfrm>
            <a:off x="267935" y="2735041"/>
            <a:ext cx="11612105" cy="2308324"/>
          </a:xfrm>
          <a:prstGeom prst="rect">
            <a:avLst/>
          </a:prstGeom>
          <a:noFill/>
          <a:ln w="38100">
            <a:noFill/>
            <a:miter lim="800000"/>
            <a:headEnd/>
            <a:tailEnd/>
          </a:ln>
        </p:spPr>
        <p:txBody>
          <a:bodyPr wrap="square">
            <a:spAutoFit/>
          </a:bodyPr>
          <a:lstStyle/>
          <a:p>
            <a:pPr marL="12700" lvl="3">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Why study this book?</a:t>
            </a:r>
          </a:p>
          <a:p>
            <a:pPr marL="587375" lvl="3" indent="-571500">
              <a:spcBef>
                <a:spcPts val="0"/>
              </a:spcBef>
              <a:spcAft>
                <a:spcPts val="0"/>
              </a:spcAft>
              <a:buSzPct val="100000"/>
              <a:buFont typeface="Arial" panose="020B0604020202020204" pitchFamily="34" charset="0"/>
              <a:buChar char="•"/>
            </a:pPr>
            <a:r>
              <a:rPr lang="en-US" sz="3600" dirty="0">
                <a:solidFill>
                  <a:prstClr val="white"/>
                </a:solidFill>
                <a:latin typeface="Aptos Display" panose="020B0004020202020204" pitchFamily="34" charset="0"/>
                <a:cs typeface="Calibri Light" panose="020F0302020204030204" pitchFamily="34" charset="0"/>
              </a:rPr>
              <a:t>Knowing the future outcome of history brings urgency to the present.</a:t>
            </a:r>
          </a:p>
          <a:p>
            <a:pPr marL="587375" lvl="3" indent="-571500">
              <a:spcBef>
                <a:spcPts val="0"/>
              </a:spcBef>
              <a:spcAft>
                <a:spcPts val="0"/>
              </a:spcAft>
              <a:buSzPct val="100000"/>
              <a:buFont typeface="Arial" panose="020B0604020202020204" pitchFamily="34" charset="0"/>
              <a:buChar char="•"/>
            </a:pPr>
            <a:r>
              <a:rPr lang="en-US" sz="3600" dirty="0">
                <a:solidFill>
                  <a:prstClr val="white"/>
                </a:solidFill>
                <a:latin typeface="Aptos Display" panose="020B0004020202020204" pitchFamily="34" charset="0"/>
                <a:cs typeface="Calibri Light" panose="020F0302020204030204" pitchFamily="34" charset="0"/>
              </a:rPr>
              <a:t>Provides security during frightening times</a:t>
            </a:r>
            <a:endParaRPr lang="en-US" sz="3400" dirty="0">
              <a:solidFill>
                <a:prstClr val="white"/>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180586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29D2B3-9A94-727D-9E6C-68DEE672338C}"/>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707EDA7D-5C2F-33EB-504F-14D3FE3B38DC}"/>
              </a:ext>
            </a:extLst>
          </p:cNvPr>
          <p:cNvSpPr txBox="1">
            <a:spLocks noChangeArrowheads="1"/>
          </p:cNvSpPr>
          <p:nvPr/>
        </p:nvSpPr>
        <p:spPr bwMode="auto">
          <a:xfrm>
            <a:off x="304800" y="1295401"/>
            <a:ext cx="11537430" cy="4770537"/>
          </a:xfrm>
          <a:prstGeom prst="rect">
            <a:avLst/>
          </a:prstGeom>
          <a:noFill/>
          <a:ln w="9525">
            <a:noFill/>
            <a:miter lim="800000"/>
            <a:headEnd/>
            <a:tailEnd/>
          </a:ln>
        </p:spPr>
        <p:txBody>
          <a:bodyPr wrap="square">
            <a:spAutoFit/>
          </a:bodyPr>
          <a:lstStyle/>
          <a:p>
            <a:r>
              <a:rPr lang="en-US" sz="3800" baseline="30000" dirty="0">
                <a:solidFill>
                  <a:schemeClr val="tx1">
                    <a:lumMod val="50000"/>
                    <a:lumOff val="50000"/>
                  </a:schemeClr>
                </a:solidFill>
                <a:latin typeface="Aptos Display" panose="020B0004020202020204" pitchFamily="34" charset="0"/>
              </a:rPr>
              <a:t>1 </a:t>
            </a:r>
            <a:r>
              <a:rPr lang="en-US" sz="3800" dirty="0">
                <a:solidFill>
                  <a:schemeClr val="tx1">
                    <a:lumMod val="50000"/>
                    <a:lumOff val="50000"/>
                  </a:schemeClr>
                </a:solidFill>
                <a:latin typeface="Aptos Display" panose="020B0004020202020204" pitchFamily="34" charset="0"/>
              </a:rPr>
              <a:t>The revelation from Jesus Christ, which God gave him </a:t>
            </a:r>
            <a:r>
              <a:rPr lang="en-US" sz="3800" dirty="0">
                <a:solidFill>
                  <a:schemeClr val="bg1"/>
                </a:solidFill>
                <a:latin typeface="Aptos Display" panose="020B0004020202020204" pitchFamily="34" charset="0"/>
              </a:rPr>
              <a:t>to show his servants what must soon take place</a:t>
            </a:r>
            <a:r>
              <a:rPr lang="en-US" sz="3800" dirty="0">
                <a:solidFill>
                  <a:schemeClr val="tx1">
                    <a:lumMod val="50000"/>
                    <a:lumOff val="50000"/>
                  </a:schemeClr>
                </a:solidFill>
                <a:latin typeface="Aptos Display" panose="020B0004020202020204" pitchFamily="34" charset="0"/>
              </a:rPr>
              <a:t>. He made it known by sending his angel to his servant John, </a:t>
            </a:r>
            <a:r>
              <a:rPr lang="en-US" sz="3800" baseline="30000" dirty="0">
                <a:solidFill>
                  <a:schemeClr val="tx1">
                    <a:lumMod val="50000"/>
                    <a:lumOff val="50000"/>
                  </a:schemeClr>
                </a:solidFill>
                <a:latin typeface="Aptos Display" panose="020B0004020202020204" pitchFamily="34" charset="0"/>
              </a:rPr>
              <a:t>2 </a:t>
            </a:r>
            <a:r>
              <a:rPr lang="en-US" sz="3800" dirty="0">
                <a:solidFill>
                  <a:schemeClr val="tx1">
                    <a:lumMod val="50000"/>
                    <a:lumOff val="50000"/>
                  </a:schemeClr>
                </a:solidFill>
                <a:latin typeface="Aptos Display" panose="020B0004020202020204" pitchFamily="34" charset="0"/>
              </a:rPr>
              <a:t>who testifies to everything he saw—that is, the word of God and the testimony of Jesus Christ. </a:t>
            </a:r>
            <a:r>
              <a:rPr lang="en-US" sz="3800" baseline="30000" dirty="0">
                <a:solidFill>
                  <a:schemeClr val="tx1">
                    <a:lumMod val="50000"/>
                    <a:lumOff val="50000"/>
                  </a:schemeClr>
                </a:solidFill>
                <a:latin typeface="Aptos Display" panose="020B0004020202020204" pitchFamily="34" charset="0"/>
              </a:rPr>
              <a:t>3 </a:t>
            </a:r>
            <a:r>
              <a:rPr lang="en-US" sz="3800" dirty="0">
                <a:solidFill>
                  <a:schemeClr val="tx1">
                    <a:lumMod val="50000"/>
                    <a:lumOff val="50000"/>
                  </a:schemeClr>
                </a:solidFill>
                <a:latin typeface="Aptos Display" panose="020B0004020202020204" pitchFamily="34" charset="0"/>
              </a:rPr>
              <a:t>Blessed is the one who reads aloud the words of this prophecy, and blessed are those who hear it and take to heart what is written in it, because the time is near. </a:t>
            </a:r>
          </a:p>
        </p:txBody>
      </p:sp>
      <p:sp>
        <p:nvSpPr>
          <p:cNvPr id="8" name="TextBox 7">
            <a:extLst>
              <a:ext uri="{FF2B5EF4-FFF2-40B4-BE49-F238E27FC236}">
                <a16:creationId xmlns:a16="http://schemas.microsoft.com/office/drawing/2014/main" id="{240F9CCF-4D44-47A9-B4A0-8EB594BA3AB4}"/>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DD462153-4E6C-78B5-DE03-6497AA8A0C43}"/>
              </a:ext>
            </a:extLst>
          </p:cNvPr>
          <p:cNvSpPr>
            <a:spLocks noChangeArrowheads="1"/>
          </p:cNvSpPr>
          <p:nvPr/>
        </p:nvSpPr>
        <p:spPr bwMode="auto">
          <a:xfrm>
            <a:off x="228600" y="2619227"/>
            <a:ext cx="11712315" cy="407033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8FA476C8-9EC3-AA79-A174-38ED7CF41B4D}"/>
              </a:ext>
            </a:extLst>
          </p:cNvPr>
          <p:cNvSpPr txBox="1">
            <a:spLocks noChangeArrowheads="1"/>
          </p:cNvSpPr>
          <p:nvPr/>
        </p:nvSpPr>
        <p:spPr bwMode="auto">
          <a:xfrm>
            <a:off x="267935" y="2735041"/>
            <a:ext cx="11612105" cy="3421449"/>
          </a:xfrm>
          <a:prstGeom prst="rect">
            <a:avLst/>
          </a:prstGeom>
          <a:noFill/>
          <a:ln w="38100">
            <a:noFill/>
            <a:miter lim="800000"/>
            <a:headEnd/>
            <a:tailEnd/>
          </a:ln>
        </p:spPr>
        <p:txBody>
          <a:bodyPr wrap="square">
            <a:spAutoFit/>
          </a:bodyPr>
          <a:lstStyle/>
          <a:p>
            <a:pPr marL="12700" lvl="3">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Why study this book?</a:t>
            </a:r>
          </a:p>
          <a:p>
            <a:pPr marL="587375" lvl="3" indent="-571500">
              <a:spcBef>
                <a:spcPts val="0"/>
              </a:spcBef>
              <a:spcAft>
                <a:spcPts val="1000"/>
              </a:spcAft>
              <a:buSzPct val="100000"/>
              <a:buFont typeface="Arial" panose="020B0604020202020204" pitchFamily="34" charset="0"/>
              <a:buChar char="•"/>
            </a:pPr>
            <a:r>
              <a:rPr lang="en-US" sz="3600" dirty="0">
                <a:solidFill>
                  <a:prstClr val="white"/>
                </a:solidFill>
                <a:latin typeface="Aptos Display" panose="020B0004020202020204" pitchFamily="34" charset="0"/>
                <a:cs typeface="Calibri Light" panose="020F0302020204030204" pitchFamily="34" charset="0"/>
              </a:rPr>
              <a:t>Gives us hope in the face of despair.</a:t>
            </a:r>
          </a:p>
          <a:p>
            <a:pPr marL="930275" lvl="5">
              <a:buSzPct val="100000"/>
            </a:pPr>
            <a:r>
              <a:rPr lang="en-US" sz="3400" dirty="0">
                <a:solidFill>
                  <a:prstClr val="white"/>
                </a:solidFill>
                <a:latin typeface="Aptos Display" panose="020B0004020202020204" pitchFamily="34" charset="0"/>
                <a:cs typeface="Calibri Light" panose="020F0302020204030204" pitchFamily="34" charset="0"/>
              </a:rPr>
              <a:t>“People will faint from terror, apprehensive of what is coming on the world…When these things begin to take place, stand up and lift up your heads, because your redemption is drawing near” (Luke 21:26, 28).</a:t>
            </a:r>
          </a:p>
        </p:txBody>
      </p:sp>
    </p:spTree>
    <p:extLst>
      <p:ext uri="{BB962C8B-B14F-4D97-AF65-F5344CB8AC3E}">
        <p14:creationId xmlns:p14="http://schemas.microsoft.com/office/powerpoint/2010/main" val="2765575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2168</Words>
  <Application>Microsoft Office PowerPoint</Application>
  <PresentationFormat>Widescreen</PresentationFormat>
  <Paragraphs>123</Paragraphs>
  <Slides>26</Slides>
  <Notes>26</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26</vt:i4>
      </vt:variant>
    </vt:vector>
  </HeadingPairs>
  <TitlesOfParts>
    <vt:vector size="36" baseType="lpstr">
      <vt:lpstr>ＭＳ Ｐゴシック</vt:lpstr>
      <vt:lpstr>Aptos</vt:lpstr>
      <vt:lpstr>Aptos Display</vt:lpstr>
      <vt:lpstr>Arial</vt:lpstr>
      <vt:lpstr>Calibri</vt:lpstr>
      <vt:lpstr>Calibri Light</vt:lpstr>
      <vt:lpstr>Cambria</vt:lpstr>
      <vt:lpstr>Century Gothic</vt:lpstr>
      <vt:lpstr>Times New Roman</vt:lpstr>
      <vt:lpstr>Office Theme</vt:lpstr>
      <vt:lpstr>REVELATION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REVELATION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2024-10-10T16:57:12Z</dcterms:created>
  <dcterms:modified xsi:type="dcterms:W3CDTF">2024-10-10T16:57:20Z</dcterms:modified>
</cp:coreProperties>
</file>