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  <p:sldMasterId id="2147483869" r:id="rId2"/>
  </p:sldMasterIdLst>
  <p:sldIdLst>
    <p:sldId id="256" r:id="rId3"/>
    <p:sldId id="269" r:id="rId4"/>
    <p:sldId id="257" r:id="rId5"/>
    <p:sldId id="346" r:id="rId6"/>
    <p:sldId id="338" r:id="rId7"/>
    <p:sldId id="337" r:id="rId8"/>
    <p:sldId id="365" r:id="rId9"/>
    <p:sldId id="309" r:id="rId10"/>
    <p:sldId id="354" r:id="rId11"/>
    <p:sldId id="356" r:id="rId12"/>
    <p:sldId id="357" r:id="rId13"/>
    <p:sldId id="359" r:id="rId14"/>
    <p:sldId id="358" r:id="rId15"/>
    <p:sldId id="360" r:id="rId16"/>
    <p:sldId id="366" r:id="rId17"/>
    <p:sldId id="362" r:id="rId18"/>
    <p:sldId id="363" r:id="rId19"/>
    <p:sldId id="351" r:id="rId20"/>
    <p:sldId id="364" r:id="rId21"/>
    <p:sldId id="377" r:id="rId22"/>
    <p:sldId id="378" r:id="rId23"/>
    <p:sldId id="379" r:id="rId24"/>
    <p:sldId id="386" r:id="rId25"/>
    <p:sldId id="380" r:id="rId26"/>
    <p:sldId id="387" r:id="rId27"/>
    <p:sldId id="381" r:id="rId28"/>
    <p:sldId id="388" r:id="rId29"/>
    <p:sldId id="382" r:id="rId30"/>
    <p:sldId id="389" r:id="rId31"/>
    <p:sldId id="383" r:id="rId32"/>
    <p:sldId id="391" r:id="rId33"/>
    <p:sldId id="384" r:id="rId34"/>
    <p:sldId id="385" r:id="rId35"/>
    <p:sldId id="368" r:id="rId36"/>
    <p:sldId id="310" r:id="rId37"/>
    <p:sldId id="323" r:id="rId38"/>
    <p:sldId id="339" r:id="rId39"/>
    <p:sldId id="369" r:id="rId40"/>
    <p:sldId id="374" r:id="rId41"/>
    <p:sldId id="370" r:id="rId42"/>
    <p:sldId id="371" r:id="rId43"/>
    <p:sldId id="372" r:id="rId44"/>
    <p:sldId id="375" r:id="rId45"/>
    <p:sldId id="376" r:id="rId46"/>
    <p:sldId id="392" r:id="rId4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9" d="100"/>
          <a:sy n="149" d="100"/>
        </p:scale>
        <p:origin x="138" y="22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an Lowery" userId="51b6288a54da123a" providerId="LiveId" clId="{01AC8550-0645-4A5D-B13F-D5902A5D6613}"/>
    <pc:docChg chg="custSel addSld modSld">
      <pc:chgData name="Ryan Lowery" userId="51b6288a54da123a" providerId="LiveId" clId="{01AC8550-0645-4A5D-B13F-D5902A5D6613}" dt="2023-02-12T14:16:24.857" v="68" actId="20577"/>
      <pc:docMkLst>
        <pc:docMk/>
      </pc:docMkLst>
      <pc:sldChg chg="modSp new mod">
        <pc:chgData name="Ryan Lowery" userId="51b6288a54da123a" providerId="LiveId" clId="{01AC8550-0645-4A5D-B13F-D5902A5D6613}" dt="2023-02-12T14:16:24.857" v="68" actId="20577"/>
        <pc:sldMkLst>
          <pc:docMk/>
          <pc:sldMk cId="148668064" sldId="392"/>
        </pc:sldMkLst>
        <pc:spChg chg="mod">
          <ac:chgData name="Ryan Lowery" userId="51b6288a54da123a" providerId="LiveId" clId="{01AC8550-0645-4A5D-B13F-D5902A5D6613}" dt="2023-02-12T14:16:07.515" v="9" actId="20577"/>
          <ac:spMkLst>
            <pc:docMk/>
            <pc:sldMk cId="148668064" sldId="392"/>
            <ac:spMk id="2" creationId="{81F16F5E-B365-B04E-80A2-D0E306E3BD48}"/>
          </ac:spMkLst>
        </pc:spChg>
        <pc:spChg chg="mod">
          <ac:chgData name="Ryan Lowery" userId="51b6288a54da123a" providerId="LiveId" clId="{01AC8550-0645-4A5D-B13F-D5902A5D6613}" dt="2023-02-12T14:16:24.857" v="68" actId="20577"/>
          <ac:spMkLst>
            <pc:docMk/>
            <pc:sldMk cId="148668064" sldId="392"/>
            <ac:spMk id="3" creationId="{B1F6BA45-B34D-8829-AFD2-211BB9C559C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6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3000">
                <a:latin typeface="Lao UI" panose="020B0502040204020203" pitchFamily="34" charset="0"/>
                <a:cs typeface="Lao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6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100" cap="all" baseline="0">
                <a:solidFill>
                  <a:srgbClr val="72DB2B"/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1pPr>
            <a:lvl2pPr marL="342917" indent="0" algn="ctr">
              <a:buNone/>
              <a:defRPr sz="1500"/>
            </a:lvl2pPr>
            <a:lvl3pPr marL="685835" indent="0" algn="ctr">
              <a:buNone/>
              <a:defRPr sz="1350"/>
            </a:lvl3pPr>
            <a:lvl4pPr marL="1028752" indent="0" algn="ctr">
              <a:buNone/>
              <a:defRPr sz="1200"/>
            </a:lvl4pPr>
            <a:lvl5pPr marL="1371668" indent="0" algn="ctr">
              <a:buNone/>
              <a:defRPr sz="1200"/>
            </a:lvl5pPr>
            <a:lvl6pPr marL="1714586" indent="0" algn="ctr">
              <a:buNone/>
              <a:defRPr sz="1200"/>
            </a:lvl6pPr>
            <a:lvl7pPr marL="2057503" indent="0" algn="ctr">
              <a:buNone/>
              <a:defRPr sz="1200"/>
            </a:lvl7pPr>
            <a:lvl8pPr marL="2400420" indent="0" algn="ctr">
              <a:buNone/>
              <a:defRPr sz="1200"/>
            </a:lvl8pPr>
            <a:lvl9pPr marL="2743337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32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4304667"/>
            <a:ext cx="9912355" cy="819355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2" y="606426"/>
            <a:ext cx="9912355" cy="3299778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4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5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72DB2B"/>
                </a:solidFill>
              </a:defRPr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9A78B0-DE96-4FB1-8344-5204C6C68281}" type="datetimeFigureOut">
              <a:rPr lang="en-US" smtClean="0"/>
              <a:pPr>
                <a:defRPr/>
              </a:pPr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4A9E1-261F-445E-AEF9-D2C0C07DF4D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35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7" y="609600"/>
            <a:ext cx="9905955" cy="3429000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2" y="4419602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9A78B0-DE96-4FB1-8344-5204C6C68281}" type="datetimeFigureOut">
              <a:rPr lang="en-US" smtClean="0"/>
              <a:pPr>
                <a:defRPr/>
              </a:pPr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4A9E1-261F-445E-AEF9-D2C0C07DF4D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844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2"/>
            <a:ext cx="9302752" cy="2748429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5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2" y="4309919"/>
            <a:ext cx="9906003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9A78B0-DE96-4FB1-8344-5204C6C68281}" type="datetimeFigureOut">
              <a:rPr lang="en-US" smtClean="0"/>
              <a:pPr>
                <a:defRPr/>
              </a:pPr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4A9E1-261F-445E-AEF9-D2C0C07DF4D3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1" y="2764972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98863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2134044"/>
            <a:ext cx="9906001" cy="2511835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6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350">
                <a:solidFill>
                  <a:srgbClr val="72DB2B"/>
                </a:solidFill>
              </a:defRPr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9A78B0-DE96-4FB1-8344-5204C6C68281}" type="datetimeFigureOut">
              <a:rPr lang="en-US" smtClean="0"/>
              <a:pPr>
                <a:defRPr/>
              </a:pPr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4A9E1-261F-445E-AEF9-D2C0C07DF4D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88556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4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rgbClr val="72DB2B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21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9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rgbClr val="72DB2B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4" y="3363435"/>
            <a:ext cx="3195831" cy="243093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3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rgbClr val="72DB2B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3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9A78B0-DE96-4FB1-8344-5204C6C68281}" type="datetimeFigureOut">
              <a:rPr lang="en-US" smtClean="0"/>
              <a:pPr>
                <a:defRPr/>
              </a:pPr>
              <a:t>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4A9E1-261F-445E-AEF9-D2C0C07DF4D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6139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4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rgbClr val="72DB2B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61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rgbClr val="72DB2B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4" y="2666998"/>
            <a:ext cx="3198940" cy="1524000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8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8" y="4404596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rgbClr val="72DB2B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5" y="2666998"/>
            <a:ext cx="3194969" cy="1524000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3" y="4980856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9A78B0-DE96-4FB1-8344-5204C6C68281}" type="datetimeFigureOut">
              <a:rPr lang="en-US" smtClean="0"/>
              <a:pPr>
                <a:defRPr/>
              </a:pPr>
              <a:t>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4A9E1-261F-445E-AEF9-D2C0C07DF4D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76172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97816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6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6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1500" cap="all" baseline="0">
                <a:solidFill>
                  <a:srgbClr val="03272D"/>
                </a:solidFill>
              </a:defRPr>
            </a:lvl1pPr>
            <a:lvl2pPr marL="342917" indent="0" algn="ctr">
              <a:buNone/>
              <a:defRPr sz="1500"/>
            </a:lvl2pPr>
            <a:lvl3pPr marL="685835" indent="0" algn="ctr">
              <a:buNone/>
              <a:defRPr sz="1350"/>
            </a:lvl3pPr>
            <a:lvl4pPr marL="1028752" indent="0" algn="ctr">
              <a:buNone/>
              <a:defRPr sz="1200"/>
            </a:lvl4pPr>
            <a:lvl5pPr marL="1371668" indent="0" algn="ctr">
              <a:buNone/>
              <a:defRPr sz="1200"/>
            </a:lvl5pPr>
            <a:lvl6pPr marL="1714586" indent="0" algn="ctr">
              <a:buNone/>
              <a:defRPr sz="1200"/>
            </a:lvl6pPr>
            <a:lvl7pPr marL="2057503" indent="0" algn="ctr">
              <a:buNone/>
              <a:defRPr sz="1200"/>
            </a:lvl7pPr>
            <a:lvl8pPr marL="2400420" indent="0" algn="ctr">
              <a:buNone/>
              <a:defRPr sz="1200"/>
            </a:lvl8pPr>
            <a:lvl9pPr marL="2743337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4"/>
            <a:ext cx="27432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5" y="5410204"/>
            <a:ext cx="512488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3" y="5410202"/>
            <a:ext cx="771089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2571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09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9"/>
            <a:ext cx="9906000" cy="2852737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350" cap="all" baseline="0">
                <a:solidFill>
                  <a:srgbClr val="03272D"/>
                </a:solidFill>
              </a:defRPr>
            </a:lvl1pPr>
            <a:lvl2pPr marL="34291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3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5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6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8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50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42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33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316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633" y="618518"/>
            <a:ext cx="11798135" cy="1478570"/>
          </a:xfrm>
        </p:spPr>
        <p:txBody>
          <a:bodyPr>
            <a:normAutofit/>
          </a:bodyPr>
          <a:lstStyle>
            <a:lvl1pPr>
              <a:defRPr sz="4050">
                <a:solidFill>
                  <a:schemeClr val="accent5">
                    <a:lumMod val="75000"/>
                  </a:schemeClr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633" y="2249488"/>
            <a:ext cx="11798135" cy="4466009"/>
          </a:xfrm>
        </p:spPr>
        <p:txBody>
          <a:bodyPr/>
          <a:lstStyle>
            <a:lvl1pPr>
              <a:defRPr sz="3300">
                <a:latin typeface="Lao UI" panose="020B0502040204020203" pitchFamily="34" charset="0"/>
                <a:cs typeface="Lao UI" panose="020B0502040204020203" pitchFamily="34" charset="0"/>
              </a:defRPr>
            </a:lvl1pPr>
            <a:lvl2pPr>
              <a:defRPr sz="2700">
                <a:latin typeface="Lao UI" panose="020B0502040204020203" pitchFamily="34" charset="0"/>
                <a:cs typeface="Lao UI" panose="020B0502040204020203" pitchFamily="34" charset="0"/>
              </a:defRPr>
            </a:lvl2pPr>
            <a:lvl3pPr>
              <a:defRPr sz="2400">
                <a:latin typeface="Lao UI" panose="020B0502040204020203" pitchFamily="34" charset="0"/>
                <a:cs typeface="Lao UI" panose="020B0502040204020203" pitchFamily="34" charset="0"/>
              </a:defRPr>
            </a:lvl3pPr>
            <a:lvl4pPr>
              <a:defRPr sz="2100">
                <a:latin typeface="Lao UI" panose="020B0502040204020203" pitchFamily="34" charset="0"/>
                <a:cs typeface="Lao UI" panose="020B0502040204020203" pitchFamily="34" charset="0"/>
              </a:defRPr>
            </a:lvl4pPr>
            <a:lvl5pPr>
              <a:defRPr sz="1800">
                <a:latin typeface="Lao UI" panose="020B0502040204020203" pitchFamily="34" charset="0"/>
                <a:cs typeface="Lao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0830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2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2340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9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22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rgbClr val="03272D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3" y="3073400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rgbClr val="03272D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400"/>
            <a:ext cx="487521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467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482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2646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7" y="609601"/>
            <a:ext cx="3856037" cy="1639884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2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7" y="2249486"/>
            <a:ext cx="3856037" cy="3541714"/>
          </a:xfrm>
        </p:spPr>
        <p:txBody>
          <a:bodyPr/>
          <a:lstStyle>
            <a:lvl1pPr marL="0" indent="0">
              <a:buNone/>
              <a:defRPr sz="120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2235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4" y="609600"/>
            <a:ext cx="5934508" cy="163988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4"/>
            <a:ext cx="3666691" cy="5181599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2400"/>
            </a:lvl1pPr>
            <a:lvl2pPr marL="342917" indent="0">
              <a:buNone/>
              <a:defRPr sz="2100"/>
            </a:lvl2pPr>
            <a:lvl3pPr marL="685835" indent="0">
              <a:buNone/>
              <a:defRPr sz="1800"/>
            </a:lvl3pPr>
            <a:lvl4pPr marL="1028752" indent="0">
              <a:buNone/>
              <a:defRPr sz="1500"/>
            </a:lvl4pPr>
            <a:lvl5pPr marL="1371668" indent="0">
              <a:buNone/>
              <a:defRPr sz="1500"/>
            </a:lvl5pPr>
            <a:lvl6pPr marL="1714586" indent="0">
              <a:buNone/>
              <a:defRPr sz="1500"/>
            </a:lvl6pPr>
            <a:lvl7pPr marL="2057503" indent="0">
              <a:buNone/>
              <a:defRPr sz="1500"/>
            </a:lvl7pPr>
            <a:lvl8pPr marL="2400420" indent="0">
              <a:buNone/>
              <a:defRPr sz="1500"/>
            </a:lvl8pPr>
            <a:lvl9pPr marL="2743337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2" y="2249486"/>
            <a:ext cx="5934511" cy="3541714"/>
          </a:xfrm>
        </p:spPr>
        <p:txBody>
          <a:bodyPr/>
          <a:lstStyle>
            <a:lvl1pPr marL="0" indent="0">
              <a:buNone/>
              <a:defRPr sz="120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4514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4304667"/>
            <a:ext cx="9912355" cy="819355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2" y="606426"/>
            <a:ext cx="9912355" cy="3299778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4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5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430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7" y="609600"/>
            <a:ext cx="9905955" cy="3429000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2" y="4419602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2775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2"/>
            <a:ext cx="9302752" cy="2748429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5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2" y="4309919"/>
            <a:ext cx="9906003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1" y="2764972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1835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2134044"/>
            <a:ext cx="9906001" cy="2511835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6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05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9"/>
            <a:ext cx="9906000" cy="2852737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350" cap="all" baseline="0">
                <a:solidFill>
                  <a:srgbClr val="72DB2B"/>
                </a:solidFill>
              </a:defRPr>
            </a:lvl1pPr>
            <a:lvl2pPr marL="34291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3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5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6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8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50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42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33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A57C1F-4695-4E46-A9A3-52FF0E83EFDC}" type="datetimeFigureOut">
              <a:rPr lang="en-US" smtClean="0"/>
              <a:pPr>
                <a:defRPr/>
              </a:pPr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A838-6D21-4657-A966-82197073354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0610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4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rgbClr val="03272D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21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9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rgbClr val="03272D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4" y="3363435"/>
            <a:ext cx="3195831" cy="243093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3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rgbClr val="03272D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3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4748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4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rgbClr val="03272D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61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rgbClr val="03272D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4" y="2666998"/>
            <a:ext cx="3198940" cy="1524000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8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8" y="4404596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rgbClr val="03272D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5" y="2666998"/>
            <a:ext cx="3194969" cy="1524000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3" y="4980856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480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2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4FA74F-B600-4279-A489-FD29B27F2B36}" type="datetimeFigureOut">
              <a:rPr lang="en-US" smtClean="0"/>
              <a:pPr>
                <a:defRPr/>
              </a:pPr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384E7-7F15-4977-9442-1318F091B62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6835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9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22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rgbClr val="72DB2B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3" y="3073400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rgbClr val="72DB2B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400"/>
            <a:ext cx="487521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EF664D-83E1-46A9-9C04-C7671C456D64}" type="datetimeFigureOut">
              <a:rPr lang="en-US" smtClean="0"/>
              <a:pPr>
                <a:defRPr/>
              </a:pPr>
              <a:t>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D810-0502-414F-B6F3-DB35866BB0E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2587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B34B98-22BF-47AE-94D6-F4D6C62278D0}" type="datetimeFigureOut">
              <a:rPr lang="en-US" smtClean="0"/>
              <a:pPr>
                <a:defRPr/>
              </a:pPr>
              <a:t>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3C4C4-1A79-42FC-98C0-A59EF7F5F8D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575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93FE24-1EC1-4102-A6DE-54E82C76761A}" type="datetimeFigureOut">
              <a:rPr lang="en-US" smtClean="0"/>
              <a:pPr>
                <a:defRPr/>
              </a:pPr>
              <a:t>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2C97-4854-4727-BF3D-C71AF4097BF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6756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7" y="609601"/>
            <a:ext cx="3856037" cy="1639884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2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7" y="2249486"/>
            <a:ext cx="3856037" cy="3541714"/>
          </a:xfrm>
        </p:spPr>
        <p:txBody>
          <a:bodyPr/>
          <a:lstStyle>
            <a:lvl1pPr marL="0" indent="0">
              <a:buNone/>
              <a:defRPr sz="120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A42978-C863-47C2-B253-A553EAE21FAC}" type="datetimeFigureOut">
              <a:rPr lang="en-US" smtClean="0"/>
              <a:pPr>
                <a:defRPr/>
              </a:pPr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4D7E8-B09B-4E5C-B418-DA73C856669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804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4" y="609600"/>
            <a:ext cx="5934508" cy="163988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4"/>
            <a:ext cx="3666691" cy="5181599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2400"/>
            </a:lvl1pPr>
            <a:lvl2pPr marL="342917" indent="0">
              <a:buNone/>
              <a:defRPr sz="2100"/>
            </a:lvl2pPr>
            <a:lvl3pPr marL="685835" indent="0">
              <a:buNone/>
              <a:defRPr sz="1800"/>
            </a:lvl3pPr>
            <a:lvl4pPr marL="1028752" indent="0">
              <a:buNone/>
              <a:defRPr sz="1500"/>
            </a:lvl4pPr>
            <a:lvl5pPr marL="1371668" indent="0">
              <a:buNone/>
              <a:defRPr sz="1500"/>
            </a:lvl5pPr>
            <a:lvl6pPr marL="1714586" indent="0">
              <a:buNone/>
              <a:defRPr sz="1500"/>
            </a:lvl6pPr>
            <a:lvl7pPr marL="2057503" indent="0">
              <a:buNone/>
              <a:defRPr sz="1500"/>
            </a:lvl7pPr>
            <a:lvl8pPr marL="2400420" indent="0">
              <a:buNone/>
              <a:defRPr sz="1500"/>
            </a:lvl8pPr>
            <a:lvl9pPr marL="2743337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2" y="2249486"/>
            <a:ext cx="5934511" cy="3541714"/>
          </a:xfrm>
        </p:spPr>
        <p:txBody>
          <a:bodyPr/>
          <a:lstStyle>
            <a:lvl1pPr marL="0" indent="0">
              <a:buNone/>
              <a:defRPr sz="120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C9B48F-5554-4787-873D-056B024745FE}" type="datetimeFigureOut">
              <a:rPr lang="en-US" smtClean="0"/>
              <a:pPr>
                <a:defRPr/>
              </a:pPr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1C62B-0DD0-4770-84CC-51C9FC32033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5054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8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4" y="618518"/>
            <a:ext cx="99059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4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49A78B0-DE96-4FB1-8344-5204C6C68281}" type="datetimeFigureOut">
              <a:rPr lang="en-US" smtClean="0"/>
              <a:pPr>
                <a:defRPr/>
              </a:pPr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2" y="5883278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4" y="5883277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4A9E1-261F-445E-AEF9-D2C0C07DF4D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44903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</p:sldLayoutIdLst>
  <p:txStyles>
    <p:titleStyle>
      <a:lvl1pPr algn="l" defTabSz="685835" rtl="0" eaLnBrk="1" latinLnBrk="0" hangingPunct="1">
        <a:lnSpc>
          <a:spcPct val="90000"/>
        </a:lnSpc>
        <a:spcBef>
          <a:spcPct val="0"/>
        </a:spcBef>
        <a:buNone/>
        <a:defRPr sz="27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8" indent="-171458" algn="l" defTabSz="685835" rtl="0" eaLnBrk="1" latinLnBrk="0" hangingPunct="1">
        <a:lnSpc>
          <a:spcPct val="120000"/>
        </a:lnSpc>
        <a:spcBef>
          <a:spcPts val="75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76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93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210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127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6045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962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878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796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17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35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52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8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86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503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420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337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4" y="618518"/>
            <a:ext cx="99059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4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03272D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2" y="5883278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cap="all" baseline="0">
                <a:solidFill>
                  <a:srgbClr val="03272D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4" y="5883277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03272D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4667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  <p:sldLayoutId id="2147483881" r:id="rId12"/>
    <p:sldLayoutId id="2147483882" r:id="rId13"/>
    <p:sldLayoutId id="2147483883" r:id="rId14"/>
    <p:sldLayoutId id="2147483884" r:id="rId15"/>
  </p:sldLayoutIdLst>
  <p:txStyles>
    <p:titleStyle>
      <a:lvl1pPr algn="l" defTabSz="685835" rtl="0" eaLnBrk="1" latinLnBrk="0" hangingPunct="1">
        <a:lnSpc>
          <a:spcPct val="90000"/>
        </a:lnSpc>
        <a:spcBef>
          <a:spcPct val="0"/>
        </a:spcBef>
        <a:buNone/>
        <a:defRPr sz="2700" kern="1200" cap="all" baseline="0">
          <a:solidFill>
            <a:srgbClr val="03272D"/>
          </a:solidFill>
          <a:latin typeface="+mj-lt"/>
          <a:ea typeface="+mj-ea"/>
          <a:cs typeface="+mj-cs"/>
        </a:defRPr>
      </a:lvl1pPr>
    </p:titleStyle>
    <p:bodyStyle>
      <a:lvl1pPr marL="171458" indent="-171458" algn="l" defTabSz="685835" rtl="0" eaLnBrk="1" latinLnBrk="0" hangingPunct="1">
        <a:lnSpc>
          <a:spcPct val="120000"/>
        </a:lnSpc>
        <a:spcBef>
          <a:spcPts val="750"/>
        </a:spcBef>
        <a:buSzPct val="125000"/>
        <a:buFont typeface="Arial" panose="020B0604020202020204" pitchFamily="34" charset="0"/>
        <a:buChar char="•"/>
        <a:defRPr sz="1800" kern="1200">
          <a:solidFill>
            <a:srgbClr val="03272D"/>
          </a:solidFill>
          <a:latin typeface="+mn-lt"/>
          <a:ea typeface="+mn-ea"/>
          <a:cs typeface="+mn-cs"/>
        </a:defRPr>
      </a:lvl1pPr>
      <a:lvl2pPr marL="514376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500" kern="1200">
          <a:solidFill>
            <a:srgbClr val="03272D"/>
          </a:solidFill>
          <a:latin typeface="+mn-lt"/>
          <a:ea typeface="+mn-ea"/>
          <a:cs typeface="+mn-cs"/>
        </a:defRPr>
      </a:lvl2pPr>
      <a:lvl3pPr marL="857293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350" kern="1200">
          <a:solidFill>
            <a:srgbClr val="03272D"/>
          </a:solidFill>
          <a:latin typeface="+mn-lt"/>
          <a:ea typeface="+mn-ea"/>
          <a:cs typeface="+mn-cs"/>
        </a:defRPr>
      </a:lvl3pPr>
      <a:lvl4pPr marL="1200210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rgbClr val="03272D"/>
          </a:solidFill>
          <a:latin typeface="+mn-lt"/>
          <a:ea typeface="+mn-ea"/>
          <a:cs typeface="+mn-cs"/>
        </a:defRPr>
      </a:lvl4pPr>
      <a:lvl5pPr marL="1543127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rgbClr val="03272D"/>
          </a:solidFill>
          <a:latin typeface="+mn-lt"/>
          <a:ea typeface="+mn-ea"/>
          <a:cs typeface="+mn-cs"/>
        </a:defRPr>
      </a:lvl5pPr>
      <a:lvl6pPr marL="1886045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962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878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796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17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35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52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8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86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503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420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337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253AC-2B45-64AB-7A9B-FCC395BC9F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4800" dirty="0"/>
              <a:t>1 Corinthians 3</a:t>
            </a:r>
          </a:p>
        </p:txBody>
      </p:sp>
      <p:sp>
        <p:nvSpPr>
          <p:cNvPr id="9219" name="Subtitle 2">
            <a:extLst>
              <a:ext uri="{FF2B5EF4-FFF2-40B4-BE49-F238E27FC236}">
                <a16:creationId xmlns:a16="http://schemas.microsoft.com/office/drawing/2014/main" id="{9EF76B09-679F-7FA6-D8DE-753400CDB5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dirty="0"/>
              <a:t>Biblical Confrontation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B42D1-9B5D-C966-4D95-BEDC6DCE5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Biblical framework for confrontation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14DC6-B543-619D-1211-E54A39850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had an agreed upon framework for right and wrong </a:t>
            </a:r>
            <a:r>
              <a:rPr lang="en-US" sz="1400" dirty="0"/>
              <a:t>( 1 Cor 1)</a:t>
            </a:r>
          </a:p>
          <a:p>
            <a:pPr lvl="1"/>
            <a:r>
              <a:rPr lang="en-US" dirty="0"/>
              <a:t>Paul isn’t imposing his own arbitrary standards and opinions on them</a:t>
            </a:r>
          </a:p>
          <a:p>
            <a:pPr lvl="1"/>
            <a:r>
              <a:rPr lang="en-US" dirty="0"/>
              <a:t>He is judging them, but not in the sense of condemnation, he is giving them an evaluation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728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B42D1-9B5D-C966-4D95-BEDC6DCE5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framework for confrontation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14DC6-B543-619D-1211-E54A39850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 Corinthians 5:12 (NASB95) </a:t>
            </a:r>
            <a:r>
              <a:rPr lang="en-US" b="1" dirty="0"/>
              <a:t>— </a:t>
            </a:r>
            <a:r>
              <a:rPr lang="en-US" b="1" i="0" u="none" baseline="0" dirty="0"/>
              <a:t>12</a:t>
            </a:r>
            <a:r>
              <a:rPr lang="en-US" b="0" i="0" u="none" baseline="0" dirty="0"/>
              <a:t> For what have I to do with judging outsiders? Do you not judge those who are within the church?</a:t>
            </a:r>
          </a:p>
          <a:p>
            <a:pPr marL="342918" lvl="1" indent="0">
              <a:buNone/>
            </a:pPr>
            <a:endParaRPr lang="en-US" dirty="0"/>
          </a:p>
          <a:p>
            <a:pPr marL="342918" lvl="1" indent="0">
              <a:buNone/>
            </a:pPr>
            <a:r>
              <a:rPr lang="el-GR" sz="3600" b="1" dirty="0">
                <a:latin typeface="SBL Greek"/>
              </a:rPr>
              <a:t>κρίνω</a:t>
            </a:r>
            <a:r>
              <a:rPr lang="en-US" sz="3600" b="1" dirty="0">
                <a:latin typeface="SBL Greek"/>
              </a:rPr>
              <a:t> </a:t>
            </a:r>
            <a:r>
              <a:rPr lang="en-US" sz="3600" b="1" dirty="0" err="1">
                <a:latin typeface="SBL Greek"/>
              </a:rPr>
              <a:t>krinō</a:t>
            </a:r>
            <a:r>
              <a:rPr lang="en-US" sz="3600" b="1" dirty="0">
                <a:latin typeface="SBL Greek"/>
              </a:rPr>
              <a:t>- Evaluate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07165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B42D1-9B5D-C966-4D95-BEDC6DCE5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framework for confrontation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14DC6-B543-619D-1211-E54A39850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32" y="1828800"/>
            <a:ext cx="11798135" cy="4466009"/>
          </a:xfrm>
        </p:spPr>
        <p:txBody>
          <a:bodyPr>
            <a:normAutofit/>
          </a:bodyPr>
          <a:lstStyle/>
          <a:p>
            <a:r>
              <a:rPr lang="en-US" sz="3600" dirty="0"/>
              <a:t>It would be wrong for us to hold non-Christians to the same moral standards as Christians</a:t>
            </a:r>
          </a:p>
          <a:p>
            <a:r>
              <a:rPr lang="en-US" sz="3600" dirty="0"/>
              <a:t>We have different values</a:t>
            </a:r>
          </a:p>
          <a:p>
            <a:r>
              <a:rPr lang="en-US" sz="3600" dirty="0"/>
              <a:t>We have different priorities</a:t>
            </a:r>
          </a:p>
          <a:p>
            <a:r>
              <a:rPr lang="en-US" sz="3600" dirty="0"/>
              <a:t>We don’t have the same responsibility to each other</a:t>
            </a:r>
          </a:p>
          <a:p>
            <a:r>
              <a:rPr lang="en-US" sz="3600" dirty="0"/>
              <a:t>But doesn’t the bible condemn judging others?</a:t>
            </a:r>
          </a:p>
        </p:txBody>
      </p:sp>
    </p:spTree>
    <p:extLst>
      <p:ext uri="{BB962C8B-B14F-4D97-AF65-F5344CB8AC3E}">
        <p14:creationId xmlns:p14="http://schemas.microsoft.com/office/powerpoint/2010/main" val="221714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9A1A6-34E5-0253-1EE6-4B3869E64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Matthew 7:1–5 (NASB95)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97246-4CC6-847D-426F-9FFABFA15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743" y="1905000"/>
            <a:ext cx="11798135" cy="44660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i="0" u="none" baseline="0" dirty="0"/>
              <a:t>1</a:t>
            </a:r>
            <a:r>
              <a:rPr lang="en-US" b="0" i="0" u="none" baseline="0" dirty="0"/>
              <a:t> “Do not judge so that you will not be judged. </a:t>
            </a:r>
            <a:r>
              <a:rPr lang="en-US" b="1" i="0" u="none" baseline="0" dirty="0"/>
              <a:t>2</a:t>
            </a:r>
            <a:r>
              <a:rPr lang="en-US" b="0" i="0" u="none" baseline="0" dirty="0"/>
              <a:t> “For in the way you judge, you will be judged; and by your standard of measure, it will be measured to you. </a:t>
            </a:r>
            <a:r>
              <a:rPr lang="en-US" b="1" i="0" u="none" baseline="0" dirty="0"/>
              <a:t>3</a:t>
            </a:r>
            <a:r>
              <a:rPr lang="en-US" b="0" i="0" u="none" baseline="0" dirty="0"/>
              <a:t> “Why do you look at the speck that is in your brother’s eye, </a:t>
            </a:r>
            <a:r>
              <a:rPr lang="en-US" b="0" i="0" u="sng" baseline="0" dirty="0"/>
              <a:t>but do not notice the log that is in your own eye? </a:t>
            </a:r>
            <a:r>
              <a:rPr lang="en-US" b="1" i="0" u="none" baseline="0" dirty="0"/>
              <a:t>4</a:t>
            </a:r>
            <a:r>
              <a:rPr lang="en-US" b="0" i="0" u="none" baseline="0" dirty="0"/>
              <a:t> “Or how can you say to your brother, ‘Let me take the speck out of your eye,’ and behold, the log is in your own eye? </a:t>
            </a:r>
            <a:r>
              <a:rPr lang="en-US" b="1" i="0" u="none" baseline="0" dirty="0"/>
              <a:t>5</a:t>
            </a:r>
            <a:r>
              <a:rPr lang="en-US" b="0" i="0" u="none" baseline="0" dirty="0"/>
              <a:t> “You hypocrite, </a:t>
            </a:r>
            <a:r>
              <a:rPr lang="en-US" b="0" i="0" u="sng" baseline="0" dirty="0"/>
              <a:t>first take the log out of your own eye, and then you will see clearly to take the speck out of your brother’s eye</a:t>
            </a:r>
            <a:r>
              <a:rPr lang="en-US" b="0" i="0" u="none" baseline="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246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B42D1-9B5D-C966-4D95-BEDC6DCE5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Biblical framework for confrontation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14DC6-B543-619D-1211-E54A39850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32" y="1905000"/>
            <a:ext cx="11798135" cy="4466009"/>
          </a:xfrm>
        </p:spPr>
        <p:txBody>
          <a:bodyPr>
            <a:normAutofit/>
          </a:bodyPr>
          <a:lstStyle/>
          <a:p>
            <a:r>
              <a:rPr lang="en-US" sz="3600" dirty="0"/>
              <a:t>It would be wrong to “evaluate” a fellow Christian without admitting to and being keenly aware of our own short comings</a:t>
            </a:r>
          </a:p>
          <a:p>
            <a:r>
              <a:rPr lang="en-US" sz="3600" dirty="0"/>
              <a:t>We should and are called to help fellow Christians when they “miss the mark”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l-GR" dirty="0"/>
              <a:t>ἁμαρτάνω</a:t>
            </a:r>
            <a:r>
              <a:rPr lang="en-US" dirty="0"/>
              <a:t> </a:t>
            </a:r>
            <a:r>
              <a:rPr lang="en-US" dirty="0" err="1"/>
              <a:t>hamartanō</a:t>
            </a:r>
            <a:r>
              <a:rPr lang="en-US" dirty="0"/>
              <a:t>-to miss the mark</a:t>
            </a:r>
          </a:p>
        </p:txBody>
      </p:sp>
    </p:spTree>
    <p:extLst>
      <p:ext uri="{BB962C8B-B14F-4D97-AF65-F5344CB8AC3E}">
        <p14:creationId xmlns:p14="http://schemas.microsoft.com/office/powerpoint/2010/main" val="449284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B42D1-9B5D-C966-4D95-BEDC6DCE5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framework for confrontation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14DC6-B543-619D-1211-E54A39850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32" y="1905000"/>
            <a:ext cx="11798135" cy="4466009"/>
          </a:xfrm>
        </p:spPr>
        <p:txBody>
          <a:bodyPr>
            <a:normAutofit/>
          </a:bodyPr>
          <a:lstStyle/>
          <a:p>
            <a:r>
              <a:rPr lang="en-US" sz="3600" dirty="0"/>
              <a:t>It would be wrong to “evaluate” a fellow Christian without admitting to and being keenly aware of our own short comings</a:t>
            </a:r>
          </a:p>
          <a:p>
            <a:r>
              <a:rPr lang="en-US" sz="3600" dirty="0"/>
              <a:t>We should and are called to help fellow Christians when they “miss the mark”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l-GR" dirty="0"/>
              <a:t>ἁμαρτάνω</a:t>
            </a:r>
            <a:r>
              <a:rPr lang="en-US" dirty="0"/>
              <a:t> </a:t>
            </a:r>
            <a:r>
              <a:rPr lang="en-US" dirty="0" err="1"/>
              <a:t>hamartanō</a:t>
            </a:r>
            <a:r>
              <a:rPr lang="en-US" dirty="0"/>
              <a:t>-to miss the mark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80800D-5704-D086-1586-723ADD1F8A02}"/>
              </a:ext>
            </a:extLst>
          </p:cNvPr>
          <p:cNvSpPr txBox="1"/>
          <p:nvPr/>
        </p:nvSpPr>
        <p:spPr>
          <a:xfrm>
            <a:off x="304800" y="914400"/>
            <a:ext cx="8458200" cy="193899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/>
              <a:t>Paul is being super confrontational</a:t>
            </a:r>
          </a:p>
          <a:p>
            <a:pPr>
              <a:defRPr/>
            </a:pPr>
            <a:r>
              <a:rPr lang="en-US" sz="4000" dirty="0"/>
              <a:t>-Is this wrong?</a:t>
            </a:r>
          </a:p>
          <a:p>
            <a:pPr>
              <a:defRPr/>
            </a:pPr>
            <a:r>
              <a:rPr lang="en-US" sz="4000" dirty="0"/>
              <a:t>-Is this verbal/spiritual abuse?</a:t>
            </a:r>
          </a:p>
        </p:txBody>
      </p:sp>
    </p:spTree>
    <p:extLst>
      <p:ext uri="{BB962C8B-B14F-4D97-AF65-F5344CB8AC3E}">
        <p14:creationId xmlns:p14="http://schemas.microsoft.com/office/powerpoint/2010/main" val="37332459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8AE49-1AE7-3908-B428-9AB9FADD0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Biblical framework for confrontation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13025-D182-4A67-4446-CD3536B6C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1 Thessalonians 5:14 (NASB95) — </a:t>
            </a:r>
            <a:r>
              <a:rPr lang="en-US" b="1" i="0" u="none" baseline="0" dirty="0"/>
              <a:t>14</a:t>
            </a:r>
            <a:r>
              <a:rPr lang="en-US" b="0" i="0" u="none" baseline="0" dirty="0"/>
              <a:t> We urge you, brethren, admonish the unruly, encourage the fainthearted, help the weak, </a:t>
            </a:r>
            <a:r>
              <a:rPr lang="en-US" b="0" i="0" u="sng" baseline="0" dirty="0"/>
              <a:t>be patient with everyone</a:t>
            </a:r>
            <a:r>
              <a:rPr lang="en-US" b="0" i="0" u="none" baseline="0" dirty="0"/>
              <a:t>.</a:t>
            </a:r>
          </a:p>
          <a:p>
            <a:pPr marL="0" indent="0">
              <a:buNone/>
            </a:pPr>
            <a:endParaRPr lang="en-US" b="0" i="0" u="none" baseline="0" dirty="0"/>
          </a:p>
          <a:p>
            <a:pPr marL="0" indent="0">
              <a:buNone/>
            </a:pPr>
            <a:r>
              <a:rPr lang="en-US" b="1" dirty="0"/>
              <a:t>Proverbs 27:17 (NASB95) — </a:t>
            </a:r>
            <a:r>
              <a:rPr lang="en-US" b="1" i="0" u="none" baseline="0" dirty="0"/>
              <a:t>17</a:t>
            </a:r>
            <a:r>
              <a:rPr lang="en-US" b="0" i="0" u="none" baseline="0" dirty="0"/>
              <a:t> Iron sharpens iron, So one man sharpens another.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949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8AE49-1AE7-3908-B428-9AB9FADD0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Biblical framework for confrontation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13025-D182-4A67-4446-CD3536B6C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b="1" dirty="0"/>
              <a:t>1 Corinthians 4:14 (NASB95) — </a:t>
            </a:r>
            <a:r>
              <a:rPr lang="en-US" b="1" i="0" u="none" baseline="0" dirty="0"/>
              <a:t>14</a:t>
            </a:r>
            <a:r>
              <a:rPr lang="en-US" b="0" i="0" u="none" baseline="0" dirty="0"/>
              <a:t> I do not write these things to shame you, but to admonish you as my beloved children.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0259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FF4C5-9BE0-62B5-FB12-2AB2E0AD8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“Fleshly Christians” vs. Spiritually Mature</a:t>
            </a:r>
          </a:p>
        </p:txBody>
      </p:sp>
    </p:spTree>
    <p:extLst>
      <p:ext uri="{BB962C8B-B14F-4D97-AF65-F5344CB8AC3E}">
        <p14:creationId xmlns:p14="http://schemas.microsoft.com/office/powerpoint/2010/main" val="42390877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FF4C5-9BE0-62B5-FB12-2AB2E0AD8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“fleshly infants in Christ” vs. Spiritually Mature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EFE1C1AA-B2C2-5249-27A1-91E51A0EB5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572782"/>
              </p:ext>
            </p:extLst>
          </p:nvPr>
        </p:nvGraphicFramePr>
        <p:xfrm>
          <a:off x="182228" y="990600"/>
          <a:ext cx="11761094" cy="556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359">
                  <a:extLst>
                    <a:ext uri="{9D8B030D-6E8A-4147-A177-3AD203B41FA5}">
                      <a16:colId xmlns:a16="http://schemas.microsoft.com/office/drawing/2014/main" val="2184700994"/>
                    </a:ext>
                  </a:extLst>
                </a:gridCol>
                <a:gridCol w="5896735">
                  <a:extLst>
                    <a:ext uri="{9D8B030D-6E8A-4147-A177-3AD203B41FA5}">
                      <a16:colId xmlns:a16="http://schemas.microsoft.com/office/drawing/2014/main" val="44211573"/>
                    </a:ext>
                  </a:extLst>
                </a:gridCol>
              </a:tblGrid>
              <a:tr h="556675">
                <a:tc>
                  <a:txBody>
                    <a:bodyPr/>
                    <a:lstStyle/>
                    <a:p>
                      <a:r>
                        <a:rPr lang="en-US" sz="2800" dirty="0"/>
                        <a:t>“Fleshly Christians”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“Spiritual Mature”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592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7933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3DCC7BCD-9577-0697-C691-927D99D5C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600" dirty="0"/>
              <a:t>Last week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FD59D911-ED23-28CE-A5D3-E0D343414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Lots of problems in Corinth</a:t>
            </a:r>
          </a:p>
          <a:p>
            <a:pPr eaLnBrk="1" hangingPunct="1"/>
            <a:r>
              <a:rPr lang="en-US" altLang="en-US" sz="4000" dirty="0"/>
              <a:t>Carnality</a:t>
            </a:r>
          </a:p>
          <a:p>
            <a:pPr eaLnBrk="1" hangingPunct="1"/>
            <a:r>
              <a:rPr lang="en-US" altLang="en-US" sz="4000" dirty="0"/>
              <a:t>Disunity</a:t>
            </a:r>
          </a:p>
          <a:p>
            <a:pPr eaLnBrk="1" hangingPunct="1"/>
            <a:r>
              <a:rPr lang="en-US" altLang="en-US" sz="4000" dirty="0"/>
              <a:t>Lack of understanding God’s ways</a:t>
            </a:r>
            <a:endParaRPr lang="en-US" altLang="en-US" sz="39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9540FF-5C2A-9772-AFC1-7D0F3A6FF794}"/>
              </a:ext>
            </a:extLst>
          </p:cNvPr>
          <p:cNvSpPr txBox="1"/>
          <p:nvPr/>
        </p:nvSpPr>
        <p:spPr>
          <a:xfrm>
            <a:off x="3429000" y="3124200"/>
            <a:ext cx="6934200" cy="144655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4400" dirty="0"/>
              <a:t>The root of all of this is a lack of unity and maturity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FF4C5-9BE0-62B5-FB12-2AB2E0AD8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“fleshly infants in Christ” vs. Spiritually Mature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EFE1C1AA-B2C2-5249-27A1-91E51A0EB5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38314"/>
              </p:ext>
            </p:extLst>
          </p:nvPr>
        </p:nvGraphicFramePr>
        <p:xfrm>
          <a:off x="182228" y="990600"/>
          <a:ext cx="11761094" cy="1113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359">
                  <a:extLst>
                    <a:ext uri="{9D8B030D-6E8A-4147-A177-3AD203B41FA5}">
                      <a16:colId xmlns:a16="http://schemas.microsoft.com/office/drawing/2014/main" val="2184700994"/>
                    </a:ext>
                  </a:extLst>
                </a:gridCol>
                <a:gridCol w="5896735">
                  <a:extLst>
                    <a:ext uri="{9D8B030D-6E8A-4147-A177-3AD203B41FA5}">
                      <a16:colId xmlns:a16="http://schemas.microsoft.com/office/drawing/2014/main" val="44211573"/>
                    </a:ext>
                  </a:extLst>
                </a:gridCol>
              </a:tblGrid>
              <a:tr h="556675">
                <a:tc>
                  <a:txBody>
                    <a:bodyPr/>
                    <a:lstStyle/>
                    <a:p>
                      <a:r>
                        <a:rPr lang="en-US" sz="2800" dirty="0"/>
                        <a:t>“Fleshly Christians”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“Spiritual Mature”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592869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Stunted spiritual growth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9313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3027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FF4C5-9BE0-62B5-FB12-2AB2E0AD8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“fleshly infants in Christ” vs. Spiritually Mature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EFE1C1AA-B2C2-5249-27A1-91E51A0EB5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260590"/>
              </p:ext>
            </p:extLst>
          </p:nvPr>
        </p:nvGraphicFramePr>
        <p:xfrm>
          <a:off x="182228" y="990600"/>
          <a:ext cx="11761094" cy="1670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359">
                  <a:extLst>
                    <a:ext uri="{9D8B030D-6E8A-4147-A177-3AD203B41FA5}">
                      <a16:colId xmlns:a16="http://schemas.microsoft.com/office/drawing/2014/main" val="2184700994"/>
                    </a:ext>
                  </a:extLst>
                </a:gridCol>
                <a:gridCol w="5896735">
                  <a:extLst>
                    <a:ext uri="{9D8B030D-6E8A-4147-A177-3AD203B41FA5}">
                      <a16:colId xmlns:a16="http://schemas.microsoft.com/office/drawing/2014/main" val="44211573"/>
                    </a:ext>
                  </a:extLst>
                </a:gridCol>
              </a:tblGrid>
              <a:tr h="556675">
                <a:tc>
                  <a:txBody>
                    <a:bodyPr/>
                    <a:lstStyle/>
                    <a:p>
                      <a:r>
                        <a:rPr lang="en-US" sz="2800" dirty="0"/>
                        <a:t>“Fleshly Christians”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“Spiritual Mature”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592869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Stunted spiritual growth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Real evident change in behavior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931357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6972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03862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FF4C5-9BE0-62B5-FB12-2AB2E0AD8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“fleshly infants in Christ” vs. Spiritually Mature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EFE1C1AA-B2C2-5249-27A1-91E51A0EB5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243360"/>
              </p:ext>
            </p:extLst>
          </p:nvPr>
        </p:nvGraphicFramePr>
        <p:xfrm>
          <a:off x="182228" y="990600"/>
          <a:ext cx="11761094" cy="1670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359">
                  <a:extLst>
                    <a:ext uri="{9D8B030D-6E8A-4147-A177-3AD203B41FA5}">
                      <a16:colId xmlns:a16="http://schemas.microsoft.com/office/drawing/2014/main" val="2184700994"/>
                    </a:ext>
                  </a:extLst>
                </a:gridCol>
                <a:gridCol w="5896735">
                  <a:extLst>
                    <a:ext uri="{9D8B030D-6E8A-4147-A177-3AD203B41FA5}">
                      <a16:colId xmlns:a16="http://schemas.microsoft.com/office/drawing/2014/main" val="44211573"/>
                    </a:ext>
                  </a:extLst>
                </a:gridCol>
              </a:tblGrid>
              <a:tr h="556675">
                <a:tc>
                  <a:txBody>
                    <a:bodyPr/>
                    <a:lstStyle/>
                    <a:p>
                      <a:r>
                        <a:rPr lang="en-US" sz="2800" dirty="0"/>
                        <a:t>“Fleshly Christians”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“Spiritual Mature”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592869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Stunted spiritual growth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Real evident change in behavior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931357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Think they are mature when they are 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6972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50508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FF4C5-9BE0-62B5-FB12-2AB2E0AD8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“fleshly infants in Christ” vs. Spiritually Mature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EFE1C1AA-B2C2-5249-27A1-91E51A0EB592}"/>
              </a:ext>
            </a:extLst>
          </p:cNvPr>
          <p:cNvGraphicFramePr>
            <a:graphicFrameLocks noGrp="1"/>
          </p:cNvGraphicFramePr>
          <p:nvPr/>
        </p:nvGraphicFramePr>
        <p:xfrm>
          <a:off x="182228" y="990600"/>
          <a:ext cx="11761094" cy="1936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359">
                  <a:extLst>
                    <a:ext uri="{9D8B030D-6E8A-4147-A177-3AD203B41FA5}">
                      <a16:colId xmlns:a16="http://schemas.microsoft.com/office/drawing/2014/main" val="2184700994"/>
                    </a:ext>
                  </a:extLst>
                </a:gridCol>
                <a:gridCol w="5896735">
                  <a:extLst>
                    <a:ext uri="{9D8B030D-6E8A-4147-A177-3AD203B41FA5}">
                      <a16:colId xmlns:a16="http://schemas.microsoft.com/office/drawing/2014/main" val="44211573"/>
                    </a:ext>
                  </a:extLst>
                </a:gridCol>
              </a:tblGrid>
              <a:tr h="556675">
                <a:tc>
                  <a:txBody>
                    <a:bodyPr/>
                    <a:lstStyle/>
                    <a:p>
                      <a:r>
                        <a:rPr lang="en-US" sz="2800" dirty="0"/>
                        <a:t>“Fleshly Christians”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“Spiritual Mature”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592869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Stunted spiritual growth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Real evident change in behavior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931357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Think they are mature when they are 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Have an accurate understanding of their progress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6972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3189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FF4C5-9BE0-62B5-FB12-2AB2E0AD8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“fleshly infants in Christ” vs. Spiritually Mature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EFE1C1AA-B2C2-5249-27A1-91E51A0EB5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962803"/>
              </p:ext>
            </p:extLst>
          </p:nvPr>
        </p:nvGraphicFramePr>
        <p:xfrm>
          <a:off x="182228" y="990600"/>
          <a:ext cx="11761094" cy="2714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359">
                  <a:extLst>
                    <a:ext uri="{9D8B030D-6E8A-4147-A177-3AD203B41FA5}">
                      <a16:colId xmlns:a16="http://schemas.microsoft.com/office/drawing/2014/main" val="2184700994"/>
                    </a:ext>
                  </a:extLst>
                </a:gridCol>
                <a:gridCol w="5896735">
                  <a:extLst>
                    <a:ext uri="{9D8B030D-6E8A-4147-A177-3AD203B41FA5}">
                      <a16:colId xmlns:a16="http://schemas.microsoft.com/office/drawing/2014/main" val="44211573"/>
                    </a:ext>
                  </a:extLst>
                </a:gridCol>
              </a:tblGrid>
              <a:tr h="556675">
                <a:tc>
                  <a:txBody>
                    <a:bodyPr/>
                    <a:lstStyle/>
                    <a:p>
                      <a:r>
                        <a:rPr lang="en-US" sz="2800" dirty="0"/>
                        <a:t>“Fleshly Christians”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“Spiritual Mature”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592869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Stunted spiritual growth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Real evident change in behavior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931357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Think they are mature when they are 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Have an accurate understanding of their progress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697288"/>
                  </a:ext>
                </a:extLst>
              </a:tr>
              <a:tr h="777820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Unable to accept the deep things of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621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6699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FF4C5-9BE0-62B5-FB12-2AB2E0AD8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“fleshly infants in Christ” vs. Spiritually Mature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EFE1C1AA-B2C2-5249-27A1-91E51A0EB592}"/>
              </a:ext>
            </a:extLst>
          </p:cNvPr>
          <p:cNvGraphicFramePr>
            <a:graphicFrameLocks noGrp="1"/>
          </p:cNvGraphicFramePr>
          <p:nvPr/>
        </p:nvGraphicFramePr>
        <p:xfrm>
          <a:off x="182228" y="990600"/>
          <a:ext cx="11761094" cy="2759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359">
                  <a:extLst>
                    <a:ext uri="{9D8B030D-6E8A-4147-A177-3AD203B41FA5}">
                      <a16:colId xmlns:a16="http://schemas.microsoft.com/office/drawing/2014/main" val="2184700994"/>
                    </a:ext>
                  </a:extLst>
                </a:gridCol>
                <a:gridCol w="5896735">
                  <a:extLst>
                    <a:ext uri="{9D8B030D-6E8A-4147-A177-3AD203B41FA5}">
                      <a16:colId xmlns:a16="http://schemas.microsoft.com/office/drawing/2014/main" val="44211573"/>
                    </a:ext>
                  </a:extLst>
                </a:gridCol>
              </a:tblGrid>
              <a:tr h="556675">
                <a:tc>
                  <a:txBody>
                    <a:bodyPr/>
                    <a:lstStyle/>
                    <a:p>
                      <a:r>
                        <a:rPr lang="en-US" sz="2800" dirty="0"/>
                        <a:t>“Fleshly Christians”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“Spiritual Mature”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592869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Stunted spiritual growth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Real evident change in behavior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931357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Think they are mature when they are 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Have an accurate understanding of their progress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697288"/>
                  </a:ext>
                </a:extLst>
              </a:tr>
              <a:tr h="777820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Unable to accept the deep things of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Able to be challenged by difficult truths without melt down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621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1090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FF4C5-9BE0-62B5-FB12-2AB2E0AD8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“fleshly infants in Christ” vs. Spiritually Mature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EFE1C1AA-B2C2-5249-27A1-91E51A0EB5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679590"/>
              </p:ext>
            </p:extLst>
          </p:nvPr>
        </p:nvGraphicFramePr>
        <p:xfrm>
          <a:off x="182228" y="990600"/>
          <a:ext cx="11761094" cy="3582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359">
                  <a:extLst>
                    <a:ext uri="{9D8B030D-6E8A-4147-A177-3AD203B41FA5}">
                      <a16:colId xmlns:a16="http://schemas.microsoft.com/office/drawing/2014/main" val="2184700994"/>
                    </a:ext>
                  </a:extLst>
                </a:gridCol>
                <a:gridCol w="5896735">
                  <a:extLst>
                    <a:ext uri="{9D8B030D-6E8A-4147-A177-3AD203B41FA5}">
                      <a16:colId xmlns:a16="http://schemas.microsoft.com/office/drawing/2014/main" val="44211573"/>
                    </a:ext>
                  </a:extLst>
                </a:gridCol>
              </a:tblGrid>
              <a:tr h="556675">
                <a:tc>
                  <a:txBody>
                    <a:bodyPr/>
                    <a:lstStyle/>
                    <a:p>
                      <a:r>
                        <a:rPr lang="en-US" sz="2800" dirty="0"/>
                        <a:t>“Fleshly Christians”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“Spiritual Mature”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592869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Stunted spiritual growth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Real evident change in behavior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931357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Think they are mature when they are 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Have an accurate understanding of their progress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697288"/>
                  </a:ext>
                </a:extLst>
              </a:tr>
              <a:tr h="777820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Unable to accept the deep things of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Able to be challenged by difficult truths without melt down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621674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Behavior no different than people without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613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1433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FF4C5-9BE0-62B5-FB12-2AB2E0AD8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“fleshly infants in Christ” vs. Spiritually Mature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EFE1C1AA-B2C2-5249-27A1-91E51A0EB592}"/>
              </a:ext>
            </a:extLst>
          </p:cNvPr>
          <p:cNvGraphicFramePr>
            <a:graphicFrameLocks noGrp="1"/>
          </p:cNvGraphicFramePr>
          <p:nvPr/>
        </p:nvGraphicFramePr>
        <p:xfrm>
          <a:off x="182228" y="990600"/>
          <a:ext cx="11761094" cy="3582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359">
                  <a:extLst>
                    <a:ext uri="{9D8B030D-6E8A-4147-A177-3AD203B41FA5}">
                      <a16:colId xmlns:a16="http://schemas.microsoft.com/office/drawing/2014/main" val="2184700994"/>
                    </a:ext>
                  </a:extLst>
                </a:gridCol>
                <a:gridCol w="5896735">
                  <a:extLst>
                    <a:ext uri="{9D8B030D-6E8A-4147-A177-3AD203B41FA5}">
                      <a16:colId xmlns:a16="http://schemas.microsoft.com/office/drawing/2014/main" val="44211573"/>
                    </a:ext>
                  </a:extLst>
                </a:gridCol>
              </a:tblGrid>
              <a:tr h="556675">
                <a:tc>
                  <a:txBody>
                    <a:bodyPr/>
                    <a:lstStyle/>
                    <a:p>
                      <a:r>
                        <a:rPr lang="en-US" sz="2800" dirty="0"/>
                        <a:t>“Fleshly Christians”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“Spiritual Mature”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592869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Stunted spiritual growth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Real evident change in behavior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931357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Think they are mature when they are 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Have an accurate understanding of their progress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697288"/>
                  </a:ext>
                </a:extLst>
              </a:tr>
              <a:tr h="777820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Unable to accept the deep things of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Able to be challenged by difficult truths without melt down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621674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Behavior no different than people without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Evident fruits of the Spirit (Gal 5:22-23)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613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81257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FF4C5-9BE0-62B5-FB12-2AB2E0AD8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“fleshly infants in Christ” vs. Spiritually Mature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EFE1C1AA-B2C2-5249-27A1-91E51A0EB5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985655"/>
              </p:ext>
            </p:extLst>
          </p:nvPr>
        </p:nvGraphicFramePr>
        <p:xfrm>
          <a:off x="182228" y="990600"/>
          <a:ext cx="11761094" cy="4348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359">
                  <a:extLst>
                    <a:ext uri="{9D8B030D-6E8A-4147-A177-3AD203B41FA5}">
                      <a16:colId xmlns:a16="http://schemas.microsoft.com/office/drawing/2014/main" val="2184700994"/>
                    </a:ext>
                  </a:extLst>
                </a:gridCol>
                <a:gridCol w="5896735">
                  <a:extLst>
                    <a:ext uri="{9D8B030D-6E8A-4147-A177-3AD203B41FA5}">
                      <a16:colId xmlns:a16="http://schemas.microsoft.com/office/drawing/2014/main" val="44211573"/>
                    </a:ext>
                  </a:extLst>
                </a:gridCol>
              </a:tblGrid>
              <a:tr h="556675">
                <a:tc>
                  <a:txBody>
                    <a:bodyPr/>
                    <a:lstStyle/>
                    <a:p>
                      <a:r>
                        <a:rPr lang="en-US" sz="2800" dirty="0"/>
                        <a:t>“Fleshly Christians”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“Spiritual Mature”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592869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Stunted spiritual growth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Real evident change in behavior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931357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Think they are mature when they are 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Have an accurate understanding of their progress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697288"/>
                  </a:ext>
                </a:extLst>
              </a:tr>
              <a:tr h="777820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Unable to accept the deep things of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Able to be challenged by difficult truths without melt down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621674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Behavior no different than people without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Evident fruits of the Spirit (Gal 5:22-23)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613769"/>
                  </a:ext>
                </a:extLst>
              </a:tr>
              <a:tr h="766382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Jealousy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798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35123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FF4C5-9BE0-62B5-FB12-2AB2E0AD8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“fleshly infants in Christ” vs. Spiritually Mature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EFE1C1AA-B2C2-5249-27A1-91E51A0EB5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615771"/>
              </p:ext>
            </p:extLst>
          </p:nvPr>
        </p:nvGraphicFramePr>
        <p:xfrm>
          <a:off x="182228" y="990600"/>
          <a:ext cx="11761094" cy="4348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359">
                  <a:extLst>
                    <a:ext uri="{9D8B030D-6E8A-4147-A177-3AD203B41FA5}">
                      <a16:colId xmlns:a16="http://schemas.microsoft.com/office/drawing/2014/main" val="2184700994"/>
                    </a:ext>
                  </a:extLst>
                </a:gridCol>
                <a:gridCol w="5896735">
                  <a:extLst>
                    <a:ext uri="{9D8B030D-6E8A-4147-A177-3AD203B41FA5}">
                      <a16:colId xmlns:a16="http://schemas.microsoft.com/office/drawing/2014/main" val="44211573"/>
                    </a:ext>
                  </a:extLst>
                </a:gridCol>
              </a:tblGrid>
              <a:tr h="556675">
                <a:tc>
                  <a:txBody>
                    <a:bodyPr/>
                    <a:lstStyle/>
                    <a:p>
                      <a:r>
                        <a:rPr lang="en-US" sz="2800" dirty="0"/>
                        <a:t>“Fleshly Christians”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“Spiritual Mature”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592869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Stunted spiritual growth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Real evident change in behavior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931357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Think they are mature when they are 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Have an accurate understanding of their progress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697288"/>
                  </a:ext>
                </a:extLst>
              </a:tr>
              <a:tr h="777820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Unable to accept the deep things of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Able to be challenged by difficult truths without melt down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621674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Behavior no different than people without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Evident fruits of the Spirit (Gal 5:22-23)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613769"/>
                  </a:ext>
                </a:extLst>
              </a:tr>
              <a:tr h="766382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Jealousy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Invested in the successes of others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798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2294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770B0280-1201-AA19-C79F-C14F371A4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 Corinthians Chapter 2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836E0A6D-AB97-7AAA-D956-C3F7DC05F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4000" b="1"/>
              <a:t>14</a:t>
            </a:r>
            <a:r>
              <a:rPr lang="en-US" altLang="en-US" sz="4000"/>
              <a:t> But a natural man does not accept the things of the Spirit of God, for they are foolishness to him; and he cannot understand them, because they are spiritually appraised. </a:t>
            </a:r>
            <a:r>
              <a:rPr lang="en-US" altLang="en-US" sz="4000" b="1"/>
              <a:t>15</a:t>
            </a:r>
            <a:r>
              <a:rPr lang="en-US" altLang="en-US" sz="4000"/>
              <a:t> But he who is spiritual appraises all things, yet he himself is appraised by no one.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40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40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4000"/>
          </a:p>
        </p:txBody>
      </p:sp>
    </p:spTree>
  </p:cSld>
  <p:clrMapOvr>
    <a:masterClrMapping/>
  </p:clrMapOvr>
  <p:transition>
    <p:dissolv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FF4C5-9BE0-62B5-FB12-2AB2E0AD8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“fleshly infants in Christ” vs. Spiritually Mature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EFE1C1AA-B2C2-5249-27A1-91E51A0EB5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979110"/>
              </p:ext>
            </p:extLst>
          </p:nvPr>
        </p:nvGraphicFramePr>
        <p:xfrm>
          <a:off x="182228" y="990600"/>
          <a:ext cx="11761094" cy="4905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359">
                  <a:extLst>
                    <a:ext uri="{9D8B030D-6E8A-4147-A177-3AD203B41FA5}">
                      <a16:colId xmlns:a16="http://schemas.microsoft.com/office/drawing/2014/main" val="2184700994"/>
                    </a:ext>
                  </a:extLst>
                </a:gridCol>
                <a:gridCol w="5896735">
                  <a:extLst>
                    <a:ext uri="{9D8B030D-6E8A-4147-A177-3AD203B41FA5}">
                      <a16:colId xmlns:a16="http://schemas.microsoft.com/office/drawing/2014/main" val="44211573"/>
                    </a:ext>
                  </a:extLst>
                </a:gridCol>
              </a:tblGrid>
              <a:tr h="556675">
                <a:tc>
                  <a:txBody>
                    <a:bodyPr/>
                    <a:lstStyle/>
                    <a:p>
                      <a:r>
                        <a:rPr lang="en-US" sz="2800" dirty="0"/>
                        <a:t>“Fleshly Christians”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“Spiritual Mature”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592869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Stunted spiritual growth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Real evident change in behavior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931357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Think they are mature when they are 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Have an accurate understanding of their progress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697288"/>
                  </a:ext>
                </a:extLst>
              </a:tr>
              <a:tr h="777820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Unable to accept the deep things of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Able to be challenged by difficult truths without melt down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621674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Behavior no different than people without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Evident fruits of the Spirit (Gal 5:22-23)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613769"/>
                  </a:ext>
                </a:extLst>
              </a:tr>
              <a:tr h="766382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Jealousy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Invested in the successes of others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798705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Strife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784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19295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FF4C5-9BE0-62B5-FB12-2AB2E0AD8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“fleshly infants in Christ” vs. Spiritually Mature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EFE1C1AA-B2C2-5249-27A1-91E51A0EB592}"/>
              </a:ext>
            </a:extLst>
          </p:cNvPr>
          <p:cNvGraphicFramePr>
            <a:graphicFrameLocks noGrp="1"/>
          </p:cNvGraphicFramePr>
          <p:nvPr/>
        </p:nvGraphicFramePr>
        <p:xfrm>
          <a:off x="182228" y="990600"/>
          <a:ext cx="11761094" cy="4905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359">
                  <a:extLst>
                    <a:ext uri="{9D8B030D-6E8A-4147-A177-3AD203B41FA5}">
                      <a16:colId xmlns:a16="http://schemas.microsoft.com/office/drawing/2014/main" val="2184700994"/>
                    </a:ext>
                  </a:extLst>
                </a:gridCol>
                <a:gridCol w="5896735">
                  <a:extLst>
                    <a:ext uri="{9D8B030D-6E8A-4147-A177-3AD203B41FA5}">
                      <a16:colId xmlns:a16="http://schemas.microsoft.com/office/drawing/2014/main" val="44211573"/>
                    </a:ext>
                  </a:extLst>
                </a:gridCol>
              </a:tblGrid>
              <a:tr h="556675">
                <a:tc>
                  <a:txBody>
                    <a:bodyPr/>
                    <a:lstStyle/>
                    <a:p>
                      <a:r>
                        <a:rPr lang="en-US" sz="2800" dirty="0"/>
                        <a:t>“Fleshly Christians”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“Spiritual Mature”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592869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Stunted spiritual growth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Real evident change in behavior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931357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Think they are mature when they are 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Have an accurate understanding of their progress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697288"/>
                  </a:ext>
                </a:extLst>
              </a:tr>
              <a:tr h="777820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Unable to accept the deep things of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Able to be challenged by difficult truths without melt down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621674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Behavior no different than people without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Evident fruits of the Spirit (Gal 5:22-23)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613769"/>
                  </a:ext>
                </a:extLst>
              </a:tr>
              <a:tr h="766382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Jealousy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Invested in the successes of others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798705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Strife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Pursue peace and reconciliation with 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784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48822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EFE1C1AA-B2C2-5249-27A1-91E51A0EB5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833966"/>
              </p:ext>
            </p:extLst>
          </p:nvPr>
        </p:nvGraphicFramePr>
        <p:xfrm>
          <a:off x="182228" y="990600"/>
          <a:ext cx="11761094" cy="5728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359">
                  <a:extLst>
                    <a:ext uri="{9D8B030D-6E8A-4147-A177-3AD203B41FA5}">
                      <a16:colId xmlns:a16="http://schemas.microsoft.com/office/drawing/2014/main" val="2184700994"/>
                    </a:ext>
                  </a:extLst>
                </a:gridCol>
                <a:gridCol w="5896735">
                  <a:extLst>
                    <a:ext uri="{9D8B030D-6E8A-4147-A177-3AD203B41FA5}">
                      <a16:colId xmlns:a16="http://schemas.microsoft.com/office/drawing/2014/main" val="44211573"/>
                    </a:ext>
                  </a:extLst>
                </a:gridCol>
              </a:tblGrid>
              <a:tr h="556675">
                <a:tc>
                  <a:txBody>
                    <a:bodyPr/>
                    <a:lstStyle/>
                    <a:p>
                      <a:r>
                        <a:rPr lang="en-US" sz="2800" dirty="0"/>
                        <a:t>“Fleshly Christians”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“Spiritual Mature”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592869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Stunted spiritual growth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Real evident change in behavior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931357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Think they are mature when they are 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Have an accurate understanding of their progress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697288"/>
                  </a:ext>
                </a:extLst>
              </a:tr>
              <a:tr h="777820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Unable to accept the deep things of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Able to be challenged by difficult truths without melt down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621674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Behavior no different than people without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Evident fruits of the Spirit (Gal 5:22-23)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613769"/>
                  </a:ext>
                </a:extLst>
              </a:tr>
              <a:tr h="766382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Jealousy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Invested in the successes of others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798705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Strife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Pursue peace and reconciliation with 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784787"/>
                  </a:ext>
                </a:extLst>
              </a:tr>
              <a:tr h="777820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Clinging to people rather than to God</a:t>
                      </a:r>
                    </a:p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950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81304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FF4C5-9BE0-62B5-FB12-2AB2E0AD8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“fleshly infants in Christ” vs. Spiritually Mature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EFE1C1AA-B2C2-5249-27A1-91E51A0EB5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648375"/>
              </p:ext>
            </p:extLst>
          </p:nvPr>
        </p:nvGraphicFramePr>
        <p:xfrm>
          <a:off x="182228" y="990600"/>
          <a:ext cx="11761094" cy="5728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359">
                  <a:extLst>
                    <a:ext uri="{9D8B030D-6E8A-4147-A177-3AD203B41FA5}">
                      <a16:colId xmlns:a16="http://schemas.microsoft.com/office/drawing/2014/main" val="2184700994"/>
                    </a:ext>
                  </a:extLst>
                </a:gridCol>
                <a:gridCol w="5896735">
                  <a:extLst>
                    <a:ext uri="{9D8B030D-6E8A-4147-A177-3AD203B41FA5}">
                      <a16:colId xmlns:a16="http://schemas.microsoft.com/office/drawing/2014/main" val="44211573"/>
                    </a:ext>
                  </a:extLst>
                </a:gridCol>
              </a:tblGrid>
              <a:tr h="556675">
                <a:tc>
                  <a:txBody>
                    <a:bodyPr/>
                    <a:lstStyle/>
                    <a:p>
                      <a:r>
                        <a:rPr lang="en-US" sz="2800" dirty="0"/>
                        <a:t>“Fleshly Christians”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“Spiritual Mature”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592869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Stunted spiritual growth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Real evident change in behavior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931357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Think they are mature when they are 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Have an accurate understanding of their progress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697288"/>
                  </a:ext>
                </a:extLst>
              </a:tr>
              <a:tr h="777820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Unable to accept the deep things of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Able to be challenged by difficult truths without melt down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621674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Behavior no different than people without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Evident fruits of the Spirit (Gal 5:22-23)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613769"/>
                  </a:ext>
                </a:extLst>
              </a:tr>
              <a:tr h="766382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Jealousy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Invested in the successes of others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798705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Strife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Pursue peace and reconciliation with 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784787"/>
                  </a:ext>
                </a:extLst>
              </a:tr>
              <a:tr h="777820"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Clinging to people rather than to God</a:t>
                      </a:r>
                    </a:p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Not overly dependent on leaders or methods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950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65016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F4FB5-5CC0-0E3D-6C62-A707B0C56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Categories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69CB8-2CFD-F5FD-E2D2-1965F313D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Non-Christians- The issue is not behavior but belief</a:t>
            </a:r>
          </a:p>
          <a:p>
            <a:r>
              <a:rPr lang="en-US" dirty="0"/>
              <a:t>Infants in Christ- New Christians</a:t>
            </a:r>
          </a:p>
          <a:p>
            <a:r>
              <a:rPr lang="en-US" dirty="0"/>
              <a:t>Fleshly Christians- Older Christians who act like they aren’t Christians</a:t>
            </a:r>
          </a:p>
          <a:p>
            <a:r>
              <a:rPr lang="en-US" dirty="0"/>
              <a:t>Spiritually Mature- Not perfect but growing!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682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C97DEF53-BD66-46E0-10C9-96A36599F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 Corinthians Chapter 3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FCB05E48-7E0A-DE05-B25A-00A5731EA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4000" b="1" dirty="0"/>
              <a:t>5</a:t>
            </a:r>
            <a:r>
              <a:rPr lang="en-US" altLang="en-US" sz="4000" dirty="0"/>
              <a:t> What then is Apollos? And what is Paul? Servants through whom you believed, even as the Lord gave </a:t>
            </a:r>
            <a:r>
              <a:rPr lang="en-US" altLang="en-US" sz="4000" i="1" dirty="0"/>
              <a:t>opportunity </a:t>
            </a:r>
            <a:r>
              <a:rPr lang="en-US" altLang="en-US" sz="4000" dirty="0"/>
              <a:t>to each one. </a:t>
            </a:r>
            <a:r>
              <a:rPr lang="en-US" altLang="en-US" sz="4000" b="1" dirty="0"/>
              <a:t>6</a:t>
            </a:r>
            <a:r>
              <a:rPr lang="en-US" altLang="en-US" sz="4000" dirty="0"/>
              <a:t> I planted, Apollos watered, but God was causing the growth.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40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4000" dirty="0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4422931C-56D6-3CF2-0981-4BAA77987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1 Corinthians Chapter 3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293C1E73-E95C-E2ED-C0DD-382785E10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4000" b="1" dirty="0"/>
              <a:t>5</a:t>
            </a:r>
            <a:r>
              <a:rPr lang="en-US" altLang="en-US" sz="4000" dirty="0"/>
              <a:t> What then is Apollos? And what is Paul? Servants through whom you believed, even as the Lord gave </a:t>
            </a:r>
            <a:r>
              <a:rPr lang="en-US" altLang="en-US" sz="4000" i="1" dirty="0"/>
              <a:t>opportunity </a:t>
            </a:r>
            <a:r>
              <a:rPr lang="en-US" altLang="en-US" sz="4000" dirty="0"/>
              <a:t>to each one. </a:t>
            </a:r>
            <a:r>
              <a:rPr lang="en-US" altLang="en-US" sz="4000" b="1" dirty="0"/>
              <a:t>6</a:t>
            </a:r>
            <a:r>
              <a:rPr lang="en-US" altLang="en-US" sz="4000" dirty="0"/>
              <a:t> I planted, Apollos watered, but God was causing the growth.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40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ECA6F4-F5E5-077C-15DB-6C8CBEF504E6}"/>
              </a:ext>
            </a:extLst>
          </p:cNvPr>
          <p:cNvSpPr txBox="1"/>
          <p:nvPr/>
        </p:nvSpPr>
        <p:spPr>
          <a:xfrm>
            <a:off x="1905000" y="1066801"/>
            <a:ext cx="6248400" cy="255454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4000" dirty="0"/>
              <a:t>Creating cliques, and over identifying with leaders is a symptom of spiritual immaturity</a:t>
            </a:r>
          </a:p>
        </p:txBody>
      </p:sp>
    </p:spTree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0A5ECEB5-C46F-6895-A5DC-B73CDEE3D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This problem exists in our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9780E-A055-E54A-FA5E-AE8DA63AA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632" y="1981200"/>
            <a:ext cx="11798135" cy="4466009"/>
          </a:xfrm>
        </p:spPr>
        <p:txBody>
          <a:bodyPr>
            <a:normAutofit fontScale="85000" lnSpcReduction="20000"/>
          </a:bodyPr>
          <a:lstStyle/>
          <a:p>
            <a:r>
              <a:rPr lang="en-US" altLang="en-US" sz="4300" dirty="0"/>
              <a:t>Dwell is the best church in Columbus/world</a:t>
            </a:r>
          </a:p>
          <a:p>
            <a:r>
              <a:rPr lang="en-US" altLang="en-US" sz="4300" dirty="0"/>
              <a:t>The college ministry is where God is working the most powerfully?</a:t>
            </a:r>
          </a:p>
          <a:p>
            <a:r>
              <a:rPr lang="en-US" altLang="en-US" sz="4300" dirty="0"/>
              <a:t>Adult ministry is where you really learn what it means to depend on God?</a:t>
            </a:r>
          </a:p>
          <a:p>
            <a:r>
              <a:rPr lang="en-US" altLang="en-US" sz="4300" dirty="0"/>
              <a:t>One group is more effective?</a:t>
            </a:r>
          </a:p>
          <a:p>
            <a:r>
              <a:rPr lang="en-US" altLang="en-US" sz="4300" dirty="0"/>
              <a:t>Another group is more grace centered?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0A5ECEB5-C46F-6895-A5DC-B73CDEE3D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This problem exists in our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9780E-A055-E54A-FA5E-AE8DA63AA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632" y="1981200"/>
            <a:ext cx="11798135" cy="4466009"/>
          </a:xfrm>
        </p:spPr>
        <p:txBody>
          <a:bodyPr>
            <a:normAutofit fontScale="85000" lnSpcReduction="20000"/>
          </a:bodyPr>
          <a:lstStyle/>
          <a:p>
            <a:r>
              <a:rPr lang="en-US" altLang="en-US" sz="4300" dirty="0"/>
              <a:t>Dwell is the best church in Columbus/world</a:t>
            </a:r>
          </a:p>
          <a:p>
            <a:r>
              <a:rPr lang="en-US" altLang="en-US" sz="4300" dirty="0"/>
              <a:t>The college ministry is where God is working the most powerfully?</a:t>
            </a:r>
          </a:p>
          <a:p>
            <a:r>
              <a:rPr lang="en-US" altLang="en-US" sz="4300" dirty="0"/>
              <a:t>Adult ministry is where you really learn what it means to depend on God?</a:t>
            </a:r>
          </a:p>
          <a:p>
            <a:r>
              <a:rPr lang="en-US" altLang="en-US" sz="4300" dirty="0"/>
              <a:t>One group is more effective?</a:t>
            </a:r>
          </a:p>
          <a:p>
            <a:r>
              <a:rPr lang="en-US" altLang="en-US" sz="4300" dirty="0"/>
              <a:t>Another group is more grace centered?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6829CA-3DEB-3849-E770-762AA38E849A}"/>
              </a:ext>
            </a:extLst>
          </p:cNvPr>
          <p:cNvSpPr txBox="1"/>
          <p:nvPr/>
        </p:nvSpPr>
        <p:spPr>
          <a:xfrm>
            <a:off x="1905000" y="2667000"/>
            <a:ext cx="6400800" cy="132343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/>
              <a:t>The immaturity of the Corinthians right in our midst!</a:t>
            </a:r>
          </a:p>
        </p:txBody>
      </p:sp>
    </p:spTree>
    <p:extLst>
      <p:ext uri="{BB962C8B-B14F-4D97-AF65-F5344CB8AC3E}">
        <p14:creationId xmlns:p14="http://schemas.microsoft.com/office/powerpoint/2010/main" val="631569360"/>
      </p:ext>
    </p:extLst>
  </p:cSld>
  <p:clrMapOvr>
    <a:masterClrMapping/>
  </p:clrMapOvr>
  <p:transition>
    <p:dissolv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4EA14-A1D6-5A81-0E0B-68DF5B322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Trust in God not men or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682CB-708C-B0DF-3A00-531203DD5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32" y="1905000"/>
            <a:ext cx="11798135" cy="4466009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3600" b="1" dirty="0"/>
              <a:t>6</a:t>
            </a:r>
            <a:r>
              <a:rPr lang="en-US" altLang="en-US" sz="3600" dirty="0"/>
              <a:t> I planted, Apollos watered, but </a:t>
            </a:r>
            <a:r>
              <a:rPr lang="en-US" altLang="en-US" sz="3600" u="sng" dirty="0"/>
              <a:t>God was causing the growth.</a:t>
            </a:r>
          </a:p>
        </p:txBody>
      </p:sp>
    </p:spTree>
    <p:extLst>
      <p:ext uri="{BB962C8B-B14F-4D97-AF65-F5344CB8AC3E}">
        <p14:creationId xmlns:p14="http://schemas.microsoft.com/office/powerpoint/2010/main" val="885466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6770EBF6-431F-6582-E4DC-B39A4FAD5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1 Corinthians Chapter 2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1486216D-4299-510F-03D5-6B44A1951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4000" b="1"/>
              <a:t>14</a:t>
            </a:r>
            <a:r>
              <a:rPr lang="en-US" altLang="en-US" sz="4000"/>
              <a:t> But a </a:t>
            </a:r>
            <a:r>
              <a:rPr lang="en-US" altLang="en-US" sz="4000" u="sng"/>
              <a:t>natural man </a:t>
            </a:r>
            <a:r>
              <a:rPr lang="en-US" altLang="en-US" sz="4000"/>
              <a:t>does not accept the things of the Spirit of God, for they are foolishness to him; and he cannot understand them, because they are spiritually appraised. </a:t>
            </a:r>
            <a:r>
              <a:rPr lang="en-US" altLang="en-US" sz="4000" b="1"/>
              <a:t>15</a:t>
            </a:r>
            <a:r>
              <a:rPr lang="en-US" altLang="en-US" sz="4000"/>
              <a:t> But </a:t>
            </a:r>
            <a:r>
              <a:rPr lang="en-US" altLang="en-US" sz="4000" u="sng"/>
              <a:t>he who is spiritual </a:t>
            </a:r>
            <a:r>
              <a:rPr lang="en-US" altLang="en-US" sz="4000"/>
              <a:t>appraises all things, yet he himself is appraised by no one.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40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40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40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4A8648-8772-F0EA-9371-A834ED009AE1}"/>
              </a:ext>
            </a:extLst>
          </p:cNvPr>
          <p:cNvSpPr txBox="1"/>
          <p:nvPr/>
        </p:nvSpPr>
        <p:spPr>
          <a:xfrm>
            <a:off x="6629400" y="1866037"/>
            <a:ext cx="4038600" cy="175432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3600" dirty="0"/>
              <a:t>Two different grids through which we prioritize values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4EA14-A1D6-5A81-0E0B-68DF5B322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take home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682CB-708C-B0DF-3A00-531203DD5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32" y="1905000"/>
            <a:ext cx="11798135" cy="4466009"/>
          </a:xfrm>
        </p:spPr>
        <p:txBody>
          <a:bodyPr/>
          <a:lstStyle/>
          <a:p>
            <a:r>
              <a:rPr lang="en-US" dirty="0"/>
              <a:t>For the non-Christian</a:t>
            </a:r>
          </a:p>
          <a:p>
            <a:pPr marL="0" indent="0">
              <a:buNone/>
            </a:pPr>
            <a:r>
              <a:rPr lang="en-US" b="1" dirty="0"/>
              <a:t>Jeremiah 33:3 (NASB95) — </a:t>
            </a:r>
            <a:r>
              <a:rPr lang="en-US" b="1" i="0" u="none" baseline="0" dirty="0"/>
              <a:t>3</a:t>
            </a:r>
            <a:r>
              <a:rPr lang="en-US" b="0" i="0" u="none" baseline="0" dirty="0"/>
              <a:t> ‘Call to Me and I will answer you, and I will tell you great and mighty things, which you do not know.’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166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4EA14-A1D6-5A81-0E0B-68DF5B322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take home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682CB-708C-B0DF-3A00-531203DD5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32" y="1905000"/>
            <a:ext cx="11798135" cy="4466009"/>
          </a:xfrm>
        </p:spPr>
        <p:txBody>
          <a:bodyPr/>
          <a:lstStyle/>
          <a:p>
            <a:r>
              <a:rPr lang="en-US" dirty="0"/>
              <a:t>For New Christians</a:t>
            </a:r>
          </a:p>
          <a:p>
            <a:pPr marL="0" indent="0" algn="l" rtl="0">
              <a:buNone/>
            </a:pPr>
            <a:r>
              <a:rPr lang="en-US" b="1" dirty="0"/>
              <a:t>1 Peter 2:2–3 (NASB95) — </a:t>
            </a:r>
            <a:r>
              <a:rPr lang="en-US" b="1" i="0" u="none" baseline="0" dirty="0"/>
              <a:t>2</a:t>
            </a:r>
            <a:r>
              <a:rPr lang="en-US" b="0" i="0" u="none" baseline="0" dirty="0"/>
              <a:t> like newborn babies, long for the pure milk of the word, so that by it you may grow in respect to salvation, </a:t>
            </a:r>
            <a:r>
              <a:rPr lang="en-US" b="1" i="0" u="none" baseline="0" dirty="0"/>
              <a:t>3</a:t>
            </a:r>
            <a:r>
              <a:rPr lang="en-US" b="0" i="0" u="none" baseline="0" dirty="0"/>
              <a:t> if you have tasted the kindness of the Lord.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874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4EA14-A1D6-5A81-0E0B-68DF5B322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take home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682CB-708C-B0DF-3A00-531203DD5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32" y="1905000"/>
            <a:ext cx="11798135" cy="4466009"/>
          </a:xfrm>
        </p:spPr>
        <p:txBody>
          <a:bodyPr/>
          <a:lstStyle/>
          <a:p>
            <a:r>
              <a:rPr lang="en-US" dirty="0"/>
              <a:t>For “Fleshly Christians”</a:t>
            </a:r>
          </a:p>
          <a:p>
            <a:pPr marL="0" indent="0" algn="l" rtl="0">
              <a:buNone/>
            </a:pPr>
            <a:r>
              <a:rPr lang="en-US" b="1" dirty="0"/>
              <a:t>1 Corinthians 13:11 (NASB95) — </a:t>
            </a:r>
            <a:r>
              <a:rPr lang="en-US" b="1" i="0" u="none" baseline="0" dirty="0"/>
              <a:t>11</a:t>
            </a:r>
            <a:r>
              <a:rPr lang="en-US" b="0" i="0" u="none" baseline="0" dirty="0"/>
              <a:t> When I was a child, I used to speak like a child, think like a child, reason like a child; when I became a man, I did away with childish things.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6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4EA14-A1D6-5A81-0E0B-68DF5B322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take home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682CB-708C-B0DF-3A00-531203DD5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32" y="1905000"/>
            <a:ext cx="11798135" cy="4466009"/>
          </a:xfrm>
        </p:spPr>
        <p:txBody>
          <a:bodyPr/>
          <a:lstStyle/>
          <a:p>
            <a:r>
              <a:rPr lang="en-US" dirty="0"/>
              <a:t>For the “Spiritually Mature”</a:t>
            </a:r>
          </a:p>
          <a:p>
            <a:pPr marL="0" indent="0" algn="l" rtl="0">
              <a:buNone/>
            </a:pPr>
            <a:r>
              <a:rPr lang="en-US" b="1" dirty="0"/>
              <a:t>Philippians 1:6 (NASB95) — </a:t>
            </a:r>
            <a:r>
              <a:rPr lang="en-US" b="1" i="0" u="none" baseline="0" dirty="0"/>
              <a:t>6</a:t>
            </a:r>
            <a:r>
              <a:rPr lang="en-US" b="0" i="0" u="none" baseline="0" dirty="0"/>
              <a:t> For I am confident of this very thing, that He who began a good work in you will perfect it until the day of Christ Jesus.</a:t>
            </a:r>
          </a:p>
          <a:p>
            <a:pPr algn="l" rtl="0"/>
            <a:r>
              <a:rPr lang="en-US" b="0" i="0" u="none" baseline="0" dirty="0"/>
              <a:t>Spiritual growth is a process</a:t>
            </a:r>
          </a:p>
          <a:p>
            <a:r>
              <a:rPr lang="en-US" sz="3200" dirty="0"/>
              <a:t>You can’t speed God up but you can slow Him down</a:t>
            </a:r>
            <a:endParaRPr lang="en-US" dirty="0"/>
          </a:p>
          <a:p>
            <a:pPr marL="0" indent="0">
              <a:buNone/>
            </a:pPr>
            <a:endParaRPr lang="en-US" b="0" i="0" u="none" baseline="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0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4EA14-A1D6-5A81-0E0B-68DF5B322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take home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682CB-708C-B0DF-3A00-531203DD5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32" y="1905000"/>
            <a:ext cx="11798135" cy="4466009"/>
          </a:xfrm>
        </p:spPr>
        <p:txBody>
          <a:bodyPr/>
          <a:lstStyle/>
          <a:p>
            <a:r>
              <a:rPr lang="en-US" dirty="0"/>
              <a:t>For all</a:t>
            </a:r>
          </a:p>
          <a:p>
            <a:pPr marL="0" indent="0">
              <a:buNone/>
            </a:pPr>
            <a:r>
              <a:rPr lang="en-US" b="1" dirty="0"/>
              <a:t>Hebrews 10:24 (NASB95) — </a:t>
            </a:r>
            <a:r>
              <a:rPr lang="en-US" b="1" i="0" u="none" baseline="0" dirty="0"/>
              <a:t>24</a:t>
            </a:r>
            <a:r>
              <a:rPr lang="en-US" b="0" i="0" u="none" baseline="0" dirty="0"/>
              <a:t> and let us consider how to stimulate one another to love and good deeds,</a:t>
            </a:r>
          </a:p>
          <a:p>
            <a:pPr marL="0" indent="0">
              <a:buNone/>
            </a:pPr>
            <a:endParaRPr lang="en-US" b="0" i="0" u="none" baseline="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254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16F5E-B365-B04E-80A2-D0E306E3B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6BA45-B34D-8829-AFD2-211BB9C55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Corinthians 3-2 Our part vs God’s part in ministry</a:t>
            </a:r>
          </a:p>
        </p:txBody>
      </p:sp>
    </p:spTree>
    <p:extLst>
      <p:ext uri="{BB962C8B-B14F-4D97-AF65-F5344CB8AC3E}">
        <p14:creationId xmlns:p14="http://schemas.microsoft.com/office/powerpoint/2010/main" val="148668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5218D5D6-B63B-643A-8B2E-91859E28B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 Corinthians Chapter 2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B2AF97A1-41A4-9FCA-9358-73C3B7ACA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000" b="1" dirty="0"/>
              <a:t>16</a:t>
            </a:r>
            <a:r>
              <a:rPr lang="en-US" sz="4000" dirty="0"/>
              <a:t> For </a:t>
            </a:r>
            <a:r>
              <a:rPr lang="en-US" sz="4000" cap="small" dirty="0"/>
              <a:t>who has known the mind of the Lord</a:t>
            </a:r>
            <a:r>
              <a:rPr lang="en-US" sz="4000" dirty="0"/>
              <a:t>, </a:t>
            </a:r>
            <a:r>
              <a:rPr lang="en-US" sz="4000" cap="small" dirty="0"/>
              <a:t>that he will instruct Him</a:t>
            </a:r>
            <a:r>
              <a:rPr lang="en-US" sz="4000" dirty="0"/>
              <a:t>? But we have the mind of Christ.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40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4000" dirty="0"/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A73BEABA-7941-97DC-B3C4-84C823441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 Corinthians Chapter 3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D2820FD3-444E-0D1D-A31D-30CE6A95A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4000" b="1"/>
              <a:t>3:1</a:t>
            </a:r>
            <a:r>
              <a:rPr lang="en-US" altLang="en-US" sz="4000"/>
              <a:t> And I, brethren, could not speak to you as to spiritual men, but as to men of flesh, as to infants in Christ. </a:t>
            </a:r>
            <a:r>
              <a:rPr lang="en-US" altLang="en-US" sz="4000" b="1"/>
              <a:t>2 </a:t>
            </a:r>
            <a:r>
              <a:rPr lang="en-US" altLang="en-US" sz="4000"/>
              <a:t>I gave you milk to drink, not solid food; for you were not yet able </a:t>
            </a:r>
            <a:r>
              <a:rPr lang="en-US" altLang="en-US" sz="4000" i="1"/>
              <a:t>to receive it. </a:t>
            </a:r>
            <a:r>
              <a:rPr lang="en-US" altLang="en-US" sz="4000"/>
              <a:t>Indeed, even now you are not yet able,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40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400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A73BEABA-7941-97DC-B3C4-84C823441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 Corinthians Chapter 3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D2820FD3-444E-0D1D-A31D-30CE6A95A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4000" b="1" dirty="0"/>
              <a:t>3:1</a:t>
            </a:r>
            <a:r>
              <a:rPr lang="en-US" altLang="en-US" sz="4000" dirty="0"/>
              <a:t> And </a:t>
            </a:r>
            <a:r>
              <a:rPr lang="en-US" altLang="en-US" sz="4000" u="sng" dirty="0"/>
              <a:t>I, brethren, could not speak to you as to spiritual men</a:t>
            </a:r>
            <a:r>
              <a:rPr lang="en-US" altLang="en-US" sz="4000" dirty="0"/>
              <a:t>, but as to men of flesh, as to infants in Christ. </a:t>
            </a:r>
            <a:r>
              <a:rPr lang="en-US" altLang="en-US" sz="4000" b="1" dirty="0"/>
              <a:t>2 </a:t>
            </a:r>
            <a:r>
              <a:rPr lang="en-US" altLang="en-US" sz="4000" dirty="0"/>
              <a:t>I gave you milk to drink, not solid food; for you were not yet able </a:t>
            </a:r>
            <a:r>
              <a:rPr lang="en-US" altLang="en-US" sz="4000" i="1" dirty="0"/>
              <a:t>to receive it. </a:t>
            </a:r>
            <a:r>
              <a:rPr lang="en-US" altLang="en-US" sz="4000" dirty="0"/>
              <a:t>Indeed, even now you are not yet able,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40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4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0454B9F-AEF8-38E3-B3FB-8DBA2C7E614D}"/>
              </a:ext>
            </a:extLst>
          </p:cNvPr>
          <p:cNvSpPr txBox="1"/>
          <p:nvPr/>
        </p:nvSpPr>
        <p:spPr>
          <a:xfrm>
            <a:off x="1752600" y="264575"/>
            <a:ext cx="8458200" cy="193899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/>
              <a:t>Paul is being super confrontational</a:t>
            </a:r>
          </a:p>
          <a:p>
            <a:pPr>
              <a:defRPr/>
            </a:pPr>
            <a:r>
              <a:rPr lang="en-US" sz="4000" dirty="0"/>
              <a:t>-Is this wrong?</a:t>
            </a:r>
          </a:p>
          <a:p>
            <a:pPr>
              <a:defRPr/>
            </a:pPr>
            <a:r>
              <a:rPr lang="en-US" sz="4000" dirty="0"/>
              <a:t>-Is this verbal/spiritual abuse?</a:t>
            </a:r>
          </a:p>
        </p:txBody>
      </p:sp>
    </p:spTree>
    <p:extLst>
      <p:ext uri="{BB962C8B-B14F-4D97-AF65-F5344CB8AC3E}">
        <p14:creationId xmlns:p14="http://schemas.microsoft.com/office/powerpoint/2010/main" val="18174380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3D907510-89B5-45A9-79EA-019FB81BA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 Corinthians Chapter 3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A2F11257-C3B4-39C5-B710-3DB66EA66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4000" b="1"/>
              <a:t>3</a:t>
            </a:r>
            <a:r>
              <a:rPr lang="en-US" altLang="en-US" sz="4000"/>
              <a:t> for you are still fleshly. For since there is jealousy and strife among you, are you not fleshly, and are you not walking like mere men? </a:t>
            </a:r>
            <a:r>
              <a:rPr lang="en-US" altLang="en-US" sz="4000" b="1"/>
              <a:t>4 </a:t>
            </a:r>
            <a:r>
              <a:rPr lang="en-US" altLang="en-US" sz="4000"/>
              <a:t>For when one says, “I am of Paul,” and another, “I am of Apollos,” are you not </a:t>
            </a:r>
            <a:r>
              <a:rPr lang="en-US" altLang="en-US" sz="4000" i="1"/>
              <a:t>mere </a:t>
            </a:r>
            <a:r>
              <a:rPr lang="en-US" altLang="en-US" sz="4000"/>
              <a:t>men?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40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4000"/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B42D1-9B5D-C966-4D95-BEDC6DCE5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Biblical framework for confrontation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14DC6-B543-619D-1211-E54A39850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Paul knows them, loves them, and has history with them</a:t>
            </a:r>
          </a:p>
          <a:p>
            <a:pPr lvl="1"/>
            <a:r>
              <a:rPr lang="en-US" dirty="0"/>
              <a:t>He lived in Corinth for 1.5 years (Acts 18)</a:t>
            </a:r>
          </a:p>
          <a:p>
            <a:pPr lvl="1"/>
            <a:r>
              <a:rPr lang="en-US" dirty="0"/>
              <a:t>His role was as a teacher and leader with the role of correcting them</a:t>
            </a:r>
          </a:p>
          <a:p>
            <a:pPr marL="685835" lvl="2" indent="0">
              <a:buNone/>
            </a:pPr>
            <a:r>
              <a:rPr lang="en-US" b="1" dirty="0"/>
              <a:t>1 Corinthians 4:15 (NASB95) — </a:t>
            </a:r>
            <a:r>
              <a:rPr lang="en-US" b="1" i="0" u="none" baseline="0" dirty="0"/>
              <a:t>15</a:t>
            </a:r>
            <a:r>
              <a:rPr lang="en-US" b="0" i="0" u="none" baseline="0" dirty="0"/>
              <a:t> For if you were to have countless tutors in Christ, yet you would not have many fathers, for in Christ Jesus I became your father through the gospel.</a:t>
            </a:r>
          </a:p>
          <a:p>
            <a:pPr marL="685835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525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well-Theme">
  <a:themeElements>
    <a:clrScheme name="Dwell">
      <a:dk1>
        <a:sysClr val="windowText" lastClr="000000"/>
      </a:dk1>
      <a:lt1>
        <a:sysClr val="window" lastClr="FFFFFF"/>
      </a:lt1>
      <a:dk2>
        <a:srgbClr val="03272D"/>
      </a:dk2>
      <a:lt2>
        <a:srgbClr val="FFFFFF"/>
      </a:lt2>
      <a:accent1>
        <a:srgbClr val="72DB2B"/>
      </a:accent1>
      <a:accent2>
        <a:srgbClr val="07841B"/>
      </a:accent2>
      <a:accent3>
        <a:srgbClr val="515E61"/>
      </a:accent3>
      <a:accent4>
        <a:srgbClr val="FFFFFF"/>
      </a:accent4>
      <a:accent5>
        <a:srgbClr val="72DB2B"/>
      </a:accent5>
      <a:accent6>
        <a:srgbClr val="07841B"/>
      </a:accent6>
      <a:hlink>
        <a:srgbClr val="72DB2B"/>
      </a:hlink>
      <a:folHlink>
        <a:srgbClr val="07841B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ADF8B05-EAE8-4921-A314-FA6A15E56CEC}" vid="{0530C1E6-F8D8-4B61-A478-76B233D9ABC6}"/>
    </a:ext>
  </a:extLst>
</a:theme>
</file>

<file path=ppt/theme/theme2.xml><?xml version="1.0" encoding="utf-8"?>
<a:theme xmlns:a="http://schemas.openxmlformats.org/drawingml/2006/main" name="Dwell-Light-Theme">
  <a:themeElements>
    <a:clrScheme name="Dwell">
      <a:dk1>
        <a:sysClr val="windowText" lastClr="000000"/>
      </a:dk1>
      <a:lt1>
        <a:sysClr val="window" lastClr="FFFFFF"/>
      </a:lt1>
      <a:dk2>
        <a:srgbClr val="03272D"/>
      </a:dk2>
      <a:lt2>
        <a:srgbClr val="FFFFFF"/>
      </a:lt2>
      <a:accent1>
        <a:srgbClr val="72DB2B"/>
      </a:accent1>
      <a:accent2>
        <a:srgbClr val="07841B"/>
      </a:accent2>
      <a:accent3>
        <a:srgbClr val="515E61"/>
      </a:accent3>
      <a:accent4>
        <a:srgbClr val="FFFFFF"/>
      </a:accent4>
      <a:accent5>
        <a:srgbClr val="72DB2B"/>
      </a:accent5>
      <a:accent6>
        <a:srgbClr val="07841B"/>
      </a:accent6>
      <a:hlink>
        <a:srgbClr val="72DB2B"/>
      </a:hlink>
      <a:folHlink>
        <a:srgbClr val="07841B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ADF8B05-EAE8-4921-A314-FA6A15E56CEC}" vid="{586AD5A8-CAD1-4A83-A9F4-732EBC0F50B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dwell</Template>
  <TotalTime>3829</TotalTime>
  <Words>2384</Words>
  <Application>Microsoft Office PowerPoint</Application>
  <PresentationFormat>Widescreen</PresentationFormat>
  <Paragraphs>258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Lao UI</vt:lpstr>
      <vt:lpstr>SBL Greek</vt:lpstr>
      <vt:lpstr>Tw Cen MT</vt:lpstr>
      <vt:lpstr>Wingdings</vt:lpstr>
      <vt:lpstr>Dwell-Theme</vt:lpstr>
      <vt:lpstr>Dwell-Light-Theme</vt:lpstr>
      <vt:lpstr>1 Corinthians 3</vt:lpstr>
      <vt:lpstr>Last week</vt:lpstr>
      <vt:lpstr>1 Corinthians Chapter 2</vt:lpstr>
      <vt:lpstr>1 Corinthians Chapter 2</vt:lpstr>
      <vt:lpstr>1 Corinthians Chapter 2</vt:lpstr>
      <vt:lpstr>1 Corinthians Chapter 3</vt:lpstr>
      <vt:lpstr>1 Corinthians Chapter 3</vt:lpstr>
      <vt:lpstr>1 Corinthians Chapter 3</vt:lpstr>
      <vt:lpstr>A Biblical framework for confrontation</vt:lpstr>
      <vt:lpstr>A Biblical framework for confrontation</vt:lpstr>
      <vt:lpstr>A framework for confrontation</vt:lpstr>
      <vt:lpstr>A framework for confrontation</vt:lpstr>
      <vt:lpstr>Matthew 7:1–5 (NASB95) </vt:lpstr>
      <vt:lpstr>A Biblical framework for confrontation</vt:lpstr>
      <vt:lpstr>A framework for confrontation</vt:lpstr>
      <vt:lpstr>A Biblical framework for confrontation</vt:lpstr>
      <vt:lpstr>A Biblical framework for confrontation</vt:lpstr>
      <vt:lpstr>“Fleshly Christians” vs. Spiritually Mature</vt:lpstr>
      <vt:lpstr>“fleshly infants in Christ” vs. Spiritually Mature</vt:lpstr>
      <vt:lpstr>“fleshly infants in Christ” vs. Spiritually Mature</vt:lpstr>
      <vt:lpstr>“fleshly infants in Christ” vs. Spiritually Mature</vt:lpstr>
      <vt:lpstr>“fleshly infants in Christ” vs. Spiritually Mature</vt:lpstr>
      <vt:lpstr>“fleshly infants in Christ” vs. Spiritually Mature</vt:lpstr>
      <vt:lpstr>“fleshly infants in Christ” vs. Spiritually Mature</vt:lpstr>
      <vt:lpstr>“fleshly infants in Christ” vs. Spiritually Mature</vt:lpstr>
      <vt:lpstr>“fleshly infants in Christ” vs. Spiritually Mature</vt:lpstr>
      <vt:lpstr>“fleshly infants in Christ” vs. Spiritually Mature</vt:lpstr>
      <vt:lpstr>“fleshly infants in Christ” vs. Spiritually Mature</vt:lpstr>
      <vt:lpstr>“fleshly infants in Christ” vs. Spiritually Mature</vt:lpstr>
      <vt:lpstr>“fleshly infants in Christ” vs. Spiritually Mature</vt:lpstr>
      <vt:lpstr>“fleshly infants in Christ” vs. Spiritually Mature</vt:lpstr>
      <vt:lpstr>PowerPoint Presentation</vt:lpstr>
      <vt:lpstr>“fleshly infants in Christ” vs. Spiritually Mature</vt:lpstr>
      <vt:lpstr>4 Categories</vt:lpstr>
      <vt:lpstr>1 Corinthians Chapter 3</vt:lpstr>
      <vt:lpstr>1 Corinthians Chapter 3</vt:lpstr>
      <vt:lpstr>This problem exists in our church</vt:lpstr>
      <vt:lpstr>This problem exists in our church</vt:lpstr>
      <vt:lpstr>Trust in God not men or methods</vt:lpstr>
      <vt:lpstr>The take home</vt:lpstr>
      <vt:lpstr>The take home</vt:lpstr>
      <vt:lpstr>The take home</vt:lpstr>
      <vt:lpstr>The take home</vt:lpstr>
      <vt:lpstr>The take home</vt:lpstr>
      <vt:lpstr>Next Time</vt:lpstr>
    </vt:vector>
  </TitlesOfParts>
  <Company>Xenos Christian Fellowship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Ryan Lowery</dc:creator>
  <cp:lastModifiedBy>LoweryR</cp:lastModifiedBy>
  <cp:revision>161</cp:revision>
  <dcterms:created xsi:type="dcterms:W3CDTF">2010-02-06T17:55:16Z</dcterms:created>
  <dcterms:modified xsi:type="dcterms:W3CDTF">2023-02-12T14:16:31Z</dcterms:modified>
</cp:coreProperties>
</file>