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2"/>
  </p:notesMasterIdLst>
  <p:sldIdLst>
    <p:sldId id="8541" r:id="rId2"/>
    <p:sldId id="9720" r:id="rId3"/>
    <p:sldId id="9998" r:id="rId4"/>
    <p:sldId id="9997" r:id="rId5"/>
    <p:sldId id="9999" r:id="rId6"/>
    <p:sldId id="10003" r:id="rId7"/>
    <p:sldId id="10024" r:id="rId8"/>
    <p:sldId id="10002" r:id="rId9"/>
    <p:sldId id="10005" r:id="rId10"/>
    <p:sldId id="10006" r:id="rId11"/>
    <p:sldId id="10007" r:id="rId12"/>
    <p:sldId id="10025" r:id="rId13"/>
    <p:sldId id="10001" r:id="rId14"/>
    <p:sldId id="10009" r:id="rId15"/>
    <p:sldId id="10011" r:id="rId16"/>
    <p:sldId id="10008" r:id="rId17"/>
    <p:sldId id="10013" r:id="rId18"/>
    <p:sldId id="10012" r:id="rId19"/>
    <p:sldId id="10026" r:id="rId20"/>
    <p:sldId id="10016" r:id="rId21"/>
    <p:sldId id="10027" r:id="rId22"/>
    <p:sldId id="10017" r:id="rId23"/>
    <p:sldId id="10018" r:id="rId24"/>
    <p:sldId id="10020" r:id="rId25"/>
    <p:sldId id="10014" r:id="rId26"/>
    <p:sldId id="10021" r:id="rId27"/>
    <p:sldId id="10022" r:id="rId28"/>
    <p:sldId id="10023" r:id="rId29"/>
    <p:sldId id="9962" r:id="rId30"/>
    <p:sldId id="9551" r:id="rId3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38AF85-B501-BB4F-9781-835382C567A7}" v="686" dt="2024-09-09T23:13:07.96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118" autoAdjust="0"/>
    <p:restoredTop sz="84468" autoAdjust="0"/>
  </p:normalViewPr>
  <p:slideViewPr>
    <p:cSldViewPr snapToGrid="0" snapToObjects="1">
      <p:cViewPr varScale="1">
        <p:scale>
          <a:sx n="56" d="100"/>
          <a:sy n="56" d="100"/>
        </p:scale>
        <p:origin x="88" y="1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EC59F-D675-6847-9637-21DE81E424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A370FD-5B07-9001-B97D-7133A88F37D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0D844E7-0D5B-9FFB-4EFB-A20873213F8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BC1492D-262C-C42A-292C-AD41ADDA4F9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84868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817C7-0EA6-FD24-4E47-7D6CBA56EA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C9566B-2022-7488-C08C-87105FB8A0B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A696C66-F38F-4A37-9E9E-7CCE34A36E9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4F2A9C0-2E2A-E044-5231-3F85B78D5D9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077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B48DAC-AD82-0ABC-F6BC-C26A8EC3DF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383247-C392-763F-AB5F-C818C08D788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FA0B9E8-6B7D-FB37-49EA-433198FD6B3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479BC84-A706-7425-1262-790F61B4F86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89243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61100-F7F5-E284-F88A-F74C6914CE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5FA045-496D-6DC3-02D4-AFA106FEF9C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F00F9A1-37EE-9874-7F57-912F4B58C25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6AA6CA0-A29C-890D-C8B5-0C138843230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39661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B9377-AAD5-79E4-3DF1-9F733B7C34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788819-29F5-5F05-EC8B-25B6E8EFFE9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ACF50B6-8199-6597-5369-86207CE50EC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97A1EA09-97A0-1DAA-F7DF-F7A08C27759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2619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C52B2-908C-9CBA-F4FA-837EABEDAE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64ABBB-E4F2-7AD6-D7D0-2EA5048FC54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3821E48-2432-9493-3D3F-74F00C947E1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9194748A-F539-A195-9F41-1E0B414834D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891999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07903-71D2-2E46-15DF-07FC6E6DBC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D5DE3E-E4F3-BBF4-1DA7-588E0D907A9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345C7C8-568E-0149-E2F5-2C4786FC376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21DFE39-120F-E531-41C7-AC5D95B40C4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62782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10AF45-3D2E-387F-0398-A86E469D29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269C27-4002-3DE0-93B1-7999F423951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003AC58-C45C-F376-7999-FDF6A8A949E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A2C2D54-98D9-A21C-A615-DC668B81B6A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45466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26DA1-564C-25C6-1322-C11B9D4432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51BF2B-7FB5-CDFC-41C9-26FA10A9557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EE9EA80-759C-BE82-CB8D-25FA10F226C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91CD7D4-9EE2-A905-DB2D-089F6A2A3B8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148653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26DA1-564C-25C6-1322-C11B9D4432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51BF2B-7FB5-CDFC-41C9-26FA10A9557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EE9EA80-759C-BE82-CB8D-25FA10F226C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91CD7D4-9EE2-A905-DB2D-089F6A2A3B8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37948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E952A-1B4E-7FA2-1F99-5D4641D68B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814F72-ED10-1FAF-6394-F11BE3DA085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9FEB2F1-181F-73B9-D030-88768BE6AEC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6672A01-3C7E-6837-4E55-F616BCEEB97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2583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E952A-1B4E-7FA2-1F99-5D4641D68B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814F72-ED10-1FAF-6394-F11BE3DA085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9FEB2F1-181F-73B9-D030-88768BE6AEC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6672A01-3C7E-6837-4E55-F616BCEEB97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791313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605902-EDAD-104C-8562-2A58832DED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667715-BB51-F296-6603-477E19835C9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42E1C25-E5FC-6F42-0CE7-31A7D56CC9B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AEEE033-4461-6AE7-F112-E4ABEDE5700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86171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0D24F7-0234-0930-A200-331A142E57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6ECDE-DF16-E679-DAC5-84E67A37200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ECD3834-2FF8-2511-07A8-BF492C5A505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0E49DBF-880F-1D65-F85F-48A451A8AA4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317554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C41F9-54F4-CC90-20DA-4DFE05D358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C79B81-0787-8611-5B79-B0DF0CC29C6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5EB27FA-CBA3-3D2D-0B79-12AAFB4E643A}"/>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C638629-CF51-E9A0-44C7-9269125E30E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00822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3A0C4-45A9-605D-2D89-1E87109C3A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745445-DBE5-A336-754F-3D51FDB40CF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C425E54-B407-9A9C-4B18-BF7BA4D47FDE}"/>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62B43119-4D04-6816-CC24-D0376B2BCDA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417987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3745E-307C-FAC7-6B7D-B7C59CA6AE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14BA1E-FA98-172C-2C0B-E2E0D3C387A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9A47570-5566-F4A5-8FDC-0A570AF0A01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DBC23CB-9019-BDB4-CAD4-4BB93857B8B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47528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E0297-6F78-9AA0-58BC-AB5C594C1C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163B58-2B6F-01DF-0A81-9C69C616B8A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36AC745-F761-030A-DEB6-141C192F387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5556F762-960C-4B5E-24C2-4E2A2B25072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88293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4CD74A-5FC6-3A07-3E54-6571E9A924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609569-544A-279B-2980-02714CE4793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C2E36CA-E04C-9DB3-F0B6-7C48286924B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E52FD09F-0F25-37B6-E51D-E135C834E90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457610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11426-C77F-5F6F-7FA9-CB962DEF19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DB00F4-7583-9032-E658-9267B327BF3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61509AB-70C2-3F7E-7272-B34419C8FD5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b="1" dirty="0">
              <a:effectLst/>
            </a:endParaRPr>
          </a:p>
        </p:txBody>
      </p:sp>
      <p:sp>
        <p:nvSpPr>
          <p:cNvPr id="4" name="Slide Number Placeholder 3">
            <a:extLst>
              <a:ext uri="{FF2B5EF4-FFF2-40B4-BE49-F238E27FC236}">
                <a16:creationId xmlns:a16="http://schemas.microsoft.com/office/drawing/2014/main" id="{87179C0A-B828-0E73-3AFF-949BA2D2BC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5683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2C628A-0D8C-0AA4-064C-FADDD1D9C5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C07772-6AD4-27AC-8036-A2A205F13B0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2C22430-E896-D1AE-E01A-C9DD635ED28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D0556F3-E319-A4E6-6EB6-34D837F7EBF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044337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30</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408565-2446-805A-5787-1E88531D3C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B1E592-BEC6-3FD8-0A36-DBCDB542FAB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96A18A9-8CD2-BE87-77FE-58A8D753C9E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CADE6AE-4B80-0C03-70D0-C24AA8E9965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19178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3F59F-BD28-526C-F758-CBA067DB86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E7495E-608A-1635-BF8A-FF55C102B8F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CD6CD36-26F8-F332-18AD-58BB8387F21E}"/>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10AF3396-EF84-064B-C1E9-1081630C6CF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8562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C9701-7BAA-3D71-715D-0EA38BB61E2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C6D959-007D-EA0D-DFBF-8F815BE2CAA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2F276D9-86DB-9BD7-EF03-266FD7C23A9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3521E9F-BA49-A2A4-BF0B-0783F0DEBA0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48413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E93A0-5087-691F-267F-93AFE9B65F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C93ACD-2A6E-96C5-EAE3-4F0FA052405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045BB41-4F5E-7A14-42A2-E91B5F2013D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B2E7266-514E-13CB-173F-6E5B5CDA524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68519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BE7A03-5CDE-9C55-634C-5F8968CAB2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18845A-6C18-067C-B229-9C9345B8A47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57AC985-7209-71CF-1EF6-90EB338C04D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317683D-14A5-55B8-FDDA-2B72D47C603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810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5AA4A-92BD-B50C-1EB7-BA540D6712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B2A1AD-BD5A-853A-8205-DF0DC346C80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B777946-3D9C-2503-5898-89DDE91CADA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C2ACC9A-98D7-5C21-C471-75F93A9C224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50810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9/16/2024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9/16/2024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9/16/2024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9/16/2024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9/16/2024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9/16/2024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9/16/2024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9/16/2024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9/16/2024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9/16/2024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9/16/2024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9/16/2024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9BE65-957E-B359-D8B4-3EBB428A62D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B526ED7-DFBC-C910-3E4F-FB17E1A901FA}"/>
              </a:ext>
            </a:extLst>
          </p:cNvPr>
          <p:cNvSpPr txBox="1">
            <a:spLocks noChangeArrowheads="1"/>
          </p:cNvSpPr>
          <p:nvPr/>
        </p:nvSpPr>
        <p:spPr bwMode="auto">
          <a:xfrm>
            <a:off x="304800" y="1295401"/>
            <a:ext cx="11658600" cy="4306115"/>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6 </a:t>
            </a:r>
            <a:r>
              <a:rPr lang="en-US" sz="3800" dirty="0">
                <a:solidFill>
                  <a:schemeClr val="tx1">
                    <a:lumMod val="50000"/>
                    <a:lumOff val="50000"/>
                  </a:schemeClr>
                </a:solidFill>
                <a:latin typeface="Aptos Display" panose="020B0004020202020204" pitchFamily="34" charset="0"/>
              </a:rPr>
              <a:t>Then he said, “Throw out your net on the right-hand side of the boat, and you’ll get some!” So they did, and they couldn’t haul in the net because there were so many fish in it. </a:t>
            </a:r>
          </a:p>
          <a:p>
            <a:pPr indent="471488">
              <a:lnSpc>
                <a:spcPct val="90000"/>
              </a:lnSpc>
            </a:pPr>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Then the disciple Jesus loved said to Peter, “It’s the Lord!” When Simon Peter heard that it was the Lord,</a:t>
            </a:r>
            <a:r>
              <a:rPr lang="en-US" sz="3800" dirty="0">
                <a:solidFill>
                  <a:schemeClr val="bg1"/>
                </a:solidFill>
                <a:latin typeface="Aptos Display" panose="020B0004020202020204" pitchFamily="34" charset="0"/>
              </a:rPr>
              <a:t> he put on his outer garment, jumped into the water, and headed to shore. </a:t>
            </a:r>
          </a:p>
        </p:txBody>
      </p:sp>
      <p:sp>
        <p:nvSpPr>
          <p:cNvPr id="2" name="TextBox 1">
            <a:extLst>
              <a:ext uri="{FF2B5EF4-FFF2-40B4-BE49-F238E27FC236}">
                <a16:creationId xmlns:a16="http://schemas.microsoft.com/office/drawing/2014/main" id="{0EBE6494-9C52-A7C4-3749-27AA26CFF56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13017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0BA7D-C6C9-201E-452C-EC3404A0749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63EFB2B-EF9A-849C-D11A-48663CD9CBCB}"/>
              </a:ext>
            </a:extLst>
          </p:cNvPr>
          <p:cNvSpPr txBox="1">
            <a:spLocks noChangeArrowheads="1"/>
          </p:cNvSpPr>
          <p:nvPr/>
        </p:nvSpPr>
        <p:spPr bwMode="auto">
          <a:xfrm>
            <a:off x="304800" y="1295401"/>
            <a:ext cx="11658600" cy="4832413"/>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The others stayed with the boat and pulled the loaded net to the shore, for they were only about a hundred yards from shore.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When they got there, they found breakfast waiting for them—fish cooking over a charcoal fire, and some bread. </a:t>
            </a:r>
          </a:p>
          <a:p>
            <a:pPr indent="471488">
              <a:lnSpc>
                <a:spcPct val="90000"/>
              </a:lnSpc>
            </a:pPr>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“Bring some of the fish you’ve just caught,” Jesus said.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So Simon Peter went aboard and dragged the net to the shore. There were 153 large fish, and yet the net hadn’t torn. </a:t>
            </a:r>
          </a:p>
        </p:txBody>
      </p:sp>
      <p:sp>
        <p:nvSpPr>
          <p:cNvPr id="2" name="TextBox 1">
            <a:extLst>
              <a:ext uri="{FF2B5EF4-FFF2-40B4-BE49-F238E27FC236}">
                <a16:creationId xmlns:a16="http://schemas.microsoft.com/office/drawing/2014/main" id="{EEE0229F-B59C-010C-E1D7-16BF03F0C68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637005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AD4460-F068-210E-F94C-038796051BB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E3AC256-AA09-044D-8519-CEE08A299748}"/>
              </a:ext>
            </a:extLst>
          </p:cNvPr>
          <p:cNvSpPr txBox="1">
            <a:spLocks noChangeArrowheads="1"/>
          </p:cNvSpPr>
          <p:nvPr/>
        </p:nvSpPr>
        <p:spPr bwMode="auto">
          <a:xfrm>
            <a:off x="304800" y="1295401"/>
            <a:ext cx="11658600" cy="2431435"/>
          </a:xfrm>
          <a:prstGeom prst="rect">
            <a:avLst/>
          </a:prstGeom>
          <a:noFill/>
          <a:ln w="9525">
            <a:noFill/>
            <a:miter lim="800000"/>
            <a:headEnd/>
            <a:tailEnd/>
          </a:ln>
        </p:spPr>
        <p:txBody>
          <a:bodyPr wrap="square">
            <a:spAutoFit/>
          </a:bodyPr>
          <a:lstStyle/>
          <a:p>
            <a:pPr indent="465138"/>
            <a:r>
              <a:rPr lang="en-US" sz="3800" baseline="30000" dirty="0">
                <a:solidFill>
                  <a:schemeClr val="bg1"/>
                </a:solidFill>
                <a:effectLst/>
                <a:latin typeface="Aptos Display" panose="020B0004020202020204" pitchFamily="34" charset="0"/>
              </a:rPr>
              <a:t>12 </a:t>
            </a:r>
            <a:r>
              <a:rPr lang="en-US" sz="3800" dirty="0">
                <a:solidFill>
                  <a:schemeClr val="bg1"/>
                </a:solidFill>
                <a:effectLst/>
                <a:latin typeface="Aptos Display" panose="020B0004020202020204" pitchFamily="34" charset="0"/>
              </a:rPr>
              <a:t>“Now come and have some breakfast!” Jesus said. None of the disciples dared to ask him, “Who are you?” They knew it was the Lord. </a:t>
            </a:r>
            <a:r>
              <a:rPr lang="en-US" sz="3800" baseline="30000" dirty="0">
                <a:solidFill>
                  <a:schemeClr val="bg1"/>
                </a:solidFill>
                <a:effectLst/>
                <a:latin typeface="Aptos Display" panose="020B0004020202020204" pitchFamily="34" charset="0"/>
              </a:rPr>
              <a:t>13 </a:t>
            </a:r>
            <a:r>
              <a:rPr lang="en-US" sz="3800" dirty="0">
                <a:solidFill>
                  <a:schemeClr val="bg1"/>
                </a:solidFill>
                <a:effectLst/>
                <a:latin typeface="Aptos Display" panose="020B0004020202020204" pitchFamily="34" charset="0"/>
              </a:rPr>
              <a:t>Then Jesus served them the bread and the fish.</a:t>
            </a:r>
          </a:p>
        </p:txBody>
      </p:sp>
      <p:sp>
        <p:nvSpPr>
          <p:cNvPr id="2" name="TextBox 1">
            <a:extLst>
              <a:ext uri="{FF2B5EF4-FFF2-40B4-BE49-F238E27FC236}">
                <a16:creationId xmlns:a16="http://schemas.microsoft.com/office/drawing/2014/main" id="{40F3BFC2-11F5-C88F-9939-562C11DB82E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452201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04C7D-7C59-845E-1DF4-F26F7841AFB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EDED771-9CDB-B976-06C0-FD9B37B8B6EA}"/>
              </a:ext>
            </a:extLst>
          </p:cNvPr>
          <p:cNvSpPr txBox="1">
            <a:spLocks noChangeArrowheads="1"/>
          </p:cNvSpPr>
          <p:nvPr/>
        </p:nvSpPr>
        <p:spPr bwMode="auto">
          <a:xfrm>
            <a:off x="304800" y="1295401"/>
            <a:ext cx="11658600" cy="622030"/>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After breakfast Jesus asked Simon Peter</a:t>
            </a:r>
          </a:p>
        </p:txBody>
      </p:sp>
      <p:sp>
        <p:nvSpPr>
          <p:cNvPr id="2" name="TextBox 1">
            <a:extLst>
              <a:ext uri="{FF2B5EF4-FFF2-40B4-BE49-F238E27FC236}">
                <a16:creationId xmlns:a16="http://schemas.microsoft.com/office/drawing/2014/main" id="{4A68460E-4F9E-32D3-1518-F79E72990E8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082594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71EE3-140F-D0BA-B458-890217657EA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2111F24-FC39-95B7-45FB-8846A5186250}"/>
              </a:ext>
            </a:extLst>
          </p:cNvPr>
          <p:cNvSpPr txBox="1">
            <a:spLocks noChangeArrowheads="1"/>
          </p:cNvSpPr>
          <p:nvPr/>
        </p:nvSpPr>
        <p:spPr bwMode="auto">
          <a:xfrm>
            <a:off x="304800" y="1295401"/>
            <a:ext cx="11658600" cy="1674626"/>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After breakfast Jesus asked Simon Peter, “Simon son of John, do you love me more than these?” </a:t>
            </a:r>
          </a:p>
          <a:p>
            <a:pPr indent="471488">
              <a:lnSpc>
                <a:spcPct val="90000"/>
              </a:lnSpc>
            </a:pPr>
            <a:r>
              <a:rPr lang="en-US" sz="3800" dirty="0">
                <a:solidFill>
                  <a:schemeClr val="bg1"/>
                </a:solidFill>
                <a:latin typeface="Aptos Display" panose="020B0004020202020204" pitchFamily="34" charset="0"/>
              </a:rPr>
              <a:t>“Yes, Lord,” Peter replied, “you know I love you.” </a:t>
            </a:r>
          </a:p>
        </p:txBody>
      </p:sp>
      <p:sp>
        <p:nvSpPr>
          <p:cNvPr id="2" name="TextBox 1">
            <a:extLst>
              <a:ext uri="{FF2B5EF4-FFF2-40B4-BE49-F238E27FC236}">
                <a16:creationId xmlns:a16="http://schemas.microsoft.com/office/drawing/2014/main" id="{EDAC1F17-74A9-C989-F829-C9BBD156320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49027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D086DD-22E8-5F69-00C5-49E3F2E3B0D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C55489D-A96E-E78D-CBB8-73EAA0C5C79F}"/>
              </a:ext>
            </a:extLst>
          </p:cNvPr>
          <p:cNvSpPr txBox="1">
            <a:spLocks noChangeArrowheads="1"/>
          </p:cNvSpPr>
          <p:nvPr/>
        </p:nvSpPr>
        <p:spPr bwMode="auto">
          <a:xfrm>
            <a:off x="304800" y="1295401"/>
            <a:ext cx="11658600" cy="1674626"/>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15 </a:t>
            </a:r>
            <a:r>
              <a:rPr lang="en-US" sz="3800" dirty="0">
                <a:solidFill>
                  <a:schemeClr val="tx1">
                    <a:lumMod val="50000"/>
                    <a:lumOff val="50000"/>
                  </a:schemeClr>
                </a:solidFill>
                <a:latin typeface="Aptos Display" panose="020B0004020202020204" pitchFamily="34" charset="0"/>
              </a:rPr>
              <a:t>After breakfast Jesus asked Simon Peter, “Simon son of John, do you </a:t>
            </a:r>
            <a:r>
              <a:rPr lang="en-US" sz="3800" dirty="0">
                <a:solidFill>
                  <a:schemeClr val="bg1"/>
                </a:solidFill>
                <a:latin typeface="Aptos Display" panose="020B0004020202020204" pitchFamily="34" charset="0"/>
              </a:rPr>
              <a:t>love </a:t>
            </a:r>
            <a:r>
              <a:rPr lang="en-US" sz="3800" dirty="0">
                <a:solidFill>
                  <a:schemeClr val="tx1">
                    <a:lumMod val="50000"/>
                    <a:lumOff val="50000"/>
                  </a:schemeClr>
                </a:solidFill>
                <a:latin typeface="Aptos Display" panose="020B0004020202020204" pitchFamily="34" charset="0"/>
              </a:rPr>
              <a:t>me more than these?” </a:t>
            </a:r>
          </a:p>
          <a:p>
            <a:pPr indent="471488">
              <a:lnSpc>
                <a:spcPct val="90000"/>
              </a:lnSpc>
            </a:pPr>
            <a:r>
              <a:rPr lang="en-US" sz="3800" dirty="0">
                <a:solidFill>
                  <a:schemeClr val="tx1">
                    <a:lumMod val="50000"/>
                    <a:lumOff val="50000"/>
                  </a:schemeClr>
                </a:solidFill>
                <a:latin typeface="Aptos Display" panose="020B0004020202020204" pitchFamily="34" charset="0"/>
              </a:rPr>
              <a:t>“Yes, Lord,” Peter replied, “you know I </a:t>
            </a:r>
            <a:r>
              <a:rPr lang="en-US" sz="3800" dirty="0">
                <a:solidFill>
                  <a:schemeClr val="bg1"/>
                </a:solidFill>
                <a:latin typeface="Aptos Display" panose="020B0004020202020204" pitchFamily="34" charset="0"/>
              </a:rPr>
              <a:t>love </a:t>
            </a:r>
            <a:r>
              <a:rPr lang="en-US" sz="3800" dirty="0">
                <a:solidFill>
                  <a:schemeClr val="tx1">
                    <a:lumMod val="50000"/>
                    <a:lumOff val="50000"/>
                  </a:schemeClr>
                </a:solidFill>
                <a:latin typeface="Aptos Display" panose="020B0004020202020204" pitchFamily="34" charset="0"/>
              </a:rPr>
              <a:t>you.” </a:t>
            </a:r>
          </a:p>
        </p:txBody>
      </p:sp>
      <p:sp>
        <p:nvSpPr>
          <p:cNvPr id="2" name="TextBox 1">
            <a:extLst>
              <a:ext uri="{FF2B5EF4-FFF2-40B4-BE49-F238E27FC236}">
                <a16:creationId xmlns:a16="http://schemas.microsoft.com/office/drawing/2014/main" id="{94C765E1-B4C9-A3FB-6F77-F37698BD694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3" name="Rectangle 2">
            <a:extLst>
              <a:ext uri="{FF2B5EF4-FFF2-40B4-BE49-F238E27FC236}">
                <a16:creationId xmlns:a16="http://schemas.microsoft.com/office/drawing/2014/main" id="{F62065EF-3732-AA95-3670-854BC5D459C7}"/>
              </a:ext>
            </a:extLst>
          </p:cNvPr>
          <p:cNvSpPr>
            <a:spLocks noChangeArrowheads="1"/>
          </p:cNvSpPr>
          <p:nvPr/>
        </p:nvSpPr>
        <p:spPr bwMode="auto">
          <a:xfrm>
            <a:off x="304800" y="2419128"/>
            <a:ext cx="3877056" cy="99206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5B7A9F57-A21B-4535-03DD-C6BF535368E0}"/>
              </a:ext>
            </a:extLst>
          </p:cNvPr>
          <p:cNvSpPr txBox="1">
            <a:spLocks noChangeArrowheads="1"/>
          </p:cNvSpPr>
          <p:nvPr/>
        </p:nvSpPr>
        <p:spPr bwMode="auto">
          <a:xfrm>
            <a:off x="338837" y="2530039"/>
            <a:ext cx="3843884" cy="677813"/>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200" dirty="0">
                <a:solidFill>
                  <a:prstClr val="white"/>
                </a:solidFill>
                <a:latin typeface="Aptos Display" panose="020B0004020202020204" pitchFamily="34" charset="0"/>
                <a:cs typeface="Calibri Light" panose="020F0302020204030204" pitchFamily="34" charset="0"/>
              </a:rPr>
              <a:t>Gk. </a:t>
            </a:r>
            <a:r>
              <a:rPr lang="en-US" sz="4200" i="1" dirty="0" err="1">
                <a:solidFill>
                  <a:prstClr val="white"/>
                </a:solidFill>
                <a:latin typeface="Aptos Display" panose="020B0004020202020204" pitchFamily="34" charset="0"/>
                <a:cs typeface="Calibri Light" panose="020F0302020204030204" pitchFamily="34" charset="0"/>
              </a:rPr>
              <a:t>agapaō</a:t>
            </a:r>
            <a:endParaRPr lang="en-US" sz="4200" dirty="0">
              <a:solidFill>
                <a:schemeClr val="bg1"/>
              </a:solidFill>
              <a:latin typeface="Aptos Display" panose="020B0004020202020204" pitchFamily="34" charset="0"/>
              <a:cs typeface="Calibri Light" panose="020F0302020204030204" pitchFamily="34" charset="0"/>
            </a:endParaRPr>
          </a:p>
        </p:txBody>
      </p:sp>
      <p:sp>
        <p:nvSpPr>
          <p:cNvPr id="5" name="Rectangle 4">
            <a:extLst>
              <a:ext uri="{FF2B5EF4-FFF2-40B4-BE49-F238E27FC236}">
                <a16:creationId xmlns:a16="http://schemas.microsoft.com/office/drawing/2014/main" id="{E0E08B33-CE1A-0430-9495-33A9D6428FB9}"/>
              </a:ext>
            </a:extLst>
          </p:cNvPr>
          <p:cNvSpPr>
            <a:spLocks noChangeArrowheads="1"/>
          </p:cNvSpPr>
          <p:nvPr/>
        </p:nvSpPr>
        <p:spPr bwMode="auto">
          <a:xfrm>
            <a:off x="7704912" y="1189234"/>
            <a:ext cx="3877056" cy="99206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D16331DF-5784-9FF5-1574-2D3213FC08C8}"/>
              </a:ext>
            </a:extLst>
          </p:cNvPr>
          <p:cNvSpPr txBox="1">
            <a:spLocks noChangeArrowheads="1"/>
          </p:cNvSpPr>
          <p:nvPr/>
        </p:nvSpPr>
        <p:spPr bwMode="auto">
          <a:xfrm>
            <a:off x="7738949" y="1300145"/>
            <a:ext cx="3843884" cy="677813"/>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200" dirty="0">
                <a:solidFill>
                  <a:prstClr val="white"/>
                </a:solidFill>
                <a:latin typeface="Aptos Display" panose="020B0004020202020204" pitchFamily="34" charset="0"/>
                <a:cs typeface="Calibri Light" panose="020F0302020204030204" pitchFamily="34" charset="0"/>
              </a:rPr>
              <a:t>Gk. </a:t>
            </a:r>
            <a:r>
              <a:rPr lang="en-US" sz="4200" i="1" dirty="0" err="1">
                <a:solidFill>
                  <a:prstClr val="white"/>
                </a:solidFill>
                <a:latin typeface="Aptos Display" panose="020B0004020202020204" pitchFamily="34" charset="0"/>
                <a:cs typeface="Calibri Light" panose="020F0302020204030204" pitchFamily="34" charset="0"/>
              </a:rPr>
              <a:t>phileō</a:t>
            </a:r>
            <a:endParaRPr lang="en-US" sz="4200" dirty="0">
              <a:solidFill>
                <a:schemeClr val="bg1"/>
              </a:solidFill>
              <a:latin typeface="Aptos Display" panose="020B0004020202020204" pitchFamily="34" charset="0"/>
              <a:cs typeface="Calibri Light" panose="020F0302020204030204" pitchFamily="34" charset="0"/>
            </a:endParaRPr>
          </a:p>
        </p:txBody>
      </p:sp>
      <p:sp>
        <p:nvSpPr>
          <p:cNvPr id="7" name="Rectangle 6">
            <a:extLst>
              <a:ext uri="{FF2B5EF4-FFF2-40B4-BE49-F238E27FC236}">
                <a16:creationId xmlns:a16="http://schemas.microsoft.com/office/drawing/2014/main" id="{6BDF70B1-9A10-C58A-35D3-E3906D91E3B9}"/>
              </a:ext>
            </a:extLst>
          </p:cNvPr>
          <p:cNvSpPr>
            <a:spLocks noChangeArrowheads="1"/>
          </p:cNvSpPr>
          <p:nvPr/>
        </p:nvSpPr>
        <p:spPr bwMode="auto">
          <a:xfrm>
            <a:off x="358394" y="3912002"/>
            <a:ext cx="11475211" cy="244481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id="{DF5EC9C0-30B3-5590-B25C-3D11D1715487}"/>
              </a:ext>
            </a:extLst>
          </p:cNvPr>
          <p:cNvSpPr txBox="1">
            <a:spLocks noChangeArrowheads="1"/>
          </p:cNvSpPr>
          <p:nvPr/>
        </p:nvSpPr>
        <p:spPr bwMode="auto">
          <a:xfrm>
            <a:off x="391793" y="4016660"/>
            <a:ext cx="11377029" cy="2218171"/>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JESUS: “Peter, do you love me to the extent you would give your life for me?” </a:t>
            </a:r>
          </a:p>
          <a:p>
            <a:pPr marL="12700" lvl="3">
              <a:lnSpc>
                <a:spcPct val="90000"/>
              </a:lnSpc>
              <a:spcBef>
                <a:spcPts val="0"/>
              </a:spcBef>
              <a:spcAft>
                <a:spcPts val="600"/>
              </a:spcAft>
              <a:buSzPct val="100000"/>
            </a:pPr>
            <a:r>
              <a:rPr lang="en-US" sz="3600" dirty="0">
                <a:solidFill>
                  <a:schemeClr val="bg1"/>
                </a:solidFill>
                <a:latin typeface="Aptos Display" panose="020B0004020202020204" pitchFamily="34" charset="0"/>
                <a:cs typeface="Calibri Light" panose="020F0302020204030204" pitchFamily="34" charset="0"/>
              </a:rPr>
              <a:t>PETER: “You know that I love you. But after what I’ve done, it’s obvious my love for you isn’t as strong as I thought.” </a:t>
            </a:r>
          </a:p>
        </p:txBody>
      </p:sp>
    </p:spTree>
    <p:extLst>
      <p:ext uri="{BB962C8B-B14F-4D97-AF65-F5344CB8AC3E}">
        <p14:creationId xmlns:p14="http://schemas.microsoft.com/office/powerpoint/2010/main" val="103885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B3601-5EE9-452F-5A66-7E3BED16681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EB885B5-14FA-1DE2-9460-A9236BCC5A8C}"/>
              </a:ext>
            </a:extLst>
          </p:cNvPr>
          <p:cNvSpPr txBox="1">
            <a:spLocks noChangeArrowheads="1"/>
          </p:cNvSpPr>
          <p:nvPr/>
        </p:nvSpPr>
        <p:spPr bwMode="auto">
          <a:xfrm>
            <a:off x="304800" y="1295401"/>
            <a:ext cx="11658600" cy="4306115"/>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After breakfast Jesus asked Simon Peter, “Simon son of John, do you love me more than these?”  “Yes, Lord,” Peter replied, “you know I love you.” </a:t>
            </a:r>
          </a:p>
          <a:p>
            <a:pPr indent="471488">
              <a:lnSpc>
                <a:spcPct val="90000"/>
              </a:lnSpc>
            </a:pPr>
            <a:r>
              <a:rPr lang="en-US" sz="3800" dirty="0">
                <a:solidFill>
                  <a:schemeClr val="bg1"/>
                </a:solidFill>
                <a:latin typeface="Aptos Display" panose="020B0004020202020204" pitchFamily="34" charset="0"/>
              </a:rPr>
              <a:t>“Then feed my lambs,” Jesus told him. </a:t>
            </a:r>
          </a:p>
          <a:p>
            <a:pPr indent="471488">
              <a:lnSpc>
                <a:spcPct val="90000"/>
              </a:lnSpc>
            </a:pPr>
            <a:r>
              <a:rPr lang="en-US" sz="3800" baseline="30000" dirty="0">
                <a:solidFill>
                  <a:schemeClr val="bg1"/>
                </a:solidFill>
                <a:latin typeface="Aptos Display" panose="020B0004020202020204" pitchFamily="34" charset="0"/>
              </a:rPr>
              <a:t>16 </a:t>
            </a:r>
            <a:r>
              <a:rPr lang="en-US" sz="3800" dirty="0">
                <a:solidFill>
                  <a:schemeClr val="bg1"/>
                </a:solidFill>
                <a:latin typeface="Aptos Display" panose="020B0004020202020204" pitchFamily="34" charset="0"/>
              </a:rPr>
              <a:t>Jesus repeated the question: “Simon son of John, do you love me?” </a:t>
            </a:r>
          </a:p>
          <a:p>
            <a:pPr indent="471488">
              <a:lnSpc>
                <a:spcPct val="90000"/>
              </a:lnSpc>
            </a:pPr>
            <a:r>
              <a:rPr lang="en-US" sz="3800" dirty="0">
                <a:solidFill>
                  <a:schemeClr val="bg1"/>
                </a:solidFill>
                <a:latin typeface="Aptos Display" panose="020B0004020202020204" pitchFamily="34" charset="0"/>
              </a:rPr>
              <a:t>“Yes, Lord,” Peter said, “you know I love you.” </a:t>
            </a:r>
          </a:p>
          <a:p>
            <a:pPr indent="471488">
              <a:lnSpc>
                <a:spcPct val="90000"/>
              </a:lnSpc>
            </a:pPr>
            <a:r>
              <a:rPr lang="en-US" sz="3800" dirty="0">
                <a:solidFill>
                  <a:schemeClr val="bg1"/>
                </a:solidFill>
                <a:latin typeface="Aptos Display" panose="020B0004020202020204" pitchFamily="34" charset="0"/>
              </a:rPr>
              <a:t>“Then take care of my sheep,” Jesus said. </a:t>
            </a:r>
          </a:p>
        </p:txBody>
      </p:sp>
      <p:sp>
        <p:nvSpPr>
          <p:cNvPr id="2" name="TextBox 1">
            <a:extLst>
              <a:ext uri="{FF2B5EF4-FFF2-40B4-BE49-F238E27FC236}">
                <a16:creationId xmlns:a16="http://schemas.microsoft.com/office/drawing/2014/main" id="{AEDEA5A8-F993-209B-CFC4-2C357A8F217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61911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D9F3F2-08F3-81A0-95CC-AE70F48B9C5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4D0E491-7551-BF77-8802-CC908E5BDA72}"/>
              </a:ext>
            </a:extLst>
          </p:cNvPr>
          <p:cNvSpPr txBox="1">
            <a:spLocks noChangeArrowheads="1"/>
          </p:cNvSpPr>
          <p:nvPr/>
        </p:nvSpPr>
        <p:spPr bwMode="auto">
          <a:xfrm>
            <a:off x="304800" y="1295401"/>
            <a:ext cx="11658600" cy="1148328"/>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A third time he asked him, “Simon son of John, do you love me?”</a:t>
            </a:r>
          </a:p>
        </p:txBody>
      </p:sp>
      <p:sp>
        <p:nvSpPr>
          <p:cNvPr id="2" name="TextBox 1">
            <a:extLst>
              <a:ext uri="{FF2B5EF4-FFF2-40B4-BE49-F238E27FC236}">
                <a16:creationId xmlns:a16="http://schemas.microsoft.com/office/drawing/2014/main" id="{4D9AC46B-B22A-D0A1-0F56-EEEFBD28A62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052705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92E504-BEB8-E87A-09D4-AB20DBA8733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FD71A6E-6CAF-D662-BFDE-942348108723}"/>
              </a:ext>
            </a:extLst>
          </p:cNvPr>
          <p:cNvSpPr txBox="1">
            <a:spLocks noChangeArrowheads="1"/>
          </p:cNvSpPr>
          <p:nvPr/>
        </p:nvSpPr>
        <p:spPr bwMode="auto">
          <a:xfrm>
            <a:off x="304800" y="1295401"/>
            <a:ext cx="11658600" cy="3253519"/>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A third time he asked him, “Simon son of John, do you love me?” Peter was hurt that Jesus asked the question a third time. </a:t>
            </a:r>
          </a:p>
          <a:p>
            <a:pPr indent="471488">
              <a:lnSpc>
                <a:spcPct val="90000"/>
              </a:lnSpc>
            </a:pPr>
            <a:r>
              <a:rPr lang="en-US" sz="3800" dirty="0">
                <a:solidFill>
                  <a:schemeClr val="bg1"/>
                </a:solidFill>
                <a:latin typeface="Aptos Display" panose="020B0004020202020204" pitchFamily="34" charset="0"/>
              </a:rPr>
              <a:t>He said, “Lord, you know everything. You know that I love you.” </a:t>
            </a:r>
          </a:p>
          <a:p>
            <a:pPr indent="471488">
              <a:lnSpc>
                <a:spcPct val="90000"/>
              </a:lnSpc>
            </a:pPr>
            <a:r>
              <a:rPr lang="en-US" sz="3800" dirty="0">
                <a:solidFill>
                  <a:schemeClr val="bg1"/>
                </a:solidFill>
                <a:latin typeface="Aptos Display" panose="020B0004020202020204" pitchFamily="34" charset="0"/>
              </a:rPr>
              <a:t>Jesus said, “Then feed my sheep.”</a:t>
            </a:r>
          </a:p>
        </p:txBody>
      </p:sp>
      <p:sp>
        <p:nvSpPr>
          <p:cNvPr id="2" name="TextBox 1">
            <a:extLst>
              <a:ext uri="{FF2B5EF4-FFF2-40B4-BE49-F238E27FC236}">
                <a16:creationId xmlns:a16="http://schemas.microsoft.com/office/drawing/2014/main" id="{3A2423CE-DB4F-1609-8386-22CB6C21320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998510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92E504-BEB8-E87A-09D4-AB20DBA8733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FD71A6E-6CAF-D662-BFDE-942348108723}"/>
              </a:ext>
            </a:extLst>
          </p:cNvPr>
          <p:cNvSpPr txBox="1">
            <a:spLocks noChangeArrowheads="1"/>
          </p:cNvSpPr>
          <p:nvPr/>
        </p:nvSpPr>
        <p:spPr bwMode="auto">
          <a:xfrm>
            <a:off x="304800" y="1295401"/>
            <a:ext cx="11658600" cy="3253519"/>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A third time he asked him, “Simon son of John, do you love me?” Peter was hurt that Jesus asked the question a third time. </a:t>
            </a:r>
          </a:p>
          <a:p>
            <a:pPr indent="471488">
              <a:lnSpc>
                <a:spcPct val="90000"/>
              </a:lnSpc>
            </a:pPr>
            <a:r>
              <a:rPr lang="en-US" sz="3800" dirty="0">
                <a:solidFill>
                  <a:schemeClr val="bg1"/>
                </a:solidFill>
                <a:latin typeface="Aptos Display" panose="020B0004020202020204" pitchFamily="34" charset="0"/>
              </a:rPr>
              <a:t>He said, “Lord, you know everything. You know that I love you.” </a:t>
            </a:r>
          </a:p>
          <a:p>
            <a:pPr indent="471488">
              <a:lnSpc>
                <a:spcPct val="90000"/>
              </a:lnSpc>
            </a:pPr>
            <a:r>
              <a:rPr lang="en-US" sz="3800" dirty="0">
                <a:solidFill>
                  <a:schemeClr val="bg1"/>
                </a:solidFill>
                <a:latin typeface="Aptos Display" panose="020B0004020202020204" pitchFamily="34" charset="0"/>
              </a:rPr>
              <a:t>Jesus said, “Then feed my sheep.”</a:t>
            </a:r>
          </a:p>
        </p:txBody>
      </p:sp>
      <p:sp>
        <p:nvSpPr>
          <p:cNvPr id="2" name="TextBox 1">
            <a:extLst>
              <a:ext uri="{FF2B5EF4-FFF2-40B4-BE49-F238E27FC236}">
                <a16:creationId xmlns:a16="http://schemas.microsoft.com/office/drawing/2014/main" id="{3A2423CE-DB4F-1609-8386-22CB6C21320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3" name="Rectangle 2">
            <a:extLst>
              <a:ext uri="{FF2B5EF4-FFF2-40B4-BE49-F238E27FC236}">
                <a16:creationId xmlns:a16="http://schemas.microsoft.com/office/drawing/2014/main" id="{7900F67A-F0D8-0037-989E-F4749A89C8B0}"/>
              </a:ext>
            </a:extLst>
          </p:cNvPr>
          <p:cNvSpPr>
            <a:spLocks noChangeArrowheads="1"/>
          </p:cNvSpPr>
          <p:nvPr/>
        </p:nvSpPr>
        <p:spPr bwMode="auto">
          <a:xfrm>
            <a:off x="378152" y="2922160"/>
            <a:ext cx="11712315" cy="383318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46A35073-4282-5BAA-04FB-751B44BE6877}"/>
              </a:ext>
            </a:extLst>
          </p:cNvPr>
          <p:cNvSpPr txBox="1">
            <a:spLocks noChangeArrowheads="1"/>
          </p:cNvSpPr>
          <p:nvPr/>
        </p:nvSpPr>
        <p:spPr bwMode="auto">
          <a:xfrm>
            <a:off x="378152" y="2922160"/>
            <a:ext cx="11612105" cy="3570208"/>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Why does Jesus keep asking Peter, “Do you love me?”</a:t>
            </a:r>
          </a:p>
          <a:p>
            <a:pPr marL="469900" lvl="3" indent="-457200">
              <a:spcBef>
                <a:spcPts val="0"/>
              </a:spcBef>
              <a:spcAft>
                <a:spcPts val="0"/>
              </a:spcAft>
              <a:buSzPct val="100000"/>
              <a:buFont typeface="Arial" panose="020B0604020202020204" pitchFamily="34" charset="0"/>
              <a:buChar char="•"/>
            </a:pPr>
            <a:r>
              <a:rPr lang="en-US" sz="3800" dirty="0">
                <a:solidFill>
                  <a:prstClr val="white"/>
                </a:solidFill>
                <a:latin typeface="Aptos Display" panose="020B0004020202020204" pitchFamily="34" charset="0"/>
                <a:cs typeface="Calibri Light" panose="020F0302020204030204" pitchFamily="34" charset="0"/>
              </a:rPr>
              <a:t>Is Jesus suddenly getting needy?</a:t>
            </a:r>
          </a:p>
          <a:p>
            <a:pPr marL="469900" lvl="3" indent="-457200">
              <a:spcBef>
                <a:spcPts val="0"/>
              </a:spcBef>
              <a:spcAft>
                <a:spcPts val="0"/>
              </a:spcAft>
              <a:buSzPct val="100000"/>
              <a:buFont typeface="Arial" panose="020B0604020202020204" pitchFamily="34" charset="0"/>
              <a:buChar char="•"/>
            </a:pPr>
            <a:r>
              <a:rPr lang="en-US" sz="3800" dirty="0">
                <a:solidFill>
                  <a:prstClr val="white"/>
                </a:solidFill>
                <a:latin typeface="Aptos Display" panose="020B0004020202020204" pitchFamily="34" charset="0"/>
                <a:cs typeface="Calibri Light" panose="020F0302020204030204" pitchFamily="34" charset="0"/>
              </a:rPr>
              <a:t>Jesus hasn’t just re-created the scene of Peter’s calling, he’s re-creating the scene of Peter’s failure.</a:t>
            </a:r>
          </a:p>
          <a:p>
            <a:pPr marL="469900" lvl="3" indent="-457200">
              <a:spcBef>
                <a:spcPts val="0"/>
              </a:spcBef>
              <a:spcAft>
                <a:spcPts val="0"/>
              </a:spcAft>
              <a:buSzPct val="100000"/>
              <a:buFont typeface="Arial" panose="020B0604020202020204" pitchFamily="34" charset="0"/>
              <a:buChar char="•"/>
            </a:pPr>
            <a:r>
              <a:rPr lang="en-US" sz="3800" dirty="0">
                <a:solidFill>
                  <a:prstClr val="white"/>
                </a:solidFill>
                <a:latin typeface="Aptos Display" panose="020B0004020202020204" pitchFamily="34" charset="0"/>
                <a:cs typeface="Calibri Light" panose="020F0302020204030204" pitchFamily="34" charset="0"/>
              </a:rPr>
              <a:t>Jesus wants absolute, psychological and emotional reality.</a:t>
            </a:r>
            <a:endParaRPr lang="en-US" sz="1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82553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7272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 Later, Jesus appeared again to the disciples beside the Sea of Galilee. This is how it happened. </a:t>
            </a:r>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Several of the disciples were there—Simon Peter, Thomas, Nathanael from Cana in Galilee, the sons of Zebedee, and two other disciples.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493ED-4CB2-9538-A3F5-61652174E81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514AC16-AF33-D0DE-29A3-05DB215CE66E}"/>
              </a:ext>
            </a:extLst>
          </p:cNvPr>
          <p:cNvSpPr txBox="1">
            <a:spLocks noChangeArrowheads="1"/>
          </p:cNvSpPr>
          <p:nvPr/>
        </p:nvSpPr>
        <p:spPr bwMode="auto">
          <a:xfrm>
            <a:off x="304800" y="1295401"/>
            <a:ext cx="11658600" cy="2200924"/>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A third time he asked him, “Simon son of John, do you love me?” Peter was hurt that Jesus asked the question a third time. He said, “Lord, you know everything. You know that I love you.” Jesus said, </a:t>
            </a:r>
            <a:r>
              <a:rPr lang="en-US" sz="3800" dirty="0">
                <a:solidFill>
                  <a:schemeClr val="bg1"/>
                </a:solidFill>
                <a:latin typeface="Aptos Display" panose="020B0004020202020204" pitchFamily="34" charset="0"/>
              </a:rPr>
              <a:t>“Then feed my sheep.” </a:t>
            </a:r>
          </a:p>
        </p:txBody>
      </p:sp>
      <p:sp>
        <p:nvSpPr>
          <p:cNvPr id="2" name="TextBox 1">
            <a:extLst>
              <a:ext uri="{FF2B5EF4-FFF2-40B4-BE49-F238E27FC236}">
                <a16:creationId xmlns:a16="http://schemas.microsoft.com/office/drawing/2014/main" id="{30E297A5-FDF2-E847-F8E1-4A8EC764D75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5" name="Rectangle 4">
            <a:extLst>
              <a:ext uri="{FF2B5EF4-FFF2-40B4-BE49-F238E27FC236}">
                <a16:creationId xmlns:a16="http://schemas.microsoft.com/office/drawing/2014/main" id="{6226710F-8862-2CAE-BCC7-8830DE3EDD6F}"/>
              </a:ext>
            </a:extLst>
          </p:cNvPr>
          <p:cNvSpPr>
            <a:spLocks noChangeArrowheads="1"/>
          </p:cNvSpPr>
          <p:nvPr/>
        </p:nvSpPr>
        <p:spPr bwMode="auto">
          <a:xfrm>
            <a:off x="6096000" y="3429000"/>
            <a:ext cx="5274272" cy="9235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B8531941-E16A-14CE-1144-D9C1194C2958}"/>
              </a:ext>
            </a:extLst>
          </p:cNvPr>
          <p:cNvSpPr txBox="1">
            <a:spLocks noChangeArrowheads="1"/>
          </p:cNvSpPr>
          <p:nvPr/>
        </p:nvSpPr>
        <p:spPr bwMode="auto">
          <a:xfrm>
            <a:off x="6134950" y="3539911"/>
            <a:ext cx="5229146" cy="64992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“Feed my lambs” (v15)</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7" name="Rectangle 6">
            <a:extLst>
              <a:ext uri="{FF2B5EF4-FFF2-40B4-BE49-F238E27FC236}">
                <a16:creationId xmlns:a16="http://schemas.microsoft.com/office/drawing/2014/main" id="{04B3DD05-170F-734B-371C-25EDCDACC570}"/>
              </a:ext>
            </a:extLst>
          </p:cNvPr>
          <p:cNvSpPr>
            <a:spLocks noChangeArrowheads="1"/>
          </p:cNvSpPr>
          <p:nvPr/>
        </p:nvSpPr>
        <p:spPr bwMode="auto">
          <a:xfrm>
            <a:off x="6689128" y="4529326"/>
            <a:ext cx="5274272" cy="14691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id="{5BBE8461-9DB9-9F0B-EEB1-C586A97148F7}"/>
              </a:ext>
            </a:extLst>
          </p:cNvPr>
          <p:cNvSpPr txBox="1">
            <a:spLocks noChangeArrowheads="1"/>
          </p:cNvSpPr>
          <p:nvPr/>
        </p:nvSpPr>
        <p:spPr bwMode="auto">
          <a:xfrm>
            <a:off x="6728078" y="4640238"/>
            <a:ext cx="5229146" cy="12039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“Take care of my sheep” (v16)</a:t>
            </a:r>
            <a:endParaRPr lang="en-US" sz="40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69235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par>
                          <p:cTn id="15" fill="hold">
                            <p:stCondLst>
                              <p:cond delay="1000"/>
                            </p:stCondLst>
                            <p:childTnLst>
                              <p:par>
                                <p:cTn id="16" presetID="1" presetClass="entr" presetSubtype="0" fill="hold" nodeType="after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493ED-4CB2-9538-A3F5-61652174E81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514AC16-AF33-D0DE-29A3-05DB215CE66E}"/>
              </a:ext>
            </a:extLst>
          </p:cNvPr>
          <p:cNvSpPr txBox="1">
            <a:spLocks noChangeArrowheads="1"/>
          </p:cNvSpPr>
          <p:nvPr/>
        </p:nvSpPr>
        <p:spPr bwMode="auto">
          <a:xfrm>
            <a:off x="304800" y="1295401"/>
            <a:ext cx="11658600" cy="2200924"/>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A third time he asked him, “Simon son of John, do you love me?” Peter was hurt that Jesus asked the question a third time. He said, “Lord, you know everything. You know that I love you.” Jesus said, </a:t>
            </a:r>
            <a:r>
              <a:rPr lang="en-US" sz="3800" dirty="0">
                <a:solidFill>
                  <a:schemeClr val="bg1"/>
                </a:solidFill>
                <a:latin typeface="Aptos Display" panose="020B0004020202020204" pitchFamily="34" charset="0"/>
              </a:rPr>
              <a:t>“Then feed my sheep.” </a:t>
            </a:r>
          </a:p>
        </p:txBody>
      </p:sp>
      <p:sp>
        <p:nvSpPr>
          <p:cNvPr id="2" name="TextBox 1">
            <a:extLst>
              <a:ext uri="{FF2B5EF4-FFF2-40B4-BE49-F238E27FC236}">
                <a16:creationId xmlns:a16="http://schemas.microsoft.com/office/drawing/2014/main" id="{30E297A5-FDF2-E847-F8E1-4A8EC764D75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5" name="Rectangle 4">
            <a:extLst>
              <a:ext uri="{FF2B5EF4-FFF2-40B4-BE49-F238E27FC236}">
                <a16:creationId xmlns:a16="http://schemas.microsoft.com/office/drawing/2014/main" id="{6226710F-8862-2CAE-BCC7-8830DE3EDD6F}"/>
              </a:ext>
            </a:extLst>
          </p:cNvPr>
          <p:cNvSpPr>
            <a:spLocks noChangeArrowheads="1"/>
          </p:cNvSpPr>
          <p:nvPr/>
        </p:nvSpPr>
        <p:spPr bwMode="auto">
          <a:xfrm>
            <a:off x="6096000" y="3429000"/>
            <a:ext cx="5274272" cy="9235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B8531941-E16A-14CE-1144-D9C1194C2958}"/>
              </a:ext>
            </a:extLst>
          </p:cNvPr>
          <p:cNvSpPr txBox="1">
            <a:spLocks noChangeArrowheads="1"/>
          </p:cNvSpPr>
          <p:nvPr/>
        </p:nvSpPr>
        <p:spPr bwMode="auto">
          <a:xfrm>
            <a:off x="6134950" y="3539911"/>
            <a:ext cx="5229146" cy="64992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“Feed my lambs” (v15)</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7" name="Rectangle 6">
            <a:extLst>
              <a:ext uri="{FF2B5EF4-FFF2-40B4-BE49-F238E27FC236}">
                <a16:creationId xmlns:a16="http://schemas.microsoft.com/office/drawing/2014/main" id="{04B3DD05-170F-734B-371C-25EDCDACC570}"/>
              </a:ext>
            </a:extLst>
          </p:cNvPr>
          <p:cNvSpPr>
            <a:spLocks noChangeArrowheads="1"/>
          </p:cNvSpPr>
          <p:nvPr/>
        </p:nvSpPr>
        <p:spPr bwMode="auto">
          <a:xfrm>
            <a:off x="6689128" y="4529326"/>
            <a:ext cx="5274272" cy="14691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id="{5BBE8461-9DB9-9F0B-EEB1-C586A97148F7}"/>
              </a:ext>
            </a:extLst>
          </p:cNvPr>
          <p:cNvSpPr txBox="1">
            <a:spLocks noChangeArrowheads="1"/>
          </p:cNvSpPr>
          <p:nvPr/>
        </p:nvSpPr>
        <p:spPr bwMode="auto">
          <a:xfrm>
            <a:off x="6728078" y="4640238"/>
            <a:ext cx="5229146" cy="12039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“Take care of my sheep” (v16)</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9" name="Rectangle 8">
            <a:extLst>
              <a:ext uri="{FF2B5EF4-FFF2-40B4-BE49-F238E27FC236}">
                <a16:creationId xmlns:a16="http://schemas.microsoft.com/office/drawing/2014/main" id="{9DB79918-2FD0-C360-0BF3-CC94BF82076E}"/>
              </a:ext>
            </a:extLst>
          </p:cNvPr>
          <p:cNvSpPr>
            <a:spLocks noChangeArrowheads="1"/>
          </p:cNvSpPr>
          <p:nvPr/>
        </p:nvSpPr>
        <p:spPr bwMode="auto">
          <a:xfrm>
            <a:off x="210986" y="1295400"/>
            <a:ext cx="11752593" cy="52483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0" name="TextBox 9">
            <a:extLst>
              <a:ext uri="{FF2B5EF4-FFF2-40B4-BE49-F238E27FC236}">
                <a16:creationId xmlns:a16="http://schemas.microsoft.com/office/drawing/2014/main" id="{2E419338-772E-C5A0-AC90-2C1AFF60C0D1}"/>
              </a:ext>
            </a:extLst>
          </p:cNvPr>
          <p:cNvSpPr txBox="1">
            <a:spLocks noChangeArrowheads="1"/>
          </p:cNvSpPr>
          <p:nvPr/>
        </p:nvSpPr>
        <p:spPr bwMode="auto">
          <a:xfrm>
            <a:off x="250322" y="1418346"/>
            <a:ext cx="11652038" cy="481375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J.C. Metcalfe: “It is more than comforting to realize that it is those who have plumbed the depths of failure to whom God gives the call to shepherd others.</a:t>
            </a:r>
          </a:p>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This is not a call given to the gifted, the highly trained, or the polished.</a:t>
            </a:r>
          </a:p>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Without a bitter experience of their own inadequacy, they are unfit to bear the burden of spiritual ministry.</a:t>
            </a:r>
          </a:p>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It takes a person who has discovered the measures of his or her own weakness to be patient with the weakness of others.</a:t>
            </a:r>
          </a:p>
        </p:txBody>
      </p:sp>
    </p:spTree>
    <p:extLst>
      <p:ext uri="{BB962C8B-B14F-4D97-AF65-F5344CB8AC3E}">
        <p14:creationId xmlns:p14="http://schemas.microsoft.com/office/powerpoint/2010/main" val="156300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par>
                          <p:cTn id="15" fill="hold">
                            <p:stCondLst>
                              <p:cond delay="1000"/>
                            </p:stCondLst>
                            <p:childTnLst>
                              <p:par>
                                <p:cTn id="16" presetID="1" presetClass="entr" presetSubtype="0" fill="hold" nodeType="after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par>
                          <p:cTn id="23" fill="hold">
                            <p:stCondLst>
                              <p:cond delay="500"/>
                            </p:stCondLst>
                            <p:childTnLst>
                              <p:par>
                                <p:cTn id="24" presetID="1" presetClass="entr" presetSubtype="0" fill="hold" nodeType="after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6127B-2396-121E-519A-2A8B95813B4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EE1FAEB-00B7-C3DA-3D2C-ACBA43C7BAD8}"/>
              </a:ext>
            </a:extLst>
          </p:cNvPr>
          <p:cNvSpPr txBox="1">
            <a:spLocks noChangeArrowheads="1"/>
          </p:cNvSpPr>
          <p:nvPr/>
        </p:nvSpPr>
        <p:spPr bwMode="auto">
          <a:xfrm>
            <a:off x="304800" y="1295401"/>
            <a:ext cx="11658600" cy="2200924"/>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A third time he asked him, “Simon son of John, do you love me?” Peter was hurt that Jesus asked the question a third time. He said, “Lord, you know everything. You know that I love you.” Jesus said, </a:t>
            </a:r>
            <a:r>
              <a:rPr lang="en-US" sz="3800" dirty="0">
                <a:solidFill>
                  <a:schemeClr val="bg1"/>
                </a:solidFill>
                <a:latin typeface="Aptos Display" panose="020B0004020202020204" pitchFamily="34" charset="0"/>
              </a:rPr>
              <a:t>“Then feed my sheep.” </a:t>
            </a:r>
          </a:p>
        </p:txBody>
      </p:sp>
      <p:sp>
        <p:nvSpPr>
          <p:cNvPr id="2" name="TextBox 1">
            <a:extLst>
              <a:ext uri="{FF2B5EF4-FFF2-40B4-BE49-F238E27FC236}">
                <a16:creationId xmlns:a16="http://schemas.microsoft.com/office/drawing/2014/main" id="{78CFF471-D3A2-19E2-6487-AD3F1DF2A14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5" name="Rectangle 4">
            <a:extLst>
              <a:ext uri="{FF2B5EF4-FFF2-40B4-BE49-F238E27FC236}">
                <a16:creationId xmlns:a16="http://schemas.microsoft.com/office/drawing/2014/main" id="{B764009A-4756-A6D2-E626-F4B64208FD4D}"/>
              </a:ext>
            </a:extLst>
          </p:cNvPr>
          <p:cNvSpPr>
            <a:spLocks noChangeArrowheads="1"/>
          </p:cNvSpPr>
          <p:nvPr/>
        </p:nvSpPr>
        <p:spPr bwMode="auto">
          <a:xfrm>
            <a:off x="6096000" y="3429000"/>
            <a:ext cx="5274272" cy="9235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74BB6E13-02B6-A82C-5A0B-B0912FA3CC57}"/>
              </a:ext>
            </a:extLst>
          </p:cNvPr>
          <p:cNvSpPr txBox="1">
            <a:spLocks noChangeArrowheads="1"/>
          </p:cNvSpPr>
          <p:nvPr/>
        </p:nvSpPr>
        <p:spPr bwMode="auto">
          <a:xfrm>
            <a:off x="6134950" y="3539911"/>
            <a:ext cx="5229146" cy="64992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“Feed my lambs” (v15)</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7" name="Rectangle 6">
            <a:extLst>
              <a:ext uri="{FF2B5EF4-FFF2-40B4-BE49-F238E27FC236}">
                <a16:creationId xmlns:a16="http://schemas.microsoft.com/office/drawing/2014/main" id="{9D2774C8-F003-7F01-BFF8-3AB3A38613EA}"/>
              </a:ext>
            </a:extLst>
          </p:cNvPr>
          <p:cNvSpPr>
            <a:spLocks noChangeArrowheads="1"/>
          </p:cNvSpPr>
          <p:nvPr/>
        </p:nvSpPr>
        <p:spPr bwMode="auto">
          <a:xfrm>
            <a:off x="6689128" y="4529326"/>
            <a:ext cx="5274272" cy="14691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id="{5D547907-E19C-4F26-37D4-034B37F2B532}"/>
              </a:ext>
            </a:extLst>
          </p:cNvPr>
          <p:cNvSpPr txBox="1">
            <a:spLocks noChangeArrowheads="1"/>
          </p:cNvSpPr>
          <p:nvPr/>
        </p:nvSpPr>
        <p:spPr bwMode="auto">
          <a:xfrm>
            <a:off x="6728078" y="4640238"/>
            <a:ext cx="5229146" cy="12039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“Take care of my sheep” (v16)</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9" name="Rectangle 8">
            <a:extLst>
              <a:ext uri="{FF2B5EF4-FFF2-40B4-BE49-F238E27FC236}">
                <a16:creationId xmlns:a16="http://schemas.microsoft.com/office/drawing/2014/main" id="{53E331E2-B946-6CC4-CF4B-EC0BEBFE1D01}"/>
              </a:ext>
            </a:extLst>
          </p:cNvPr>
          <p:cNvSpPr>
            <a:spLocks noChangeArrowheads="1"/>
          </p:cNvSpPr>
          <p:nvPr/>
        </p:nvSpPr>
        <p:spPr bwMode="auto">
          <a:xfrm>
            <a:off x="258653" y="1361359"/>
            <a:ext cx="11752593" cy="52483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0" name="TextBox 9">
            <a:extLst>
              <a:ext uri="{FF2B5EF4-FFF2-40B4-BE49-F238E27FC236}">
                <a16:creationId xmlns:a16="http://schemas.microsoft.com/office/drawing/2014/main" id="{7FA98C81-452C-B02D-9B25-1DF8439F6F80}"/>
              </a:ext>
            </a:extLst>
          </p:cNvPr>
          <p:cNvSpPr txBox="1">
            <a:spLocks noChangeArrowheads="1"/>
          </p:cNvSpPr>
          <p:nvPr/>
        </p:nvSpPr>
        <p:spPr bwMode="auto">
          <a:xfrm>
            <a:off x="435408" y="1747418"/>
            <a:ext cx="11652038" cy="2588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J.C. Metcalfe: “The Lord Jesus does not give the charge, ‘Be a shepherd to My lambs ...’ on hearing Peter's self-confident affirmation of undying loyalty, but He gives it after he has utterly failed to keep his vows and has wept bitterly in the streets of Jerusalem.” </a:t>
            </a:r>
            <a:endParaRPr lang="en-US" sz="60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609875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B4E2E8-7E98-66C1-74C6-4AB3448DEE9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AF6A173-E6AC-EC51-1F2B-975A4B590252}"/>
              </a:ext>
            </a:extLst>
          </p:cNvPr>
          <p:cNvSpPr txBox="1">
            <a:spLocks noChangeArrowheads="1"/>
          </p:cNvSpPr>
          <p:nvPr/>
        </p:nvSpPr>
        <p:spPr bwMode="auto">
          <a:xfrm>
            <a:off x="304800" y="1295401"/>
            <a:ext cx="11658600" cy="2200924"/>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A third time he asked him, “Simon son of John, do you love me?” Peter was hurt that Jesus asked the question a third time. He said, “Lord, you know everything. You know that I love you.” Jesus said, </a:t>
            </a:r>
            <a:r>
              <a:rPr lang="en-US" sz="3800" dirty="0">
                <a:solidFill>
                  <a:schemeClr val="bg1"/>
                </a:solidFill>
                <a:latin typeface="Aptos Display" panose="020B0004020202020204" pitchFamily="34" charset="0"/>
              </a:rPr>
              <a:t>“Then feed my sheep.” </a:t>
            </a:r>
          </a:p>
        </p:txBody>
      </p:sp>
      <p:sp>
        <p:nvSpPr>
          <p:cNvPr id="2" name="TextBox 1">
            <a:extLst>
              <a:ext uri="{FF2B5EF4-FFF2-40B4-BE49-F238E27FC236}">
                <a16:creationId xmlns:a16="http://schemas.microsoft.com/office/drawing/2014/main" id="{52B71078-43DE-3574-EFC2-E6E0B7D89E5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5" name="Rectangle 4">
            <a:extLst>
              <a:ext uri="{FF2B5EF4-FFF2-40B4-BE49-F238E27FC236}">
                <a16:creationId xmlns:a16="http://schemas.microsoft.com/office/drawing/2014/main" id="{845E2738-90A4-FD37-BA9B-F8C9FFA8B3A6}"/>
              </a:ext>
            </a:extLst>
          </p:cNvPr>
          <p:cNvSpPr>
            <a:spLocks noChangeArrowheads="1"/>
          </p:cNvSpPr>
          <p:nvPr/>
        </p:nvSpPr>
        <p:spPr bwMode="auto">
          <a:xfrm>
            <a:off x="6096000" y="3429000"/>
            <a:ext cx="5274272" cy="9235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AB05F1B7-949F-FA36-5303-A5F6560699E1}"/>
              </a:ext>
            </a:extLst>
          </p:cNvPr>
          <p:cNvSpPr txBox="1">
            <a:spLocks noChangeArrowheads="1"/>
          </p:cNvSpPr>
          <p:nvPr/>
        </p:nvSpPr>
        <p:spPr bwMode="auto">
          <a:xfrm>
            <a:off x="6134950" y="3539911"/>
            <a:ext cx="5229146" cy="64992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“Feed my lambs” (v15)</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7" name="Rectangle 6">
            <a:extLst>
              <a:ext uri="{FF2B5EF4-FFF2-40B4-BE49-F238E27FC236}">
                <a16:creationId xmlns:a16="http://schemas.microsoft.com/office/drawing/2014/main" id="{DC23E279-F16C-CD4F-4046-E6D5495BCC24}"/>
              </a:ext>
            </a:extLst>
          </p:cNvPr>
          <p:cNvSpPr>
            <a:spLocks noChangeArrowheads="1"/>
          </p:cNvSpPr>
          <p:nvPr/>
        </p:nvSpPr>
        <p:spPr bwMode="auto">
          <a:xfrm>
            <a:off x="6689128" y="4529326"/>
            <a:ext cx="5274272" cy="14691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id="{1F69DBCB-0DBC-151D-B960-22C7B6CEA6F3}"/>
              </a:ext>
            </a:extLst>
          </p:cNvPr>
          <p:cNvSpPr txBox="1">
            <a:spLocks noChangeArrowheads="1"/>
          </p:cNvSpPr>
          <p:nvPr/>
        </p:nvSpPr>
        <p:spPr bwMode="auto">
          <a:xfrm>
            <a:off x="6728078" y="4640238"/>
            <a:ext cx="5229146" cy="12039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“Take care of my sheep” (v16)</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3" name="Rectangle 2">
            <a:extLst>
              <a:ext uri="{FF2B5EF4-FFF2-40B4-BE49-F238E27FC236}">
                <a16:creationId xmlns:a16="http://schemas.microsoft.com/office/drawing/2014/main" id="{F69A1523-EBDC-A2D8-322C-9934455DFF33}"/>
              </a:ext>
            </a:extLst>
          </p:cNvPr>
          <p:cNvSpPr>
            <a:spLocks noChangeArrowheads="1"/>
          </p:cNvSpPr>
          <p:nvPr/>
        </p:nvSpPr>
        <p:spPr bwMode="auto">
          <a:xfrm>
            <a:off x="228600" y="1109701"/>
            <a:ext cx="11244822" cy="14784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61DCC5F4-6E03-4767-9FB2-00AD7697A322}"/>
              </a:ext>
            </a:extLst>
          </p:cNvPr>
          <p:cNvSpPr txBox="1">
            <a:spLocks noChangeArrowheads="1"/>
          </p:cNvSpPr>
          <p:nvPr/>
        </p:nvSpPr>
        <p:spPr bwMode="auto">
          <a:xfrm>
            <a:off x="343750" y="1295401"/>
            <a:ext cx="11148612" cy="120391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This tells us that if we claim to love God, we will love his people.</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11" name="Rectangle 10">
            <a:extLst>
              <a:ext uri="{FF2B5EF4-FFF2-40B4-BE49-F238E27FC236}">
                <a16:creationId xmlns:a16="http://schemas.microsoft.com/office/drawing/2014/main" id="{62E93DFD-5E09-2C1E-C1A0-400CE268AB56}"/>
              </a:ext>
            </a:extLst>
          </p:cNvPr>
          <p:cNvSpPr>
            <a:spLocks noChangeArrowheads="1"/>
          </p:cNvSpPr>
          <p:nvPr/>
        </p:nvSpPr>
        <p:spPr bwMode="auto">
          <a:xfrm>
            <a:off x="41759" y="2840684"/>
            <a:ext cx="11752593" cy="39258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2" name="TextBox 11">
            <a:extLst>
              <a:ext uri="{FF2B5EF4-FFF2-40B4-BE49-F238E27FC236}">
                <a16:creationId xmlns:a16="http://schemas.microsoft.com/office/drawing/2014/main" id="{43D17692-7340-B6E7-4652-0BFB58FB9F0E}"/>
              </a:ext>
            </a:extLst>
          </p:cNvPr>
          <p:cNvSpPr txBox="1">
            <a:spLocks noChangeArrowheads="1"/>
          </p:cNvSpPr>
          <p:nvPr/>
        </p:nvSpPr>
        <p:spPr bwMode="auto">
          <a:xfrm>
            <a:off x="181264" y="2824900"/>
            <a:ext cx="11652038" cy="3565656"/>
          </a:xfrm>
          <a:prstGeom prst="rect">
            <a:avLst/>
          </a:prstGeom>
          <a:noFill/>
          <a:ln w="38100">
            <a:noFill/>
            <a:miter lim="800000"/>
            <a:headEnd/>
            <a:tailEnd/>
          </a:ln>
        </p:spPr>
        <p:txBody>
          <a:bodyPr wrap="square">
            <a:spAutoFit/>
          </a:bodyPr>
          <a:lstStyle/>
          <a:p>
            <a:pPr marL="12700" lvl="3">
              <a:lnSpc>
                <a:spcPct val="90000"/>
              </a:lnSpc>
              <a:spcBef>
                <a:spcPts val="0"/>
              </a:spcBef>
              <a:spcAft>
                <a:spcPts val="300"/>
              </a:spcAft>
              <a:buSzPct val="100000"/>
            </a:pPr>
            <a:r>
              <a:rPr lang="en-US" sz="3500" dirty="0">
                <a:solidFill>
                  <a:prstClr val="white"/>
                </a:solidFill>
                <a:latin typeface="Aptos Display" panose="020B0004020202020204" pitchFamily="34" charset="0"/>
                <a:cs typeface="Calibri Light" panose="020F0302020204030204" pitchFamily="34" charset="0"/>
              </a:rPr>
              <a:t>John Burke: “Everybody wants to change the world; nobody wants to love their neighbor. </a:t>
            </a:r>
          </a:p>
          <a:p>
            <a:pPr marL="12700" lvl="3">
              <a:lnSpc>
                <a:spcPct val="90000"/>
              </a:lnSpc>
              <a:spcBef>
                <a:spcPts val="0"/>
              </a:spcBef>
              <a:spcAft>
                <a:spcPts val="600"/>
              </a:spcAft>
              <a:buSzPct val="100000"/>
            </a:pPr>
            <a:r>
              <a:rPr lang="en-US" sz="3500" dirty="0">
                <a:solidFill>
                  <a:prstClr val="white"/>
                </a:solidFill>
                <a:latin typeface="Aptos Display" panose="020B0004020202020204" pitchFamily="34" charset="0"/>
                <a:cs typeface="Calibri Light" panose="020F0302020204030204" pitchFamily="34" charset="0"/>
              </a:rPr>
              <a:t>Yet all God needs us to do to change the world is to love him, so we can love our neighbor as much as ourselves. We may accomplish big things in the world’s eyes, build huge corporations, lead sweeping political change, or even lead large nonprofits or churches in God’s name—and that can all be good. </a:t>
            </a:r>
            <a:endParaRPr lang="en-US" sz="35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22513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A087C9-4331-1589-BCD5-59DD067AB82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7607BE9-06C0-54F0-4D5A-3D4C33EF0BF0}"/>
              </a:ext>
            </a:extLst>
          </p:cNvPr>
          <p:cNvSpPr txBox="1">
            <a:spLocks noChangeArrowheads="1"/>
          </p:cNvSpPr>
          <p:nvPr/>
        </p:nvSpPr>
        <p:spPr bwMode="auto">
          <a:xfrm>
            <a:off x="304800" y="1295401"/>
            <a:ext cx="11658600" cy="2200924"/>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A third time he asked him, “Simon son of John, do you love me?” Peter was hurt that Jesus asked the question a third time. He said, “Lord, you know everything. You know that I love you.” Jesus said, </a:t>
            </a:r>
            <a:r>
              <a:rPr lang="en-US" sz="3800" dirty="0">
                <a:solidFill>
                  <a:schemeClr val="bg1"/>
                </a:solidFill>
                <a:latin typeface="Aptos Display" panose="020B0004020202020204" pitchFamily="34" charset="0"/>
              </a:rPr>
              <a:t>“Then feed my sheep.” </a:t>
            </a:r>
          </a:p>
        </p:txBody>
      </p:sp>
      <p:sp>
        <p:nvSpPr>
          <p:cNvPr id="2" name="TextBox 1">
            <a:extLst>
              <a:ext uri="{FF2B5EF4-FFF2-40B4-BE49-F238E27FC236}">
                <a16:creationId xmlns:a16="http://schemas.microsoft.com/office/drawing/2014/main" id="{43BC9ADB-E3CD-4BBA-C999-75E5A526C95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5" name="Rectangle 4">
            <a:extLst>
              <a:ext uri="{FF2B5EF4-FFF2-40B4-BE49-F238E27FC236}">
                <a16:creationId xmlns:a16="http://schemas.microsoft.com/office/drawing/2014/main" id="{A8FB6AEB-5FEF-D70C-08B6-F0F3331626A8}"/>
              </a:ext>
            </a:extLst>
          </p:cNvPr>
          <p:cNvSpPr>
            <a:spLocks noChangeArrowheads="1"/>
          </p:cNvSpPr>
          <p:nvPr/>
        </p:nvSpPr>
        <p:spPr bwMode="auto">
          <a:xfrm>
            <a:off x="6096000" y="3429000"/>
            <a:ext cx="5274272" cy="9235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6810E9AA-534B-7AFB-5023-58896F430663}"/>
              </a:ext>
            </a:extLst>
          </p:cNvPr>
          <p:cNvSpPr txBox="1">
            <a:spLocks noChangeArrowheads="1"/>
          </p:cNvSpPr>
          <p:nvPr/>
        </p:nvSpPr>
        <p:spPr bwMode="auto">
          <a:xfrm>
            <a:off x="6134950" y="3539911"/>
            <a:ext cx="5229146" cy="64992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“Feed my lambs” (v15)</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7" name="Rectangle 6">
            <a:extLst>
              <a:ext uri="{FF2B5EF4-FFF2-40B4-BE49-F238E27FC236}">
                <a16:creationId xmlns:a16="http://schemas.microsoft.com/office/drawing/2014/main" id="{4A227DBF-A113-CE92-4E4C-3E1D9140C332}"/>
              </a:ext>
            </a:extLst>
          </p:cNvPr>
          <p:cNvSpPr>
            <a:spLocks noChangeArrowheads="1"/>
          </p:cNvSpPr>
          <p:nvPr/>
        </p:nvSpPr>
        <p:spPr bwMode="auto">
          <a:xfrm>
            <a:off x="6689128" y="4529326"/>
            <a:ext cx="5274272" cy="14691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8" name="TextBox 7">
            <a:extLst>
              <a:ext uri="{FF2B5EF4-FFF2-40B4-BE49-F238E27FC236}">
                <a16:creationId xmlns:a16="http://schemas.microsoft.com/office/drawing/2014/main" id="{BD03B43A-075E-1ADE-8150-6639145EFE6A}"/>
              </a:ext>
            </a:extLst>
          </p:cNvPr>
          <p:cNvSpPr txBox="1">
            <a:spLocks noChangeArrowheads="1"/>
          </p:cNvSpPr>
          <p:nvPr/>
        </p:nvSpPr>
        <p:spPr bwMode="auto">
          <a:xfrm>
            <a:off x="6728078" y="4640238"/>
            <a:ext cx="5229146" cy="12039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“Take care of my sheep” (v16)</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3" name="Rectangle 2">
            <a:extLst>
              <a:ext uri="{FF2B5EF4-FFF2-40B4-BE49-F238E27FC236}">
                <a16:creationId xmlns:a16="http://schemas.microsoft.com/office/drawing/2014/main" id="{EB0DE4C2-3181-FDD7-DB18-5A5E15F271F2}"/>
              </a:ext>
            </a:extLst>
          </p:cNvPr>
          <p:cNvSpPr>
            <a:spLocks noChangeArrowheads="1"/>
          </p:cNvSpPr>
          <p:nvPr/>
        </p:nvSpPr>
        <p:spPr bwMode="auto">
          <a:xfrm>
            <a:off x="304800" y="1302827"/>
            <a:ext cx="11244822" cy="14784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DB95E9E0-4C91-6DBF-255A-F808D272C075}"/>
              </a:ext>
            </a:extLst>
          </p:cNvPr>
          <p:cNvSpPr txBox="1">
            <a:spLocks noChangeArrowheads="1"/>
          </p:cNvSpPr>
          <p:nvPr/>
        </p:nvSpPr>
        <p:spPr bwMode="auto">
          <a:xfrm>
            <a:off x="343750" y="1413738"/>
            <a:ext cx="11148612" cy="120391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This tells us that if we claim to love God, we will love his people.</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11" name="Rectangle 10">
            <a:extLst>
              <a:ext uri="{FF2B5EF4-FFF2-40B4-BE49-F238E27FC236}">
                <a16:creationId xmlns:a16="http://schemas.microsoft.com/office/drawing/2014/main" id="{5D79D7E0-E611-BEFD-DAAD-84E7377A859B}"/>
              </a:ext>
            </a:extLst>
          </p:cNvPr>
          <p:cNvSpPr>
            <a:spLocks noChangeArrowheads="1"/>
          </p:cNvSpPr>
          <p:nvPr/>
        </p:nvSpPr>
        <p:spPr bwMode="auto">
          <a:xfrm>
            <a:off x="210986" y="2977897"/>
            <a:ext cx="11752593" cy="36423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2" name="TextBox 11">
            <a:extLst>
              <a:ext uri="{FF2B5EF4-FFF2-40B4-BE49-F238E27FC236}">
                <a16:creationId xmlns:a16="http://schemas.microsoft.com/office/drawing/2014/main" id="{0FF8812E-C027-87B8-4282-0BC2A2F35F80}"/>
              </a:ext>
            </a:extLst>
          </p:cNvPr>
          <p:cNvSpPr txBox="1">
            <a:spLocks noChangeArrowheads="1"/>
          </p:cNvSpPr>
          <p:nvPr/>
        </p:nvSpPr>
        <p:spPr bwMode="auto">
          <a:xfrm>
            <a:off x="250322" y="3100842"/>
            <a:ext cx="11652038" cy="1549720"/>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500" dirty="0">
                <a:solidFill>
                  <a:prstClr val="white"/>
                </a:solidFill>
                <a:latin typeface="Aptos Display" panose="020B0004020202020204" pitchFamily="34" charset="0"/>
                <a:cs typeface="Calibri Light" panose="020F0302020204030204" pitchFamily="34" charset="0"/>
              </a:rPr>
              <a:t>John Burke: “But if we fail to love our families, our neighbors, our co-workers, and those in need whom God puts in our path, we’ve failed in the primary task God’s given us.” </a:t>
            </a:r>
            <a:endParaRPr lang="en-US" sz="35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63784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CCE282-671F-1225-C3E4-FB00114B012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D7EFD34-1AC9-E038-1999-F4D5D055FEFC}"/>
              </a:ext>
            </a:extLst>
          </p:cNvPr>
          <p:cNvSpPr txBox="1">
            <a:spLocks noChangeArrowheads="1"/>
          </p:cNvSpPr>
          <p:nvPr/>
        </p:nvSpPr>
        <p:spPr bwMode="auto">
          <a:xfrm>
            <a:off x="304800" y="1295401"/>
            <a:ext cx="11658600" cy="3779817"/>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“I tell you the truth, when you were young, you were able to do as you liked; you dressed yourself and went wherever you wanted to go. But when you are old, you will stretch out your hands, and others will dress you and take you where you don’t want to go.” </a:t>
            </a:r>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said this to let him know by what kind of death he would glorify God. Then Jesus told him, “Follow me.”</a:t>
            </a:r>
          </a:p>
        </p:txBody>
      </p:sp>
      <p:sp>
        <p:nvSpPr>
          <p:cNvPr id="2" name="TextBox 1">
            <a:extLst>
              <a:ext uri="{FF2B5EF4-FFF2-40B4-BE49-F238E27FC236}">
                <a16:creationId xmlns:a16="http://schemas.microsoft.com/office/drawing/2014/main" id="{08704F01-92AA-AF49-20C8-DCEEC51A7B3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983291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AB24A-1116-3B0F-6823-2FFFFF4C352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4ED6AB5-391C-FE0F-4A80-622552924581}"/>
              </a:ext>
            </a:extLst>
          </p:cNvPr>
          <p:cNvSpPr txBox="1">
            <a:spLocks noChangeArrowheads="1"/>
          </p:cNvSpPr>
          <p:nvPr/>
        </p:nvSpPr>
        <p:spPr bwMode="auto">
          <a:xfrm>
            <a:off x="304800" y="1295401"/>
            <a:ext cx="11658600" cy="3253519"/>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Peter turned around and saw behind them the disciple Jesus loved—the one who had leaned over to Jesus during supper and asked, “Lord, who will betray you?” </a:t>
            </a:r>
            <a:r>
              <a:rPr lang="en-US" sz="3800" baseline="30000" dirty="0">
                <a:solidFill>
                  <a:schemeClr val="bg1"/>
                </a:solidFill>
                <a:latin typeface="Aptos Display" panose="020B0004020202020204" pitchFamily="34" charset="0"/>
              </a:rPr>
              <a:t>21 </a:t>
            </a:r>
            <a:r>
              <a:rPr lang="en-US" sz="3800" dirty="0">
                <a:solidFill>
                  <a:schemeClr val="bg1"/>
                </a:solidFill>
                <a:latin typeface="Aptos Display" panose="020B0004020202020204" pitchFamily="34" charset="0"/>
              </a:rPr>
              <a:t>Peter asked Jesus, “What about him, Lord?” </a:t>
            </a:r>
          </a:p>
          <a:p>
            <a:pPr indent="471488">
              <a:lnSpc>
                <a:spcPct val="90000"/>
              </a:lnSpc>
            </a:pPr>
            <a:r>
              <a:rPr lang="en-US" sz="3800" baseline="30000" dirty="0">
                <a:solidFill>
                  <a:schemeClr val="bg1"/>
                </a:solidFill>
                <a:latin typeface="Aptos Display" panose="020B0004020202020204" pitchFamily="34" charset="0"/>
              </a:rPr>
              <a:t>22 </a:t>
            </a:r>
            <a:r>
              <a:rPr lang="en-US" sz="3800" dirty="0">
                <a:solidFill>
                  <a:schemeClr val="bg1"/>
                </a:solidFill>
                <a:latin typeface="Aptos Display" panose="020B0004020202020204" pitchFamily="34" charset="0"/>
              </a:rPr>
              <a:t>Jesus replied, “If I want him to remain alive until I return, what is that to you? As for you, follow me.”</a:t>
            </a:r>
          </a:p>
        </p:txBody>
      </p:sp>
      <p:sp>
        <p:nvSpPr>
          <p:cNvPr id="2" name="TextBox 1">
            <a:extLst>
              <a:ext uri="{FF2B5EF4-FFF2-40B4-BE49-F238E27FC236}">
                <a16:creationId xmlns:a16="http://schemas.microsoft.com/office/drawing/2014/main" id="{945EE4A9-A471-9F67-2C8E-5BA95B9F360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225271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EB50E-EC05-7EC5-C9F1-77AEA1B1989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EF8E503-CF55-1471-EDDD-B31ACA0C4774}"/>
              </a:ext>
            </a:extLst>
          </p:cNvPr>
          <p:cNvSpPr txBox="1">
            <a:spLocks noChangeArrowheads="1"/>
          </p:cNvSpPr>
          <p:nvPr/>
        </p:nvSpPr>
        <p:spPr bwMode="auto">
          <a:xfrm>
            <a:off x="304800" y="1295401"/>
            <a:ext cx="11658600" cy="5358711"/>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Peter turned around and saw behind them the disciple Jesus loved—the one who had leaned over to Jesus during supper and asked, “Lord, who will betray you?” </a:t>
            </a:r>
            <a:r>
              <a:rPr lang="en-US" sz="3800" baseline="30000" dirty="0">
                <a:solidFill>
                  <a:schemeClr val="bg1"/>
                </a:solidFill>
                <a:latin typeface="Aptos Display" panose="020B0004020202020204" pitchFamily="34" charset="0"/>
              </a:rPr>
              <a:t>21 </a:t>
            </a:r>
            <a:r>
              <a:rPr lang="en-US" sz="3800" dirty="0">
                <a:solidFill>
                  <a:schemeClr val="bg1"/>
                </a:solidFill>
                <a:latin typeface="Aptos Display" panose="020B0004020202020204" pitchFamily="34" charset="0"/>
              </a:rPr>
              <a:t>Peter asked Jesus, “What about him, Lord?” </a:t>
            </a:r>
          </a:p>
          <a:p>
            <a:pPr indent="471488">
              <a:lnSpc>
                <a:spcPct val="90000"/>
              </a:lnSpc>
            </a:pPr>
            <a:r>
              <a:rPr lang="en-US" sz="3800" baseline="30000" dirty="0">
                <a:solidFill>
                  <a:schemeClr val="bg1"/>
                </a:solidFill>
                <a:latin typeface="Aptos Display" panose="020B0004020202020204" pitchFamily="34" charset="0"/>
              </a:rPr>
              <a:t>22 </a:t>
            </a:r>
            <a:r>
              <a:rPr lang="en-US" sz="3800" dirty="0">
                <a:solidFill>
                  <a:schemeClr val="bg1"/>
                </a:solidFill>
                <a:latin typeface="Aptos Display" panose="020B0004020202020204" pitchFamily="34" charset="0"/>
              </a:rPr>
              <a:t>Jesus replied, “If I want him to remain alive until I return, what is that to you? As for you, follow me.” </a:t>
            </a:r>
          </a:p>
          <a:p>
            <a:pPr indent="471488">
              <a:lnSpc>
                <a:spcPct val="90000"/>
              </a:lnSpc>
            </a:pPr>
            <a:r>
              <a:rPr lang="en-US" sz="3800" baseline="30000" dirty="0">
                <a:solidFill>
                  <a:schemeClr val="bg1"/>
                </a:solidFill>
                <a:latin typeface="Aptos Display" panose="020B0004020202020204" pitchFamily="34" charset="0"/>
              </a:rPr>
              <a:t>23 </a:t>
            </a:r>
            <a:r>
              <a:rPr lang="en-US" sz="3800" dirty="0">
                <a:solidFill>
                  <a:schemeClr val="bg1"/>
                </a:solidFill>
                <a:latin typeface="Aptos Display" panose="020B0004020202020204" pitchFamily="34" charset="0"/>
              </a:rPr>
              <a:t>So the rumor spread among the community of believers that this disciple wouldn’t die. But that isn’t what Jesus said at all. He only said, “If I want him to remain alive until I return, what is that to you?”</a:t>
            </a:r>
          </a:p>
        </p:txBody>
      </p:sp>
      <p:sp>
        <p:nvSpPr>
          <p:cNvPr id="2" name="TextBox 1">
            <a:extLst>
              <a:ext uri="{FF2B5EF4-FFF2-40B4-BE49-F238E27FC236}">
                <a16:creationId xmlns:a16="http://schemas.microsoft.com/office/drawing/2014/main" id="{A07C6925-A167-1B20-B07A-68EF4390B79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361743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47B49-A1F0-F025-1B85-AE840AEC08D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AFDED10-7EDF-9CEA-629B-80C399E1DEE8}"/>
              </a:ext>
            </a:extLst>
          </p:cNvPr>
          <p:cNvSpPr txBox="1">
            <a:spLocks noChangeArrowheads="1"/>
          </p:cNvSpPr>
          <p:nvPr/>
        </p:nvSpPr>
        <p:spPr bwMode="auto">
          <a:xfrm>
            <a:off x="304800" y="1295401"/>
            <a:ext cx="11658600" cy="3253519"/>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This disciple is the one who testifies to these events and has recorded them here. And we know that his account of these things is accurate. </a:t>
            </a:r>
          </a:p>
          <a:p>
            <a:pPr indent="471488">
              <a:lnSpc>
                <a:spcPct val="90000"/>
              </a:lnSpc>
            </a:pPr>
            <a:r>
              <a:rPr lang="en-US" sz="3800" baseline="30000" dirty="0">
                <a:solidFill>
                  <a:schemeClr val="bg1"/>
                </a:solidFill>
                <a:latin typeface="Aptos Display" panose="020B0004020202020204" pitchFamily="34" charset="0"/>
              </a:rPr>
              <a:t>25 </a:t>
            </a:r>
            <a:r>
              <a:rPr lang="en-US" sz="3800" dirty="0">
                <a:solidFill>
                  <a:schemeClr val="bg1"/>
                </a:solidFill>
                <a:latin typeface="Aptos Display" panose="020B0004020202020204" pitchFamily="34" charset="0"/>
              </a:rPr>
              <a:t>Jesus also did many other things. If they were all written down, I suppose the whole world could not contain the books that would be written. </a:t>
            </a:r>
          </a:p>
        </p:txBody>
      </p:sp>
      <p:sp>
        <p:nvSpPr>
          <p:cNvPr id="2" name="TextBox 1">
            <a:extLst>
              <a:ext uri="{FF2B5EF4-FFF2-40B4-BE49-F238E27FC236}">
                <a16:creationId xmlns:a16="http://schemas.microsoft.com/office/drawing/2014/main" id="{A10F72E8-1B3A-0568-E6B7-06E67F29112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703333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5E2B4-2672-4CAB-18CD-AE2FFF3D377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322BCF9-A5FF-AC8C-055D-24C7C53D8E99}"/>
              </a:ext>
            </a:extLst>
          </p:cNvPr>
          <p:cNvSpPr txBox="1">
            <a:spLocks noChangeArrowheads="1"/>
          </p:cNvSpPr>
          <p:nvPr/>
        </p:nvSpPr>
        <p:spPr bwMode="auto">
          <a:xfrm>
            <a:off x="304800" y="2325730"/>
            <a:ext cx="11537430" cy="1674626"/>
          </a:xfrm>
          <a:prstGeom prst="rect">
            <a:avLst/>
          </a:prstGeom>
          <a:noFill/>
          <a:ln w="9525">
            <a:noFill/>
            <a:miter lim="800000"/>
            <a:headEnd/>
            <a:tailEnd/>
          </a:ln>
        </p:spPr>
        <p:txBody>
          <a:bodyPr wrap="square">
            <a:spAutoFit/>
          </a:bodyPr>
          <a:lstStyle/>
          <a:p>
            <a:pPr marL="466725" lvl="1"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He uses our failure to help us see our need for him. </a:t>
            </a:r>
          </a:p>
          <a:p>
            <a:pPr marL="466725" lvl="1"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He gives us another chance. </a:t>
            </a:r>
          </a:p>
          <a:p>
            <a:pPr marL="466725" lvl="1"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He uses it to grow our love for others.</a:t>
            </a:r>
            <a:endParaRPr lang="en-US" sz="6600" dirty="0">
              <a:solidFill>
                <a:schemeClr val="bg1"/>
              </a:solidFill>
              <a:latin typeface="Aptos" panose="020B0004020202020204" pitchFamily="34" charset="0"/>
            </a:endParaRPr>
          </a:p>
        </p:txBody>
      </p:sp>
      <p:sp>
        <p:nvSpPr>
          <p:cNvPr id="8" name="TextBox 7">
            <a:extLst>
              <a:ext uri="{FF2B5EF4-FFF2-40B4-BE49-F238E27FC236}">
                <a16:creationId xmlns:a16="http://schemas.microsoft.com/office/drawing/2014/main" id="{95E81153-D829-5230-26E5-DF8A1BFDE8B4}"/>
              </a:ext>
            </a:extLst>
          </p:cNvPr>
          <p:cNvSpPr txBox="1"/>
          <p:nvPr/>
        </p:nvSpPr>
        <p:spPr>
          <a:xfrm>
            <a:off x="194310" y="205745"/>
            <a:ext cx="1199769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spc="0" normalizeH="0" baseline="0" noProof="0" dirty="0">
                <a:ln>
                  <a:noFill/>
                </a:ln>
                <a:solidFill>
                  <a:prstClr val="white"/>
                </a:solidFill>
                <a:effectLst/>
                <a:uLnTx/>
                <a:uFillTx/>
                <a:latin typeface="Aptos Display" panose="020B0004020202020204" pitchFamily="34" charset="0"/>
                <a:cs typeface="Arial" charset="0"/>
              </a:rPr>
              <a:t>How does God respond to our failure?</a:t>
            </a:r>
          </a:p>
        </p:txBody>
      </p:sp>
    </p:spTree>
    <p:extLst>
      <p:ext uri="{BB962C8B-B14F-4D97-AF65-F5344CB8AC3E}">
        <p14:creationId xmlns:p14="http://schemas.microsoft.com/office/powerpoint/2010/main" val="423209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535DE-A360-C5C3-EA70-8B5E4521F8D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6F9634E-B591-1B3E-1952-1E60FD7E9995}"/>
              </a:ext>
            </a:extLst>
          </p:cNvPr>
          <p:cNvSpPr txBox="1">
            <a:spLocks noChangeArrowheads="1"/>
          </p:cNvSpPr>
          <p:nvPr/>
        </p:nvSpPr>
        <p:spPr bwMode="auto">
          <a:xfrm>
            <a:off x="304800" y="1295401"/>
            <a:ext cx="11537430" cy="27272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Aptos Display" panose="020B0004020202020204" pitchFamily="34" charset="0"/>
              </a:rPr>
              <a:t>1</a:t>
            </a:r>
            <a:r>
              <a:rPr lang="en-US" sz="3800" dirty="0">
                <a:solidFill>
                  <a:schemeClr val="tx1">
                    <a:lumMod val="50000"/>
                    <a:lumOff val="50000"/>
                  </a:schemeClr>
                </a:solidFill>
                <a:latin typeface="Aptos Display" panose="020B0004020202020204" pitchFamily="34" charset="0"/>
              </a:rPr>
              <a:t> Later, Jesus appeared again to the disciples beside the Sea of Galilee. This is how it happened.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Several of the disciples were there—</a:t>
            </a:r>
            <a:r>
              <a:rPr lang="en-US" sz="3800" dirty="0">
                <a:solidFill>
                  <a:schemeClr val="bg1"/>
                </a:solidFill>
                <a:latin typeface="Aptos Display" panose="020B0004020202020204" pitchFamily="34" charset="0"/>
              </a:rPr>
              <a:t>Simon Peter,</a:t>
            </a:r>
            <a:r>
              <a:rPr lang="en-US" sz="3800" dirty="0">
                <a:solidFill>
                  <a:schemeClr val="tx1">
                    <a:lumMod val="50000"/>
                    <a:lumOff val="50000"/>
                  </a:schemeClr>
                </a:solidFill>
                <a:latin typeface="Aptos Display" panose="020B0004020202020204" pitchFamily="34" charset="0"/>
              </a:rPr>
              <a:t> Thomas, Nathanael from Cana in Galilee, the sons of Zebedee, and two other disciples. </a:t>
            </a:r>
          </a:p>
        </p:txBody>
      </p:sp>
      <p:sp>
        <p:nvSpPr>
          <p:cNvPr id="2" name="Rectangle 1">
            <a:extLst>
              <a:ext uri="{FF2B5EF4-FFF2-40B4-BE49-F238E27FC236}">
                <a16:creationId xmlns:a16="http://schemas.microsoft.com/office/drawing/2014/main" id="{660197BD-3A90-3D10-588E-40A561B6B212}"/>
              </a:ext>
            </a:extLst>
          </p:cNvPr>
          <p:cNvSpPr>
            <a:spLocks noChangeArrowheads="1"/>
          </p:cNvSpPr>
          <p:nvPr/>
        </p:nvSpPr>
        <p:spPr bwMode="auto">
          <a:xfrm>
            <a:off x="349770" y="2947221"/>
            <a:ext cx="11244822" cy="14784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2BE5D3AE-7886-4D8A-1BEE-A83F3567D7D7}"/>
              </a:ext>
            </a:extLst>
          </p:cNvPr>
          <p:cNvSpPr txBox="1">
            <a:spLocks noChangeArrowheads="1"/>
          </p:cNvSpPr>
          <p:nvPr/>
        </p:nvSpPr>
        <p:spPr bwMode="auto">
          <a:xfrm>
            <a:off x="388720" y="3058132"/>
            <a:ext cx="11148612" cy="12039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Peter: “Even if all the rest desert you, I never will” (Matthew 26:33). </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4" name="TextBox 3">
            <a:extLst>
              <a:ext uri="{FF2B5EF4-FFF2-40B4-BE49-F238E27FC236}">
                <a16:creationId xmlns:a16="http://schemas.microsoft.com/office/drawing/2014/main" id="{5E69512C-0169-503C-24B4-FBEFA365109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5" name="Rectangle 4">
            <a:extLst>
              <a:ext uri="{FF2B5EF4-FFF2-40B4-BE49-F238E27FC236}">
                <a16:creationId xmlns:a16="http://schemas.microsoft.com/office/drawing/2014/main" id="{E547C16A-8F3C-33A7-30A6-380697E82D7B}"/>
              </a:ext>
            </a:extLst>
          </p:cNvPr>
          <p:cNvSpPr>
            <a:spLocks noChangeArrowheads="1"/>
          </p:cNvSpPr>
          <p:nvPr/>
        </p:nvSpPr>
        <p:spPr bwMode="auto">
          <a:xfrm>
            <a:off x="368804" y="4599041"/>
            <a:ext cx="11244822" cy="20466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46712864-A17D-63E0-49AE-3CBE28483343}"/>
              </a:ext>
            </a:extLst>
          </p:cNvPr>
          <p:cNvSpPr txBox="1">
            <a:spLocks noChangeArrowheads="1"/>
          </p:cNvSpPr>
          <p:nvPr/>
        </p:nvSpPr>
        <p:spPr bwMode="auto">
          <a:xfrm>
            <a:off x="407754" y="4709952"/>
            <a:ext cx="11148612" cy="1757917"/>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Even though Jesus appeared to the disciples twice, they still hadn’t talked about what happened the night of Jesus’ arrest.</a:t>
            </a:r>
            <a:endParaRPr lang="en-US" sz="40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0886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84439A-C8A1-7311-179C-EDF02A029A7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7931EB9-BAEE-6A44-2701-DB8C151A5AF1}"/>
              </a:ext>
            </a:extLst>
          </p:cNvPr>
          <p:cNvSpPr txBox="1">
            <a:spLocks noChangeArrowheads="1"/>
          </p:cNvSpPr>
          <p:nvPr/>
        </p:nvSpPr>
        <p:spPr bwMode="auto">
          <a:xfrm>
            <a:off x="304800" y="1295401"/>
            <a:ext cx="11658600" cy="3779817"/>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Simon Peter said, “I’m going fishing.” </a:t>
            </a:r>
          </a:p>
          <a:p>
            <a:pPr indent="471488">
              <a:lnSpc>
                <a:spcPct val="90000"/>
              </a:lnSpc>
            </a:pPr>
            <a:r>
              <a:rPr lang="en-US" sz="3800" dirty="0">
                <a:solidFill>
                  <a:schemeClr val="bg1"/>
                </a:solidFill>
                <a:latin typeface="Aptos Display" panose="020B0004020202020204" pitchFamily="34" charset="0"/>
              </a:rPr>
              <a:t>“We’ll come, too,” they all said. So they went out in the boat, but they caught nothing all night. </a:t>
            </a:r>
          </a:p>
          <a:p>
            <a:pPr indent="471488">
              <a:lnSpc>
                <a:spcPct val="90000"/>
              </a:lnSpc>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At dawn Jesus was standing on the beach, but the disciples couldn’t see who he was. </a:t>
            </a:r>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He called out, “Have you caught any fish?” </a:t>
            </a:r>
          </a:p>
          <a:p>
            <a:pPr indent="471488">
              <a:lnSpc>
                <a:spcPct val="90000"/>
              </a:lnSpc>
            </a:pPr>
            <a:r>
              <a:rPr lang="en-US" sz="3800" dirty="0">
                <a:solidFill>
                  <a:schemeClr val="bg1"/>
                </a:solidFill>
                <a:latin typeface="Aptos Display" panose="020B0004020202020204" pitchFamily="34" charset="0"/>
              </a:rPr>
              <a:t>“No,” they replied. </a:t>
            </a:r>
          </a:p>
        </p:txBody>
      </p:sp>
      <p:sp>
        <p:nvSpPr>
          <p:cNvPr id="2" name="TextBox 1">
            <a:extLst>
              <a:ext uri="{FF2B5EF4-FFF2-40B4-BE49-F238E27FC236}">
                <a16:creationId xmlns:a16="http://schemas.microsoft.com/office/drawing/2014/main" id="{BFDDF6C3-C63F-2277-A478-29A5E8F15E4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520055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3C634-7916-B452-FE97-3A09433C2BA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216E6B3-9077-1A6A-9E2C-94B15E1B3A6E}"/>
              </a:ext>
            </a:extLst>
          </p:cNvPr>
          <p:cNvSpPr txBox="1">
            <a:spLocks noChangeArrowheads="1"/>
          </p:cNvSpPr>
          <p:nvPr/>
        </p:nvSpPr>
        <p:spPr bwMode="auto">
          <a:xfrm>
            <a:off x="304800" y="1295401"/>
            <a:ext cx="11658600" cy="2200924"/>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Then he said, “Throw out your net on the right-hand side of the boat, and you’ll get some!” So they did, and they couldn’t haul in the net because there were so many fish in it. </a:t>
            </a:r>
          </a:p>
        </p:txBody>
      </p:sp>
      <p:sp>
        <p:nvSpPr>
          <p:cNvPr id="2" name="TextBox 1">
            <a:extLst>
              <a:ext uri="{FF2B5EF4-FFF2-40B4-BE49-F238E27FC236}">
                <a16:creationId xmlns:a16="http://schemas.microsoft.com/office/drawing/2014/main" id="{D81C7FCF-40AC-4086-E8C8-BE1C60D5DCE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14117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F6129-6179-7258-1C66-45AD95CADCB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A4E3D59-E69A-82A1-7FD4-D2AB9D5C88F6}"/>
              </a:ext>
            </a:extLst>
          </p:cNvPr>
          <p:cNvSpPr txBox="1">
            <a:spLocks noChangeArrowheads="1"/>
          </p:cNvSpPr>
          <p:nvPr/>
        </p:nvSpPr>
        <p:spPr bwMode="auto">
          <a:xfrm>
            <a:off x="304800" y="1295401"/>
            <a:ext cx="11658600" cy="2200924"/>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6 </a:t>
            </a:r>
            <a:r>
              <a:rPr lang="en-US" sz="3800" dirty="0">
                <a:solidFill>
                  <a:schemeClr val="tx1">
                    <a:lumMod val="50000"/>
                    <a:lumOff val="50000"/>
                  </a:schemeClr>
                </a:solidFill>
                <a:latin typeface="Aptos Display" panose="020B0004020202020204" pitchFamily="34" charset="0"/>
              </a:rPr>
              <a:t>Then he said, “Throw out your net on the right-hand side of the boat, and you’ll get some!” So they did, and </a:t>
            </a:r>
            <a:r>
              <a:rPr lang="en-US" sz="3800" dirty="0">
                <a:solidFill>
                  <a:schemeClr val="bg1"/>
                </a:solidFill>
                <a:latin typeface="Aptos Display" panose="020B0004020202020204" pitchFamily="34" charset="0"/>
              </a:rPr>
              <a:t>they couldn’t haul in the net because there were so many fish in it</a:t>
            </a:r>
            <a:r>
              <a:rPr lang="en-US" sz="3800" dirty="0">
                <a:solidFill>
                  <a:schemeClr val="tx1">
                    <a:lumMod val="50000"/>
                    <a:lumOff val="50000"/>
                  </a:schemeClr>
                </a:solidFill>
                <a:latin typeface="Aptos Display" panose="020B0004020202020204" pitchFamily="34" charset="0"/>
              </a:rPr>
              <a:t>.</a:t>
            </a:r>
            <a:r>
              <a:rPr lang="en-US" sz="3800" dirty="0">
                <a:solidFill>
                  <a:schemeClr val="bg1"/>
                </a:solidFill>
                <a:latin typeface="Aptos Display" panose="020B0004020202020204" pitchFamily="34" charset="0"/>
              </a:rPr>
              <a:t> </a:t>
            </a:r>
          </a:p>
        </p:txBody>
      </p:sp>
      <p:sp>
        <p:nvSpPr>
          <p:cNvPr id="2" name="Rectangle 1">
            <a:extLst>
              <a:ext uri="{FF2B5EF4-FFF2-40B4-BE49-F238E27FC236}">
                <a16:creationId xmlns:a16="http://schemas.microsoft.com/office/drawing/2014/main" id="{D787F63A-D327-DC71-B5CD-DCC7EED8DB35}"/>
              </a:ext>
            </a:extLst>
          </p:cNvPr>
          <p:cNvSpPr>
            <a:spLocks noChangeArrowheads="1"/>
          </p:cNvSpPr>
          <p:nvPr/>
        </p:nvSpPr>
        <p:spPr bwMode="auto">
          <a:xfrm>
            <a:off x="473589" y="3496325"/>
            <a:ext cx="11244822" cy="14784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D69D805-9592-5E2A-B489-B155E1D8BF14}"/>
              </a:ext>
            </a:extLst>
          </p:cNvPr>
          <p:cNvSpPr txBox="1">
            <a:spLocks noChangeArrowheads="1"/>
          </p:cNvSpPr>
          <p:nvPr/>
        </p:nvSpPr>
        <p:spPr bwMode="auto">
          <a:xfrm>
            <a:off x="512539" y="3852167"/>
            <a:ext cx="11148612" cy="677814"/>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200" dirty="0">
                <a:solidFill>
                  <a:prstClr val="white"/>
                </a:solidFill>
                <a:latin typeface="Aptos Display" panose="020B0004020202020204" pitchFamily="34" charset="0"/>
                <a:cs typeface="Calibri Light" panose="020F0302020204030204" pitchFamily="34" charset="0"/>
              </a:rPr>
              <a:t>This is reminiscent of Jesus calling Peter in Luke 5.</a:t>
            </a:r>
            <a:endParaRPr lang="en-US" sz="4200" dirty="0">
              <a:solidFill>
                <a:schemeClr val="bg1"/>
              </a:solidFill>
              <a:latin typeface="Aptos Display" panose="020B0004020202020204" pitchFamily="34" charset="0"/>
              <a:cs typeface="Calibri Light" panose="020F0302020204030204" pitchFamily="34" charset="0"/>
            </a:endParaRPr>
          </a:p>
        </p:txBody>
      </p:sp>
      <p:sp>
        <p:nvSpPr>
          <p:cNvPr id="4" name="TextBox 3">
            <a:extLst>
              <a:ext uri="{FF2B5EF4-FFF2-40B4-BE49-F238E27FC236}">
                <a16:creationId xmlns:a16="http://schemas.microsoft.com/office/drawing/2014/main" id="{B19F0228-B136-C7E9-3B62-12A285724FD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42445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3B4410-1297-1A6A-D508-96965FF6219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3C76013-8793-97C5-C16E-1E2B94531A1F}"/>
              </a:ext>
            </a:extLst>
          </p:cNvPr>
          <p:cNvSpPr txBox="1">
            <a:spLocks noChangeArrowheads="1"/>
          </p:cNvSpPr>
          <p:nvPr/>
        </p:nvSpPr>
        <p:spPr bwMode="auto">
          <a:xfrm>
            <a:off x="304800" y="1295401"/>
            <a:ext cx="11658600" cy="2200924"/>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6 </a:t>
            </a:r>
            <a:r>
              <a:rPr lang="en-US" sz="3800" dirty="0">
                <a:solidFill>
                  <a:schemeClr val="tx1">
                    <a:lumMod val="50000"/>
                    <a:lumOff val="50000"/>
                  </a:schemeClr>
                </a:solidFill>
                <a:latin typeface="Aptos Display" panose="020B0004020202020204" pitchFamily="34" charset="0"/>
              </a:rPr>
              <a:t>Then he said, “Throw out your net on the right-hand side of the boat, and you’ll get some!” So they did, and </a:t>
            </a:r>
            <a:r>
              <a:rPr lang="en-US" sz="3800" dirty="0">
                <a:solidFill>
                  <a:schemeClr val="bg1"/>
                </a:solidFill>
                <a:latin typeface="Aptos Display" panose="020B0004020202020204" pitchFamily="34" charset="0"/>
              </a:rPr>
              <a:t>they couldn’t haul in the net because there were so many fish in it</a:t>
            </a:r>
            <a:r>
              <a:rPr lang="en-US" sz="3800" dirty="0">
                <a:solidFill>
                  <a:schemeClr val="tx1">
                    <a:lumMod val="50000"/>
                    <a:lumOff val="50000"/>
                  </a:schemeClr>
                </a:solidFill>
                <a:latin typeface="Aptos Display" panose="020B0004020202020204" pitchFamily="34" charset="0"/>
              </a:rPr>
              <a:t>.</a:t>
            </a:r>
            <a:r>
              <a:rPr lang="en-US" sz="3800" dirty="0">
                <a:solidFill>
                  <a:schemeClr val="bg1"/>
                </a:solidFill>
                <a:latin typeface="Aptos Display" panose="020B0004020202020204" pitchFamily="34" charset="0"/>
              </a:rPr>
              <a:t> </a:t>
            </a:r>
          </a:p>
        </p:txBody>
      </p:sp>
      <p:sp>
        <p:nvSpPr>
          <p:cNvPr id="2" name="Rectangle 1">
            <a:extLst>
              <a:ext uri="{FF2B5EF4-FFF2-40B4-BE49-F238E27FC236}">
                <a16:creationId xmlns:a16="http://schemas.microsoft.com/office/drawing/2014/main" id="{02D4082C-89B2-C51F-5C7A-0BD66CB04CC4}"/>
              </a:ext>
            </a:extLst>
          </p:cNvPr>
          <p:cNvSpPr>
            <a:spLocks noChangeArrowheads="1"/>
          </p:cNvSpPr>
          <p:nvPr/>
        </p:nvSpPr>
        <p:spPr bwMode="auto">
          <a:xfrm>
            <a:off x="473589" y="3496325"/>
            <a:ext cx="11244822" cy="14784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984723D-03D1-FCEF-A480-DCAA6FD80F43}"/>
              </a:ext>
            </a:extLst>
          </p:cNvPr>
          <p:cNvSpPr txBox="1">
            <a:spLocks noChangeArrowheads="1"/>
          </p:cNvSpPr>
          <p:nvPr/>
        </p:nvSpPr>
        <p:spPr bwMode="auto">
          <a:xfrm>
            <a:off x="512539" y="3607236"/>
            <a:ext cx="11148612" cy="120391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By reproducing this miracle, Jesus is recreating the scene of Peter’s calling. </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4" name="TextBox 3">
            <a:extLst>
              <a:ext uri="{FF2B5EF4-FFF2-40B4-BE49-F238E27FC236}">
                <a16:creationId xmlns:a16="http://schemas.microsoft.com/office/drawing/2014/main" id="{720BA628-90C1-85EC-2330-130AF0373A1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50489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6C55C-81C8-EFED-CAA1-C0EB496B538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109C9D9-8FBA-EC6F-6AB9-4DA5F1C374F0}"/>
              </a:ext>
            </a:extLst>
          </p:cNvPr>
          <p:cNvSpPr txBox="1">
            <a:spLocks noChangeArrowheads="1"/>
          </p:cNvSpPr>
          <p:nvPr/>
        </p:nvSpPr>
        <p:spPr bwMode="auto">
          <a:xfrm>
            <a:off x="304800" y="1295401"/>
            <a:ext cx="11658600" cy="4306115"/>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Then he said, “Throw out your net on the right-hand side of the boat, and you’ll get some!” So they did, and they couldn’t haul in the net because there were so many fish in it. </a:t>
            </a:r>
          </a:p>
          <a:p>
            <a:pPr indent="471488">
              <a:lnSpc>
                <a:spcPct val="90000"/>
              </a:lnSpc>
            </a:pPr>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Then the disciple Jesus loved said to Peter, “It’s the Lord!” When Simon Peter heard that it was the Lord, he put on his outer garment, jumped into the water, and headed to shore. </a:t>
            </a:r>
          </a:p>
        </p:txBody>
      </p:sp>
      <p:sp>
        <p:nvSpPr>
          <p:cNvPr id="2" name="TextBox 1">
            <a:extLst>
              <a:ext uri="{FF2B5EF4-FFF2-40B4-BE49-F238E27FC236}">
                <a16:creationId xmlns:a16="http://schemas.microsoft.com/office/drawing/2014/main" id="{BADC2BB8-0319-0EE8-4D69-E39C3C5C998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54916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3CBA1-2D1A-8D0D-20B8-158E147DCAF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8D26B33-D85D-82F9-AA1F-9FDECF4FA14C}"/>
              </a:ext>
            </a:extLst>
          </p:cNvPr>
          <p:cNvSpPr txBox="1">
            <a:spLocks noChangeArrowheads="1"/>
          </p:cNvSpPr>
          <p:nvPr/>
        </p:nvSpPr>
        <p:spPr bwMode="auto">
          <a:xfrm>
            <a:off x="304800" y="1295401"/>
            <a:ext cx="11658600" cy="4306115"/>
          </a:xfrm>
          <a:prstGeom prst="rect">
            <a:avLst/>
          </a:prstGeom>
          <a:noFill/>
          <a:ln w="9525">
            <a:noFill/>
            <a:miter lim="800000"/>
            <a:headEnd/>
            <a:tailEnd/>
          </a:ln>
        </p:spPr>
        <p:txBody>
          <a:bodyPr wrap="square">
            <a:spAutoFit/>
          </a:bodyPr>
          <a:lstStyle/>
          <a:p>
            <a:pPr indent="471488">
              <a:lnSpc>
                <a:spcPct val="90000"/>
              </a:lnSpc>
            </a:pPr>
            <a:r>
              <a:rPr lang="en-US" sz="3800" baseline="30000" dirty="0">
                <a:solidFill>
                  <a:schemeClr val="tx1">
                    <a:lumMod val="50000"/>
                    <a:lumOff val="50000"/>
                  </a:schemeClr>
                </a:solidFill>
                <a:latin typeface="Aptos Display" panose="020B0004020202020204" pitchFamily="34" charset="0"/>
              </a:rPr>
              <a:t>6 </a:t>
            </a:r>
            <a:r>
              <a:rPr lang="en-US" sz="3800" dirty="0">
                <a:solidFill>
                  <a:schemeClr val="tx1">
                    <a:lumMod val="50000"/>
                    <a:lumOff val="50000"/>
                  </a:schemeClr>
                </a:solidFill>
                <a:latin typeface="Aptos Display" panose="020B0004020202020204" pitchFamily="34" charset="0"/>
              </a:rPr>
              <a:t>Then he said, “Throw out your net on the right-hand side of the boat, and you’ll get some!” So they did, and they couldn’t haul in the net because there were so many fish in it. </a:t>
            </a:r>
          </a:p>
          <a:p>
            <a:pPr indent="471488">
              <a:lnSpc>
                <a:spcPct val="90000"/>
              </a:lnSpc>
            </a:pPr>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Then the disciple Jesus loved said to Peter, “It’s the Lord!” When Simon Peter heard that it was the Lord, he put on his outer garment, </a:t>
            </a:r>
            <a:r>
              <a:rPr lang="en-US" sz="3800" dirty="0">
                <a:solidFill>
                  <a:schemeClr val="bg1"/>
                </a:solidFill>
                <a:latin typeface="Aptos Display" panose="020B0004020202020204" pitchFamily="34" charset="0"/>
              </a:rPr>
              <a:t>jumped into the water</a:t>
            </a:r>
            <a:r>
              <a:rPr lang="en-US" sz="3800" dirty="0">
                <a:solidFill>
                  <a:schemeClr val="tx1">
                    <a:lumMod val="50000"/>
                    <a:lumOff val="50000"/>
                  </a:schemeClr>
                </a:solidFill>
                <a:latin typeface="Aptos Display" panose="020B0004020202020204" pitchFamily="34" charset="0"/>
              </a:rPr>
              <a:t>, and headed to shore. </a:t>
            </a:r>
          </a:p>
        </p:txBody>
      </p:sp>
      <p:sp>
        <p:nvSpPr>
          <p:cNvPr id="2" name="TextBox 1">
            <a:extLst>
              <a:ext uri="{FF2B5EF4-FFF2-40B4-BE49-F238E27FC236}">
                <a16:creationId xmlns:a16="http://schemas.microsoft.com/office/drawing/2014/main" id="{FC2208D4-F1A1-5A54-D31C-2E0EBB00DE0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394152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2366</Words>
  <Application>Microsoft Office PowerPoint</Application>
  <PresentationFormat>Widescreen</PresentationFormat>
  <Paragraphs>145</Paragraphs>
  <Slides>30</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ＭＳ Ｐゴシック</vt:lpstr>
      <vt:lpstr>Aptos</vt:lpstr>
      <vt:lpstr>Aptos Display</vt:lpstr>
      <vt:lpstr>Arial</vt:lpstr>
      <vt:lpstr>Calibri</vt:lpstr>
      <vt:lpstr>Calibri Light</vt:lpstr>
      <vt:lpstr>Century Gothic</vt:lpstr>
      <vt:lpstr>Times New Roman</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2024-09-16T16:57:49Z</dcterms:created>
  <dcterms:modified xsi:type="dcterms:W3CDTF">2024-09-16T16:57:58Z</dcterms:modified>
</cp:coreProperties>
</file>