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6"/>
  </p:notesMasterIdLst>
  <p:sldIdLst>
    <p:sldId id="7081" r:id="rId2"/>
    <p:sldId id="7570" r:id="rId3"/>
    <p:sldId id="7571" r:id="rId4"/>
    <p:sldId id="7576" r:id="rId5"/>
    <p:sldId id="7577" r:id="rId6"/>
    <p:sldId id="7581" r:id="rId7"/>
    <p:sldId id="7582" r:id="rId8"/>
    <p:sldId id="7584" r:id="rId9"/>
    <p:sldId id="7585" r:id="rId10"/>
    <p:sldId id="7586" r:id="rId11"/>
    <p:sldId id="7657" r:id="rId12"/>
    <p:sldId id="7589" r:id="rId13"/>
    <p:sldId id="7646" r:id="rId14"/>
    <p:sldId id="7647" r:id="rId15"/>
    <p:sldId id="7648" r:id="rId16"/>
    <p:sldId id="7590" r:id="rId17"/>
    <p:sldId id="7591" r:id="rId18"/>
    <p:sldId id="7592" r:id="rId19"/>
    <p:sldId id="7649" r:id="rId20"/>
    <p:sldId id="7666" r:id="rId21"/>
    <p:sldId id="7651" r:id="rId22"/>
    <p:sldId id="7652" r:id="rId23"/>
    <p:sldId id="7653" r:id="rId24"/>
    <p:sldId id="7654" r:id="rId25"/>
    <p:sldId id="7650" r:id="rId26"/>
    <p:sldId id="7594" r:id="rId27"/>
    <p:sldId id="7595" r:id="rId28"/>
    <p:sldId id="7596" r:id="rId29"/>
    <p:sldId id="7597" r:id="rId30"/>
    <p:sldId id="7598" r:id="rId31"/>
    <p:sldId id="7599" r:id="rId32"/>
    <p:sldId id="7600" r:id="rId33"/>
    <p:sldId id="7603" r:id="rId34"/>
    <p:sldId id="7655" r:id="rId35"/>
    <p:sldId id="503" r:id="rId36"/>
    <p:sldId id="7604" r:id="rId37"/>
    <p:sldId id="7608" r:id="rId38"/>
    <p:sldId id="7609" r:id="rId39"/>
    <p:sldId id="7611" r:id="rId40"/>
    <p:sldId id="7612" r:id="rId41"/>
    <p:sldId id="7613" r:id="rId42"/>
    <p:sldId id="7614" r:id="rId43"/>
    <p:sldId id="7616" r:id="rId44"/>
    <p:sldId id="7617" r:id="rId45"/>
    <p:sldId id="7618" r:id="rId46"/>
    <p:sldId id="7619" r:id="rId47"/>
    <p:sldId id="7622" r:id="rId48"/>
    <p:sldId id="7620" r:id="rId49"/>
    <p:sldId id="7621" r:id="rId50"/>
    <p:sldId id="7623" r:id="rId51"/>
    <p:sldId id="7624" r:id="rId52"/>
    <p:sldId id="7656" r:id="rId53"/>
    <p:sldId id="7625" r:id="rId54"/>
    <p:sldId id="7626" r:id="rId55"/>
    <p:sldId id="7627" r:id="rId56"/>
    <p:sldId id="7628" r:id="rId57"/>
    <p:sldId id="7658" r:id="rId58"/>
    <p:sldId id="7630" r:id="rId59"/>
    <p:sldId id="7660" r:id="rId60"/>
    <p:sldId id="7631" r:id="rId61"/>
    <p:sldId id="7635" r:id="rId62"/>
    <p:sldId id="7636" r:id="rId63"/>
    <p:sldId id="7637" r:id="rId64"/>
    <p:sldId id="7638" r:id="rId65"/>
    <p:sldId id="7641" r:id="rId66"/>
    <p:sldId id="7640" r:id="rId67"/>
    <p:sldId id="7664" r:id="rId68"/>
    <p:sldId id="7639" r:id="rId69"/>
    <p:sldId id="7663" r:id="rId70"/>
    <p:sldId id="7642" r:id="rId71"/>
    <p:sldId id="7665" r:id="rId72"/>
    <p:sldId id="7644" r:id="rId73"/>
    <p:sldId id="7645" r:id="rId74"/>
    <p:sldId id="6976" r:id="rId7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79747"/>
    <a:srgbClr val="F68B32"/>
    <a:srgbClr val="DCDC92"/>
    <a:srgbClr val="003E1C"/>
    <a:srgbClr val="4D2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8" autoAdjust="0"/>
    <p:restoredTop sz="93117" autoAdjust="0"/>
  </p:normalViewPr>
  <p:slideViewPr>
    <p:cSldViewPr>
      <p:cViewPr varScale="1">
        <p:scale>
          <a:sx n="68" d="100"/>
          <a:sy n="68" d="100"/>
        </p:scale>
        <p:origin x="1086" y="7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9B128E-639A-4DE8-9534-C974F2D0974C}" type="datetimeFigureOut">
              <a:rPr lang="en-US" smtClean="0"/>
              <a:pPr/>
              <a:t>2/8/2023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57CF2D-5C1B-4D3B-A31E-A8CB96FA523F}" type="slidenum">
              <a:rPr lang="en-US" smtClean="0"/>
              <a:pPr/>
              <a:t>‹#›</a:t>
            </a:fld>
            <a:endParaRPr lang="en-US"/>
          </a:p>
        </p:txBody>
      </p:sp>
    </p:spTree>
    <p:extLst>
      <p:ext uri="{BB962C8B-B14F-4D97-AF65-F5344CB8AC3E}">
        <p14:creationId xmlns:p14="http://schemas.microsoft.com/office/powerpoint/2010/main" val="127002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1</a:t>
            </a:fld>
            <a:endParaRPr lang="en-US" dirty="0"/>
          </a:p>
        </p:txBody>
      </p:sp>
    </p:spTree>
    <p:extLst>
      <p:ext uri="{BB962C8B-B14F-4D97-AF65-F5344CB8AC3E}">
        <p14:creationId xmlns:p14="http://schemas.microsoft.com/office/powerpoint/2010/main" val="297713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54</a:t>
            </a:fld>
            <a:endParaRPr lang="en-US"/>
          </a:p>
        </p:txBody>
      </p:sp>
    </p:spTree>
    <p:extLst>
      <p:ext uri="{BB962C8B-B14F-4D97-AF65-F5344CB8AC3E}">
        <p14:creationId xmlns:p14="http://schemas.microsoft.com/office/powerpoint/2010/main" val="1547493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55</a:t>
            </a:fld>
            <a:endParaRPr lang="en-US"/>
          </a:p>
        </p:txBody>
      </p:sp>
    </p:spTree>
    <p:extLst>
      <p:ext uri="{BB962C8B-B14F-4D97-AF65-F5344CB8AC3E}">
        <p14:creationId xmlns:p14="http://schemas.microsoft.com/office/powerpoint/2010/main" val="2111216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56</a:t>
            </a:fld>
            <a:endParaRPr lang="en-US"/>
          </a:p>
        </p:txBody>
      </p:sp>
    </p:spTree>
    <p:extLst>
      <p:ext uri="{BB962C8B-B14F-4D97-AF65-F5344CB8AC3E}">
        <p14:creationId xmlns:p14="http://schemas.microsoft.com/office/powerpoint/2010/main" val="144407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57</a:t>
            </a:fld>
            <a:endParaRPr lang="en-US"/>
          </a:p>
        </p:txBody>
      </p:sp>
    </p:spTree>
    <p:extLst>
      <p:ext uri="{BB962C8B-B14F-4D97-AF65-F5344CB8AC3E}">
        <p14:creationId xmlns:p14="http://schemas.microsoft.com/office/powerpoint/2010/main" val="3409131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58</a:t>
            </a:fld>
            <a:endParaRPr lang="en-US"/>
          </a:p>
        </p:txBody>
      </p:sp>
    </p:spTree>
    <p:extLst>
      <p:ext uri="{BB962C8B-B14F-4D97-AF65-F5344CB8AC3E}">
        <p14:creationId xmlns:p14="http://schemas.microsoft.com/office/powerpoint/2010/main" val="2874015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59</a:t>
            </a:fld>
            <a:endParaRPr lang="en-US"/>
          </a:p>
        </p:txBody>
      </p:sp>
    </p:spTree>
    <p:extLst>
      <p:ext uri="{BB962C8B-B14F-4D97-AF65-F5344CB8AC3E}">
        <p14:creationId xmlns:p14="http://schemas.microsoft.com/office/powerpoint/2010/main" val="2481801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60</a:t>
            </a:fld>
            <a:endParaRPr lang="en-US"/>
          </a:p>
        </p:txBody>
      </p:sp>
    </p:spTree>
    <p:extLst>
      <p:ext uri="{BB962C8B-B14F-4D97-AF65-F5344CB8AC3E}">
        <p14:creationId xmlns:p14="http://schemas.microsoft.com/office/powerpoint/2010/main" val="1779359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61</a:t>
            </a:fld>
            <a:endParaRPr lang="en-US"/>
          </a:p>
        </p:txBody>
      </p:sp>
    </p:spTree>
    <p:extLst>
      <p:ext uri="{BB962C8B-B14F-4D97-AF65-F5344CB8AC3E}">
        <p14:creationId xmlns:p14="http://schemas.microsoft.com/office/powerpoint/2010/main" val="1063431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62</a:t>
            </a:fld>
            <a:endParaRPr lang="en-US"/>
          </a:p>
        </p:txBody>
      </p:sp>
    </p:spTree>
    <p:extLst>
      <p:ext uri="{BB962C8B-B14F-4D97-AF65-F5344CB8AC3E}">
        <p14:creationId xmlns:p14="http://schemas.microsoft.com/office/powerpoint/2010/main" val="2455424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63</a:t>
            </a:fld>
            <a:endParaRPr lang="en-US"/>
          </a:p>
        </p:txBody>
      </p:sp>
    </p:spTree>
    <p:extLst>
      <p:ext uri="{BB962C8B-B14F-4D97-AF65-F5344CB8AC3E}">
        <p14:creationId xmlns:p14="http://schemas.microsoft.com/office/powerpoint/2010/main" val="3539033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32</a:t>
            </a:fld>
            <a:endParaRPr lang="en-US"/>
          </a:p>
        </p:txBody>
      </p:sp>
    </p:spTree>
    <p:extLst>
      <p:ext uri="{BB962C8B-B14F-4D97-AF65-F5344CB8AC3E}">
        <p14:creationId xmlns:p14="http://schemas.microsoft.com/office/powerpoint/2010/main" val="1004150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64</a:t>
            </a:fld>
            <a:endParaRPr lang="en-US"/>
          </a:p>
        </p:txBody>
      </p:sp>
    </p:spTree>
    <p:extLst>
      <p:ext uri="{BB962C8B-B14F-4D97-AF65-F5344CB8AC3E}">
        <p14:creationId xmlns:p14="http://schemas.microsoft.com/office/powerpoint/2010/main" val="2868447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65</a:t>
            </a:fld>
            <a:endParaRPr lang="en-US"/>
          </a:p>
        </p:txBody>
      </p:sp>
    </p:spTree>
    <p:extLst>
      <p:ext uri="{BB962C8B-B14F-4D97-AF65-F5344CB8AC3E}">
        <p14:creationId xmlns:p14="http://schemas.microsoft.com/office/powerpoint/2010/main" val="31777814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66</a:t>
            </a:fld>
            <a:endParaRPr lang="en-US"/>
          </a:p>
        </p:txBody>
      </p:sp>
    </p:spTree>
    <p:extLst>
      <p:ext uri="{BB962C8B-B14F-4D97-AF65-F5344CB8AC3E}">
        <p14:creationId xmlns:p14="http://schemas.microsoft.com/office/powerpoint/2010/main" val="2206188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67</a:t>
            </a:fld>
            <a:endParaRPr lang="en-US"/>
          </a:p>
        </p:txBody>
      </p:sp>
    </p:spTree>
    <p:extLst>
      <p:ext uri="{BB962C8B-B14F-4D97-AF65-F5344CB8AC3E}">
        <p14:creationId xmlns:p14="http://schemas.microsoft.com/office/powerpoint/2010/main" val="188252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68</a:t>
            </a:fld>
            <a:endParaRPr lang="en-US"/>
          </a:p>
        </p:txBody>
      </p:sp>
    </p:spTree>
    <p:extLst>
      <p:ext uri="{BB962C8B-B14F-4D97-AF65-F5344CB8AC3E}">
        <p14:creationId xmlns:p14="http://schemas.microsoft.com/office/powerpoint/2010/main" val="3147318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69</a:t>
            </a:fld>
            <a:endParaRPr lang="en-US"/>
          </a:p>
        </p:txBody>
      </p:sp>
    </p:spTree>
    <p:extLst>
      <p:ext uri="{BB962C8B-B14F-4D97-AF65-F5344CB8AC3E}">
        <p14:creationId xmlns:p14="http://schemas.microsoft.com/office/powerpoint/2010/main" val="582800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70</a:t>
            </a:fld>
            <a:endParaRPr lang="en-US"/>
          </a:p>
        </p:txBody>
      </p:sp>
    </p:spTree>
    <p:extLst>
      <p:ext uri="{BB962C8B-B14F-4D97-AF65-F5344CB8AC3E}">
        <p14:creationId xmlns:p14="http://schemas.microsoft.com/office/powerpoint/2010/main" val="237908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71</a:t>
            </a:fld>
            <a:endParaRPr lang="en-US"/>
          </a:p>
        </p:txBody>
      </p:sp>
    </p:spTree>
    <p:extLst>
      <p:ext uri="{BB962C8B-B14F-4D97-AF65-F5344CB8AC3E}">
        <p14:creationId xmlns:p14="http://schemas.microsoft.com/office/powerpoint/2010/main" val="23408794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72</a:t>
            </a:fld>
            <a:endParaRPr lang="en-US"/>
          </a:p>
        </p:txBody>
      </p:sp>
    </p:spTree>
    <p:extLst>
      <p:ext uri="{BB962C8B-B14F-4D97-AF65-F5344CB8AC3E}">
        <p14:creationId xmlns:p14="http://schemas.microsoft.com/office/powerpoint/2010/main" val="9792702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74</a:t>
            </a:fld>
            <a:endParaRPr lang="en-US" dirty="0"/>
          </a:p>
        </p:txBody>
      </p:sp>
    </p:spTree>
    <p:extLst>
      <p:ext uri="{BB962C8B-B14F-4D97-AF65-F5344CB8AC3E}">
        <p14:creationId xmlns:p14="http://schemas.microsoft.com/office/powerpoint/2010/main" val="1955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33</a:t>
            </a:fld>
            <a:endParaRPr lang="en-US"/>
          </a:p>
        </p:txBody>
      </p:sp>
    </p:spTree>
    <p:extLst>
      <p:ext uri="{BB962C8B-B14F-4D97-AF65-F5344CB8AC3E}">
        <p14:creationId xmlns:p14="http://schemas.microsoft.com/office/powerpoint/2010/main" val="1715024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48</a:t>
            </a:fld>
            <a:endParaRPr lang="en-US"/>
          </a:p>
        </p:txBody>
      </p:sp>
    </p:spTree>
    <p:extLst>
      <p:ext uri="{BB962C8B-B14F-4D97-AF65-F5344CB8AC3E}">
        <p14:creationId xmlns:p14="http://schemas.microsoft.com/office/powerpoint/2010/main" val="6044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49</a:t>
            </a:fld>
            <a:endParaRPr lang="en-US"/>
          </a:p>
        </p:txBody>
      </p:sp>
    </p:spTree>
    <p:extLst>
      <p:ext uri="{BB962C8B-B14F-4D97-AF65-F5344CB8AC3E}">
        <p14:creationId xmlns:p14="http://schemas.microsoft.com/office/powerpoint/2010/main" val="2466674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50</a:t>
            </a:fld>
            <a:endParaRPr lang="en-US"/>
          </a:p>
        </p:txBody>
      </p:sp>
    </p:spTree>
    <p:extLst>
      <p:ext uri="{BB962C8B-B14F-4D97-AF65-F5344CB8AC3E}">
        <p14:creationId xmlns:p14="http://schemas.microsoft.com/office/powerpoint/2010/main" val="3991640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51</a:t>
            </a:fld>
            <a:endParaRPr lang="en-US"/>
          </a:p>
        </p:txBody>
      </p:sp>
    </p:spTree>
    <p:extLst>
      <p:ext uri="{BB962C8B-B14F-4D97-AF65-F5344CB8AC3E}">
        <p14:creationId xmlns:p14="http://schemas.microsoft.com/office/powerpoint/2010/main" val="3486376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52</a:t>
            </a:fld>
            <a:endParaRPr lang="en-US"/>
          </a:p>
        </p:txBody>
      </p:sp>
    </p:spTree>
    <p:extLst>
      <p:ext uri="{BB962C8B-B14F-4D97-AF65-F5344CB8AC3E}">
        <p14:creationId xmlns:p14="http://schemas.microsoft.com/office/powerpoint/2010/main" val="416179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57CF2D-5C1B-4D3B-A31E-A8CB96FA523F}" type="slidenum">
              <a:rPr lang="en-US" smtClean="0"/>
              <a:pPr/>
              <a:t>53</a:t>
            </a:fld>
            <a:endParaRPr lang="en-US"/>
          </a:p>
        </p:txBody>
      </p:sp>
    </p:spTree>
    <p:extLst>
      <p:ext uri="{BB962C8B-B14F-4D97-AF65-F5344CB8AC3E}">
        <p14:creationId xmlns:p14="http://schemas.microsoft.com/office/powerpoint/2010/main" val="130535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E319295-0C85-4A4E-8D42-6A8342C803FE}" type="datetimeFigureOut">
              <a:rPr lang="en-US"/>
              <a:pPr>
                <a:defRPr/>
              </a:pPr>
              <a:t>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BF81D0-EEC1-43A7-84CA-31D44E3C44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C763C2F-B3AE-4CEB-921B-DB81A2E5A20A}" type="datetimeFigureOut">
              <a:rPr lang="en-US"/>
              <a:pPr>
                <a:defRPr/>
              </a:pPr>
              <a:t>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4E0AC3-2271-4234-AADF-B2DB8C57EA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792E26-3310-4DE7-874C-187F525D031C}" type="datetimeFigureOut">
              <a:rPr lang="en-US"/>
              <a:pPr>
                <a:defRPr/>
              </a:pPr>
              <a:t>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2050C8-490A-40B4-A9C3-6C67EA6162C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423E28-0EBC-4D0B-BA09-DA807CB13C5A}" type="datetimeFigureOut">
              <a:rPr lang="en-US"/>
              <a:pPr>
                <a:defRPr/>
              </a:pPr>
              <a:t>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C3670D-7CCE-4E1A-8CA7-75213A061DE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DB86E9F-FB8E-467A-863C-37FF07655976}" type="datetimeFigureOut">
              <a:rPr lang="en-US"/>
              <a:pPr>
                <a:defRPr/>
              </a:pPr>
              <a:t>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D0C91A-E1CC-4C72-88E9-18D854DD557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6356B57-B464-41C5-AEDD-B1861123536F}" type="datetimeFigureOut">
              <a:rPr lang="en-US"/>
              <a:pPr>
                <a:defRPr/>
              </a:pPr>
              <a:t>2/8/2023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30EE68C-7F07-4CAA-AFA1-77D0B9B90E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CF414D3-807C-4519-B22E-C7E3909CD4F6}" type="datetimeFigureOut">
              <a:rPr lang="en-US"/>
              <a:pPr>
                <a:defRPr/>
              </a:pPr>
              <a:t>2/8/2023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0E3EB0-B6AC-4BC4-90AF-E0376AC715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15ED06D-634C-4CB2-B499-7026915CD6E8}" type="datetimeFigureOut">
              <a:rPr lang="en-US"/>
              <a:pPr>
                <a:defRPr/>
              </a:pPr>
              <a:t>2/8/2023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7C26E3-FF63-420A-83D3-C8525000244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0542BCF-997D-425A-882E-6DA9E6E9EB13}" type="datetimeFigureOut">
              <a:rPr lang="en-US"/>
              <a:pPr>
                <a:defRPr/>
              </a:pPr>
              <a:t>2/8/2023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915A70-30AA-4BDD-B342-9EC8DBCC298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D342E92-76DB-46E5-8771-B78C163E2EED}" type="datetimeFigureOut">
              <a:rPr lang="en-US"/>
              <a:pPr>
                <a:defRPr/>
              </a:pPr>
              <a:t>2/8/2023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CFBB5A-504F-48B6-A9C9-11E8834617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567C8F7-49BE-434A-AFFC-A2B1FDE13930}" type="datetimeFigureOut">
              <a:rPr lang="en-US"/>
              <a:pPr>
                <a:defRPr/>
              </a:pPr>
              <a:t>2/8/2023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70B6AC0-0094-48DD-A831-1F911938A6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EF897E3-8187-4814-B857-6E101B1BF1BE}" type="datetimeFigureOut">
              <a:rPr lang="en-US"/>
              <a:pPr>
                <a:defRPr/>
              </a:pPr>
              <a:t>2/8/2023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24D9034C-701C-42F1-9431-70E1940EDA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254505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oman Slaves Relief Slab">
            <a:extLst>
              <a:ext uri="{FF2B5EF4-FFF2-40B4-BE49-F238E27FC236}">
                <a16:creationId xmlns:a16="http://schemas.microsoft.com/office/drawing/2014/main" xmlns="" id="{273851F7-DD03-9F07-14ED-3EB83CBF5F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54" t="36690" r="5923" b="27670"/>
          <a:stretch/>
        </p:blipFill>
        <p:spPr bwMode="auto">
          <a:xfrm>
            <a:off x="0" y="1321065"/>
            <a:ext cx="6553200" cy="39959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FB8D3565-71B6-BF61-8677-96BEF1204CD3}"/>
              </a:ext>
            </a:extLst>
          </p:cNvPr>
          <p:cNvSpPr/>
          <p:nvPr/>
        </p:nvSpPr>
        <p:spPr>
          <a:xfrm>
            <a:off x="0" y="5257799"/>
            <a:ext cx="12192000" cy="16002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6:16 </a:t>
            </a:r>
            <a:r>
              <a:rPr lang="en-US" sz="3100" dirty="0">
                <a:solidFill>
                  <a:schemeClr val="tx1"/>
                </a:solidFill>
              </a:rPr>
              <a:t>Do you not know that when you present yourselves to someone  as </a:t>
            </a:r>
            <a:r>
              <a:rPr lang="en-US" sz="3100" b="1" u="sng" dirty="0">
                <a:solidFill>
                  <a:srgbClr val="002060"/>
                </a:solidFill>
              </a:rPr>
              <a:t>slaves</a:t>
            </a:r>
            <a:r>
              <a:rPr lang="en-US" sz="3100" dirty="0">
                <a:solidFill>
                  <a:schemeClr val="tx1"/>
                </a:solidFill>
              </a:rPr>
              <a:t> for obedience, you are </a:t>
            </a:r>
            <a:r>
              <a:rPr lang="en-US" sz="3100" b="1" u="sng" dirty="0">
                <a:solidFill>
                  <a:srgbClr val="002060"/>
                </a:solidFill>
              </a:rPr>
              <a:t>slaves</a:t>
            </a:r>
            <a:r>
              <a:rPr lang="en-US" sz="3100" dirty="0">
                <a:solidFill>
                  <a:schemeClr val="tx1"/>
                </a:solidFill>
              </a:rPr>
              <a:t> of the one whom you obey, either of sin resulting in death, or of obedience resulting in righteousness? </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F61FD361-420E-F7EF-F1C2-BFC0ECCF38A9}"/>
              </a:ext>
            </a:extLst>
          </p:cNvPr>
          <p:cNvSpPr/>
          <p:nvPr/>
        </p:nvSpPr>
        <p:spPr>
          <a:xfrm>
            <a:off x="228600" y="92075"/>
            <a:ext cx="11734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bg1"/>
                </a:solidFill>
              </a:rPr>
              <a:t>Why </a:t>
            </a:r>
            <a:r>
              <a:rPr lang="en-US" sz="8800" b="1" i="1" dirty="0">
                <a:solidFill>
                  <a:schemeClr val="bg1"/>
                </a:solidFill>
              </a:rPr>
              <a:t>else</a:t>
            </a:r>
            <a:r>
              <a:rPr lang="en-US" sz="8800" b="1" dirty="0">
                <a:solidFill>
                  <a:schemeClr val="bg1"/>
                </a:solidFill>
              </a:rPr>
              <a:t> should I grow? </a:t>
            </a:r>
          </a:p>
        </p:txBody>
      </p:sp>
      <p:sp>
        <p:nvSpPr>
          <p:cNvPr id="5" name="Rounded Rectangular Callout 3">
            <a:extLst>
              <a:ext uri="{FF2B5EF4-FFF2-40B4-BE49-F238E27FC236}">
                <a16:creationId xmlns:a16="http://schemas.microsoft.com/office/drawing/2014/main" xmlns="" id="{D57242D8-1DE8-59CB-D904-EC40624DBF79}"/>
              </a:ext>
            </a:extLst>
          </p:cNvPr>
          <p:cNvSpPr/>
          <p:nvPr/>
        </p:nvSpPr>
        <p:spPr>
          <a:xfrm>
            <a:off x="6096000" y="1447800"/>
            <a:ext cx="5791201"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Because sin enslaves</a:t>
            </a:r>
            <a:endParaRPr lang="en-US" sz="4800" b="1" i="1" dirty="0"/>
          </a:p>
        </p:txBody>
      </p:sp>
      <p:sp>
        <p:nvSpPr>
          <p:cNvPr id="7" name="Rectangle 6">
            <a:extLst>
              <a:ext uri="{FF2B5EF4-FFF2-40B4-BE49-F238E27FC236}">
                <a16:creationId xmlns:a16="http://schemas.microsoft.com/office/drawing/2014/main" xmlns="" id="{39059C48-E337-7491-8521-230FD8E554B7}"/>
              </a:ext>
            </a:extLst>
          </p:cNvPr>
          <p:cNvSpPr/>
          <p:nvPr/>
        </p:nvSpPr>
        <p:spPr>
          <a:xfrm>
            <a:off x="5715000" y="2438399"/>
            <a:ext cx="6372546" cy="2590800"/>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John 8:32 </a:t>
            </a:r>
            <a:r>
              <a:rPr lang="en-US" sz="3200" dirty="0"/>
              <a:t>…You will know the truth, and the truth will make you free … </a:t>
            </a:r>
            <a:r>
              <a:rPr lang="en-US" sz="3200" b="1" baseline="30000" dirty="0"/>
              <a:t>34</a:t>
            </a:r>
            <a:r>
              <a:rPr lang="en-US" sz="3200" dirty="0"/>
              <a:t> “I tell you the truth, everyone who sins is a slave of sin… </a:t>
            </a:r>
            <a:r>
              <a:rPr lang="en-US" sz="3200" b="1" baseline="30000" dirty="0"/>
              <a:t>36 </a:t>
            </a:r>
            <a:r>
              <a:rPr lang="en-US" sz="3200" dirty="0"/>
              <a:t>So if the Son sets you free, you are truly free. </a:t>
            </a:r>
            <a:endParaRPr lang="en-US" sz="3400" dirty="0">
              <a:solidFill>
                <a:schemeClr val="tx1"/>
              </a:solidFill>
            </a:endParaRPr>
          </a:p>
        </p:txBody>
      </p:sp>
    </p:spTree>
    <p:extLst>
      <p:ext uri="{BB962C8B-B14F-4D97-AF65-F5344CB8AC3E}">
        <p14:creationId xmlns:p14="http://schemas.microsoft.com/office/powerpoint/2010/main" val="425401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oman Slaves Relief Slab">
            <a:extLst>
              <a:ext uri="{FF2B5EF4-FFF2-40B4-BE49-F238E27FC236}">
                <a16:creationId xmlns:a16="http://schemas.microsoft.com/office/drawing/2014/main" xmlns="" id="{A360966D-1701-C459-8D4F-8FB4499DE7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54" t="36690" r="5923" b="27670"/>
          <a:stretch/>
        </p:blipFill>
        <p:spPr bwMode="auto">
          <a:xfrm>
            <a:off x="0" y="1321065"/>
            <a:ext cx="6553200" cy="39959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FB8D3565-71B6-BF61-8677-96BEF1204CD3}"/>
              </a:ext>
            </a:extLst>
          </p:cNvPr>
          <p:cNvSpPr/>
          <p:nvPr/>
        </p:nvSpPr>
        <p:spPr>
          <a:xfrm>
            <a:off x="0" y="5257799"/>
            <a:ext cx="12192000" cy="16002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6:16 </a:t>
            </a:r>
            <a:r>
              <a:rPr lang="en-US" sz="3100" dirty="0">
                <a:solidFill>
                  <a:schemeClr val="tx1"/>
                </a:solidFill>
              </a:rPr>
              <a:t>Do you not know that when you present yourselves to someone  as </a:t>
            </a:r>
            <a:r>
              <a:rPr lang="en-US" sz="3100" b="1" u="sng" dirty="0">
                <a:solidFill>
                  <a:srgbClr val="002060"/>
                </a:solidFill>
              </a:rPr>
              <a:t>slaves</a:t>
            </a:r>
            <a:r>
              <a:rPr lang="en-US" sz="3100" dirty="0">
                <a:solidFill>
                  <a:schemeClr val="tx1"/>
                </a:solidFill>
              </a:rPr>
              <a:t> for obedience, you are </a:t>
            </a:r>
            <a:r>
              <a:rPr lang="en-US" sz="3100" b="1" u="sng" dirty="0">
                <a:solidFill>
                  <a:srgbClr val="002060"/>
                </a:solidFill>
              </a:rPr>
              <a:t>slaves</a:t>
            </a:r>
            <a:r>
              <a:rPr lang="en-US" sz="3100" dirty="0">
                <a:solidFill>
                  <a:schemeClr val="tx1"/>
                </a:solidFill>
              </a:rPr>
              <a:t> of the one whom you obey, either of sin resulting in death, or of obedience resulting in righteousness? </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F61FD361-420E-F7EF-F1C2-BFC0ECCF38A9}"/>
              </a:ext>
            </a:extLst>
          </p:cNvPr>
          <p:cNvSpPr/>
          <p:nvPr/>
        </p:nvSpPr>
        <p:spPr>
          <a:xfrm>
            <a:off x="228600" y="92075"/>
            <a:ext cx="11734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bg1"/>
                </a:solidFill>
              </a:rPr>
              <a:t>Why </a:t>
            </a:r>
            <a:r>
              <a:rPr lang="en-US" sz="8800" b="1" i="1" dirty="0">
                <a:solidFill>
                  <a:schemeClr val="bg1"/>
                </a:solidFill>
              </a:rPr>
              <a:t>else</a:t>
            </a:r>
            <a:r>
              <a:rPr lang="en-US" sz="8800" b="1" dirty="0">
                <a:solidFill>
                  <a:schemeClr val="bg1"/>
                </a:solidFill>
              </a:rPr>
              <a:t> should I grow? </a:t>
            </a:r>
          </a:p>
        </p:txBody>
      </p:sp>
      <p:sp>
        <p:nvSpPr>
          <p:cNvPr id="5" name="Rounded Rectangular Callout 3">
            <a:extLst>
              <a:ext uri="{FF2B5EF4-FFF2-40B4-BE49-F238E27FC236}">
                <a16:creationId xmlns:a16="http://schemas.microsoft.com/office/drawing/2014/main" xmlns="" id="{F803845C-857D-5A58-5DA5-FAE77EAC570E}"/>
              </a:ext>
            </a:extLst>
          </p:cNvPr>
          <p:cNvSpPr/>
          <p:nvPr/>
        </p:nvSpPr>
        <p:spPr>
          <a:xfrm>
            <a:off x="6096000" y="1447800"/>
            <a:ext cx="5791201"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Because sin enslaves</a:t>
            </a:r>
            <a:endParaRPr lang="en-US" sz="4800" b="1" i="1" dirty="0"/>
          </a:p>
        </p:txBody>
      </p:sp>
      <p:sp>
        <p:nvSpPr>
          <p:cNvPr id="6" name="Rectangle 5">
            <a:extLst>
              <a:ext uri="{FF2B5EF4-FFF2-40B4-BE49-F238E27FC236}">
                <a16:creationId xmlns:a16="http://schemas.microsoft.com/office/drawing/2014/main" xmlns="" id="{83B5178C-A8CA-6830-8BAF-88447FD5F254}"/>
              </a:ext>
            </a:extLst>
          </p:cNvPr>
          <p:cNvSpPr/>
          <p:nvPr/>
        </p:nvSpPr>
        <p:spPr>
          <a:xfrm>
            <a:off x="5715000" y="2438399"/>
            <a:ext cx="6372546" cy="2590800"/>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John 8:32 </a:t>
            </a:r>
            <a:r>
              <a:rPr lang="en-US" sz="3200" dirty="0"/>
              <a:t>…You will know the truth, and the truth will make you free … </a:t>
            </a:r>
            <a:r>
              <a:rPr lang="en-US" sz="3200" b="1" baseline="30000" dirty="0"/>
              <a:t>34</a:t>
            </a:r>
            <a:r>
              <a:rPr lang="en-US" sz="3200" dirty="0"/>
              <a:t> “I tell you the truth, everyone who sins is a slave of sin… </a:t>
            </a:r>
            <a:r>
              <a:rPr lang="en-US" sz="3200" b="1" baseline="30000" dirty="0"/>
              <a:t>36 </a:t>
            </a:r>
            <a:r>
              <a:rPr lang="en-US" sz="3200" dirty="0"/>
              <a:t>So if the Son sets you free, you are </a:t>
            </a:r>
            <a:r>
              <a:rPr lang="en-US" sz="3200" b="1" u="sng" dirty="0"/>
              <a:t>truly free</a:t>
            </a:r>
            <a:r>
              <a:rPr lang="en-US" sz="3200" dirty="0"/>
              <a:t>. </a:t>
            </a:r>
            <a:endParaRPr lang="en-US" sz="3400" dirty="0">
              <a:solidFill>
                <a:schemeClr val="tx1"/>
              </a:solidFill>
            </a:endParaRPr>
          </a:p>
        </p:txBody>
      </p:sp>
    </p:spTree>
    <p:extLst>
      <p:ext uri="{BB962C8B-B14F-4D97-AF65-F5344CB8AC3E}">
        <p14:creationId xmlns:p14="http://schemas.microsoft.com/office/powerpoint/2010/main" val="3704834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oman Slaves Relief Slab">
            <a:extLst>
              <a:ext uri="{FF2B5EF4-FFF2-40B4-BE49-F238E27FC236}">
                <a16:creationId xmlns:a16="http://schemas.microsoft.com/office/drawing/2014/main" xmlns="" id="{545AB112-3CAD-CAF2-1B42-E779C5BBA5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54" t="36690" r="5923" b="27670"/>
          <a:stretch/>
        </p:blipFill>
        <p:spPr bwMode="auto">
          <a:xfrm>
            <a:off x="0" y="1321065"/>
            <a:ext cx="6553200" cy="39959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FB8D3565-71B6-BF61-8677-96BEF1204CD3}"/>
              </a:ext>
            </a:extLst>
          </p:cNvPr>
          <p:cNvSpPr/>
          <p:nvPr/>
        </p:nvSpPr>
        <p:spPr>
          <a:xfrm>
            <a:off x="0" y="5257799"/>
            <a:ext cx="12192000" cy="16002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6:16 </a:t>
            </a:r>
            <a:r>
              <a:rPr lang="en-US" sz="3100" dirty="0">
                <a:solidFill>
                  <a:schemeClr val="tx1"/>
                </a:solidFill>
              </a:rPr>
              <a:t>Do you not know that when you present yourselves to someone  as </a:t>
            </a:r>
            <a:r>
              <a:rPr lang="en-US" sz="3100" b="1" u="sng" dirty="0">
                <a:solidFill>
                  <a:srgbClr val="002060"/>
                </a:solidFill>
              </a:rPr>
              <a:t>slaves</a:t>
            </a:r>
            <a:r>
              <a:rPr lang="en-US" sz="3100" dirty="0">
                <a:solidFill>
                  <a:schemeClr val="tx1"/>
                </a:solidFill>
              </a:rPr>
              <a:t> for obedience, you are </a:t>
            </a:r>
            <a:r>
              <a:rPr lang="en-US" sz="3100" b="1" u="sng" dirty="0">
                <a:solidFill>
                  <a:srgbClr val="002060"/>
                </a:solidFill>
              </a:rPr>
              <a:t>slaves</a:t>
            </a:r>
            <a:r>
              <a:rPr lang="en-US" sz="3100" dirty="0">
                <a:solidFill>
                  <a:schemeClr val="tx1"/>
                </a:solidFill>
              </a:rPr>
              <a:t> of the one whom you obey, either of sin resulting in death, or of obedience resulting in righteousness? </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F61FD361-420E-F7EF-F1C2-BFC0ECCF38A9}"/>
              </a:ext>
            </a:extLst>
          </p:cNvPr>
          <p:cNvSpPr/>
          <p:nvPr/>
        </p:nvSpPr>
        <p:spPr>
          <a:xfrm>
            <a:off x="228600" y="92075"/>
            <a:ext cx="11734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a:solidFill>
                  <a:schemeClr val="bg1"/>
                </a:solidFill>
              </a:rPr>
              <a:t>What is Freedom?</a:t>
            </a:r>
          </a:p>
        </p:txBody>
      </p:sp>
      <p:sp>
        <p:nvSpPr>
          <p:cNvPr id="5" name="Rounded Rectangular Callout 3">
            <a:extLst>
              <a:ext uri="{FF2B5EF4-FFF2-40B4-BE49-F238E27FC236}">
                <a16:creationId xmlns:a16="http://schemas.microsoft.com/office/drawing/2014/main" xmlns="" id="{0B5227A0-501C-9D27-57A8-EC018A6AD61C}"/>
              </a:ext>
            </a:extLst>
          </p:cNvPr>
          <p:cNvSpPr/>
          <p:nvPr/>
        </p:nvSpPr>
        <p:spPr>
          <a:xfrm>
            <a:off x="6096000" y="1447800"/>
            <a:ext cx="5791201"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800" b="1" dirty="0"/>
              <a:t>Because sin enslaves</a:t>
            </a:r>
            <a:endParaRPr lang="en-US" sz="4800" b="1" i="1" dirty="0"/>
          </a:p>
        </p:txBody>
      </p:sp>
      <p:sp>
        <p:nvSpPr>
          <p:cNvPr id="9" name="Rectangle 8">
            <a:extLst>
              <a:ext uri="{FF2B5EF4-FFF2-40B4-BE49-F238E27FC236}">
                <a16:creationId xmlns:a16="http://schemas.microsoft.com/office/drawing/2014/main" xmlns="" id="{2A0E12F3-28AA-4C78-3A3E-F287565F35DD}"/>
              </a:ext>
            </a:extLst>
          </p:cNvPr>
          <p:cNvSpPr/>
          <p:nvPr/>
        </p:nvSpPr>
        <p:spPr>
          <a:xfrm>
            <a:off x="5715000" y="2438399"/>
            <a:ext cx="6372546" cy="2590800"/>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John 8:32 </a:t>
            </a:r>
            <a:r>
              <a:rPr lang="en-US" sz="3200" dirty="0"/>
              <a:t>…You will know the truth, and the truth will make you free … </a:t>
            </a:r>
            <a:r>
              <a:rPr lang="en-US" sz="3200" b="1" baseline="30000" dirty="0"/>
              <a:t>34</a:t>
            </a:r>
            <a:r>
              <a:rPr lang="en-US" sz="3200" dirty="0"/>
              <a:t> “I tell you the truth, everyone who sins is a slave of sin… </a:t>
            </a:r>
            <a:r>
              <a:rPr lang="en-US" sz="3200" b="1" baseline="30000" dirty="0"/>
              <a:t>36 </a:t>
            </a:r>
            <a:r>
              <a:rPr lang="en-US" sz="3200" dirty="0"/>
              <a:t>So if the Son sets you free, you are </a:t>
            </a:r>
            <a:r>
              <a:rPr lang="en-US" sz="3200" b="1" u="sng" dirty="0"/>
              <a:t>truly free</a:t>
            </a:r>
            <a:r>
              <a:rPr lang="en-US" sz="3200" dirty="0"/>
              <a:t>. </a:t>
            </a:r>
            <a:endParaRPr lang="en-US" sz="3400" dirty="0">
              <a:solidFill>
                <a:schemeClr val="tx1"/>
              </a:solidFill>
            </a:endParaRPr>
          </a:p>
        </p:txBody>
      </p:sp>
    </p:spTree>
    <p:extLst>
      <p:ext uri="{BB962C8B-B14F-4D97-AF65-F5344CB8AC3E}">
        <p14:creationId xmlns:p14="http://schemas.microsoft.com/office/powerpoint/2010/main" val="289563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oman Slaves Relief Slab">
            <a:extLst>
              <a:ext uri="{FF2B5EF4-FFF2-40B4-BE49-F238E27FC236}">
                <a16:creationId xmlns:a16="http://schemas.microsoft.com/office/drawing/2014/main" xmlns="" id="{7AF05B45-4751-8C68-4B40-9C5C3117D6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54" t="36690" r="5923" b="27670"/>
          <a:stretch/>
        </p:blipFill>
        <p:spPr bwMode="auto">
          <a:xfrm>
            <a:off x="0" y="1321065"/>
            <a:ext cx="6553200" cy="39959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FB8D3565-71B6-BF61-8677-96BEF1204CD3}"/>
              </a:ext>
            </a:extLst>
          </p:cNvPr>
          <p:cNvSpPr/>
          <p:nvPr/>
        </p:nvSpPr>
        <p:spPr>
          <a:xfrm>
            <a:off x="0" y="5257799"/>
            <a:ext cx="12192000" cy="16002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6:16 </a:t>
            </a:r>
            <a:r>
              <a:rPr lang="en-US" sz="3100" dirty="0">
                <a:solidFill>
                  <a:schemeClr val="tx1"/>
                </a:solidFill>
              </a:rPr>
              <a:t>Do you not know that when you present yourselves to someone  as </a:t>
            </a:r>
            <a:r>
              <a:rPr lang="en-US" sz="3100" b="1" u="sng" dirty="0">
                <a:solidFill>
                  <a:srgbClr val="002060"/>
                </a:solidFill>
              </a:rPr>
              <a:t>slaves</a:t>
            </a:r>
            <a:r>
              <a:rPr lang="en-US" sz="3100" dirty="0">
                <a:solidFill>
                  <a:schemeClr val="tx1"/>
                </a:solidFill>
              </a:rPr>
              <a:t> for obedience, you are </a:t>
            </a:r>
            <a:r>
              <a:rPr lang="en-US" sz="3100" b="1" u="sng" dirty="0">
                <a:solidFill>
                  <a:srgbClr val="002060"/>
                </a:solidFill>
              </a:rPr>
              <a:t>slaves</a:t>
            </a:r>
            <a:r>
              <a:rPr lang="en-US" sz="3100" dirty="0">
                <a:solidFill>
                  <a:schemeClr val="tx1"/>
                </a:solidFill>
              </a:rPr>
              <a:t> of the one whom you obey, either of sin resulting in death, or of obedience resulting in righteousness? </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F61FD361-420E-F7EF-F1C2-BFC0ECCF38A9}"/>
              </a:ext>
            </a:extLst>
          </p:cNvPr>
          <p:cNvSpPr/>
          <p:nvPr/>
        </p:nvSpPr>
        <p:spPr>
          <a:xfrm>
            <a:off x="228600" y="92075"/>
            <a:ext cx="11734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a:solidFill>
                  <a:schemeClr val="bg1"/>
                </a:solidFill>
              </a:rPr>
              <a:t>What is Freedom?</a:t>
            </a:r>
          </a:p>
        </p:txBody>
      </p:sp>
      <p:sp>
        <p:nvSpPr>
          <p:cNvPr id="5" name="Rectangle 4">
            <a:extLst>
              <a:ext uri="{FF2B5EF4-FFF2-40B4-BE49-F238E27FC236}">
                <a16:creationId xmlns:a16="http://schemas.microsoft.com/office/drawing/2014/main" xmlns="" id="{7EF4DC4C-7A6E-6A33-0B85-99A044895884}"/>
              </a:ext>
            </a:extLst>
          </p:cNvPr>
          <p:cNvSpPr/>
          <p:nvPr/>
        </p:nvSpPr>
        <p:spPr>
          <a:xfrm>
            <a:off x="6629400" y="1371600"/>
            <a:ext cx="5410200" cy="3657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000" b="1" dirty="0"/>
              <a:t>True Freedom = </a:t>
            </a:r>
          </a:p>
          <a:p>
            <a:pPr algn="ctr"/>
            <a:r>
              <a:rPr lang="en-US" sz="3600" b="1" i="1" dirty="0"/>
              <a:t>Free from restraint regarding personal desires</a:t>
            </a:r>
          </a:p>
        </p:txBody>
      </p:sp>
    </p:spTree>
    <p:extLst>
      <p:ext uri="{BB962C8B-B14F-4D97-AF65-F5344CB8AC3E}">
        <p14:creationId xmlns:p14="http://schemas.microsoft.com/office/powerpoint/2010/main" val="108649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oman Slaves Relief Slab">
            <a:extLst>
              <a:ext uri="{FF2B5EF4-FFF2-40B4-BE49-F238E27FC236}">
                <a16:creationId xmlns:a16="http://schemas.microsoft.com/office/drawing/2014/main" xmlns="" id="{94DCBEA1-B014-206F-DB59-540A17343B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54" t="36690" r="5923" b="27670"/>
          <a:stretch/>
        </p:blipFill>
        <p:spPr bwMode="auto">
          <a:xfrm>
            <a:off x="0" y="1321065"/>
            <a:ext cx="6553200" cy="39959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FB8D3565-71B6-BF61-8677-96BEF1204CD3}"/>
              </a:ext>
            </a:extLst>
          </p:cNvPr>
          <p:cNvSpPr/>
          <p:nvPr/>
        </p:nvSpPr>
        <p:spPr>
          <a:xfrm>
            <a:off x="0" y="5257799"/>
            <a:ext cx="12192000" cy="16002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6:16 </a:t>
            </a:r>
            <a:r>
              <a:rPr lang="en-US" sz="3100" dirty="0">
                <a:solidFill>
                  <a:schemeClr val="tx1"/>
                </a:solidFill>
              </a:rPr>
              <a:t>Do you not know that when you present yourselves to someone  as </a:t>
            </a:r>
            <a:r>
              <a:rPr lang="en-US" sz="3100" b="1" u="sng" dirty="0">
                <a:solidFill>
                  <a:srgbClr val="002060"/>
                </a:solidFill>
              </a:rPr>
              <a:t>slaves</a:t>
            </a:r>
            <a:r>
              <a:rPr lang="en-US" sz="3100" dirty="0">
                <a:solidFill>
                  <a:schemeClr val="tx1"/>
                </a:solidFill>
              </a:rPr>
              <a:t> for obedience, you are </a:t>
            </a:r>
            <a:r>
              <a:rPr lang="en-US" sz="3100" b="1" u="sng" dirty="0">
                <a:solidFill>
                  <a:srgbClr val="002060"/>
                </a:solidFill>
              </a:rPr>
              <a:t>slaves</a:t>
            </a:r>
            <a:r>
              <a:rPr lang="en-US" sz="3100" dirty="0">
                <a:solidFill>
                  <a:schemeClr val="tx1"/>
                </a:solidFill>
              </a:rPr>
              <a:t> of the one whom you obey, either of sin resulting in death, or of obedience resulting in righteousness? </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F61FD361-420E-F7EF-F1C2-BFC0ECCF38A9}"/>
              </a:ext>
            </a:extLst>
          </p:cNvPr>
          <p:cNvSpPr/>
          <p:nvPr/>
        </p:nvSpPr>
        <p:spPr>
          <a:xfrm>
            <a:off x="228600" y="92075"/>
            <a:ext cx="11734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a:solidFill>
                  <a:schemeClr val="bg1"/>
                </a:solidFill>
              </a:rPr>
              <a:t>What is Freedom?</a:t>
            </a:r>
          </a:p>
        </p:txBody>
      </p:sp>
      <p:sp>
        <p:nvSpPr>
          <p:cNvPr id="8" name="Rectangle 7">
            <a:extLst>
              <a:ext uri="{FF2B5EF4-FFF2-40B4-BE49-F238E27FC236}">
                <a16:creationId xmlns:a16="http://schemas.microsoft.com/office/drawing/2014/main" xmlns="" id="{B3B4207A-97C4-8664-F33B-69CB18E24FB6}"/>
              </a:ext>
            </a:extLst>
          </p:cNvPr>
          <p:cNvSpPr/>
          <p:nvPr/>
        </p:nvSpPr>
        <p:spPr>
          <a:xfrm>
            <a:off x="6629400" y="1371600"/>
            <a:ext cx="5410200" cy="3657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000" b="1" dirty="0"/>
              <a:t>True Freedom = </a:t>
            </a:r>
          </a:p>
          <a:p>
            <a:pPr algn="ctr"/>
            <a:r>
              <a:rPr lang="en-US" sz="3600" b="1" i="1" dirty="0"/>
              <a:t>Free from restraint regarding personal desires</a:t>
            </a:r>
          </a:p>
        </p:txBody>
      </p:sp>
      <p:pic>
        <p:nvPicPr>
          <p:cNvPr id="10" name="Picture 9" descr="Graphical user interface, text, application, chat or text message&#10;&#10;Description automatically generated">
            <a:extLst>
              <a:ext uri="{FF2B5EF4-FFF2-40B4-BE49-F238E27FC236}">
                <a16:creationId xmlns:a16="http://schemas.microsoft.com/office/drawing/2014/main" xmlns="" id="{3CC93CCB-B490-C5CA-6C3C-AB5891FBFA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15" t="24444" r="6715" b="17288"/>
          <a:stretch/>
        </p:blipFill>
        <p:spPr>
          <a:xfrm>
            <a:off x="8153400" y="3192005"/>
            <a:ext cx="2627053" cy="3826788"/>
          </a:xfrm>
          <a:prstGeom prst="rect">
            <a:avLst/>
          </a:prstGeom>
        </p:spPr>
      </p:pic>
    </p:spTree>
    <p:extLst>
      <p:ext uri="{BB962C8B-B14F-4D97-AF65-F5344CB8AC3E}">
        <p14:creationId xmlns:p14="http://schemas.microsoft.com/office/powerpoint/2010/main" val="1907234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oman Slaves Relief Slab">
            <a:extLst>
              <a:ext uri="{FF2B5EF4-FFF2-40B4-BE49-F238E27FC236}">
                <a16:creationId xmlns:a16="http://schemas.microsoft.com/office/drawing/2014/main" xmlns="" id="{2855795C-12C7-B968-8CA5-0F571833A8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54" t="36690" r="5923" b="27670"/>
          <a:stretch/>
        </p:blipFill>
        <p:spPr bwMode="auto">
          <a:xfrm>
            <a:off x="0" y="1321065"/>
            <a:ext cx="6553200" cy="39959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FB8D3565-71B6-BF61-8677-96BEF1204CD3}"/>
              </a:ext>
            </a:extLst>
          </p:cNvPr>
          <p:cNvSpPr/>
          <p:nvPr/>
        </p:nvSpPr>
        <p:spPr>
          <a:xfrm>
            <a:off x="0" y="5257799"/>
            <a:ext cx="12192000" cy="16002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6:16 </a:t>
            </a:r>
            <a:r>
              <a:rPr lang="en-US" sz="3100" dirty="0">
                <a:solidFill>
                  <a:schemeClr val="tx1"/>
                </a:solidFill>
              </a:rPr>
              <a:t>Do you not know that when you present yourselves to someone  as </a:t>
            </a:r>
            <a:r>
              <a:rPr lang="en-US" sz="3100" b="1" u="sng" dirty="0">
                <a:solidFill>
                  <a:srgbClr val="002060"/>
                </a:solidFill>
              </a:rPr>
              <a:t>slaves</a:t>
            </a:r>
            <a:r>
              <a:rPr lang="en-US" sz="3100" dirty="0">
                <a:solidFill>
                  <a:schemeClr val="tx1"/>
                </a:solidFill>
              </a:rPr>
              <a:t> for obedience, you are </a:t>
            </a:r>
            <a:r>
              <a:rPr lang="en-US" sz="3100" b="1" u="sng" dirty="0">
                <a:solidFill>
                  <a:srgbClr val="002060"/>
                </a:solidFill>
              </a:rPr>
              <a:t>slaves</a:t>
            </a:r>
            <a:r>
              <a:rPr lang="en-US" sz="3100" dirty="0">
                <a:solidFill>
                  <a:schemeClr val="tx1"/>
                </a:solidFill>
              </a:rPr>
              <a:t> of the one whom you obey, either of sin resulting in death, or of obedience resulting in righteousness? </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F61FD361-420E-F7EF-F1C2-BFC0ECCF38A9}"/>
              </a:ext>
            </a:extLst>
          </p:cNvPr>
          <p:cNvSpPr/>
          <p:nvPr/>
        </p:nvSpPr>
        <p:spPr>
          <a:xfrm>
            <a:off x="228600" y="92075"/>
            <a:ext cx="11734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a:solidFill>
                  <a:schemeClr val="bg1"/>
                </a:solidFill>
              </a:rPr>
              <a:t>What is Freedom?</a:t>
            </a:r>
          </a:p>
        </p:txBody>
      </p:sp>
      <p:sp>
        <p:nvSpPr>
          <p:cNvPr id="2" name="Rectangle 1">
            <a:extLst>
              <a:ext uri="{FF2B5EF4-FFF2-40B4-BE49-F238E27FC236}">
                <a16:creationId xmlns:a16="http://schemas.microsoft.com/office/drawing/2014/main" xmlns="" id="{362E9AAF-4A4A-3275-1F0D-ACB33BEA6668}"/>
              </a:ext>
            </a:extLst>
          </p:cNvPr>
          <p:cNvSpPr/>
          <p:nvPr/>
        </p:nvSpPr>
        <p:spPr>
          <a:xfrm>
            <a:off x="3173819" y="3306065"/>
            <a:ext cx="8763000" cy="179933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It’s our party we can do what we want to</a:t>
            </a:r>
          </a:p>
          <a:p>
            <a:r>
              <a:rPr lang="en-US" sz="2800" b="1" dirty="0">
                <a:solidFill>
                  <a:schemeClr val="tx1"/>
                </a:solidFill>
              </a:rPr>
              <a:t>It’s our house, we can love who we want to</a:t>
            </a:r>
          </a:p>
          <a:p>
            <a:r>
              <a:rPr lang="en-US" sz="2800" b="1" dirty="0">
                <a:solidFill>
                  <a:schemeClr val="tx1"/>
                </a:solidFill>
              </a:rPr>
              <a:t>It’s our song we can sing if we want to</a:t>
            </a:r>
          </a:p>
          <a:p>
            <a:r>
              <a:rPr lang="en-US" sz="2800" b="1" dirty="0">
                <a:solidFill>
                  <a:schemeClr val="tx1"/>
                </a:solidFill>
              </a:rPr>
              <a:t>It’s my mouth, I can say what I want to	- Miley Cyrus</a:t>
            </a:r>
          </a:p>
        </p:txBody>
      </p:sp>
      <p:sp>
        <p:nvSpPr>
          <p:cNvPr id="8" name="Rectangle 7">
            <a:extLst>
              <a:ext uri="{FF2B5EF4-FFF2-40B4-BE49-F238E27FC236}">
                <a16:creationId xmlns:a16="http://schemas.microsoft.com/office/drawing/2014/main" xmlns="" id="{CE15B713-3F06-7798-E7C8-8C9A47E869EE}"/>
              </a:ext>
            </a:extLst>
          </p:cNvPr>
          <p:cNvSpPr/>
          <p:nvPr/>
        </p:nvSpPr>
        <p:spPr>
          <a:xfrm>
            <a:off x="6629400" y="1371600"/>
            <a:ext cx="5410200" cy="3657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000" b="1" dirty="0"/>
              <a:t>True Freedom = </a:t>
            </a:r>
          </a:p>
          <a:p>
            <a:pPr algn="ctr"/>
            <a:r>
              <a:rPr lang="en-US" sz="3600" b="1" i="1" dirty="0"/>
              <a:t>Free from restraint regarding personal desires</a:t>
            </a:r>
          </a:p>
        </p:txBody>
      </p:sp>
    </p:spTree>
    <p:extLst>
      <p:ext uri="{BB962C8B-B14F-4D97-AF65-F5344CB8AC3E}">
        <p14:creationId xmlns:p14="http://schemas.microsoft.com/office/powerpoint/2010/main" val="3167560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oman Slaves Relief Slab">
            <a:extLst>
              <a:ext uri="{FF2B5EF4-FFF2-40B4-BE49-F238E27FC236}">
                <a16:creationId xmlns:a16="http://schemas.microsoft.com/office/drawing/2014/main" xmlns="" id="{AF9B56C9-E729-1303-EFB8-8ACD898E20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54" t="36690" r="5923" b="27670"/>
          <a:stretch/>
        </p:blipFill>
        <p:spPr bwMode="auto">
          <a:xfrm>
            <a:off x="0" y="1321065"/>
            <a:ext cx="6553200" cy="39959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FB8D3565-71B6-BF61-8677-96BEF1204CD3}"/>
              </a:ext>
            </a:extLst>
          </p:cNvPr>
          <p:cNvSpPr/>
          <p:nvPr/>
        </p:nvSpPr>
        <p:spPr>
          <a:xfrm>
            <a:off x="0" y="5257799"/>
            <a:ext cx="12192000" cy="16002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6:16 </a:t>
            </a:r>
            <a:r>
              <a:rPr lang="en-US" sz="3100" dirty="0">
                <a:solidFill>
                  <a:schemeClr val="tx1"/>
                </a:solidFill>
              </a:rPr>
              <a:t>Do you not know that when you present yourselves to someone  as </a:t>
            </a:r>
            <a:r>
              <a:rPr lang="en-US" sz="3100" b="1" u="sng" dirty="0">
                <a:solidFill>
                  <a:srgbClr val="002060"/>
                </a:solidFill>
              </a:rPr>
              <a:t>slaves</a:t>
            </a:r>
            <a:r>
              <a:rPr lang="en-US" sz="3100" dirty="0">
                <a:solidFill>
                  <a:schemeClr val="tx1"/>
                </a:solidFill>
              </a:rPr>
              <a:t> for obedience, you are </a:t>
            </a:r>
            <a:r>
              <a:rPr lang="en-US" sz="3100" b="1" u="sng" dirty="0">
                <a:solidFill>
                  <a:srgbClr val="002060"/>
                </a:solidFill>
              </a:rPr>
              <a:t>slaves</a:t>
            </a:r>
            <a:r>
              <a:rPr lang="en-US" sz="3100" dirty="0">
                <a:solidFill>
                  <a:schemeClr val="tx1"/>
                </a:solidFill>
              </a:rPr>
              <a:t> of the one whom you obey, either of sin resulting in death, or of obedience resulting in righteousness? </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F61FD361-420E-F7EF-F1C2-BFC0ECCF38A9}"/>
              </a:ext>
            </a:extLst>
          </p:cNvPr>
          <p:cNvSpPr/>
          <p:nvPr/>
        </p:nvSpPr>
        <p:spPr>
          <a:xfrm>
            <a:off x="228600" y="92075"/>
            <a:ext cx="11734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a:solidFill>
                  <a:schemeClr val="bg1"/>
                </a:solidFill>
              </a:rPr>
              <a:t>What is Freedom?</a:t>
            </a:r>
          </a:p>
        </p:txBody>
      </p:sp>
      <p:sp>
        <p:nvSpPr>
          <p:cNvPr id="5" name="Rectangle 4">
            <a:extLst>
              <a:ext uri="{FF2B5EF4-FFF2-40B4-BE49-F238E27FC236}">
                <a16:creationId xmlns:a16="http://schemas.microsoft.com/office/drawing/2014/main" xmlns="" id="{A78F15C6-D9E8-13A3-4615-B06A88DAAD2B}"/>
              </a:ext>
            </a:extLst>
          </p:cNvPr>
          <p:cNvSpPr/>
          <p:nvPr/>
        </p:nvSpPr>
        <p:spPr>
          <a:xfrm>
            <a:off x="6629400" y="1371600"/>
            <a:ext cx="5410200" cy="3657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000" b="1" dirty="0"/>
              <a:t>True Freedom = </a:t>
            </a:r>
          </a:p>
          <a:p>
            <a:pPr algn="ctr"/>
            <a:r>
              <a:rPr lang="en-US" sz="3400" b="1" i="1" dirty="0"/>
              <a:t>“Free to do whatever I want”</a:t>
            </a:r>
          </a:p>
        </p:txBody>
      </p:sp>
    </p:spTree>
    <p:extLst>
      <p:ext uri="{BB962C8B-B14F-4D97-AF65-F5344CB8AC3E}">
        <p14:creationId xmlns:p14="http://schemas.microsoft.com/office/powerpoint/2010/main" val="261693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oman Slaves Relief Slab">
            <a:extLst>
              <a:ext uri="{FF2B5EF4-FFF2-40B4-BE49-F238E27FC236}">
                <a16:creationId xmlns:a16="http://schemas.microsoft.com/office/drawing/2014/main" xmlns="" id="{CD03C07D-4731-1FF8-7D56-C4E4A3323A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54" t="36690" r="5923" b="27670"/>
          <a:stretch/>
        </p:blipFill>
        <p:spPr bwMode="auto">
          <a:xfrm>
            <a:off x="0" y="1321065"/>
            <a:ext cx="6553200" cy="39959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FB8D3565-71B6-BF61-8677-96BEF1204CD3}"/>
              </a:ext>
            </a:extLst>
          </p:cNvPr>
          <p:cNvSpPr/>
          <p:nvPr/>
        </p:nvSpPr>
        <p:spPr>
          <a:xfrm>
            <a:off x="0" y="5257799"/>
            <a:ext cx="12192000" cy="16002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6:16 </a:t>
            </a:r>
            <a:r>
              <a:rPr lang="en-US" sz="3100" dirty="0">
                <a:solidFill>
                  <a:schemeClr val="tx1"/>
                </a:solidFill>
              </a:rPr>
              <a:t>Do you not know that when you present yourselves to someone  as </a:t>
            </a:r>
            <a:r>
              <a:rPr lang="en-US" sz="3100" b="1" u="sng" dirty="0">
                <a:solidFill>
                  <a:srgbClr val="002060"/>
                </a:solidFill>
              </a:rPr>
              <a:t>slaves</a:t>
            </a:r>
            <a:r>
              <a:rPr lang="en-US" sz="3100" dirty="0">
                <a:solidFill>
                  <a:schemeClr val="tx1"/>
                </a:solidFill>
              </a:rPr>
              <a:t> for obedience, you are </a:t>
            </a:r>
            <a:r>
              <a:rPr lang="en-US" sz="3100" b="1" u="sng" dirty="0">
                <a:solidFill>
                  <a:srgbClr val="002060"/>
                </a:solidFill>
              </a:rPr>
              <a:t>slaves</a:t>
            </a:r>
            <a:r>
              <a:rPr lang="en-US" sz="3100" dirty="0">
                <a:solidFill>
                  <a:schemeClr val="tx1"/>
                </a:solidFill>
              </a:rPr>
              <a:t> of the one whom you obey, either of sin resulting in death, or of obedience resulting in righteousness? </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F61FD361-420E-F7EF-F1C2-BFC0ECCF38A9}"/>
              </a:ext>
            </a:extLst>
          </p:cNvPr>
          <p:cNvSpPr/>
          <p:nvPr/>
        </p:nvSpPr>
        <p:spPr>
          <a:xfrm>
            <a:off x="228600" y="92075"/>
            <a:ext cx="11734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a:solidFill>
                  <a:schemeClr val="bg1"/>
                </a:solidFill>
              </a:rPr>
              <a:t>What is Freedom?</a:t>
            </a:r>
          </a:p>
        </p:txBody>
      </p:sp>
      <p:sp>
        <p:nvSpPr>
          <p:cNvPr id="7" name="Rounded Rectangular Callout 12">
            <a:extLst>
              <a:ext uri="{FF2B5EF4-FFF2-40B4-BE49-F238E27FC236}">
                <a16:creationId xmlns:a16="http://schemas.microsoft.com/office/drawing/2014/main" xmlns="" id="{6B43B947-C976-685D-F160-02B3EF01443D}"/>
              </a:ext>
            </a:extLst>
          </p:cNvPr>
          <p:cNvSpPr/>
          <p:nvPr/>
        </p:nvSpPr>
        <p:spPr>
          <a:xfrm>
            <a:off x="742064" y="3979189"/>
            <a:ext cx="5715000" cy="677307"/>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Following God = NOT free</a:t>
            </a:r>
          </a:p>
        </p:txBody>
      </p:sp>
      <p:sp>
        <p:nvSpPr>
          <p:cNvPr id="8" name="Rounded Rectangular Callout 17">
            <a:extLst>
              <a:ext uri="{FF2B5EF4-FFF2-40B4-BE49-F238E27FC236}">
                <a16:creationId xmlns:a16="http://schemas.microsoft.com/office/drawing/2014/main" xmlns="" id="{ED7682E7-F969-5172-F8F3-909C9E4E4EB6}"/>
              </a:ext>
            </a:extLst>
          </p:cNvPr>
          <p:cNvSpPr/>
          <p:nvPr/>
        </p:nvSpPr>
        <p:spPr>
          <a:xfrm>
            <a:off x="106472" y="4789035"/>
            <a:ext cx="8229600" cy="677307"/>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a:t>Choice: Follow God </a:t>
            </a:r>
            <a:r>
              <a:rPr lang="en-US" sz="4000" b="1" i="1" dirty="0"/>
              <a:t>OR</a:t>
            </a:r>
            <a:r>
              <a:rPr lang="en-US" sz="4000" b="1" dirty="0"/>
              <a:t> have freedom</a:t>
            </a:r>
          </a:p>
        </p:txBody>
      </p:sp>
      <p:sp>
        <p:nvSpPr>
          <p:cNvPr id="9" name="Cloud Callout 11">
            <a:extLst>
              <a:ext uri="{FF2B5EF4-FFF2-40B4-BE49-F238E27FC236}">
                <a16:creationId xmlns:a16="http://schemas.microsoft.com/office/drawing/2014/main" xmlns="" id="{147322DA-D604-0866-0A2E-37F92209342E}"/>
              </a:ext>
            </a:extLst>
          </p:cNvPr>
          <p:cNvSpPr/>
          <p:nvPr/>
        </p:nvSpPr>
        <p:spPr>
          <a:xfrm>
            <a:off x="2704657" y="1648611"/>
            <a:ext cx="4114800" cy="2133600"/>
          </a:xfrm>
          <a:prstGeom prst="cloudCallout">
            <a:avLst>
              <a:gd name="adj1" fmla="val 74814"/>
              <a:gd name="adj2" fmla="val 2507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Fun things are BAD</a:t>
            </a:r>
          </a:p>
        </p:txBody>
      </p:sp>
      <p:sp>
        <p:nvSpPr>
          <p:cNvPr id="12" name="Rectangle 11">
            <a:extLst>
              <a:ext uri="{FF2B5EF4-FFF2-40B4-BE49-F238E27FC236}">
                <a16:creationId xmlns:a16="http://schemas.microsoft.com/office/drawing/2014/main" xmlns="" id="{7F8E1667-D635-065E-0E82-2A3B9C860D1E}"/>
              </a:ext>
            </a:extLst>
          </p:cNvPr>
          <p:cNvSpPr/>
          <p:nvPr/>
        </p:nvSpPr>
        <p:spPr>
          <a:xfrm>
            <a:off x="6629400" y="1371600"/>
            <a:ext cx="5410200" cy="3657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000" b="1" dirty="0"/>
              <a:t>True Freedom = </a:t>
            </a:r>
          </a:p>
          <a:p>
            <a:pPr algn="ctr"/>
            <a:r>
              <a:rPr lang="en-US" sz="3400" b="1" i="1" dirty="0"/>
              <a:t>“Free to do whatever I want”</a:t>
            </a:r>
          </a:p>
        </p:txBody>
      </p:sp>
    </p:spTree>
    <p:extLst>
      <p:ext uri="{BB962C8B-B14F-4D97-AF65-F5344CB8AC3E}">
        <p14:creationId xmlns:p14="http://schemas.microsoft.com/office/powerpoint/2010/main" val="226808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oman Slaves Relief Slab">
            <a:extLst>
              <a:ext uri="{FF2B5EF4-FFF2-40B4-BE49-F238E27FC236}">
                <a16:creationId xmlns:a16="http://schemas.microsoft.com/office/drawing/2014/main" xmlns="" id="{0EE4ADF8-012A-463A-C273-C2DD72A26D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54" t="36690" r="5923" b="27670"/>
          <a:stretch/>
        </p:blipFill>
        <p:spPr bwMode="auto">
          <a:xfrm>
            <a:off x="0" y="1321065"/>
            <a:ext cx="6553200" cy="39959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FB8D3565-71B6-BF61-8677-96BEF1204CD3}"/>
              </a:ext>
            </a:extLst>
          </p:cNvPr>
          <p:cNvSpPr/>
          <p:nvPr/>
        </p:nvSpPr>
        <p:spPr>
          <a:xfrm>
            <a:off x="0" y="5257799"/>
            <a:ext cx="12192000" cy="16002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6:16 </a:t>
            </a:r>
            <a:r>
              <a:rPr lang="en-US" sz="3100" dirty="0">
                <a:solidFill>
                  <a:schemeClr val="tx1"/>
                </a:solidFill>
              </a:rPr>
              <a:t>Do you not know that when you present yourselves to someone  as </a:t>
            </a:r>
            <a:r>
              <a:rPr lang="en-US" sz="3100" b="1" u="sng" dirty="0">
                <a:solidFill>
                  <a:srgbClr val="002060"/>
                </a:solidFill>
              </a:rPr>
              <a:t>slaves</a:t>
            </a:r>
            <a:r>
              <a:rPr lang="en-US" sz="3100" dirty="0">
                <a:solidFill>
                  <a:schemeClr val="tx1"/>
                </a:solidFill>
              </a:rPr>
              <a:t> for obedience, you are </a:t>
            </a:r>
            <a:r>
              <a:rPr lang="en-US" sz="3100" b="1" u="sng" dirty="0">
                <a:solidFill>
                  <a:srgbClr val="002060"/>
                </a:solidFill>
              </a:rPr>
              <a:t>slaves</a:t>
            </a:r>
            <a:r>
              <a:rPr lang="en-US" sz="3100" dirty="0">
                <a:solidFill>
                  <a:schemeClr val="tx1"/>
                </a:solidFill>
              </a:rPr>
              <a:t> of the one whom you obey, either of sin resulting in death, or of obedience resulting in righteousness? </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F61FD361-420E-F7EF-F1C2-BFC0ECCF38A9}"/>
              </a:ext>
            </a:extLst>
          </p:cNvPr>
          <p:cNvSpPr/>
          <p:nvPr/>
        </p:nvSpPr>
        <p:spPr>
          <a:xfrm>
            <a:off x="228600" y="92075"/>
            <a:ext cx="11734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a:solidFill>
                  <a:schemeClr val="bg1"/>
                </a:solidFill>
              </a:rPr>
              <a:t>What is Freedom?</a:t>
            </a:r>
          </a:p>
        </p:txBody>
      </p:sp>
      <p:sp>
        <p:nvSpPr>
          <p:cNvPr id="9" name="Cloud Callout 11">
            <a:extLst>
              <a:ext uri="{FF2B5EF4-FFF2-40B4-BE49-F238E27FC236}">
                <a16:creationId xmlns:a16="http://schemas.microsoft.com/office/drawing/2014/main" xmlns="" id="{147322DA-D604-0866-0A2E-37F92209342E}"/>
              </a:ext>
            </a:extLst>
          </p:cNvPr>
          <p:cNvSpPr/>
          <p:nvPr/>
        </p:nvSpPr>
        <p:spPr>
          <a:xfrm>
            <a:off x="2704657" y="1648611"/>
            <a:ext cx="4114800" cy="2133600"/>
          </a:xfrm>
          <a:prstGeom prst="cloudCallout">
            <a:avLst>
              <a:gd name="adj1" fmla="val 74814"/>
              <a:gd name="adj2" fmla="val 2507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Fun things are BAD</a:t>
            </a:r>
          </a:p>
        </p:txBody>
      </p:sp>
      <p:sp>
        <p:nvSpPr>
          <p:cNvPr id="10" name="Rectangle 9">
            <a:extLst>
              <a:ext uri="{FF2B5EF4-FFF2-40B4-BE49-F238E27FC236}">
                <a16:creationId xmlns:a16="http://schemas.microsoft.com/office/drawing/2014/main" xmlns="" id="{740AE259-51BC-1A90-9D4E-79D1CC6AD534}"/>
              </a:ext>
            </a:extLst>
          </p:cNvPr>
          <p:cNvSpPr/>
          <p:nvPr/>
        </p:nvSpPr>
        <p:spPr>
          <a:xfrm>
            <a:off x="142432" y="3855645"/>
            <a:ext cx="7248968" cy="116526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a:t>
            </a:r>
            <a:r>
              <a:rPr lang="en-US" sz="3200" b="1" baseline="30000" dirty="0">
                <a:solidFill>
                  <a:srgbClr val="000000"/>
                </a:solidFill>
                <a:effectLst/>
                <a:ea typeface="Calibri" panose="020F0502020204030204" pitchFamily="34" charset="0"/>
                <a:cs typeface="Calibri" panose="020F0502020204030204" pitchFamily="34" charset="0"/>
              </a:rPr>
              <a:t>15 </a:t>
            </a:r>
            <a:r>
              <a:rPr lang="en-US" sz="3200" dirty="0">
                <a:solidFill>
                  <a:srgbClr val="000000"/>
                </a:solidFill>
                <a:effectLst/>
                <a:ea typeface="Calibri" panose="020F0502020204030204" pitchFamily="34" charset="0"/>
                <a:cs typeface="Calibri" panose="020F0502020204030204" pitchFamily="34" charset="0"/>
              </a:rPr>
              <a:t>What then? </a:t>
            </a:r>
            <a:r>
              <a:rPr lang="en-US" sz="3200" b="1" u="sng" dirty="0">
                <a:solidFill>
                  <a:srgbClr val="002060"/>
                </a:solidFill>
                <a:effectLst/>
                <a:ea typeface="Calibri" panose="020F0502020204030204" pitchFamily="34" charset="0"/>
                <a:cs typeface="Calibri" panose="020F0502020204030204" pitchFamily="34" charset="0"/>
              </a:rPr>
              <a:t>Shall we sin </a:t>
            </a:r>
            <a:r>
              <a:rPr lang="en-US" sz="3200" dirty="0">
                <a:solidFill>
                  <a:srgbClr val="000000"/>
                </a:solidFill>
                <a:effectLst/>
                <a:ea typeface="Calibri" panose="020F0502020204030204" pitchFamily="34" charset="0"/>
                <a:cs typeface="Calibri" panose="020F0502020204030204" pitchFamily="34" charset="0"/>
              </a:rPr>
              <a:t>because we are not under law but under grace? </a:t>
            </a:r>
            <a:endParaRPr lang="en-US" sz="3400" dirty="0">
              <a:solidFill>
                <a:schemeClr val="tx1"/>
              </a:solidFill>
            </a:endParaRPr>
          </a:p>
        </p:txBody>
      </p:sp>
      <p:sp>
        <p:nvSpPr>
          <p:cNvPr id="8" name="Rectangle 7">
            <a:extLst>
              <a:ext uri="{FF2B5EF4-FFF2-40B4-BE49-F238E27FC236}">
                <a16:creationId xmlns:a16="http://schemas.microsoft.com/office/drawing/2014/main" xmlns="" id="{88517665-12A6-E50C-D809-EFA6440CAB0F}"/>
              </a:ext>
            </a:extLst>
          </p:cNvPr>
          <p:cNvSpPr/>
          <p:nvPr/>
        </p:nvSpPr>
        <p:spPr>
          <a:xfrm>
            <a:off x="6629400" y="1371600"/>
            <a:ext cx="5410200" cy="3657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000" b="1" dirty="0"/>
              <a:t>True Freedom = </a:t>
            </a:r>
          </a:p>
          <a:p>
            <a:pPr algn="ctr"/>
            <a:r>
              <a:rPr lang="en-US" sz="3400" b="1" i="1" dirty="0"/>
              <a:t>“Free to do whatever I want”</a:t>
            </a:r>
          </a:p>
        </p:txBody>
      </p:sp>
    </p:spTree>
    <p:extLst>
      <p:ext uri="{BB962C8B-B14F-4D97-AF65-F5344CB8AC3E}">
        <p14:creationId xmlns:p14="http://schemas.microsoft.com/office/powerpoint/2010/main" val="322283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96A06BAD-86F3-BF38-084E-72B0E9F46249}"/>
              </a:ext>
            </a:extLst>
          </p:cNvPr>
          <p:cNvSpPr/>
          <p:nvPr/>
        </p:nvSpPr>
        <p:spPr>
          <a:xfrm>
            <a:off x="6629400" y="1371600"/>
            <a:ext cx="5410200" cy="3657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000" b="1" dirty="0"/>
              <a:t>True Freedom = </a:t>
            </a:r>
          </a:p>
          <a:p>
            <a:pPr algn="ctr"/>
            <a:r>
              <a:rPr lang="en-US" sz="3400" b="1" i="1" dirty="0"/>
              <a:t>“Free to do whatever I want”</a:t>
            </a:r>
          </a:p>
        </p:txBody>
      </p:sp>
      <p:pic>
        <p:nvPicPr>
          <p:cNvPr id="6" name="Picture 2" descr="Roman Slaves Relief Slab">
            <a:extLst>
              <a:ext uri="{FF2B5EF4-FFF2-40B4-BE49-F238E27FC236}">
                <a16:creationId xmlns:a16="http://schemas.microsoft.com/office/drawing/2014/main" xmlns="" id="{14F4E1F9-3F52-4F7B-AE7F-AF1F279D86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54" t="36690" r="5923" b="27670"/>
          <a:stretch/>
        </p:blipFill>
        <p:spPr bwMode="auto">
          <a:xfrm>
            <a:off x="0" y="1321065"/>
            <a:ext cx="6553200" cy="39959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FB8D3565-71B6-BF61-8677-96BEF1204CD3}"/>
              </a:ext>
            </a:extLst>
          </p:cNvPr>
          <p:cNvSpPr/>
          <p:nvPr/>
        </p:nvSpPr>
        <p:spPr>
          <a:xfrm>
            <a:off x="0" y="5257799"/>
            <a:ext cx="12192000" cy="16002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6:16 </a:t>
            </a:r>
            <a:r>
              <a:rPr lang="en-US" sz="3100" dirty="0">
                <a:solidFill>
                  <a:schemeClr val="tx1"/>
                </a:solidFill>
              </a:rPr>
              <a:t>Do you not know that when you present yourselves to someone  as </a:t>
            </a:r>
            <a:r>
              <a:rPr lang="en-US" sz="3100" b="1" u="sng" dirty="0">
                <a:solidFill>
                  <a:srgbClr val="002060"/>
                </a:solidFill>
              </a:rPr>
              <a:t>slaves</a:t>
            </a:r>
            <a:r>
              <a:rPr lang="en-US" sz="3100" dirty="0">
                <a:solidFill>
                  <a:schemeClr val="tx1"/>
                </a:solidFill>
              </a:rPr>
              <a:t> for obedience, you are </a:t>
            </a:r>
            <a:r>
              <a:rPr lang="en-US" sz="3100" b="1" u="sng" dirty="0">
                <a:solidFill>
                  <a:srgbClr val="002060"/>
                </a:solidFill>
              </a:rPr>
              <a:t>slaves</a:t>
            </a:r>
            <a:r>
              <a:rPr lang="en-US" sz="3100" dirty="0">
                <a:solidFill>
                  <a:schemeClr val="tx1"/>
                </a:solidFill>
              </a:rPr>
              <a:t> of the one whom you obey, either of sin resulting in death, or of obedience resulting in righteousness? </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F61FD361-420E-F7EF-F1C2-BFC0ECCF38A9}"/>
              </a:ext>
            </a:extLst>
          </p:cNvPr>
          <p:cNvSpPr/>
          <p:nvPr/>
        </p:nvSpPr>
        <p:spPr>
          <a:xfrm>
            <a:off x="228600" y="92075"/>
            <a:ext cx="11734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a:solidFill>
                  <a:schemeClr val="bg1"/>
                </a:solidFill>
              </a:rPr>
              <a:t>What is Freedom?</a:t>
            </a:r>
          </a:p>
        </p:txBody>
      </p:sp>
      <p:sp>
        <p:nvSpPr>
          <p:cNvPr id="7" name="Rectangle 6">
            <a:extLst>
              <a:ext uri="{FF2B5EF4-FFF2-40B4-BE49-F238E27FC236}">
                <a16:creationId xmlns:a16="http://schemas.microsoft.com/office/drawing/2014/main" xmlns="" id="{5DE19146-1645-CEE3-C31B-4F0533AD51B3}"/>
              </a:ext>
            </a:extLst>
          </p:cNvPr>
          <p:cNvSpPr/>
          <p:nvPr/>
        </p:nvSpPr>
        <p:spPr>
          <a:xfrm>
            <a:off x="9334500" y="2618702"/>
            <a:ext cx="3352800" cy="685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000" b="1" dirty="0"/>
              <a:t>= slavery</a:t>
            </a:r>
          </a:p>
          <a:p>
            <a:endParaRPr lang="en-US" sz="3400" b="1" i="1" dirty="0"/>
          </a:p>
        </p:txBody>
      </p:sp>
      <p:cxnSp>
        <p:nvCxnSpPr>
          <p:cNvPr id="9" name="Straight Connector 8">
            <a:extLst>
              <a:ext uri="{FF2B5EF4-FFF2-40B4-BE49-F238E27FC236}">
                <a16:creationId xmlns:a16="http://schemas.microsoft.com/office/drawing/2014/main" xmlns="" id="{FA5CDDF6-BF98-39F0-EB0A-03C3FF369319}"/>
              </a:ext>
            </a:extLst>
          </p:cNvPr>
          <p:cNvCxnSpPr>
            <a:cxnSpLocks/>
          </p:cNvCxnSpPr>
          <p:nvPr/>
        </p:nvCxnSpPr>
        <p:spPr>
          <a:xfrm>
            <a:off x="7391400" y="1752600"/>
            <a:ext cx="3962400" cy="0"/>
          </a:xfrm>
          <a:prstGeom prst="line">
            <a:avLst/>
          </a:prstGeom>
          <a:ln w="666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88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ounded Rectangular Callout 11">
            <a:extLst>
              <a:ext uri="{FF2B5EF4-FFF2-40B4-BE49-F238E27FC236}">
                <a16:creationId xmlns:a16="http://schemas.microsoft.com/office/drawing/2014/main" xmlns="" id="{D798020B-692A-58A6-F762-6BC886E3CAEC}"/>
              </a:ext>
            </a:extLst>
          </p:cNvPr>
          <p:cNvSpPr/>
          <p:nvPr/>
        </p:nvSpPr>
        <p:spPr>
          <a:xfrm>
            <a:off x="3581399" y="4800600"/>
            <a:ext cx="8458201" cy="17726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Romans 6:15-23 </a:t>
            </a:r>
          </a:p>
          <a:p>
            <a:pPr algn="ctr" fontAlgn="auto">
              <a:spcBef>
                <a:spcPts val="0"/>
              </a:spcBef>
              <a:spcAft>
                <a:spcPts val="0"/>
              </a:spcAft>
              <a:defRPr/>
            </a:pPr>
            <a:r>
              <a:rPr lang="en-US" sz="6000" b="1" i="1" dirty="0">
                <a:solidFill>
                  <a:schemeClr val="bg1"/>
                </a:solidFill>
              </a:rPr>
              <a:t>Slaves of Righteousness</a:t>
            </a:r>
          </a:p>
        </p:txBody>
      </p:sp>
    </p:spTree>
    <p:extLst>
      <p:ext uri="{BB962C8B-B14F-4D97-AF65-F5344CB8AC3E}">
        <p14:creationId xmlns:p14="http://schemas.microsoft.com/office/powerpoint/2010/main" val="748312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oman Slaves Relief Slab">
            <a:extLst>
              <a:ext uri="{FF2B5EF4-FFF2-40B4-BE49-F238E27FC236}">
                <a16:creationId xmlns:a16="http://schemas.microsoft.com/office/drawing/2014/main" xmlns="" id="{14F4E1F9-3F52-4F7B-AE7F-AF1F279D86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54" t="36690" r="5923" b="27670"/>
          <a:stretch/>
        </p:blipFill>
        <p:spPr bwMode="auto">
          <a:xfrm>
            <a:off x="0" y="1321065"/>
            <a:ext cx="6553200" cy="39959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FB8D3565-71B6-BF61-8677-96BEF1204CD3}"/>
              </a:ext>
            </a:extLst>
          </p:cNvPr>
          <p:cNvSpPr/>
          <p:nvPr/>
        </p:nvSpPr>
        <p:spPr>
          <a:xfrm>
            <a:off x="0" y="5257799"/>
            <a:ext cx="12192000" cy="16002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6:16 </a:t>
            </a:r>
            <a:r>
              <a:rPr lang="en-US" sz="3100" dirty="0">
                <a:solidFill>
                  <a:schemeClr val="tx1"/>
                </a:solidFill>
              </a:rPr>
              <a:t>Do you not know that when you present yourselves to someone  as </a:t>
            </a:r>
            <a:r>
              <a:rPr lang="en-US" sz="3100" b="1" u="sng" dirty="0">
                <a:solidFill>
                  <a:srgbClr val="002060"/>
                </a:solidFill>
              </a:rPr>
              <a:t>slaves</a:t>
            </a:r>
            <a:r>
              <a:rPr lang="en-US" sz="3100" dirty="0">
                <a:solidFill>
                  <a:schemeClr val="tx1"/>
                </a:solidFill>
              </a:rPr>
              <a:t> for obedience, you are </a:t>
            </a:r>
            <a:r>
              <a:rPr lang="en-US" sz="3100" b="1" u="sng" dirty="0">
                <a:solidFill>
                  <a:srgbClr val="002060"/>
                </a:solidFill>
              </a:rPr>
              <a:t>slaves</a:t>
            </a:r>
            <a:r>
              <a:rPr lang="en-US" sz="3100" dirty="0">
                <a:solidFill>
                  <a:schemeClr val="tx1"/>
                </a:solidFill>
              </a:rPr>
              <a:t> of the one whom you obey, either of sin resulting in death, or of obedience resulting in righteousness? </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F61FD361-420E-F7EF-F1C2-BFC0ECCF38A9}"/>
              </a:ext>
            </a:extLst>
          </p:cNvPr>
          <p:cNvSpPr/>
          <p:nvPr/>
        </p:nvSpPr>
        <p:spPr>
          <a:xfrm>
            <a:off x="228600" y="92075"/>
            <a:ext cx="11734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a:solidFill>
                  <a:schemeClr val="bg1"/>
                </a:solidFill>
              </a:rPr>
              <a:t>What is Freedom?</a:t>
            </a:r>
          </a:p>
        </p:txBody>
      </p:sp>
      <p:sp>
        <p:nvSpPr>
          <p:cNvPr id="7" name="Rectangle 6">
            <a:extLst>
              <a:ext uri="{FF2B5EF4-FFF2-40B4-BE49-F238E27FC236}">
                <a16:creationId xmlns:a16="http://schemas.microsoft.com/office/drawing/2014/main" xmlns="" id="{5DE19146-1645-CEE3-C31B-4F0533AD51B3}"/>
              </a:ext>
            </a:extLst>
          </p:cNvPr>
          <p:cNvSpPr/>
          <p:nvPr/>
        </p:nvSpPr>
        <p:spPr>
          <a:xfrm>
            <a:off x="6528391" y="2971801"/>
            <a:ext cx="5663609" cy="1904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b="1" dirty="0"/>
              <a:t>Is this a good definition of freedom? </a:t>
            </a:r>
          </a:p>
          <a:p>
            <a:endParaRPr lang="en-US" sz="3400" b="1" i="1" dirty="0"/>
          </a:p>
        </p:txBody>
      </p:sp>
      <p:sp>
        <p:nvSpPr>
          <p:cNvPr id="2" name="Rectangle 1">
            <a:extLst>
              <a:ext uri="{FF2B5EF4-FFF2-40B4-BE49-F238E27FC236}">
                <a16:creationId xmlns:a16="http://schemas.microsoft.com/office/drawing/2014/main" xmlns="" id="{2F1B20EF-71C5-4E7D-3AEE-2E57569CBFD2}"/>
              </a:ext>
            </a:extLst>
          </p:cNvPr>
          <p:cNvSpPr/>
          <p:nvPr/>
        </p:nvSpPr>
        <p:spPr>
          <a:xfrm>
            <a:off x="6629400" y="1371600"/>
            <a:ext cx="5410200" cy="3657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000" b="1" dirty="0"/>
              <a:t>True Freedom = </a:t>
            </a:r>
          </a:p>
          <a:p>
            <a:pPr algn="ctr"/>
            <a:r>
              <a:rPr lang="en-US" sz="3400" b="1" i="1" dirty="0"/>
              <a:t>“Free to do whatever I want”</a:t>
            </a:r>
          </a:p>
        </p:txBody>
      </p:sp>
    </p:spTree>
    <p:extLst>
      <p:ext uri="{BB962C8B-B14F-4D97-AF65-F5344CB8AC3E}">
        <p14:creationId xmlns:p14="http://schemas.microsoft.com/office/powerpoint/2010/main" val="133420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oman Slaves Relief Slab">
            <a:extLst>
              <a:ext uri="{FF2B5EF4-FFF2-40B4-BE49-F238E27FC236}">
                <a16:creationId xmlns:a16="http://schemas.microsoft.com/office/drawing/2014/main" xmlns="" id="{14F4E1F9-3F52-4F7B-AE7F-AF1F279D86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54" t="36690" r="5923" b="27670"/>
          <a:stretch/>
        </p:blipFill>
        <p:spPr bwMode="auto">
          <a:xfrm>
            <a:off x="0" y="1321065"/>
            <a:ext cx="6553200" cy="39959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FB8D3565-71B6-BF61-8677-96BEF1204CD3}"/>
              </a:ext>
            </a:extLst>
          </p:cNvPr>
          <p:cNvSpPr/>
          <p:nvPr/>
        </p:nvSpPr>
        <p:spPr>
          <a:xfrm>
            <a:off x="0" y="5257799"/>
            <a:ext cx="12192000" cy="16002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6:16 </a:t>
            </a:r>
            <a:r>
              <a:rPr lang="en-US" sz="3100" dirty="0">
                <a:solidFill>
                  <a:schemeClr val="tx1"/>
                </a:solidFill>
              </a:rPr>
              <a:t>Do you not know that when you present yourselves to someone  as </a:t>
            </a:r>
            <a:r>
              <a:rPr lang="en-US" sz="3100" b="1" u="sng" dirty="0">
                <a:solidFill>
                  <a:srgbClr val="002060"/>
                </a:solidFill>
              </a:rPr>
              <a:t>slaves</a:t>
            </a:r>
            <a:r>
              <a:rPr lang="en-US" sz="3100" dirty="0">
                <a:solidFill>
                  <a:schemeClr val="tx1"/>
                </a:solidFill>
              </a:rPr>
              <a:t> for obedience, you are </a:t>
            </a:r>
            <a:r>
              <a:rPr lang="en-US" sz="3100" b="1" u="sng" dirty="0">
                <a:solidFill>
                  <a:srgbClr val="002060"/>
                </a:solidFill>
              </a:rPr>
              <a:t>slaves</a:t>
            </a:r>
            <a:r>
              <a:rPr lang="en-US" sz="3100" dirty="0">
                <a:solidFill>
                  <a:schemeClr val="tx1"/>
                </a:solidFill>
              </a:rPr>
              <a:t> of the one whom you obey, either of sin resulting in death, or of obedience resulting in righteousness? </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F61FD361-420E-F7EF-F1C2-BFC0ECCF38A9}"/>
              </a:ext>
            </a:extLst>
          </p:cNvPr>
          <p:cNvSpPr/>
          <p:nvPr/>
        </p:nvSpPr>
        <p:spPr>
          <a:xfrm>
            <a:off x="228600" y="92075"/>
            <a:ext cx="11734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a:solidFill>
                  <a:schemeClr val="bg1"/>
                </a:solidFill>
              </a:rPr>
              <a:t>What is Freedom?</a:t>
            </a:r>
          </a:p>
        </p:txBody>
      </p:sp>
      <p:sp>
        <p:nvSpPr>
          <p:cNvPr id="7" name="Rectangle 6">
            <a:extLst>
              <a:ext uri="{FF2B5EF4-FFF2-40B4-BE49-F238E27FC236}">
                <a16:creationId xmlns:a16="http://schemas.microsoft.com/office/drawing/2014/main" xmlns="" id="{5DE19146-1645-CEE3-C31B-4F0533AD51B3}"/>
              </a:ext>
            </a:extLst>
          </p:cNvPr>
          <p:cNvSpPr/>
          <p:nvPr/>
        </p:nvSpPr>
        <p:spPr>
          <a:xfrm>
            <a:off x="6528391" y="2971801"/>
            <a:ext cx="5663609" cy="1904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b="1" dirty="0"/>
              <a:t>True…</a:t>
            </a:r>
          </a:p>
          <a:p>
            <a:pPr algn="ctr"/>
            <a:r>
              <a:rPr lang="en-US" sz="3600" b="1" dirty="0"/>
              <a:t>God gives us, values and respects our free will choice</a:t>
            </a:r>
          </a:p>
          <a:p>
            <a:endParaRPr lang="en-US" sz="3400" b="1" i="1" dirty="0"/>
          </a:p>
        </p:txBody>
      </p:sp>
      <p:sp>
        <p:nvSpPr>
          <p:cNvPr id="2" name="Rectangle 1">
            <a:extLst>
              <a:ext uri="{FF2B5EF4-FFF2-40B4-BE49-F238E27FC236}">
                <a16:creationId xmlns:a16="http://schemas.microsoft.com/office/drawing/2014/main" xmlns="" id="{2F1B20EF-71C5-4E7D-3AEE-2E57569CBFD2}"/>
              </a:ext>
            </a:extLst>
          </p:cNvPr>
          <p:cNvSpPr/>
          <p:nvPr/>
        </p:nvSpPr>
        <p:spPr>
          <a:xfrm>
            <a:off x="6629400" y="1371600"/>
            <a:ext cx="5410200" cy="3657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000" b="1" dirty="0"/>
              <a:t>True Freedom = </a:t>
            </a:r>
          </a:p>
          <a:p>
            <a:pPr algn="ctr"/>
            <a:r>
              <a:rPr lang="en-US" sz="3400" b="1" i="1" dirty="0"/>
              <a:t>“Free to do whatever I want”</a:t>
            </a:r>
          </a:p>
        </p:txBody>
      </p:sp>
    </p:spTree>
    <p:extLst>
      <p:ext uri="{BB962C8B-B14F-4D97-AF65-F5344CB8AC3E}">
        <p14:creationId xmlns:p14="http://schemas.microsoft.com/office/powerpoint/2010/main" val="77839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oman Slaves Relief Slab">
            <a:extLst>
              <a:ext uri="{FF2B5EF4-FFF2-40B4-BE49-F238E27FC236}">
                <a16:creationId xmlns:a16="http://schemas.microsoft.com/office/drawing/2014/main" xmlns="" id="{14F4E1F9-3F52-4F7B-AE7F-AF1F279D86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54" t="36690" r="5923" b="27670"/>
          <a:stretch/>
        </p:blipFill>
        <p:spPr bwMode="auto">
          <a:xfrm>
            <a:off x="0" y="1321065"/>
            <a:ext cx="6553200" cy="39959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FB8D3565-71B6-BF61-8677-96BEF1204CD3}"/>
              </a:ext>
            </a:extLst>
          </p:cNvPr>
          <p:cNvSpPr/>
          <p:nvPr/>
        </p:nvSpPr>
        <p:spPr>
          <a:xfrm>
            <a:off x="0" y="5257799"/>
            <a:ext cx="12192000" cy="16002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6:16 </a:t>
            </a:r>
            <a:r>
              <a:rPr lang="en-US" sz="3100" dirty="0">
                <a:solidFill>
                  <a:schemeClr val="tx1"/>
                </a:solidFill>
              </a:rPr>
              <a:t>Do you not know that when you present yourselves to someone  as </a:t>
            </a:r>
            <a:r>
              <a:rPr lang="en-US" sz="3100" b="1" u="sng" dirty="0">
                <a:solidFill>
                  <a:srgbClr val="002060"/>
                </a:solidFill>
              </a:rPr>
              <a:t>slaves</a:t>
            </a:r>
            <a:r>
              <a:rPr lang="en-US" sz="3100" dirty="0">
                <a:solidFill>
                  <a:schemeClr val="tx1"/>
                </a:solidFill>
              </a:rPr>
              <a:t> for obedience, you are </a:t>
            </a:r>
            <a:r>
              <a:rPr lang="en-US" sz="3100" b="1" u="sng" dirty="0">
                <a:solidFill>
                  <a:srgbClr val="002060"/>
                </a:solidFill>
              </a:rPr>
              <a:t>slaves</a:t>
            </a:r>
            <a:r>
              <a:rPr lang="en-US" sz="3100" dirty="0">
                <a:solidFill>
                  <a:schemeClr val="tx1"/>
                </a:solidFill>
              </a:rPr>
              <a:t> of the one whom you obey, either of sin resulting in death, or of obedience resulting in righteousness? </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F61FD361-420E-F7EF-F1C2-BFC0ECCF38A9}"/>
              </a:ext>
            </a:extLst>
          </p:cNvPr>
          <p:cNvSpPr/>
          <p:nvPr/>
        </p:nvSpPr>
        <p:spPr>
          <a:xfrm>
            <a:off x="228600" y="92075"/>
            <a:ext cx="11734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a:solidFill>
                  <a:schemeClr val="bg1"/>
                </a:solidFill>
              </a:rPr>
              <a:t>What is Freedom?</a:t>
            </a:r>
          </a:p>
        </p:txBody>
      </p:sp>
      <p:sp>
        <p:nvSpPr>
          <p:cNvPr id="7" name="Rectangle 6">
            <a:extLst>
              <a:ext uri="{FF2B5EF4-FFF2-40B4-BE49-F238E27FC236}">
                <a16:creationId xmlns:a16="http://schemas.microsoft.com/office/drawing/2014/main" xmlns="" id="{5DE19146-1645-CEE3-C31B-4F0533AD51B3}"/>
              </a:ext>
            </a:extLst>
          </p:cNvPr>
          <p:cNvSpPr/>
          <p:nvPr/>
        </p:nvSpPr>
        <p:spPr>
          <a:xfrm>
            <a:off x="6528391" y="2971801"/>
            <a:ext cx="5663609" cy="1904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b="1" dirty="0"/>
              <a:t>PROBLEM: </a:t>
            </a:r>
          </a:p>
          <a:p>
            <a:pPr algn="ctr"/>
            <a:r>
              <a:rPr lang="en-US" sz="3600" b="1" dirty="0"/>
              <a:t>Presumes I can trust my desires</a:t>
            </a:r>
          </a:p>
          <a:p>
            <a:endParaRPr lang="en-US" sz="3400" b="1" i="1" dirty="0"/>
          </a:p>
        </p:txBody>
      </p:sp>
      <p:sp>
        <p:nvSpPr>
          <p:cNvPr id="2" name="Rounded Rectangular Callout 38">
            <a:extLst>
              <a:ext uri="{FF2B5EF4-FFF2-40B4-BE49-F238E27FC236}">
                <a16:creationId xmlns:a16="http://schemas.microsoft.com/office/drawing/2014/main" xmlns="" id="{7F7FCC9B-1483-6FBE-5E36-4B6C167A1FD1}"/>
              </a:ext>
            </a:extLst>
          </p:cNvPr>
          <p:cNvSpPr/>
          <p:nvPr/>
        </p:nvSpPr>
        <p:spPr>
          <a:xfrm>
            <a:off x="8562" y="4276801"/>
            <a:ext cx="8116848" cy="108902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Sometimes our desires are foolish and don’t satisfy the way we think they will</a:t>
            </a:r>
          </a:p>
        </p:txBody>
      </p:sp>
      <p:sp>
        <p:nvSpPr>
          <p:cNvPr id="8" name="Rectangle 7">
            <a:extLst>
              <a:ext uri="{FF2B5EF4-FFF2-40B4-BE49-F238E27FC236}">
                <a16:creationId xmlns:a16="http://schemas.microsoft.com/office/drawing/2014/main" xmlns="" id="{E7BB02AB-7A18-6DBA-9DD6-9601AD5FD936}"/>
              </a:ext>
            </a:extLst>
          </p:cNvPr>
          <p:cNvSpPr/>
          <p:nvPr/>
        </p:nvSpPr>
        <p:spPr>
          <a:xfrm>
            <a:off x="6629400" y="1371600"/>
            <a:ext cx="5410200" cy="3657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000" b="1" dirty="0"/>
              <a:t>True Freedom = </a:t>
            </a:r>
          </a:p>
          <a:p>
            <a:pPr algn="ctr"/>
            <a:r>
              <a:rPr lang="en-US" sz="3400" b="1" i="1" dirty="0"/>
              <a:t>“Free to do whatever I want”</a:t>
            </a:r>
          </a:p>
        </p:txBody>
      </p:sp>
    </p:spTree>
    <p:extLst>
      <p:ext uri="{BB962C8B-B14F-4D97-AF65-F5344CB8AC3E}">
        <p14:creationId xmlns:p14="http://schemas.microsoft.com/office/powerpoint/2010/main" val="142624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2"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1" animBg="1"/>
      <p:bldP spid="2" grpId="2"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oman Slaves Relief Slab">
            <a:extLst>
              <a:ext uri="{FF2B5EF4-FFF2-40B4-BE49-F238E27FC236}">
                <a16:creationId xmlns:a16="http://schemas.microsoft.com/office/drawing/2014/main" xmlns="" id="{14F4E1F9-3F52-4F7B-AE7F-AF1F279D86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54" t="36690" r="5923" b="27670"/>
          <a:stretch/>
        </p:blipFill>
        <p:spPr bwMode="auto">
          <a:xfrm>
            <a:off x="0" y="1321065"/>
            <a:ext cx="6553200" cy="39959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FB8D3565-71B6-BF61-8677-96BEF1204CD3}"/>
              </a:ext>
            </a:extLst>
          </p:cNvPr>
          <p:cNvSpPr/>
          <p:nvPr/>
        </p:nvSpPr>
        <p:spPr>
          <a:xfrm>
            <a:off x="0" y="5257799"/>
            <a:ext cx="12192000" cy="16002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6:16 </a:t>
            </a:r>
            <a:r>
              <a:rPr lang="en-US" sz="3100" dirty="0">
                <a:solidFill>
                  <a:schemeClr val="tx1"/>
                </a:solidFill>
              </a:rPr>
              <a:t>Do you not know that when you present yourselves to someone  as </a:t>
            </a:r>
            <a:r>
              <a:rPr lang="en-US" sz="3100" b="1" u="sng" dirty="0">
                <a:solidFill>
                  <a:srgbClr val="002060"/>
                </a:solidFill>
              </a:rPr>
              <a:t>slaves</a:t>
            </a:r>
            <a:r>
              <a:rPr lang="en-US" sz="3100" dirty="0">
                <a:solidFill>
                  <a:schemeClr val="tx1"/>
                </a:solidFill>
              </a:rPr>
              <a:t> for obedience, you are </a:t>
            </a:r>
            <a:r>
              <a:rPr lang="en-US" sz="3100" b="1" u="sng" dirty="0">
                <a:solidFill>
                  <a:srgbClr val="002060"/>
                </a:solidFill>
              </a:rPr>
              <a:t>slaves</a:t>
            </a:r>
            <a:r>
              <a:rPr lang="en-US" sz="3100" dirty="0">
                <a:solidFill>
                  <a:schemeClr val="tx1"/>
                </a:solidFill>
              </a:rPr>
              <a:t> of the one whom you obey, either of sin resulting in death, or of obedience resulting in righteousness? </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F61FD361-420E-F7EF-F1C2-BFC0ECCF38A9}"/>
              </a:ext>
            </a:extLst>
          </p:cNvPr>
          <p:cNvSpPr/>
          <p:nvPr/>
        </p:nvSpPr>
        <p:spPr>
          <a:xfrm>
            <a:off x="228600" y="92075"/>
            <a:ext cx="11734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a:solidFill>
                  <a:schemeClr val="bg1"/>
                </a:solidFill>
              </a:rPr>
              <a:t>What is Freedom?</a:t>
            </a:r>
          </a:p>
        </p:txBody>
      </p:sp>
      <p:sp>
        <p:nvSpPr>
          <p:cNvPr id="7" name="Rectangle 6">
            <a:extLst>
              <a:ext uri="{FF2B5EF4-FFF2-40B4-BE49-F238E27FC236}">
                <a16:creationId xmlns:a16="http://schemas.microsoft.com/office/drawing/2014/main" xmlns="" id="{5DE19146-1645-CEE3-C31B-4F0533AD51B3}"/>
              </a:ext>
            </a:extLst>
          </p:cNvPr>
          <p:cNvSpPr/>
          <p:nvPr/>
        </p:nvSpPr>
        <p:spPr>
          <a:xfrm>
            <a:off x="6528391" y="2971801"/>
            <a:ext cx="5663609" cy="1904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b="1" dirty="0"/>
              <a:t>PROBLEM: </a:t>
            </a:r>
          </a:p>
          <a:p>
            <a:pPr algn="ctr"/>
            <a:r>
              <a:rPr lang="en-US" sz="3600" b="1" dirty="0"/>
              <a:t>Presumes I can trust my desires</a:t>
            </a:r>
          </a:p>
          <a:p>
            <a:endParaRPr lang="en-US" sz="3400" b="1" i="1" dirty="0"/>
          </a:p>
        </p:txBody>
      </p:sp>
      <p:sp>
        <p:nvSpPr>
          <p:cNvPr id="2" name="Rounded Rectangular Callout 38">
            <a:extLst>
              <a:ext uri="{FF2B5EF4-FFF2-40B4-BE49-F238E27FC236}">
                <a16:creationId xmlns:a16="http://schemas.microsoft.com/office/drawing/2014/main" xmlns="" id="{7F7FCC9B-1483-6FBE-5E36-4B6C167A1FD1}"/>
              </a:ext>
            </a:extLst>
          </p:cNvPr>
          <p:cNvSpPr/>
          <p:nvPr/>
        </p:nvSpPr>
        <p:spPr>
          <a:xfrm>
            <a:off x="8562" y="4276801"/>
            <a:ext cx="6392238" cy="108902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Our sense of what is </a:t>
            </a:r>
            <a:r>
              <a:rPr lang="en-US" sz="3600" b="1" i="1" dirty="0"/>
              <a:t>good</a:t>
            </a:r>
            <a:r>
              <a:rPr lang="en-US" sz="3600" b="1" dirty="0"/>
              <a:t> is corrupted by our sin nature</a:t>
            </a:r>
          </a:p>
        </p:txBody>
      </p:sp>
      <p:sp>
        <p:nvSpPr>
          <p:cNvPr id="8" name="Rectangle 7">
            <a:extLst>
              <a:ext uri="{FF2B5EF4-FFF2-40B4-BE49-F238E27FC236}">
                <a16:creationId xmlns:a16="http://schemas.microsoft.com/office/drawing/2014/main" xmlns="" id="{469E6D19-8A0B-56F6-D91D-94EFD73938F5}"/>
              </a:ext>
            </a:extLst>
          </p:cNvPr>
          <p:cNvSpPr/>
          <p:nvPr/>
        </p:nvSpPr>
        <p:spPr>
          <a:xfrm>
            <a:off x="6629400" y="1371600"/>
            <a:ext cx="5410200" cy="3657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000" b="1" dirty="0"/>
              <a:t>True Freedom = </a:t>
            </a:r>
          </a:p>
          <a:p>
            <a:pPr algn="ctr"/>
            <a:r>
              <a:rPr lang="en-US" sz="3400" b="1" i="1" dirty="0"/>
              <a:t>“Free to do whatever I want”</a:t>
            </a:r>
          </a:p>
        </p:txBody>
      </p:sp>
    </p:spTree>
    <p:extLst>
      <p:ext uri="{BB962C8B-B14F-4D97-AF65-F5344CB8AC3E}">
        <p14:creationId xmlns:p14="http://schemas.microsoft.com/office/powerpoint/2010/main" val="378784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oman Slaves Relief Slab">
            <a:extLst>
              <a:ext uri="{FF2B5EF4-FFF2-40B4-BE49-F238E27FC236}">
                <a16:creationId xmlns:a16="http://schemas.microsoft.com/office/drawing/2014/main" xmlns="" id="{14F4E1F9-3F52-4F7B-AE7F-AF1F279D86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54" t="36690" r="5923" b="27670"/>
          <a:stretch/>
        </p:blipFill>
        <p:spPr bwMode="auto">
          <a:xfrm>
            <a:off x="0" y="1321065"/>
            <a:ext cx="6553200" cy="39959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FB8D3565-71B6-BF61-8677-96BEF1204CD3}"/>
              </a:ext>
            </a:extLst>
          </p:cNvPr>
          <p:cNvSpPr/>
          <p:nvPr/>
        </p:nvSpPr>
        <p:spPr>
          <a:xfrm>
            <a:off x="0" y="5257799"/>
            <a:ext cx="12192000" cy="16002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6:16 </a:t>
            </a:r>
            <a:r>
              <a:rPr lang="en-US" sz="3100" dirty="0">
                <a:solidFill>
                  <a:schemeClr val="tx1"/>
                </a:solidFill>
              </a:rPr>
              <a:t>Do you not know that when you present yourselves to someone  as </a:t>
            </a:r>
            <a:r>
              <a:rPr lang="en-US" sz="3100" b="1" u="sng" dirty="0">
                <a:solidFill>
                  <a:srgbClr val="002060"/>
                </a:solidFill>
              </a:rPr>
              <a:t>slaves</a:t>
            </a:r>
            <a:r>
              <a:rPr lang="en-US" sz="3100" dirty="0">
                <a:solidFill>
                  <a:schemeClr val="tx1"/>
                </a:solidFill>
              </a:rPr>
              <a:t> for obedience, you are </a:t>
            </a:r>
            <a:r>
              <a:rPr lang="en-US" sz="3100" b="1" u="sng" dirty="0">
                <a:solidFill>
                  <a:srgbClr val="002060"/>
                </a:solidFill>
              </a:rPr>
              <a:t>slaves</a:t>
            </a:r>
            <a:r>
              <a:rPr lang="en-US" sz="3100" dirty="0">
                <a:solidFill>
                  <a:schemeClr val="tx1"/>
                </a:solidFill>
              </a:rPr>
              <a:t> of the one whom you obey, either of sin resulting in death, or of obedience resulting in righteousness? </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F61FD361-420E-F7EF-F1C2-BFC0ECCF38A9}"/>
              </a:ext>
            </a:extLst>
          </p:cNvPr>
          <p:cNvSpPr/>
          <p:nvPr/>
        </p:nvSpPr>
        <p:spPr>
          <a:xfrm>
            <a:off x="228600" y="92075"/>
            <a:ext cx="11734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a:solidFill>
                  <a:schemeClr val="bg1"/>
                </a:solidFill>
              </a:rPr>
              <a:t>What is Freedom?</a:t>
            </a:r>
          </a:p>
        </p:txBody>
      </p:sp>
      <p:sp>
        <p:nvSpPr>
          <p:cNvPr id="7" name="Rectangle 6">
            <a:extLst>
              <a:ext uri="{FF2B5EF4-FFF2-40B4-BE49-F238E27FC236}">
                <a16:creationId xmlns:a16="http://schemas.microsoft.com/office/drawing/2014/main" xmlns="" id="{5DE19146-1645-CEE3-C31B-4F0533AD51B3}"/>
              </a:ext>
            </a:extLst>
          </p:cNvPr>
          <p:cNvSpPr/>
          <p:nvPr/>
        </p:nvSpPr>
        <p:spPr>
          <a:xfrm>
            <a:off x="6528391" y="2971801"/>
            <a:ext cx="5663609" cy="1904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b="1" dirty="0"/>
              <a:t>PROBLEM: </a:t>
            </a:r>
          </a:p>
          <a:p>
            <a:pPr algn="ctr"/>
            <a:r>
              <a:rPr lang="en-US" sz="3600" b="1" dirty="0"/>
              <a:t>Presumes I can trust my desires</a:t>
            </a:r>
          </a:p>
          <a:p>
            <a:endParaRPr lang="en-US" sz="3400" b="1" i="1" dirty="0"/>
          </a:p>
        </p:txBody>
      </p:sp>
      <p:sp>
        <p:nvSpPr>
          <p:cNvPr id="2" name="Rounded Rectangular Callout 38">
            <a:extLst>
              <a:ext uri="{FF2B5EF4-FFF2-40B4-BE49-F238E27FC236}">
                <a16:creationId xmlns:a16="http://schemas.microsoft.com/office/drawing/2014/main" xmlns="" id="{7F7FCC9B-1483-6FBE-5E36-4B6C167A1FD1}"/>
              </a:ext>
            </a:extLst>
          </p:cNvPr>
          <p:cNvSpPr/>
          <p:nvPr/>
        </p:nvSpPr>
        <p:spPr>
          <a:xfrm>
            <a:off x="136153" y="4226286"/>
            <a:ext cx="6392238" cy="108902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Sometimes what we </a:t>
            </a:r>
            <a:r>
              <a:rPr lang="en-US" sz="3600" b="1" i="1" dirty="0"/>
              <a:t>want</a:t>
            </a:r>
            <a:r>
              <a:rPr lang="en-US" sz="3600" b="1" dirty="0"/>
              <a:t> is actually just really bad!</a:t>
            </a:r>
          </a:p>
        </p:txBody>
      </p:sp>
      <p:sp>
        <p:nvSpPr>
          <p:cNvPr id="8" name="Rectangle 7">
            <a:extLst>
              <a:ext uri="{FF2B5EF4-FFF2-40B4-BE49-F238E27FC236}">
                <a16:creationId xmlns:a16="http://schemas.microsoft.com/office/drawing/2014/main" xmlns="" id="{C5E71D57-7963-C9A0-AAA4-47F17463A74B}"/>
              </a:ext>
            </a:extLst>
          </p:cNvPr>
          <p:cNvSpPr/>
          <p:nvPr/>
        </p:nvSpPr>
        <p:spPr>
          <a:xfrm>
            <a:off x="6629400" y="1371600"/>
            <a:ext cx="5410200" cy="3657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000" b="1" dirty="0"/>
              <a:t>True Freedom = </a:t>
            </a:r>
          </a:p>
          <a:p>
            <a:pPr algn="ctr"/>
            <a:r>
              <a:rPr lang="en-US" sz="3400" b="1" i="1" dirty="0"/>
              <a:t>“Free to do whatever I want”</a:t>
            </a:r>
          </a:p>
        </p:txBody>
      </p:sp>
    </p:spTree>
    <p:extLst>
      <p:ext uri="{BB962C8B-B14F-4D97-AF65-F5344CB8AC3E}">
        <p14:creationId xmlns:p14="http://schemas.microsoft.com/office/powerpoint/2010/main" val="278048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oman Slaves Relief Slab">
            <a:extLst>
              <a:ext uri="{FF2B5EF4-FFF2-40B4-BE49-F238E27FC236}">
                <a16:creationId xmlns:a16="http://schemas.microsoft.com/office/drawing/2014/main" xmlns="" id="{14F4E1F9-3F52-4F7B-AE7F-AF1F279D86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54" t="36690" r="5923" b="27670"/>
          <a:stretch/>
        </p:blipFill>
        <p:spPr bwMode="auto">
          <a:xfrm>
            <a:off x="0" y="1321065"/>
            <a:ext cx="6553200" cy="39959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FB8D3565-71B6-BF61-8677-96BEF1204CD3}"/>
              </a:ext>
            </a:extLst>
          </p:cNvPr>
          <p:cNvSpPr/>
          <p:nvPr/>
        </p:nvSpPr>
        <p:spPr>
          <a:xfrm>
            <a:off x="0" y="5257799"/>
            <a:ext cx="12192000" cy="16002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6:16 </a:t>
            </a:r>
            <a:r>
              <a:rPr lang="en-US" sz="3100" dirty="0">
                <a:solidFill>
                  <a:schemeClr val="tx1"/>
                </a:solidFill>
              </a:rPr>
              <a:t>Do you not know that when you present yourselves to someone  as </a:t>
            </a:r>
            <a:r>
              <a:rPr lang="en-US" sz="3100" b="1" u="sng" dirty="0">
                <a:solidFill>
                  <a:srgbClr val="002060"/>
                </a:solidFill>
              </a:rPr>
              <a:t>slaves</a:t>
            </a:r>
            <a:r>
              <a:rPr lang="en-US" sz="3100" dirty="0">
                <a:solidFill>
                  <a:schemeClr val="tx1"/>
                </a:solidFill>
              </a:rPr>
              <a:t> for obedience, you are </a:t>
            </a:r>
            <a:r>
              <a:rPr lang="en-US" sz="3100" b="1" u="sng" dirty="0">
                <a:solidFill>
                  <a:srgbClr val="002060"/>
                </a:solidFill>
              </a:rPr>
              <a:t>slaves</a:t>
            </a:r>
            <a:r>
              <a:rPr lang="en-US" sz="3100" dirty="0">
                <a:solidFill>
                  <a:schemeClr val="tx1"/>
                </a:solidFill>
              </a:rPr>
              <a:t> of the one whom you obey, either of sin resulting in death, or of obedience resulting in righteousness? </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F61FD361-420E-F7EF-F1C2-BFC0ECCF38A9}"/>
              </a:ext>
            </a:extLst>
          </p:cNvPr>
          <p:cNvSpPr/>
          <p:nvPr/>
        </p:nvSpPr>
        <p:spPr>
          <a:xfrm>
            <a:off x="228600" y="92075"/>
            <a:ext cx="11734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a:solidFill>
                  <a:schemeClr val="bg1"/>
                </a:solidFill>
              </a:rPr>
              <a:t>What is Freedom?</a:t>
            </a:r>
          </a:p>
        </p:txBody>
      </p:sp>
      <p:sp>
        <p:nvSpPr>
          <p:cNvPr id="7" name="Rectangle 6">
            <a:extLst>
              <a:ext uri="{FF2B5EF4-FFF2-40B4-BE49-F238E27FC236}">
                <a16:creationId xmlns:a16="http://schemas.microsoft.com/office/drawing/2014/main" xmlns="" id="{5DE19146-1645-CEE3-C31B-4F0533AD51B3}"/>
              </a:ext>
            </a:extLst>
          </p:cNvPr>
          <p:cNvSpPr/>
          <p:nvPr/>
        </p:nvSpPr>
        <p:spPr>
          <a:xfrm>
            <a:off x="6528391" y="2971801"/>
            <a:ext cx="5663609" cy="1904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b="1" dirty="0"/>
              <a:t>PROBLEM: </a:t>
            </a:r>
          </a:p>
          <a:p>
            <a:pPr algn="ctr"/>
            <a:r>
              <a:rPr lang="en-US" sz="3600" b="1" dirty="0"/>
              <a:t>Presumes I can trust my desires</a:t>
            </a:r>
          </a:p>
          <a:p>
            <a:endParaRPr lang="en-US" sz="3400" b="1" i="1" dirty="0"/>
          </a:p>
        </p:txBody>
      </p:sp>
      <p:sp>
        <p:nvSpPr>
          <p:cNvPr id="8" name="Rectangle 7">
            <a:extLst>
              <a:ext uri="{FF2B5EF4-FFF2-40B4-BE49-F238E27FC236}">
                <a16:creationId xmlns:a16="http://schemas.microsoft.com/office/drawing/2014/main" xmlns="" id="{5708DC61-B616-044D-A271-9B282651B308}"/>
              </a:ext>
            </a:extLst>
          </p:cNvPr>
          <p:cNvSpPr/>
          <p:nvPr/>
        </p:nvSpPr>
        <p:spPr>
          <a:xfrm>
            <a:off x="758565" y="3181552"/>
            <a:ext cx="5036070" cy="1600201"/>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Prov </a:t>
            </a:r>
            <a:r>
              <a:rPr lang="en-US" sz="3200" b="1" baseline="30000" dirty="0">
                <a:solidFill>
                  <a:schemeClr val="bg1"/>
                </a:solidFill>
              </a:rPr>
              <a:t>14:12 </a:t>
            </a:r>
            <a:r>
              <a:rPr lang="en-US" sz="3200" b="0" dirty="0">
                <a:solidFill>
                  <a:schemeClr val="bg1"/>
                </a:solidFill>
                <a:effectLst/>
              </a:rPr>
              <a:t>There is a way which seems  right to a man, But its end is the way of death.</a:t>
            </a:r>
            <a:r>
              <a:rPr lang="en-US" sz="3200" b="1" baseline="30000" dirty="0">
                <a:solidFill>
                  <a:schemeClr val="bg1"/>
                </a:solidFill>
              </a:rPr>
              <a:t> </a:t>
            </a:r>
            <a:endParaRPr lang="en-US" sz="3400" b="1" u="sng" dirty="0">
              <a:solidFill>
                <a:schemeClr val="bg1"/>
              </a:solidFill>
            </a:endParaRPr>
          </a:p>
        </p:txBody>
      </p:sp>
      <p:sp>
        <p:nvSpPr>
          <p:cNvPr id="2" name="Rectangle 1">
            <a:extLst>
              <a:ext uri="{FF2B5EF4-FFF2-40B4-BE49-F238E27FC236}">
                <a16:creationId xmlns:a16="http://schemas.microsoft.com/office/drawing/2014/main" xmlns="" id="{94628DB2-957D-5741-EFF5-2D29390FAFFF}"/>
              </a:ext>
            </a:extLst>
          </p:cNvPr>
          <p:cNvSpPr/>
          <p:nvPr/>
        </p:nvSpPr>
        <p:spPr>
          <a:xfrm>
            <a:off x="6629400" y="1371600"/>
            <a:ext cx="5410200" cy="3657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000" b="1" dirty="0"/>
              <a:t>True Freedom = </a:t>
            </a:r>
          </a:p>
          <a:p>
            <a:pPr algn="ctr"/>
            <a:r>
              <a:rPr lang="en-US" sz="3400" b="1" i="1" dirty="0"/>
              <a:t>“Free to do whatever I want”</a:t>
            </a:r>
          </a:p>
        </p:txBody>
      </p:sp>
    </p:spTree>
    <p:extLst>
      <p:ext uri="{BB962C8B-B14F-4D97-AF65-F5344CB8AC3E}">
        <p14:creationId xmlns:p14="http://schemas.microsoft.com/office/powerpoint/2010/main" val="2364160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oman Slaves Relief Slab">
            <a:extLst>
              <a:ext uri="{FF2B5EF4-FFF2-40B4-BE49-F238E27FC236}">
                <a16:creationId xmlns:a16="http://schemas.microsoft.com/office/drawing/2014/main" xmlns="" id="{14F4E1F9-3F52-4F7B-AE7F-AF1F279D86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54" t="36690" r="5923" b="27670"/>
          <a:stretch/>
        </p:blipFill>
        <p:spPr bwMode="auto">
          <a:xfrm>
            <a:off x="0" y="1321065"/>
            <a:ext cx="6553200" cy="39959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FB8D3565-71B6-BF61-8677-96BEF1204CD3}"/>
              </a:ext>
            </a:extLst>
          </p:cNvPr>
          <p:cNvSpPr/>
          <p:nvPr/>
        </p:nvSpPr>
        <p:spPr>
          <a:xfrm>
            <a:off x="0" y="5257799"/>
            <a:ext cx="12192000" cy="16002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6:16 </a:t>
            </a:r>
            <a:r>
              <a:rPr lang="en-US" sz="3100" dirty="0">
                <a:solidFill>
                  <a:schemeClr val="tx1"/>
                </a:solidFill>
              </a:rPr>
              <a:t>Do you not know that when you present yourselves to someone  as </a:t>
            </a:r>
            <a:r>
              <a:rPr lang="en-US" sz="3100" b="1" u="sng" dirty="0">
                <a:solidFill>
                  <a:srgbClr val="002060"/>
                </a:solidFill>
              </a:rPr>
              <a:t>slaves</a:t>
            </a:r>
            <a:r>
              <a:rPr lang="en-US" sz="3100" dirty="0">
                <a:solidFill>
                  <a:schemeClr val="tx1"/>
                </a:solidFill>
              </a:rPr>
              <a:t> for obedience, you are </a:t>
            </a:r>
            <a:r>
              <a:rPr lang="en-US" sz="3100" b="1" u="sng" dirty="0">
                <a:solidFill>
                  <a:srgbClr val="002060"/>
                </a:solidFill>
              </a:rPr>
              <a:t>slaves</a:t>
            </a:r>
            <a:r>
              <a:rPr lang="en-US" sz="3100" dirty="0">
                <a:solidFill>
                  <a:schemeClr val="tx1"/>
                </a:solidFill>
              </a:rPr>
              <a:t> of the one whom you obey, either of sin resulting in death, or of obedience resulting in righteousness? </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F61FD361-420E-F7EF-F1C2-BFC0ECCF38A9}"/>
              </a:ext>
            </a:extLst>
          </p:cNvPr>
          <p:cNvSpPr/>
          <p:nvPr/>
        </p:nvSpPr>
        <p:spPr>
          <a:xfrm>
            <a:off x="228600" y="92075"/>
            <a:ext cx="11734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a:solidFill>
                  <a:schemeClr val="bg1"/>
                </a:solidFill>
              </a:rPr>
              <a:t>What is Freedom?</a:t>
            </a:r>
          </a:p>
        </p:txBody>
      </p:sp>
      <p:sp>
        <p:nvSpPr>
          <p:cNvPr id="7" name="Rectangle 6">
            <a:extLst>
              <a:ext uri="{FF2B5EF4-FFF2-40B4-BE49-F238E27FC236}">
                <a16:creationId xmlns:a16="http://schemas.microsoft.com/office/drawing/2014/main" xmlns="" id="{5DE19146-1645-CEE3-C31B-4F0533AD51B3}"/>
              </a:ext>
            </a:extLst>
          </p:cNvPr>
          <p:cNvSpPr/>
          <p:nvPr/>
        </p:nvSpPr>
        <p:spPr>
          <a:xfrm>
            <a:off x="6528391" y="2971801"/>
            <a:ext cx="5663609" cy="1904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b="1" dirty="0"/>
              <a:t>PROBLEM: </a:t>
            </a:r>
          </a:p>
          <a:p>
            <a:pPr algn="ctr"/>
            <a:r>
              <a:rPr lang="en-US" sz="3600" b="1" dirty="0"/>
              <a:t>Presumes I can trust my desires</a:t>
            </a:r>
          </a:p>
          <a:p>
            <a:endParaRPr lang="en-US" sz="3400" b="1" i="1" dirty="0"/>
          </a:p>
        </p:txBody>
      </p:sp>
      <p:sp>
        <p:nvSpPr>
          <p:cNvPr id="8" name="Rectangle 7">
            <a:extLst>
              <a:ext uri="{FF2B5EF4-FFF2-40B4-BE49-F238E27FC236}">
                <a16:creationId xmlns:a16="http://schemas.microsoft.com/office/drawing/2014/main" xmlns="" id="{5708DC61-B616-044D-A271-9B282651B308}"/>
              </a:ext>
            </a:extLst>
          </p:cNvPr>
          <p:cNvSpPr/>
          <p:nvPr/>
        </p:nvSpPr>
        <p:spPr>
          <a:xfrm>
            <a:off x="339465" y="2526575"/>
            <a:ext cx="5874270" cy="2540296"/>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Proverbs 3:5  </a:t>
            </a:r>
            <a:r>
              <a:rPr lang="en-US" sz="3200" dirty="0"/>
              <a:t>And do not lean on your own understanding… </a:t>
            </a:r>
            <a:r>
              <a:rPr lang="en-US" sz="3200" b="1" baseline="30000" dirty="0"/>
              <a:t>6 </a:t>
            </a:r>
            <a:r>
              <a:rPr lang="en-US" sz="3200" dirty="0"/>
              <a:t>In all your ways acknowledge Him, And He will make your paths straight. </a:t>
            </a:r>
            <a:r>
              <a:rPr lang="en-US" sz="3200" b="1" baseline="30000" dirty="0"/>
              <a:t>7 </a:t>
            </a:r>
            <a:r>
              <a:rPr lang="en-US" sz="3200" dirty="0"/>
              <a:t>Do not be wise in your own eyes…</a:t>
            </a:r>
            <a:endParaRPr lang="en-US" sz="3400" b="1" u="sng" dirty="0">
              <a:solidFill>
                <a:schemeClr val="tx1"/>
              </a:solidFill>
            </a:endParaRPr>
          </a:p>
        </p:txBody>
      </p:sp>
      <p:sp>
        <p:nvSpPr>
          <p:cNvPr id="2" name="Rectangle 1">
            <a:extLst>
              <a:ext uri="{FF2B5EF4-FFF2-40B4-BE49-F238E27FC236}">
                <a16:creationId xmlns:a16="http://schemas.microsoft.com/office/drawing/2014/main" xmlns="" id="{0C2CC367-B738-66BE-477B-CFF8A485E8AE}"/>
              </a:ext>
            </a:extLst>
          </p:cNvPr>
          <p:cNvSpPr/>
          <p:nvPr/>
        </p:nvSpPr>
        <p:spPr>
          <a:xfrm>
            <a:off x="6629400" y="1371600"/>
            <a:ext cx="5410200" cy="3657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000" b="1" dirty="0"/>
              <a:t>True Freedom = </a:t>
            </a:r>
          </a:p>
          <a:p>
            <a:pPr algn="ctr"/>
            <a:r>
              <a:rPr lang="en-US" sz="3400" b="1" i="1" dirty="0"/>
              <a:t>“Free to do whatever I want”</a:t>
            </a:r>
          </a:p>
        </p:txBody>
      </p:sp>
    </p:spTree>
    <p:extLst>
      <p:ext uri="{BB962C8B-B14F-4D97-AF65-F5344CB8AC3E}">
        <p14:creationId xmlns:p14="http://schemas.microsoft.com/office/powerpoint/2010/main" val="2357392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oman Slaves Relief Slab">
            <a:extLst>
              <a:ext uri="{FF2B5EF4-FFF2-40B4-BE49-F238E27FC236}">
                <a16:creationId xmlns:a16="http://schemas.microsoft.com/office/drawing/2014/main" xmlns="" id="{14F4E1F9-3F52-4F7B-AE7F-AF1F279D86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54" t="36690" r="5923" b="27670"/>
          <a:stretch/>
        </p:blipFill>
        <p:spPr bwMode="auto">
          <a:xfrm>
            <a:off x="0" y="1321065"/>
            <a:ext cx="6553200" cy="39959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FB8D3565-71B6-BF61-8677-96BEF1204CD3}"/>
              </a:ext>
            </a:extLst>
          </p:cNvPr>
          <p:cNvSpPr/>
          <p:nvPr/>
        </p:nvSpPr>
        <p:spPr>
          <a:xfrm>
            <a:off x="0" y="5257799"/>
            <a:ext cx="12192000" cy="16002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6:16 </a:t>
            </a:r>
            <a:r>
              <a:rPr lang="en-US" sz="3100" dirty="0">
                <a:solidFill>
                  <a:schemeClr val="tx1"/>
                </a:solidFill>
              </a:rPr>
              <a:t>Do you not know that when you present yourselves to someone  as </a:t>
            </a:r>
            <a:r>
              <a:rPr lang="en-US" sz="3100" b="1" u="sng" dirty="0">
                <a:solidFill>
                  <a:srgbClr val="002060"/>
                </a:solidFill>
              </a:rPr>
              <a:t>slaves</a:t>
            </a:r>
            <a:r>
              <a:rPr lang="en-US" sz="3100" dirty="0">
                <a:solidFill>
                  <a:schemeClr val="tx1"/>
                </a:solidFill>
              </a:rPr>
              <a:t> for obedience, you are </a:t>
            </a:r>
            <a:r>
              <a:rPr lang="en-US" sz="3100" b="1" u="sng" dirty="0">
                <a:solidFill>
                  <a:srgbClr val="002060"/>
                </a:solidFill>
              </a:rPr>
              <a:t>slaves</a:t>
            </a:r>
            <a:r>
              <a:rPr lang="en-US" sz="3100" dirty="0">
                <a:solidFill>
                  <a:schemeClr val="tx1"/>
                </a:solidFill>
              </a:rPr>
              <a:t> of the one whom you obey, either of sin resulting in death, or of obedience resulting in righteousness? </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F61FD361-420E-F7EF-F1C2-BFC0ECCF38A9}"/>
              </a:ext>
            </a:extLst>
          </p:cNvPr>
          <p:cNvSpPr/>
          <p:nvPr/>
        </p:nvSpPr>
        <p:spPr>
          <a:xfrm>
            <a:off x="228600" y="92075"/>
            <a:ext cx="11734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a:solidFill>
                  <a:schemeClr val="bg1"/>
                </a:solidFill>
              </a:rPr>
              <a:t>What is Freedom?</a:t>
            </a:r>
          </a:p>
        </p:txBody>
      </p:sp>
      <p:sp>
        <p:nvSpPr>
          <p:cNvPr id="7" name="Rectangle 6">
            <a:extLst>
              <a:ext uri="{FF2B5EF4-FFF2-40B4-BE49-F238E27FC236}">
                <a16:creationId xmlns:a16="http://schemas.microsoft.com/office/drawing/2014/main" xmlns="" id="{5DE19146-1645-CEE3-C31B-4F0533AD51B3}"/>
              </a:ext>
            </a:extLst>
          </p:cNvPr>
          <p:cNvSpPr/>
          <p:nvPr/>
        </p:nvSpPr>
        <p:spPr>
          <a:xfrm>
            <a:off x="6528391" y="2971801"/>
            <a:ext cx="5663609" cy="1904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b="1" dirty="0"/>
              <a:t>PROBLEM: </a:t>
            </a:r>
          </a:p>
          <a:p>
            <a:pPr algn="ctr"/>
            <a:r>
              <a:rPr lang="en-US" sz="3600" b="1" dirty="0"/>
              <a:t>Presumes everything should revolve around me</a:t>
            </a:r>
          </a:p>
          <a:p>
            <a:endParaRPr lang="en-US" sz="3400" b="1" i="1" dirty="0"/>
          </a:p>
        </p:txBody>
      </p:sp>
      <p:sp>
        <p:nvSpPr>
          <p:cNvPr id="2" name="Rectangle 1">
            <a:extLst>
              <a:ext uri="{FF2B5EF4-FFF2-40B4-BE49-F238E27FC236}">
                <a16:creationId xmlns:a16="http://schemas.microsoft.com/office/drawing/2014/main" xmlns="" id="{388F7A90-2E20-606C-B38B-251583954103}"/>
              </a:ext>
            </a:extLst>
          </p:cNvPr>
          <p:cNvSpPr/>
          <p:nvPr/>
        </p:nvSpPr>
        <p:spPr>
          <a:xfrm>
            <a:off x="6629400" y="1371600"/>
            <a:ext cx="5410200" cy="3657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000" b="1" dirty="0"/>
              <a:t>True Freedom = </a:t>
            </a:r>
          </a:p>
          <a:p>
            <a:pPr algn="ctr"/>
            <a:r>
              <a:rPr lang="en-US" sz="3400" b="1" i="1" dirty="0"/>
              <a:t>“Free to do whatever I want”</a:t>
            </a:r>
          </a:p>
        </p:txBody>
      </p:sp>
    </p:spTree>
    <p:extLst>
      <p:ext uri="{BB962C8B-B14F-4D97-AF65-F5344CB8AC3E}">
        <p14:creationId xmlns:p14="http://schemas.microsoft.com/office/powerpoint/2010/main" val="332287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oman Slaves Relief Slab">
            <a:extLst>
              <a:ext uri="{FF2B5EF4-FFF2-40B4-BE49-F238E27FC236}">
                <a16:creationId xmlns:a16="http://schemas.microsoft.com/office/drawing/2014/main" xmlns="" id="{14F4E1F9-3F52-4F7B-AE7F-AF1F279D86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54" t="36690" r="5923" b="27670"/>
          <a:stretch/>
        </p:blipFill>
        <p:spPr bwMode="auto">
          <a:xfrm>
            <a:off x="0" y="1321065"/>
            <a:ext cx="6553200" cy="39959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FB8D3565-71B6-BF61-8677-96BEF1204CD3}"/>
              </a:ext>
            </a:extLst>
          </p:cNvPr>
          <p:cNvSpPr/>
          <p:nvPr/>
        </p:nvSpPr>
        <p:spPr>
          <a:xfrm>
            <a:off x="0" y="5257799"/>
            <a:ext cx="12192000" cy="16002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6:16 </a:t>
            </a:r>
            <a:r>
              <a:rPr lang="en-US" sz="3100" b="1" u="sng" dirty="0">
                <a:solidFill>
                  <a:srgbClr val="002060"/>
                </a:solidFill>
              </a:rPr>
              <a:t>Do you not know that when you present yourselves to someone  as slaves for obedience, you are slaves of the one whom you obey</a:t>
            </a:r>
            <a:r>
              <a:rPr lang="en-US" sz="3100" dirty="0">
                <a:solidFill>
                  <a:schemeClr val="tx1"/>
                </a:solidFill>
              </a:rPr>
              <a:t>, either of sin resulting in death, or of obedience resulting in righteousness? </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F61FD361-420E-F7EF-F1C2-BFC0ECCF38A9}"/>
              </a:ext>
            </a:extLst>
          </p:cNvPr>
          <p:cNvSpPr/>
          <p:nvPr/>
        </p:nvSpPr>
        <p:spPr>
          <a:xfrm>
            <a:off x="228600" y="92075"/>
            <a:ext cx="11734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a:solidFill>
                  <a:schemeClr val="bg1"/>
                </a:solidFill>
              </a:rPr>
              <a:t>What is Freedom?</a:t>
            </a:r>
          </a:p>
        </p:txBody>
      </p:sp>
      <p:sp>
        <p:nvSpPr>
          <p:cNvPr id="7" name="Rectangle 6">
            <a:extLst>
              <a:ext uri="{FF2B5EF4-FFF2-40B4-BE49-F238E27FC236}">
                <a16:creationId xmlns:a16="http://schemas.microsoft.com/office/drawing/2014/main" xmlns="" id="{5DE19146-1645-CEE3-C31B-4F0533AD51B3}"/>
              </a:ext>
            </a:extLst>
          </p:cNvPr>
          <p:cNvSpPr/>
          <p:nvPr/>
        </p:nvSpPr>
        <p:spPr>
          <a:xfrm>
            <a:off x="6528391" y="2971801"/>
            <a:ext cx="5663609" cy="1904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b="1" dirty="0"/>
              <a:t>PROBLEM: </a:t>
            </a:r>
          </a:p>
          <a:p>
            <a:pPr algn="ctr"/>
            <a:r>
              <a:rPr lang="en-US" sz="3600" b="1" dirty="0"/>
              <a:t>Presumes everything should revolve around me</a:t>
            </a:r>
          </a:p>
          <a:p>
            <a:endParaRPr lang="en-US" sz="3400" b="1" i="1" dirty="0"/>
          </a:p>
        </p:txBody>
      </p:sp>
      <p:sp>
        <p:nvSpPr>
          <p:cNvPr id="2" name="Rounded Rectangular Callout 12">
            <a:extLst>
              <a:ext uri="{FF2B5EF4-FFF2-40B4-BE49-F238E27FC236}">
                <a16:creationId xmlns:a16="http://schemas.microsoft.com/office/drawing/2014/main" xmlns="" id="{FC66538B-B876-29CE-DE44-24AA13B534B4}"/>
              </a:ext>
            </a:extLst>
          </p:cNvPr>
          <p:cNvSpPr/>
          <p:nvPr/>
        </p:nvSpPr>
        <p:spPr>
          <a:xfrm>
            <a:off x="224319" y="4504027"/>
            <a:ext cx="6553200" cy="669011"/>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Everyone is a slave to something </a:t>
            </a:r>
          </a:p>
        </p:txBody>
      </p:sp>
      <p:sp>
        <p:nvSpPr>
          <p:cNvPr id="8" name="Rectangle 7">
            <a:extLst>
              <a:ext uri="{FF2B5EF4-FFF2-40B4-BE49-F238E27FC236}">
                <a16:creationId xmlns:a16="http://schemas.microsoft.com/office/drawing/2014/main" xmlns="" id="{605C758D-3EFA-4405-9574-AE6A6E4CA472}"/>
              </a:ext>
            </a:extLst>
          </p:cNvPr>
          <p:cNvSpPr/>
          <p:nvPr/>
        </p:nvSpPr>
        <p:spPr>
          <a:xfrm>
            <a:off x="6629400" y="1371600"/>
            <a:ext cx="5410200" cy="3657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000" b="1" dirty="0"/>
              <a:t>True Freedom = </a:t>
            </a:r>
          </a:p>
          <a:p>
            <a:pPr algn="ctr"/>
            <a:r>
              <a:rPr lang="en-US" sz="3400" b="1" i="1" dirty="0"/>
              <a:t>“Free to do whatever I want”</a:t>
            </a:r>
          </a:p>
        </p:txBody>
      </p:sp>
    </p:spTree>
    <p:extLst>
      <p:ext uri="{BB962C8B-B14F-4D97-AF65-F5344CB8AC3E}">
        <p14:creationId xmlns:p14="http://schemas.microsoft.com/office/powerpoint/2010/main" val="288638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oman Slaves Relief Slab">
            <a:extLst>
              <a:ext uri="{FF2B5EF4-FFF2-40B4-BE49-F238E27FC236}">
                <a16:creationId xmlns:a16="http://schemas.microsoft.com/office/drawing/2014/main" xmlns="" id="{14F4E1F9-3F52-4F7B-AE7F-AF1F279D86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54" t="36690" r="5923" b="27670"/>
          <a:stretch/>
        </p:blipFill>
        <p:spPr bwMode="auto">
          <a:xfrm>
            <a:off x="0" y="1321065"/>
            <a:ext cx="6553200" cy="39959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FB8D3565-71B6-BF61-8677-96BEF1204CD3}"/>
              </a:ext>
            </a:extLst>
          </p:cNvPr>
          <p:cNvSpPr/>
          <p:nvPr/>
        </p:nvSpPr>
        <p:spPr>
          <a:xfrm>
            <a:off x="0" y="5257799"/>
            <a:ext cx="12192000" cy="16002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6:16 </a:t>
            </a:r>
            <a:r>
              <a:rPr lang="en-US" sz="3100" b="1" u="sng" dirty="0">
                <a:solidFill>
                  <a:srgbClr val="002060"/>
                </a:solidFill>
              </a:rPr>
              <a:t>Do you not know that when you present yourselves to someone  as slaves for obedience, you are slaves of the one whom you obey</a:t>
            </a:r>
            <a:r>
              <a:rPr lang="en-US" sz="3100" dirty="0">
                <a:solidFill>
                  <a:schemeClr val="tx1"/>
                </a:solidFill>
              </a:rPr>
              <a:t>, either of sin resulting in death, or of obedience resulting in righteousness? </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F61FD361-420E-F7EF-F1C2-BFC0ECCF38A9}"/>
              </a:ext>
            </a:extLst>
          </p:cNvPr>
          <p:cNvSpPr/>
          <p:nvPr/>
        </p:nvSpPr>
        <p:spPr>
          <a:xfrm>
            <a:off x="228600" y="92075"/>
            <a:ext cx="11734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a:solidFill>
                  <a:schemeClr val="bg1"/>
                </a:solidFill>
              </a:rPr>
              <a:t>What is Freedom?</a:t>
            </a:r>
          </a:p>
        </p:txBody>
      </p:sp>
      <p:sp>
        <p:nvSpPr>
          <p:cNvPr id="7" name="Rectangle 6">
            <a:extLst>
              <a:ext uri="{FF2B5EF4-FFF2-40B4-BE49-F238E27FC236}">
                <a16:creationId xmlns:a16="http://schemas.microsoft.com/office/drawing/2014/main" xmlns="" id="{5DE19146-1645-CEE3-C31B-4F0533AD51B3}"/>
              </a:ext>
            </a:extLst>
          </p:cNvPr>
          <p:cNvSpPr/>
          <p:nvPr/>
        </p:nvSpPr>
        <p:spPr>
          <a:xfrm>
            <a:off x="6528391" y="2971801"/>
            <a:ext cx="5663609" cy="1904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b="1" dirty="0"/>
              <a:t>PROBLEM: </a:t>
            </a:r>
          </a:p>
          <a:p>
            <a:pPr algn="ctr"/>
            <a:r>
              <a:rPr lang="en-US" sz="3600" b="1" dirty="0"/>
              <a:t>Presumes that in an ideal world, I would not be subject to anything</a:t>
            </a:r>
          </a:p>
          <a:p>
            <a:endParaRPr lang="en-US" sz="3400" b="1" i="1" dirty="0"/>
          </a:p>
        </p:txBody>
      </p:sp>
      <p:sp>
        <p:nvSpPr>
          <p:cNvPr id="2" name="Rounded Rectangular Callout 12">
            <a:extLst>
              <a:ext uri="{FF2B5EF4-FFF2-40B4-BE49-F238E27FC236}">
                <a16:creationId xmlns:a16="http://schemas.microsoft.com/office/drawing/2014/main" xmlns="" id="{FC66538B-B876-29CE-DE44-24AA13B534B4}"/>
              </a:ext>
            </a:extLst>
          </p:cNvPr>
          <p:cNvSpPr/>
          <p:nvPr/>
        </p:nvSpPr>
        <p:spPr>
          <a:xfrm>
            <a:off x="224319" y="4504027"/>
            <a:ext cx="6553200" cy="669011"/>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Everyone is a slave to something </a:t>
            </a:r>
          </a:p>
        </p:txBody>
      </p:sp>
      <p:sp>
        <p:nvSpPr>
          <p:cNvPr id="8" name="Rectangle 7">
            <a:extLst>
              <a:ext uri="{FF2B5EF4-FFF2-40B4-BE49-F238E27FC236}">
                <a16:creationId xmlns:a16="http://schemas.microsoft.com/office/drawing/2014/main" xmlns="" id="{B1096B93-9C32-C2E7-85AE-8356F9FC8248}"/>
              </a:ext>
            </a:extLst>
          </p:cNvPr>
          <p:cNvSpPr/>
          <p:nvPr/>
        </p:nvSpPr>
        <p:spPr>
          <a:xfrm>
            <a:off x="6629400" y="1371600"/>
            <a:ext cx="5410200" cy="3657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000" b="1" dirty="0"/>
              <a:t>True Freedom = </a:t>
            </a:r>
          </a:p>
          <a:p>
            <a:pPr algn="ctr"/>
            <a:r>
              <a:rPr lang="en-US" sz="3400" b="1" i="1" dirty="0"/>
              <a:t>“Free to do whatever I want”</a:t>
            </a:r>
          </a:p>
        </p:txBody>
      </p:sp>
    </p:spTree>
    <p:extLst>
      <p:ext uri="{BB962C8B-B14F-4D97-AF65-F5344CB8AC3E}">
        <p14:creationId xmlns:p14="http://schemas.microsoft.com/office/powerpoint/2010/main" val="242540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ounded Rectangular Callout 11">
            <a:extLst>
              <a:ext uri="{FF2B5EF4-FFF2-40B4-BE49-F238E27FC236}">
                <a16:creationId xmlns:a16="http://schemas.microsoft.com/office/drawing/2014/main" xmlns="" id="{D798020B-692A-58A6-F762-6BC886E3CAEC}"/>
              </a:ext>
            </a:extLst>
          </p:cNvPr>
          <p:cNvSpPr/>
          <p:nvPr/>
        </p:nvSpPr>
        <p:spPr>
          <a:xfrm>
            <a:off x="541103" y="4191000"/>
            <a:ext cx="10591799"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i="1" dirty="0">
                <a:solidFill>
                  <a:schemeClr val="bg1"/>
                </a:solidFill>
              </a:rPr>
              <a:t>Chapter 1-5 “Justification” </a:t>
            </a:r>
          </a:p>
        </p:txBody>
      </p:sp>
      <p:sp>
        <p:nvSpPr>
          <p:cNvPr id="2" name="Rounded Rectangular Callout 11">
            <a:extLst>
              <a:ext uri="{FF2B5EF4-FFF2-40B4-BE49-F238E27FC236}">
                <a16:creationId xmlns:a16="http://schemas.microsoft.com/office/drawing/2014/main" xmlns="" id="{812ADAD4-A5A0-2286-D48E-BAA80CFBB1C8}"/>
              </a:ext>
            </a:extLst>
          </p:cNvPr>
          <p:cNvSpPr/>
          <p:nvPr/>
        </p:nvSpPr>
        <p:spPr>
          <a:xfrm>
            <a:off x="541104" y="5566568"/>
            <a:ext cx="10591799" cy="918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i="1" dirty="0">
                <a:solidFill>
                  <a:schemeClr val="bg1"/>
                </a:solidFill>
              </a:rPr>
              <a:t>Chapter 5-8 “Sanctification”</a:t>
            </a:r>
          </a:p>
        </p:txBody>
      </p:sp>
    </p:spTree>
    <p:extLst>
      <p:ext uri="{BB962C8B-B14F-4D97-AF65-F5344CB8AC3E}">
        <p14:creationId xmlns:p14="http://schemas.microsoft.com/office/powerpoint/2010/main" val="429179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oman Slaves Relief Slab">
            <a:extLst>
              <a:ext uri="{FF2B5EF4-FFF2-40B4-BE49-F238E27FC236}">
                <a16:creationId xmlns:a16="http://schemas.microsoft.com/office/drawing/2014/main" xmlns="" id="{14F4E1F9-3F52-4F7B-AE7F-AF1F279D86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54" t="36690" r="5923" b="27670"/>
          <a:stretch/>
        </p:blipFill>
        <p:spPr bwMode="auto">
          <a:xfrm>
            <a:off x="0" y="1321065"/>
            <a:ext cx="6553200" cy="39959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FB8D3565-71B6-BF61-8677-96BEF1204CD3}"/>
              </a:ext>
            </a:extLst>
          </p:cNvPr>
          <p:cNvSpPr/>
          <p:nvPr/>
        </p:nvSpPr>
        <p:spPr>
          <a:xfrm>
            <a:off x="0" y="5257799"/>
            <a:ext cx="12192000" cy="16002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6:16 </a:t>
            </a:r>
            <a:r>
              <a:rPr lang="en-US" sz="3100" b="1" u="sng" dirty="0">
                <a:solidFill>
                  <a:srgbClr val="002060"/>
                </a:solidFill>
              </a:rPr>
              <a:t>Do you not know that when you present yourselves to someone  as slaves for obedience, you are slaves of the one whom you obey</a:t>
            </a:r>
            <a:r>
              <a:rPr lang="en-US" sz="3100" dirty="0">
                <a:solidFill>
                  <a:schemeClr val="tx1"/>
                </a:solidFill>
              </a:rPr>
              <a:t>, either of sin resulting in death, or of obedience resulting in righteousness? </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F61FD361-420E-F7EF-F1C2-BFC0ECCF38A9}"/>
              </a:ext>
            </a:extLst>
          </p:cNvPr>
          <p:cNvSpPr/>
          <p:nvPr/>
        </p:nvSpPr>
        <p:spPr>
          <a:xfrm>
            <a:off x="228600" y="92075"/>
            <a:ext cx="11734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a:solidFill>
                  <a:schemeClr val="bg1"/>
                </a:solidFill>
              </a:rPr>
              <a:t>What is Freedom?</a:t>
            </a:r>
          </a:p>
        </p:txBody>
      </p:sp>
      <p:sp>
        <p:nvSpPr>
          <p:cNvPr id="7" name="Rectangle 6">
            <a:extLst>
              <a:ext uri="{FF2B5EF4-FFF2-40B4-BE49-F238E27FC236}">
                <a16:creationId xmlns:a16="http://schemas.microsoft.com/office/drawing/2014/main" xmlns="" id="{5DE19146-1645-CEE3-C31B-4F0533AD51B3}"/>
              </a:ext>
            </a:extLst>
          </p:cNvPr>
          <p:cNvSpPr/>
          <p:nvPr/>
        </p:nvSpPr>
        <p:spPr>
          <a:xfrm>
            <a:off x="6528391" y="2971801"/>
            <a:ext cx="5663609" cy="1904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600" b="1" dirty="0"/>
              <a:t>PROBLEM: </a:t>
            </a:r>
          </a:p>
          <a:p>
            <a:pPr algn="ctr"/>
            <a:r>
              <a:rPr lang="en-US" sz="3600" b="1" dirty="0"/>
              <a:t>Presumes that in an ideal world, I would not be subject to anything</a:t>
            </a:r>
          </a:p>
          <a:p>
            <a:endParaRPr lang="en-US" sz="3400" b="1" i="1" dirty="0"/>
          </a:p>
        </p:txBody>
      </p:sp>
      <p:sp>
        <p:nvSpPr>
          <p:cNvPr id="2" name="Rounded Rectangular Callout 12">
            <a:extLst>
              <a:ext uri="{FF2B5EF4-FFF2-40B4-BE49-F238E27FC236}">
                <a16:creationId xmlns:a16="http://schemas.microsoft.com/office/drawing/2014/main" xmlns="" id="{FC66538B-B876-29CE-DE44-24AA13B534B4}"/>
              </a:ext>
            </a:extLst>
          </p:cNvPr>
          <p:cNvSpPr/>
          <p:nvPr/>
        </p:nvSpPr>
        <p:spPr>
          <a:xfrm>
            <a:off x="222607" y="3742195"/>
            <a:ext cx="4804881" cy="669011"/>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Everyone finds a master</a:t>
            </a:r>
          </a:p>
        </p:txBody>
      </p:sp>
      <p:sp>
        <p:nvSpPr>
          <p:cNvPr id="8" name="Rounded Rectangular Callout 12">
            <a:extLst>
              <a:ext uri="{FF2B5EF4-FFF2-40B4-BE49-F238E27FC236}">
                <a16:creationId xmlns:a16="http://schemas.microsoft.com/office/drawing/2014/main" xmlns="" id="{AACE3843-54F9-45D7-68E1-525AE161AD11}"/>
              </a:ext>
            </a:extLst>
          </p:cNvPr>
          <p:cNvSpPr/>
          <p:nvPr/>
        </p:nvSpPr>
        <p:spPr>
          <a:xfrm>
            <a:off x="1295401" y="4512672"/>
            <a:ext cx="5181600" cy="669011"/>
          </a:xfrm>
          <a:prstGeom prst="wedgeRoundRectCallout">
            <a:avLst>
              <a:gd name="adj1" fmla="val -21927"/>
              <a:gd name="adj2" fmla="val 49596"/>
              <a:gd name="adj3" fmla="val 16667"/>
            </a:avLst>
          </a:prstGeom>
          <a:solidFill>
            <a:schemeClr val="accent6">
              <a:lumMod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Your master is who obey</a:t>
            </a:r>
          </a:p>
        </p:txBody>
      </p:sp>
      <p:sp>
        <p:nvSpPr>
          <p:cNvPr id="9" name="Rectangle 8">
            <a:extLst>
              <a:ext uri="{FF2B5EF4-FFF2-40B4-BE49-F238E27FC236}">
                <a16:creationId xmlns:a16="http://schemas.microsoft.com/office/drawing/2014/main" xmlns="" id="{4A65CEDA-D136-8BA5-B369-7DF9613196AE}"/>
              </a:ext>
            </a:extLst>
          </p:cNvPr>
          <p:cNvSpPr/>
          <p:nvPr/>
        </p:nvSpPr>
        <p:spPr>
          <a:xfrm>
            <a:off x="6629400" y="1371600"/>
            <a:ext cx="5410200" cy="36575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4000" b="1" dirty="0"/>
              <a:t>True Freedom = </a:t>
            </a:r>
          </a:p>
          <a:p>
            <a:pPr algn="ctr"/>
            <a:r>
              <a:rPr lang="en-US" sz="3400" b="1" i="1" dirty="0"/>
              <a:t>“Free to do whatever I want”</a:t>
            </a:r>
          </a:p>
        </p:txBody>
      </p:sp>
    </p:spTree>
    <p:extLst>
      <p:ext uri="{BB962C8B-B14F-4D97-AF65-F5344CB8AC3E}">
        <p14:creationId xmlns:p14="http://schemas.microsoft.com/office/powerpoint/2010/main" val="388725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Roman Slaves Relief Slab">
            <a:extLst>
              <a:ext uri="{FF2B5EF4-FFF2-40B4-BE49-F238E27FC236}">
                <a16:creationId xmlns:a16="http://schemas.microsoft.com/office/drawing/2014/main" xmlns="" id="{14F4E1F9-3F52-4F7B-AE7F-AF1F279D86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54" t="36690" r="5923" b="27670"/>
          <a:stretch/>
        </p:blipFill>
        <p:spPr bwMode="auto">
          <a:xfrm>
            <a:off x="0" y="1321065"/>
            <a:ext cx="6553200" cy="39959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FB8D3565-71B6-BF61-8677-96BEF1204CD3}"/>
              </a:ext>
            </a:extLst>
          </p:cNvPr>
          <p:cNvSpPr/>
          <p:nvPr/>
        </p:nvSpPr>
        <p:spPr>
          <a:xfrm>
            <a:off x="0" y="5257799"/>
            <a:ext cx="12192000" cy="16002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6:16 </a:t>
            </a:r>
            <a:r>
              <a:rPr lang="en-US" sz="3100" b="1" u="sng" dirty="0">
                <a:solidFill>
                  <a:srgbClr val="002060"/>
                </a:solidFill>
              </a:rPr>
              <a:t>Do you not know that when you present yourselves to someone  as slaves for obedience, you are slaves of the one whom you obey</a:t>
            </a:r>
            <a:r>
              <a:rPr lang="en-US" sz="3100" dirty="0">
                <a:solidFill>
                  <a:schemeClr val="tx1"/>
                </a:solidFill>
              </a:rPr>
              <a:t>, either of sin resulting in death, or of obedience resulting in righteousness? </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F61FD361-420E-F7EF-F1C2-BFC0ECCF38A9}"/>
              </a:ext>
            </a:extLst>
          </p:cNvPr>
          <p:cNvSpPr/>
          <p:nvPr/>
        </p:nvSpPr>
        <p:spPr>
          <a:xfrm>
            <a:off x="228600" y="92075"/>
            <a:ext cx="11734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800" b="1" dirty="0">
                <a:solidFill>
                  <a:schemeClr val="bg1"/>
                </a:solidFill>
              </a:rPr>
              <a:t>What is Freedom?</a:t>
            </a:r>
          </a:p>
        </p:txBody>
      </p:sp>
      <p:sp>
        <p:nvSpPr>
          <p:cNvPr id="7" name="Rectangle 6">
            <a:extLst>
              <a:ext uri="{FF2B5EF4-FFF2-40B4-BE49-F238E27FC236}">
                <a16:creationId xmlns:a16="http://schemas.microsoft.com/office/drawing/2014/main" xmlns="" id="{5DE19146-1645-CEE3-C31B-4F0533AD51B3}"/>
              </a:ext>
            </a:extLst>
          </p:cNvPr>
          <p:cNvSpPr/>
          <p:nvPr/>
        </p:nvSpPr>
        <p:spPr>
          <a:xfrm>
            <a:off x="6400800" y="1629822"/>
            <a:ext cx="5791200" cy="297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400" b="1" dirty="0"/>
              <a:t>When we break from God’s way, we think we’re getting freedom, but what we’re really doing is presenting ourselves to an enslaving master</a:t>
            </a:r>
            <a:endParaRPr lang="en-US" sz="3400" dirty="0"/>
          </a:p>
          <a:p>
            <a:endParaRPr lang="en-US" sz="3400" b="1" i="1" dirty="0"/>
          </a:p>
        </p:txBody>
      </p:sp>
    </p:spTree>
    <p:extLst>
      <p:ext uri="{BB962C8B-B14F-4D97-AF65-F5344CB8AC3E}">
        <p14:creationId xmlns:p14="http://schemas.microsoft.com/office/powerpoint/2010/main" val="156829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7" name="Subtitle 2">
            <a:extLst>
              <a:ext uri="{FF2B5EF4-FFF2-40B4-BE49-F238E27FC236}">
                <a16:creationId xmlns:a16="http://schemas.microsoft.com/office/drawing/2014/main" xmlns="" id="{793DA051-C486-42C3-943C-1ADBCFA61E30}"/>
              </a:ext>
            </a:extLst>
          </p:cNvPr>
          <p:cNvSpPr txBox="1">
            <a:spLocks/>
          </p:cNvSpPr>
          <p:nvPr/>
        </p:nvSpPr>
        <p:spPr bwMode="auto">
          <a:xfrm>
            <a:off x="0" y="152400"/>
            <a:ext cx="6096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u="sng" dirty="0">
                <a:solidFill>
                  <a:schemeClr val="bg1"/>
                </a:solidFill>
              </a:rPr>
              <a:t>Slaves of Sin</a:t>
            </a:r>
          </a:p>
        </p:txBody>
      </p:sp>
      <p:sp>
        <p:nvSpPr>
          <p:cNvPr id="4" name="Rectangle 3">
            <a:extLst>
              <a:ext uri="{FF2B5EF4-FFF2-40B4-BE49-F238E27FC236}">
                <a16:creationId xmlns:a16="http://schemas.microsoft.com/office/drawing/2014/main" xmlns="" id="{92FDCA1D-CA99-E2EC-3E93-5383D3F07DD4}"/>
              </a:ext>
            </a:extLst>
          </p:cNvPr>
          <p:cNvSpPr/>
          <p:nvPr/>
        </p:nvSpPr>
        <p:spPr>
          <a:xfrm>
            <a:off x="-1" y="1181101"/>
            <a:ext cx="6096001" cy="1257299"/>
          </a:xfrm>
          <a:prstGeom prst="rect">
            <a:avLst/>
          </a:prstGeom>
          <a:solidFill>
            <a:srgbClr val="F79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Master:</a:t>
            </a:r>
          </a:p>
        </p:txBody>
      </p:sp>
      <p:sp>
        <p:nvSpPr>
          <p:cNvPr id="11" name="Rectangle 10">
            <a:extLst>
              <a:ext uri="{FF2B5EF4-FFF2-40B4-BE49-F238E27FC236}">
                <a16:creationId xmlns:a16="http://schemas.microsoft.com/office/drawing/2014/main" xmlns="" id="{B550230F-53CD-1F9F-F457-58493E0174AD}"/>
              </a:ext>
            </a:extLst>
          </p:cNvPr>
          <p:cNvSpPr/>
          <p:nvPr/>
        </p:nvSpPr>
        <p:spPr>
          <a:xfrm>
            <a:off x="-1" y="2438402"/>
            <a:ext cx="6096001" cy="125729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Work: </a:t>
            </a:r>
          </a:p>
        </p:txBody>
      </p:sp>
      <p:sp>
        <p:nvSpPr>
          <p:cNvPr id="12" name="Rectangle 11">
            <a:extLst>
              <a:ext uri="{FF2B5EF4-FFF2-40B4-BE49-F238E27FC236}">
                <a16:creationId xmlns:a16="http://schemas.microsoft.com/office/drawing/2014/main" xmlns="" id="{41295387-889A-03E4-3783-D956C48D7D95}"/>
              </a:ext>
            </a:extLst>
          </p:cNvPr>
          <p:cNvSpPr/>
          <p:nvPr/>
        </p:nvSpPr>
        <p:spPr>
          <a:xfrm>
            <a:off x="-1" y="3695701"/>
            <a:ext cx="6096001" cy="125729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Result: </a:t>
            </a:r>
          </a:p>
        </p:txBody>
      </p:sp>
      <p:sp>
        <p:nvSpPr>
          <p:cNvPr id="2" name="Rectangle 1">
            <a:extLst>
              <a:ext uri="{FF2B5EF4-FFF2-40B4-BE49-F238E27FC236}">
                <a16:creationId xmlns:a16="http://schemas.microsoft.com/office/drawing/2014/main" xmlns="" id="{6C7FA786-F2EE-41DB-DD6A-AA2FAC9FCBE4}"/>
              </a:ext>
            </a:extLst>
          </p:cNvPr>
          <p:cNvSpPr/>
          <p:nvPr/>
        </p:nvSpPr>
        <p:spPr>
          <a:xfrm>
            <a:off x="0" y="5257799"/>
            <a:ext cx="12192000" cy="16002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6:16 </a:t>
            </a:r>
            <a:r>
              <a:rPr lang="en-US" sz="3100" b="1" u="sng" dirty="0">
                <a:solidFill>
                  <a:srgbClr val="002060"/>
                </a:solidFill>
              </a:rPr>
              <a:t>Do you not know that when you present yourselves to someone  as slaves for obedience, you are slaves of the one whom you obey</a:t>
            </a:r>
            <a:r>
              <a:rPr lang="en-US" sz="3100" dirty="0">
                <a:solidFill>
                  <a:schemeClr val="tx1"/>
                </a:solidFill>
              </a:rPr>
              <a:t>, either of sin resulting in death, or of obedience resulting in righteousness? </a:t>
            </a:r>
          </a:p>
          <a:p>
            <a:pPr marL="0" marR="0">
              <a:lnSpc>
                <a:spcPct val="107000"/>
              </a:lnSpc>
              <a:spcBef>
                <a:spcPts val="0"/>
              </a:spcBef>
              <a:spcAft>
                <a:spcPts val="0"/>
              </a:spcAft>
            </a:pPr>
            <a:endParaRPr lang="en-US" sz="3400" dirty="0">
              <a:solidFill>
                <a:schemeClr val="tx1"/>
              </a:solidFill>
            </a:endParaRPr>
          </a:p>
        </p:txBody>
      </p:sp>
      <p:sp>
        <p:nvSpPr>
          <p:cNvPr id="5" name="Rectangle 4">
            <a:extLst>
              <a:ext uri="{FF2B5EF4-FFF2-40B4-BE49-F238E27FC236}">
                <a16:creationId xmlns:a16="http://schemas.microsoft.com/office/drawing/2014/main" xmlns="" id="{1F6E24AC-ED05-932B-D511-D34C31291E54}"/>
              </a:ext>
            </a:extLst>
          </p:cNvPr>
          <p:cNvSpPr/>
          <p:nvPr/>
        </p:nvSpPr>
        <p:spPr>
          <a:xfrm>
            <a:off x="2667000" y="1219202"/>
            <a:ext cx="3048001"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t>Cruel &amp; Domineering</a:t>
            </a:r>
          </a:p>
        </p:txBody>
      </p:sp>
    </p:spTree>
    <p:extLst>
      <p:ext uri="{BB962C8B-B14F-4D97-AF65-F5344CB8AC3E}">
        <p14:creationId xmlns:p14="http://schemas.microsoft.com/office/powerpoint/2010/main" val="324452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7" name="Subtitle 2">
            <a:extLst>
              <a:ext uri="{FF2B5EF4-FFF2-40B4-BE49-F238E27FC236}">
                <a16:creationId xmlns:a16="http://schemas.microsoft.com/office/drawing/2014/main" xmlns="" id="{793DA051-C486-42C3-943C-1ADBCFA61E30}"/>
              </a:ext>
            </a:extLst>
          </p:cNvPr>
          <p:cNvSpPr txBox="1">
            <a:spLocks/>
          </p:cNvSpPr>
          <p:nvPr/>
        </p:nvSpPr>
        <p:spPr bwMode="auto">
          <a:xfrm>
            <a:off x="0" y="152400"/>
            <a:ext cx="6096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u="sng" dirty="0">
                <a:solidFill>
                  <a:schemeClr val="bg1"/>
                </a:solidFill>
              </a:rPr>
              <a:t>Slaves of Sin</a:t>
            </a:r>
          </a:p>
        </p:txBody>
      </p:sp>
      <p:sp>
        <p:nvSpPr>
          <p:cNvPr id="4" name="Rectangle 3">
            <a:extLst>
              <a:ext uri="{FF2B5EF4-FFF2-40B4-BE49-F238E27FC236}">
                <a16:creationId xmlns:a16="http://schemas.microsoft.com/office/drawing/2014/main" xmlns="" id="{92FDCA1D-CA99-E2EC-3E93-5383D3F07DD4}"/>
              </a:ext>
            </a:extLst>
          </p:cNvPr>
          <p:cNvSpPr/>
          <p:nvPr/>
        </p:nvSpPr>
        <p:spPr>
          <a:xfrm>
            <a:off x="-1" y="1181101"/>
            <a:ext cx="6096001" cy="1257299"/>
          </a:xfrm>
          <a:prstGeom prst="rect">
            <a:avLst/>
          </a:prstGeom>
          <a:solidFill>
            <a:srgbClr val="F79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Master:</a:t>
            </a:r>
          </a:p>
        </p:txBody>
      </p:sp>
      <p:sp>
        <p:nvSpPr>
          <p:cNvPr id="11" name="Rectangle 10">
            <a:extLst>
              <a:ext uri="{FF2B5EF4-FFF2-40B4-BE49-F238E27FC236}">
                <a16:creationId xmlns:a16="http://schemas.microsoft.com/office/drawing/2014/main" xmlns="" id="{B550230F-53CD-1F9F-F457-58493E0174AD}"/>
              </a:ext>
            </a:extLst>
          </p:cNvPr>
          <p:cNvSpPr/>
          <p:nvPr/>
        </p:nvSpPr>
        <p:spPr>
          <a:xfrm>
            <a:off x="-1" y="2438402"/>
            <a:ext cx="6096001" cy="125729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Work: </a:t>
            </a:r>
          </a:p>
        </p:txBody>
      </p:sp>
      <p:sp>
        <p:nvSpPr>
          <p:cNvPr id="12" name="Rectangle 11">
            <a:extLst>
              <a:ext uri="{FF2B5EF4-FFF2-40B4-BE49-F238E27FC236}">
                <a16:creationId xmlns:a16="http://schemas.microsoft.com/office/drawing/2014/main" xmlns="" id="{41295387-889A-03E4-3783-D956C48D7D95}"/>
              </a:ext>
            </a:extLst>
          </p:cNvPr>
          <p:cNvSpPr/>
          <p:nvPr/>
        </p:nvSpPr>
        <p:spPr>
          <a:xfrm>
            <a:off x="-1" y="3695701"/>
            <a:ext cx="6096001" cy="125729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Result: </a:t>
            </a:r>
          </a:p>
        </p:txBody>
      </p:sp>
      <p:sp>
        <p:nvSpPr>
          <p:cNvPr id="2" name="Rectangle 1">
            <a:extLst>
              <a:ext uri="{FF2B5EF4-FFF2-40B4-BE49-F238E27FC236}">
                <a16:creationId xmlns:a16="http://schemas.microsoft.com/office/drawing/2014/main" xmlns="" id="{6C7FA786-F2EE-41DB-DD6A-AA2FAC9FCBE4}"/>
              </a:ext>
            </a:extLst>
          </p:cNvPr>
          <p:cNvSpPr/>
          <p:nvPr/>
        </p:nvSpPr>
        <p:spPr>
          <a:xfrm>
            <a:off x="0" y="5257799"/>
            <a:ext cx="12192000" cy="16002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6:16 </a:t>
            </a:r>
            <a:r>
              <a:rPr lang="en-US" sz="3100" b="1" u="sng" dirty="0">
                <a:solidFill>
                  <a:srgbClr val="002060"/>
                </a:solidFill>
              </a:rPr>
              <a:t>Do you not know that when you present yourselves to someone  as slaves for obedience, you are slaves of the one whom you obey</a:t>
            </a:r>
            <a:r>
              <a:rPr lang="en-US" sz="3100" dirty="0">
                <a:solidFill>
                  <a:schemeClr val="tx1"/>
                </a:solidFill>
              </a:rPr>
              <a:t>, either of sin resulting in death, or of obedience resulting in righteousness? </a:t>
            </a:r>
          </a:p>
          <a:p>
            <a:pPr marL="0" marR="0">
              <a:lnSpc>
                <a:spcPct val="107000"/>
              </a:lnSpc>
              <a:spcBef>
                <a:spcPts val="0"/>
              </a:spcBef>
              <a:spcAft>
                <a:spcPts val="0"/>
              </a:spcAft>
            </a:pPr>
            <a:endParaRPr lang="en-US" sz="3400" dirty="0">
              <a:solidFill>
                <a:schemeClr val="tx1"/>
              </a:solidFill>
            </a:endParaRPr>
          </a:p>
        </p:txBody>
      </p:sp>
      <p:sp>
        <p:nvSpPr>
          <p:cNvPr id="5" name="Rectangle 4">
            <a:extLst>
              <a:ext uri="{FF2B5EF4-FFF2-40B4-BE49-F238E27FC236}">
                <a16:creationId xmlns:a16="http://schemas.microsoft.com/office/drawing/2014/main" xmlns="" id="{1F6E24AC-ED05-932B-D511-D34C31291E54}"/>
              </a:ext>
            </a:extLst>
          </p:cNvPr>
          <p:cNvSpPr/>
          <p:nvPr/>
        </p:nvSpPr>
        <p:spPr>
          <a:xfrm>
            <a:off x="2667000" y="1219202"/>
            <a:ext cx="3048001"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t>Cruel &amp; Domineering</a:t>
            </a:r>
          </a:p>
        </p:txBody>
      </p:sp>
      <p:sp>
        <p:nvSpPr>
          <p:cNvPr id="3" name="TextBox 2">
            <a:extLst>
              <a:ext uri="{FF2B5EF4-FFF2-40B4-BE49-F238E27FC236}">
                <a16:creationId xmlns:a16="http://schemas.microsoft.com/office/drawing/2014/main" xmlns="" id="{AC40EF32-8E6C-2A06-5E2F-4011AEDF7F59}"/>
              </a:ext>
            </a:extLst>
          </p:cNvPr>
          <p:cNvSpPr txBox="1"/>
          <p:nvPr/>
        </p:nvSpPr>
        <p:spPr>
          <a:xfrm>
            <a:off x="6800636" y="933451"/>
            <a:ext cx="4572000" cy="533400"/>
          </a:xfrm>
          <a:prstGeom prst="rect">
            <a:avLst/>
          </a:prstGeom>
          <a:solidFill>
            <a:schemeClr val="accent6">
              <a:lumMod val="40000"/>
              <a:lumOff val="60000"/>
            </a:schemeClr>
          </a:solidFill>
          <a:ln>
            <a:solidFill>
              <a:schemeClr val="bg2"/>
            </a:solidFill>
          </a:ln>
        </p:spPr>
        <p:txBody>
          <a:bodyPr wrap="square">
            <a:noAutofit/>
          </a:bodyPr>
          <a:lstStyle/>
          <a:p>
            <a:r>
              <a:rPr lang="en-US" sz="3200" baseline="30000" dirty="0">
                <a:latin typeface="+mn-lt"/>
              </a:rPr>
              <a:t> </a:t>
            </a:r>
            <a:r>
              <a:rPr lang="en-US" sz="3200" dirty="0">
                <a:latin typeface="+mn-lt"/>
              </a:rPr>
              <a:t> “Entering the world”</a:t>
            </a:r>
            <a:r>
              <a:rPr lang="en-US" sz="3200" b="1" baseline="30000" dirty="0">
                <a:latin typeface="+mn-lt"/>
              </a:rPr>
              <a:t> (5:12)</a:t>
            </a:r>
            <a:endParaRPr lang="en-US" sz="3200" dirty="0">
              <a:latin typeface="+mn-lt"/>
            </a:endParaRPr>
          </a:p>
        </p:txBody>
      </p:sp>
      <p:sp>
        <p:nvSpPr>
          <p:cNvPr id="8" name="TextBox 7">
            <a:extLst>
              <a:ext uri="{FF2B5EF4-FFF2-40B4-BE49-F238E27FC236}">
                <a16:creationId xmlns:a16="http://schemas.microsoft.com/office/drawing/2014/main" xmlns="" id="{BBEBA61D-E9D6-19FC-BBE5-A3D3EB365427}"/>
              </a:ext>
            </a:extLst>
          </p:cNvPr>
          <p:cNvSpPr txBox="1"/>
          <p:nvPr/>
        </p:nvSpPr>
        <p:spPr>
          <a:xfrm>
            <a:off x="6956461" y="1575160"/>
            <a:ext cx="4222678" cy="533400"/>
          </a:xfrm>
          <a:prstGeom prst="rect">
            <a:avLst/>
          </a:prstGeom>
          <a:solidFill>
            <a:schemeClr val="accent6">
              <a:lumMod val="40000"/>
              <a:lumOff val="60000"/>
            </a:schemeClr>
          </a:solidFill>
          <a:ln>
            <a:solidFill>
              <a:schemeClr val="bg2"/>
            </a:solidFill>
          </a:ln>
        </p:spPr>
        <p:txBody>
          <a:bodyPr wrap="square">
            <a:noAutofit/>
          </a:bodyPr>
          <a:lstStyle/>
          <a:p>
            <a:r>
              <a:rPr lang="en-US" sz="3200" baseline="30000" dirty="0">
                <a:latin typeface="+mn-lt"/>
              </a:rPr>
              <a:t> </a:t>
            </a:r>
            <a:r>
              <a:rPr lang="en-US" sz="3200" dirty="0">
                <a:latin typeface="+mn-lt"/>
              </a:rPr>
              <a:t> “causing death”</a:t>
            </a:r>
            <a:r>
              <a:rPr lang="en-US" sz="3200" b="1" baseline="30000" dirty="0">
                <a:latin typeface="+mn-lt"/>
              </a:rPr>
              <a:t> (5:12)</a:t>
            </a:r>
            <a:endParaRPr lang="en-US" sz="3200" dirty="0">
              <a:latin typeface="+mn-lt"/>
            </a:endParaRPr>
          </a:p>
        </p:txBody>
      </p:sp>
      <p:sp>
        <p:nvSpPr>
          <p:cNvPr id="9" name="TextBox 8">
            <a:extLst>
              <a:ext uri="{FF2B5EF4-FFF2-40B4-BE49-F238E27FC236}">
                <a16:creationId xmlns:a16="http://schemas.microsoft.com/office/drawing/2014/main" xmlns="" id="{8F6D69CA-4D7C-8FCD-0C06-FEC310E94043}"/>
              </a:ext>
            </a:extLst>
          </p:cNvPr>
          <p:cNvSpPr txBox="1"/>
          <p:nvPr/>
        </p:nvSpPr>
        <p:spPr>
          <a:xfrm>
            <a:off x="6956460" y="2209800"/>
            <a:ext cx="4222679" cy="533400"/>
          </a:xfrm>
          <a:prstGeom prst="rect">
            <a:avLst/>
          </a:prstGeom>
          <a:solidFill>
            <a:schemeClr val="accent6">
              <a:lumMod val="40000"/>
              <a:lumOff val="60000"/>
            </a:schemeClr>
          </a:solidFill>
          <a:ln>
            <a:solidFill>
              <a:schemeClr val="bg2"/>
            </a:solidFill>
          </a:ln>
        </p:spPr>
        <p:txBody>
          <a:bodyPr wrap="square">
            <a:noAutofit/>
          </a:bodyPr>
          <a:lstStyle/>
          <a:p>
            <a:r>
              <a:rPr lang="en-US" sz="3200" baseline="30000" dirty="0">
                <a:latin typeface="+mn-lt"/>
              </a:rPr>
              <a:t> </a:t>
            </a:r>
            <a:r>
              <a:rPr lang="en-US" sz="3200" dirty="0">
                <a:latin typeface="+mn-lt"/>
              </a:rPr>
              <a:t> “reigning in death”</a:t>
            </a:r>
            <a:r>
              <a:rPr lang="en-US" sz="3200" b="1" baseline="30000" dirty="0">
                <a:latin typeface="+mn-lt"/>
              </a:rPr>
              <a:t> (5:21)</a:t>
            </a:r>
            <a:endParaRPr lang="en-US" sz="3200" dirty="0">
              <a:latin typeface="+mn-lt"/>
            </a:endParaRPr>
          </a:p>
        </p:txBody>
      </p:sp>
      <p:sp>
        <p:nvSpPr>
          <p:cNvPr id="10" name="TextBox 9">
            <a:extLst>
              <a:ext uri="{FF2B5EF4-FFF2-40B4-BE49-F238E27FC236}">
                <a16:creationId xmlns:a16="http://schemas.microsoft.com/office/drawing/2014/main" xmlns="" id="{F32A5B14-8874-3A5D-FF28-245E8D08F347}"/>
              </a:ext>
            </a:extLst>
          </p:cNvPr>
          <p:cNvSpPr txBox="1"/>
          <p:nvPr/>
        </p:nvSpPr>
        <p:spPr>
          <a:xfrm>
            <a:off x="6800636" y="2819400"/>
            <a:ext cx="4572000" cy="533400"/>
          </a:xfrm>
          <a:prstGeom prst="rect">
            <a:avLst/>
          </a:prstGeom>
          <a:solidFill>
            <a:schemeClr val="accent6">
              <a:lumMod val="40000"/>
              <a:lumOff val="60000"/>
            </a:schemeClr>
          </a:solidFill>
          <a:ln>
            <a:solidFill>
              <a:schemeClr val="bg2"/>
            </a:solidFill>
          </a:ln>
        </p:spPr>
        <p:txBody>
          <a:bodyPr wrap="square">
            <a:noAutofit/>
          </a:bodyPr>
          <a:lstStyle/>
          <a:p>
            <a:r>
              <a:rPr lang="en-US" sz="3200" baseline="30000" dirty="0">
                <a:latin typeface="+mn-lt"/>
              </a:rPr>
              <a:t> </a:t>
            </a:r>
            <a:r>
              <a:rPr lang="en-US" sz="3200" dirty="0">
                <a:latin typeface="+mn-lt"/>
              </a:rPr>
              <a:t> “reigns in your body”</a:t>
            </a:r>
            <a:r>
              <a:rPr lang="en-US" sz="3200" b="1" baseline="30000" dirty="0">
                <a:latin typeface="+mn-lt"/>
              </a:rPr>
              <a:t> (6:6)</a:t>
            </a:r>
            <a:endParaRPr lang="en-US" sz="3200" dirty="0">
              <a:latin typeface="+mn-lt"/>
            </a:endParaRPr>
          </a:p>
        </p:txBody>
      </p:sp>
      <p:sp>
        <p:nvSpPr>
          <p:cNvPr id="13" name="TextBox 12">
            <a:extLst>
              <a:ext uri="{FF2B5EF4-FFF2-40B4-BE49-F238E27FC236}">
                <a16:creationId xmlns:a16="http://schemas.microsoft.com/office/drawing/2014/main" xmlns="" id="{9EAF8BB6-0431-41F0-3E99-A37B90D056BE}"/>
              </a:ext>
            </a:extLst>
          </p:cNvPr>
          <p:cNvSpPr txBox="1"/>
          <p:nvPr/>
        </p:nvSpPr>
        <p:spPr>
          <a:xfrm>
            <a:off x="6533936" y="3429000"/>
            <a:ext cx="5105400" cy="533400"/>
          </a:xfrm>
          <a:prstGeom prst="rect">
            <a:avLst/>
          </a:prstGeom>
          <a:solidFill>
            <a:schemeClr val="accent6">
              <a:lumMod val="40000"/>
              <a:lumOff val="60000"/>
            </a:schemeClr>
          </a:solidFill>
          <a:ln>
            <a:solidFill>
              <a:schemeClr val="bg2"/>
            </a:solidFill>
          </a:ln>
        </p:spPr>
        <p:txBody>
          <a:bodyPr wrap="square">
            <a:noAutofit/>
          </a:bodyPr>
          <a:lstStyle/>
          <a:p>
            <a:r>
              <a:rPr lang="en-US" sz="3200" baseline="30000" dirty="0">
                <a:latin typeface="+mn-lt"/>
              </a:rPr>
              <a:t> </a:t>
            </a:r>
            <a:r>
              <a:rPr lang="en-US" sz="3200" dirty="0">
                <a:latin typeface="+mn-lt"/>
              </a:rPr>
              <a:t> “mastering over you”</a:t>
            </a:r>
            <a:r>
              <a:rPr lang="en-US" sz="3200" b="1" baseline="30000" dirty="0">
                <a:latin typeface="+mn-lt"/>
              </a:rPr>
              <a:t> (6:14)</a:t>
            </a:r>
            <a:endParaRPr lang="en-US" sz="3200" dirty="0">
              <a:latin typeface="+mn-lt"/>
            </a:endParaRPr>
          </a:p>
        </p:txBody>
      </p:sp>
      <p:sp>
        <p:nvSpPr>
          <p:cNvPr id="14" name="TextBox 13">
            <a:extLst>
              <a:ext uri="{FF2B5EF4-FFF2-40B4-BE49-F238E27FC236}">
                <a16:creationId xmlns:a16="http://schemas.microsoft.com/office/drawing/2014/main" xmlns="" id="{470535CF-AA64-FF08-D5FF-0FBDF4301745}"/>
              </a:ext>
            </a:extLst>
          </p:cNvPr>
          <p:cNvSpPr txBox="1"/>
          <p:nvPr/>
        </p:nvSpPr>
        <p:spPr>
          <a:xfrm>
            <a:off x="6248400" y="4038600"/>
            <a:ext cx="5638800" cy="533400"/>
          </a:xfrm>
          <a:prstGeom prst="rect">
            <a:avLst/>
          </a:prstGeom>
          <a:solidFill>
            <a:schemeClr val="accent6">
              <a:lumMod val="40000"/>
              <a:lumOff val="60000"/>
            </a:schemeClr>
          </a:solidFill>
          <a:ln>
            <a:solidFill>
              <a:schemeClr val="bg2"/>
            </a:solidFill>
          </a:ln>
        </p:spPr>
        <p:txBody>
          <a:bodyPr wrap="square">
            <a:noAutofit/>
          </a:bodyPr>
          <a:lstStyle/>
          <a:p>
            <a:r>
              <a:rPr lang="en-US" sz="3200" baseline="30000" dirty="0">
                <a:latin typeface="+mn-lt"/>
              </a:rPr>
              <a:t> </a:t>
            </a:r>
            <a:r>
              <a:rPr lang="en-US" sz="3200" dirty="0">
                <a:latin typeface="+mn-lt"/>
              </a:rPr>
              <a:t> “became alive and I died”</a:t>
            </a:r>
            <a:r>
              <a:rPr lang="en-US" sz="3200" b="1" baseline="30000" dirty="0">
                <a:latin typeface="+mn-lt"/>
              </a:rPr>
              <a:t> (7:9)</a:t>
            </a:r>
            <a:endParaRPr lang="en-US" sz="3200" dirty="0">
              <a:latin typeface="+mn-lt"/>
            </a:endParaRPr>
          </a:p>
        </p:txBody>
      </p:sp>
      <p:sp>
        <p:nvSpPr>
          <p:cNvPr id="15" name="TextBox 14">
            <a:extLst>
              <a:ext uri="{FF2B5EF4-FFF2-40B4-BE49-F238E27FC236}">
                <a16:creationId xmlns:a16="http://schemas.microsoft.com/office/drawing/2014/main" xmlns="" id="{E5A47A31-F0A1-071E-7B4F-79A13CE2E445}"/>
              </a:ext>
            </a:extLst>
          </p:cNvPr>
          <p:cNvSpPr txBox="1"/>
          <p:nvPr/>
        </p:nvSpPr>
        <p:spPr>
          <a:xfrm>
            <a:off x="2895600" y="4648200"/>
            <a:ext cx="9144000" cy="533400"/>
          </a:xfrm>
          <a:prstGeom prst="rect">
            <a:avLst/>
          </a:prstGeom>
          <a:solidFill>
            <a:schemeClr val="accent6">
              <a:lumMod val="40000"/>
              <a:lumOff val="60000"/>
            </a:schemeClr>
          </a:solidFill>
          <a:ln>
            <a:solidFill>
              <a:schemeClr val="bg2"/>
            </a:solidFill>
          </a:ln>
        </p:spPr>
        <p:txBody>
          <a:bodyPr wrap="square">
            <a:noAutofit/>
          </a:bodyPr>
          <a:lstStyle/>
          <a:p>
            <a:r>
              <a:rPr lang="en-US" sz="3200" dirty="0">
                <a:latin typeface="+mn-lt"/>
              </a:rPr>
              <a:t>“took opportunity… deceived me … and killed me.”</a:t>
            </a:r>
            <a:r>
              <a:rPr lang="en-US" sz="3200" b="1" baseline="30000" dirty="0">
                <a:latin typeface="+mn-lt"/>
              </a:rPr>
              <a:t>(7:9)</a:t>
            </a:r>
            <a:endParaRPr lang="en-US" sz="3200" dirty="0">
              <a:latin typeface="+mn-lt"/>
            </a:endParaRPr>
          </a:p>
        </p:txBody>
      </p:sp>
    </p:spTree>
    <p:extLst>
      <p:ext uri="{BB962C8B-B14F-4D97-AF65-F5344CB8AC3E}">
        <p14:creationId xmlns:p14="http://schemas.microsoft.com/office/powerpoint/2010/main" val="135355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50"/>
                                        <p:tgtEl>
                                          <p:spTgt spid="9"/>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50"/>
                                        <p:tgtEl>
                                          <p:spTgt spid="10"/>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50"/>
                                        <p:tgtEl>
                                          <p:spTgt spid="14"/>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05310"/>
            <a:ext cx="8763000" cy="1143000"/>
          </a:xfrm>
        </p:spPr>
        <p:txBody>
          <a:bodyPr>
            <a:noAutofit/>
          </a:bodyPr>
          <a:lstStyle/>
          <a:p>
            <a:r>
              <a:rPr lang="en-US" sz="5400" b="1" i="1" dirty="0">
                <a:solidFill>
                  <a:schemeClr val="bg1"/>
                </a:solidFill>
              </a:rPr>
              <a:t>Why is sin depicted this way? </a:t>
            </a:r>
          </a:p>
        </p:txBody>
      </p:sp>
      <p:sp>
        <p:nvSpPr>
          <p:cNvPr id="6" name="TextBox 5"/>
          <p:cNvSpPr txBox="1"/>
          <p:nvPr/>
        </p:nvSpPr>
        <p:spPr>
          <a:xfrm>
            <a:off x="0" y="5609690"/>
            <a:ext cx="12192000" cy="1248310"/>
          </a:xfrm>
          <a:prstGeom prst="rect">
            <a:avLst/>
          </a:prstGeom>
          <a:solidFill>
            <a:schemeClr val="accent6">
              <a:lumMod val="40000"/>
              <a:lumOff val="60000"/>
            </a:schemeClr>
          </a:solidFill>
          <a:ln>
            <a:solidFill>
              <a:schemeClr val="bg2"/>
            </a:solidFill>
          </a:ln>
        </p:spPr>
        <p:txBody>
          <a:bodyPr wrap="square">
            <a:noAutofit/>
          </a:bodyPr>
          <a:lstStyle/>
          <a:p>
            <a:r>
              <a:rPr lang="en-US" sz="3600" baseline="30000" dirty="0">
                <a:latin typeface="+mn-lt"/>
              </a:rPr>
              <a:t> </a:t>
            </a:r>
            <a:r>
              <a:rPr lang="en-US" sz="3600" b="1" baseline="30000" dirty="0">
                <a:latin typeface="+mn-lt"/>
              </a:rPr>
              <a:t>Rom</a:t>
            </a:r>
            <a:r>
              <a:rPr lang="en-US" sz="3600" b="1" dirty="0">
                <a:latin typeface="+mn-lt"/>
              </a:rPr>
              <a:t> </a:t>
            </a:r>
            <a:r>
              <a:rPr lang="en-US" sz="3600" b="1" baseline="30000" dirty="0">
                <a:latin typeface="+mn-lt"/>
              </a:rPr>
              <a:t>6:12</a:t>
            </a:r>
            <a:r>
              <a:rPr lang="en-US" sz="3600" dirty="0">
                <a:latin typeface="+mn-lt"/>
              </a:rPr>
              <a:t> Therefore do not let </a:t>
            </a:r>
            <a:r>
              <a:rPr lang="en-US" sz="3600" b="1" u="sng" dirty="0">
                <a:solidFill>
                  <a:srgbClr val="002060"/>
                </a:solidFill>
                <a:latin typeface="+mn-lt"/>
              </a:rPr>
              <a:t>sin reign</a:t>
            </a:r>
            <a:r>
              <a:rPr lang="en-US" sz="3600" b="1" dirty="0">
                <a:solidFill>
                  <a:srgbClr val="002060"/>
                </a:solidFill>
                <a:latin typeface="+mn-lt"/>
              </a:rPr>
              <a:t> </a:t>
            </a:r>
            <a:r>
              <a:rPr lang="en-US" sz="3600" dirty="0">
                <a:latin typeface="+mn-lt"/>
              </a:rPr>
              <a:t>in your mortal body so that you obey its lusts.</a:t>
            </a:r>
          </a:p>
          <a:p>
            <a:endParaRPr lang="en-US" sz="3200" dirty="0"/>
          </a:p>
        </p:txBody>
      </p:sp>
    </p:spTree>
    <p:extLst>
      <p:ext uri="{BB962C8B-B14F-4D97-AF65-F5344CB8AC3E}">
        <p14:creationId xmlns:p14="http://schemas.microsoft.com/office/powerpoint/2010/main" val="88767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609690"/>
            <a:ext cx="12192000" cy="1248310"/>
          </a:xfrm>
          <a:prstGeom prst="rect">
            <a:avLst/>
          </a:prstGeom>
          <a:solidFill>
            <a:schemeClr val="accent6">
              <a:lumMod val="40000"/>
              <a:lumOff val="60000"/>
            </a:schemeClr>
          </a:solidFill>
          <a:ln>
            <a:solidFill>
              <a:schemeClr val="bg2"/>
            </a:solidFill>
          </a:ln>
        </p:spPr>
        <p:txBody>
          <a:bodyPr wrap="square">
            <a:noAutofit/>
          </a:bodyPr>
          <a:lstStyle/>
          <a:p>
            <a:r>
              <a:rPr lang="en-US" sz="3600" baseline="30000" dirty="0">
                <a:latin typeface="+mn-lt"/>
              </a:rPr>
              <a:t> </a:t>
            </a:r>
            <a:r>
              <a:rPr lang="en-US" sz="3600" b="1" baseline="30000" dirty="0">
                <a:latin typeface="+mn-lt"/>
              </a:rPr>
              <a:t>Rom</a:t>
            </a:r>
            <a:r>
              <a:rPr lang="en-US" sz="3600" b="1" dirty="0">
                <a:latin typeface="+mn-lt"/>
              </a:rPr>
              <a:t> </a:t>
            </a:r>
            <a:r>
              <a:rPr lang="en-US" sz="3600" b="1" baseline="30000" dirty="0">
                <a:latin typeface="+mn-lt"/>
              </a:rPr>
              <a:t>6:12</a:t>
            </a:r>
            <a:r>
              <a:rPr lang="en-US" sz="3600" dirty="0">
                <a:latin typeface="+mn-lt"/>
              </a:rPr>
              <a:t> Therefore do not let sin reign in your mortal body so that you </a:t>
            </a:r>
            <a:r>
              <a:rPr lang="en-US" sz="3600" b="1" u="sng" dirty="0">
                <a:solidFill>
                  <a:srgbClr val="002060"/>
                </a:solidFill>
                <a:latin typeface="+mn-lt"/>
              </a:rPr>
              <a:t>obey its lusts</a:t>
            </a:r>
            <a:r>
              <a:rPr lang="en-US" sz="3600" dirty="0">
                <a:latin typeface="+mn-lt"/>
              </a:rPr>
              <a:t>.</a:t>
            </a:r>
          </a:p>
          <a:p>
            <a:endParaRPr lang="en-US" sz="3200" dirty="0"/>
          </a:p>
        </p:txBody>
      </p:sp>
      <p:sp>
        <p:nvSpPr>
          <p:cNvPr id="7" name="Rectangular Callout 6"/>
          <p:cNvSpPr/>
          <p:nvPr/>
        </p:nvSpPr>
        <p:spPr>
          <a:xfrm>
            <a:off x="152400" y="4114800"/>
            <a:ext cx="6477000" cy="1295400"/>
          </a:xfrm>
          <a:prstGeom prst="wedgeRectCallout">
            <a:avLst>
              <a:gd name="adj1" fmla="val -8828"/>
              <a:gd name="adj2" fmla="val 1210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rPr>
              <a:t>“Lusts” = </a:t>
            </a:r>
            <a:r>
              <a:rPr lang="el-GR" sz="3600" dirty="0">
                <a:solidFill>
                  <a:schemeClr val="tx1"/>
                </a:solidFill>
              </a:rPr>
              <a:t>ἐπιθυμίαις</a:t>
            </a:r>
            <a:r>
              <a:rPr lang="en-US" sz="3600" dirty="0">
                <a:solidFill>
                  <a:schemeClr val="tx1"/>
                </a:solidFill>
              </a:rPr>
              <a:t>: </a:t>
            </a:r>
            <a:r>
              <a:rPr lang="en-US" sz="3600" b="1" i="1" dirty="0" err="1">
                <a:solidFill>
                  <a:schemeClr val="tx1"/>
                </a:solidFill>
              </a:rPr>
              <a:t>epithumia</a:t>
            </a:r>
            <a:r>
              <a:rPr lang="en-US" sz="3600" dirty="0">
                <a:solidFill>
                  <a:schemeClr val="tx1"/>
                </a:solidFill>
              </a:rPr>
              <a:t> </a:t>
            </a:r>
          </a:p>
          <a:p>
            <a:r>
              <a:rPr lang="en-US" sz="3600" dirty="0">
                <a:solidFill>
                  <a:schemeClr val="tx1"/>
                </a:solidFill>
              </a:rPr>
              <a:t>desire, passionate longing</a:t>
            </a:r>
          </a:p>
        </p:txBody>
      </p:sp>
      <p:sp>
        <p:nvSpPr>
          <p:cNvPr id="4" name="Title 3">
            <a:extLst>
              <a:ext uri="{FF2B5EF4-FFF2-40B4-BE49-F238E27FC236}">
                <a16:creationId xmlns:a16="http://schemas.microsoft.com/office/drawing/2014/main" xmlns="" id="{F17DB7F0-6105-4E75-B83D-B0208A09B2DE}"/>
              </a:ext>
            </a:extLst>
          </p:cNvPr>
          <p:cNvSpPr>
            <a:spLocks noGrp="1"/>
          </p:cNvSpPr>
          <p:nvPr>
            <p:ph type="ctrTitle"/>
          </p:nvPr>
        </p:nvSpPr>
        <p:spPr/>
        <p:txBody>
          <a:bodyPr/>
          <a:lstStyle/>
          <a:p>
            <a:endParaRPr lang="en-US"/>
          </a:p>
        </p:txBody>
      </p:sp>
      <p:sp>
        <p:nvSpPr>
          <p:cNvPr id="5" name="Title 1">
            <a:extLst>
              <a:ext uri="{FF2B5EF4-FFF2-40B4-BE49-F238E27FC236}">
                <a16:creationId xmlns:a16="http://schemas.microsoft.com/office/drawing/2014/main" xmlns="" id="{1A06EF22-AD87-798A-BE48-03B1F5AD6249}"/>
              </a:ext>
            </a:extLst>
          </p:cNvPr>
          <p:cNvSpPr txBox="1">
            <a:spLocks/>
          </p:cNvSpPr>
          <p:nvPr/>
        </p:nvSpPr>
        <p:spPr bwMode="auto">
          <a:xfrm>
            <a:off x="76200" y="105310"/>
            <a:ext cx="8763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5400" b="1" i="1">
                <a:solidFill>
                  <a:schemeClr val="bg1"/>
                </a:solidFill>
              </a:rPr>
              <a:t>Why is sin depicted this way? </a:t>
            </a:r>
            <a:endParaRPr lang="en-US" sz="5400" b="1"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609690"/>
            <a:ext cx="12192000" cy="1248310"/>
          </a:xfrm>
          <a:prstGeom prst="rect">
            <a:avLst/>
          </a:prstGeom>
          <a:solidFill>
            <a:schemeClr val="accent6">
              <a:lumMod val="40000"/>
              <a:lumOff val="60000"/>
            </a:schemeClr>
          </a:solidFill>
          <a:ln>
            <a:solidFill>
              <a:schemeClr val="bg2"/>
            </a:solidFill>
          </a:ln>
        </p:spPr>
        <p:txBody>
          <a:bodyPr wrap="square">
            <a:noAutofit/>
          </a:bodyPr>
          <a:lstStyle/>
          <a:p>
            <a:r>
              <a:rPr lang="en-US" sz="3600" baseline="30000" dirty="0">
                <a:latin typeface="+mn-lt"/>
              </a:rPr>
              <a:t> </a:t>
            </a:r>
            <a:r>
              <a:rPr lang="en-US" sz="3600" b="1" baseline="30000" dirty="0">
                <a:latin typeface="+mn-lt"/>
              </a:rPr>
              <a:t>Rom</a:t>
            </a:r>
            <a:r>
              <a:rPr lang="en-US" sz="3600" b="1" dirty="0">
                <a:latin typeface="+mn-lt"/>
              </a:rPr>
              <a:t> </a:t>
            </a:r>
            <a:r>
              <a:rPr lang="en-US" sz="3600" b="1" baseline="30000" dirty="0">
                <a:latin typeface="+mn-lt"/>
              </a:rPr>
              <a:t>6:12</a:t>
            </a:r>
            <a:r>
              <a:rPr lang="en-US" sz="3600" dirty="0">
                <a:latin typeface="+mn-lt"/>
              </a:rPr>
              <a:t> Therefore do not let sin reign in your mortal body so that you </a:t>
            </a:r>
            <a:r>
              <a:rPr lang="en-US" sz="3600" b="1" u="sng" dirty="0">
                <a:solidFill>
                  <a:srgbClr val="002060"/>
                </a:solidFill>
                <a:latin typeface="+mn-lt"/>
              </a:rPr>
              <a:t>obey its lusts</a:t>
            </a:r>
            <a:r>
              <a:rPr lang="en-US" sz="3600" dirty="0">
                <a:latin typeface="+mn-lt"/>
              </a:rPr>
              <a:t>.</a:t>
            </a:r>
          </a:p>
          <a:p>
            <a:endParaRPr lang="en-US" sz="3200" dirty="0"/>
          </a:p>
        </p:txBody>
      </p:sp>
      <p:sp>
        <p:nvSpPr>
          <p:cNvPr id="5" name="Isosceles Triangle 4">
            <a:extLst>
              <a:ext uri="{FF2B5EF4-FFF2-40B4-BE49-F238E27FC236}">
                <a16:creationId xmlns:a16="http://schemas.microsoft.com/office/drawing/2014/main" xmlns="" id="{C82FC956-B9B4-AF6F-4AA9-9558E7E62883}"/>
              </a:ext>
            </a:extLst>
          </p:cNvPr>
          <p:cNvSpPr/>
          <p:nvPr/>
        </p:nvSpPr>
        <p:spPr>
          <a:xfrm>
            <a:off x="10256874" y="228600"/>
            <a:ext cx="1143000" cy="1066800"/>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xmlns="" id="{2798F652-E4A7-E180-1BED-A1C6BEEE34C0}"/>
              </a:ext>
            </a:extLst>
          </p:cNvPr>
          <p:cNvCxnSpPr>
            <a:cxnSpLocks/>
          </p:cNvCxnSpPr>
          <p:nvPr/>
        </p:nvCxnSpPr>
        <p:spPr>
          <a:xfrm flipV="1">
            <a:off x="6417067" y="1295400"/>
            <a:ext cx="3542414" cy="1790700"/>
          </a:xfrm>
          <a:prstGeom prst="straightConnector1">
            <a:avLst/>
          </a:prstGeom>
          <a:ln w="130175">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xmlns="" id="{3614EBF8-BD2F-762C-2A87-BFE9B1DB4674}"/>
              </a:ext>
            </a:extLst>
          </p:cNvPr>
          <p:cNvGrpSpPr/>
          <p:nvPr/>
        </p:nvGrpSpPr>
        <p:grpSpPr>
          <a:xfrm>
            <a:off x="5241534" y="3086100"/>
            <a:ext cx="1066800" cy="2438400"/>
            <a:chOff x="3886200" y="4038600"/>
            <a:chExt cx="1066800" cy="2438400"/>
          </a:xfrm>
        </p:grpSpPr>
        <p:sp>
          <p:nvSpPr>
            <p:cNvPr id="9" name="Oval 8">
              <a:extLst>
                <a:ext uri="{FF2B5EF4-FFF2-40B4-BE49-F238E27FC236}">
                  <a16:creationId xmlns:a16="http://schemas.microsoft.com/office/drawing/2014/main" xmlns="" id="{6635CFDD-0B35-43FE-0F71-9A4458B7AC24}"/>
                </a:ext>
              </a:extLst>
            </p:cNvPr>
            <p:cNvSpPr/>
            <p:nvPr/>
          </p:nvSpPr>
          <p:spPr>
            <a:xfrm>
              <a:off x="4038600" y="4038600"/>
              <a:ext cx="762000" cy="685800"/>
            </a:xfrm>
            <a:prstGeom prst="ellipse">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xmlns="" id="{B2F32CE6-5329-2863-2DE1-5C69DEF71A2C}"/>
                </a:ext>
              </a:extLst>
            </p:cNvPr>
            <p:cNvCxnSpPr/>
            <p:nvPr/>
          </p:nvCxnSpPr>
          <p:spPr>
            <a:xfrm>
              <a:off x="4419600" y="4724400"/>
              <a:ext cx="0" cy="9906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934AB9D3-17EE-7497-E0CC-73D23F5E717A}"/>
                </a:ext>
              </a:extLst>
            </p:cNvPr>
            <p:cNvCxnSpPr/>
            <p:nvPr/>
          </p:nvCxnSpPr>
          <p:spPr>
            <a:xfrm>
              <a:off x="4419600" y="4953000"/>
              <a:ext cx="457200" cy="2286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1B0A430F-E2A6-50EB-C191-A6CBEB135403}"/>
                </a:ext>
              </a:extLst>
            </p:cNvPr>
            <p:cNvCxnSpPr/>
            <p:nvPr/>
          </p:nvCxnSpPr>
          <p:spPr>
            <a:xfrm flipH="1">
              <a:off x="3886200" y="4962526"/>
              <a:ext cx="495300" cy="219075"/>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8EC8B68E-1AEF-5443-492C-D1BFE630A478}"/>
                </a:ext>
              </a:extLst>
            </p:cNvPr>
            <p:cNvCxnSpPr/>
            <p:nvPr/>
          </p:nvCxnSpPr>
          <p:spPr>
            <a:xfrm flipH="1">
              <a:off x="3886200" y="5638800"/>
              <a:ext cx="533400" cy="7620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A83EFC48-9AEC-CB4D-A96B-D0C65A02CFD7}"/>
                </a:ext>
              </a:extLst>
            </p:cNvPr>
            <p:cNvCxnSpPr/>
            <p:nvPr/>
          </p:nvCxnSpPr>
          <p:spPr>
            <a:xfrm>
              <a:off x="4419600" y="5638800"/>
              <a:ext cx="533400" cy="8382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itle 1">
            <a:extLst>
              <a:ext uri="{FF2B5EF4-FFF2-40B4-BE49-F238E27FC236}">
                <a16:creationId xmlns:a16="http://schemas.microsoft.com/office/drawing/2014/main" xmlns="" id="{55AC2631-67D3-3832-9A1E-5E2904B1AD9E}"/>
              </a:ext>
            </a:extLst>
          </p:cNvPr>
          <p:cNvSpPr txBox="1">
            <a:spLocks/>
          </p:cNvSpPr>
          <p:nvPr/>
        </p:nvSpPr>
        <p:spPr>
          <a:xfrm>
            <a:off x="6934200" y="4000500"/>
            <a:ext cx="4800600" cy="1524000"/>
          </a:xfrm>
          <a:prstGeom prst="rect">
            <a:avLst/>
          </a:prstGeom>
          <a:ln>
            <a:solidFill>
              <a:schemeClr val="bg1"/>
            </a:solidFill>
          </a:ln>
        </p:spPr>
        <p:txBody>
          <a:bodyPr vert="horz" lIns="91440" tIns="45720" rIns="91440" bIns="45720" rtlCol="0" anchor="ctr">
            <a:normAutofit fontScale="85000" lnSpcReduction="20000"/>
          </a:bodyPr>
          <a:lstStyle/>
          <a:p>
            <a:pPr algn="ctr" fontAlgn="auto">
              <a:spcAft>
                <a:spcPts val="0"/>
              </a:spcAft>
              <a:defRPr/>
            </a:pPr>
            <a:r>
              <a:rPr lang="en-US" sz="4400" b="1" dirty="0">
                <a:solidFill>
                  <a:schemeClr val="bg1"/>
                </a:solidFill>
                <a:latin typeface="+mj-lt"/>
                <a:ea typeface="+mj-ea"/>
                <a:cs typeface="+mj-cs"/>
              </a:rPr>
              <a:t>NEEDS: </a:t>
            </a:r>
            <a:br>
              <a:rPr lang="en-US" sz="4400" b="1" dirty="0">
                <a:solidFill>
                  <a:schemeClr val="bg1"/>
                </a:solidFill>
                <a:latin typeface="+mj-lt"/>
                <a:ea typeface="+mj-ea"/>
                <a:cs typeface="+mj-cs"/>
              </a:rPr>
            </a:br>
            <a:r>
              <a:rPr lang="en-US" sz="4400" b="1" dirty="0">
                <a:solidFill>
                  <a:schemeClr val="bg1"/>
                </a:solidFill>
                <a:latin typeface="+mj-lt"/>
                <a:ea typeface="+mj-ea"/>
                <a:cs typeface="+mj-cs"/>
              </a:rPr>
              <a:t>Identity, security, love, significance, purpose</a:t>
            </a:r>
          </a:p>
        </p:txBody>
      </p:sp>
    </p:spTree>
    <p:extLst>
      <p:ext uri="{BB962C8B-B14F-4D97-AF65-F5344CB8AC3E}">
        <p14:creationId xmlns:p14="http://schemas.microsoft.com/office/powerpoint/2010/main" val="60680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609690"/>
            <a:ext cx="12192000" cy="1248310"/>
          </a:xfrm>
          <a:prstGeom prst="rect">
            <a:avLst/>
          </a:prstGeom>
          <a:solidFill>
            <a:schemeClr val="accent6">
              <a:lumMod val="40000"/>
              <a:lumOff val="60000"/>
            </a:schemeClr>
          </a:solidFill>
          <a:ln>
            <a:solidFill>
              <a:schemeClr val="bg2"/>
            </a:solidFill>
          </a:ln>
        </p:spPr>
        <p:txBody>
          <a:bodyPr wrap="square">
            <a:noAutofit/>
          </a:bodyPr>
          <a:lstStyle/>
          <a:p>
            <a:r>
              <a:rPr lang="en-US" sz="3600" baseline="30000" dirty="0">
                <a:latin typeface="+mn-lt"/>
              </a:rPr>
              <a:t> </a:t>
            </a:r>
            <a:r>
              <a:rPr lang="en-US" sz="3600" b="1" baseline="30000" dirty="0">
                <a:latin typeface="+mn-lt"/>
              </a:rPr>
              <a:t>Rom</a:t>
            </a:r>
            <a:r>
              <a:rPr lang="en-US" sz="3600" b="1" dirty="0">
                <a:latin typeface="+mn-lt"/>
              </a:rPr>
              <a:t> </a:t>
            </a:r>
            <a:r>
              <a:rPr lang="en-US" sz="3600" b="1" baseline="30000" dirty="0">
                <a:latin typeface="+mn-lt"/>
              </a:rPr>
              <a:t>6:12</a:t>
            </a:r>
            <a:r>
              <a:rPr lang="en-US" sz="3600" dirty="0">
                <a:latin typeface="+mn-lt"/>
              </a:rPr>
              <a:t> Therefore do not let sin reign in your mortal body so that you </a:t>
            </a:r>
            <a:r>
              <a:rPr lang="en-US" sz="3600" b="1" u="sng" dirty="0">
                <a:solidFill>
                  <a:srgbClr val="002060"/>
                </a:solidFill>
                <a:latin typeface="+mn-lt"/>
              </a:rPr>
              <a:t>obey its lusts</a:t>
            </a:r>
            <a:r>
              <a:rPr lang="en-US" sz="3600" dirty="0">
                <a:latin typeface="+mn-lt"/>
              </a:rPr>
              <a:t>.</a:t>
            </a:r>
          </a:p>
          <a:p>
            <a:endParaRPr lang="en-US" sz="3200" dirty="0"/>
          </a:p>
        </p:txBody>
      </p:sp>
      <p:sp>
        <p:nvSpPr>
          <p:cNvPr id="5" name="Isosceles Triangle 4">
            <a:extLst>
              <a:ext uri="{FF2B5EF4-FFF2-40B4-BE49-F238E27FC236}">
                <a16:creationId xmlns:a16="http://schemas.microsoft.com/office/drawing/2014/main" xmlns="" id="{C82FC956-B9B4-AF6F-4AA9-9558E7E62883}"/>
              </a:ext>
            </a:extLst>
          </p:cNvPr>
          <p:cNvSpPr/>
          <p:nvPr/>
        </p:nvSpPr>
        <p:spPr>
          <a:xfrm>
            <a:off x="10256874" y="228600"/>
            <a:ext cx="1143000" cy="1066800"/>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xmlns="" id="{2798F652-E4A7-E180-1BED-A1C6BEEE34C0}"/>
              </a:ext>
            </a:extLst>
          </p:cNvPr>
          <p:cNvCxnSpPr>
            <a:cxnSpLocks/>
          </p:cNvCxnSpPr>
          <p:nvPr/>
        </p:nvCxnSpPr>
        <p:spPr>
          <a:xfrm flipV="1">
            <a:off x="6417067" y="1295400"/>
            <a:ext cx="3542414" cy="1790700"/>
          </a:xfrm>
          <a:prstGeom prst="straightConnector1">
            <a:avLst/>
          </a:prstGeom>
          <a:ln w="130175">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xmlns="" id="{3614EBF8-BD2F-762C-2A87-BFE9B1DB4674}"/>
              </a:ext>
            </a:extLst>
          </p:cNvPr>
          <p:cNvGrpSpPr/>
          <p:nvPr/>
        </p:nvGrpSpPr>
        <p:grpSpPr>
          <a:xfrm>
            <a:off x="5241534" y="3086100"/>
            <a:ext cx="1066800" cy="2438400"/>
            <a:chOff x="3886200" y="4038600"/>
            <a:chExt cx="1066800" cy="2438400"/>
          </a:xfrm>
        </p:grpSpPr>
        <p:sp>
          <p:nvSpPr>
            <p:cNvPr id="9" name="Oval 8">
              <a:extLst>
                <a:ext uri="{FF2B5EF4-FFF2-40B4-BE49-F238E27FC236}">
                  <a16:creationId xmlns:a16="http://schemas.microsoft.com/office/drawing/2014/main" xmlns="" id="{6635CFDD-0B35-43FE-0F71-9A4458B7AC24}"/>
                </a:ext>
              </a:extLst>
            </p:cNvPr>
            <p:cNvSpPr/>
            <p:nvPr/>
          </p:nvSpPr>
          <p:spPr>
            <a:xfrm>
              <a:off x="4038600" y="4038600"/>
              <a:ext cx="762000" cy="685800"/>
            </a:xfrm>
            <a:prstGeom prst="ellipse">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xmlns="" id="{B2F32CE6-5329-2863-2DE1-5C69DEF71A2C}"/>
                </a:ext>
              </a:extLst>
            </p:cNvPr>
            <p:cNvCxnSpPr/>
            <p:nvPr/>
          </p:nvCxnSpPr>
          <p:spPr>
            <a:xfrm>
              <a:off x="4419600" y="4724400"/>
              <a:ext cx="0" cy="9906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934AB9D3-17EE-7497-E0CC-73D23F5E717A}"/>
                </a:ext>
              </a:extLst>
            </p:cNvPr>
            <p:cNvCxnSpPr/>
            <p:nvPr/>
          </p:nvCxnSpPr>
          <p:spPr>
            <a:xfrm>
              <a:off x="4419600" y="4953000"/>
              <a:ext cx="457200" cy="2286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1B0A430F-E2A6-50EB-C191-A6CBEB135403}"/>
                </a:ext>
              </a:extLst>
            </p:cNvPr>
            <p:cNvCxnSpPr/>
            <p:nvPr/>
          </p:nvCxnSpPr>
          <p:spPr>
            <a:xfrm flipH="1">
              <a:off x="3886200" y="4962526"/>
              <a:ext cx="495300" cy="219075"/>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8EC8B68E-1AEF-5443-492C-D1BFE630A478}"/>
                </a:ext>
              </a:extLst>
            </p:cNvPr>
            <p:cNvCxnSpPr/>
            <p:nvPr/>
          </p:nvCxnSpPr>
          <p:spPr>
            <a:xfrm flipH="1">
              <a:off x="3886200" y="5638800"/>
              <a:ext cx="533400" cy="7620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A83EFC48-9AEC-CB4D-A96B-D0C65A02CFD7}"/>
                </a:ext>
              </a:extLst>
            </p:cNvPr>
            <p:cNvCxnSpPr/>
            <p:nvPr/>
          </p:nvCxnSpPr>
          <p:spPr>
            <a:xfrm>
              <a:off x="4419600" y="5638800"/>
              <a:ext cx="533400" cy="8382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itle 1">
            <a:extLst>
              <a:ext uri="{FF2B5EF4-FFF2-40B4-BE49-F238E27FC236}">
                <a16:creationId xmlns:a16="http://schemas.microsoft.com/office/drawing/2014/main" xmlns="" id="{55AC2631-67D3-3832-9A1E-5E2904B1AD9E}"/>
              </a:ext>
            </a:extLst>
          </p:cNvPr>
          <p:cNvSpPr txBox="1">
            <a:spLocks/>
          </p:cNvSpPr>
          <p:nvPr/>
        </p:nvSpPr>
        <p:spPr>
          <a:xfrm>
            <a:off x="6934200" y="4000500"/>
            <a:ext cx="4800600" cy="1524000"/>
          </a:xfrm>
          <a:prstGeom prst="rect">
            <a:avLst/>
          </a:prstGeom>
          <a:ln>
            <a:solidFill>
              <a:schemeClr val="bg1"/>
            </a:solidFill>
          </a:ln>
        </p:spPr>
        <p:txBody>
          <a:bodyPr vert="horz" lIns="91440" tIns="45720" rIns="91440" bIns="45720" rtlCol="0" anchor="ctr">
            <a:normAutofit fontScale="85000" lnSpcReduction="20000"/>
          </a:bodyPr>
          <a:lstStyle/>
          <a:p>
            <a:pPr algn="ctr" fontAlgn="auto">
              <a:spcAft>
                <a:spcPts val="0"/>
              </a:spcAft>
              <a:defRPr/>
            </a:pPr>
            <a:r>
              <a:rPr lang="en-US" sz="4400" b="1" dirty="0">
                <a:solidFill>
                  <a:schemeClr val="bg1"/>
                </a:solidFill>
                <a:latin typeface="+mj-lt"/>
                <a:ea typeface="+mj-ea"/>
                <a:cs typeface="+mj-cs"/>
              </a:rPr>
              <a:t>NEEDS: </a:t>
            </a:r>
            <a:br>
              <a:rPr lang="en-US" sz="4400" b="1" dirty="0">
                <a:solidFill>
                  <a:schemeClr val="bg1"/>
                </a:solidFill>
                <a:latin typeface="+mj-lt"/>
                <a:ea typeface="+mj-ea"/>
                <a:cs typeface="+mj-cs"/>
              </a:rPr>
            </a:br>
            <a:r>
              <a:rPr lang="en-US" sz="4400" b="1" dirty="0">
                <a:solidFill>
                  <a:schemeClr val="bg1"/>
                </a:solidFill>
                <a:latin typeface="+mj-lt"/>
                <a:ea typeface="+mj-ea"/>
                <a:cs typeface="+mj-cs"/>
              </a:rPr>
              <a:t>Identity, security, love, significance, purpose</a:t>
            </a:r>
          </a:p>
        </p:txBody>
      </p:sp>
      <p:sp>
        <p:nvSpPr>
          <p:cNvPr id="2" name="Rounded Rectangular Callout 12">
            <a:extLst>
              <a:ext uri="{FF2B5EF4-FFF2-40B4-BE49-F238E27FC236}">
                <a16:creationId xmlns:a16="http://schemas.microsoft.com/office/drawing/2014/main" xmlns="" id="{1F25817C-7A98-9FB1-AFC3-408C9D30E69D}"/>
              </a:ext>
            </a:extLst>
          </p:cNvPr>
          <p:cNvSpPr/>
          <p:nvPr/>
        </p:nvSpPr>
        <p:spPr>
          <a:xfrm>
            <a:off x="278378" y="283824"/>
            <a:ext cx="6960622"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But if I want to be “free” from God’s way, I will need alternatives </a:t>
            </a:r>
          </a:p>
        </p:txBody>
      </p:sp>
      <p:sp>
        <p:nvSpPr>
          <p:cNvPr id="3" name="Title 1">
            <a:extLst>
              <a:ext uri="{FF2B5EF4-FFF2-40B4-BE49-F238E27FC236}">
                <a16:creationId xmlns:a16="http://schemas.microsoft.com/office/drawing/2014/main" xmlns="" id="{0A61CFFB-4D98-E4F8-1F08-4B96E4741203}"/>
              </a:ext>
            </a:extLst>
          </p:cNvPr>
          <p:cNvSpPr>
            <a:spLocks noGrp="1"/>
          </p:cNvSpPr>
          <p:nvPr>
            <p:ph type="ctrTitle"/>
          </p:nvPr>
        </p:nvSpPr>
        <p:spPr>
          <a:xfrm rot="20352689">
            <a:off x="4446816" y="2040966"/>
            <a:ext cx="1371600" cy="1222375"/>
          </a:xfrm>
        </p:spPr>
        <p:txBody>
          <a:bodyPr>
            <a:noAutofit/>
          </a:bodyPr>
          <a:lstStyle/>
          <a:p>
            <a:r>
              <a:rPr lang="en-US" sz="9600" b="1" dirty="0">
                <a:solidFill>
                  <a:schemeClr val="bg1"/>
                </a:solidFill>
              </a:rPr>
              <a:t>?</a:t>
            </a:r>
          </a:p>
        </p:txBody>
      </p:sp>
    </p:spTree>
    <p:extLst>
      <p:ext uri="{BB962C8B-B14F-4D97-AF65-F5344CB8AC3E}">
        <p14:creationId xmlns:p14="http://schemas.microsoft.com/office/powerpoint/2010/main" val="3442524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609690"/>
            <a:ext cx="12192000" cy="1248310"/>
          </a:xfrm>
          <a:prstGeom prst="rect">
            <a:avLst/>
          </a:prstGeom>
          <a:solidFill>
            <a:schemeClr val="accent6">
              <a:lumMod val="40000"/>
              <a:lumOff val="60000"/>
            </a:schemeClr>
          </a:solidFill>
          <a:ln>
            <a:solidFill>
              <a:schemeClr val="bg2"/>
            </a:solidFill>
          </a:ln>
        </p:spPr>
        <p:txBody>
          <a:bodyPr wrap="square">
            <a:noAutofit/>
          </a:bodyPr>
          <a:lstStyle/>
          <a:p>
            <a:r>
              <a:rPr lang="en-US" sz="3600" baseline="30000" dirty="0">
                <a:latin typeface="+mn-lt"/>
              </a:rPr>
              <a:t> </a:t>
            </a:r>
            <a:r>
              <a:rPr lang="en-US" sz="3600" b="1" baseline="30000" dirty="0">
                <a:latin typeface="+mn-lt"/>
              </a:rPr>
              <a:t>Rom</a:t>
            </a:r>
            <a:r>
              <a:rPr lang="en-US" sz="3600" b="1" dirty="0">
                <a:latin typeface="+mn-lt"/>
              </a:rPr>
              <a:t> </a:t>
            </a:r>
            <a:r>
              <a:rPr lang="en-US" sz="3600" b="1" baseline="30000" dirty="0">
                <a:latin typeface="+mn-lt"/>
              </a:rPr>
              <a:t>6:12</a:t>
            </a:r>
            <a:r>
              <a:rPr lang="en-US" sz="3600" dirty="0">
                <a:latin typeface="+mn-lt"/>
              </a:rPr>
              <a:t> Therefore do not let sin reign in your mortal body so that you </a:t>
            </a:r>
            <a:r>
              <a:rPr lang="en-US" sz="3600" b="1" u="sng" dirty="0">
                <a:solidFill>
                  <a:srgbClr val="002060"/>
                </a:solidFill>
                <a:latin typeface="+mn-lt"/>
              </a:rPr>
              <a:t>obey its lusts</a:t>
            </a:r>
            <a:r>
              <a:rPr lang="en-US" sz="3600" dirty="0">
                <a:latin typeface="+mn-lt"/>
              </a:rPr>
              <a:t>.</a:t>
            </a:r>
          </a:p>
          <a:p>
            <a:endParaRPr lang="en-US" sz="3200" dirty="0"/>
          </a:p>
        </p:txBody>
      </p:sp>
      <p:sp>
        <p:nvSpPr>
          <p:cNvPr id="5" name="Isosceles Triangle 4">
            <a:extLst>
              <a:ext uri="{FF2B5EF4-FFF2-40B4-BE49-F238E27FC236}">
                <a16:creationId xmlns:a16="http://schemas.microsoft.com/office/drawing/2014/main" xmlns="" id="{C82FC956-B9B4-AF6F-4AA9-9558E7E62883}"/>
              </a:ext>
            </a:extLst>
          </p:cNvPr>
          <p:cNvSpPr/>
          <p:nvPr/>
        </p:nvSpPr>
        <p:spPr>
          <a:xfrm>
            <a:off x="10256874" y="228600"/>
            <a:ext cx="1143000" cy="1066800"/>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xmlns="" id="{3614EBF8-BD2F-762C-2A87-BFE9B1DB4674}"/>
              </a:ext>
            </a:extLst>
          </p:cNvPr>
          <p:cNvGrpSpPr/>
          <p:nvPr/>
        </p:nvGrpSpPr>
        <p:grpSpPr>
          <a:xfrm>
            <a:off x="5241534" y="3086100"/>
            <a:ext cx="1066800" cy="2438400"/>
            <a:chOff x="3886200" y="4038600"/>
            <a:chExt cx="1066800" cy="2438400"/>
          </a:xfrm>
        </p:grpSpPr>
        <p:sp>
          <p:nvSpPr>
            <p:cNvPr id="9" name="Oval 8">
              <a:extLst>
                <a:ext uri="{FF2B5EF4-FFF2-40B4-BE49-F238E27FC236}">
                  <a16:creationId xmlns:a16="http://schemas.microsoft.com/office/drawing/2014/main" xmlns="" id="{6635CFDD-0B35-43FE-0F71-9A4458B7AC24}"/>
                </a:ext>
              </a:extLst>
            </p:cNvPr>
            <p:cNvSpPr/>
            <p:nvPr/>
          </p:nvSpPr>
          <p:spPr>
            <a:xfrm>
              <a:off x="4038600" y="4038600"/>
              <a:ext cx="762000" cy="685800"/>
            </a:xfrm>
            <a:prstGeom prst="ellipse">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xmlns="" id="{B2F32CE6-5329-2863-2DE1-5C69DEF71A2C}"/>
                </a:ext>
              </a:extLst>
            </p:cNvPr>
            <p:cNvCxnSpPr/>
            <p:nvPr/>
          </p:nvCxnSpPr>
          <p:spPr>
            <a:xfrm>
              <a:off x="4419600" y="4724400"/>
              <a:ext cx="0" cy="9906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934AB9D3-17EE-7497-E0CC-73D23F5E717A}"/>
                </a:ext>
              </a:extLst>
            </p:cNvPr>
            <p:cNvCxnSpPr/>
            <p:nvPr/>
          </p:nvCxnSpPr>
          <p:spPr>
            <a:xfrm>
              <a:off x="4419600" y="4953000"/>
              <a:ext cx="457200" cy="2286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1B0A430F-E2A6-50EB-C191-A6CBEB135403}"/>
                </a:ext>
              </a:extLst>
            </p:cNvPr>
            <p:cNvCxnSpPr/>
            <p:nvPr/>
          </p:nvCxnSpPr>
          <p:spPr>
            <a:xfrm flipH="1">
              <a:off x="3886200" y="4962526"/>
              <a:ext cx="495300" cy="219075"/>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8EC8B68E-1AEF-5443-492C-D1BFE630A478}"/>
                </a:ext>
              </a:extLst>
            </p:cNvPr>
            <p:cNvCxnSpPr/>
            <p:nvPr/>
          </p:nvCxnSpPr>
          <p:spPr>
            <a:xfrm flipH="1">
              <a:off x="3886200" y="5638800"/>
              <a:ext cx="533400" cy="7620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A83EFC48-9AEC-CB4D-A96B-D0C65A02CFD7}"/>
                </a:ext>
              </a:extLst>
            </p:cNvPr>
            <p:cNvCxnSpPr/>
            <p:nvPr/>
          </p:nvCxnSpPr>
          <p:spPr>
            <a:xfrm>
              <a:off x="4419600" y="5638800"/>
              <a:ext cx="533400" cy="8382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itle 1">
            <a:extLst>
              <a:ext uri="{FF2B5EF4-FFF2-40B4-BE49-F238E27FC236}">
                <a16:creationId xmlns:a16="http://schemas.microsoft.com/office/drawing/2014/main" xmlns="" id="{55AC2631-67D3-3832-9A1E-5E2904B1AD9E}"/>
              </a:ext>
            </a:extLst>
          </p:cNvPr>
          <p:cNvSpPr txBox="1">
            <a:spLocks/>
          </p:cNvSpPr>
          <p:nvPr/>
        </p:nvSpPr>
        <p:spPr>
          <a:xfrm>
            <a:off x="6934200" y="4000500"/>
            <a:ext cx="4800600" cy="1524000"/>
          </a:xfrm>
          <a:prstGeom prst="rect">
            <a:avLst/>
          </a:prstGeom>
          <a:ln>
            <a:solidFill>
              <a:schemeClr val="bg1"/>
            </a:solidFill>
          </a:ln>
        </p:spPr>
        <p:txBody>
          <a:bodyPr vert="horz" lIns="91440" tIns="45720" rIns="91440" bIns="45720" rtlCol="0" anchor="ctr">
            <a:normAutofit fontScale="85000" lnSpcReduction="20000"/>
          </a:bodyPr>
          <a:lstStyle/>
          <a:p>
            <a:pPr algn="ctr" fontAlgn="auto">
              <a:spcAft>
                <a:spcPts val="0"/>
              </a:spcAft>
              <a:defRPr/>
            </a:pPr>
            <a:r>
              <a:rPr lang="en-US" sz="4400" b="1" dirty="0">
                <a:solidFill>
                  <a:schemeClr val="bg1"/>
                </a:solidFill>
                <a:latin typeface="+mj-lt"/>
                <a:ea typeface="+mj-ea"/>
                <a:cs typeface="+mj-cs"/>
              </a:rPr>
              <a:t>NEEDS: </a:t>
            </a:r>
            <a:br>
              <a:rPr lang="en-US" sz="4400" b="1" dirty="0">
                <a:solidFill>
                  <a:schemeClr val="bg1"/>
                </a:solidFill>
                <a:latin typeface="+mj-lt"/>
                <a:ea typeface="+mj-ea"/>
                <a:cs typeface="+mj-cs"/>
              </a:rPr>
            </a:br>
            <a:r>
              <a:rPr lang="en-US" sz="4400" b="1" dirty="0">
                <a:solidFill>
                  <a:schemeClr val="bg1"/>
                </a:solidFill>
                <a:latin typeface="+mj-lt"/>
                <a:ea typeface="+mj-ea"/>
                <a:cs typeface="+mj-cs"/>
              </a:rPr>
              <a:t>Identity, security, love, significance, purpose</a:t>
            </a:r>
          </a:p>
        </p:txBody>
      </p:sp>
      <p:sp>
        <p:nvSpPr>
          <p:cNvPr id="2" name="Rounded Rectangular Callout 12">
            <a:extLst>
              <a:ext uri="{FF2B5EF4-FFF2-40B4-BE49-F238E27FC236}">
                <a16:creationId xmlns:a16="http://schemas.microsoft.com/office/drawing/2014/main" xmlns="" id="{1F25817C-7A98-9FB1-AFC3-408C9D30E69D}"/>
              </a:ext>
            </a:extLst>
          </p:cNvPr>
          <p:cNvSpPr/>
          <p:nvPr/>
        </p:nvSpPr>
        <p:spPr>
          <a:xfrm>
            <a:off x="278378" y="283824"/>
            <a:ext cx="4827022"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So we look to the good things in our lives</a:t>
            </a:r>
          </a:p>
        </p:txBody>
      </p:sp>
      <p:sp>
        <p:nvSpPr>
          <p:cNvPr id="3" name="Title 1">
            <a:extLst>
              <a:ext uri="{FF2B5EF4-FFF2-40B4-BE49-F238E27FC236}">
                <a16:creationId xmlns:a16="http://schemas.microsoft.com/office/drawing/2014/main" xmlns="" id="{0A61CFFB-4D98-E4F8-1F08-4B96E4741203}"/>
              </a:ext>
            </a:extLst>
          </p:cNvPr>
          <p:cNvSpPr>
            <a:spLocks noGrp="1"/>
          </p:cNvSpPr>
          <p:nvPr>
            <p:ph type="ctrTitle"/>
          </p:nvPr>
        </p:nvSpPr>
        <p:spPr>
          <a:xfrm rot="20352689">
            <a:off x="4446816" y="2040966"/>
            <a:ext cx="1371600" cy="1222375"/>
          </a:xfrm>
        </p:spPr>
        <p:txBody>
          <a:bodyPr>
            <a:noAutofit/>
          </a:bodyPr>
          <a:lstStyle/>
          <a:p>
            <a:r>
              <a:rPr lang="en-US" sz="9600" b="1" dirty="0">
                <a:solidFill>
                  <a:schemeClr val="bg1"/>
                </a:solidFill>
              </a:rPr>
              <a:t>?</a:t>
            </a:r>
          </a:p>
        </p:txBody>
      </p:sp>
      <p:sp>
        <p:nvSpPr>
          <p:cNvPr id="25" name="Title 1">
            <a:extLst>
              <a:ext uri="{FF2B5EF4-FFF2-40B4-BE49-F238E27FC236}">
                <a16:creationId xmlns:a16="http://schemas.microsoft.com/office/drawing/2014/main" xmlns="" id="{F8E646FD-E400-8EFA-F8F8-A7B1FD8A7F28}"/>
              </a:ext>
            </a:extLst>
          </p:cNvPr>
          <p:cNvSpPr txBox="1">
            <a:spLocks/>
          </p:cNvSpPr>
          <p:nvPr/>
        </p:nvSpPr>
        <p:spPr>
          <a:xfrm>
            <a:off x="2339573" y="3348400"/>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work</a:t>
            </a:r>
            <a:endParaRPr lang="en-US" sz="6600" b="1" dirty="0">
              <a:solidFill>
                <a:schemeClr val="bg1"/>
              </a:solidFill>
              <a:latin typeface="+mj-lt"/>
              <a:ea typeface="+mj-ea"/>
              <a:cs typeface="+mj-cs"/>
            </a:endParaRPr>
          </a:p>
        </p:txBody>
      </p:sp>
      <p:sp>
        <p:nvSpPr>
          <p:cNvPr id="26" name="Title 1">
            <a:extLst>
              <a:ext uri="{FF2B5EF4-FFF2-40B4-BE49-F238E27FC236}">
                <a16:creationId xmlns:a16="http://schemas.microsoft.com/office/drawing/2014/main" xmlns="" id="{9E87E7C9-AA4B-7518-3C42-9FD5364A810D}"/>
              </a:ext>
            </a:extLst>
          </p:cNvPr>
          <p:cNvSpPr txBox="1">
            <a:spLocks/>
          </p:cNvSpPr>
          <p:nvPr/>
        </p:nvSpPr>
        <p:spPr>
          <a:xfrm>
            <a:off x="2128098" y="2555185"/>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self care</a:t>
            </a:r>
            <a:endParaRPr lang="en-US" sz="6600" b="1" dirty="0">
              <a:solidFill>
                <a:schemeClr val="bg1"/>
              </a:solidFill>
              <a:latin typeface="+mj-lt"/>
              <a:ea typeface="+mj-ea"/>
              <a:cs typeface="+mj-cs"/>
            </a:endParaRPr>
          </a:p>
        </p:txBody>
      </p:sp>
      <p:sp>
        <p:nvSpPr>
          <p:cNvPr id="27" name="Title 1">
            <a:extLst>
              <a:ext uri="{FF2B5EF4-FFF2-40B4-BE49-F238E27FC236}">
                <a16:creationId xmlns:a16="http://schemas.microsoft.com/office/drawing/2014/main" xmlns="" id="{2ECB52FB-E003-4F48-08A7-AB0D1758E677}"/>
              </a:ext>
            </a:extLst>
          </p:cNvPr>
          <p:cNvSpPr txBox="1">
            <a:spLocks/>
          </p:cNvSpPr>
          <p:nvPr/>
        </p:nvSpPr>
        <p:spPr>
          <a:xfrm>
            <a:off x="9925380" y="1746650"/>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family</a:t>
            </a:r>
            <a:endParaRPr lang="en-US" sz="6600" b="1" dirty="0">
              <a:solidFill>
                <a:schemeClr val="bg1"/>
              </a:solidFill>
              <a:latin typeface="+mj-lt"/>
              <a:ea typeface="+mj-ea"/>
              <a:cs typeface="+mj-cs"/>
            </a:endParaRPr>
          </a:p>
        </p:txBody>
      </p:sp>
      <p:sp>
        <p:nvSpPr>
          <p:cNvPr id="28" name="Title 1">
            <a:extLst>
              <a:ext uri="{FF2B5EF4-FFF2-40B4-BE49-F238E27FC236}">
                <a16:creationId xmlns:a16="http://schemas.microsoft.com/office/drawing/2014/main" xmlns="" id="{429DCBC7-C573-105B-FF18-6DAD42B7B2C4}"/>
              </a:ext>
            </a:extLst>
          </p:cNvPr>
          <p:cNvSpPr txBox="1">
            <a:spLocks/>
          </p:cNvSpPr>
          <p:nvPr/>
        </p:nvSpPr>
        <p:spPr>
          <a:xfrm>
            <a:off x="6921551" y="3278791"/>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fun</a:t>
            </a:r>
            <a:endParaRPr lang="en-US" sz="6600" b="1" dirty="0">
              <a:solidFill>
                <a:schemeClr val="bg1"/>
              </a:solidFill>
              <a:latin typeface="+mj-lt"/>
              <a:ea typeface="+mj-ea"/>
              <a:cs typeface="+mj-cs"/>
            </a:endParaRPr>
          </a:p>
        </p:txBody>
      </p:sp>
      <p:sp>
        <p:nvSpPr>
          <p:cNvPr id="29" name="Title 1">
            <a:extLst>
              <a:ext uri="{FF2B5EF4-FFF2-40B4-BE49-F238E27FC236}">
                <a16:creationId xmlns:a16="http://schemas.microsoft.com/office/drawing/2014/main" xmlns="" id="{FC36C576-80EA-B208-4DD6-B15EC5143ED8}"/>
              </a:ext>
            </a:extLst>
          </p:cNvPr>
          <p:cNvSpPr txBox="1">
            <a:spLocks/>
          </p:cNvSpPr>
          <p:nvPr/>
        </p:nvSpPr>
        <p:spPr>
          <a:xfrm>
            <a:off x="8885274" y="2900215"/>
            <a:ext cx="2743200" cy="708025"/>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experience</a:t>
            </a:r>
            <a:endParaRPr lang="en-US" sz="6600" b="1" dirty="0">
              <a:solidFill>
                <a:schemeClr val="bg1"/>
              </a:solidFill>
              <a:latin typeface="+mj-lt"/>
              <a:ea typeface="+mj-ea"/>
              <a:cs typeface="+mj-cs"/>
            </a:endParaRPr>
          </a:p>
        </p:txBody>
      </p:sp>
      <p:sp>
        <p:nvSpPr>
          <p:cNvPr id="30" name="Title 1">
            <a:extLst>
              <a:ext uri="{FF2B5EF4-FFF2-40B4-BE49-F238E27FC236}">
                <a16:creationId xmlns:a16="http://schemas.microsoft.com/office/drawing/2014/main" xmlns="" id="{FCC38BEC-6FF9-C9D8-C20D-6F44BABACC35}"/>
              </a:ext>
            </a:extLst>
          </p:cNvPr>
          <p:cNvSpPr txBox="1">
            <a:spLocks/>
          </p:cNvSpPr>
          <p:nvPr/>
        </p:nvSpPr>
        <p:spPr>
          <a:xfrm>
            <a:off x="4930439" y="1206414"/>
            <a:ext cx="2159320" cy="708025"/>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romance</a:t>
            </a:r>
            <a:endParaRPr lang="en-US" sz="6600" b="1" dirty="0">
              <a:solidFill>
                <a:schemeClr val="bg1"/>
              </a:solidFill>
              <a:latin typeface="+mj-lt"/>
              <a:ea typeface="+mj-ea"/>
              <a:cs typeface="+mj-cs"/>
            </a:endParaRPr>
          </a:p>
        </p:txBody>
      </p:sp>
      <p:sp>
        <p:nvSpPr>
          <p:cNvPr id="31" name="Title 1">
            <a:extLst>
              <a:ext uri="{FF2B5EF4-FFF2-40B4-BE49-F238E27FC236}">
                <a16:creationId xmlns:a16="http://schemas.microsoft.com/office/drawing/2014/main" xmlns="" id="{E88FEC71-1B2A-FC3C-E037-712EA1713163}"/>
              </a:ext>
            </a:extLst>
          </p:cNvPr>
          <p:cNvSpPr txBox="1">
            <a:spLocks/>
          </p:cNvSpPr>
          <p:nvPr/>
        </p:nvSpPr>
        <p:spPr>
          <a:xfrm>
            <a:off x="7879160" y="1588768"/>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comfort</a:t>
            </a:r>
            <a:endParaRPr lang="en-US" sz="6600" b="1" dirty="0">
              <a:solidFill>
                <a:schemeClr val="bg1"/>
              </a:solidFill>
              <a:latin typeface="+mj-lt"/>
              <a:ea typeface="+mj-ea"/>
              <a:cs typeface="+mj-cs"/>
            </a:endParaRPr>
          </a:p>
        </p:txBody>
      </p:sp>
      <p:sp>
        <p:nvSpPr>
          <p:cNvPr id="32" name="Title 1">
            <a:extLst>
              <a:ext uri="{FF2B5EF4-FFF2-40B4-BE49-F238E27FC236}">
                <a16:creationId xmlns:a16="http://schemas.microsoft.com/office/drawing/2014/main" xmlns="" id="{F8FFF86C-617C-DC50-8F57-DDE321B902E4}"/>
              </a:ext>
            </a:extLst>
          </p:cNvPr>
          <p:cNvSpPr txBox="1">
            <a:spLocks/>
          </p:cNvSpPr>
          <p:nvPr/>
        </p:nvSpPr>
        <p:spPr>
          <a:xfrm>
            <a:off x="1276020" y="1760487"/>
            <a:ext cx="3412734" cy="708025"/>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social causes</a:t>
            </a:r>
            <a:endParaRPr lang="en-US" sz="6000" b="1" dirty="0">
              <a:solidFill>
                <a:schemeClr val="bg1"/>
              </a:solidFill>
              <a:latin typeface="+mj-lt"/>
              <a:ea typeface="+mj-ea"/>
              <a:cs typeface="+mj-cs"/>
            </a:endParaRPr>
          </a:p>
        </p:txBody>
      </p:sp>
      <p:sp>
        <p:nvSpPr>
          <p:cNvPr id="33" name="Title 1">
            <a:extLst>
              <a:ext uri="{FF2B5EF4-FFF2-40B4-BE49-F238E27FC236}">
                <a16:creationId xmlns:a16="http://schemas.microsoft.com/office/drawing/2014/main" xmlns="" id="{8C16BAF5-6164-B684-5F83-D84CA5ACC9B9}"/>
              </a:ext>
            </a:extLst>
          </p:cNvPr>
          <p:cNvSpPr txBox="1">
            <a:spLocks/>
          </p:cNvSpPr>
          <p:nvPr/>
        </p:nvSpPr>
        <p:spPr>
          <a:xfrm>
            <a:off x="6934200" y="190500"/>
            <a:ext cx="3048000" cy="990600"/>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achievement</a:t>
            </a:r>
            <a:endParaRPr lang="en-US" sz="6600" b="1" dirty="0">
              <a:solidFill>
                <a:schemeClr val="bg1"/>
              </a:solidFill>
              <a:latin typeface="+mj-lt"/>
              <a:ea typeface="+mj-ea"/>
              <a:cs typeface="+mj-cs"/>
            </a:endParaRPr>
          </a:p>
        </p:txBody>
      </p:sp>
      <p:sp>
        <p:nvSpPr>
          <p:cNvPr id="34" name="Title 1">
            <a:extLst>
              <a:ext uri="{FF2B5EF4-FFF2-40B4-BE49-F238E27FC236}">
                <a16:creationId xmlns:a16="http://schemas.microsoft.com/office/drawing/2014/main" xmlns="" id="{1ABF4CE3-3B25-5810-42CD-4DD628517DBA}"/>
              </a:ext>
            </a:extLst>
          </p:cNvPr>
          <p:cNvSpPr txBox="1">
            <a:spLocks/>
          </p:cNvSpPr>
          <p:nvPr/>
        </p:nvSpPr>
        <p:spPr>
          <a:xfrm>
            <a:off x="4876800" y="382278"/>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money</a:t>
            </a:r>
            <a:endParaRPr lang="en-US" sz="6600" b="1" dirty="0">
              <a:solidFill>
                <a:schemeClr val="bg1"/>
              </a:solidFill>
              <a:latin typeface="+mj-lt"/>
              <a:ea typeface="+mj-ea"/>
              <a:cs typeface="+mj-cs"/>
            </a:endParaRPr>
          </a:p>
        </p:txBody>
      </p:sp>
    </p:spTree>
    <p:extLst>
      <p:ext uri="{BB962C8B-B14F-4D97-AF65-F5344CB8AC3E}">
        <p14:creationId xmlns:p14="http://schemas.microsoft.com/office/powerpoint/2010/main" val="94702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250"/>
                                        <p:tgtEl>
                                          <p:spTgt spid="27"/>
                                        </p:tgtEl>
                                      </p:cBhvr>
                                    </p:animEffect>
                                  </p:childTnLst>
                                </p:cTn>
                              </p:par>
                            </p:childTnLst>
                          </p:cTn>
                        </p:par>
                        <p:par>
                          <p:cTn id="13" fill="hold">
                            <p:stCondLst>
                              <p:cond delay="250"/>
                            </p:stCondLst>
                            <p:childTnLst>
                              <p:par>
                                <p:cTn id="14" presetID="10"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250"/>
                                        <p:tgtEl>
                                          <p:spTgt spid="2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250"/>
                                        <p:tgtEl>
                                          <p:spTgt spid="33"/>
                                        </p:tgtEl>
                                      </p:cBhvr>
                                    </p:animEffect>
                                  </p:childTnLst>
                                </p:cTn>
                              </p:par>
                            </p:childTnLst>
                          </p:cTn>
                        </p:par>
                        <p:par>
                          <p:cTn id="21" fill="hold">
                            <p:stCondLst>
                              <p:cond delay="750"/>
                            </p:stCondLst>
                            <p:childTnLst>
                              <p:par>
                                <p:cTn id="22" presetID="10" presetClass="entr" presetSubtype="0"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250"/>
                                        <p:tgtEl>
                                          <p:spTgt spid="30"/>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25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250"/>
                                        <p:tgtEl>
                                          <p:spTgt spid="25"/>
                                        </p:tgtEl>
                                      </p:cBhvr>
                                    </p:animEffect>
                                  </p:childTnLst>
                                </p:cTn>
                              </p:par>
                            </p:childTnLst>
                          </p:cTn>
                        </p:par>
                        <p:par>
                          <p:cTn id="32" fill="hold">
                            <p:stCondLst>
                              <p:cond delay="1250"/>
                            </p:stCondLst>
                            <p:childTnLst>
                              <p:par>
                                <p:cTn id="33" presetID="10"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250"/>
                                        <p:tgtEl>
                                          <p:spTgt spid="29"/>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250"/>
                                        <p:tgtEl>
                                          <p:spTgt spid="34"/>
                                        </p:tgtEl>
                                      </p:cBhvr>
                                    </p:animEffect>
                                  </p:childTnLst>
                                </p:cTn>
                              </p:par>
                            </p:childTnLst>
                          </p:cTn>
                        </p:par>
                        <p:par>
                          <p:cTn id="40" fill="hold">
                            <p:stCondLst>
                              <p:cond delay="1750"/>
                            </p:stCondLst>
                            <p:childTnLst>
                              <p:par>
                                <p:cTn id="41" presetID="10" presetClass="entr" presetSubtype="0"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250"/>
                                        <p:tgtEl>
                                          <p:spTgt spid="32"/>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p:bldP spid="26" grpId="0"/>
      <p:bldP spid="27" grpId="0"/>
      <p:bldP spid="28" grpId="0"/>
      <p:bldP spid="29" grpId="0"/>
      <p:bldP spid="30" grpId="0"/>
      <p:bldP spid="31" grpId="0"/>
      <p:bldP spid="32" grpId="0"/>
      <p:bldP spid="33" grpId="0"/>
      <p:bldP spid="3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609690"/>
            <a:ext cx="12192000" cy="1248310"/>
          </a:xfrm>
          <a:prstGeom prst="rect">
            <a:avLst/>
          </a:prstGeom>
          <a:solidFill>
            <a:schemeClr val="accent6">
              <a:lumMod val="40000"/>
              <a:lumOff val="60000"/>
            </a:schemeClr>
          </a:solidFill>
          <a:ln>
            <a:solidFill>
              <a:schemeClr val="bg2"/>
            </a:solidFill>
          </a:ln>
        </p:spPr>
        <p:txBody>
          <a:bodyPr wrap="square">
            <a:noAutofit/>
          </a:bodyPr>
          <a:lstStyle/>
          <a:p>
            <a:r>
              <a:rPr lang="en-US" sz="3600" baseline="30000" dirty="0">
                <a:latin typeface="+mn-lt"/>
              </a:rPr>
              <a:t> </a:t>
            </a:r>
            <a:r>
              <a:rPr lang="en-US" sz="3600" b="1" baseline="30000" dirty="0">
                <a:latin typeface="+mn-lt"/>
              </a:rPr>
              <a:t>Rom</a:t>
            </a:r>
            <a:r>
              <a:rPr lang="en-US" sz="3600" b="1" dirty="0">
                <a:latin typeface="+mn-lt"/>
              </a:rPr>
              <a:t> </a:t>
            </a:r>
            <a:r>
              <a:rPr lang="en-US" sz="3600" b="1" baseline="30000" dirty="0">
                <a:latin typeface="+mn-lt"/>
              </a:rPr>
              <a:t>6:12</a:t>
            </a:r>
            <a:r>
              <a:rPr lang="en-US" sz="3600" dirty="0">
                <a:latin typeface="+mn-lt"/>
              </a:rPr>
              <a:t> Therefore do not let sin reign in your mortal body so that you </a:t>
            </a:r>
            <a:r>
              <a:rPr lang="en-US" sz="3600" b="1" u="sng" dirty="0">
                <a:solidFill>
                  <a:srgbClr val="002060"/>
                </a:solidFill>
                <a:latin typeface="+mn-lt"/>
              </a:rPr>
              <a:t>obey its lusts</a:t>
            </a:r>
            <a:r>
              <a:rPr lang="en-US" sz="3600" dirty="0">
                <a:latin typeface="+mn-lt"/>
              </a:rPr>
              <a:t>.</a:t>
            </a:r>
          </a:p>
          <a:p>
            <a:endParaRPr lang="en-US" sz="3200" dirty="0"/>
          </a:p>
        </p:txBody>
      </p:sp>
      <p:sp>
        <p:nvSpPr>
          <p:cNvPr id="5" name="Isosceles Triangle 4">
            <a:extLst>
              <a:ext uri="{FF2B5EF4-FFF2-40B4-BE49-F238E27FC236}">
                <a16:creationId xmlns:a16="http://schemas.microsoft.com/office/drawing/2014/main" xmlns="" id="{C82FC956-B9B4-AF6F-4AA9-9558E7E62883}"/>
              </a:ext>
            </a:extLst>
          </p:cNvPr>
          <p:cNvSpPr/>
          <p:nvPr/>
        </p:nvSpPr>
        <p:spPr>
          <a:xfrm>
            <a:off x="10256874" y="228600"/>
            <a:ext cx="1143000" cy="1066800"/>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xmlns="" id="{3614EBF8-BD2F-762C-2A87-BFE9B1DB4674}"/>
              </a:ext>
            </a:extLst>
          </p:cNvPr>
          <p:cNvGrpSpPr/>
          <p:nvPr/>
        </p:nvGrpSpPr>
        <p:grpSpPr>
          <a:xfrm>
            <a:off x="5241534" y="3086100"/>
            <a:ext cx="1066800" cy="2438400"/>
            <a:chOff x="3886200" y="4038600"/>
            <a:chExt cx="1066800" cy="2438400"/>
          </a:xfrm>
        </p:grpSpPr>
        <p:sp>
          <p:nvSpPr>
            <p:cNvPr id="9" name="Oval 8">
              <a:extLst>
                <a:ext uri="{FF2B5EF4-FFF2-40B4-BE49-F238E27FC236}">
                  <a16:creationId xmlns:a16="http://schemas.microsoft.com/office/drawing/2014/main" xmlns="" id="{6635CFDD-0B35-43FE-0F71-9A4458B7AC24}"/>
                </a:ext>
              </a:extLst>
            </p:cNvPr>
            <p:cNvSpPr/>
            <p:nvPr/>
          </p:nvSpPr>
          <p:spPr>
            <a:xfrm>
              <a:off x="4038600" y="4038600"/>
              <a:ext cx="762000" cy="685800"/>
            </a:xfrm>
            <a:prstGeom prst="ellipse">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xmlns="" id="{B2F32CE6-5329-2863-2DE1-5C69DEF71A2C}"/>
                </a:ext>
              </a:extLst>
            </p:cNvPr>
            <p:cNvCxnSpPr/>
            <p:nvPr/>
          </p:nvCxnSpPr>
          <p:spPr>
            <a:xfrm>
              <a:off x="4419600" y="4724400"/>
              <a:ext cx="0" cy="9906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934AB9D3-17EE-7497-E0CC-73D23F5E717A}"/>
                </a:ext>
              </a:extLst>
            </p:cNvPr>
            <p:cNvCxnSpPr/>
            <p:nvPr/>
          </p:nvCxnSpPr>
          <p:spPr>
            <a:xfrm>
              <a:off x="4419600" y="4953000"/>
              <a:ext cx="457200" cy="2286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1B0A430F-E2A6-50EB-C191-A6CBEB135403}"/>
                </a:ext>
              </a:extLst>
            </p:cNvPr>
            <p:cNvCxnSpPr/>
            <p:nvPr/>
          </p:nvCxnSpPr>
          <p:spPr>
            <a:xfrm flipH="1">
              <a:off x="3886200" y="4962526"/>
              <a:ext cx="495300" cy="219075"/>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8EC8B68E-1AEF-5443-492C-D1BFE630A478}"/>
                </a:ext>
              </a:extLst>
            </p:cNvPr>
            <p:cNvCxnSpPr/>
            <p:nvPr/>
          </p:nvCxnSpPr>
          <p:spPr>
            <a:xfrm flipH="1">
              <a:off x="3886200" y="5638800"/>
              <a:ext cx="533400" cy="7620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A83EFC48-9AEC-CB4D-A96B-D0C65A02CFD7}"/>
                </a:ext>
              </a:extLst>
            </p:cNvPr>
            <p:cNvCxnSpPr/>
            <p:nvPr/>
          </p:nvCxnSpPr>
          <p:spPr>
            <a:xfrm>
              <a:off x="4419600" y="5638800"/>
              <a:ext cx="533400" cy="8382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itle 1">
            <a:extLst>
              <a:ext uri="{FF2B5EF4-FFF2-40B4-BE49-F238E27FC236}">
                <a16:creationId xmlns:a16="http://schemas.microsoft.com/office/drawing/2014/main" xmlns="" id="{55AC2631-67D3-3832-9A1E-5E2904B1AD9E}"/>
              </a:ext>
            </a:extLst>
          </p:cNvPr>
          <p:cNvSpPr txBox="1">
            <a:spLocks/>
          </p:cNvSpPr>
          <p:nvPr/>
        </p:nvSpPr>
        <p:spPr>
          <a:xfrm>
            <a:off x="6934200" y="4000500"/>
            <a:ext cx="4800600" cy="1524000"/>
          </a:xfrm>
          <a:prstGeom prst="rect">
            <a:avLst/>
          </a:prstGeom>
          <a:ln>
            <a:solidFill>
              <a:schemeClr val="bg1"/>
            </a:solidFill>
          </a:ln>
        </p:spPr>
        <p:txBody>
          <a:bodyPr vert="horz" lIns="91440" tIns="45720" rIns="91440" bIns="45720" rtlCol="0" anchor="ctr">
            <a:normAutofit fontScale="85000" lnSpcReduction="20000"/>
          </a:bodyPr>
          <a:lstStyle/>
          <a:p>
            <a:pPr algn="ctr" fontAlgn="auto">
              <a:spcAft>
                <a:spcPts val="0"/>
              </a:spcAft>
              <a:defRPr/>
            </a:pPr>
            <a:r>
              <a:rPr lang="en-US" sz="4400" b="1" dirty="0">
                <a:solidFill>
                  <a:schemeClr val="bg1"/>
                </a:solidFill>
                <a:latin typeface="+mj-lt"/>
                <a:ea typeface="+mj-ea"/>
                <a:cs typeface="+mj-cs"/>
              </a:rPr>
              <a:t>NEEDS: </a:t>
            </a:r>
            <a:br>
              <a:rPr lang="en-US" sz="4400" b="1" dirty="0">
                <a:solidFill>
                  <a:schemeClr val="bg1"/>
                </a:solidFill>
                <a:latin typeface="+mj-lt"/>
                <a:ea typeface="+mj-ea"/>
                <a:cs typeface="+mj-cs"/>
              </a:rPr>
            </a:br>
            <a:r>
              <a:rPr lang="en-US" sz="4400" b="1" dirty="0">
                <a:solidFill>
                  <a:schemeClr val="bg1"/>
                </a:solidFill>
                <a:latin typeface="+mj-lt"/>
                <a:ea typeface="+mj-ea"/>
                <a:cs typeface="+mj-cs"/>
              </a:rPr>
              <a:t>Identity, security, love, significance, purpose</a:t>
            </a:r>
          </a:p>
        </p:txBody>
      </p:sp>
      <p:sp>
        <p:nvSpPr>
          <p:cNvPr id="2" name="Rounded Rectangular Callout 12">
            <a:extLst>
              <a:ext uri="{FF2B5EF4-FFF2-40B4-BE49-F238E27FC236}">
                <a16:creationId xmlns:a16="http://schemas.microsoft.com/office/drawing/2014/main" xmlns="" id="{1F25817C-7A98-9FB1-AFC3-408C9D30E69D}"/>
              </a:ext>
            </a:extLst>
          </p:cNvPr>
          <p:cNvSpPr/>
          <p:nvPr/>
        </p:nvSpPr>
        <p:spPr>
          <a:xfrm>
            <a:off x="278378" y="283824"/>
            <a:ext cx="4827022"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So we look to the good things in our lives</a:t>
            </a:r>
          </a:p>
        </p:txBody>
      </p:sp>
      <p:sp>
        <p:nvSpPr>
          <p:cNvPr id="3" name="Title 1">
            <a:extLst>
              <a:ext uri="{FF2B5EF4-FFF2-40B4-BE49-F238E27FC236}">
                <a16:creationId xmlns:a16="http://schemas.microsoft.com/office/drawing/2014/main" xmlns="" id="{0A61CFFB-4D98-E4F8-1F08-4B96E4741203}"/>
              </a:ext>
            </a:extLst>
          </p:cNvPr>
          <p:cNvSpPr>
            <a:spLocks noGrp="1"/>
          </p:cNvSpPr>
          <p:nvPr>
            <p:ph type="ctrTitle"/>
          </p:nvPr>
        </p:nvSpPr>
        <p:spPr>
          <a:xfrm rot="20352689">
            <a:off x="4446816" y="2040966"/>
            <a:ext cx="1371600" cy="1222375"/>
          </a:xfrm>
        </p:spPr>
        <p:txBody>
          <a:bodyPr>
            <a:noAutofit/>
          </a:bodyPr>
          <a:lstStyle/>
          <a:p>
            <a:r>
              <a:rPr lang="en-US" sz="9600" b="1" dirty="0">
                <a:solidFill>
                  <a:schemeClr val="bg1"/>
                </a:solidFill>
              </a:rPr>
              <a:t>?</a:t>
            </a:r>
          </a:p>
        </p:txBody>
      </p:sp>
      <p:sp>
        <p:nvSpPr>
          <p:cNvPr id="4" name="Title 1">
            <a:extLst>
              <a:ext uri="{FF2B5EF4-FFF2-40B4-BE49-F238E27FC236}">
                <a16:creationId xmlns:a16="http://schemas.microsoft.com/office/drawing/2014/main" xmlns="" id="{E296D158-AB14-8239-7FDE-411906C56595}"/>
              </a:ext>
            </a:extLst>
          </p:cNvPr>
          <p:cNvSpPr txBox="1">
            <a:spLocks/>
          </p:cNvSpPr>
          <p:nvPr/>
        </p:nvSpPr>
        <p:spPr>
          <a:xfrm>
            <a:off x="2339573" y="3348400"/>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work</a:t>
            </a:r>
            <a:endParaRPr lang="en-US" sz="6600" b="1" dirty="0">
              <a:solidFill>
                <a:schemeClr val="bg1"/>
              </a:solidFill>
              <a:latin typeface="+mj-lt"/>
              <a:ea typeface="+mj-ea"/>
              <a:cs typeface="+mj-cs"/>
            </a:endParaRPr>
          </a:p>
        </p:txBody>
      </p:sp>
      <p:sp>
        <p:nvSpPr>
          <p:cNvPr id="7" name="Title 1">
            <a:extLst>
              <a:ext uri="{FF2B5EF4-FFF2-40B4-BE49-F238E27FC236}">
                <a16:creationId xmlns:a16="http://schemas.microsoft.com/office/drawing/2014/main" xmlns="" id="{96694D9D-9712-A7BF-8465-C7B8EB282427}"/>
              </a:ext>
            </a:extLst>
          </p:cNvPr>
          <p:cNvSpPr txBox="1">
            <a:spLocks/>
          </p:cNvSpPr>
          <p:nvPr/>
        </p:nvSpPr>
        <p:spPr>
          <a:xfrm>
            <a:off x="2128098" y="2555185"/>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self care</a:t>
            </a:r>
            <a:endParaRPr lang="en-US" sz="6600" b="1" dirty="0">
              <a:solidFill>
                <a:schemeClr val="bg1"/>
              </a:solidFill>
              <a:latin typeface="+mj-lt"/>
              <a:ea typeface="+mj-ea"/>
              <a:cs typeface="+mj-cs"/>
            </a:endParaRPr>
          </a:p>
        </p:txBody>
      </p:sp>
      <p:sp>
        <p:nvSpPr>
          <p:cNvPr id="15" name="Title 1">
            <a:extLst>
              <a:ext uri="{FF2B5EF4-FFF2-40B4-BE49-F238E27FC236}">
                <a16:creationId xmlns:a16="http://schemas.microsoft.com/office/drawing/2014/main" xmlns="" id="{FCFD3F90-279F-1FC4-F1B4-63ABD75FA551}"/>
              </a:ext>
            </a:extLst>
          </p:cNvPr>
          <p:cNvSpPr txBox="1">
            <a:spLocks/>
          </p:cNvSpPr>
          <p:nvPr/>
        </p:nvSpPr>
        <p:spPr>
          <a:xfrm>
            <a:off x="9925380" y="1746650"/>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family</a:t>
            </a:r>
            <a:endParaRPr lang="en-US" sz="6600" b="1" dirty="0">
              <a:solidFill>
                <a:schemeClr val="bg1"/>
              </a:solidFill>
              <a:latin typeface="+mj-lt"/>
              <a:ea typeface="+mj-ea"/>
              <a:cs typeface="+mj-cs"/>
            </a:endParaRPr>
          </a:p>
        </p:txBody>
      </p:sp>
      <p:sp>
        <p:nvSpPr>
          <p:cNvPr id="16" name="Title 1">
            <a:extLst>
              <a:ext uri="{FF2B5EF4-FFF2-40B4-BE49-F238E27FC236}">
                <a16:creationId xmlns:a16="http://schemas.microsoft.com/office/drawing/2014/main" xmlns="" id="{3C3D4E61-9083-2B05-C70D-1E8396CE4E9C}"/>
              </a:ext>
            </a:extLst>
          </p:cNvPr>
          <p:cNvSpPr txBox="1">
            <a:spLocks/>
          </p:cNvSpPr>
          <p:nvPr/>
        </p:nvSpPr>
        <p:spPr>
          <a:xfrm>
            <a:off x="6921551" y="3278791"/>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fun</a:t>
            </a:r>
            <a:endParaRPr lang="en-US" sz="6600" b="1" dirty="0">
              <a:solidFill>
                <a:schemeClr val="bg1"/>
              </a:solidFill>
              <a:latin typeface="+mj-lt"/>
              <a:ea typeface="+mj-ea"/>
              <a:cs typeface="+mj-cs"/>
            </a:endParaRPr>
          </a:p>
        </p:txBody>
      </p:sp>
      <p:sp>
        <p:nvSpPr>
          <p:cNvPr id="19" name="Title 1">
            <a:extLst>
              <a:ext uri="{FF2B5EF4-FFF2-40B4-BE49-F238E27FC236}">
                <a16:creationId xmlns:a16="http://schemas.microsoft.com/office/drawing/2014/main" xmlns="" id="{96855C2C-6C43-FC35-609A-E7BA8E49847F}"/>
              </a:ext>
            </a:extLst>
          </p:cNvPr>
          <p:cNvSpPr txBox="1">
            <a:spLocks/>
          </p:cNvSpPr>
          <p:nvPr/>
        </p:nvSpPr>
        <p:spPr>
          <a:xfrm>
            <a:off x="8885274" y="2900215"/>
            <a:ext cx="2743200" cy="708025"/>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experience</a:t>
            </a:r>
            <a:endParaRPr lang="en-US" sz="6600" b="1" dirty="0">
              <a:solidFill>
                <a:schemeClr val="bg1"/>
              </a:solidFill>
              <a:latin typeface="+mj-lt"/>
              <a:ea typeface="+mj-ea"/>
              <a:cs typeface="+mj-cs"/>
            </a:endParaRPr>
          </a:p>
        </p:txBody>
      </p:sp>
      <p:sp>
        <p:nvSpPr>
          <p:cNvPr id="20" name="Title 1">
            <a:extLst>
              <a:ext uri="{FF2B5EF4-FFF2-40B4-BE49-F238E27FC236}">
                <a16:creationId xmlns:a16="http://schemas.microsoft.com/office/drawing/2014/main" xmlns="" id="{1FDEEAAA-AF0F-44D5-6F9F-1B507194EB50}"/>
              </a:ext>
            </a:extLst>
          </p:cNvPr>
          <p:cNvSpPr txBox="1">
            <a:spLocks/>
          </p:cNvSpPr>
          <p:nvPr/>
        </p:nvSpPr>
        <p:spPr>
          <a:xfrm>
            <a:off x="4930439" y="1206414"/>
            <a:ext cx="2159320" cy="708025"/>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romance</a:t>
            </a:r>
            <a:endParaRPr lang="en-US" sz="6600" b="1" dirty="0">
              <a:solidFill>
                <a:schemeClr val="bg1"/>
              </a:solidFill>
              <a:latin typeface="+mj-lt"/>
              <a:ea typeface="+mj-ea"/>
              <a:cs typeface="+mj-cs"/>
            </a:endParaRPr>
          </a:p>
        </p:txBody>
      </p:sp>
      <p:sp>
        <p:nvSpPr>
          <p:cNvPr id="22" name="Title 1">
            <a:extLst>
              <a:ext uri="{FF2B5EF4-FFF2-40B4-BE49-F238E27FC236}">
                <a16:creationId xmlns:a16="http://schemas.microsoft.com/office/drawing/2014/main" xmlns="" id="{95CB0AD5-FB39-AC41-D089-4BD836094907}"/>
              </a:ext>
            </a:extLst>
          </p:cNvPr>
          <p:cNvSpPr txBox="1">
            <a:spLocks/>
          </p:cNvSpPr>
          <p:nvPr/>
        </p:nvSpPr>
        <p:spPr>
          <a:xfrm>
            <a:off x="7879160" y="1588768"/>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comfort</a:t>
            </a:r>
            <a:endParaRPr lang="en-US" sz="6600" b="1" dirty="0">
              <a:solidFill>
                <a:schemeClr val="bg1"/>
              </a:solidFill>
              <a:latin typeface="+mj-lt"/>
              <a:ea typeface="+mj-ea"/>
              <a:cs typeface="+mj-cs"/>
            </a:endParaRPr>
          </a:p>
        </p:txBody>
      </p:sp>
      <p:sp>
        <p:nvSpPr>
          <p:cNvPr id="23" name="Title 1">
            <a:extLst>
              <a:ext uri="{FF2B5EF4-FFF2-40B4-BE49-F238E27FC236}">
                <a16:creationId xmlns:a16="http://schemas.microsoft.com/office/drawing/2014/main" xmlns="" id="{A6530AEC-A06D-F133-D472-75EA7BB2C01D}"/>
              </a:ext>
            </a:extLst>
          </p:cNvPr>
          <p:cNvSpPr txBox="1">
            <a:spLocks/>
          </p:cNvSpPr>
          <p:nvPr/>
        </p:nvSpPr>
        <p:spPr>
          <a:xfrm>
            <a:off x="1276020" y="1760487"/>
            <a:ext cx="3412734" cy="708025"/>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social causes</a:t>
            </a:r>
            <a:endParaRPr lang="en-US" sz="6000" b="1" dirty="0">
              <a:solidFill>
                <a:schemeClr val="bg1"/>
              </a:solidFill>
              <a:latin typeface="+mj-lt"/>
              <a:ea typeface="+mj-ea"/>
              <a:cs typeface="+mj-cs"/>
            </a:endParaRPr>
          </a:p>
        </p:txBody>
      </p:sp>
      <p:sp>
        <p:nvSpPr>
          <p:cNvPr id="24" name="Title 1">
            <a:extLst>
              <a:ext uri="{FF2B5EF4-FFF2-40B4-BE49-F238E27FC236}">
                <a16:creationId xmlns:a16="http://schemas.microsoft.com/office/drawing/2014/main" xmlns="" id="{DE6EFDA3-4493-C7BA-EEC5-DACAE16F1579}"/>
              </a:ext>
            </a:extLst>
          </p:cNvPr>
          <p:cNvSpPr txBox="1">
            <a:spLocks/>
          </p:cNvSpPr>
          <p:nvPr/>
        </p:nvSpPr>
        <p:spPr>
          <a:xfrm>
            <a:off x="6934200" y="190500"/>
            <a:ext cx="3048000" cy="990600"/>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achievement</a:t>
            </a:r>
            <a:endParaRPr lang="en-US" sz="6600" b="1" dirty="0">
              <a:solidFill>
                <a:schemeClr val="bg1"/>
              </a:solidFill>
              <a:latin typeface="+mj-lt"/>
              <a:ea typeface="+mj-ea"/>
              <a:cs typeface="+mj-cs"/>
            </a:endParaRPr>
          </a:p>
        </p:txBody>
      </p:sp>
      <p:cxnSp>
        <p:nvCxnSpPr>
          <p:cNvPr id="8" name="Straight Arrow Connector 7">
            <a:extLst>
              <a:ext uri="{FF2B5EF4-FFF2-40B4-BE49-F238E27FC236}">
                <a16:creationId xmlns:a16="http://schemas.microsoft.com/office/drawing/2014/main" xmlns="" id="{7ABA0AEB-AAD0-F7DF-5E14-0C8994328DB3}"/>
              </a:ext>
            </a:extLst>
          </p:cNvPr>
          <p:cNvCxnSpPr>
            <a:cxnSpLocks/>
          </p:cNvCxnSpPr>
          <p:nvPr/>
        </p:nvCxnSpPr>
        <p:spPr>
          <a:xfrm flipV="1">
            <a:off x="6252757" y="2220948"/>
            <a:ext cx="3811145" cy="1162446"/>
          </a:xfrm>
          <a:prstGeom prst="straightConnector1">
            <a:avLst/>
          </a:prstGeom>
          <a:ln w="130175">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082FD647-C547-F243-0D4C-49CC4B758E1E}"/>
              </a:ext>
            </a:extLst>
          </p:cNvPr>
          <p:cNvCxnSpPr>
            <a:cxnSpLocks/>
          </p:cNvCxnSpPr>
          <p:nvPr/>
        </p:nvCxnSpPr>
        <p:spPr>
          <a:xfrm flipV="1">
            <a:off x="6241835" y="1098843"/>
            <a:ext cx="1572305" cy="2088421"/>
          </a:xfrm>
          <a:prstGeom prst="straightConnector1">
            <a:avLst/>
          </a:prstGeom>
          <a:ln w="130175">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97FF2F2F-9402-96B2-8352-9C6BDE6DF06C}"/>
              </a:ext>
            </a:extLst>
          </p:cNvPr>
          <p:cNvCxnSpPr>
            <a:cxnSpLocks/>
          </p:cNvCxnSpPr>
          <p:nvPr/>
        </p:nvCxnSpPr>
        <p:spPr>
          <a:xfrm flipV="1">
            <a:off x="6252757" y="2168482"/>
            <a:ext cx="1647284" cy="1111266"/>
          </a:xfrm>
          <a:prstGeom prst="straightConnector1">
            <a:avLst/>
          </a:prstGeom>
          <a:ln w="130175">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xmlns="" id="{833ACD0B-F6E0-BF15-3B63-DF066EE3D1FF}"/>
              </a:ext>
            </a:extLst>
          </p:cNvPr>
          <p:cNvSpPr txBox="1">
            <a:spLocks/>
          </p:cNvSpPr>
          <p:nvPr/>
        </p:nvSpPr>
        <p:spPr>
          <a:xfrm>
            <a:off x="432801" y="4389489"/>
            <a:ext cx="3352800" cy="1089025"/>
          </a:xfrm>
          <a:prstGeom prst="rect">
            <a:avLst/>
          </a:prstGeom>
        </p:spPr>
        <p:txBody>
          <a:bodyPr vert="horz" lIns="91440" tIns="45720" rIns="91440" bIns="45720" rtlCol="0" anchor="ctr">
            <a:noAutofit/>
          </a:bodyPr>
          <a:lstStyle/>
          <a:p>
            <a:pPr algn="ctr" fontAlgn="auto">
              <a:spcAft>
                <a:spcPts val="0"/>
              </a:spcAft>
              <a:defRPr/>
            </a:pPr>
            <a:r>
              <a:rPr lang="en-US" sz="8800" b="1" dirty="0">
                <a:solidFill>
                  <a:schemeClr val="bg1"/>
                </a:solidFill>
                <a:latin typeface="+mj-lt"/>
                <a:ea typeface="+mj-ea"/>
                <a:cs typeface="+mj-cs"/>
              </a:rPr>
              <a:t>“sin”</a:t>
            </a:r>
          </a:p>
        </p:txBody>
      </p:sp>
      <p:sp>
        <p:nvSpPr>
          <p:cNvPr id="30" name="Title 1">
            <a:extLst>
              <a:ext uri="{FF2B5EF4-FFF2-40B4-BE49-F238E27FC236}">
                <a16:creationId xmlns:a16="http://schemas.microsoft.com/office/drawing/2014/main" xmlns="" id="{0FA39216-D35D-C32E-1B66-2E8538739468}"/>
              </a:ext>
            </a:extLst>
          </p:cNvPr>
          <p:cNvSpPr txBox="1">
            <a:spLocks/>
          </p:cNvSpPr>
          <p:nvPr/>
        </p:nvSpPr>
        <p:spPr>
          <a:xfrm>
            <a:off x="4876800" y="382278"/>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money</a:t>
            </a:r>
            <a:endParaRPr lang="en-US" sz="6600" b="1" dirty="0">
              <a:solidFill>
                <a:schemeClr val="bg1"/>
              </a:solidFill>
              <a:latin typeface="+mj-lt"/>
              <a:ea typeface="+mj-ea"/>
              <a:cs typeface="+mj-cs"/>
            </a:endParaRPr>
          </a:p>
        </p:txBody>
      </p:sp>
    </p:spTree>
    <p:extLst>
      <p:ext uri="{BB962C8B-B14F-4D97-AF65-F5344CB8AC3E}">
        <p14:creationId xmlns:p14="http://schemas.microsoft.com/office/powerpoint/2010/main" val="344958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FB8D3565-71B6-BF61-8677-96BEF1204CD3}"/>
              </a:ext>
            </a:extLst>
          </p:cNvPr>
          <p:cNvSpPr/>
          <p:nvPr/>
        </p:nvSpPr>
        <p:spPr>
          <a:xfrm>
            <a:off x="0" y="5311739"/>
            <a:ext cx="12192000" cy="154626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a:t>
            </a:r>
            <a:r>
              <a:rPr lang="en-US" sz="3200" b="1" baseline="30000" dirty="0">
                <a:solidFill>
                  <a:srgbClr val="000000"/>
                </a:solidFill>
                <a:effectLst/>
                <a:ea typeface="Calibri" panose="020F0502020204030204" pitchFamily="34" charset="0"/>
                <a:cs typeface="Calibri" panose="020F0502020204030204" pitchFamily="34" charset="0"/>
              </a:rPr>
              <a:t>15 </a:t>
            </a:r>
            <a:r>
              <a:rPr lang="en-US" sz="3200" dirty="0">
                <a:solidFill>
                  <a:srgbClr val="000000"/>
                </a:solidFill>
                <a:effectLst/>
                <a:ea typeface="Calibri" panose="020F0502020204030204" pitchFamily="34" charset="0"/>
                <a:cs typeface="Calibri" panose="020F0502020204030204" pitchFamily="34" charset="0"/>
              </a:rPr>
              <a:t>What then? Shall we sin because we are not under law but under grace? </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5" name="Rectangle 4">
            <a:extLst>
              <a:ext uri="{FF2B5EF4-FFF2-40B4-BE49-F238E27FC236}">
                <a16:creationId xmlns:a16="http://schemas.microsoft.com/office/drawing/2014/main" xmlns="" id="{4DA4C566-414C-D5DF-247E-3FFDAD608FAC}"/>
              </a:ext>
            </a:extLst>
          </p:cNvPr>
          <p:cNvSpPr/>
          <p:nvPr/>
        </p:nvSpPr>
        <p:spPr>
          <a:xfrm>
            <a:off x="2667000" y="3733800"/>
            <a:ext cx="92202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6:1</a:t>
            </a:r>
            <a:r>
              <a:rPr lang="en-US" sz="3200" b="1" dirty="0">
                <a:solidFill>
                  <a:schemeClr val="tx1"/>
                </a:solidFill>
              </a:rPr>
              <a:t> </a:t>
            </a:r>
            <a:r>
              <a:rPr lang="en-US" sz="3200" dirty="0">
                <a:solidFill>
                  <a:schemeClr val="tx1"/>
                </a:solidFill>
              </a:rPr>
              <a:t>What shall we say then? Are we to continue in sin so that grace may increase? </a:t>
            </a:r>
            <a:r>
              <a:rPr lang="en-US" sz="3200" b="1" baseline="30000" dirty="0">
                <a:solidFill>
                  <a:schemeClr val="tx1"/>
                </a:solidFill>
              </a:rPr>
              <a:t>2</a:t>
            </a:r>
            <a:r>
              <a:rPr lang="en-US" sz="3200" dirty="0">
                <a:solidFill>
                  <a:schemeClr val="tx1"/>
                </a:solidFill>
              </a:rPr>
              <a:t> May it never be! </a:t>
            </a:r>
          </a:p>
          <a:p>
            <a:pPr marL="0" marR="0">
              <a:lnSpc>
                <a:spcPct val="107000"/>
              </a:lnSpc>
              <a:spcBef>
                <a:spcPts val="0"/>
              </a:spcBef>
              <a:spcAft>
                <a:spcPts val="0"/>
              </a:spcAft>
            </a:pPr>
            <a:endParaRPr lang="en-US" sz="3400" dirty="0">
              <a:solidFill>
                <a:schemeClr val="tx1"/>
              </a:solidFill>
            </a:endParaRPr>
          </a:p>
        </p:txBody>
      </p:sp>
      <p:sp>
        <p:nvSpPr>
          <p:cNvPr id="6" name="Rectangle 5">
            <a:extLst>
              <a:ext uri="{FF2B5EF4-FFF2-40B4-BE49-F238E27FC236}">
                <a16:creationId xmlns:a16="http://schemas.microsoft.com/office/drawing/2014/main" xmlns="" id="{DA469650-FD82-F05E-05B7-A26A8A832615}"/>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Tree>
    <p:extLst>
      <p:ext uri="{BB962C8B-B14F-4D97-AF65-F5344CB8AC3E}">
        <p14:creationId xmlns:p14="http://schemas.microsoft.com/office/powerpoint/2010/main" val="109111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xmlns="" id="{81562A5F-1241-DBD4-5CCA-9A969E7DA105}"/>
              </a:ext>
            </a:extLst>
          </p:cNvPr>
          <p:cNvSpPr txBox="1">
            <a:spLocks/>
          </p:cNvSpPr>
          <p:nvPr/>
        </p:nvSpPr>
        <p:spPr>
          <a:xfrm>
            <a:off x="4876800" y="382278"/>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money</a:t>
            </a:r>
            <a:endParaRPr lang="en-US" sz="6600" b="1" dirty="0">
              <a:solidFill>
                <a:schemeClr val="bg1"/>
              </a:solidFill>
              <a:latin typeface="+mj-lt"/>
              <a:ea typeface="+mj-ea"/>
              <a:cs typeface="+mj-cs"/>
            </a:endParaRPr>
          </a:p>
        </p:txBody>
      </p:sp>
      <p:sp>
        <p:nvSpPr>
          <p:cNvPr id="6" name="TextBox 5"/>
          <p:cNvSpPr txBox="1"/>
          <p:nvPr/>
        </p:nvSpPr>
        <p:spPr>
          <a:xfrm>
            <a:off x="0" y="5609690"/>
            <a:ext cx="12192000" cy="1248310"/>
          </a:xfrm>
          <a:prstGeom prst="rect">
            <a:avLst/>
          </a:prstGeom>
          <a:solidFill>
            <a:schemeClr val="accent6">
              <a:lumMod val="40000"/>
              <a:lumOff val="60000"/>
            </a:schemeClr>
          </a:solidFill>
          <a:ln>
            <a:solidFill>
              <a:schemeClr val="bg2"/>
            </a:solidFill>
          </a:ln>
        </p:spPr>
        <p:txBody>
          <a:bodyPr wrap="square">
            <a:noAutofit/>
          </a:bodyPr>
          <a:lstStyle/>
          <a:p>
            <a:r>
              <a:rPr lang="en-US" sz="3600" baseline="30000" dirty="0">
                <a:latin typeface="+mn-lt"/>
              </a:rPr>
              <a:t> </a:t>
            </a:r>
            <a:r>
              <a:rPr lang="en-US" sz="3600" b="1" baseline="30000" dirty="0">
                <a:latin typeface="+mn-lt"/>
              </a:rPr>
              <a:t>Rom</a:t>
            </a:r>
            <a:r>
              <a:rPr lang="en-US" sz="3600" b="1" dirty="0">
                <a:latin typeface="+mn-lt"/>
              </a:rPr>
              <a:t> </a:t>
            </a:r>
            <a:r>
              <a:rPr lang="en-US" sz="3600" b="1" baseline="30000" dirty="0">
                <a:latin typeface="+mn-lt"/>
              </a:rPr>
              <a:t>6:12</a:t>
            </a:r>
            <a:r>
              <a:rPr lang="en-US" sz="3600" dirty="0">
                <a:latin typeface="+mn-lt"/>
              </a:rPr>
              <a:t> Therefore do not let sin reign in your mortal body so that you </a:t>
            </a:r>
            <a:r>
              <a:rPr lang="en-US" sz="3600" b="1" u="sng" dirty="0">
                <a:solidFill>
                  <a:srgbClr val="002060"/>
                </a:solidFill>
                <a:latin typeface="+mn-lt"/>
              </a:rPr>
              <a:t>obey its lusts</a:t>
            </a:r>
            <a:r>
              <a:rPr lang="en-US" sz="3600" dirty="0">
                <a:latin typeface="+mn-lt"/>
              </a:rPr>
              <a:t>.</a:t>
            </a:r>
          </a:p>
          <a:p>
            <a:endParaRPr lang="en-US" sz="3200" dirty="0"/>
          </a:p>
        </p:txBody>
      </p:sp>
      <p:sp>
        <p:nvSpPr>
          <p:cNvPr id="5" name="Isosceles Triangle 4">
            <a:extLst>
              <a:ext uri="{FF2B5EF4-FFF2-40B4-BE49-F238E27FC236}">
                <a16:creationId xmlns:a16="http://schemas.microsoft.com/office/drawing/2014/main" xmlns="" id="{C82FC956-B9B4-AF6F-4AA9-9558E7E62883}"/>
              </a:ext>
            </a:extLst>
          </p:cNvPr>
          <p:cNvSpPr/>
          <p:nvPr/>
        </p:nvSpPr>
        <p:spPr>
          <a:xfrm>
            <a:off x="10256874" y="228600"/>
            <a:ext cx="1143000" cy="1066800"/>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xmlns="" id="{3614EBF8-BD2F-762C-2A87-BFE9B1DB4674}"/>
              </a:ext>
            </a:extLst>
          </p:cNvPr>
          <p:cNvGrpSpPr/>
          <p:nvPr/>
        </p:nvGrpSpPr>
        <p:grpSpPr>
          <a:xfrm>
            <a:off x="5241534" y="3086100"/>
            <a:ext cx="1066800" cy="2438400"/>
            <a:chOff x="3886200" y="4038600"/>
            <a:chExt cx="1066800" cy="2438400"/>
          </a:xfrm>
        </p:grpSpPr>
        <p:sp>
          <p:nvSpPr>
            <p:cNvPr id="9" name="Oval 8">
              <a:extLst>
                <a:ext uri="{FF2B5EF4-FFF2-40B4-BE49-F238E27FC236}">
                  <a16:creationId xmlns:a16="http://schemas.microsoft.com/office/drawing/2014/main" xmlns="" id="{6635CFDD-0B35-43FE-0F71-9A4458B7AC24}"/>
                </a:ext>
              </a:extLst>
            </p:cNvPr>
            <p:cNvSpPr/>
            <p:nvPr/>
          </p:nvSpPr>
          <p:spPr>
            <a:xfrm>
              <a:off x="4038600" y="4038600"/>
              <a:ext cx="762000" cy="685800"/>
            </a:xfrm>
            <a:prstGeom prst="ellipse">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xmlns="" id="{B2F32CE6-5329-2863-2DE1-5C69DEF71A2C}"/>
                </a:ext>
              </a:extLst>
            </p:cNvPr>
            <p:cNvCxnSpPr/>
            <p:nvPr/>
          </p:nvCxnSpPr>
          <p:spPr>
            <a:xfrm>
              <a:off x="4419600" y="4724400"/>
              <a:ext cx="0" cy="9906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934AB9D3-17EE-7497-E0CC-73D23F5E717A}"/>
                </a:ext>
              </a:extLst>
            </p:cNvPr>
            <p:cNvCxnSpPr/>
            <p:nvPr/>
          </p:nvCxnSpPr>
          <p:spPr>
            <a:xfrm>
              <a:off x="4419600" y="4953000"/>
              <a:ext cx="457200" cy="2286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1B0A430F-E2A6-50EB-C191-A6CBEB135403}"/>
                </a:ext>
              </a:extLst>
            </p:cNvPr>
            <p:cNvCxnSpPr/>
            <p:nvPr/>
          </p:nvCxnSpPr>
          <p:spPr>
            <a:xfrm flipH="1">
              <a:off x="3886200" y="4962526"/>
              <a:ext cx="495300" cy="219075"/>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8EC8B68E-1AEF-5443-492C-D1BFE630A478}"/>
                </a:ext>
              </a:extLst>
            </p:cNvPr>
            <p:cNvCxnSpPr/>
            <p:nvPr/>
          </p:nvCxnSpPr>
          <p:spPr>
            <a:xfrm flipH="1">
              <a:off x="3886200" y="5638800"/>
              <a:ext cx="533400" cy="7620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A83EFC48-9AEC-CB4D-A96B-D0C65A02CFD7}"/>
                </a:ext>
              </a:extLst>
            </p:cNvPr>
            <p:cNvCxnSpPr/>
            <p:nvPr/>
          </p:nvCxnSpPr>
          <p:spPr>
            <a:xfrm>
              <a:off x="4419600" y="5638800"/>
              <a:ext cx="533400" cy="8382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itle 1">
            <a:extLst>
              <a:ext uri="{FF2B5EF4-FFF2-40B4-BE49-F238E27FC236}">
                <a16:creationId xmlns:a16="http://schemas.microsoft.com/office/drawing/2014/main" xmlns="" id="{55AC2631-67D3-3832-9A1E-5E2904B1AD9E}"/>
              </a:ext>
            </a:extLst>
          </p:cNvPr>
          <p:cNvSpPr txBox="1">
            <a:spLocks/>
          </p:cNvSpPr>
          <p:nvPr/>
        </p:nvSpPr>
        <p:spPr>
          <a:xfrm>
            <a:off x="6934200" y="4000500"/>
            <a:ext cx="4800600" cy="1524000"/>
          </a:xfrm>
          <a:prstGeom prst="rect">
            <a:avLst/>
          </a:prstGeom>
          <a:ln>
            <a:solidFill>
              <a:schemeClr val="bg1"/>
            </a:solidFill>
          </a:ln>
        </p:spPr>
        <p:txBody>
          <a:bodyPr vert="horz" lIns="91440" tIns="45720" rIns="91440" bIns="45720" rtlCol="0" anchor="ctr">
            <a:normAutofit fontScale="85000" lnSpcReduction="20000"/>
          </a:bodyPr>
          <a:lstStyle/>
          <a:p>
            <a:pPr algn="ctr" fontAlgn="auto">
              <a:spcAft>
                <a:spcPts val="0"/>
              </a:spcAft>
              <a:defRPr/>
            </a:pPr>
            <a:r>
              <a:rPr lang="en-US" sz="4400" b="1" dirty="0">
                <a:solidFill>
                  <a:schemeClr val="bg1"/>
                </a:solidFill>
                <a:latin typeface="+mj-lt"/>
                <a:ea typeface="+mj-ea"/>
                <a:cs typeface="+mj-cs"/>
              </a:rPr>
              <a:t>NEEDS: </a:t>
            </a:r>
            <a:br>
              <a:rPr lang="en-US" sz="4400" b="1" dirty="0">
                <a:solidFill>
                  <a:schemeClr val="bg1"/>
                </a:solidFill>
                <a:latin typeface="+mj-lt"/>
                <a:ea typeface="+mj-ea"/>
                <a:cs typeface="+mj-cs"/>
              </a:rPr>
            </a:br>
            <a:r>
              <a:rPr lang="en-US" sz="4400" b="1" dirty="0">
                <a:solidFill>
                  <a:schemeClr val="bg1"/>
                </a:solidFill>
                <a:latin typeface="+mj-lt"/>
                <a:ea typeface="+mj-ea"/>
                <a:cs typeface="+mj-cs"/>
              </a:rPr>
              <a:t>Identity, security, love, significance, purpose</a:t>
            </a:r>
          </a:p>
        </p:txBody>
      </p:sp>
      <p:sp>
        <p:nvSpPr>
          <p:cNvPr id="3" name="Title 1">
            <a:extLst>
              <a:ext uri="{FF2B5EF4-FFF2-40B4-BE49-F238E27FC236}">
                <a16:creationId xmlns:a16="http://schemas.microsoft.com/office/drawing/2014/main" xmlns="" id="{0A61CFFB-4D98-E4F8-1F08-4B96E4741203}"/>
              </a:ext>
            </a:extLst>
          </p:cNvPr>
          <p:cNvSpPr>
            <a:spLocks noGrp="1"/>
          </p:cNvSpPr>
          <p:nvPr>
            <p:ph type="ctrTitle"/>
          </p:nvPr>
        </p:nvSpPr>
        <p:spPr>
          <a:xfrm rot="20352689">
            <a:off x="4446816" y="2040966"/>
            <a:ext cx="1371600" cy="1222375"/>
          </a:xfrm>
        </p:spPr>
        <p:txBody>
          <a:bodyPr>
            <a:noAutofit/>
          </a:bodyPr>
          <a:lstStyle/>
          <a:p>
            <a:r>
              <a:rPr lang="en-US" sz="9600" b="1" dirty="0">
                <a:solidFill>
                  <a:schemeClr val="bg1"/>
                </a:solidFill>
              </a:rPr>
              <a:t>?</a:t>
            </a:r>
          </a:p>
        </p:txBody>
      </p:sp>
      <p:sp>
        <p:nvSpPr>
          <p:cNvPr id="4" name="Title 1">
            <a:extLst>
              <a:ext uri="{FF2B5EF4-FFF2-40B4-BE49-F238E27FC236}">
                <a16:creationId xmlns:a16="http://schemas.microsoft.com/office/drawing/2014/main" xmlns="" id="{E296D158-AB14-8239-7FDE-411906C56595}"/>
              </a:ext>
            </a:extLst>
          </p:cNvPr>
          <p:cNvSpPr txBox="1">
            <a:spLocks/>
          </p:cNvSpPr>
          <p:nvPr/>
        </p:nvSpPr>
        <p:spPr>
          <a:xfrm>
            <a:off x="2339573" y="3348400"/>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work</a:t>
            </a:r>
            <a:endParaRPr lang="en-US" sz="6600" b="1" dirty="0">
              <a:solidFill>
                <a:schemeClr val="bg1"/>
              </a:solidFill>
              <a:latin typeface="+mj-lt"/>
              <a:ea typeface="+mj-ea"/>
              <a:cs typeface="+mj-cs"/>
            </a:endParaRPr>
          </a:p>
        </p:txBody>
      </p:sp>
      <p:sp>
        <p:nvSpPr>
          <p:cNvPr id="7" name="Title 1">
            <a:extLst>
              <a:ext uri="{FF2B5EF4-FFF2-40B4-BE49-F238E27FC236}">
                <a16:creationId xmlns:a16="http://schemas.microsoft.com/office/drawing/2014/main" xmlns="" id="{96694D9D-9712-A7BF-8465-C7B8EB282427}"/>
              </a:ext>
            </a:extLst>
          </p:cNvPr>
          <p:cNvSpPr txBox="1">
            <a:spLocks/>
          </p:cNvSpPr>
          <p:nvPr/>
        </p:nvSpPr>
        <p:spPr>
          <a:xfrm>
            <a:off x="2128098" y="2555185"/>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self care</a:t>
            </a:r>
            <a:endParaRPr lang="en-US" sz="6600" b="1" dirty="0">
              <a:solidFill>
                <a:schemeClr val="bg1"/>
              </a:solidFill>
              <a:latin typeface="+mj-lt"/>
              <a:ea typeface="+mj-ea"/>
              <a:cs typeface="+mj-cs"/>
            </a:endParaRPr>
          </a:p>
        </p:txBody>
      </p:sp>
      <p:sp>
        <p:nvSpPr>
          <p:cNvPr id="15" name="Title 1">
            <a:extLst>
              <a:ext uri="{FF2B5EF4-FFF2-40B4-BE49-F238E27FC236}">
                <a16:creationId xmlns:a16="http://schemas.microsoft.com/office/drawing/2014/main" xmlns="" id="{FCFD3F90-279F-1FC4-F1B4-63ABD75FA551}"/>
              </a:ext>
            </a:extLst>
          </p:cNvPr>
          <p:cNvSpPr txBox="1">
            <a:spLocks/>
          </p:cNvSpPr>
          <p:nvPr/>
        </p:nvSpPr>
        <p:spPr>
          <a:xfrm>
            <a:off x="9925380" y="1746650"/>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family</a:t>
            </a:r>
            <a:endParaRPr lang="en-US" sz="6600" b="1" dirty="0">
              <a:solidFill>
                <a:schemeClr val="bg1"/>
              </a:solidFill>
              <a:latin typeface="+mj-lt"/>
              <a:ea typeface="+mj-ea"/>
              <a:cs typeface="+mj-cs"/>
            </a:endParaRPr>
          </a:p>
        </p:txBody>
      </p:sp>
      <p:sp>
        <p:nvSpPr>
          <p:cNvPr id="16" name="Title 1">
            <a:extLst>
              <a:ext uri="{FF2B5EF4-FFF2-40B4-BE49-F238E27FC236}">
                <a16:creationId xmlns:a16="http://schemas.microsoft.com/office/drawing/2014/main" xmlns="" id="{3C3D4E61-9083-2B05-C70D-1E8396CE4E9C}"/>
              </a:ext>
            </a:extLst>
          </p:cNvPr>
          <p:cNvSpPr txBox="1">
            <a:spLocks/>
          </p:cNvSpPr>
          <p:nvPr/>
        </p:nvSpPr>
        <p:spPr>
          <a:xfrm>
            <a:off x="6921551" y="3278791"/>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fun</a:t>
            </a:r>
            <a:endParaRPr lang="en-US" sz="6600" b="1" dirty="0">
              <a:solidFill>
                <a:schemeClr val="bg1"/>
              </a:solidFill>
              <a:latin typeface="+mj-lt"/>
              <a:ea typeface="+mj-ea"/>
              <a:cs typeface="+mj-cs"/>
            </a:endParaRPr>
          </a:p>
        </p:txBody>
      </p:sp>
      <p:sp>
        <p:nvSpPr>
          <p:cNvPr id="19" name="Title 1">
            <a:extLst>
              <a:ext uri="{FF2B5EF4-FFF2-40B4-BE49-F238E27FC236}">
                <a16:creationId xmlns:a16="http://schemas.microsoft.com/office/drawing/2014/main" xmlns="" id="{96855C2C-6C43-FC35-609A-E7BA8E49847F}"/>
              </a:ext>
            </a:extLst>
          </p:cNvPr>
          <p:cNvSpPr txBox="1">
            <a:spLocks/>
          </p:cNvSpPr>
          <p:nvPr/>
        </p:nvSpPr>
        <p:spPr>
          <a:xfrm>
            <a:off x="8885274" y="2900215"/>
            <a:ext cx="2743200" cy="708025"/>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experience</a:t>
            </a:r>
            <a:endParaRPr lang="en-US" sz="6600" b="1" dirty="0">
              <a:solidFill>
                <a:schemeClr val="bg1"/>
              </a:solidFill>
              <a:latin typeface="+mj-lt"/>
              <a:ea typeface="+mj-ea"/>
              <a:cs typeface="+mj-cs"/>
            </a:endParaRPr>
          </a:p>
        </p:txBody>
      </p:sp>
      <p:sp>
        <p:nvSpPr>
          <p:cNvPr id="20" name="Title 1">
            <a:extLst>
              <a:ext uri="{FF2B5EF4-FFF2-40B4-BE49-F238E27FC236}">
                <a16:creationId xmlns:a16="http://schemas.microsoft.com/office/drawing/2014/main" xmlns="" id="{1FDEEAAA-AF0F-44D5-6F9F-1B507194EB50}"/>
              </a:ext>
            </a:extLst>
          </p:cNvPr>
          <p:cNvSpPr txBox="1">
            <a:spLocks/>
          </p:cNvSpPr>
          <p:nvPr/>
        </p:nvSpPr>
        <p:spPr>
          <a:xfrm>
            <a:off x="4930439" y="1206414"/>
            <a:ext cx="2159320" cy="708025"/>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romance</a:t>
            </a:r>
            <a:endParaRPr lang="en-US" sz="6600" b="1" dirty="0">
              <a:solidFill>
                <a:schemeClr val="bg1"/>
              </a:solidFill>
              <a:latin typeface="+mj-lt"/>
              <a:ea typeface="+mj-ea"/>
              <a:cs typeface="+mj-cs"/>
            </a:endParaRPr>
          </a:p>
        </p:txBody>
      </p:sp>
      <p:sp>
        <p:nvSpPr>
          <p:cNvPr id="22" name="Title 1">
            <a:extLst>
              <a:ext uri="{FF2B5EF4-FFF2-40B4-BE49-F238E27FC236}">
                <a16:creationId xmlns:a16="http://schemas.microsoft.com/office/drawing/2014/main" xmlns="" id="{95CB0AD5-FB39-AC41-D089-4BD836094907}"/>
              </a:ext>
            </a:extLst>
          </p:cNvPr>
          <p:cNvSpPr txBox="1">
            <a:spLocks/>
          </p:cNvSpPr>
          <p:nvPr/>
        </p:nvSpPr>
        <p:spPr>
          <a:xfrm>
            <a:off x="7879160" y="1588768"/>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comfort</a:t>
            </a:r>
            <a:endParaRPr lang="en-US" sz="6600" b="1" dirty="0">
              <a:solidFill>
                <a:schemeClr val="bg1"/>
              </a:solidFill>
              <a:latin typeface="+mj-lt"/>
              <a:ea typeface="+mj-ea"/>
              <a:cs typeface="+mj-cs"/>
            </a:endParaRPr>
          </a:p>
        </p:txBody>
      </p:sp>
      <p:sp>
        <p:nvSpPr>
          <p:cNvPr id="23" name="Title 1">
            <a:extLst>
              <a:ext uri="{FF2B5EF4-FFF2-40B4-BE49-F238E27FC236}">
                <a16:creationId xmlns:a16="http://schemas.microsoft.com/office/drawing/2014/main" xmlns="" id="{A6530AEC-A06D-F133-D472-75EA7BB2C01D}"/>
              </a:ext>
            </a:extLst>
          </p:cNvPr>
          <p:cNvSpPr txBox="1">
            <a:spLocks/>
          </p:cNvSpPr>
          <p:nvPr/>
        </p:nvSpPr>
        <p:spPr>
          <a:xfrm>
            <a:off x="1276020" y="1760487"/>
            <a:ext cx="3412734" cy="708025"/>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social causes</a:t>
            </a:r>
            <a:endParaRPr lang="en-US" sz="6000" b="1" dirty="0">
              <a:solidFill>
                <a:schemeClr val="bg1"/>
              </a:solidFill>
              <a:latin typeface="+mj-lt"/>
              <a:ea typeface="+mj-ea"/>
              <a:cs typeface="+mj-cs"/>
            </a:endParaRPr>
          </a:p>
        </p:txBody>
      </p:sp>
      <p:sp>
        <p:nvSpPr>
          <p:cNvPr id="24" name="Title 1">
            <a:extLst>
              <a:ext uri="{FF2B5EF4-FFF2-40B4-BE49-F238E27FC236}">
                <a16:creationId xmlns:a16="http://schemas.microsoft.com/office/drawing/2014/main" xmlns="" id="{DE6EFDA3-4493-C7BA-EEC5-DACAE16F1579}"/>
              </a:ext>
            </a:extLst>
          </p:cNvPr>
          <p:cNvSpPr txBox="1">
            <a:spLocks/>
          </p:cNvSpPr>
          <p:nvPr/>
        </p:nvSpPr>
        <p:spPr>
          <a:xfrm>
            <a:off x="6934200" y="190500"/>
            <a:ext cx="3048000" cy="990600"/>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achievement</a:t>
            </a:r>
            <a:endParaRPr lang="en-US" sz="6600" b="1" dirty="0">
              <a:solidFill>
                <a:schemeClr val="bg1"/>
              </a:solidFill>
              <a:latin typeface="+mj-lt"/>
              <a:ea typeface="+mj-ea"/>
              <a:cs typeface="+mj-cs"/>
            </a:endParaRPr>
          </a:p>
        </p:txBody>
      </p:sp>
      <p:cxnSp>
        <p:nvCxnSpPr>
          <p:cNvPr id="8" name="Straight Arrow Connector 7">
            <a:extLst>
              <a:ext uri="{FF2B5EF4-FFF2-40B4-BE49-F238E27FC236}">
                <a16:creationId xmlns:a16="http://schemas.microsoft.com/office/drawing/2014/main" xmlns="" id="{7ABA0AEB-AAD0-F7DF-5E14-0C8994328DB3}"/>
              </a:ext>
            </a:extLst>
          </p:cNvPr>
          <p:cNvCxnSpPr>
            <a:cxnSpLocks/>
          </p:cNvCxnSpPr>
          <p:nvPr/>
        </p:nvCxnSpPr>
        <p:spPr>
          <a:xfrm flipV="1">
            <a:off x="6252757" y="2220948"/>
            <a:ext cx="3811145" cy="1162446"/>
          </a:xfrm>
          <a:prstGeom prst="straightConnector1">
            <a:avLst/>
          </a:prstGeom>
          <a:ln w="130175">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082FD647-C547-F243-0D4C-49CC4B758E1E}"/>
              </a:ext>
            </a:extLst>
          </p:cNvPr>
          <p:cNvCxnSpPr>
            <a:cxnSpLocks/>
          </p:cNvCxnSpPr>
          <p:nvPr/>
        </p:nvCxnSpPr>
        <p:spPr>
          <a:xfrm flipV="1">
            <a:off x="6241835" y="1098843"/>
            <a:ext cx="1572305" cy="2088421"/>
          </a:xfrm>
          <a:prstGeom prst="straightConnector1">
            <a:avLst/>
          </a:prstGeom>
          <a:ln w="130175">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97FF2F2F-9402-96B2-8352-9C6BDE6DF06C}"/>
              </a:ext>
            </a:extLst>
          </p:cNvPr>
          <p:cNvCxnSpPr>
            <a:cxnSpLocks/>
          </p:cNvCxnSpPr>
          <p:nvPr/>
        </p:nvCxnSpPr>
        <p:spPr>
          <a:xfrm flipV="1">
            <a:off x="6252757" y="2168482"/>
            <a:ext cx="1647284" cy="1111266"/>
          </a:xfrm>
          <a:prstGeom prst="straightConnector1">
            <a:avLst/>
          </a:prstGeom>
          <a:ln w="130175">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xmlns="" id="{833ACD0B-F6E0-BF15-3B63-DF066EE3D1FF}"/>
              </a:ext>
            </a:extLst>
          </p:cNvPr>
          <p:cNvSpPr txBox="1">
            <a:spLocks/>
          </p:cNvSpPr>
          <p:nvPr/>
        </p:nvSpPr>
        <p:spPr>
          <a:xfrm>
            <a:off x="432801" y="4389489"/>
            <a:ext cx="3352800" cy="1089025"/>
          </a:xfrm>
          <a:prstGeom prst="rect">
            <a:avLst/>
          </a:prstGeom>
        </p:spPr>
        <p:txBody>
          <a:bodyPr vert="horz" lIns="91440" tIns="45720" rIns="91440" bIns="45720" rtlCol="0" anchor="ctr">
            <a:noAutofit/>
          </a:bodyPr>
          <a:lstStyle/>
          <a:p>
            <a:pPr algn="ctr" fontAlgn="auto">
              <a:spcAft>
                <a:spcPts val="0"/>
              </a:spcAft>
              <a:defRPr/>
            </a:pPr>
            <a:r>
              <a:rPr lang="en-US" sz="8800" b="1" dirty="0">
                <a:solidFill>
                  <a:schemeClr val="bg1"/>
                </a:solidFill>
                <a:latin typeface="+mj-lt"/>
                <a:ea typeface="+mj-ea"/>
                <a:cs typeface="+mj-cs"/>
              </a:rPr>
              <a:t>“sin”</a:t>
            </a:r>
          </a:p>
        </p:txBody>
      </p:sp>
      <p:sp>
        <p:nvSpPr>
          <p:cNvPr id="2" name="Rounded Rectangular Callout 12">
            <a:extLst>
              <a:ext uri="{FF2B5EF4-FFF2-40B4-BE49-F238E27FC236}">
                <a16:creationId xmlns:a16="http://schemas.microsoft.com/office/drawing/2014/main" xmlns="" id="{1F25817C-7A98-9FB1-AFC3-408C9D30E69D}"/>
              </a:ext>
            </a:extLst>
          </p:cNvPr>
          <p:cNvSpPr/>
          <p:nvPr/>
        </p:nvSpPr>
        <p:spPr>
          <a:xfrm>
            <a:off x="116845" y="160286"/>
            <a:ext cx="6122422"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Whether they are good things or not, they prove inadequate</a:t>
            </a:r>
          </a:p>
        </p:txBody>
      </p:sp>
    </p:spTree>
    <p:extLst>
      <p:ext uri="{BB962C8B-B14F-4D97-AF65-F5344CB8AC3E}">
        <p14:creationId xmlns:p14="http://schemas.microsoft.com/office/powerpoint/2010/main" val="58700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609690"/>
            <a:ext cx="12192000" cy="1248310"/>
          </a:xfrm>
          <a:prstGeom prst="rect">
            <a:avLst/>
          </a:prstGeom>
          <a:solidFill>
            <a:schemeClr val="accent6">
              <a:lumMod val="40000"/>
              <a:lumOff val="60000"/>
            </a:schemeClr>
          </a:solidFill>
          <a:ln>
            <a:solidFill>
              <a:schemeClr val="bg2"/>
            </a:solidFill>
          </a:ln>
        </p:spPr>
        <p:txBody>
          <a:bodyPr wrap="square">
            <a:noAutofit/>
          </a:bodyPr>
          <a:lstStyle/>
          <a:p>
            <a:r>
              <a:rPr lang="en-US" sz="3600" baseline="30000" dirty="0">
                <a:latin typeface="+mn-lt"/>
              </a:rPr>
              <a:t> </a:t>
            </a:r>
            <a:r>
              <a:rPr lang="en-US" sz="3600" b="1" baseline="30000" dirty="0">
                <a:latin typeface="+mn-lt"/>
              </a:rPr>
              <a:t>Rom</a:t>
            </a:r>
            <a:r>
              <a:rPr lang="en-US" sz="3600" b="1" dirty="0">
                <a:latin typeface="+mn-lt"/>
              </a:rPr>
              <a:t> </a:t>
            </a:r>
            <a:r>
              <a:rPr lang="en-US" sz="3600" b="1" baseline="30000" dirty="0">
                <a:latin typeface="+mn-lt"/>
              </a:rPr>
              <a:t>6:12</a:t>
            </a:r>
            <a:r>
              <a:rPr lang="en-US" sz="3600" dirty="0">
                <a:latin typeface="+mn-lt"/>
              </a:rPr>
              <a:t> Therefore do not let sin reign in your mortal body so that you </a:t>
            </a:r>
            <a:r>
              <a:rPr lang="en-US" sz="3600" b="1" u="sng" dirty="0">
                <a:solidFill>
                  <a:srgbClr val="002060"/>
                </a:solidFill>
                <a:latin typeface="+mn-lt"/>
              </a:rPr>
              <a:t>obey its lusts</a:t>
            </a:r>
            <a:r>
              <a:rPr lang="en-US" sz="3600" dirty="0">
                <a:latin typeface="+mn-lt"/>
              </a:rPr>
              <a:t>.</a:t>
            </a:r>
          </a:p>
          <a:p>
            <a:endParaRPr lang="en-US" sz="3200" dirty="0"/>
          </a:p>
        </p:txBody>
      </p:sp>
      <p:sp>
        <p:nvSpPr>
          <p:cNvPr id="5" name="Isosceles Triangle 4">
            <a:extLst>
              <a:ext uri="{FF2B5EF4-FFF2-40B4-BE49-F238E27FC236}">
                <a16:creationId xmlns:a16="http://schemas.microsoft.com/office/drawing/2014/main" xmlns="" id="{C82FC956-B9B4-AF6F-4AA9-9558E7E62883}"/>
              </a:ext>
            </a:extLst>
          </p:cNvPr>
          <p:cNvSpPr/>
          <p:nvPr/>
        </p:nvSpPr>
        <p:spPr>
          <a:xfrm>
            <a:off x="10256874" y="228600"/>
            <a:ext cx="1143000" cy="1066800"/>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xmlns="" id="{3614EBF8-BD2F-762C-2A87-BFE9B1DB4674}"/>
              </a:ext>
            </a:extLst>
          </p:cNvPr>
          <p:cNvGrpSpPr/>
          <p:nvPr/>
        </p:nvGrpSpPr>
        <p:grpSpPr>
          <a:xfrm>
            <a:off x="5241534" y="3086100"/>
            <a:ext cx="1066800" cy="2438400"/>
            <a:chOff x="3886200" y="4038600"/>
            <a:chExt cx="1066800" cy="2438400"/>
          </a:xfrm>
        </p:grpSpPr>
        <p:sp>
          <p:nvSpPr>
            <p:cNvPr id="9" name="Oval 8">
              <a:extLst>
                <a:ext uri="{FF2B5EF4-FFF2-40B4-BE49-F238E27FC236}">
                  <a16:creationId xmlns:a16="http://schemas.microsoft.com/office/drawing/2014/main" xmlns="" id="{6635CFDD-0B35-43FE-0F71-9A4458B7AC24}"/>
                </a:ext>
              </a:extLst>
            </p:cNvPr>
            <p:cNvSpPr/>
            <p:nvPr/>
          </p:nvSpPr>
          <p:spPr>
            <a:xfrm>
              <a:off x="4038600" y="4038600"/>
              <a:ext cx="762000" cy="685800"/>
            </a:xfrm>
            <a:prstGeom prst="ellipse">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xmlns="" id="{B2F32CE6-5329-2863-2DE1-5C69DEF71A2C}"/>
                </a:ext>
              </a:extLst>
            </p:cNvPr>
            <p:cNvCxnSpPr/>
            <p:nvPr/>
          </p:nvCxnSpPr>
          <p:spPr>
            <a:xfrm>
              <a:off x="4419600" y="4724400"/>
              <a:ext cx="0" cy="9906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934AB9D3-17EE-7497-E0CC-73D23F5E717A}"/>
                </a:ext>
              </a:extLst>
            </p:cNvPr>
            <p:cNvCxnSpPr/>
            <p:nvPr/>
          </p:nvCxnSpPr>
          <p:spPr>
            <a:xfrm>
              <a:off x="4419600" y="4953000"/>
              <a:ext cx="457200" cy="2286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1B0A430F-E2A6-50EB-C191-A6CBEB135403}"/>
                </a:ext>
              </a:extLst>
            </p:cNvPr>
            <p:cNvCxnSpPr/>
            <p:nvPr/>
          </p:nvCxnSpPr>
          <p:spPr>
            <a:xfrm flipH="1">
              <a:off x="3886200" y="4962526"/>
              <a:ext cx="495300" cy="219075"/>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8EC8B68E-1AEF-5443-492C-D1BFE630A478}"/>
                </a:ext>
              </a:extLst>
            </p:cNvPr>
            <p:cNvCxnSpPr/>
            <p:nvPr/>
          </p:nvCxnSpPr>
          <p:spPr>
            <a:xfrm flipH="1">
              <a:off x="3886200" y="5638800"/>
              <a:ext cx="533400" cy="7620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A83EFC48-9AEC-CB4D-A96B-D0C65A02CFD7}"/>
                </a:ext>
              </a:extLst>
            </p:cNvPr>
            <p:cNvCxnSpPr/>
            <p:nvPr/>
          </p:nvCxnSpPr>
          <p:spPr>
            <a:xfrm>
              <a:off x="4419600" y="5638800"/>
              <a:ext cx="533400" cy="8382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itle 1">
            <a:extLst>
              <a:ext uri="{FF2B5EF4-FFF2-40B4-BE49-F238E27FC236}">
                <a16:creationId xmlns:a16="http://schemas.microsoft.com/office/drawing/2014/main" xmlns="" id="{55AC2631-67D3-3832-9A1E-5E2904B1AD9E}"/>
              </a:ext>
            </a:extLst>
          </p:cNvPr>
          <p:cNvSpPr txBox="1">
            <a:spLocks/>
          </p:cNvSpPr>
          <p:nvPr/>
        </p:nvSpPr>
        <p:spPr>
          <a:xfrm>
            <a:off x="6934200" y="4000500"/>
            <a:ext cx="4800600" cy="1524000"/>
          </a:xfrm>
          <a:prstGeom prst="rect">
            <a:avLst/>
          </a:prstGeom>
          <a:ln>
            <a:solidFill>
              <a:schemeClr val="bg1"/>
            </a:solidFill>
          </a:ln>
        </p:spPr>
        <p:txBody>
          <a:bodyPr vert="horz" lIns="91440" tIns="45720" rIns="91440" bIns="45720" rtlCol="0" anchor="ctr">
            <a:normAutofit fontScale="85000" lnSpcReduction="20000"/>
          </a:bodyPr>
          <a:lstStyle/>
          <a:p>
            <a:pPr algn="ctr" fontAlgn="auto">
              <a:spcAft>
                <a:spcPts val="0"/>
              </a:spcAft>
              <a:defRPr/>
            </a:pPr>
            <a:r>
              <a:rPr lang="en-US" sz="4400" b="1" dirty="0">
                <a:solidFill>
                  <a:schemeClr val="bg1"/>
                </a:solidFill>
                <a:latin typeface="+mj-lt"/>
                <a:ea typeface="+mj-ea"/>
                <a:cs typeface="+mj-cs"/>
              </a:rPr>
              <a:t>NEEDS: </a:t>
            </a:r>
            <a:br>
              <a:rPr lang="en-US" sz="4400" b="1" dirty="0">
                <a:solidFill>
                  <a:schemeClr val="bg1"/>
                </a:solidFill>
                <a:latin typeface="+mj-lt"/>
                <a:ea typeface="+mj-ea"/>
                <a:cs typeface="+mj-cs"/>
              </a:rPr>
            </a:br>
            <a:r>
              <a:rPr lang="en-US" sz="4400" b="1" dirty="0">
                <a:solidFill>
                  <a:schemeClr val="bg1"/>
                </a:solidFill>
                <a:latin typeface="+mj-lt"/>
                <a:ea typeface="+mj-ea"/>
                <a:cs typeface="+mj-cs"/>
              </a:rPr>
              <a:t>Identity, security, love, significance, purpose</a:t>
            </a:r>
          </a:p>
        </p:txBody>
      </p:sp>
      <p:sp>
        <p:nvSpPr>
          <p:cNvPr id="2" name="Rounded Rectangular Callout 12">
            <a:extLst>
              <a:ext uri="{FF2B5EF4-FFF2-40B4-BE49-F238E27FC236}">
                <a16:creationId xmlns:a16="http://schemas.microsoft.com/office/drawing/2014/main" xmlns="" id="{1F25817C-7A98-9FB1-AFC3-408C9D30E69D}"/>
              </a:ext>
            </a:extLst>
          </p:cNvPr>
          <p:cNvSpPr/>
          <p:nvPr/>
        </p:nvSpPr>
        <p:spPr>
          <a:xfrm>
            <a:off x="175457" y="190928"/>
            <a:ext cx="4827022" cy="1219200"/>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And so we pursue them more doggedly </a:t>
            </a:r>
          </a:p>
        </p:txBody>
      </p:sp>
      <p:sp>
        <p:nvSpPr>
          <p:cNvPr id="3" name="Title 1">
            <a:extLst>
              <a:ext uri="{FF2B5EF4-FFF2-40B4-BE49-F238E27FC236}">
                <a16:creationId xmlns:a16="http://schemas.microsoft.com/office/drawing/2014/main" xmlns="" id="{0A61CFFB-4D98-E4F8-1F08-4B96E4741203}"/>
              </a:ext>
            </a:extLst>
          </p:cNvPr>
          <p:cNvSpPr>
            <a:spLocks noGrp="1"/>
          </p:cNvSpPr>
          <p:nvPr>
            <p:ph type="ctrTitle"/>
          </p:nvPr>
        </p:nvSpPr>
        <p:spPr>
          <a:xfrm rot="20352689">
            <a:off x="4446816" y="2040966"/>
            <a:ext cx="1371600" cy="1222375"/>
          </a:xfrm>
        </p:spPr>
        <p:txBody>
          <a:bodyPr>
            <a:noAutofit/>
          </a:bodyPr>
          <a:lstStyle/>
          <a:p>
            <a:r>
              <a:rPr lang="en-US" sz="9600" b="1" dirty="0">
                <a:solidFill>
                  <a:schemeClr val="bg1"/>
                </a:solidFill>
              </a:rPr>
              <a:t>?</a:t>
            </a:r>
          </a:p>
        </p:txBody>
      </p:sp>
      <p:sp>
        <p:nvSpPr>
          <p:cNvPr id="4" name="Title 1">
            <a:extLst>
              <a:ext uri="{FF2B5EF4-FFF2-40B4-BE49-F238E27FC236}">
                <a16:creationId xmlns:a16="http://schemas.microsoft.com/office/drawing/2014/main" xmlns="" id="{E296D158-AB14-8239-7FDE-411906C56595}"/>
              </a:ext>
            </a:extLst>
          </p:cNvPr>
          <p:cNvSpPr txBox="1">
            <a:spLocks/>
          </p:cNvSpPr>
          <p:nvPr/>
        </p:nvSpPr>
        <p:spPr>
          <a:xfrm>
            <a:off x="2339573" y="3348400"/>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work</a:t>
            </a:r>
            <a:endParaRPr lang="en-US" sz="6600" b="1" dirty="0">
              <a:solidFill>
                <a:schemeClr val="bg1"/>
              </a:solidFill>
              <a:latin typeface="+mj-lt"/>
              <a:ea typeface="+mj-ea"/>
              <a:cs typeface="+mj-cs"/>
            </a:endParaRPr>
          </a:p>
        </p:txBody>
      </p:sp>
      <p:sp>
        <p:nvSpPr>
          <p:cNvPr id="7" name="Title 1">
            <a:extLst>
              <a:ext uri="{FF2B5EF4-FFF2-40B4-BE49-F238E27FC236}">
                <a16:creationId xmlns:a16="http://schemas.microsoft.com/office/drawing/2014/main" xmlns="" id="{96694D9D-9712-A7BF-8465-C7B8EB282427}"/>
              </a:ext>
            </a:extLst>
          </p:cNvPr>
          <p:cNvSpPr txBox="1">
            <a:spLocks/>
          </p:cNvSpPr>
          <p:nvPr/>
        </p:nvSpPr>
        <p:spPr>
          <a:xfrm>
            <a:off x="2128098" y="2555185"/>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self care</a:t>
            </a:r>
            <a:endParaRPr lang="en-US" sz="6600" b="1" dirty="0">
              <a:solidFill>
                <a:schemeClr val="bg1"/>
              </a:solidFill>
              <a:latin typeface="+mj-lt"/>
              <a:ea typeface="+mj-ea"/>
              <a:cs typeface="+mj-cs"/>
            </a:endParaRPr>
          </a:p>
        </p:txBody>
      </p:sp>
      <p:sp>
        <p:nvSpPr>
          <p:cNvPr id="15" name="Title 1">
            <a:extLst>
              <a:ext uri="{FF2B5EF4-FFF2-40B4-BE49-F238E27FC236}">
                <a16:creationId xmlns:a16="http://schemas.microsoft.com/office/drawing/2014/main" xmlns="" id="{FCFD3F90-279F-1FC4-F1B4-63ABD75FA551}"/>
              </a:ext>
            </a:extLst>
          </p:cNvPr>
          <p:cNvSpPr txBox="1">
            <a:spLocks/>
          </p:cNvSpPr>
          <p:nvPr/>
        </p:nvSpPr>
        <p:spPr>
          <a:xfrm>
            <a:off x="9925380" y="1746650"/>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family</a:t>
            </a:r>
            <a:endParaRPr lang="en-US" sz="6600" b="1" dirty="0">
              <a:solidFill>
                <a:schemeClr val="bg1"/>
              </a:solidFill>
              <a:latin typeface="+mj-lt"/>
              <a:ea typeface="+mj-ea"/>
              <a:cs typeface="+mj-cs"/>
            </a:endParaRPr>
          </a:p>
        </p:txBody>
      </p:sp>
      <p:sp>
        <p:nvSpPr>
          <p:cNvPr id="16" name="Title 1">
            <a:extLst>
              <a:ext uri="{FF2B5EF4-FFF2-40B4-BE49-F238E27FC236}">
                <a16:creationId xmlns:a16="http://schemas.microsoft.com/office/drawing/2014/main" xmlns="" id="{3C3D4E61-9083-2B05-C70D-1E8396CE4E9C}"/>
              </a:ext>
            </a:extLst>
          </p:cNvPr>
          <p:cNvSpPr txBox="1">
            <a:spLocks/>
          </p:cNvSpPr>
          <p:nvPr/>
        </p:nvSpPr>
        <p:spPr>
          <a:xfrm>
            <a:off x="6921551" y="3278791"/>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fun</a:t>
            </a:r>
            <a:endParaRPr lang="en-US" sz="6600" b="1" dirty="0">
              <a:solidFill>
                <a:schemeClr val="bg1"/>
              </a:solidFill>
              <a:latin typeface="+mj-lt"/>
              <a:ea typeface="+mj-ea"/>
              <a:cs typeface="+mj-cs"/>
            </a:endParaRPr>
          </a:p>
        </p:txBody>
      </p:sp>
      <p:sp>
        <p:nvSpPr>
          <p:cNvPr id="19" name="Title 1">
            <a:extLst>
              <a:ext uri="{FF2B5EF4-FFF2-40B4-BE49-F238E27FC236}">
                <a16:creationId xmlns:a16="http://schemas.microsoft.com/office/drawing/2014/main" xmlns="" id="{96855C2C-6C43-FC35-609A-E7BA8E49847F}"/>
              </a:ext>
            </a:extLst>
          </p:cNvPr>
          <p:cNvSpPr txBox="1">
            <a:spLocks/>
          </p:cNvSpPr>
          <p:nvPr/>
        </p:nvSpPr>
        <p:spPr>
          <a:xfrm>
            <a:off x="8885274" y="2900215"/>
            <a:ext cx="2743200" cy="708025"/>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experience</a:t>
            </a:r>
            <a:endParaRPr lang="en-US" sz="6600" b="1" dirty="0">
              <a:solidFill>
                <a:schemeClr val="bg1"/>
              </a:solidFill>
              <a:latin typeface="+mj-lt"/>
              <a:ea typeface="+mj-ea"/>
              <a:cs typeface="+mj-cs"/>
            </a:endParaRPr>
          </a:p>
        </p:txBody>
      </p:sp>
      <p:sp>
        <p:nvSpPr>
          <p:cNvPr id="20" name="Title 1">
            <a:extLst>
              <a:ext uri="{FF2B5EF4-FFF2-40B4-BE49-F238E27FC236}">
                <a16:creationId xmlns:a16="http://schemas.microsoft.com/office/drawing/2014/main" xmlns="" id="{1FDEEAAA-AF0F-44D5-6F9F-1B507194EB50}"/>
              </a:ext>
            </a:extLst>
          </p:cNvPr>
          <p:cNvSpPr txBox="1">
            <a:spLocks/>
          </p:cNvSpPr>
          <p:nvPr/>
        </p:nvSpPr>
        <p:spPr>
          <a:xfrm>
            <a:off x="4930439" y="1206414"/>
            <a:ext cx="2159320" cy="708025"/>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romance</a:t>
            </a:r>
            <a:endParaRPr lang="en-US" sz="6600" b="1" dirty="0">
              <a:solidFill>
                <a:schemeClr val="bg1"/>
              </a:solidFill>
              <a:latin typeface="+mj-lt"/>
              <a:ea typeface="+mj-ea"/>
              <a:cs typeface="+mj-cs"/>
            </a:endParaRPr>
          </a:p>
        </p:txBody>
      </p:sp>
      <p:sp>
        <p:nvSpPr>
          <p:cNvPr id="22" name="Title 1">
            <a:extLst>
              <a:ext uri="{FF2B5EF4-FFF2-40B4-BE49-F238E27FC236}">
                <a16:creationId xmlns:a16="http://schemas.microsoft.com/office/drawing/2014/main" xmlns="" id="{95CB0AD5-FB39-AC41-D089-4BD836094907}"/>
              </a:ext>
            </a:extLst>
          </p:cNvPr>
          <p:cNvSpPr txBox="1">
            <a:spLocks/>
          </p:cNvSpPr>
          <p:nvPr/>
        </p:nvSpPr>
        <p:spPr>
          <a:xfrm>
            <a:off x="7879160" y="1588768"/>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comfort</a:t>
            </a:r>
            <a:endParaRPr lang="en-US" sz="6600" b="1" dirty="0">
              <a:solidFill>
                <a:schemeClr val="bg1"/>
              </a:solidFill>
              <a:latin typeface="+mj-lt"/>
              <a:ea typeface="+mj-ea"/>
              <a:cs typeface="+mj-cs"/>
            </a:endParaRPr>
          </a:p>
        </p:txBody>
      </p:sp>
      <p:sp>
        <p:nvSpPr>
          <p:cNvPr id="23" name="Title 1">
            <a:extLst>
              <a:ext uri="{FF2B5EF4-FFF2-40B4-BE49-F238E27FC236}">
                <a16:creationId xmlns:a16="http://schemas.microsoft.com/office/drawing/2014/main" xmlns="" id="{A6530AEC-A06D-F133-D472-75EA7BB2C01D}"/>
              </a:ext>
            </a:extLst>
          </p:cNvPr>
          <p:cNvSpPr txBox="1">
            <a:spLocks/>
          </p:cNvSpPr>
          <p:nvPr/>
        </p:nvSpPr>
        <p:spPr>
          <a:xfrm>
            <a:off x="1276020" y="1760487"/>
            <a:ext cx="3412734" cy="708025"/>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social causes</a:t>
            </a:r>
            <a:endParaRPr lang="en-US" sz="6000" b="1" dirty="0">
              <a:solidFill>
                <a:schemeClr val="bg1"/>
              </a:solidFill>
              <a:latin typeface="+mj-lt"/>
              <a:ea typeface="+mj-ea"/>
              <a:cs typeface="+mj-cs"/>
            </a:endParaRPr>
          </a:p>
        </p:txBody>
      </p:sp>
      <p:sp>
        <p:nvSpPr>
          <p:cNvPr id="24" name="Title 1">
            <a:extLst>
              <a:ext uri="{FF2B5EF4-FFF2-40B4-BE49-F238E27FC236}">
                <a16:creationId xmlns:a16="http://schemas.microsoft.com/office/drawing/2014/main" xmlns="" id="{DE6EFDA3-4493-C7BA-EEC5-DACAE16F1579}"/>
              </a:ext>
            </a:extLst>
          </p:cNvPr>
          <p:cNvSpPr txBox="1">
            <a:spLocks/>
          </p:cNvSpPr>
          <p:nvPr/>
        </p:nvSpPr>
        <p:spPr>
          <a:xfrm>
            <a:off x="6934200" y="190500"/>
            <a:ext cx="3048000" cy="990600"/>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achievement</a:t>
            </a:r>
            <a:endParaRPr lang="en-US" sz="6600" b="1" dirty="0">
              <a:solidFill>
                <a:schemeClr val="bg1"/>
              </a:solidFill>
              <a:latin typeface="+mj-lt"/>
              <a:ea typeface="+mj-ea"/>
              <a:cs typeface="+mj-cs"/>
            </a:endParaRPr>
          </a:p>
        </p:txBody>
      </p:sp>
      <p:cxnSp>
        <p:nvCxnSpPr>
          <p:cNvPr id="8" name="Straight Arrow Connector 7">
            <a:extLst>
              <a:ext uri="{FF2B5EF4-FFF2-40B4-BE49-F238E27FC236}">
                <a16:creationId xmlns:a16="http://schemas.microsoft.com/office/drawing/2014/main" xmlns="" id="{7ABA0AEB-AAD0-F7DF-5E14-0C8994328DB3}"/>
              </a:ext>
            </a:extLst>
          </p:cNvPr>
          <p:cNvCxnSpPr>
            <a:cxnSpLocks/>
          </p:cNvCxnSpPr>
          <p:nvPr/>
        </p:nvCxnSpPr>
        <p:spPr>
          <a:xfrm flipV="1">
            <a:off x="6252757" y="2220948"/>
            <a:ext cx="3811145" cy="1162446"/>
          </a:xfrm>
          <a:prstGeom prst="straightConnector1">
            <a:avLst/>
          </a:prstGeom>
          <a:ln w="130175">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082FD647-C547-F243-0D4C-49CC4B758E1E}"/>
              </a:ext>
            </a:extLst>
          </p:cNvPr>
          <p:cNvCxnSpPr>
            <a:cxnSpLocks/>
          </p:cNvCxnSpPr>
          <p:nvPr/>
        </p:nvCxnSpPr>
        <p:spPr>
          <a:xfrm flipV="1">
            <a:off x="6241835" y="1098843"/>
            <a:ext cx="1572305" cy="2088421"/>
          </a:xfrm>
          <a:prstGeom prst="straightConnector1">
            <a:avLst/>
          </a:prstGeom>
          <a:ln w="130175">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97FF2F2F-9402-96B2-8352-9C6BDE6DF06C}"/>
              </a:ext>
            </a:extLst>
          </p:cNvPr>
          <p:cNvCxnSpPr>
            <a:cxnSpLocks/>
          </p:cNvCxnSpPr>
          <p:nvPr/>
        </p:nvCxnSpPr>
        <p:spPr>
          <a:xfrm flipV="1">
            <a:off x="6252757" y="2168482"/>
            <a:ext cx="1647284" cy="1111266"/>
          </a:xfrm>
          <a:prstGeom prst="straightConnector1">
            <a:avLst/>
          </a:prstGeom>
          <a:ln w="130175">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xmlns="" id="{833ACD0B-F6E0-BF15-3B63-DF066EE3D1FF}"/>
              </a:ext>
            </a:extLst>
          </p:cNvPr>
          <p:cNvSpPr txBox="1">
            <a:spLocks/>
          </p:cNvSpPr>
          <p:nvPr/>
        </p:nvSpPr>
        <p:spPr>
          <a:xfrm>
            <a:off x="432801" y="4389489"/>
            <a:ext cx="3352800" cy="1089025"/>
          </a:xfrm>
          <a:prstGeom prst="rect">
            <a:avLst/>
          </a:prstGeom>
        </p:spPr>
        <p:txBody>
          <a:bodyPr vert="horz" lIns="91440" tIns="45720" rIns="91440" bIns="45720" rtlCol="0" anchor="ctr">
            <a:noAutofit/>
          </a:bodyPr>
          <a:lstStyle/>
          <a:p>
            <a:pPr algn="ctr" fontAlgn="auto">
              <a:spcAft>
                <a:spcPts val="0"/>
              </a:spcAft>
              <a:defRPr/>
            </a:pPr>
            <a:r>
              <a:rPr lang="en-US" sz="8800" b="1" dirty="0">
                <a:solidFill>
                  <a:schemeClr val="bg1"/>
                </a:solidFill>
                <a:latin typeface="+mj-lt"/>
                <a:ea typeface="+mj-ea"/>
                <a:cs typeface="+mj-cs"/>
              </a:rPr>
              <a:t>“sin”</a:t>
            </a:r>
          </a:p>
        </p:txBody>
      </p:sp>
      <p:sp>
        <p:nvSpPr>
          <p:cNvPr id="28" name="Title 1">
            <a:extLst>
              <a:ext uri="{FF2B5EF4-FFF2-40B4-BE49-F238E27FC236}">
                <a16:creationId xmlns:a16="http://schemas.microsoft.com/office/drawing/2014/main" xmlns="" id="{BEFB0DC3-115B-FB54-6D38-058A4D2216B7}"/>
              </a:ext>
            </a:extLst>
          </p:cNvPr>
          <p:cNvSpPr txBox="1">
            <a:spLocks/>
          </p:cNvSpPr>
          <p:nvPr/>
        </p:nvSpPr>
        <p:spPr>
          <a:xfrm>
            <a:off x="4876800" y="382278"/>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money</a:t>
            </a:r>
            <a:endParaRPr lang="en-US" sz="6600" b="1" dirty="0">
              <a:solidFill>
                <a:schemeClr val="bg1"/>
              </a:solidFill>
              <a:latin typeface="+mj-lt"/>
              <a:ea typeface="+mj-ea"/>
              <a:cs typeface="+mj-cs"/>
            </a:endParaRPr>
          </a:p>
        </p:txBody>
      </p:sp>
    </p:spTree>
    <p:extLst>
      <p:ext uri="{BB962C8B-B14F-4D97-AF65-F5344CB8AC3E}">
        <p14:creationId xmlns:p14="http://schemas.microsoft.com/office/powerpoint/2010/main" val="314589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609690"/>
            <a:ext cx="12192000" cy="1248310"/>
          </a:xfrm>
          <a:prstGeom prst="rect">
            <a:avLst/>
          </a:prstGeom>
          <a:solidFill>
            <a:schemeClr val="accent6">
              <a:lumMod val="40000"/>
              <a:lumOff val="60000"/>
            </a:schemeClr>
          </a:solidFill>
          <a:ln>
            <a:solidFill>
              <a:schemeClr val="bg2"/>
            </a:solidFill>
          </a:ln>
        </p:spPr>
        <p:txBody>
          <a:bodyPr wrap="square">
            <a:noAutofit/>
          </a:bodyPr>
          <a:lstStyle/>
          <a:p>
            <a:r>
              <a:rPr lang="en-US" sz="3600" baseline="30000" dirty="0">
                <a:latin typeface="+mn-lt"/>
              </a:rPr>
              <a:t> </a:t>
            </a:r>
            <a:r>
              <a:rPr lang="en-US" sz="3600" b="1" baseline="30000" dirty="0">
                <a:latin typeface="+mn-lt"/>
              </a:rPr>
              <a:t>Rom</a:t>
            </a:r>
            <a:r>
              <a:rPr lang="en-US" sz="3600" b="1" dirty="0">
                <a:latin typeface="+mn-lt"/>
              </a:rPr>
              <a:t> </a:t>
            </a:r>
            <a:r>
              <a:rPr lang="en-US" sz="3600" b="1" baseline="30000" dirty="0">
                <a:latin typeface="+mn-lt"/>
              </a:rPr>
              <a:t>6:12</a:t>
            </a:r>
            <a:r>
              <a:rPr lang="en-US" sz="3600" dirty="0">
                <a:latin typeface="+mn-lt"/>
              </a:rPr>
              <a:t> Therefore do not let sin reign in your mortal body so that you </a:t>
            </a:r>
            <a:r>
              <a:rPr lang="en-US" sz="3600" b="1" u="sng" dirty="0">
                <a:solidFill>
                  <a:srgbClr val="002060"/>
                </a:solidFill>
                <a:latin typeface="+mn-lt"/>
              </a:rPr>
              <a:t>obey its lusts</a:t>
            </a:r>
            <a:r>
              <a:rPr lang="en-US" sz="3600" dirty="0">
                <a:latin typeface="+mn-lt"/>
              </a:rPr>
              <a:t>.</a:t>
            </a:r>
          </a:p>
          <a:p>
            <a:endParaRPr lang="en-US" sz="3200" dirty="0"/>
          </a:p>
        </p:txBody>
      </p:sp>
      <p:sp>
        <p:nvSpPr>
          <p:cNvPr id="5" name="Isosceles Triangle 4">
            <a:extLst>
              <a:ext uri="{FF2B5EF4-FFF2-40B4-BE49-F238E27FC236}">
                <a16:creationId xmlns:a16="http://schemas.microsoft.com/office/drawing/2014/main" xmlns="" id="{C82FC956-B9B4-AF6F-4AA9-9558E7E62883}"/>
              </a:ext>
            </a:extLst>
          </p:cNvPr>
          <p:cNvSpPr/>
          <p:nvPr/>
        </p:nvSpPr>
        <p:spPr>
          <a:xfrm>
            <a:off x="10256874" y="228600"/>
            <a:ext cx="1143000" cy="1066800"/>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xmlns="" id="{3614EBF8-BD2F-762C-2A87-BFE9B1DB4674}"/>
              </a:ext>
            </a:extLst>
          </p:cNvPr>
          <p:cNvGrpSpPr/>
          <p:nvPr/>
        </p:nvGrpSpPr>
        <p:grpSpPr>
          <a:xfrm>
            <a:off x="5241534" y="3086100"/>
            <a:ext cx="1066800" cy="2438400"/>
            <a:chOff x="3886200" y="4038600"/>
            <a:chExt cx="1066800" cy="2438400"/>
          </a:xfrm>
        </p:grpSpPr>
        <p:sp>
          <p:nvSpPr>
            <p:cNvPr id="9" name="Oval 8">
              <a:extLst>
                <a:ext uri="{FF2B5EF4-FFF2-40B4-BE49-F238E27FC236}">
                  <a16:creationId xmlns:a16="http://schemas.microsoft.com/office/drawing/2014/main" xmlns="" id="{6635CFDD-0B35-43FE-0F71-9A4458B7AC24}"/>
                </a:ext>
              </a:extLst>
            </p:cNvPr>
            <p:cNvSpPr/>
            <p:nvPr/>
          </p:nvSpPr>
          <p:spPr>
            <a:xfrm>
              <a:off x="4038600" y="4038600"/>
              <a:ext cx="762000" cy="685800"/>
            </a:xfrm>
            <a:prstGeom prst="ellipse">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xmlns="" id="{B2F32CE6-5329-2863-2DE1-5C69DEF71A2C}"/>
                </a:ext>
              </a:extLst>
            </p:cNvPr>
            <p:cNvCxnSpPr/>
            <p:nvPr/>
          </p:nvCxnSpPr>
          <p:spPr>
            <a:xfrm>
              <a:off x="4419600" y="4724400"/>
              <a:ext cx="0" cy="9906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934AB9D3-17EE-7497-E0CC-73D23F5E717A}"/>
                </a:ext>
              </a:extLst>
            </p:cNvPr>
            <p:cNvCxnSpPr/>
            <p:nvPr/>
          </p:nvCxnSpPr>
          <p:spPr>
            <a:xfrm>
              <a:off x="4419600" y="4953000"/>
              <a:ext cx="457200" cy="2286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1B0A430F-E2A6-50EB-C191-A6CBEB135403}"/>
                </a:ext>
              </a:extLst>
            </p:cNvPr>
            <p:cNvCxnSpPr/>
            <p:nvPr/>
          </p:nvCxnSpPr>
          <p:spPr>
            <a:xfrm flipH="1">
              <a:off x="3886200" y="4962526"/>
              <a:ext cx="495300" cy="219075"/>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8EC8B68E-1AEF-5443-492C-D1BFE630A478}"/>
                </a:ext>
              </a:extLst>
            </p:cNvPr>
            <p:cNvCxnSpPr/>
            <p:nvPr/>
          </p:nvCxnSpPr>
          <p:spPr>
            <a:xfrm flipH="1">
              <a:off x="3886200" y="5638800"/>
              <a:ext cx="533400" cy="7620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A83EFC48-9AEC-CB4D-A96B-D0C65A02CFD7}"/>
                </a:ext>
              </a:extLst>
            </p:cNvPr>
            <p:cNvCxnSpPr/>
            <p:nvPr/>
          </p:nvCxnSpPr>
          <p:spPr>
            <a:xfrm>
              <a:off x="4419600" y="5638800"/>
              <a:ext cx="533400" cy="8382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itle 1">
            <a:extLst>
              <a:ext uri="{FF2B5EF4-FFF2-40B4-BE49-F238E27FC236}">
                <a16:creationId xmlns:a16="http://schemas.microsoft.com/office/drawing/2014/main" xmlns="" id="{55AC2631-67D3-3832-9A1E-5E2904B1AD9E}"/>
              </a:ext>
            </a:extLst>
          </p:cNvPr>
          <p:cNvSpPr txBox="1">
            <a:spLocks/>
          </p:cNvSpPr>
          <p:nvPr/>
        </p:nvSpPr>
        <p:spPr>
          <a:xfrm>
            <a:off x="6934200" y="4000500"/>
            <a:ext cx="4800600" cy="1524000"/>
          </a:xfrm>
          <a:prstGeom prst="rect">
            <a:avLst/>
          </a:prstGeom>
          <a:ln>
            <a:solidFill>
              <a:schemeClr val="bg1"/>
            </a:solidFill>
          </a:ln>
        </p:spPr>
        <p:txBody>
          <a:bodyPr vert="horz" lIns="91440" tIns="45720" rIns="91440" bIns="45720" rtlCol="0" anchor="ctr">
            <a:normAutofit fontScale="85000" lnSpcReduction="20000"/>
          </a:bodyPr>
          <a:lstStyle/>
          <a:p>
            <a:pPr algn="ctr" fontAlgn="auto">
              <a:spcAft>
                <a:spcPts val="0"/>
              </a:spcAft>
              <a:defRPr/>
            </a:pPr>
            <a:r>
              <a:rPr lang="en-US" sz="4400" b="1" dirty="0">
                <a:solidFill>
                  <a:schemeClr val="bg1"/>
                </a:solidFill>
                <a:latin typeface="+mj-lt"/>
                <a:ea typeface="+mj-ea"/>
                <a:cs typeface="+mj-cs"/>
              </a:rPr>
              <a:t>NEEDS: </a:t>
            </a:r>
            <a:br>
              <a:rPr lang="en-US" sz="4400" b="1" dirty="0">
                <a:solidFill>
                  <a:schemeClr val="bg1"/>
                </a:solidFill>
                <a:latin typeface="+mj-lt"/>
                <a:ea typeface="+mj-ea"/>
                <a:cs typeface="+mj-cs"/>
              </a:rPr>
            </a:br>
            <a:r>
              <a:rPr lang="en-US" sz="4400" b="1" dirty="0">
                <a:solidFill>
                  <a:schemeClr val="bg1"/>
                </a:solidFill>
                <a:latin typeface="+mj-lt"/>
                <a:ea typeface="+mj-ea"/>
                <a:cs typeface="+mj-cs"/>
              </a:rPr>
              <a:t>Identity, security, love, significance, purpose</a:t>
            </a:r>
          </a:p>
        </p:txBody>
      </p:sp>
      <p:sp>
        <p:nvSpPr>
          <p:cNvPr id="3" name="Title 1">
            <a:extLst>
              <a:ext uri="{FF2B5EF4-FFF2-40B4-BE49-F238E27FC236}">
                <a16:creationId xmlns:a16="http://schemas.microsoft.com/office/drawing/2014/main" xmlns="" id="{0A61CFFB-4D98-E4F8-1F08-4B96E4741203}"/>
              </a:ext>
            </a:extLst>
          </p:cNvPr>
          <p:cNvSpPr>
            <a:spLocks noGrp="1"/>
          </p:cNvSpPr>
          <p:nvPr>
            <p:ph type="ctrTitle"/>
          </p:nvPr>
        </p:nvSpPr>
        <p:spPr>
          <a:xfrm rot="20352689">
            <a:off x="4446816" y="2040966"/>
            <a:ext cx="1371600" cy="1222375"/>
          </a:xfrm>
        </p:spPr>
        <p:txBody>
          <a:bodyPr>
            <a:noAutofit/>
          </a:bodyPr>
          <a:lstStyle/>
          <a:p>
            <a:r>
              <a:rPr lang="en-US" sz="9600" b="1" dirty="0">
                <a:solidFill>
                  <a:schemeClr val="bg1"/>
                </a:solidFill>
              </a:rPr>
              <a:t>?</a:t>
            </a:r>
          </a:p>
        </p:txBody>
      </p:sp>
      <p:sp>
        <p:nvSpPr>
          <p:cNvPr id="4" name="Title 1">
            <a:extLst>
              <a:ext uri="{FF2B5EF4-FFF2-40B4-BE49-F238E27FC236}">
                <a16:creationId xmlns:a16="http://schemas.microsoft.com/office/drawing/2014/main" xmlns="" id="{E296D158-AB14-8239-7FDE-411906C56595}"/>
              </a:ext>
            </a:extLst>
          </p:cNvPr>
          <p:cNvSpPr txBox="1">
            <a:spLocks/>
          </p:cNvSpPr>
          <p:nvPr/>
        </p:nvSpPr>
        <p:spPr>
          <a:xfrm>
            <a:off x="2339573" y="3348400"/>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work</a:t>
            </a:r>
            <a:endParaRPr lang="en-US" sz="6600" b="1" dirty="0">
              <a:solidFill>
                <a:schemeClr val="bg1"/>
              </a:solidFill>
              <a:latin typeface="+mj-lt"/>
              <a:ea typeface="+mj-ea"/>
              <a:cs typeface="+mj-cs"/>
            </a:endParaRPr>
          </a:p>
        </p:txBody>
      </p:sp>
      <p:sp>
        <p:nvSpPr>
          <p:cNvPr id="7" name="Title 1">
            <a:extLst>
              <a:ext uri="{FF2B5EF4-FFF2-40B4-BE49-F238E27FC236}">
                <a16:creationId xmlns:a16="http://schemas.microsoft.com/office/drawing/2014/main" xmlns="" id="{96694D9D-9712-A7BF-8465-C7B8EB282427}"/>
              </a:ext>
            </a:extLst>
          </p:cNvPr>
          <p:cNvSpPr txBox="1">
            <a:spLocks/>
          </p:cNvSpPr>
          <p:nvPr/>
        </p:nvSpPr>
        <p:spPr>
          <a:xfrm>
            <a:off x="2128098" y="2555185"/>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self care</a:t>
            </a:r>
            <a:endParaRPr lang="en-US" sz="6600" b="1" dirty="0">
              <a:solidFill>
                <a:schemeClr val="bg1"/>
              </a:solidFill>
              <a:latin typeface="+mj-lt"/>
              <a:ea typeface="+mj-ea"/>
              <a:cs typeface="+mj-cs"/>
            </a:endParaRPr>
          </a:p>
        </p:txBody>
      </p:sp>
      <p:sp>
        <p:nvSpPr>
          <p:cNvPr id="15" name="Title 1">
            <a:extLst>
              <a:ext uri="{FF2B5EF4-FFF2-40B4-BE49-F238E27FC236}">
                <a16:creationId xmlns:a16="http://schemas.microsoft.com/office/drawing/2014/main" xmlns="" id="{FCFD3F90-279F-1FC4-F1B4-63ABD75FA551}"/>
              </a:ext>
            </a:extLst>
          </p:cNvPr>
          <p:cNvSpPr txBox="1">
            <a:spLocks/>
          </p:cNvSpPr>
          <p:nvPr/>
        </p:nvSpPr>
        <p:spPr>
          <a:xfrm>
            <a:off x="9925380" y="1746650"/>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family</a:t>
            </a:r>
            <a:endParaRPr lang="en-US" sz="6600" b="1" dirty="0">
              <a:solidFill>
                <a:schemeClr val="bg1"/>
              </a:solidFill>
              <a:latin typeface="+mj-lt"/>
              <a:ea typeface="+mj-ea"/>
              <a:cs typeface="+mj-cs"/>
            </a:endParaRPr>
          </a:p>
        </p:txBody>
      </p:sp>
      <p:sp>
        <p:nvSpPr>
          <p:cNvPr id="16" name="Title 1">
            <a:extLst>
              <a:ext uri="{FF2B5EF4-FFF2-40B4-BE49-F238E27FC236}">
                <a16:creationId xmlns:a16="http://schemas.microsoft.com/office/drawing/2014/main" xmlns="" id="{3C3D4E61-9083-2B05-C70D-1E8396CE4E9C}"/>
              </a:ext>
            </a:extLst>
          </p:cNvPr>
          <p:cNvSpPr txBox="1">
            <a:spLocks/>
          </p:cNvSpPr>
          <p:nvPr/>
        </p:nvSpPr>
        <p:spPr>
          <a:xfrm>
            <a:off x="6921551" y="3278791"/>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fun</a:t>
            </a:r>
            <a:endParaRPr lang="en-US" sz="6600" b="1" dirty="0">
              <a:solidFill>
                <a:schemeClr val="bg1"/>
              </a:solidFill>
              <a:latin typeface="+mj-lt"/>
              <a:ea typeface="+mj-ea"/>
              <a:cs typeface="+mj-cs"/>
            </a:endParaRPr>
          </a:p>
        </p:txBody>
      </p:sp>
      <p:sp>
        <p:nvSpPr>
          <p:cNvPr id="19" name="Title 1">
            <a:extLst>
              <a:ext uri="{FF2B5EF4-FFF2-40B4-BE49-F238E27FC236}">
                <a16:creationId xmlns:a16="http://schemas.microsoft.com/office/drawing/2014/main" xmlns="" id="{96855C2C-6C43-FC35-609A-E7BA8E49847F}"/>
              </a:ext>
            </a:extLst>
          </p:cNvPr>
          <p:cNvSpPr txBox="1">
            <a:spLocks/>
          </p:cNvSpPr>
          <p:nvPr/>
        </p:nvSpPr>
        <p:spPr>
          <a:xfrm>
            <a:off x="8885274" y="2900215"/>
            <a:ext cx="2743200" cy="708025"/>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experience</a:t>
            </a:r>
            <a:endParaRPr lang="en-US" sz="6600" b="1" dirty="0">
              <a:solidFill>
                <a:schemeClr val="bg1"/>
              </a:solidFill>
              <a:latin typeface="+mj-lt"/>
              <a:ea typeface="+mj-ea"/>
              <a:cs typeface="+mj-cs"/>
            </a:endParaRPr>
          </a:p>
        </p:txBody>
      </p:sp>
      <p:sp>
        <p:nvSpPr>
          <p:cNvPr id="20" name="Title 1">
            <a:extLst>
              <a:ext uri="{FF2B5EF4-FFF2-40B4-BE49-F238E27FC236}">
                <a16:creationId xmlns:a16="http://schemas.microsoft.com/office/drawing/2014/main" xmlns="" id="{1FDEEAAA-AF0F-44D5-6F9F-1B507194EB50}"/>
              </a:ext>
            </a:extLst>
          </p:cNvPr>
          <p:cNvSpPr txBox="1">
            <a:spLocks/>
          </p:cNvSpPr>
          <p:nvPr/>
        </p:nvSpPr>
        <p:spPr>
          <a:xfrm>
            <a:off x="4930439" y="1206414"/>
            <a:ext cx="2159320" cy="708025"/>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romance</a:t>
            </a:r>
            <a:endParaRPr lang="en-US" sz="6600" b="1" dirty="0">
              <a:solidFill>
                <a:schemeClr val="bg1"/>
              </a:solidFill>
              <a:latin typeface="+mj-lt"/>
              <a:ea typeface="+mj-ea"/>
              <a:cs typeface="+mj-cs"/>
            </a:endParaRPr>
          </a:p>
        </p:txBody>
      </p:sp>
      <p:sp>
        <p:nvSpPr>
          <p:cNvPr id="22" name="Title 1">
            <a:extLst>
              <a:ext uri="{FF2B5EF4-FFF2-40B4-BE49-F238E27FC236}">
                <a16:creationId xmlns:a16="http://schemas.microsoft.com/office/drawing/2014/main" xmlns="" id="{95CB0AD5-FB39-AC41-D089-4BD836094907}"/>
              </a:ext>
            </a:extLst>
          </p:cNvPr>
          <p:cNvSpPr txBox="1">
            <a:spLocks/>
          </p:cNvSpPr>
          <p:nvPr/>
        </p:nvSpPr>
        <p:spPr>
          <a:xfrm>
            <a:off x="7879160" y="1588768"/>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comfort</a:t>
            </a:r>
            <a:endParaRPr lang="en-US" sz="6600" b="1" dirty="0">
              <a:solidFill>
                <a:schemeClr val="bg1"/>
              </a:solidFill>
              <a:latin typeface="+mj-lt"/>
              <a:ea typeface="+mj-ea"/>
              <a:cs typeface="+mj-cs"/>
            </a:endParaRPr>
          </a:p>
        </p:txBody>
      </p:sp>
      <p:sp>
        <p:nvSpPr>
          <p:cNvPr id="23" name="Title 1">
            <a:extLst>
              <a:ext uri="{FF2B5EF4-FFF2-40B4-BE49-F238E27FC236}">
                <a16:creationId xmlns:a16="http://schemas.microsoft.com/office/drawing/2014/main" xmlns="" id="{A6530AEC-A06D-F133-D472-75EA7BB2C01D}"/>
              </a:ext>
            </a:extLst>
          </p:cNvPr>
          <p:cNvSpPr txBox="1">
            <a:spLocks/>
          </p:cNvSpPr>
          <p:nvPr/>
        </p:nvSpPr>
        <p:spPr>
          <a:xfrm>
            <a:off x="1276020" y="1760487"/>
            <a:ext cx="3412734" cy="708025"/>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social causes</a:t>
            </a:r>
            <a:endParaRPr lang="en-US" sz="6000" b="1" dirty="0">
              <a:solidFill>
                <a:schemeClr val="bg1"/>
              </a:solidFill>
              <a:latin typeface="+mj-lt"/>
              <a:ea typeface="+mj-ea"/>
              <a:cs typeface="+mj-cs"/>
            </a:endParaRPr>
          </a:p>
        </p:txBody>
      </p:sp>
      <p:sp>
        <p:nvSpPr>
          <p:cNvPr id="24" name="Title 1">
            <a:extLst>
              <a:ext uri="{FF2B5EF4-FFF2-40B4-BE49-F238E27FC236}">
                <a16:creationId xmlns:a16="http://schemas.microsoft.com/office/drawing/2014/main" xmlns="" id="{DE6EFDA3-4493-C7BA-EEC5-DACAE16F1579}"/>
              </a:ext>
            </a:extLst>
          </p:cNvPr>
          <p:cNvSpPr txBox="1">
            <a:spLocks/>
          </p:cNvSpPr>
          <p:nvPr/>
        </p:nvSpPr>
        <p:spPr>
          <a:xfrm>
            <a:off x="6934200" y="190500"/>
            <a:ext cx="3048000" cy="990600"/>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achievement</a:t>
            </a:r>
            <a:endParaRPr lang="en-US" sz="6600" b="1" dirty="0">
              <a:solidFill>
                <a:schemeClr val="bg1"/>
              </a:solidFill>
              <a:latin typeface="+mj-lt"/>
              <a:ea typeface="+mj-ea"/>
              <a:cs typeface="+mj-cs"/>
            </a:endParaRPr>
          </a:p>
        </p:txBody>
      </p:sp>
      <p:cxnSp>
        <p:nvCxnSpPr>
          <p:cNvPr id="8" name="Straight Arrow Connector 7">
            <a:extLst>
              <a:ext uri="{FF2B5EF4-FFF2-40B4-BE49-F238E27FC236}">
                <a16:creationId xmlns:a16="http://schemas.microsoft.com/office/drawing/2014/main" xmlns="" id="{7ABA0AEB-AAD0-F7DF-5E14-0C8994328DB3}"/>
              </a:ext>
            </a:extLst>
          </p:cNvPr>
          <p:cNvCxnSpPr>
            <a:cxnSpLocks/>
          </p:cNvCxnSpPr>
          <p:nvPr/>
        </p:nvCxnSpPr>
        <p:spPr>
          <a:xfrm flipV="1">
            <a:off x="6252757" y="2220948"/>
            <a:ext cx="3811145" cy="1162446"/>
          </a:xfrm>
          <a:prstGeom prst="straightConnector1">
            <a:avLst/>
          </a:prstGeom>
          <a:ln w="130175">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082FD647-C547-F243-0D4C-49CC4B758E1E}"/>
              </a:ext>
            </a:extLst>
          </p:cNvPr>
          <p:cNvCxnSpPr>
            <a:cxnSpLocks/>
          </p:cNvCxnSpPr>
          <p:nvPr/>
        </p:nvCxnSpPr>
        <p:spPr>
          <a:xfrm flipV="1">
            <a:off x="6241835" y="1098843"/>
            <a:ext cx="1572305" cy="2088421"/>
          </a:xfrm>
          <a:prstGeom prst="straightConnector1">
            <a:avLst/>
          </a:prstGeom>
          <a:ln w="130175">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97FF2F2F-9402-96B2-8352-9C6BDE6DF06C}"/>
              </a:ext>
            </a:extLst>
          </p:cNvPr>
          <p:cNvCxnSpPr>
            <a:cxnSpLocks/>
          </p:cNvCxnSpPr>
          <p:nvPr/>
        </p:nvCxnSpPr>
        <p:spPr>
          <a:xfrm flipV="1">
            <a:off x="6252757" y="2168482"/>
            <a:ext cx="1647284" cy="1111266"/>
          </a:xfrm>
          <a:prstGeom prst="straightConnector1">
            <a:avLst/>
          </a:prstGeom>
          <a:ln w="130175">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xmlns="" id="{833ACD0B-F6E0-BF15-3B63-DF066EE3D1FF}"/>
              </a:ext>
            </a:extLst>
          </p:cNvPr>
          <p:cNvSpPr txBox="1">
            <a:spLocks/>
          </p:cNvSpPr>
          <p:nvPr/>
        </p:nvSpPr>
        <p:spPr>
          <a:xfrm>
            <a:off x="432801" y="4389489"/>
            <a:ext cx="3352800" cy="1089025"/>
          </a:xfrm>
          <a:prstGeom prst="rect">
            <a:avLst/>
          </a:prstGeom>
        </p:spPr>
        <p:txBody>
          <a:bodyPr vert="horz" lIns="91440" tIns="45720" rIns="91440" bIns="45720" rtlCol="0" anchor="ctr">
            <a:noAutofit/>
          </a:bodyPr>
          <a:lstStyle/>
          <a:p>
            <a:pPr algn="ctr" fontAlgn="auto">
              <a:spcAft>
                <a:spcPts val="0"/>
              </a:spcAft>
              <a:defRPr/>
            </a:pPr>
            <a:r>
              <a:rPr lang="en-US" sz="8800" b="1" dirty="0">
                <a:solidFill>
                  <a:schemeClr val="bg1"/>
                </a:solidFill>
                <a:latin typeface="+mj-lt"/>
                <a:ea typeface="+mj-ea"/>
                <a:cs typeface="+mj-cs"/>
              </a:rPr>
              <a:t>“sin”</a:t>
            </a:r>
          </a:p>
        </p:txBody>
      </p:sp>
      <p:sp>
        <p:nvSpPr>
          <p:cNvPr id="27" name="Rounded Rectangular Callout 38">
            <a:extLst>
              <a:ext uri="{FF2B5EF4-FFF2-40B4-BE49-F238E27FC236}">
                <a16:creationId xmlns:a16="http://schemas.microsoft.com/office/drawing/2014/main" xmlns="" id="{05F56F76-1A86-2AF2-70C9-05C385D940AA}"/>
              </a:ext>
            </a:extLst>
          </p:cNvPr>
          <p:cNvSpPr/>
          <p:nvPr/>
        </p:nvSpPr>
        <p:spPr>
          <a:xfrm>
            <a:off x="417552" y="224652"/>
            <a:ext cx="3903221" cy="108902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But they never quench our thirst</a:t>
            </a:r>
          </a:p>
        </p:txBody>
      </p:sp>
      <p:sp>
        <p:nvSpPr>
          <p:cNvPr id="28" name="Title 1">
            <a:extLst>
              <a:ext uri="{FF2B5EF4-FFF2-40B4-BE49-F238E27FC236}">
                <a16:creationId xmlns:a16="http://schemas.microsoft.com/office/drawing/2014/main" xmlns="" id="{6005985A-C890-E24F-2C27-A84D95FF3E27}"/>
              </a:ext>
            </a:extLst>
          </p:cNvPr>
          <p:cNvSpPr txBox="1">
            <a:spLocks/>
          </p:cNvSpPr>
          <p:nvPr/>
        </p:nvSpPr>
        <p:spPr>
          <a:xfrm>
            <a:off x="4876800" y="382278"/>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money</a:t>
            </a:r>
            <a:endParaRPr lang="en-US" sz="6600" b="1" dirty="0">
              <a:solidFill>
                <a:schemeClr val="bg1"/>
              </a:solidFill>
              <a:latin typeface="+mj-lt"/>
              <a:ea typeface="+mj-ea"/>
              <a:cs typeface="+mj-cs"/>
            </a:endParaRPr>
          </a:p>
        </p:txBody>
      </p:sp>
      <p:pic>
        <p:nvPicPr>
          <p:cNvPr id="29" name="Picture 3" descr="C:\Users\foustb\Desktop\hamster (1).jpg">
            <a:extLst>
              <a:ext uri="{FF2B5EF4-FFF2-40B4-BE49-F238E27FC236}">
                <a16:creationId xmlns:a16="http://schemas.microsoft.com/office/drawing/2014/main" xmlns="" id="{A9DF2AA5-5644-B11F-8830-7DCB36815D83}"/>
              </a:ext>
            </a:extLst>
          </p:cNvPr>
          <p:cNvPicPr>
            <a:picLocks noChangeAspect="1" noChangeArrowheads="1"/>
          </p:cNvPicPr>
          <p:nvPr/>
        </p:nvPicPr>
        <p:blipFill rotWithShape="1">
          <a:blip r:embed="rId2" cstate="print"/>
          <a:srcRect l="18094" r="20925"/>
          <a:stretch/>
        </p:blipFill>
        <p:spPr bwMode="auto">
          <a:xfrm>
            <a:off x="4286705" y="3002739"/>
            <a:ext cx="2724920" cy="2620788"/>
          </a:xfrm>
          <a:prstGeom prst="rect">
            <a:avLst/>
          </a:prstGeom>
          <a:noFill/>
        </p:spPr>
      </p:pic>
      <p:sp>
        <p:nvSpPr>
          <p:cNvPr id="31" name="Thought Bubble: Cloud 30">
            <a:extLst>
              <a:ext uri="{FF2B5EF4-FFF2-40B4-BE49-F238E27FC236}">
                <a16:creationId xmlns:a16="http://schemas.microsoft.com/office/drawing/2014/main" xmlns="" id="{370BF844-3899-6F71-BCAE-20686B27600A}"/>
              </a:ext>
            </a:extLst>
          </p:cNvPr>
          <p:cNvSpPr/>
          <p:nvPr/>
        </p:nvSpPr>
        <p:spPr>
          <a:xfrm>
            <a:off x="6825470" y="2950877"/>
            <a:ext cx="4535111" cy="1561074"/>
          </a:xfrm>
          <a:prstGeom prst="cloudCallout">
            <a:avLst>
              <a:gd name="adj1" fmla="val -61393"/>
              <a:gd name="adj2" fmla="val 5968"/>
            </a:avLst>
          </a:prstGeom>
          <a:solidFill>
            <a:schemeClr val="bg1"/>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Maybe I need something </a:t>
            </a:r>
            <a:r>
              <a:rPr lang="en-US" sz="3200" b="1" i="1" dirty="0">
                <a:solidFill>
                  <a:schemeClr val="tx1"/>
                </a:solidFill>
              </a:rPr>
              <a:t>new</a:t>
            </a:r>
            <a:endParaRPr lang="en-US" dirty="0"/>
          </a:p>
        </p:txBody>
      </p:sp>
      <p:sp>
        <p:nvSpPr>
          <p:cNvPr id="32" name="Thought Bubble: Cloud 31">
            <a:extLst>
              <a:ext uri="{FF2B5EF4-FFF2-40B4-BE49-F238E27FC236}">
                <a16:creationId xmlns:a16="http://schemas.microsoft.com/office/drawing/2014/main" xmlns="" id="{DE0D7B71-4ACE-DC94-73A3-8AD215CE2137}"/>
              </a:ext>
            </a:extLst>
          </p:cNvPr>
          <p:cNvSpPr/>
          <p:nvPr/>
        </p:nvSpPr>
        <p:spPr>
          <a:xfrm>
            <a:off x="1033028" y="1755525"/>
            <a:ext cx="4706194" cy="1561074"/>
          </a:xfrm>
          <a:prstGeom prst="cloudCallout">
            <a:avLst>
              <a:gd name="adj1" fmla="val 32937"/>
              <a:gd name="adj2" fmla="val 62499"/>
            </a:avLst>
          </a:prstGeom>
          <a:solidFill>
            <a:schemeClr val="bg1"/>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Maybe I need something </a:t>
            </a:r>
            <a:r>
              <a:rPr lang="en-US" sz="3200" b="1" i="1" dirty="0">
                <a:solidFill>
                  <a:schemeClr val="tx1"/>
                </a:solidFill>
              </a:rPr>
              <a:t>more</a:t>
            </a:r>
            <a:endParaRPr lang="en-US" sz="3200" dirty="0"/>
          </a:p>
        </p:txBody>
      </p:sp>
      <p:sp>
        <p:nvSpPr>
          <p:cNvPr id="33" name="Thought Bubble: Cloud 32">
            <a:extLst>
              <a:ext uri="{FF2B5EF4-FFF2-40B4-BE49-F238E27FC236}">
                <a16:creationId xmlns:a16="http://schemas.microsoft.com/office/drawing/2014/main" xmlns="" id="{5732CECB-0B97-81B0-0C97-2A8D1336F7AE}"/>
              </a:ext>
            </a:extLst>
          </p:cNvPr>
          <p:cNvSpPr/>
          <p:nvPr/>
        </p:nvSpPr>
        <p:spPr>
          <a:xfrm>
            <a:off x="5523533" y="1619653"/>
            <a:ext cx="4540369" cy="1561074"/>
          </a:xfrm>
          <a:prstGeom prst="cloudCallout">
            <a:avLst>
              <a:gd name="adj1" fmla="val -42143"/>
              <a:gd name="adj2" fmla="val 69992"/>
            </a:avLst>
          </a:prstGeom>
          <a:solidFill>
            <a:schemeClr val="bg1"/>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Everyone else seems happy ... </a:t>
            </a:r>
            <a:endParaRPr lang="en-US" dirty="0"/>
          </a:p>
        </p:txBody>
      </p:sp>
      <p:sp>
        <p:nvSpPr>
          <p:cNvPr id="30" name="Rounded Rectangular Callout 38">
            <a:extLst>
              <a:ext uri="{FF2B5EF4-FFF2-40B4-BE49-F238E27FC236}">
                <a16:creationId xmlns:a16="http://schemas.microsoft.com/office/drawing/2014/main" xmlns="" id="{95F349D6-1BB9-F15E-A653-D616F16C4958}"/>
              </a:ext>
            </a:extLst>
          </p:cNvPr>
          <p:cNvSpPr/>
          <p:nvPr/>
        </p:nvSpPr>
        <p:spPr>
          <a:xfrm>
            <a:off x="98088" y="4518844"/>
            <a:ext cx="6089574" cy="108902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Our amplified desires get more demanding</a:t>
            </a:r>
          </a:p>
        </p:txBody>
      </p:sp>
    </p:spTree>
    <p:extLst>
      <p:ext uri="{BB962C8B-B14F-4D97-AF65-F5344CB8AC3E}">
        <p14:creationId xmlns:p14="http://schemas.microsoft.com/office/powerpoint/2010/main" val="211839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32" grpId="0" animBg="1"/>
      <p:bldP spid="33" grpId="0" animBg="1"/>
      <p:bldP spid="3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609690"/>
            <a:ext cx="12192000" cy="1248310"/>
          </a:xfrm>
          <a:prstGeom prst="rect">
            <a:avLst/>
          </a:prstGeom>
          <a:solidFill>
            <a:schemeClr val="accent6">
              <a:lumMod val="40000"/>
              <a:lumOff val="60000"/>
            </a:schemeClr>
          </a:solidFill>
          <a:ln>
            <a:solidFill>
              <a:schemeClr val="bg2"/>
            </a:solidFill>
          </a:ln>
        </p:spPr>
        <p:txBody>
          <a:bodyPr wrap="square">
            <a:noAutofit/>
          </a:bodyPr>
          <a:lstStyle/>
          <a:p>
            <a:r>
              <a:rPr lang="en-US" sz="3600" baseline="30000" dirty="0">
                <a:latin typeface="+mn-lt"/>
              </a:rPr>
              <a:t> </a:t>
            </a:r>
            <a:r>
              <a:rPr lang="en-US" sz="3600" b="1" baseline="30000" dirty="0">
                <a:latin typeface="+mn-lt"/>
              </a:rPr>
              <a:t>Rom</a:t>
            </a:r>
            <a:r>
              <a:rPr lang="en-US" sz="3600" b="1" dirty="0">
                <a:latin typeface="+mn-lt"/>
              </a:rPr>
              <a:t> </a:t>
            </a:r>
            <a:r>
              <a:rPr lang="en-US" sz="3600" b="1" baseline="30000" dirty="0">
                <a:latin typeface="+mn-lt"/>
              </a:rPr>
              <a:t>6:12</a:t>
            </a:r>
            <a:r>
              <a:rPr lang="en-US" sz="3600" dirty="0">
                <a:latin typeface="+mn-lt"/>
              </a:rPr>
              <a:t> Therefore do not let sin reign in your mortal body so that you </a:t>
            </a:r>
            <a:r>
              <a:rPr lang="en-US" sz="3600" b="1" u="sng" dirty="0">
                <a:solidFill>
                  <a:srgbClr val="002060"/>
                </a:solidFill>
                <a:latin typeface="+mn-lt"/>
              </a:rPr>
              <a:t>obey its lusts</a:t>
            </a:r>
            <a:r>
              <a:rPr lang="en-US" sz="3600" dirty="0">
                <a:latin typeface="+mn-lt"/>
              </a:rPr>
              <a:t>.</a:t>
            </a:r>
          </a:p>
          <a:p>
            <a:endParaRPr lang="en-US" sz="3200" dirty="0"/>
          </a:p>
        </p:txBody>
      </p:sp>
      <p:sp>
        <p:nvSpPr>
          <p:cNvPr id="5" name="Isosceles Triangle 4">
            <a:extLst>
              <a:ext uri="{FF2B5EF4-FFF2-40B4-BE49-F238E27FC236}">
                <a16:creationId xmlns:a16="http://schemas.microsoft.com/office/drawing/2014/main" xmlns="" id="{C82FC956-B9B4-AF6F-4AA9-9558E7E62883}"/>
              </a:ext>
            </a:extLst>
          </p:cNvPr>
          <p:cNvSpPr/>
          <p:nvPr/>
        </p:nvSpPr>
        <p:spPr>
          <a:xfrm>
            <a:off x="10256874" y="228600"/>
            <a:ext cx="1143000" cy="1066800"/>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xmlns="" id="{3614EBF8-BD2F-762C-2A87-BFE9B1DB4674}"/>
              </a:ext>
            </a:extLst>
          </p:cNvPr>
          <p:cNvGrpSpPr/>
          <p:nvPr/>
        </p:nvGrpSpPr>
        <p:grpSpPr>
          <a:xfrm>
            <a:off x="5241534" y="3086100"/>
            <a:ext cx="1066800" cy="2438400"/>
            <a:chOff x="3886200" y="4038600"/>
            <a:chExt cx="1066800" cy="2438400"/>
          </a:xfrm>
        </p:grpSpPr>
        <p:sp>
          <p:nvSpPr>
            <p:cNvPr id="9" name="Oval 8">
              <a:extLst>
                <a:ext uri="{FF2B5EF4-FFF2-40B4-BE49-F238E27FC236}">
                  <a16:creationId xmlns:a16="http://schemas.microsoft.com/office/drawing/2014/main" xmlns="" id="{6635CFDD-0B35-43FE-0F71-9A4458B7AC24}"/>
                </a:ext>
              </a:extLst>
            </p:cNvPr>
            <p:cNvSpPr/>
            <p:nvPr/>
          </p:nvSpPr>
          <p:spPr>
            <a:xfrm>
              <a:off x="4038600" y="4038600"/>
              <a:ext cx="762000" cy="685800"/>
            </a:xfrm>
            <a:prstGeom prst="ellipse">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xmlns="" id="{B2F32CE6-5329-2863-2DE1-5C69DEF71A2C}"/>
                </a:ext>
              </a:extLst>
            </p:cNvPr>
            <p:cNvCxnSpPr/>
            <p:nvPr/>
          </p:nvCxnSpPr>
          <p:spPr>
            <a:xfrm>
              <a:off x="4419600" y="4724400"/>
              <a:ext cx="0" cy="9906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934AB9D3-17EE-7497-E0CC-73D23F5E717A}"/>
                </a:ext>
              </a:extLst>
            </p:cNvPr>
            <p:cNvCxnSpPr/>
            <p:nvPr/>
          </p:nvCxnSpPr>
          <p:spPr>
            <a:xfrm>
              <a:off x="4419600" y="4953000"/>
              <a:ext cx="457200" cy="2286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1B0A430F-E2A6-50EB-C191-A6CBEB135403}"/>
                </a:ext>
              </a:extLst>
            </p:cNvPr>
            <p:cNvCxnSpPr/>
            <p:nvPr/>
          </p:nvCxnSpPr>
          <p:spPr>
            <a:xfrm flipH="1">
              <a:off x="3886200" y="4962526"/>
              <a:ext cx="495300" cy="219075"/>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8EC8B68E-1AEF-5443-492C-D1BFE630A478}"/>
                </a:ext>
              </a:extLst>
            </p:cNvPr>
            <p:cNvCxnSpPr/>
            <p:nvPr/>
          </p:nvCxnSpPr>
          <p:spPr>
            <a:xfrm flipH="1">
              <a:off x="3886200" y="5638800"/>
              <a:ext cx="533400" cy="7620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A83EFC48-9AEC-CB4D-A96B-D0C65A02CFD7}"/>
                </a:ext>
              </a:extLst>
            </p:cNvPr>
            <p:cNvCxnSpPr/>
            <p:nvPr/>
          </p:nvCxnSpPr>
          <p:spPr>
            <a:xfrm>
              <a:off x="4419600" y="5638800"/>
              <a:ext cx="533400" cy="8382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itle 1">
            <a:extLst>
              <a:ext uri="{FF2B5EF4-FFF2-40B4-BE49-F238E27FC236}">
                <a16:creationId xmlns:a16="http://schemas.microsoft.com/office/drawing/2014/main" xmlns="" id="{55AC2631-67D3-3832-9A1E-5E2904B1AD9E}"/>
              </a:ext>
            </a:extLst>
          </p:cNvPr>
          <p:cNvSpPr txBox="1">
            <a:spLocks/>
          </p:cNvSpPr>
          <p:nvPr/>
        </p:nvSpPr>
        <p:spPr>
          <a:xfrm>
            <a:off x="6934200" y="4000500"/>
            <a:ext cx="4800600" cy="1524000"/>
          </a:xfrm>
          <a:prstGeom prst="rect">
            <a:avLst/>
          </a:prstGeom>
          <a:ln>
            <a:solidFill>
              <a:schemeClr val="bg1"/>
            </a:solidFill>
          </a:ln>
        </p:spPr>
        <p:txBody>
          <a:bodyPr vert="horz" lIns="91440" tIns="45720" rIns="91440" bIns="45720" rtlCol="0" anchor="ctr">
            <a:normAutofit fontScale="85000" lnSpcReduction="20000"/>
          </a:bodyPr>
          <a:lstStyle/>
          <a:p>
            <a:pPr algn="ctr" fontAlgn="auto">
              <a:spcAft>
                <a:spcPts val="0"/>
              </a:spcAft>
              <a:defRPr/>
            </a:pPr>
            <a:r>
              <a:rPr lang="en-US" sz="4400" b="1" dirty="0">
                <a:solidFill>
                  <a:schemeClr val="bg1"/>
                </a:solidFill>
                <a:latin typeface="+mj-lt"/>
                <a:ea typeface="+mj-ea"/>
                <a:cs typeface="+mj-cs"/>
              </a:rPr>
              <a:t>NEEDS: </a:t>
            </a:r>
            <a:br>
              <a:rPr lang="en-US" sz="4400" b="1" dirty="0">
                <a:solidFill>
                  <a:schemeClr val="bg1"/>
                </a:solidFill>
                <a:latin typeface="+mj-lt"/>
                <a:ea typeface="+mj-ea"/>
                <a:cs typeface="+mj-cs"/>
              </a:rPr>
            </a:br>
            <a:r>
              <a:rPr lang="en-US" sz="4400" b="1" dirty="0">
                <a:solidFill>
                  <a:schemeClr val="bg1"/>
                </a:solidFill>
                <a:latin typeface="+mj-lt"/>
                <a:ea typeface="+mj-ea"/>
                <a:cs typeface="+mj-cs"/>
              </a:rPr>
              <a:t>Identity, security, love, significance, purpose</a:t>
            </a:r>
          </a:p>
        </p:txBody>
      </p:sp>
      <p:sp>
        <p:nvSpPr>
          <p:cNvPr id="3" name="Title 1">
            <a:extLst>
              <a:ext uri="{FF2B5EF4-FFF2-40B4-BE49-F238E27FC236}">
                <a16:creationId xmlns:a16="http://schemas.microsoft.com/office/drawing/2014/main" xmlns="" id="{0A61CFFB-4D98-E4F8-1F08-4B96E4741203}"/>
              </a:ext>
            </a:extLst>
          </p:cNvPr>
          <p:cNvSpPr>
            <a:spLocks noGrp="1"/>
          </p:cNvSpPr>
          <p:nvPr>
            <p:ph type="ctrTitle"/>
          </p:nvPr>
        </p:nvSpPr>
        <p:spPr>
          <a:xfrm rot="20352689">
            <a:off x="4446816" y="2040966"/>
            <a:ext cx="1371600" cy="1222375"/>
          </a:xfrm>
        </p:spPr>
        <p:txBody>
          <a:bodyPr>
            <a:noAutofit/>
          </a:bodyPr>
          <a:lstStyle/>
          <a:p>
            <a:r>
              <a:rPr lang="en-US" sz="9600" b="1" dirty="0">
                <a:solidFill>
                  <a:schemeClr val="bg1"/>
                </a:solidFill>
              </a:rPr>
              <a:t>?</a:t>
            </a:r>
          </a:p>
        </p:txBody>
      </p:sp>
      <p:sp>
        <p:nvSpPr>
          <p:cNvPr id="4" name="Title 1">
            <a:extLst>
              <a:ext uri="{FF2B5EF4-FFF2-40B4-BE49-F238E27FC236}">
                <a16:creationId xmlns:a16="http://schemas.microsoft.com/office/drawing/2014/main" xmlns="" id="{E296D158-AB14-8239-7FDE-411906C56595}"/>
              </a:ext>
            </a:extLst>
          </p:cNvPr>
          <p:cNvSpPr txBox="1">
            <a:spLocks/>
          </p:cNvSpPr>
          <p:nvPr/>
        </p:nvSpPr>
        <p:spPr>
          <a:xfrm>
            <a:off x="2339573" y="3348400"/>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work</a:t>
            </a:r>
            <a:endParaRPr lang="en-US" sz="6600" b="1" dirty="0">
              <a:solidFill>
                <a:schemeClr val="bg1"/>
              </a:solidFill>
              <a:latin typeface="+mj-lt"/>
              <a:ea typeface="+mj-ea"/>
              <a:cs typeface="+mj-cs"/>
            </a:endParaRPr>
          </a:p>
        </p:txBody>
      </p:sp>
      <p:sp>
        <p:nvSpPr>
          <p:cNvPr id="7" name="Title 1">
            <a:extLst>
              <a:ext uri="{FF2B5EF4-FFF2-40B4-BE49-F238E27FC236}">
                <a16:creationId xmlns:a16="http://schemas.microsoft.com/office/drawing/2014/main" xmlns="" id="{96694D9D-9712-A7BF-8465-C7B8EB282427}"/>
              </a:ext>
            </a:extLst>
          </p:cNvPr>
          <p:cNvSpPr txBox="1">
            <a:spLocks/>
          </p:cNvSpPr>
          <p:nvPr/>
        </p:nvSpPr>
        <p:spPr>
          <a:xfrm>
            <a:off x="2128098" y="2555185"/>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self care</a:t>
            </a:r>
            <a:endParaRPr lang="en-US" sz="6600" b="1" dirty="0">
              <a:solidFill>
                <a:schemeClr val="bg1"/>
              </a:solidFill>
              <a:latin typeface="+mj-lt"/>
              <a:ea typeface="+mj-ea"/>
              <a:cs typeface="+mj-cs"/>
            </a:endParaRPr>
          </a:p>
        </p:txBody>
      </p:sp>
      <p:sp>
        <p:nvSpPr>
          <p:cNvPr id="15" name="Title 1">
            <a:extLst>
              <a:ext uri="{FF2B5EF4-FFF2-40B4-BE49-F238E27FC236}">
                <a16:creationId xmlns:a16="http://schemas.microsoft.com/office/drawing/2014/main" xmlns="" id="{FCFD3F90-279F-1FC4-F1B4-63ABD75FA551}"/>
              </a:ext>
            </a:extLst>
          </p:cNvPr>
          <p:cNvSpPr txBox="1">
            <a:spLocks/>
          </p:cNvSpPr>
          <p:nvPr/>
        </p:nvSpPr>
        <p:spPr>
          <a:xfrm>
            <a:off x="9925380" y="1746650"/>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family</a:t>
            </a:r>
            <a:endParaRPr lang="en-US" sz="6600" b="1" dirty="0">
              <a:solidFill>
                <a:schemeClr val="bg1"/>
              </a:solidFill>
              <a:latin typeface="+mj-lt"/>
              <a:ea typeface="+mj-ea"/>
              <a:cs typeface="+mj-cs"/>
            </a:endParaRPr>
          </a:p>
        </p:txBody>
      </p:sp>
      <p:sp>
        <p:nvSpPr>
          <p:cNvPr id="16" name="Title 1">
            <a:extLst>
              <a:ext uri="{FF2B5EF4-FFF2-40B4-BE49-F238E27FC236}">
                <a16:creationId xmlns:a16="http://schemas.microsoft.com/office/drawing/2014/main" xmlns="" id="{3C3D4E61-9083-2B05-C70D-1E8396CE4E9C}"/>
              </a:ext>
            </a:extLst>
          </p:cNvPr>
          <p:cNvSpPr txBox="1">
            <a:spLocks/>
          </p:cNvSpPr>
          <p:nvPr/>
        </p:nvSpPr>
        <p:spPr>
          <a:xfrm>
            <a:off x="6921551" y="3278791"/>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fun</a:t>
            </a:r>
            <a:endParaRPr lang="en-US" sz="6600" b="1" dirty="0">
              <a:solidFill>
                <a:schemeClr val="bg1"/>
              </a:solidFill>
              <a:latin typeface="+mj-lt"/>
              <a:ea typeface="+mj-ea"/>
              <a:cs typeface="+mj-cs"/>
            </a:endParaRPr>
          </a:p>
        </p:txBody>
      </p:sp>
      <p:sp>
        <p:nvSpPr>
          <p:cNvPr id="19" name="Title 1">
            <a:extLst>
              <a:ext uri="{FF2B5EF4-FFF2-40B4-BE49-F238E27FC236}">
                <a16:creationId xmlns:a16="http://schemas.microsoft.com/office/drawing/2014/main" xmlns="" id="{96855C2C-6C43-FC35-609A-E7BA8E49847F}"/>
              </a:ext>
            </a:extLst>
          </p:cNvPr>
          <p:cNvSpPr txBox="1">
            <a:spLocks/>
          </p:cNvSpPr>
          <p:nvPr/>
        </p:nvSpPr>
        <p:spPr>
          <a:xfrm>
            <a:off x="8885274" y="2900215"/>
            <a:ext cx="2743200" cy="708025"/>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experience</a:t>
            </a:r>
            <a:endParaRPr lang="en-US" sz="6600" b="1" dirty="0">
              <a:solidFill>
                <a:schemeClr val="bg1"/>
              </a:solidFill>
              <a:latin typeface="+mj-lt"/>
              <a:ea typeface="+mj-ea"/>
              <a:cs typeface="+mj-cs"/>
            </a:endParaRPr>
          </a:p>
        </p:txBody>
      </p:sp>
      <p:sp>
        <p:nvSpPr>
          <p:cNvPr id="20" name="Title 1">
            <a:extLst>
              <a:ext uri="{FF2B5EF4-FFF2-40B4-BE49-F238E27FC236}">
                <a16:creationId xmlns:a16="http://schemas.microsoft.com/office/drawing/2014/main" xmlns="" id="{1FDEEAAA-AF0F-44D5-6F9F-1B507194EB50}"/>
              </a:ext>
            </a:extLst>
          </p:cNvPr>
          <p:cNvSpPr txBox="1">
            <a:spLocks/>
          </p:cNvSpPr>
          <p:nvPr/>
        </p:nvSpPr>
        <p:spPr>
          <a:xfrm>
            <a:off x="4930439" y="1206414"/>
            <a:ext cx="2159320" cy="708025"/>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romance</a:t>
            </a:r>
            <a:endParaRPr lang="en-US" sz="6600" b="1" dirty="0">
              <a:solidFill>
                <a:schemeClr val="bg1"/>
              </a:solidFill>
              <a:latin typeface="+mj-lt"/>
              <a:ea typeface="+mj-ea"/>
              <a:cs typeface="+mj-cs"/>
            </a:endParaRPr>
          </a:p>
        </p:txBody>
      </p:sp>
      <p:sp>
        <p:nvSpPr>
          <p:cNvPr id="22" name="Title 1">
            <a:extLst>
              <a:ext uri="{FF2B5EF4-FFF2-40B4-BE49-F238E27FC236}">
                <a16:creationId xmlns:a16="http://schemas.microsoft.com/office/drawing/2014/main" xmlns="" id="{95CB0AD5-FB39-AC41-D089-4BD836094907}"/>
              </a:ext>
            </a:extLst>
          </p:cNvPr>
          <p:cNvSpPr txBox="1">
            <a:spLocks/>
          </p:cNvSpPr>
          <p:nvPr/>
        </p:nvSpPr>
        <p:spPr>
          <a:xfrm>
            <a:off x="7879160" y="1588768"/>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comfort</a:t>
            </a:r>
            <a:endParaRPr lang="en-US" sz="6600" b="1" dirty="0">
              <a:solidFill>
                <a:schemeClr val="bg1"/>
              </a:solidFill>
              <a:latin typeface="+mj-lt"/>
              <a:ea typeface="+mj-ea"/>
              <a:cs typeface="+mj-cs"/>
            </a:endParaRPr>
          </a:p>
        </p:txBody>
      </p:sp>
      <p:sp>
        <p:nvSpPr>
          <p:cNvPr id="23" name="Title 1">
            <a:extLst>
              <a:ext uri="{FF2B5EF4-FFF2-40B4-BE49-F238E27FC236}">
                <a16:creationId xmlns:a16="http://schemas.microsoft.com/office/drawing/2014/main" xmlns="" id="{A6530AEC-A06D-F133-D472-75EA7BB2C01D}"/>
              </a:ext>
            </a:extLst>
          </p:cNvPr>
          <p:cNvSpPr txBox="1">
            <a:spLocks/>
          </p:cNvSpPr>
          <p:nvPr/>
        </p:nvSpPr>
        <p:spPr>
          <a:xfrm>
            <a:off x="1276020" y="1760487"/>
            <a:ext cx="3412734" cy="708025"/>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social causes</a:t>
            </a:r>
            <a:endParaRPr lang="en-US" sz="6000" b="1" dirty="0">
              <a:solidFill>
                <a:schemeClr val="bg1"/>
              </a:solidFill>
              <a:latin typeface="+mj-lt"/>
              <a:ea typeface="+mj-ea"/>
              <a:cs typeface="+mj-cs"/>
            </a:endParaRPr>
          </a:p>
        </p:txBody>
      </p:sp>
      <p:sp>
        <p:nvSpPr>
          <p:cNvPr id="24" name="Title 1">
            <a:extLst>
              <a:ext uri="{FF2B5EF4-FFF2-40B4-BE49-F238E27FC236}">
                <a16:creationId xmlns:a16="http://schemas.microsoft.com/office/drawing/2014/main" xmlns="" id="{DE6EFDA3-4493-C7BA-EEC5-DACAE16F1579}"/>
              </a:ext>
            </a:extLst>
          </p:cNvPr>
          <p:cNvSpPr txBox="1">
            <a:spLocks/>
          </p:cNvSpPr>
          <p:nvPr/>
        </p:nvSpPr>
        <p:spPr>
          <a:xfrm>
            <a:off x="6934200" y="190500"/>
            <a:ext cx="3048000" cy="990600"/>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achievement</a:t>
            </a:r>
            <a:endParaRPr lang="en-US" sz="6600" b="1" dirty="0">
              <a:solidFill>
                <a:schemeClr val="bg1"/>
              </a:solidFill>
              <a:latin typeface="+mj-lt"/>
              <a:ea typeface="+mj-ea"/>
              <a:cs typeface="+mj-cs"/>
            </a:endParaRPr>
          </a:p>
        </p:txBody>
      </p:sp>
      <p:cxnSp>
        <p:nvCxnSpPr>
          <p:cNvPr id="8" name="Straight Arrow Connector 7">
            <a:extLst>
              <a:ext uri="{FF2B5EF4-FFF2-40B4-BE49-F238E27FC236}">
                <a16:creationId xmlns:a16="http://schemas.microsoft.com/office/drawing/2014/main" xmlns="" id="{7ABA0AEB-AAD0-F7DF-5E14-0C8994328DB3}"/>
              </a:ext>
            </a:extLst>
          </p:cNvPr>
          <p:cNvCxnSpPr>
            <a:cxnSpLocks/>
          </p:cNvCxnSpPr>
          <p:nvPr/>
        </p:nvCxnSpPr>
        <p:spPr>
          <a:xfrm flipV="1">
            <a:off x="6252757" y="2220948"/>
            <a:ext cx="3811145" cy="1162446"/>
          </a:xfrm>
          <a:prstGeom prst="straightConnector1">
            <a:avLst/>
          </a:prstGeom>
          <a:ln w="130175">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082FD647-C547-F243-0D4C-49CC4B758E1E}"/>
              </a:ext>
            </a:extLst>
          </p:cNvPr>
          <p:cNvCxnSpPr>
            <a:cxnSpLocks/>
          </p:cNvCxnSpPr>
          <p:nvPr/>
        </p:nvCxnSpPr>
        <p:spPr>
          <a:xfrm flipV="1">
            <a:off x="6241835" y="1098843"/>
            <a:ext cx="1572305" cy="2088421"/>
          </a:xfrm>
          <a:prstGeom prst="straightConnector1">
            <a:avLst/>
          </a:prstGeom>
          <a:ln w="130175">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97FF2F2F-9402-96B2-8352-9C6BDE6DF06C}"/>
              </a:ext>
            </a:extLst>
          </p:cNvPr>
          <p:cNvCxnSpPr>
            <a:cxnSpLocks/>
          </p:cNvCxnSpPr>
          <p:nvPr/>
        </p:nvCxnSpPr>
        <p:spPr>
          <a:xfrm flipV="1">
            <a:off x="6252757" y="2168482"/>
            <a:ext cx="1647284" cy="1111266"/>
          </a:xfrm>
          <a:prstGeom prst="straightConnector1">
            <a:avLst/>
          </a:prstGeom>
          <a:ln w="130175">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xmlns="" id="{833ACD0B-F6E0-BF15-3B63-DF066EE3D1FF}"/>
              </a:ext>
            </a:extLst>
          </p:cNvPr>
          <p:cNvSpPr txBox="1">
            <a:spLocks/>
          </p:cNvSpPr>
          <p:nvPr/>
        </p:nvSpPr>
        <p:spPr>
          <a:xfrm>
            <a:off x="432801" y="4389489"/>
            <a:ext cx="3352800" cy="1089025"/>
          </a:xfrm>
          <a:prstGeom prst="rect">
            <a:avLst/>
          </a:prstGeom>
        </p:spPr>
        <p:txBody>
          <a:bodyPr vert="horz" lIns="91440" tIns="45720" rIns="91440" bIns="45720" rtlCol="0" anchor="ctr">
            <a:noAutofit/>
          </a:bodyPr>
          <a:lstStyle/>
          <a:p>
            <a:pPr algn="ctr" fontAlgn="auto">
              <a:spcAft>
                <a:spcPts val="0"/>
              </a:spcAft>
              <a:defRPr/>
            </a:pPr>
            <a:r>
              <a:rPr lang="en-US" sz="8800" b="1" dirty="0">
                <a:solidFill>
                  <a:schemeClr val="bg1"/>
                </a:solidFill>
                <a:latin typeface="+mj-lt"/>
                <a:ea typeface="+mj-ea"/>
                <a:cs typeface="+mj-cs"/>
              </a:rPr>
              <a:t>“sin”</a:t>
            </a:r>
          </a:p>
        </p:txBody>
      </p:sp>
      <p:sp>
        <p:nvSpPr>
          <p:cNvPr id="27" name="Rounded Rectangular Callout 38">
            <a:extLst>
              <a:ext uri="{FF2B5EF4-FFF2-40B4-BE49-F238E27FC236}">
                <a16:creationId xmlns:a16="http://schemas.microsoft.com/office/drawing/2014/main" xmlns="" id="{05F56F76-1A86-2AF2-70C9-05C385D940AA}"/>
              </a:ext>
            </a:extLst>
          </p:cNvPr>
          <p:cNvSpPr/>
          <p:nvPr/>
        </p:nvSpPr>
        <p:spPr>
          <a:xfrm>
            <a:off x="417552" y="224652"/>
            <a:ext cx="4373347" cy="108902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“Law of Vanishing Returns”</a:t>
            </a:r>
          </a:p>
        </p:txBody>
      </p:sp>
      <p:sp>
        <p:nvSpPr>
          <p:cNvPr id="28" name="Title 1">
            <a:extLst>
              <a:ext uri="{FF2B5EF4-FFF2-40B4-BE49-F238E27FC236}">
                <a16:creationId xmlns:a16="http://schemas.microsoft.com/office/drawing/2014/main" xmlns="" id="{6005985A-C890-E24F-2C27-A84D95FF3E27}"/>
              </a:ext>
            </a:extLst>
          </p:cNvPr>
          <p:cNvSpPr txBox="1">
            <a:spLocks/>
          </p:cNvSpPr>
          <p:nvPr/>
        </p:nvSpPr>
        <p:spPr>
          <a:xfrm>
            <a:off x="4876800" y="382278"/>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money</a:t>
            </a:r>
            <a:endParaRPr lang="en-US" sz="6600" b="1" dirty="0">
              <a:solidFill>
                <a:schemeClr val="bg1"/>
              </a:solidFill>
              <a:latin typeface="+mj-lt"/>
              <a:ea typeface="+mj-ea"/>
              <a:cs typeface="+mj-cs"/>
            </a:endParaRPr>
          </a:p>
        </p:txBody>
      </p:sp>
      <p:sp>
        <p:nvSpPr>
          <p:cNvPr id="2" name="Rounded Rectangular Callout 38">
            <a:extLst>
              <a:ext uri="{FF2B5EF4-FFF2-40B4-BE49-F238E27FC236}">
                <a16:creationId xmlns:a16="http://schemas.microsoft.com/office/drawing/2014/main" xmlns="" id="{3E84086B-0B12-C096-7C1C-244CC2425AC3}"/>
              </a:ext>
            </a:extLst>
          </p:cNvPr>
          <p:cNvSpPr/>
          <p:nvPr/>
        </p:nvSpPr>
        <p:spPr>
          <a:xfrm>
            <a:off x="98088" y="4518844"/>
            <a:ext cx="6089574" cy="108902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Our amplified desires get more demanding</a:t>
            </a:r>
          </a:p>
        </p:txBody>
      </p:sp>
    </p:spTree>
    <p:extLst>
      <p:ext uri="{BB962C8B-B14F-4D97-AF65-F5344CB8AC3E}">
        <p14:creationId xmlns:p14="http://schemas.microsoft.com/office/powerpoint/2010/main" val="145412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609690"/>
            <a:ext cx="12192000" cy="1248310"/>
          </a:xfrm>
          <a:prstGeom prst="rect">
            <a:avLst/>
          </a:prstGeom>
          <a:solidFill>
            <a:schemeClr val="accent6">
              <a:lumMod val="40000"/>
              <a:lumOff val="60000"/>
            </a:schemeClr>
          </a:solidFill>
          <a:ln>
            <a:solidFill>
              <a:schemeClr val="bg2"/>
            </a:solidFill>
          </a:ln>
        </p:spPr>
        <p:txBody>
          <a:bodyPr wrap="square">
            <a:noAutofit/>
          </a:bodyPr>
          <a:lstStyle/>
          <a:p>
            <a:r>
              <a:rPr lang="en-US" sz="3600" baseline="30000" dirty="0">
                <a:latin typeface="+mn-lt"/>
              </a:rPr>
              <a:t> </a:t>
            </a:r>
            <a:r>
              <a:rPr lang="en-US" sz="3600" b="1" baseline="30000" dirty="0">
                <a:latin typeface="+mn-lt"/>
              </a:rPr>
              <a:t>Rom</a:t>
            </a:r>
            <a:r>
              <a:rPr lang="en-US" sz="3600" b="1" dirty="0">
                <a:latin typeface="+mn-lt"/>
              </a:rPr>
              <a:t> </a:t>
            </a:r>
            <a:r>
              <a:rPr lang="en-US" sz="3600" b="1" baseline="30000" dirty="0">
                <a:latin typeface="+mn-lt"/>
              </a:rPr>
              <a:t>6:12</a:t>
            </a:r>
            <a:r>
              <a:rPr lang="en-US" sz="3600" dirty="0">
                <a:latin typeface="+mn-lt"/>
              </a:rPr>
              <a:t> Therefore do not let sin reign in your mortal body so that you </a:t>
            </a:r>
            <a:r>
              <a:rPr lang="en-US" sz="3600" b="1" u="sng" dirty="0">
                <a:solidFill>
                  <a:srgbClr val="002060"/>
                </a:solidFill>
                <a:latin typeface="+mn-lt"/>
              </a:rPr>
              <a:t>obey its lusts</a:t>
            </a:r>
            <a:r>
              <a:rPr lang="en-US" sz="3600" dirty="0">
                <a:latin typeface="+mn-lt"/>
              </a:rPr>
              <a:t>.</a:t>
            </a:r>
          </a:p>
          <a:p>
            <a:endParaRPr lang="en-US" sz="3200" dirty="0"/>
          </a:p>
        </p:txBody>
      </p:sp>
      <p:sp>
        <p:nvSpPr>
          <p:cNvPr id="5" name="Isosceles Triangle 4">
            <a:extLst>
              <a:ext uri="{FF2B5EF4-FFF2-40B4-BE49-F238E27FC236}">
                <a16:creationId xmlns:a16="http://schemas.microsoft.com/office/drawing/2014/main" xmlns="" id="{C82FC956-B9B4-AF6F-4AA9-9558E7E62883}"/>
              </a:ext>
            </a:extLst>
          </p:cNvPr>
          <p:cNvSpPr/>
          <p:nvPr/>
        </p:nvSpPr>
        <p:spPr>
          <a:xfrm>
            <a:off x="10256874" y="228600"/>
            <a:ext cx="1143000" cy="1066800"/>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xmlns="" id="{3614EBF8-BD2F-762C-2A87-BFE9B1DB4674}"/>
              </a:ext>
            </a:extLst>
          </p:cNvPr>
          <p:cNvGrpSpPr/>
          <p:nvPr/>
        </p:nvGrpSpPr>
        <p:grpSpPr>
          <a:xfrm>
            <a:off x="5241534" y="3086100"/>
            <a:ext cx="1066800" cy="2438400"/>
            <a:chOff x="3886200" y="4038600"/>
            <a:chExt cx="1066800" cy="2438400"/>
          </a:xfrm>
        </p:grpSpPr>
        <p:sp>
          <p:nvSpPr>
            <p:cNvPr id="9" name="Oval 8">
              <a:extLst>
                <a:ext uri="{FF2B5EF4-FFF2-40B4-BE49-F238E27FC236}">
                  <a16:creationId xmlns:a16="http://schemas.microsoft.com/office/drawing/2014/main" xmlns="" id="{6635CFDD-0B35-43FE-0F71-9A4458B7AC24}"/>
                </a:ext>
              </a:extLst>
            </p:cNvPr>
            <p:cNvSpPr/>
            <p:nvPr/>
          </p:nvSpPr>
          <p:spPr>
            <a:xfrm>
              <a:off x="4038600" y="4038600"/>
              <a:ext cx="762000" cy="685800"/>
            </a:xfrm>
            <a:prstGeom prst="ellipse">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xmlns="" id="{B2F32CE6-5329-2863-2DE1-5C69DEF71A2C}"/>
                </a:ext>
              </a:extLst>
            </p:cNvPr>
            <p:cNvCxnSpPr/>
            <p:nvPr/>
          </p:nvCxnSpPr>
          <p:spPr>
            <a:xfrm>
              <a:off x="4419600" y="4724400"/>
              <a:ext cx="0" cy="9906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934AB9D3-17EE-7497-E0CC-73D23F5E717A}"/>
                </a:ext>
              </a:extLst>
            </p:cNvPr>
            <p:cNvCxnSpPr/>
            <p:nvPr/>
          </p:nvCxnSpPr>
          <p:spPr>
            <a:xfrm>
              <a:off x="4419600" y="4953000"/>
              <a:ext cx="457200" cy="2286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1B0A430F-E2A6-50EB-C191-A6CBEB135403}"/>
                </a:ext>
              </a:extLst>
            </p:cNvPr>
            <p:cNvCxnSpPr/>
            <p:nvPr/>
          </p:nvCxnSpPr>
          <p:spPr>
            <a:xfrm flipH="1">
              <a:off x="3886200" y="4962526"/>
              <a:ext cx="495300" cy="219075"/>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8EC8B68E-1AEF-5443-492C-D1BFE630A478}"/>
                </a:ext>
              </a:extLst>
            </p:cNvPr>
            <p:cNvCxnSpPr/>
            <p:nvPr/>
          </p:nvCxnSpPr>
          <p:spPr>
            <a:xfrm flipH="1">
              <a:off x="3886200" y="5638800"/>
              <a:ext cx="533400" cy="7620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A83EFC48-9AEC-CB4D-A96B-D0C65A02CFD7}"/>
                </a:ext>
              </a:extLst>
            </p:cNvPr>
            <p:cNvCxnSpPr/>
            <p:nvPr/>
          </p:nvCxnSpPr>
          <p:spPr>
            <a:xfrm>
              <a:off x="4419600" y="5638800"/>
              <a:ext cx="533400" cy="8382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itle 1">
            <a:extLst>
              <a:ext uri="{FF2B5EF4-FFF2-40B4-BE49-F238E27FC236}">
                <a16:creationId xmlns:a16="http://schemas.microsoft.com/office/drawing/2014/main" xmlns="" id="{55AC2631-67D3-3832-9A1E-5E2904B1AD9E}"/>
              </a:ext>
            </a:extLst>
          </p:cNvPr>
          <p:cNvSpPr txBox="1">
            <a:spLocks/>
          </p:cNvSpPr>
          <p:nvPr/>
        </p:nvSpPr>
        <p:spPr>
          <a:xfrm>
            <a:off x="6934200" y="4000500"/>
            <a:ext cx="4800600" cy="1524000"/>
          </a:xfrm>
          <a:prstGeom prst="rect">
            <a:avLst/>
          </a:prstGeom>
          <a:ln>
            <a:solidFill>
              <a:schemeClr val="bg1"/>
            </a:solidFill>
          </a:ln>
        </p:spPr>
        <p:txBody>
          <a:bodyPr vert="horz" lIns="91440" tIns="45720" rIns="91440" bIns="45720" rtlCol="0" anchor="ctr">
            <a:normAutofit fontScale="85000" lnSpcReduction="20000"/>
          </a:bodyPr>
          <a:lstStyle/>
          <a:p>
            <a:pPr algn="ctr" fontAlgn="auto">
              <a:spcAft>
                <a:spcPts val="0"/>
              </a:spcAft>
              <a:defRPr/>
            </a:pPr>
            <a:r>
              <a:rPr lang="en-US" sz="4400" b="1" dirty="0">
                <a:solidFill>
                  <a:schemeClr val="bg1"/>
                </a:solidFill>
                <a:latin typeface="+mj-lt"/>
                <a:ea typeface="+mj-ea"/>
                <a:cs typeface="+mj-cs"/>
              </a:rPr>
              <a:t>NEEDS: </a:t>
            </a:r>
            <a:br>
              <a:rPr lang="en-US" sz="4400" b="1" dirty="0">
                <a:solidFill>
                  <a:schemeClr val="bg1"/>
                </a:solidFill>
                <a:latin typeface="+mj-lt"/>
                <a:ea typeface="+mj-ea"/>
                <a:cs typeface="+mj-cs"/>
              </a:rPr>
            </a:br>
            <a:r>
              <a:rPr lang="en-US" sz="4400" b="1" dirty="0">
                <a:solidFill>
                  <a:schemeClr val="bg1"/>
                </a:solidFill>
                <a:latin typeface="+mj-lt"/>
                <a:ea typeface="+mj-ea"/>
                <a:cs typeface="+mj-cs"/>
              </a:rPr>
              <a:t>Identity, security, love, significance, purpose</a:t>
            </a:r>
          </a:p>
        </p:txBody>
      </p:sp>
      <p:sp>
        <p:nvSpPr>
          <p:cNvPr id="3" name="Title 1">
            <a:extLst>
              <a:ext uri="{FF2B5EF4-FFF2-40B4-BE49-F238E27FC236}">
                <a16:creationId xmlns:a16="http://schemas.microsoft.com/office/drawing/2014/main" xmlns="" id="{0A61CFFB-4D98-E4F8-1F08-4B96E4741203}"/>
              </a:ext>
            </a:extLst>
          </p:cNvPr>
          <p:cNvSpPr>
            <a:spLocks noGrp="1"/>
          </p:cNvSpPr>
          <p:nvPr>
            <p:ph type="ctrTitle"/>
          </p:nvPr>
        </p:nvSpPr>
        <p:spPr>
          <a:xfrm rot="20352689">
            <a:off x="4446816" y="2040966"/>
            <a:ext cx="1371600" cy="1222375"/>
          </a:xfrm>
        </p:spPr>
        <p:txBody>
          <a:bodyPr>
            <a:noAutofit/>
          </a:bodyPr>
          <a:lstStyle/>
          <a:p>
            <a:r>
              <a:rPr lang="en-US" sz="9600" b="1" dirty="0">
                <a:solidFill>
                  <a:schemeClr val="bg1"/>
                </a:solidFill>
              </a:rPr>
              <a:t>?</a:t>
            </a:r>
          </a:p>
        </p:txBody>
      </p:sp>
      <p:sp>
        <p:nvSpPr>
          <p:cNvPr id="4" name="Title 1">
            <a:extLst>
              <a:ext uri="{FF2B5EF4-FFF2-40B4-BE49-F238E27FC236}">
                <a16:creationId xmlns:a16="http://schemas.microsoft.com/office/drawing/2014/main" xmlns="" id="{E296D158-AB14-8239-7FDE-411906C56595}"/>
              </a:ext>
            </a:extLst>
          </p:cNvPr>
          <p:cNvSpPr txBox="1">
            <a:spLocks/>
          </p:cNvSpPr>
          <p:nvPr/>
        </p:nvSpPr>
        <p:spPr>
          <a:xfrm>
            <a:off x="2339573" y="3348400"/>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work</a:t>
            </a:r>
            <a:endParaRPr lang="en-US" sz="6600" b="1" dirty="0">
              <a:solidFill>
                <a:schemeClr val="bg1"/>
              </a:solidFill>
              <a:latin typeface="+mj-lt"/>
              <a:ea typeface="+mj-ea"/>
              <a:cs typeface="+mj-cs"/>
            </a:endParaRPr>
          </a:p>
        </p:txBody>
      </p:sp>
      <p:sp>
        <p:nvSpPr>
          <p:cNvPr id="7" name="Title 1">
            <a:extLst>
              <a:ext uri="{FF2B5EF4-FFF2-40B4-BE49-F238E27FC236}">
                <a16:creationId xmlns:a16="http://schemas.microsoft.com/office/drawing/2014/main" xmlns="" id="{96694D9D-9712-A7BF-8465-C7B8EB282427}"/>
              </a:ext>
            </a:extLst>
          </p:cNvPr>
          <p:cNvSpPr txBox="1">
            <a:spLocks/>
          </p:cNvSpPr>
          <p:nvPr/>
        </p:nvSpPr>
        <p:spPr>
          <a:xfrm>
            <a:off x="2128098" y="2555185"/>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self care</a:t>
            </a:r>
            <a:endParaRPr lang="en-US" sz="6600" b="1" dirty="0">
              <a:solidFill>
                <a:schemeClr val="bg1"/>
              </a:solidFill>
              <a:latin typeface="+mj-lt"/>
              <a:ea typeface="+mj-ea"/>
              <a:cs typeface="+mj-cs"/>
            </a:endParaRPr>
          </a:p>
        </p:txBody>
      </p:sp>
      <p:sp>
        <p:nvSpPr>
          <p:cNvPr id="15" name="Title 1">
            <a:extLst>
              <a:ext uri="{FF2B5EF4-FFF2-40B4-BE49-F238E27FC236}">
                <a16:creationId xmlns:a16="http://schemas.microsoft.com/office/drawing/2014/main" xmlns="" id="{FCFD3F90-279F-1FC4-F1B4-63ABD75FA551}"/>
              </a:ext>
            </a:extLst>
          </p:cNvPr>
          <p:cNvSpPr txBox="1">
            <a:spLocks/>
          </p:cNvSpPr>
          <p:nvPr/>
        </p:nvSpPr>
        <p:spPr>
          <a:xfrm>
            <a:off x="9925380" y="1746650"/>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family</a:t>
            </a:r>
            <a:endParaRPr lang="en-US" sz="6600" b="1" dirty="0">
              <a:solidFill>
                <a:schemeClr val="bg1"/>
              </a:solidFill>
              <a:latin typeface="+mj-lt"/>
              <a:ea typeface="+mj-ea"/>
              <a:cs typeface="+mj-cs"/>
            </a:endParaRPr>
          </a:p>
        </p:txBody>
      </p:sp>
      <p:sp>
        <p:nvSpPr>
          <p:cNvPr id="16" name="Title 1">
            <a:extLst>
              <a:ext uri="{FF2B5EF4-FFF2-40B4-BE49-F238E27FC236}">
                <a16:creationId xmlns:a16="http://schemas.microsoft.com/office/drawing/2014/main" xmlns="" id="{3C3D4E61-9083-2B05-C70D-1E8396CE4E9C}"/>
              </a:ext>
            </a:extLst>
          </p:cNvPr>
          <p:cNvSpPr txBox="1">
            <a:spLocks/>
          </p:cNvSpPr>
          <p:nvPr/>
        </p:nvSpPr>
        <p:spPr>
          <a:xfrm>
            <a:off x="6921551" y="3278791"/>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fun</a:t>
            </a:r>
            <a:endParaRPr lang="en-US" sz="6600" b="1" dirty="0">
              <a:solidFill>
                <a:schemeClr val="bg1"/>
              </a:solidFill>
              <a:latin typeface="+mj-lt"/>
              <a:ea typeface="+mj-ea"/>
              <a:cs typeface="+mj-cs"/>
            </a:endParaRPr>
          </a:p>
        </p:txBody>
      </p:sp>
      <p:sp>
        <p:nvSpPr>
          <p:cNvPr id="19" name="Title 1">
            <a:extLst>
              <a:ext uri="{FF2B5EF4-FFF2-40B4-BE49-F238E27FC236}">
                <a16:creationId xmlns:a16="http://schemas.microsoft.com/office/drawing/2014/main" xmlns="" id="{96855C2C-6C43-FC35-609A-E7BA8E49847F}"/>
              </a:ext>
            </a:extLst>
          </p:cNvPr>
          <p:cNvSpPr txBox="1">
            <a:spLocks/>
          </p:cNvSpPr>
          <p:nvPr/>
        </p:nvSpPr>
        <p:spPr>
          <a:xfrm>
            <a:off x="8885274" y="2900215"/>
            <a:ext cx="2743200" cy="708025"/>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experience</a:t>
            </a:r>
            <a:endParaRPr lang="en-US" sz="6600" b="1" dirty="0">
              <a:solidFill>
                <a:schemeClr val="bg1"/>
              </a:solidFill>
              <a:latin typeface="+mj-lt"/>
              <a:ea typeface="+mj-ea"/>
              <a:cs typeface="+mj-cs"/>
            </a:endParaRPr>
          </a:p>
        </p:txBody>
      </p:sp>
      <p:sp>
        <p:nvSpPr>
          <p:cNvPr id="20" name="Title 1">
            <a:extLst>
              <a:ext uri="{FF2B5EF4-FFF2-40B4-BE49-F238E27FC236}">
                <a16:creationId xmlns:a16="http://schemas.microsoft.com/office/drawing/2014/main" xmlns="" id="{1FDEEAAA-AF0F-44D5-6F9F-1B507194EB50}"/>
              </a:ext>
            </a:extLst>
          </p:cNvPr>
          <p:cNvSpPr txBox="1">
            <a:spLocks/>
          </p:cNvSpPr>
          <p:nvPr/>
        </p:nvSpPr>
        <p:spPr>
          <a:xfrm>
            <a:off x="4930439" y="1206414"/>
            <a:ext cx="2159320" cy="708025"/>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romance</a:t>
            </a:r>
            <a:endParaRPr lang="en-US" sz="6600" b="1" dirty="0">
              <a:solidFill>
                <a:schemeClr val="bg1"/>
              </a:solidFill>
              <a:latin typeface="+mj-lt"/>
              <a:ea typeface="+mj-ea"/>
              <a:cs typeface="+mj-cs"/>
            </a:endParaRPr>
          </a:p>
        </p:txBody>
      </p:sp>
      <p:sp>
        <p:nvSpPr>
          <p:cNvPr id="22" name="Title 1">
            <a:extLst>
              <a:ext uri="{FF2B5EF4-FFF2-40B4-BE49-F238E27FC236}">
                <a16:creationId xmlns:a16="http://schemas.microsoft.com/office/drawing/2014/main" xmlns="" id="{95CB0AD5-FB39-AC41-D089-4BD836094907}"/>
              </a:ext>
            </a:extLst>
          </p:cNvPr>
          <p:cNvSpPr txBox="1">
            <a:spLocks/>
          </p:cNvSpPr>
          <p:nvPr/>
        </p:nvSpPr>
        <p:spPr>
          <a:xfrm>
            <a:off x="7879160" y="1588768"/>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comfort</a:t>
            </a:r>
            <a:endParaRPr lang="en-US" sz="6600" b="1" dirty="0">
              <a:solidFill>
                <a:schemeClr val="bg1"/>
              </a:solidFill>
              <a:latin typeface="+mj-lt"/>
              <a:ea typeface="+mj-ea"/>
              <a:cs typeface="+mj-cs"/>
            </a:endParaRPr>
          </a:p>
        </p:txBody>
      </p:sp>
      <p:sp>
        <p:nvSpPr>
          <p:cNvPr id="23" name="Title 1">
            <a:extLst>
              <a:ext uri="{FF2B5EF4-FFF2-40B4-BE49-F238E27FC236}">
                <a16:creationId xmlns:a16="http://schemas.microsoft.com/office/drawing/2014/main" xmlns="" id="{A6530AEC-A06D-F133-D472-75EA7BB2C01D}"/>
              </a:ext>
            </a:extLst>
          </p:cNvPr>
          <p:cNvSpPr txBox="1">
            <a:spLocks/>
          </p:cNvSpPr>
          <p:nvPr/>
        </p:nvSpPr>
        <p:spPr>
          <a:xfrm>
            <a:off x="1276020" y="1760487"/>
            <a:ext cx="3412734" cy="708025"/>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social causes</a:t>
            </a:r>
            <a:endParaRPr lang="en-US" sz="6000" b="1" dirty="0">
              <a:solidFill>
                <a:schemeClr val="bg1"/>
              </a:solidFill>
              <a:latin typeface="+mj-lt"/>
              <a:ea typeface="+mj-ea"/>
              <a:cs typeface="+mj-cs"/>
            </a:endParaRPr>
          </a:p>
        </p:txBody>
      </p:sp>
      <p:sp>
        <p:nvSpPr>
          <p:cNvPr id="24" name="Title 1">
            <a:extLst>
              <a:ext uri="{FF2B5EF4-FFF2-40B4-BE49-F238E27FC236}">
                <a16:creationId xmlns:a16="http://schemas.microsoft.com/office/drawing/2014/main" xmlns="" id="{DE6EFDA3-4493-C7BA-EEC5-DACAE16F1579}"/>
              </a:ext>
            </a:extLst>
          </p:cNvPr>
          <p:cNvSpPr txBox="1">
            <a:spLocks/>
          </p:cNvSpPr>
          <p:nvPr/>
        </p:nvSpPr>
        <p:spPr>
          <a:xfrm>
            <a:off x="6934200" y="190500"/>
            <a:ext cx="3048000" cy="990600"/>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achievement</a:t>
            </a:r>
            <a:endParaRPr lang="en-US" sz="6600" b="1" dirty="0">
              <a:solidFill>
                <a:schemeClr val="bg1"/>
              </a:solidFill>
              <a:latin typeface="+mj-lt"/>
              <a:ea typeface="+mj-ea"/>
              <a:cs typeface="+mj-cs"/>
            </a:endParaRPr>
          </a:p>
        </p:txBody>
      </p:sp>
      <p:cxnSp>
        <p:nvCxnSpPr>
          <p:cNvPr id="8" name="Straight Arrow Connector 7">
            <a:extLst>
              <a:ext uri="{FF2B5EF4-FFF2-40B4-BE49-F238E27FC236}">
                <a16:creationId xmlns:a16="http://schemas.microsoft.com/office/drawing/2014/main" xmlns="" id="{7ABA0AEB-AAD0-F7DF-5E14-0C8994328DB3}"/>
              </a:ext>
            </a:extLst>
          </p:cNvPr>
          <p:cNvCxnSpPr>
            <a:cxnSpLocks/>
          </p:cNvCxnSpPr>
          <p:nvPr/>
        </p:nvCxnSpPr>
        <p:spPr>
          <a:xfrm flipV="1">
            <a:off x="6252757" y="2220948"/>
            <a:ext cx="3811145" cy="1162446"/>
          </a:xfrm>
          <a:prstGeom prst="straightConnector1">
            <a:avLst/>
          </a:prstGeom>
          <a:ln w="130175">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082FD647-C547-F243-0D4C-49CC4B758E1E}"/>
              </a:ext>
            </a:extLst>
          </p:cNvPr>
          <p:cNvCxnSpPr>
            <a:cxnSpLocks/>
          </p:cNvCxnSpPr>
          <p:nvPr/>
        </p:nvCxnSpPr>
        <p:spPr>
          <a:xfrm flipV="1">
            <a:off x="6241835" y="1098843"/>
            <a:ext cx="1572305" cy="2088421"/>
          </a:xfrm>
          <a:prstGeom prst="straightConnector1">
            <a:avLst/>
          </a:prstGeom>
          <a:ln w="130175">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97FF2F2F-9402-96B2-8352-9C6BDE6DF06C}"/>
              </a:ext>
            </a:extLst>
          </p:cNvPr>
          <p:cNvCxnSpPr>
            <a:cxnSpLocks/>
          </p:cNvCxnSpPr>
          <p:nvPr/>
        </p:nvCxnSpPr>
        <p:spPr>
          <a:xfrm flipV="1">
            <a:off x="6252757" y="2168482"/>
            <a:ext cx="1647284" cy="1111266"/>
          </a:xfrm>
          <a:prstGeom prst="straightConnector1">
            <a:avLst/>
          </a:prstGeom>
          <a:ln w="130175">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xmlns="" id="{6005985A-C890-E24F-2C27-A84D95FF3E27}"/>
              </a:ext>
            </a:extLst>
          </p:cNvPr>
          <p:cNvSpPr txBox="1">
            <a:spLocks/>
          </p:cNvSpPr>
          <p:nvPr/>
        </p:nvSpPr>
        <p:spPr>
          <a:xfrm>
            <a:off x="4876800" y="382278"/>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money</a:t>
            </a:r>
            <a:endParaRPr lang="en-US" sz="6600" b="1" dirty="0">
              <a:solidFill>
                <a:schemeClr val="bg1"/>
              </a:solidFill>
              <a:latin typeface="+mj-lt"/>
              <a:ea typeface="+mj-ea"/>
              <a:cs typeface="+mj-cs"/>
            </a:endParaRPr>
          </a:p>
        </p:txBody>
      </p:sp>
      <p:sp>
        <p:nvSpPr>
          <p:cNvPr id="2" name="Rounded Rectangular Callout 38">
            <a:extLst>
              <a:ext uri="{FF2B5EF4-FFF2-40B4-BE49-F238E27FC236}">
                <a16:creationId xmlns:a16="http://schemas.microsoft.com/office/drawing/2014/main" xmlns="" id="{E8EBE22C-05CC-1F7A-4DB6-124750F9EE93}"/>
              </a:ext>
            </a:extLst>
          </p:cNvPr>
          <p:cNvSpPr/>
          <p:nvPr/>
        </p:nvSpPr>
        <p:spPr>
          <a:xfrm>
            <a:off x="417552" y="224652"/>
            <a:ext cx="4373347" cy="1089025"/>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The “Law of Vanishing Returns”</a:t>
            </a:r>
          </a:p>
        </p:txBody>
      </p:sp>
      <p:sp>
        <p:nvSpPr>
          <p:cNvPr id="27" name="Rounded Rectangular Callout 38">
            <a:extLst>
              <a:ext uri="{FF2B5EF4-FFF2-40B4-BE49-F238E27FC236}">
                <a16:creationId xmlns:a16="http://schemas.microsoft.com/office/drawing/2014/main" xmlns="" id="{05F56F76-1A86-2AF2-70C9-05C385D940AA}"/>
              </a:ext>
            </a:extLst>
          </p:cNvPr>
          <p:cNvSpPr/>
          <p:nvPr/>
        </p:nvSpPr>
        <p:spPr>
          <a:xfrm>
            <a:off x="118484" y="4022572"/>
            <a:ext cx="5571690" cy="170551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And so gradually, these begin to crowd out your life and make you </a:t>
            </a:r>
            <a:r>
              <a:rPr lang="en-US" sz="3600" b="1" i="1" dirty="0"/>
              <a:t>less</a:t>
            </a:r>
            <a:r>
              <a:rPr lang="en-US" sz="3600" b="1" dirty="0"/>
              <a:t> </a:t>
            </a:r>
            <a:r>
              <a:rPr lang="en-US" sz="3600" b="1" i="1" dirty="0"/>
              <a:t>free</a:t>
            </a:r>
          </a:p>
        </p:txBody>
      </p:sp>
    </p:spTree>
    <p:extLst>
      <p:ext uri="{BB962C8B-B14F-4D97-AF65-F5344CB8AC3E}">
        <p14:creationId xmlns:p14="http://schemas.microsoft.com/office/powerpoint/2010/main" val="159384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609690"/>
            <a:ext cx="12192000" cy="1248310"/>
          </a:xfrm>
          <a:prstGeom prst="rect">
            <a:avLst/>
          </a:prstGeom>
          <a:solidFill>
            <a:schemeClr val="accent6">
              <a:lumMod val="40000"/>
              <a:lumOff val="60000"/>
            </a:schemeClr>
          </a:solidFill>
          <a:ln>
            <a:solidFill>
              <a:schemeClr val="bg2"/>
            </a:solidFill>
          </a:ln>
        </p:spPr>
        <p:txBody>
          <a:bodyPr wrap="square">
            <a:noAutofit/>
          </a:bodyPr>
          <a:lstStyle/>
          <a:p>
            <a:r>
              <a:rPr lang="en-US" sz="3600" baseline="30000" dirty="0">
                <a:latin typeface="+mn-lt"/>
              </a:rPr>
              <a:t> </a:t>
            </a:r>
            <a:r>
              <a:rPr lang="en-US" sz="3600" b="1" baseline="30000" dirty="0">
                <a:latin typeface="+mn-lt"/>
              </a:rPr>
              <a:t>Rom</a:t>
            </a:r>
            <a:r>
              <a:rPr lang="en-US" sz="3600" b="1" dirty="0">
                <a:latin typeface="+mn-lt"/>
              </a:rPr>
              <a:t> </a:t>
            </a:r>
            <a:r>
              <a:rPr lang="en-US" sz="3600" b="1" baseline="30000" dirty="0">
                <a:latin typeface="+mn-lt"/>
              </a:rPr>
              <a:t>6:12</a:t>
            </a:r>
            <a:r>
              <a:rPr lang="en-US" sz="3600" dirty="0">
                <a:latin typeface="+mn-lt"/>
              </a:rPr>
              <a:t> Therefore do not let sin reign in your mortal body so that you </a:t>
            </a:r>
            <a:r>
              <a:rPr lang="en-US" sz="3600" b="1" u="sng" dirty="0">
                <a:solidFill>
                  <a:srgbClr val="002060"/>
                </a:solidFill>
                <a:latin typeface="+mn-lt"/>
              </a:rPr>
              <a:t>obey its lusts</a:t>
            </a:r>
            <a:r>
              <a:rPr lang="en-US" sz="3600" dirty="0">
                <a:latin typeface="+mn-lt"/>
              </a:rPr>
              <a:t>.</a:t>
            </a:r>
          </a:p>
          <a:p>
            <a:endParaRPr lang="en-US" sz="3200" dirty="0"/>
          </a:p>
        </p:txBody>
      </p:sp>
      <p:sp>
        <p:nvSpPr>
          <p:cNvPr id="5" name="Isosceles Triangle 4">
            <a:extLst>
              <a:ext uri="{FF2B5EF4-FFF2-40B4-BE49-F238E27FC236}">
                <a16:creationId xmlns:a16="http://schemas.microsoft.com/office/drawing/2014/main" xmlns="" id="{C82FC956-B9B4-AF6F-4AA9-9558E7E62883}"/>
              </a:ext>
            </a:extLst>
          </p:cNvPr>
          <p:cNvSpPr/>
          <p:nvPr/>
        </p:nvSpPr>
        <p:spPr>
          <a:xfrm>
            <a:off x="10256874" y="228600"/>
            <a:ext cx="1143000" cy="1066800"/>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xmlns="" id="{3614EBF8-BD2F-762C-2A87-BFE9B1DB4674}"/>
              </a:ext>
            </a:extLst>
          </p:cNvPr>
          <p:cNvGrpSpPr/>
          <p:nvPr/>
        </p:nvGrpSpPr>
        <p:grpSpPr>
          <a:xfrm>
            <a:off x="5241534" y="3086100"/>
            <a:ext cx="1066800" cy="2438400"/>
            <a:chOff x="3886200" y="4038600"/>
            <a:chExt cx="1066800" cy="2438400"/>
          </a:xfrm>
        </p:grpSpPr>
        <p:sp>
          <p:nvSpPr>
            <p:cNvPr id="9" name="Oval 8">
              <a:extLst>
                <a:ext uri="{FF2B5EF4-FFF2-40B4-BE49-F238E27FC236}">
                  <a16:creationId xmlns:a16="http://schemas.microsoft.com/office/drawing/2014/main" xmlns="" id="{6635CFDD-0B35-43FE-0F71-9A4458B7AC24}"/>
                </a:ext>
              </a:extLst>
            </p:cNvPr>
            <p:cNvSpPr/>
            <p:nvPr/>
          </p:nvSpPr>
          <p:spPr>
            <a:xfrm>
              <a:off x="4038600" y="4038600"/>
              <a:ext cx="762000" cy="685800"/>
            </a:xfrm>
            <a:prstGeom prst="ellipse">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xmlns="" id="{B2F32CE6-5329-2863-2DE1-5C69DEF71A2C}"/>
                </a:ext>
              </a:extLst>
            </p:cNvPr>
            <p:cNvCxnSpPr/>
            <p:nvPr/>
          </p:nvCxnSpPr>
          <p:spPr>
            <a:xfrm>
              <a:off x="4419600" y="4724400"/>
              <a:ext cx="0" cy="9906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934AB9D3-17EE-7497-E0CC-73D23F5E717A}"/>
                </a:ext>
              </a:extLst>
            </p:cNvPr>
            <p:cNvCxnSpPr/>
            <p:nvPr/>
          </p:nvCxnSpPr>
          <p:spPr>
            <a:xfrm>
              <a:off x="4419600" y="4953000"/>
              <a:ext cx="457200" cy="2286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1B0A430F-E2A6-50EB-C191-A6CBEB135403}"/>
                </a:ext>
              </a:extLst>
            </p:cNvPr>
            <p:cNvCxnSpPr/>
            <p:nvPr/>
          </p:nvCxnSpPr>
          <p:spPr>
            <a:xfrm flipH="1">
              <a:off x="3886200" y="4962526"/>
              <a:ext cx="495300" cy="219075"/>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8EC8B68E-1AEF-5443-492C-D1BFE630A478}"/>
                </a:ext>
              </a:extLst>
            </p:cNvPr>
            <p:cNvCxnSpPr/>
            <p:nvPr/>
          </p:nvCxnSpPr>
          <p:spPr>
            <a:xfrm flipH="1">
              <a:off x="3886200" y="5638800"/>
              <a:ext cx="533400" cy="7620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A83EFC48-9AEC-CB4D-A96B-D0C65A02CFD7}"/>
                </a:ext>
              </a:extLst>
            </p:cNvPr>
            <p:cNvCxnSpPr/>
            <p:nvPr/>
          </p:nvCxnSpPr>
          <p:spPr>
            <a:xfrm>
              <a:off x="4419600" y="5638800"/>
              <a:ext cx="533400" cy="8382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itle 1">
            <a:extLst>
              <a:ext uri="{FF2B5EF4-FFF2-40B4-BE49-F238E27FC236}">
                <a16:creationId xmlns:a16="http://schemas.microsoft.com/office/drawing/2014/main" xmlns="" id="{55AC2631-67D3-3832-9A1E-5E2904B1AD9E}"/>
              </a:ext>
            </a:extLst>
          </p:cNvPr>
          <p:cNvSpPr txBox="1">
            <a:spLocks/>
          </p:cNvSpPr>
          <p:nvPr/>
        </p:nvSpPr>
        <p:spPr>
          <a:xfrm>
            <a:off x="6934200" y="4000500"/>
            <a:ext cx="4800600" cy="1524000"/>
          </a:xfrm>
          <a:prstGeom prst="rect">
            <a:avLst/>
          </a:prstGeom>
          <a:ln>
            <a:solidFill>
              <a:schemeClr val="bg1"/>
            </a:solidFill>
          </a:ln>
        </p:spPr>
        <p:txBody>
          <a:bodyPr vert="horz" lIns="91440" tIns="45720" rIns="91440" bIns="45720" rtlCol="0" anchor="ctr">
            <a:normAutofit fontScale="85000" lnSpcReduction="20000"/>
          </a:bodyPr>
          <a:lstStyle/>
          <a:p>
            <a:pPr algn="ctr" fontAlgn="auto">
              <a:spcAft>
                <a:spcPts val="0"/>
              </a:spcAft>
              <a:defRPr/>
            </a:pPr>
            <a:r>
              <a:rPr lang="en-US" sz="4400" b="1" dirty="0">
                <a:solidFill>
                  <a:schemeClr val="bg1"/>
                </a:solidFill>
                <a:latin typeface="+mj-lt"/>
                <a:ea typeface="+mj-ea"/>
                <a:cs typeface="+mj-cs"/>
              </a:rPr>
              <a:t>NEEDS: </a:t>
            </a:r>
            <a:br>
              <a:rPr lang="en-US" sz="4400" b="1" dirty="0">
                <a:solidFill>
                  <a:schemeClr val="bg1"/>
                </a:solidFill>
                <a:latin typeface="+mj-lt"/>
                <a:ea typeface="+mj-ea"/>
                <a:cs typeface="+mj-cs"/>
              </a:rPr>
            </a:br>
            <a:r>
              <a:rPr lang="en-US" sz="4400" b="1" dirty="0">
                <a:solidFill>
                  <a:schemeClr val="bg1"/>
                </a:solidFill>
                <a:latin typeface="+mj-lt"/>
                <a:ea typeface="+mj-ea"/>
                <a:cs typeface="+mj-cs"/>
              </a:rPr>
              <a:t>Identity, security, love, significance, purpose</a:t>
            </a:r>
          </a:p>
        </p:txBody>
      </p:sp>
      <p:sp>
        <p:nvSpPr>
          <p:cNvPr id="3" name="Title 1">
            <a:extLst>
              <a:ext uri="{FF2B5EF4-FFF2-40B4-BE49-F238E27FC236}">
                <a16:creationId xmlns:a16="http://schemas.microsoft.com/office/drawing/2014/main" xmlns="" id="{0A61CFFB-4D98-E4F8-1F08-4B96E4741203}"/>
              </a:ext>
            </a:extLst>
          </p:cNvPr>
          <p:cNvSpPr>
            <a:spLocks noGrp="1"/>
          </p:cNvSpPr>
          <p:nvPr>
            <p:ph type="ctrTitle"/>
          </p:nvPr>
        </p:nvSpPr>
        <p:spPr>
          <a:xfrm rot="20352689">
            <a:off x="4446816" y="2040966"/>
            <a:ext cx="1371600" cy="1222375"/>
          </a:xfrm>
        </p:spPr>
        <p:txBody>
          <a:bodyPr>
            <a:noAutofit/>
          </a:bodyPr>
          <a:lstStyle/>
          <a:p>
            <a:r>
              <a:rPr lang="en-US" sz="9600" b="1" dirty="0">
                <a:solidFill>
                  <a:schemeClr val="bg1"/>
                </a:solidFill>
              </a:rPr>
              <a:t>?</a:t>
            </a:r>
          </a:p>
        </p:txBody>
      </p:sp>
      <p:sp>
        <p:nvSpPr>
          <p:cNvPr id="4" name="Title 1">
            <a:extLst>
              <a:ext uri="{FF2B5EF4-FFF2-40B4-BE49-F238E27FC236}">
                <a16:creationId xmlns:a16="http://schemas.microsoft.com/office/drawing/2014/main" xmlns="" id="{E296D158-AB14-8239-7FDE-411906C56595}"/>
              </a:ext>
            </a:extLst>
          </p:cNvPr>
          <p:cNvSpPr txBox="1">
            <a:spLocks/>
          </p:cNvSpPr>
          <p:nvPr/>
        </p:nvSpPr>
        <p:spPr>
          <a:xfrm>
            <a:off x="2339573" y="3348400"/>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work</a:t>
            </a:r>
            <a:endParaRPr lang="en-US" sz="6600" b="1" dirty="0">
              <a:solidFill>
                <a:schemeClr val="bg1"/>
              </a:solidFill>
              <a:latin typeface="+mj-lt"/>
              <a:ea typeface="+mj-ea"/>
              <a:cs typeface="+mj-cs"/>
            </a:endParaRPr>
          </a:p>
        </p:txBody>
      </p:sp>
      <p:sp>
        <p:nvSpPr>
          <p:cNvPr id="7" name="Title 1">
            <a:extLst>
              <a:ext uri="{FF2B5EF4-FFF2-40B4-BE49-F238E27FC236}">
                <a16:creationId xmlns:a16="http://schemas.microsoft.com/office/drawing/2014/main" xmlns="" id="{96694D9D-9712-A7BF-8465-C7B8EB282427}"/>
              </a:ext>
            </a:extLst>
          </p:cNvPr>
          <p:cNvSpPr txBox="1">
            <a:spLocks/>
          </p:cNvSpPr>
          <p:nvPr/>
        </p:nvSpPr>
        <p:spPr>
          <a:xfrm>
            <a:off x="2128098" y="2555185"/>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self care</a:t>
            </a:r>
            <a:endParaRPr lang="en-US" sz="6600" b="1" dirty="0">
              <a:solidFill>
                <a:schemeClr val="bg1"/>
              </a:solidFill>
              <a:latin typeface="+mj-lt"/>
              <a:ea typeface="+mj-ea"/>
              <a:cs typeface="+mj-cs"/>
            </a:endParaRPr>
          </a:p>
        </p:txBody>
      </p:sp>
      <p:sp>
        <p:nvSpPr>
          <p:cNvPr id="15" name="Title 1">
            <a:extLst>
              <a:ext uri="{FF2B5EF4-FFF2-40B4-BE49-F238E27FC236}">
                <a16:creationId xmlns:a16="http://schemas.microsoft.com/office/drawing/2014/main" xmlns="" id="{FCFD3F90-279F-1FC4-F1B4-63ABD75FA551}"/>
              </a:ext>
            </a:extLst>
          </p:cNvPr>
          <p:cNvSpPr txBox="1">
            <a:spLocks/>
          </p:cNvSpPr>
          <p:nvPr/>
        </p:nvSpPr>
        <p:spPr>
          <a:xfrm>
            <a:off x="9925380" y="1746650"/>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family</a:t>
            </a:r>
            <a:endParaRPr lang="en-US" sz="6600" b="1" dirty="0">
              <a:solidFill>
                <a:schemeClr val="bg1"/>
              </a:solidFill>
              <a:latin typeface="+mj-lt"/>
              <a:ea typeface="+mj-ea"/>
              <a:cs typeface="+mj-cs"/>
            </a:endParaRPr>
          </a:p>
        </p:txBody>
      </p:sp>
      <p:sp>
        <p:nvSpPr>
          <p:cNvPr id="16" name="Title 1">
            <a:extLst>
              <a:ext uri="{FF2B5EF4-FFF2-40B4-BE49-F238E27FC236}">
                <a16:creationId xmlns:a16="http://schemas.microsoft.com/office/drawing/2014/main" xmlns="" id="{3C3D4E61-9083-2B05-C70D-1E8396CE4E9C}"/>
              </a:ext>
            </a:extLst>
          </p:cNvPr>
          <p:cNvSpPr txBox="1">
            <a:spLocks/>
          </p:cNvSpPr>
          <p:nvPr/>
        </p:nvSpPr>
        <p:spPr>
          <a:xfrm>
            <a:off x="6921551" y="3278791"/>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fun</a:t>
            </a:r>
            <a:endParaRPr lang="en-US" sz="6600" b="1" dirty="0">
              <a:solidFill>
                <a:schemeClr val="bg1"/>
              </a:solidFill>
              <a:latin typeface="+mj-lt"/>
              <a:ea typeface="+mj-ea"/>
              <a:cs typeface="+mj-cs"/>
            </a:endParaRPr>
          </a:p>
        </p:txBody>
      </p:sp>
      <p:sp>
        <p:nvSpPr>
          <p:cNvPr id="19" name="Title 1">
            <a:extLst>
              <a:ext uri="{FF2B5EF4-FFF2-40B4-BE49-F238E27FC236}">
                <a16:creationId xmlns:a16="http://schemas.microsoft.com/office/drawing/2014/main" xmlns="" id="{96855C2C-6C43-FC35-609A-E7BA8E49847F}"/>
              </a:ext>
            </a:extLst>
          </p:cNvPr>
          <p:cNvSpPr txBox="1">
            <a:spLocks/>
          </p:cNvSpPr>
          <p:nvPr/>
        </p:nvSpPr>
        <p:spPr>
          <a:xfrm>
            <a:off x="8885274" y="2900215"/>
            <a:ext cx="2743200" cy="708025"/>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experience</a:t>
            </a:r>
            <a:endParaRPr lang="en-US" sz="6600" b="1" dirty="0">
              <a:solidFill>
                <a:schemeClr val="bg1"/>
              </a:solidFill>
              <a:latin typeface="+mj-lt"/>
              <a:ea typeface="+mj-ea"/>
              <a:cs typeface="+mj-cs"/>
            </a:endParaRPr>
          </a:p>
        </p:txBody>
      </p:sp>
      <p:sp>
        <p:nvSpPr>
          <p:cNvPr id="20" name="Title 1">
            <a:extLst>
              <a:ext uri="{FF2B5EF4-FFF2-40B4-BE49-F238E27FC236}">
                <a16:creationId xmlns:a16="http://schemas.microsoft.com/office/drawing/2014/main" xmlns="" id="{1FDEEAAA-AF0F-44D5-6F9F-1B507194EB50}"/>
              </a:ext>
            </a:extLst>
          </p:cNvPr>
          <p:cNvSpPr txBox="1">
            <a:spLocks/>
          </p:cNvSpPr>
          <p:nvPr/>
        </p:nvSpPr>
        <p:spPr>
          <a:xfrm>
            <a:off x="4930439" y="1206414"/>
            <a:ext cx="2159320" cy="708025"/>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romance</a:t>
            </a:r>
            <a:endParaRPr lang="en-US" sz="6600" b="1" dirty="0">
              <a:solidFill>
                <a:schemeClr val="bg1"/>
              </a:solidFill>
              <a:latin typeface="+mj-lt"/>
              <a:ea typeface="+mj-ea"/>
              <a:cs typeface="+mj-cs"/>
            </a:endParaRPr>
          </a:p>
        </p:txBody>
      </p:sp>
      <p:sp>
        <p:nvSpPr>
          <p:cNvPr id="22" name="Title 1">
            <a:extLst>
              <a:ext uri="{FF2B5EF4-FFF2-40B4-BE49-F238E27FC236}">
                <a16:creationId xmlns:a16="http://schemas.microsoft.com/office/drawing/2014/main" xmlns="" id="{95CB0AD5-FB39-AC41-D089-4BD836094907}"/>
              </a:ext>
            </a:extLst>
          </p:cNvPr>
          <p:cNvSpPr txBox="1">
            <a:spLocks/>
          </p:cNvSpPr>
          <p:nvPr/>
        </p:nvSpPr>
        <p:spPr>
          <a:xfrm>
            <a:off x="7879160" y="1588768"/>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comfort</a:t>
            </a:r>
            <a:endParaRPr lang="en-US" sz="6600" b="1" dirty="0">
              <a:solidFill>
                <a:schemeClr val="bg1"/>
              </a:solidFill>
              <a:latin typeface="+mj-lt"/>
              <a:ea typeface="+mj-ea"/>
              <a:cs typeface="+mj-cs"/>
            </a:endParaRPr>
          </a:p>
        </p:txBody>
      </p:sp>
      <p:sp>
        <p:nvSpPr>
          <p:cNvPr id="23" name="Title 1">
            <a:extLst>
              <a:ext uri="{FF2B5EF4-FFF2-40B4-BE49-F238E27FC236}">
                <a16:creationId xmlns:a16="http://schemas.microsoft.com/office/drawing/2014/main" xmlns="" id="{A6530AEC-A06D-F133-D472-75EA7BB2C01D}"/>
              </a:ext>
            </a:extLst>
          </p:cNvPr>
          <p:cNvSpPr txBox="1">
            <a:spLocks/>
          </p:cNvSpPr>
          <p:nvPr/>
        </p:nvSpPr>
        <p:spPr>
          <a:xfrm>
            <a:off x="1276020" y="1760487"/>
            <a:ext cx="3412734" cy="708025"/>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social causes</a:t>
            </a:r>
            <a:endParaRPr lang="en-US" sz="6000" b="1" dirty="0">
              <a:solidFill>
                <a:schemeClr val="bg1"/>
              </a:solidFill>
              <a:latin typeface="+mj-lt"/>
              <a:ea typeface="+mj-ea"/>
              <a:cs typeface="+mj-cs"/>
            </a:endParaRPr>
          </a:p>
        </p:txBody>
      </p:sp>
      <p:sp>
        <p:nvSpPr>
          <p:cNvPr id="24" name="Title 1">
            <a:extLst>
              <a:ext uri="{FF2B5EF4-FFF2-40B4-BE49-F238E27FC236}">
                <a16:creationId xmlns:a16="http://schemas.microsoft.com/office/drawing/2014/main" xmlns="" id="{DE6EFDA3-4493-C7BA-EEC5-DACAE16F1579}"/>
              </a:ext>
            </a:extLst>
          </p:cNvPr>
          <p:cNvSpPr txBox="1">
            <a:spLocks/>
          </p:cNvSpPr>
          <p:nvPr/>
        </p:nvSpPr>
        <p:spPr>
          <a:xfrm>
            <a:off x="6934200" y="190500"/>
            <a:ext cx="3048000" cy="990600"/>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achievement</a:t>
            </a:r>
            <a:endParaRPr lang="en-US" sz="6600" b="1" dirty="0">
              <a:solidFill>
                <a:schemeClr val="bg1"/>
              </a:solidFill>
              <a:latin typeface="+mj-lt"/>
              <a:ea typeface="+mj-ea"/>
              <a:cs typeface="+mj-cs"/>
            </a:endParaRPr>
          </a:p>
        </p:txBody>
      </p:sp>
      <p:cxnSp>
        <p:nvCxnSpPr>
          <p:cNvPr id="8" name="Straight Arrow Connector 7">
            <a:extLst>
              <a:ext uri="{FF2B5EF4-FFF2-40B4-BE49-F238E27FC236}">
                <a16:creationId xmlns:a16="http://schemas.microsoft.com/office/drawing/2014/main" xmlns="" id="{7ABA0AEB-AAD0-F7DF-5E14-0C8994328DB3}"/>
              </a:ext>
            </a:extLst>
          </p:cNvPr>
          <p:cNvCxnSpPr>
            <a:cxnSpLocks/>
          </p:cNvCxnSpPr>
          <p:nvPr/>
        </p:nvCxnSpPr>
        <p:spPr>
          <a:xfrm flipV="1">
            <a:off x="6252757" y="2220948"/>
            <a:ext cx="3811145" cy="1162446"/>
          </a:xfrm>
          <a:prstGeom prst="straightConnector1">
            <a:avLst/>
          </a:prstGeom>
          <a:ln w="130175">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082FD647-C547-F243-0D4C-49CC4B758E1E}"/>
              </a:ext>
            </a:extLst>
          </p:cNvPr>
          <p:cNvCxnSpPr>
            <a:cxnSpLocks/>
          </p:cNvCxnSpPr>
          <p:nvPr/>
        </p:nvCxnSpPr>
        <p:spPr>
          <a:xfrm flipV="1">
            <a:off x="6241835" y="1098843"/>
            <a:ext cx="1572305" cy="2088421"/>
          </a:xfrm>
          <a:prstGeom prst="straightConnector1">
            <a:avLst/>
          </a:prstGeom>
          <a:ln w="130175">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97FF2F2F-9402-96B2-8352-9C6BDE6DF06C}"/>
              </a:ext>
            </a:extLst>
          </p:cNvPr>
          <p:cNvCxnSpPr>
            <a:cxnSpLocks/>
          </p:cNvCxnSpPr>
          <p:nvPr/>
        </p:nvCxnSpPr>
        <p:spPr>
          <a:xfrm flipV="1">
            <a:off x="6252757" y="2168482"/>
            <a:ext cx="1647284" cy="1111266"/>
          </a:xfrm>
          <a:prstGeom prst="straightConnector1">
            <a:avLst/>
          </a:prstGeom>
          <a:ln w="130175">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xmlns="" id="{833ACD0B-F6E0-BF15-3B63-DF066EE3D1FF}"/>
              </a:ext>
            </a:extLst>
          </p:cNvPr>
          <p:cNvSpPr txBox="1">
            <a:spLocks/>
          </p:cNvSpPr>
          <p:nvPr/>
        </p:nvSpPr>
        <p:spPr>
          <a:xfrm>
            <a:off x="432801" y="4389489"/>
            <a:ext cx="3352800" cy="1089025"/>
          </a:xfrm>
          <a:prstGeom prst="rect">
            <a:avLst/>
          </a:prstGeom>
        </p:spPr>
        <p:txBody>
          <a:bodyPr vert="horz" lIns="91440" tIns="45720" rIns="91440" bIns="45720" rtlCol="0" anchor="ctr">
            <a:noAutofit/>
          </a:bodyPr>
          <a:lstStyle/>
          <a:p>
            <a:pPr algn="ctr" fontAlgn="auto">
              <a:spcAft>
                <a:spcPts val="0"/>
              </a:spcAft>
              <a:defRPr/>
            </a:pPr>
            <a:r>
              <a:rPr lang="en-US" sz="8800" b="1" dirty="0">
                <a:solidFill>
                  <a:schemeClr val="bg1"/>
                </a:solidFill>
                <a:latin typeface="+mj-lt"/>
                <a:ea typeface="+mj-ea"/>
                <a:cs typeface="+mj-cs"/>
              </a:rPr>
              <a:t>“sin”</a:t>
            </a:r>
          </a:p>
        </p:txBody>
      </p:sp>
      <p:sp>
        <p:nvSpPr>
          <p:cNvPr id="28" name="Title 1">
            <a:extLst>
              <a:ext uri="{FF2B5EF4-FFF2-40B4-BE49-F238E27FC236}">
                <a16:creationId xmlns:a16="http://schemas.microsoft.com/office/drawing/2014/main" xmlns="" id="{6005985A-C890-E24F-2C27-A84D95FF3E27}"/>
              </a:ext>
            </a:extLst>
          </p:cNvPr>
          <p:cNvSpPr txBox="1">
            <a:spLocks/>
          </p:cNvSpPr>
          <p:nvPr/>
        </p:nvSpPr>
        <p:spPr>
          <a:xfrm>
            <a:off x="4876800" y="382278"/>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money</a:t>
            </a:r>
            <a:endParaRPr lang="en-US" sz="6600" b="1" dirty="0">
              <a:solidFill>
                <a:schemeClr val="bg1"/>
              </a:solidFill>
              <a:latin typeface="+mj-lt"/>
              <a:ea typeface="+mj-ea"/>
              <a:cs typeface="+mj-cs"/>
            </a:endParaRPr>
          </a:p>
        </p:txBody>
      </p:sp>
      <p:sp>
        <p:nvSpPr>
          <p:cNvPr id="29" name="Rounded Rectangular Callout 38">
            <a:extLst>
              <a:ext uri="{FF2B5EF4-FFF2-40B4-BE49-F238E27FC236}">
                <a16:creationId xmlns:a16="http://schemas.microsoft.com/office/drawing/2014/main" xmlns="" id="{F6CBA5A8-919F-1031-21CF-FD21E0756F8E}"/>
              </a:ext>
            </a:extLst>
          </p:cNvPr>
          <p:cNvSpPr/>
          <p:nvPr/>
        </p:nvSpPr>
        <p:spPr>
          <a:xfrm>
            <a:off x="118484" y="4022572"/>
            <a:ext cx="5571690" cy="170551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And so gradually, these begin to crowd out your life and make you </a:t>
            </a:r>
            <a:r>
              <a:rPr lang="en-US" sz="3600" b="1" i="1" dirty="0"/>
              <a:t>less</a:t>
            </a:r>
            <a:r>
              <a:rPr lang="en-US" sz="3600" b="1" dirty="0"/>
              <a:t> </a:t>
            </a:r>
            <a:r>
              <a:rPr lang="en-US" sz="3600" b="1" i="1" dirty="0"/>
              <a:t>free</a:t>
            </a:r>
          </a:p>
        </p:txBody>
      </p:sp>
      <p:sp>
        <p:nvSpPr>
          <p:cNvPr id="2" name="Rounded Rectangular Callout 38">
            <a:extLst>
              <a:ext uri="{FF2B5EF4-FFF2-40B4-BE49-F238E27FC236}">
                <a16:creationId xmlns:a16="http://schemas.microsoft.com/office/drawing/2014/main" xmlns="" id="{E8EBE22C-05CC-1F7A-4DB6-124750F9EE93}"/>
              </a:ext>
            </a:extLst>
          </p:cNvPr>
          <p:cNvSpPr/>
          <p:nvPr/>
        </p:nvSpPr>
        <p:spPr>
          <a:xfrm>
            <a:off x="417552" y="224652"/>
            <a:ext cx="8650248" cy="129770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tabLst>
                <a:tab pos="457200" algn="l"/>
                <a:tab pos="800100" algn="l"/>
              </a:tabLs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By putting inordinate weight on the thing we pursue, we ultimately distort and ruin it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101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609690"/>
            <a:ext cx="12192000" cy="1248310"/>
          </a:xfrm>
          <a:prstGeom prst="rect">
            <a:avLst/>
          </a:prstGeom>
          <a:solidFill>
            <a:schemeClr val="accent6">
              <a:lumMod val="40000"/>
              <a:lumOff val="60000"/>
            </a:schemeClr>
          </a:solidFill>
          <a:ln>
            <a:solidFill>
              <a:schemeClr val="bg2"/>
            </a:solidFill>
          </a:ln>
        </p:spPr>
        <p:txBody>
          <a:bodyPr wrap="square">
            <a:noAutofit/>
          </a:bodyPr>
          <a:lstStyle/>
          <a:p>
            <a:r>
              <a:rPr lang="en-US" sz="3600" baseline="30000" dirty="0">
                <a:latin typeface="+mn-lt"/>
              </a:rPr>
              <a:t> </a:t>
            </a:r>
            <a:r>
              <a:rPr lang="en-US" sz="3600" b="1" baseline="30000" dirty="0">
                <a:latin typeface="+mn-lt"/>
              </a:rPr>
              <a:t>Rom</a:t>
            </a:r>
            <a:r>
              <a:rPr lang="en-US" sz="3600" b="1" dirty="0">
                <a:latin typeface="+mn-lt"/>
              </a:rPr>
              <a:t> </a:t>
            </a:r>
            <a:r>
              <a:rPr lang="en-US" sz="3600" b="1" baseline="30000" dirty="0">
                <a:latin typeface="+mn-lt"/>
              </a:rPr>
              <a:t>6:12</a:t>
            </a:r>
            <a:r>
              <a:rPr lang="en-US" sz="3600" dirty="0">
                <a:latin typeface="+mn-lt"/>
              </a:rPr>
              <a:t> Therefore do not let sin reign in your mortal body so that you </a:t>
            </a:r>
            <a:r>
              <a:rPr lang="en-US" sz="3600" b="1" u="sng" dirty="0">
                <a:solidFill>
                  <a:srgbClr val="002060"/>
                </a:solidFill>
                <a:latin typeface="+mn-lt"/>
              </a:rPr>
              <a:t>obey its lusts</a:t>
            </a:r>
            <a:r>
              <a:rPr lang="en-US" sz="3600" dirty="0">
                <a:latin typeface="+mn-lt"/>
              </a:rPr>
              <a:t>.</a:t>
            </a:r>
          </a:p>
          <a:p>
            <a:endParaRPr lang="en-US" sz="3200" dirty="0"/>
          </a:p>
        </p:txBody>
      </p:sp>
      <p:sp>
        <p:nvSpPr>
          <p:cNvPr id="5" name="Isosceles Triangle 4">
            <a:extLst>
              <a:ext uri="{FF2B5EF4-FFF2-40B4-BE49-F238E27FC236}">
                <a16:creationId xmlns:a16="http://schemas.microsoft.com/office/drawing/2014/main" xmlns="" id="{C82FC956-B9B4-AF6F-4AA9-9558E7E62883}"/>
              </a:ext>
            </a:extLst>
          </p:cNvPr>
          <p:cNvSpPr/>
          <p:nvPr/>
        </p:nvSpPr>
        <p:spPr>
          <a:xfrm>
            <a:off x="10256874" y="228600"/>
            <a:ext cx="1143000" cy="1066800"/>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xmlns="" id="{3614EBF8-BD2F-762C-2A87-BFE9B1DB4674}"/>
              </a:ext>
            </a:extLst>
          </p:cNvPr>
          <p:cNvGrpSpPr/>
          <p:nvPr/>
        </p:nvGrpSpPr>
        <p:grpSpPr>
          <a:xfrm>
            <a:off x="5241534" y="3086100"/>
            <a:ext cx="1066800" cy="2438400"/>
            <a:chOff x="3886200" y="4038600"/>
            <a:chExt cx="1066800" cy="2438400"/>
          </a:xfrm>
        </p:grpSpPr>
        <p:sp>
          <p:nvSpPr>
            <p:cNvPr id="9" name="Oval 8">
              <a:extLst>
                <a:ext uri="{FF2B5EF4-FFF2-40B4-BE49-F238E27FC236}">
                  <a16:creationId xmlns:a16="http://schemas.microsoft.com/office/drawing/2014/main" xmlns="" id="{6635CFDD-0B35-43FE-0F71-9A4458B7AC24}"/>
                </a:ext>
              </a:extLst>
            </p:cNvPr>
            <p:cNvSpPr/>
            <p:nvPr/>
          </p:nvSpPr>
          <p:spPr>
            <a:xfrm>
              <a:off x="4038600" y="4038600"/>
              <a:ext cx="762000" cy="685800"/>
            </a:xfrm>
            <a:prstGeom prst="ellipse">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xmlns="" id="{B2F32CE6-5329-2863-2DE1-5C69DEF71A2C}"/>
                </a:ext>
              </a:extLst>
            </p:cNvPr>
            <p:cNvCxnSpPr/>
            <p:nvPr/>
          </p:nvCxnSpPr>
          <p:spPr>
            <a:xfrm>
              <a:off x="4419600" y="4724400"/>
              <a:ext cx="0" cy="9906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934AB9D3-17EE-7497-E0CC-73D23F5E717A}"/>
                </a:ext>
              </a:extLst>
            </p:cNvPr>
            <p:cNvCxnSpPr/>
            <p:nvPr/>
          </p:nvCxnSpPr>
          <p:spPr>
            <a:xfrm>
              <a:off x="4419600" y="4953000"/>
              <a:ext cx="457200" cy="2286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1B0A430F-E2A6-50EB-C191-A6CBEB135403}"/>
                </a:ext>
              </a:extLst>
            </p:cNvPr>
            <p:cNvCxnSpPr/>
            <p:nvPr/>
          </p:nvCxnSpPr>
          <p:spPr>
            <a:xfrm flipH="1">
              <a:off x="3886200" y="4962526"/>
              <a:ext cx="495300" cy="219075"/>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8EC8B68E-1AEF-5443-492C-D1BFE630A478}"/>
                </a:ext>
              </a:extLst>
            </p:cNvPr>
            <p:cNvCxnSpPr/>
            <p:nvPr/>
          </p:nvCxnSpPr>
          <p:spPr>
            <a:xfrm flipH="1">
              <a:off x="3886200" y="5638800"/>
              <a:ext cx="533400" cy="7620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A83EFC48-9AEC-CB4D-A96B-D0C65A02CFD7}"/>
                </a:ext>
              </a:extLst>
            </p:cNvPr>
            <p:cNvCxnSpPr/>
            <p:nvPr/>
          </p:nvCxnSpPr>
          <p:spPr>
            <a:xfrm>
              <a:off x="4419600" y="5638800"/>
              <a:ext cx="533400" cy="8382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itle 1">
            <a:extLst>
              <a:ext uri="{FF2B5EF4-FFF2-40B4-BE49-F238E27FC236}">
                <a16:creationId xmlns:a16="http://schemas.microsoft.com/office/drawing/2014/main" xmlns="" id="{55AC2631-67D3-3832-9A1E-5E2904B1AD9E}"/>
              </a:ext>
            </a:extLst>
          </p:cNvPr>
          <p:cNvSpPr txBox="1">
            <a:spLocks/>
          </p:cNvSpPr>
          <p:nvPr/>
        </p:nvSpPr>
        <p:spPr>
          <a:xfrm>
            <a:off x="6934200" y="4000500"/>
            <a:ext cx="4800600" cy="1524000"/>
          </a:xfrm>
          <a:prstGeom prst="rect">
            <a:avLst/>
          </a:prstGeom>
          <a:ln>
            <a:solidFill>
              <a:schemeClr val="bg1"/>
            </a:solidFill>
          </a:ln>
        </p:spPr>
        <p:txBody>
          <a:bodyPr vert="horz" lIns="91440" tIns="45720" rIns="91440" bIns="45720" rtlCol="0" anchor="ctr">
            <a:normAutofit fontScale="85000" lnSpcReduction="20000"/>
          </a:bodyPr>
          <a:lstStyle/>
          <a:p>
            <a:pPr algn="ctr" fontAlgn="auto">
              <a:spcAft>
                <a:spcPts val="0"/>
              </a:spcAft>
              <a:defRPr/>
            </a:pPr>
            <a:r>
              <a:rPr lang="en-US" sz="4400" b="1" dirty="0">
                <a:solidFill>
                  <a:schemeClr val="bg1"/>
                </a:solidFill>
                <a:latin typeface="+mj-lt"/>
                <a:ea typeface="+mj-ea"/>
                <a:cs typeface="+mj-cs"/>
              </a:rPr>
              <a:t>NEEDS: </a:t>
            </a:r>
            <a:br>
              <a:rPr lang="en-US" sz="4400" b="1" dirty="0">
                <a:solidFill>
                  <a:schemeClr val="bg1"/>
                </a:solidFill>
                <a:latin typeface="+mj-lt"/>
                <a:ea typeface="+mj-ea"/>
                <a:cs typeface="+mj-cs"/>
              </a:rPr>
            </a:br>
            <a:r>
              <a:rPr lang="en-US" sz="4400" b="1" dirty="0">
                <a:solidFill>
                  <a:schemeClr val="bg1"/>
                </a:solidFill>
                <a:latin typeface="+mj-lt"/>
                <a:ea typeface="+mj-ea"/>
                <a:cs typeface="+mj-cs"/>
              </a:rPr>
              <a:t>Identity, security, love, significance, purpose</a:t>
            </a:r>
          </a:p>
        </p:txBody>
      </p:sp>
      <p:sp>
        <p:nvSpPr>
          <p:cNvPr id="3" name="Title 1">
            <a:extLst>
              <a:ext uri="{FF2B5EF4-FFF2-40B4-BE49-F238E27FC236}">
                <a16:creationId xmlns:a16="http://schemas.microsoft.com/office/drawing/2014/main" xmlns="" id="{0A61CFFB-4D98-E4F8-1F08-4B96E4741203}"/>
              </a:ext>
            </a:extLst>
          </p:cNvPr>
          <p:cNvSpPr>
            <a:spLocks noGrp="1"/>
          </p:cNvSpPr>
          <p:nvPr>
            <p:ph type="ctrTitle"/>
          </p:nvPr>
        </p:nvSpPr>
        <p:spPr>
          <a:xfrm rot="20352689">
            <a:off x="4446816" y="2040966"/>
            <a:ext cx="1371600" cy="1222375"/>
          </a:xfrm>
        </p:spPr>
        <p:txBody>
          <a:bodyPr>
            <a:noAutofit/>
          </a:bodyPr>
          <a:lstStyle/>
          <a:p>
            <a:r>
              <a:rPr lang="en-US" sz="9600" b="1" dirty="0">
                <a:solidFill>
                  <a:schemeClr val="bg1"/>
                </a:solidFill>
              </a:rPr>
              <a:t>?</a:t>
            </a:r>
          </a:p>
        </p:txBody>
      </p:sp>
      <p:sp>
        <p:nvSpPr>
          <p:cNvPr id="4" name="Title 1">
            <a:extLst>
              <a:ext uri="{FF2B5EF4-FFF2-40B4-BE49-F238E27FC236}">
                <a16:creationId xmlns:a16="http://schemas.microsoft.com/office/drawing/2014/main" xmlns="" id="{E296D158-AB14-8239-7FDE-411906C56595}"/>
              </a:ext>
            </a:extLst>
          </p:cNvPr>
          <p:cNvSpPr txBox="1">
            <a:spLocks/>
          </p:cNvSpPr>
          <p:nvPr/>
        </p:nvSpPr>
        <p:spPr>
          <a:xfrm>
            <a:off x="2339573" y="3348400"/>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work</a:t>
            </a:r>
            <a:endParaRPr lang="en-US" sz="6600" b="1" dirty="0">
              <a:solidFill>
                <a:schemeClr val="bg1"/>
              </a:solidFill>
              <a:latin typeface="+mj-lt"/>
              <a:ea typeface="+mj-ea"/>
              <a:cs typeface="+mj-cs"/>
            </a:endParaRPr>
          </a:p>
        </p:txBody>
      </p:sp>
      <p:sp>
        <p:nvSpPr>
          <p:cNvPr id="7" name="Title 1">
            <a:extLst>
              <a:ext uri="{FF2B5EF4-FFF2-40B4-BE49-F238E27FC236}">
                <a16:creationId xmlns:a16="http://schemas.microsoft.com/office/drawing/2014/main" xmlns="" id="{96694D9D-9712-A7BF-8465-C7B8EB282427}"/>
              </a:ext>
            </a:extLst>
          </p:cNvPr>
          <p:cNvSpPr txBox="1">
            <a:spLocks/>
          </p:cNvSpPr>
          <p:nvPr/>
        </p:nvSpPr>
        <p:spPr>
          <a:xfrm>
            <a:off x="2128098" y="2555185"/>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self care</a:t>
            </a:r>
            <a:endParaRPr lang="en-US" sz="6600" b="1" dirty="0">
              <a:solidFill>
                <a:schemeClr val="bg1"/>
              </a:solidFill>
              <a:latin typeface="+mj-lt"/>
              <a:ea typeface="+mj-ea"/>
              <a:cs typeface="+mj-cs"/>
            </a:endParaRPr>
          </a:p>
        </p:txBody>
      </p:sp>
      <p:sp>
        <p:nvSpPr>
          <p:cNvPr id="15" name="Title 1">
            <a:extLst>
              <a:ext uri="{FF2B5EF4-FFF2-40B4-BE49-F238E27FC236}">
                <a16:creationId xmlns:a16="http://schemas.microsoft.com/office/drawing/2014/main" xmlns="" id="{FCFD3F90-279F-1FC4-F1B4-63ABD75FA551}"/>
              </a:ext>
            </a:extLst>
          </p:cNvPr>
          <p:cNvSpPr txBox="1">
            <a:spLocks/>
          </p:cNvSpPr>
          <p:nvPr/>
        </p:nvSpPr>
        <p:spPr>
          <a:xfrm>
            <a:off x="9925380" y="1746650"/>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family</a:t>
            </a:r>
            <a:endParaRPr lang="en-US" sz="6600" b="1" dirty="0">
              <a:solidFill>
                <a:schemeClr val="bg1"/>
              </a:solidFill>
              <a:latin typeface="+mj-lt"/>
              <a:ea typeface="+mj-ea"/>
              <a:cs typeface="+mj-cs"/>
            </a:endParaRPr>
          </a:p>
        </p:txBody>
      </p:sp>
      <p:sp>
        <p:nvSpPr>
          <p:cNvPr id="16" name="Title 1">
            <a:extLst>
              <a:ext uri="{FF2B5EF4-FFF2-40B4-BE49-F238E27FC236}">
                <a16:creationId xmlns:a16="http://schemas.microsoft.com/office/drawing/2014/main" xmlns="" id="{3C3D4E61-9083-2B05-C70D-1E8396CE4E9C}"/>
              </a:ext>
            </a:extLst>
          </p:cNvPr>
          <p:cNvSpPr txBox="1">
            <a:spLocks/>
          </p:cNvSpPr>
          <p:nvPr/>
        </p:nvSpPr>
        <p:spPr>
          <a:xfrm>
            <a:off x="6921551" y="3278791"/>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fun</a:t>
            </a:r>
            <a:endParaRPr lang="en-US" sz="6600" b="1" dirty="0">
              <a:solidFill>
                <a:schemeClr val="bg1"/>
              </a:solidFill>
              <a:latin typeface="+mj-lt"/>
              <a:ea typeface="+mj-ea"/>
              <a:cs typeface="+mj-cs"/>
            </a:endParaRPr>
          </a:p>
        </p:txBody>
      </p:sp>
      <p:sp>
        <p:nvSpPr>
          <p:cNvPr id="19" name="Title 1">
            <a:extLst>
              <a:ext uri="{FF2B5EF4-FFF2-40B4-BE49-F238E27FC236}">
                <a16:creationId xmlns:a16="http://schemas.microsoft.com/office/drawing/2014/main" xmlns="" id="{96855C2C-6C43-FC35-609A-E7BA8E49847F}"/>
              </a:ext>
            </a:extLst>
          </p:cNvPr>
          <p:cNvSpPr txBox="1">
            <a:spLocks/>
          </p:cNvSpPr>
          <p:nvPr/>
        </p:nvSpPr>
        <p:spPr>
          <a:xfrm>
            <a:off x="8885274" y="2900215"/>
            <a:ext cx="2743200" cy="708025"/>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experience</a:t>
            </a:r>
            <a:endParaRPr lang="en-US" sz="6600" b="1" dirty="0">
              <a:solidFill>
                <a:schemeClr val="bg1"/>
              </a:solidFill>
              <a:latin typeface="+mj-lt"/>
              <a:ea typeface="+mj-ea"/>
              <a:cs typeface="+mj-cs"/>
            </a:endParaRPr>
          </a:p>
        </p:txBody>
      </p:sp>
      <p:sp>
        <p:nvSpPr>
          <p:cNvPr id="20" name="Title 1">
            <a:extLst>
              <a:ext uri="{FF2B5EF4-FFF2-40B4-BE49-F238E27FC236}">
                <a16:creationId xmlns:a16="http://schemas.microsoft.com/office/drawing/2014/main" xmlns="" id="{1FDEEAAA-AF0F-44D5-6F9F-1B507194EB50}"/>
              </a:ext>
            </a:extLst>
          </p:cNvPr>
          <p:cNvSpPr txBox="1">
            <a:spLocks/>
          </p:cNvSpPr>
          <p:nvPr/>
        </p:nvSpPr>
        <p:spPr>
          <a:xfrm>
            <a:off x="4930439" y="1206414"/>
            <a:ext cx="2159320" cy="708025"/>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romance</a:t>
            </a:r>
            <a:endParaRPr lang="en-US" sz="6600" b="1" dirty="0">
              <a:solidFill>
                <a:schemeClr val="bg1"/>
              </a:solidFill>
              <a:latin typeface="+mj-lt"/>
              <a:ea typeface="+mj-ea"/>
              <a:cs typeface="+mj-cs"/>
            </a:endParaRPr>
          </a:p>
        </p:txBody>
      </p:sp>
      <p:sp>
        <p:nvSpPr>
          <p:cNvPr id="22" name="Title 1">
            <a:extLst>
              <a:ext uri="{FF2B5EF4-FFF2-40B4-BE49-F238E27FC236}">
                <a16:creationId xmlns:a16="http://schemas.microsoft.com/office/drawing/2014/main" xmlns="" id="{95CB0AD5-FB39-AC41-D089-4BD836094907}"/>
              </a:ext>
            </a:extLst>
          </p:cNvPr>
          <p:cNvSpPr txBox="1">
            <a:spLocks/>
          </p:cNvSpPr>
          <p:nvPr/>
        </p:nvSpPr>
        <p:spPr>
          <a:xfrm>
            <a:off x="7879160" y="1588768"/>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comfort</a:t>
            </a:r>
            <a:endParaRPr lang="en-US" sz="6600" b="1" dirty="0">
              <a:solidFill>
                <a:schemeClr val="bg1"/>
              </a:solidFill>
              <a:latin typeface="+mj-lt"/>
              <a:ea typeface="+mj-ea"/>
              <a:cs typeface="+mj-cs"/>
            </a:endParaRPr>
          </a:p>
        </p:txBody>
      </p:sp>
      <p:sp>
        <p:nvSpPr>
          <p:cNvPr id="23" name="Title 1">
            <a:extLst>
              <a:ext uri="{FF2B5EF4-FFF2-40B4-BE49-F238E27FC236}">
                <a16:creationId xmlns:a16="http://schemas.microsoft.com/office/drawing/2014/main" xmlns="" id="{A6530AEC-A06D-F133-D472-75EA7BB2C01D}"/>
              </a:ext>
            </a:extLst>
          </p:cNvPr>
          <p:cNvSpPr txBox="1">
            <a:spLocks/>
          </p:cNvSpPr>
          <p:nvPr/>
        </p:nvSpPr>
        <p:spPr>
          <a:xfrm>
            <a:off x="1276020" y="1760487"/>
            <a:ext cx="3412734" cy="708025"/>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social causes</a:t>
            </a:r>
            <a:endParaRPr lang="en-US" sz="6000" b="1" dirty="0">
              <a:solidFill>
                <a:schemeClr val="bg1"/>
              </a:solidFill>
              <a:latin typeface="+mj-lt"/>
              <a:ea typeface="+mj-ea"/>
              <a:cs typeface="+mj-cs"/>
            </a:endParaRPr>
          </a:p>
        </p:txBody>
      </p:sp>
      <p:sp>
        <p:nvSpPr>
          <p:cNvPr id="24" name="Title 1">
            <a:extLst>
              <a:ext uri="{FF2B5EF4-FFF2-40B4-BE49-F238E27FC236}">
                <a16:creationId xmlns:a16="http://schemas.microsoft.com/office/drawing/2014/main" xmlns="" id="{DE6EFDA3-4493-C7BA-EEC5-DACAE16F1579}"/>
              </a:ext>
            </a:extLst>
          </p:cNvPr>
          <p:cNvSpPr txBox="1">
            <a:spLocks/>
          </p:cNvSpPr>
          <p:nvPr/>
        </p:nvSpPr>
        <p:spPr>
          <a:xfrm>
            <a:off x="6934200" y="190500"/>
            <a:ext cx="3048000" cy="990600"/>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achievement</a:t>
            </a:r>
            <a:endParaRPr lang="en-US" sz="6600" b="1" dirty="0">
              <a:solidFill>
                <a:schemeClr val="bg1"/>
              </a:solidFill>
              <a:latin typeface="+mj-lt"/>
              <a:ea typeface="+mj-ea"/>
              <a:cs typeface="+mj-cs"/>
            </a:endParaRPr>
          </a:p>
        </p:txBody>
      </p:sp>
      <p:cxnSp>
        <p:nvCxnSpPr>
          <p:cNvPr id="8" name="Straight Arrow Connector 7">
            <a:extLst>
              <a:ext uri="{FF2B5EF4-FFF2-40B4-BE49-F238E27FC236}">
                <a16:creationId xmlns:a16="http://schemas.microsoft.com/office/drawing/2014/main" xmlns="" id="{7ABA0AEB-AAD0-F7DF-5E14-0C8994328DB3}"/>
              </a:ext>
            </a:extLst>
          </p:cNvPr>
          <p:cNvCxnSpPr>
            <a:cxnSpLocks/>
          </p:cNvCxnSpPr>
          <p:nvPr/>
        </p:nvCxnSpPr>
        <p:spPr>
          <a:xfrm flipV="1">
            <a:off x="6252757" y="2220948"/>
            <a:ext cx="3811145" cy="1162446"/>
          </a:xfrm>
          <a:prstGeom prst="straightConnector1">
            <a:avLst/>
          </a:prstGeom>
          <a:ln w="130175">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082FD647-C547-F243-0D4C-49CC4B758E1E}"/>
              </a:ext>
            </a:extLst>
          </p:cNvPr>
          <p:cNvCxnSpPr>
            <a:cxnSpLocks/>
          </p:cNvCxnSpPr>
          <p:nvPr/>
        </p:nvCxnSpPr>
        <p:spPr>
          <a:xfrm flipV="1">
            <a:off x="6241835" y="1098843"/>
            <a:ext cx="1572305" cy="2088421"/>
          </a:xfrm>
          <a:prstGeom prst="straightConnector1">
            <a:avLst/>
          </a:prstGeom>
          <a:ln w="130175">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97FF2F2F-9402-96B2-8352-9C6BDE6DF06C}"/>
              </a:ext>
            </a:extLst>
          </p:cNvPr>
          <p:cNvCxnSpPr>
            <a:cxnSpLocks/>
          </p:cNvCxnSpPr>
          <p:nvPr/>
        </p:nvCxnSpPr>
        <p:spPr>
          <a:xfrm flipV="1">
            <a:off x="6252757" y="2168482"/>
            <a:ext cx="1647284" cy="1111266"/>
          </a:xfrm>
          <a:prstGeom prst="straightConnector1">
            <a:avLst/>
          </a:prstGeom>
          <a:ln w="130175">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xmlns="" id="{833ACD0B-F6E0-BF15-3B63-DF066EE3D1FF}"/>
              </a:ext>
            </a:extLst>
          </p:cNvPr>
          <p:cNvSpPr txBox="1">
            <a:spLocks/>
          </p:cNvSpPr>
          <p:nvPr/>
        </p:nvSpPr>
        <p:spPr>
          <a:xfrm>
            <a:off x="432801" y="4389489"/>
            <a:ext cx="3352800" cy="1089025"/>
          </a:xfrm>
          <a:prstGeom prst="rect">
            <a:avLst/>
          </a:prstGeom>
        </p:spPr>
        <p:txBody>
          <a:bodyPr vert="horz" lIns="91440" tIns="45720" rIns="91440" bIns="45720" rtlCol="0" anchor="ctr">
            <a:noAutofit/>
          </a:bodyPr>
          <a:lstStyle/>
          <a:p>
            <a:pPr algn="ctr" fontAlgn="auto">
              <a:spcAft>
                <a:spcPts val="0"/>
              </a:spcAft>
              <a:defRPr/>
            </a:pPr>
            <a:r>
              <a:rPr lang="en-US" sz="8800" b="1" dirty="0">
                <a:solidFill>
                  <a:schemeClr val="bg1"/>
                </a:solidFill>
                <a:latin typeface="+mj-lt"/>
                <a:ea typeface="+mj-ea"/>
                <a:cs typeface="+mj-cs"/>
              </a:rPr>
              <a:t>“sin”</a:t>
            </a:r>
          </a:p>
        </p:txBody>
      </p:sp>
      <p:sp>
        <p:nvSpPr>
          <p:cNvPr id="28" name="Title 1">
            <a:extLst>
              <a:ext uri="{FF2B5EF4-FFF2-40B4-BE49-F238E27FC236}">
                <a16:creationId xmlns:a16="http://schemas.microsoft.com/office/drawing/2014/main" xmlns="" id="{6005985A-C890-E24F-2C27-A84D95FF3E27}"/>
              </a:ext>
            </a:extLst>
          </p:cNvPr>
          <p:cNvSpPr txBox="1">
            <a:spLocks/>
          </p:cNvSpPr>
          <p:nvPr/>
        </p:nvSpPr>
        <p:spPr>
          <a:xfrm>
            <a:off x="4876800" y="382278"/>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Money</a:t>
            </a:r>
            <a:endParaRPr lang="en-US" sz="6600" b="1" dirty="0">
              <a:solidFill>
                <a:schemeClr val="bg1"/>
              </a:solidFill>
              <a:latin typeface="+mj-lt"/>
              <a:ea typeface="+mj-ea"/>
              <a:cs typeface="+mj-cs"/>
            </a:endParaRPr>
          </a:p>
        </p:txBody>
      </p:sp>
      <p:sp>
        <p:nvSpPr>
          <p:cNvPr id="2" name="Rounded Rectangular Callout 38">
            <a:extLst>
              <a:ext uri="{FF2B5EF4-FFF2-40B4-BE49-F238E27FC236}">
                <a16:creationId xmlns:a16="http://schemas.microsoft.com/office/drawing/2014/main" xmlns="" id="{E8EBE22C-05CC-1F7A-4DB6-124750F9EE93}"/>
              </a:ext>
            </a:extLst>
          </p:cNvPr>
          <p:cNvSpPr/>
          <p:nvPr/>
        </p:nvSpPr>
        <p:spPr>
          <a:xfrm>
            <a:off x="417552" y="224652"/>
            <a:ext cx="8650248" cy="129770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tabLst>
                <a:tab pos="457200" algn="l"/>
                <a:tab pos="800100" algn="l"/>
              </a:tabLs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By putting inordinate weight on the thing we pursue, we ultimately distort and ruin it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ounded Rectangular Callout 38">
            <a:extLst>
              <a:ext uri="{FF2B5EF4-FFF2-40B4-BE49-F238E27FC236}">
                <a16:creationId xmlns:a16="http://schemas.microsoft.com/office/drawing/2014/main" xmlns="" id="{F6CBA5A8-919F-1031-21CF-FD21E0756F8E}"/>
              </a:ext>
            </a:extLst>
          </p:cNvPr>
          <p:cNvSpPr/>
          <p:nvPr/>
        </p:nvSpPr>
        <p:spPr>
          <a:xfrm>
            <a:off x="97861" y="4049176"/>
            <a:ext cx="6134273" cy="141380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I have presented myself to sin, and it has become my master</a:t>
            </a:r>
            <a:endParaRPr lang="en-US" sz="3600" b="1" i="1" dirty="0"/>
          </a:p>
        </p:txBody>
      </p:sp>
    </p:spTree>
    <p:extLst>
      <p:ext uri="{BB962C8B-B14F-4D97-AF65-F5344CB8AC3E}">
        <p14:creationId xmlns:p14="http://schemas.microsoft.com/office/powerpoint/2010/main" val="207677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xmlns="" id="{C82FC956-B9B4-AF6F-4AA9-9558E7E62883}"/>
              </a:ext>
            </a:extLst>
          </p:cNvPr>
          <p:cNvSpPr/>
          <p:nvPr/>
        </p:nvSpPr>
        <p:spPr>
          <a:xfrm>
            <a:off x="10256874" y="228600"/>
            <a:ext cx="1143000" cy="1066800"/>
          </a:xfrm>
          <a:prstGeom prst="triangle">
            <a:avLst/>
          </a:prstGeom>
          <a:solidFill>
            <a:srgbClr val="008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xmlns="" id="{3614EBF8-BD2F-762C-2A87-BFE9B1DB4674}"/>
              </a:ext>
            </a:extLst>
          </p:cNvPr>
          <p:cNvGrpSpPr/>
          <p:nvPr/>
        </p:nvGrpSpPr>
        <p:grpSpPr>
          <a:xfrm>
            <a:off x="5241534" y="3086100"/>
            <a:ext cx="1066800" cy="2438400"/>
            <a:chOff x="3886200" y="4038600"/>
            <a:chExt cx="1066800" cy="2438400"/>
          </a:xfrm>
        </p:grpSpPr>
        <p:sp>
          <p:nvSpPr>
            <p:cNvPr id="9" name="Oval 8">
              <a:extLst>
                <a:ext uri="{FF2B5EF4-FFF2-40B4-BE49-F238E27FC236}">
                  <a16:creationId xmlns:a16="http://schemas.microsoft.com/office/drawing/2014/main" xmlns="" id="{6635CFDD-0B35-43FE-0F71-9A4458B7AC24}"/>
                </a:ext>
              </a:extLst>
            </p:cNvPr>
            <p:cNvSpPr/>
            <p:nvPr/>
          </p:nvSpPr>
          <p:spPr>
            <a:xfrm>
              <a:off x="4038600" y="4038600"/>
              <a:ext cx="762000" cy="685800"/>
            </a:xfrm>
            <a:prstGeom prst="ellipse">
              <a:avLst/>
            </a:prstGeom>
            <a:noFill/>
            <a:ln w="130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xmlns="" id="{B2F32CE6-5329-2863-2DE1-5C69DEF71A2C}"/>
                </a:ext>
              </a:extLst>
            </p:cNvPr>
            <p:cNvCxnSpPr/>
            <p:nvPr/>
          </p:nvCxnSpPr>
          <p:spPr>
            <a:xfrm>
              <a:off x="4419600" y="4724400"/>
              <a:ext cx="0" cy="9906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934AB9D3-17EE-7497-E0CC-73D23F5E717A}"/>
                </a:ext>
              </a:extLst>
            </p:cNvPr>
            <p:cNvCxnSpPr/>
            <p:nvPr/>
          </p:nvCxnSpPr>
          <p:spPr>
            <a:xfrm>
              <a:off x="4419600" y="4953000"/>
              <a:ext cx="457200" cy="2286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1B0A430F-E2A6-50EB-C191-A6CBEB135403}"/>
                </a:ext>
              </a:extLst>
            </p:cNvPr>
            <p:cNvCxnSpPr/>
            <p:nvPr/>
          </p:nvCxnSpPr>
          <p:spPr>
            <a:xfrm flipH="1">
              <a:off x="3886200" y="4962526"/>
              <a:ext cx="495300" cy="219075"/>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8EC8B68E-1AEF-5443-492C-D1BFE630A478}"/>
                </a:ext>
              </a:extLst>
            </p:cNvPr>
            <p:cNvCxnSpPr/>
            <p:nvPr/>
          </p:nvCxnSpPr>
          <p:spPr>
            <a:xfrm flipH="1">
              <a:off x="3886200" y="5638800"/>
              <a:ext cx="533400" cy="7620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A83EFC48-9AEC-CB4D-A96B-D0C65A02CFD7}"/>
                </a:ext>
              </a:extLst>
            </p:cNvPr>
            <p:cNvCxnSpPr/>
            <p:nvPr/>
          </p:nvCxnSpPr>
          <p:spPr>
            <a:xfrm>
              <a:off x="4419600" y="5638800"/>
              <a:ext cx="533400" cy="838200"/>
            </a:xfrm>
            <a:prstGeom prst="line">
              <a:avLst/>
            </a:prstGeom>
            <a:ln w="1079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itle 1">
            <a:extLst>
              <a:ext uri="{FF2B5EF4-FFF2-40B4-BE49-F238E27FC236}">
                <a16:creationId xmlns:a16="http://schemas.microsoft.com/office/drawing/2014/main" xmlns="" id="{55AC2631-67D3-3832-9A1E-5E2904B1AD9E}"/>
              </a:ext>
            </a:extLst>
          </p:cNvPr>
          <p:cNvSpPr txBox="1">
            <a:spLocks/>
          </p:cNvSpPr>
          <p:nvPr/>
        </p:nvSpPr>
        <p:spPr>
          <a:xfrm>
            <a:off x="6934200" y="4000500"/>
            <a:ext cx="4800600" cy="1524000"/>
          </a:xfrm>
          <a:prstGeom prst="rect">
            <a:avLst/>
          </a:prstGeom>
          <a:ln>
            <a:solidFill>
              <a:schemeClr val="bg1"/>
            </a:solidFill>
          </a:ln>
        </p:spPr>
        <p:txBody>
          <a:bodyPr vert="horz" lIns="91440" tIns="45720" rIns="91440" bIns="45720" rtlCol="0" anchor="ctr">
            <a:normAutofit fontScale="85000" lnSpcReduction="20000"/>
          </a:bodyPr>
          <a:lstStyle/>
          <a:p>
            <a:pPr algn="ctr" fontAlgn="auto">
              <a:spcAft>
                <a:spcPts val="0"/>
              </a:spcAft>
              <a:defRPr/>
            </a:pPr>
            <a:r>
              <a:rPr lang="en-US" sz="4400" b="1" dirty="0">
                <a:solidFill>
                  <a:schemeClr val="bg1"/>
                </a:solidFill>
                <a:latin typeface="+mj-lt"/>
                <a:ea typeface="+mj-ea"/>
                <a:cs typeface="+mj-cs"/>
              </a:rPr>
              <a:t>NEEDS: </a:t>
            </a:r>
            <a:br>
              <a:rPr lang="en-US" sz="4400" b="1" dirty="0">
                <a:solidFill>
                  <a:schemeClr val="bg1"/>
                </a:solidFill>
                <a:latin typeface="+mj-lt"/>
                <a:ea typeface="+mj-ea"/>
                <a:cs typeface="+mj-cs"/>
              </a:rPr>
            </a:br>
            <a:r>
              <a:rPr lang="en-US" sz="4400" b="1" dirty="0">
                <a:solidFill>
                  <a:schemeClr val="bg1"/>
                </a:solidFill>
                <a:latin typeface="+mj-lt"/>
                <a:ea typeface="+mj-ea"/>
                <a:cs typeface="+mj-cs"/>
              </a:rPr>
              <a:t>Identity, security, love, significance, purpose</a:t>
            </a:r>
          </a:p>
        </p:txBody>
      </p:sp>
      <p:sp>
        <p:nvSpPr>
          <p:cNvPr id="3" name="Title 1">
            <a:extLst>
              <a:ext uri="{FF2B5EF4-FFF2-40B4-BE49-F238E27FC236}">
                <a16:creationId xmlns:a16="http://schemas.microsoft.com/office/drawing/2014/main" xmlns="" id="{0A61CFFB-4D98-E4F8-1F08-4B96E4741203}"/>
              </a:ext>
            </a:extLst>
          </p:cNvPr>
          <p:cNvSpPr>
            <a:spLocks noGrp="1"/>
          </p:cNvSpPr>
          <p:nvPr>
            <p:ph type="ctrTitle"/>
          </p:nvPr>
        </p:nvSpPr>
        <p:spPr>
          <a:xfrm rot="20352689">
            <a:off x="4446816" y="2040966"/>
            <a:ext cx="1371600" cy="1222375"/>
          </a:xfrm>
        </p:spPr>
        <p:txBody>
          <a:bodyPr>
            <a:noAutofit/>
          </a:bodyPr>
          <a:lstStyle/>
          <a:p>
            <a:r>
              <a:rPr lang="en-US" sz="9600" b="1" dirty="0">
                <a:solidFill>
                  <a:schemeClr val="bg1"/>
                </a:solidFill>
              </a:rPr>
              <a:t>?</a:t>
            </a:r>
          </a:p>
        </p:txBody>
      </p:sp>
      <p:sp>
        <p:nvSpPr>
          <p:cNvPr id="4" name="Title 1">
            <a:extLst>
              <a:ext uri="{FF2B5EF4-FFF2-40B4-BE49-F238E27FC236}">
                <a16:creationId xmlns:a16="http://schemas.microsoft.com/office/drawing/2014/main" xmlns="" id="{E296D158-AB14-8239-7FDE-411906C56595}"/>
              </a:ext>
            </a:extLst>
          </p:cNvPr>
          <p:cNvSpPr txBox="1">
            <a:spLocks/>
          </p:cNvSpPr>
          <p:nvPr/>
        </p:nvSpPr>
        <p:spPr>
          <a:xfrm>
            <a:off x="2339573" y="3348400"/>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work</a:t>
            </a:r>
            <a:endParaRPr lang="en-US" sz="6600" b="1" dirty="0">
              <a:solidFill>
                <a:schemeClr val="bg1"/>
              </a:solidFill>
              <a:latin typeface="+mj-lt"/>
              <a:ea typeface="+mj-ea"/>
              <a:cs typeface="+mj-cs"/>
            </a:endParaRPr>
          </a:p>
        </p:txBody>
      </p:sp>
      <p:sp>
        <p:nvSpPr>
          <p:cNvPr id="7" name="Title 1">
            <a:extLst>
              <a:ext uri="{FF2B5EF4-FFF2-40B4-BE49-F238E27FC236}">
                <a16:creationId xmlns:a16="http://schemas.microsoft.com/office/drawing/2014/main" xmlns="" id="{96694D9D-9712-A7BF-8465-C7B8EB282427}"/>
              </a:ext>
            </a:extLst>
          </p:cNvPr>
          <p:cNvSpPr txBox="1">
            <a:spLocks/>
          </p:cNvSpPr>
          <p:nvPr/>
        </p:nvSpPr>
        <p:spPr>
          <a:xfrm>
            <a:off x="2128098" y="2555185"/>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self care</a:t>
            </a:r>
            <a:endParaRPr lang="en-US" sz="6600" b="1" dirty="0">
              <a:solidFill>
                <a:schemeClr val="bg1"/>
              </a:solidFill>
              <a:latin typeface="+mj-lt"/>
              <a:ea typeface="+mj-ea"/>
              <a:cs typeface="+mj-cs"/>
            </a:endParaRPr>
          </a:p>
        </p:txBody>
      </p:sp>
      <p:sp>
        <p:nvSpPr>
          <p:cNvPr id="15" name="Title 1">
            <a:extLst>
              <a:ext uri="{FF2B5EF4-FFF2-40B4-BE49-F238E27FC236}">
                <a16:creationId xmlns:a16="http://schemas.microsoft.com/office/drawing/2014/main" xmlns="" id="{FCFD3F90-279F-1FC4-F1B4-63ABD75FA551}"/>
              </a:ext>
            </a:extLst>
          </p:cNvPr>
          <p:cNvSpPr txBox="1">
            <a:spLocks/>
          </p:cNvSpPr>
          <p:nvPr/>
        </p:nvSpPr>
        <p:spPr>
          <a:xfrm>
            <a:off x="9925380" y="1746650"/>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family</a:t>
            </a:r>
            <a:endParaRPr lang="en-US" sz="6600" b="1" dirty="0">
              <a:solidFill>
                <a:schemeClr val="bg1"/>
              </a:solidFill>
              <a:latin typeface="+mj-lt"/>
              <a:ea typeface="+mj-ea"/>
              <a:cs typeface="+mj-cs"/>
            </a:endParaRPr>
          </a:p>
        </p:txBody>
      </p:sp>
      <p:sp>
        <p:nvSpPr>
          <p:cNvPr id="16" name="Title 1">
            <a:extLst>
              <a:ext uri="{FF2B5EF4-FFF2-40B4-BE49-F238E27FC236}">
                <a16:creationId xmlns:a16="http://schemas.microsoft.com/office/drawing/2014/main" xmlns="" id="{3C3D4E61-9083-2B05-C70D-1E8396CE4E9C}"/>
              </a:ext>
            </a:extLst>
          </p:cNvPr>
          <p:cNvSpPr txBox="1">
            <a:spLocks/>
          </p:cNvSpPr>
          <p:nvPr/>
        </p:nvSpPr>
        <p:spPr>
          <a:xfrm>
            <a:off x="6921551" y="3278791"/>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fun</a:t>
            </a:r>
            <a:endParaRPr lang="en-US" sz="6600" b="1" dirty="0">
              <a:solidFill>
                <a:schemeClr val="bg1"/>
              </a:solidFill>
              <a:latin typeface="+mj-lt"/>
              <a:ea typeface="+mj-ea"/>
              <a:cs typeface="+mj-cs"/>
            </a:endParaRPr>
          </a:p>
        </p:txBody>
      </p:sp>
      <p:sp>
        <p:nvSpPr>
          <p:cNvPr id="19" name="Title 1">
            <a:extLst>
              <a:ext uri="{FF2B5EF4-FFF2-40B4-BE49-F238E27FC236}">
                <a16:creationId xmlns:a16="http://schemas.microsoft.com/office/drawing/2014/main" xmlns="" id="{96855C2C-6C43-FC35-609A-E7BA8E49847F}"/>
              </a:ext>
            </a:extLst>
          </p:cNvPr>
          <p:cNvSpPr txBox="1">
            <a:spLocks/>
          </p:cNvSpPr>
          <p:nvPr/>
        </p:nvSpPr>
        <p:spPr>
          <a:xfrm>
            <a:off x="8885274" y="2900215"/>
            <a:ext cx="2743200" cy="708025"/>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experience</a:t>
            </a:r>
            <a:endParaRPr lang="en-US" sz="6600" b="1" dirty="0">
              <a:solidFill>
                <a:schemeClr val="bg1"/>
              </a:solidFill>
              <a:latin typeface="+mj-lt"/>
              <a:ea typeface="+mj-ea"/>
              <a:cs typeface="+mj-cs"/>
            </a:endParaRPr>
          </a:p>
        </p:txBody>
      </p:sp>
      <p:sp>
        <p:nvSpPr>
          <p:cNvPr id="20" name="Title 1">
            <a:extLst>
              <a:ext uri="{FF2B5EF4-FFF2-40B4-BE49-F238E27FC236}">
                <a16:creationId xmlns:a16="http://schemas.microsoft.com/office/drawing/2014/main" xmlns="" id="{1FDEEAAA-AF0F-44D5-6F9F-1B507194EB50}"/>
              </a:ext>
            </a:extLst>
          </p:cNvPr>
          <p:cNvSpPr txBox="1">
            <a:spLocks/>
          </p:cNvSpPr>
          <p:nvPr/>
        </p:nvSpPr>
        <p:spPr>
          <a:xfrm>
            <a:off x="4930439" y="1206414"/>
            <a:ext cx="2159320" cy="708025"/>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romance</a:t>
            </a:r>
            <a:endParaRPr lang="en-US" sz="6600" b="1" dirty="0">
              <a:solidFill>
                <a:schemeClr val="bg1"/>
              </a:solidFill>
              <a:latin typeface="+mj-lt"/>
              <a:ea typeface="+mj-ea"/>
              <a:cs typeface="+mj-cs"/>
            </a:endParaRPr>
          </a:p>
        </p:txBody>
      </p:sp>
      <p:sp>
        <p:nvSpPr>
          <p:cNvPr id="22" name="Title 1">
            <a:extLst>
              <a:ext uri="{FF2B5EF4-FFF2-40B4-BE49-F238E27FC236}">
                <a16:creationId xmlns:a16="http://schemas.microsoft.com/office/drawing/2014/main" xmlns="" id="{95CB0AD5-FB39-AC41-D089-4BD836094907}"/>
              </a:ext>
            </a:extLst>
          </p:cNvPr>
          <p:cNvSpPr txBox="1">
            <a:spLocks/>
          </p:cNvSpPr>
          <p:nvPr/>
        </p:nvSpPr>
        <p:spPr>
          <a:xfrm>
            <a:off x="7879160" y="1588768"/>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comfort</a:t>
            </a:r>
            <a:endParaRPr lang="en-US" sz="6600" b="1" dirty="0">
              <a:solidFill>
                <a:schemeClr val="bg1"/>
              </a:solidFill>
              <a:latin typeface="+mj-lt"/>
              <a:ea typeface="+mj-ea"/>
              <a:cs typeface="+mj-cs"/>
            </a:endParaRPr>
          </a:p>
        </p:txBody>
      </p:sp>
      <p:sp>
        <p:nvSpPr>
          <p:cNvPr id="23" name="Title 1">
            <a:extLst>
              <a:ext uri="{FF2B5EF4-FFF2-40B4-BE49-F238E27FC236}">
                <a16:creationId xmlns:a16="http://schemas.microsoft.com/office/drawing/2014/main" xmlns="" id="{A6530AEC-A06D-F133-D472-75EA7BB2C01D}"/>
              </a:ext>
            </a:extLst>
          </p:cNvPr>
          <p:cNvSpPr txBox="1">
            <a:spLocks/>
          </p:cNvSpPr>
          <p:nvPr/>
        </p:nvSpPr>
        <p:spPr>
          <a:xfrm>
            <a:off x="1276020" y="1760487"/>
            <a:ext cx="3412734" cy="708025"/>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social causes</a:t>
            </a:r>
            <a:endParaRPr lang="en-US" sz="6000" b="1" dirty="0">
              <a:solidFill>
                <a:schemeClr val="bg1"/>
              </a:solidFill>
              <a:latin typeface="+mj-lt"/>
              <a:ea typeface="+mj-ea"/>
              <a:cs typeface="+mj-cs"/>
            </a:endParaRPr>
          </a:p>
        </p:txBody>
      </p:sp>
      <p:sp>
        <p:nvSpPr>
          <p:cNvPr id="24" name="Title 1">
            <a:extLst>
              <a:ext uri="{FF2B5EF4-FFF2-40B4-BE49-F238E27FC236}">
                <a16:creationId xmlns:a16="http://schemas.microsoft.com/office/drawing/2014/main" xmlns="" id="{DE6EFDA3-4493-C7BA-EEC5-DACAE16F1579}"/>
              </a:ext>
            </a:extLst>
          </p:cNvPr>
          <p:cNvSpPr txBox="1">
            <a:spLocks/>
          </p:cNvSpPr>
          <p:nvPr/>
        </p:nvSpPr>
        <p:spPr>
          <a:xfrm>
            <a:off x="6934200" y="190500"/>
            <a:ext cx="3048000" cy="990600"/>
          </a:xfrm>
          <a:prstGeom prst="rect">
            <a:avLst/>
          </a:prstGeom>
        </p:spPr>
        <p:txBody>
          <a:bodyPr vert="horz" lIns="91440" tIns="45720" rIns="91440" bIns="45720" rtlCol="0" anchor="ctr">
            <a:noAutofit/>
          </a:bodyPr>
          <a:lstStyle/>
          <a:p>
            <a:pPr algn="ctr" fontAlgn="auto">
              <a:spcAft>
                <a:spcPts val="0"/>
              </a:spcAft>
              <a:defRPr/>
            </a:pPr>
            <a:r>
              <a:rPr lang="en-US" sz="4000" b="1" dirty="0">
                <a:solidFill>
                  <a:schemeClr val="bg1"/>
                </a:solidFill>
                <a:latin typeface="+mj-lt"/>
                <a:ea typeface="+mj-ea"/>
                <a:cs typeface="+mj-cs"/>
              </a:rPr>
              <a:t>achievement</a:t>
            </a:r>
            <a:endParaRPr lang="en-US" sz="6600" b="1" dirty="0">
              <a:solidFill>
                <a:schemeClr val="bg1"/>
              </a:solidFill>
              <a:latin typeface="+mj-lt"/>
              <a:ea typeface="+mj-ea"/>
              <a:cs typeface="+mj-cs"/>
            </a:endParaRPr>
          </a:p>
        </p:txBody>
      </p:sp>
      <p:cxnSp>
        <p:nvCxnSpPr>
          <p:cNvPr id="8" name="Straight Arrow Connector 7">
            <a:extLst>
              <a:ext uri="{FF2B5EF4-FFF2-40B4-BE49-F238E27FC236}">
                <a16:creationId xmlns:a16="http://schemas.microsoft.com/office/drawing/2014/main" xmlns="" id="{7ABA0AEB-AAD0-F7DF-5E14-0C8994328DB3}"/>
              </a:ext>
            </a:extLst>
          </p:cNvPr>
          <p:cNvCxnSpPr>
            <a:cxnSpLocks/>
          </p:cNvCxnSpPr>
          <p:nvPr/>
        </p:nvCxnSpPr>
        <p:spPr>
          <a:xfrm flipV="1">
            <a:off x="6252757" y="2220948"/>
            <a:ext cx="3811145" cy="1162446"/>
          </a:xfrm>
          <a:prstGeom prst="straightConnector1">
            <a:avLst/>
          </a:prstGeom>
          <a:ln w="130175">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082FD647-C547-F243-0D4C-49CC4B758E1E}"/>
              </a:ext>
            </a:extLst>
          </p:cNvPr>
          <p:cNvCxnSpPr>
            <a:cxnSpLocks/>
          </p:cNvCxnSpPr>
          <p:nvPr/>
        </p:nvCxnSpPr>
        <p:spPr>
          <a:xfrm flipV="1">
            <a:off x="6241835" y="1098843"/>
            <a:ext cx="1572305" cy="2088421"/>
          </a:xfrm>
          <a:prstGeom prst="straightConnector1">
            <a:avLst/>
          </a:prstGeom>
          <a:ln w="130175">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97FF2F2F-9402-96B2-8352-9C6BDE6DF06C}"/>
              </a:ext>
            </a:extLst>
          </p:cNvPr>
          <p:cNvCxnSpPr>
            <a:cxnSpLocks/>
          </p:cNvCxnSpPr>
          <p:nvPr/>
        </p:nvCxnSpPr>
        <p:spPr>
          <a:xfrm flipV="1">
            <a:off x="6252757" y="2168482"/>
            <a:ext cx="1647284" cy="1111266"/>
          </a:xfrm>
          <a:prstGeom prst="straightConnector1">
            <a:avLst/>
          </a:prstGeom>
          <a:ln w="130175">
            <a:solidFill>
              <a:srgbClr val="92D05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xmlns="" id="{833ACD0B-F6E0-BF15-3B63-DF066EE3D1FF}"/>
              </a:ext>
            </a:extLst>
          </p:cNvPr>
          <p:cNvSpPr txBox="1">
            <a:spLocks/>
          </p:cNvSpPr>
          <p:nvPr/>
        </p:nvSpPr>
        <p:spPr>
          <a:xfrm>
            <a:off x="432801" y="4389489"/>
            <a:ext cx="3352800" cy="1089025"/>
          </a:xfrm>
          <a:prstGeom prst="rect">
            <a:avLst/>
          </a:prstGeom>
        </p:spPr>
        <p:txBody>
          <a:bodyPr vert="horz" lIns="91440" tIns="45720" rIns="91440" bIns="45720" rtlCol="0" anchor="ctr">
            <a:noAutofit/>
          </a:bodyPr>
          <a:lstStyle/>
          <a:p>
            <a:pPr algn="ctr" fontAlgn="auto">
              <a:spcAft>
                <a:spcPts val="0"/>
              </a:spcAft>
              <a:defRPr/>
            </a:pPr>
            <a:r>
              <a:rPr lang="en-US" sz="8800" b="1" dirty="0">
                <a:solidFill>
                  <a:schemeClr val="bg1"/>
                </a:solidFill>
                <a:latin typeface="+mj-lt"/>
                <a:ea typeface="+mj-ea"/>
                <a:cs typeface="+mj-cs"/>
              </a:rPr>
              <a:t>“sin”</a:t>
            </a:r>
          </a:p>
        </p:txBody>
      </p:sp>
      <p:sp>
        <p:nvSpPr>
          <p:cNvPr id="28" name="Title 1">
            <a:extLst>
              <a:ext uri="{FF2B5EF4-FFF2-40B4-BE49-F238E27FC236}">
                <a16:creationId xmlns:a16="http://schemas.microsoft.com/office/drawing/2014/main" xmlns="" id="{6005985A-C890-E24F-2C27-A84D95FF3E27}"/>
              </a:ext>
            </a:extLst>
          </p:cNvPr>
          <p:cNvSpPr txBox="1">
            <a:spLocks/>
          </p:cNvSpPr>
          <p:nvPr/>
        </p:nvSpPr>
        <p:spPr>
          <a:xfrm>
            <a:off x="4876800" y="382278"/>
            <a:ext cx="1981200" cy="708025"/>
          </a:xfrm>
          <a:prstGeom prst="rect">
            <a:avLst/>
          </a:prstGeom>
        </p:spPr>
        <p:txBody>
          <a:bodyPr vert="horz" lIns="91440" tIns="45720" rIns="91440" bIns="45720" rtlCol="0" anchor="ctr">
            <a:normAutofit/>
          </a:bodyPr>
          <a:lstStyle/>
          <a:p>
            <a:pPr algn="ctr" fontAlgn="auto">
              <a:spcAft>
                <a:spcPts val="0"/>
              </a:spcAft>
              <a:defRPr/>
            </a:pPr>
            <a:r>
              <a:rPr lang="en-US" sz="4000" b="1" dirty="0">
                <a:solidFill>
                  <a:schemeClr val="bg1"/>
                </a:solidFill>
                <a:latin typeface="+mj-lt"/>
                <a:ea typeface="+mj-ea"/>
                <a:cs typeface="+mj-cs"/>
              </a:rPr>
              <a:t>Money</a:t>
            </a:r>
            <a:endParaRPr lang="en-US" sz="6600" b="1" dirty="0">
              <a:solidFill>
                <a:schemeClr val="bg1"/>
              </a:solidFill>
              <a:latin typeface="+mj-lt"/>
              <a:ea typeface="+mj-ea"/>
              <a:cs typeface="+mj-cs"/>
            </a:endParaRPr>
          </a:p>
        </p:txBody>
      </p:sp>
      <p:sp>
        <p:nvSpPr>
          <p:cNvPr id="2" name="Rounded Rectangular Callout 38">
            <a:extLst>
              <a:ext uri="{FF2B5EF4-FFF2-40B4-BE49-F238E27FC236}">
                <a16:creationId xmlns:a16="http://schemas.microsoft.com/office/drawing/2014/main" xmlns="" id="{E8EBE22C-05CC-1F7A-4DB6-124750F9EE93}"/>
              </a:ext>
            </a:extLst>
          </p:cNvPr>
          <p:cNvSpPr/>
          <p:nvPr/>
        </p:nvSpPr>
        <p:spPr>
          <a:xfrm>
            <a:off x="417552" y="224652"/>
            <a:ext cx="8650248" cy="1297709"/>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tabLst>
                <a:tab pos="457200" algn="l"/>
                <a:tab pos="800100" algn="l"/>
              </a:tabLs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By putting inordinate weight on the thing we pursue, we ultimately distort and ruin it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ounded Rectangular Callout 38">
            <a:extLst>
              <a:ext uri="{FF2B5EF4-FFF2-40B4-BE49-F238E27FC236}">
                <a16:creationId xmlns:a16="http://schemas.microsoft.com/office/drawing/2014/main" xmlns="" id="{F6CBA5A8-919F-1031-21CF-FD21E0756F8E}"/>
              </a:ext>
            </a:extLst>
          </p:cNvPr>
          <p:cNvSpPr/>
          <p:nvPr/>
        </p:nvSpPr>
        <p:spPr>
          <a:xfrm>
            <a:off x="97861" y="4049176"/>
            <a:ext cx="6134273" cy="141380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t>I have presented myself to sin, and it has become my master</a:t>
            </a:r>
            <a:endParaRPr lang="en-US" sz="3600" b="1" i="1" dirty="0"/>
          </a:p>
        </p:txBody>
      </p:sp>
      <p:sp>
        <p:nvSpPr>
          <p:cNvPr id="27" name="Rectangle 26">
            <a:extLst>
              <a:ext uri="{FF2B5EF4-FFF2-40B4-BE49-F238E27FC236}">
                <a16:creationId xmlns:a16="http://schemas.microsoft.com/office/drawing/2014/main" xmlns="" id="{0223B623-CA7A-D875-49B3-A7C3D4DC17B0}"/>
              </a:ext>
            </a:extLst>
          </p:cNvPr>
          <p:cNvSpPr/>
          <p:nvPr/>
        </p:nvSpPr>
        <p:spPr>
          <a:xfrm>
            <a:off x="0" y="5257799"/>
            <a:ext cx="12192000" cy="16002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6:16 </a:t>
            </a:r>
            <a:r>
              <a:rPr lang="en-US" sz="3100" b="1" u="sng" dirty="0">
                <a:solidFill>
                  <a:srgbClr val="002060"/>
                </a:solidFill>
              </a:rPr>
              <a:t>Do you not know</a:t>
            </a:r>
            <a:r>
              <a:rPr lang="en-US" sz="3100" b="1" dirty="0">
                <a:solidFill>
                  <a:srgbClr val="002060"/>
                </a:solidFill>
              </a:rPr>
              <a:t> </a:t>
            </a:r>
            <a:r>
              <a:rPr lang="en-US" sz="3100" dirty="0">
                <a:solidFill>
                  <a:schemeClr val="tx1"/>
                </a:solidFill>
              </a:rPr>
              <a:t>that when you present yourselves to someone  as slaves for obedience, </a:t>
            </a:r>
            <a:r>
              <a:rPr lang="en-US" sz="3100" b="1" u="sng" dirty="0">
                <a:solidFill>
                  <a:srgbClr val="002060"/>
                </a:solidFill>
              </a:rPr>
              <a:t>you are slaves of the one whom you obey</a:t>
            </a:r>
            <a:r>
              <a:rPr lang="en-US" sz="3100" dirty="0">
                <a:solidFill>
                  <a:schemeClr val="tx1"/>
                </a:solidFill>
              </a:rPr>
              <a:t>, either of sin resulting in death, or of obedience resulting in righteousness?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3924547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7" name="Subtitle 2">
            <a:extLst>
              <a:ext uri="{FF2B5EF4-FFF2-40B4-BE49-F238E27FC236}">
                <a16:creationId xmlns:a16="http://schemas.microsoft.com/office/drawing/2014/main" xmlns="" id="{793DA051-C486-42C3-943C-1ADBCFA61E30}"/>
              </a:ext>
            </a:extLst>
          </p:cNvPr>
          <p:cNvSpPr txBox="1">
            <a:spLocks/>
          </p:cNvSpPr>
          <p:nvPr/>
        </p:nvSpPr>
        <p:spPr bwMode="auto">
          <a:xfrm>
            <a:off x="0" y="152400"/>
            <a:ext cx="6096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u="sng" dirty="0">
                <a:solidFill>
                  <a:schemeClr val="bg1"/>
                </a:solidFill>
              </a:rPr>
              <a:t>Slaves of Sin</a:t>
            </a:r>
          </a:p>
        </p:txBody>
      </p:sp>
      <p:sp>
        <p:nvSpPr>
          <p:cNvPr id="4" name="Rectangle 3">
            <a:extLst>
              <a:ext uri="{FF2B5EF4-FFF2-40B4-BE49-F238E27FC236}">
                <a16:creationId xmlns:a16="http://schemas.microsoft.com/office/drawing/2014/main" xmlns="" id="{92FDCA1D-CA99-E2EC-3E93-5383D3F07DD4}"/>
              </a:ext>
            </a:extLst>
          </p:cNvPr>
          <p:cNvSpPr/>
          <p:nvPr/>
        </p:nvSpPr>
        <p:spPr>
          <a:xfrm>
            <a:off x="-1" y="1181101"/>
            <a:ext cx="6096001" cy="1257299"/>
          </a:xfrm>
          <a:prstGeom prst="rect">
            <a:avLst/>
          </a:prstGeom>
          <a:solidFill>
            <a:srgbClr val="F79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Master:</a:t>
            </a:r>
          </a:p>
        </p:txBody>
      </p:sp>
      <p:sp>
        <p:nvSpPr>
          <p:cNvPr id="11" name="Rectangle 10">
            <a:extLst>
              <a:ext uri="{FF2B5EF4-FFF2-40B4-BE49-F238E27FC236}">
                <a16:creationId xmlns:a16="http://schemas.microsoft.com/office/drawing/2014/main" xmlns="" id="{B550230F-53CD-1F9F-F457-58493E0174AD}"/>
              </a:ext>
            </a:extLst>
          </p:cNvPr>
          <p:cNvSpPr/>
          <p:nvPr/>
        </p:nvSpPr>
        <p:spPr>
          <a:xfrm>
            <a:off x="-1" y="2438402"/>
            <a:ext cx="6096001" cy="125729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Work: </a:t>
            </a:r>
          </a:p>
        </p:txBody>
      </p:sp>
      <p:sp>
        <p:nvSpPr>
          <p:cNvPr id="12" name="Rectangle 11">
            <a:extLst>
              <a:ext uri="{FF2B5EF4-FFF2-40B4-BE49-F238E27FC236}">
                <a16:creationId xmlns:a16="http://schemas.microsoft.com/office/drawing/2014/main" xmlns="" id="{41295387-889A-03E4-3783-D956C48D7D95}"/>
              </a:ext>
            </a:extLst>
          </p:cNvPr>
          <p:cNvSpPr/>
          <p:nvPr/>
        </p:nvSpPr>
        <p:spPr>
          <a:xfrm>
            <a:off x="-1" y="3695701"/>
            <a:ext cx="6096001" cy="125729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Result: </a:t>
            </a:r>
          </a:p>
        </p:txBody>
      </p:sp>
      <p:sp>
        <p:nvSpPr>
          <p:cNvPr id="5" name="Rectangle 4">
            <a:extLst>
              <a:ext uri="{FF2B5EF4-FFF2-40B4-BE49-F238E27FC236}">
                <a16:creationId xmlns:a16="http://schemas.microsoft.com/office/drawing/2014/main" xmlns="" id="{1F6E24AC-ED05-932B-D511-D34C31291E54}"/>
              </a:ext>
            </a:extLst>
          </p:cNvPr>
          <p:cNvSpPr/>
          <p:nvPr/>
        </p:nvSpPr>
        <p:spPr>
          <a:xfrm>
            <a:off x="2667000" y="1219202"/>
            <a:ext cx="32766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Cruel &amp; Domineering</a:t>
            </a:r>
          </a:p>
        </p:txBody>
      </p:sp>
      <p:sp>
        <p:nvSpPr>
          <p:cNvPr id="3" name="Rectangle 2">
            <a:extLst>
              <a:ext uri="{FF2B5EF4-FFF2-40B4-BE49-F238E27FC236}">
                <a16:creationId xmlns:a16="http://schemas.microsoft.com/office/drawing/2014/main" xmlns="" id="{ABA33E12-5128-8ED0-1A62-F979838248FF}"/>
              </a:ext>
            </a:extLst>
          </p:cNvPr>
          <p:cNvSpPr/>
          <p:nvPr/>
        </p:nvSpPr>
        <p:spPr>
          <a:xfrm>
            <a:off x="2590800" y="2476503"/>
            <a:ext cx="33528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Obeying Lusts</a:t>
            </a:r>
          </a:p>
        </p:txBody>
      </p:sp>
      <p:sp>
        <p:nvSpPr>
          <p:cNvPr id="8" name="Rectangle 7">
            <a:extLst>
              <a:ext uri="{FF2B5EF4-FFF2-40B4-BE49-F238E27FC236}">
                <a16:creationId xmlns:a16="http://schemas.microsoft.com/office/drawing/2014/main" xmlns="" id="{D14CB536-4EFE-49E9-703B-26B79D356645}"/>
              </a:ext>
            </a:extLst>
          </p:cNvPr>
          <p:cNvSpPr/>
          <p:nvPr/>
        </p:nvSpPr>
        <p:spPr>
          <a:xfrm>
            <a:off x="0" y="5257799"/>
            <a:ext cx="12192000" cy="16002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6:16 </a:t>
            </a:r>
            <a:r>
              <a:rPr lang="en-US" sz="3100" b="1" u="sng" dirty="0">
                <a:solidFill>
                  <a:srgbClr val="002060"/>
                </a:solidFill>
              </a:rPr>
              <a:t>Do you not know</a:t>
            </a:r>
            <a:r>
              <a:rPr lang="en-US" sz="3100" b="1" dirty="0">
                <a:solidFill>
                  <a:srgbClr val="002060"/>
                </a:solidFill>
              </a:rPr>
              <a:t> </a:t>
            </a:r>
            <a:r>
              <a:rPr lang="en-US" sz="3100" dirty="0">
                <a:solidFill>
                  <a:schemeClr val="tx1"/>
                </a:solidFill>
              </a:rPr>
              <a:t>that when you present yourselves to someone  as slaves for obedience, </a:t>
            </a:r>
            <a:r>
              <a:rPr lang="en-US" sz="3100" b="1" u="sng" dirty="0">
                <a:solidFill>
                  <a:srgbClr val="002060"/>
                </a:solidFill>
              </a:rPr>
              <a:t>you are slaves of the one whom you obey</a:t>
            </a:r>
            <a:r>
              <a:rPr lang="en-US" sz="3100" dirty="0">
                <a:solidFill>
                  <a:schemeClr val="tx1"/>
                </a:solidFill>
              </a:rPr>
              <a:t>, either of sin resulting in death, or of obedience resulting in righteousness? </a:t>
            </a:r>
          </a:p>
          <a:p>
            <a:pPr marL="0" marR="0">
              <a:lnSpc>
                <a:spcPct val="107000"/>
              </a:lnSpc>
              <a:spcBef>
                <a:spcPts val="0"/>
              </a:spcBef>
              <a:spcAft>
                <a:spcPts val="0"/>
              </a:spcAft>
            </a:pPr>
            <a:endParaRPr lang="en-US" sz="3400" dirty="0">
              <a:solidFill>
                <a:schemeClr val="tx1"/>
              </a:solidFill>
            </a:endParaRPr>
          </a:p>
        </p:txBody>
      </p:sp>
      <p:sp>
        <p:nvSpPr>
          <p:cNvPr id="9" name="Rounded Rectangular Callout 3">
            <a:extLst>
              <a:ext uri="{FF2B5EF4-FFF2-40B4-BE49-F238E27FC236}">
                <a16:creationId xmlns:a16="http://schemas.microsoft.com/office/drawing/2014/main" xmlns="" id="{ADD965D8-6B84-0E67-CB1A-A5679F404E22}"/>
              </a:ext>
            </a:extLst>
          </p:cNvPr>
          <p:cNvSpPr/>
          <p:nvPr/>
        </p:nvSpPr>
        <p:spPr>
          <a:xfrm>
            <a:off x="6477000" y="1371600"/>
            <a:ext cx="5334000" cy="2857497"/>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dirty="0">
                <a:solidFill>
                  <a:schemeClr val="bg1"/>
                </a:solidFill>
              </a:rPr>
              <a:t>This is the “work” of slavery to sin: trying to get satisfaction from things that can’t deliver</a:t>
            </a:r>
          </a:p>
        </p:txBody>
      </p:sp>
    </p:spTree>
    <p:extLst>
      <p:ext uri="{BB962C8B-B14F-4D97-AF65-F5344CB8AC3E}">
        <p14:creationId xmlns:p14="http://schemas.microsoft.com/office/powerpoint/2010/main" val="421194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7" name="Subtitle 2">
            <a:extLst>
              <a:ext uri="{FF2B5EF4-FFF2-40B4-BE49-F238E27FC236}">
                <a16:creationId xmlns:a16="http://schemas.microsoft.com/office/drawing/2014/main" xmlns="" id="{793DA051-C486-42C3-943C-1ADBCFA61E30}"/>
              </a:ext>
            </a:extLst>
          </p:cNvPr>
          <p:cNvSpPr txBox="1">
            <a:spLocks/>
          </p:cNvSpPr>
          <p:nvPr/>
        </p:nvSpPr>
        <p:spPr bwMode="auto">
          <a:xfrm>
            <a:off x="0" y="152400"/>
            <a:ext cx="6096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u="sng" dirty="0">
                <a:solidFill>
                  <a:schemeClr val="bg1"/>
                </a:solidFill>
              </a:rPr>
              <a:t>Slaves of Sin</a:t>
            </a:r>
          </a:p>
        </p:txBody>
      </p:sp>
      <p:sp>
        <p:nvSpPr>
          <p:cNvPr id="4" name="Rectangle 3">
            <a:extLst>
              <a:ext uri="{FF2B5EF4-FFF2-40B4-BE49-F238E27FC236}">
                <a16:creationId xmlns:a16="http://schemas.microsoft.com/office/drawing/2014/main" xmlns="" id="{92FDCA1D-CA99-E2EC-3E93-5383D3F07DD4}"/>
              </a:ext>
            </a:extLst>
          </p:cNvPr>
          <p:cNvSpPr/>
          <p:nvPr/>
        </p:nvSpPr>
        <p:spPr>
          <a:xfrm>
            <a:off x="-1" y="1181101"/>
            <a:ext cx="6096001" cy="1257299"/>
          </a:xfrm>
          <a:prstGeom prst="rect">
            <a:avLst/>
          </a:prstGeom>
          <a:solidFill>
            <a:srgbClr val="F79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Master:</a:t>
            </a:r>
          </a:p>
        </p:txBody>
      </p:sp>
      <p:sp>
        <p:nvSpPr>
          <p:cNvPr id="11" name="Rectangle 10">
            <a:extLst>
              <a:ext uri="{FF2B5EF4-FFF2-40B4-BE49-F238E27FC236}">
                <a16:creationId xmlns:a16="http://schemas.microsoft.com/office/drawing/2014/main" xmlns="" id="{B550230F-53CD-1F9F-F457-58493E0174AD}"/>
              </a:ext>
            </a:extLst>
          </p:cNvPr>
          <p:cNvSpPr/>
          <p:nvPr/>
        </p:nvSpPr>
        <p:spPr>
          <a:xfrm>
            <a:off x="-1" y="2438402"/>
            <a:ext cx="6096001" cy="125729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Work: </a:t>
            </a:r>
          </a:p>
        </p:txBody>
      </p:sp>
      <p:sp>
        <p:nvSpPr>
          <p:cNvPr id="12" name="Rectangle 11">
            <a:extLst>
              <a:ext uri="{FF2B5EF4-FFF2-40B4-BE49-F238E27FC236}">
                <a16:creationId xmlns:a16="http://schemas.microsoft.com/office/drawing/2014/main" xmlns="" id="{41295387-889A-03E4-3783-D956C48D7D95}"/>
              </a:ext>
            </a:extLst>
          </p:cNvPr>
          <p:cNvSpPr/>
          <p:nvPr/>
        </p:nvSpPr>
        <p:spPr>
          <a:xfrm>
            <a:off x="-1" y="3695701"/>
            <a:ext cx="6096001" cy="125729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Result: </a:t>
            </a:r>
          </a:p>
        </p:txBody>
      </p:sp>
      <p:sp>
        <p:nvSpPr>
          <p:cNvPr id="2" name="Rectangle 1">
            <a:extLst>
              <a:ext uri="{FF2B5EF4-FFF2-40B4-BE49-F238E27FC236}">
                <a16:creationId xmlns:a16="http://schemas.microsoft.com/office/drawing/2014/main" xmlns="" id="{6C7FA786-F2EE-41DB-DD6A-AA2FAC9FCBE4}"/>
              </a:ext>
            </a:extLst>
          </p:cNvPr>
          <p:cNvSpPr/>
          <p:nvPr/>
        </p:nvSpPr>
        <p:spPr>
          <a:xfrm>
            <a:off x="0" y="5257799"/>
            <a:ext cx="12192000" cy="16002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6:16 </a:t>
            </a:r>
            <a:r>
              <a:rPr lang="en-US" sz="3100" dirty="0">
                <a:solidFill>
                  <a:schemeClr val="tx1"/>
                </a:solidFill>
              </a:rPr>
              <a:t>Do you not know that when you present yourselves to someone  as slaves for obedience, you are slaves of the one whom you obey, either of sin </a:t>
            </a:r>
            <a:r>
              <a:rPr lang="en-US" sz="3100" b="1" u="sng" dirty="0">
                <a:solidFill>
                  <a:srgbClr val="002060"/>
                </a:solidFill>
              </a:rPr>
              <a:t>resulting in death</a:t>
            </a:r>
            <a:r>
              <a:rPr lang="en-US" sz="3100" dirty="0">
                <a:solidFill>
                  <a:schemeClr val="tx1"/>
                </a:solidFill>
              </a:rPr>
              <a:t>, or of obedience resulting in righteousness? </a:t>
            </a:r>
          </a:p>
          <a:p>
            <a:pPr marL="0" marR="0">
              <a:lnSpc>
                <a:spcPct val="107000"/>
              </a:lnSpc>
              <a:spcBef>
                <a:spcPts val="0"/>
              </a:spcBef>
              <a:spcAft>
                <a:spcPts val="0"/>
              </a:spcAft>
            </a:pPr>
            <a:endParaRPr lang="en-US" sz="3400" dirty="0">
              <a:solidFill>
                <a:schemeClr val="tx1"/>
              </a:solidFill>
            </a:endParaRPr>
          </a:p>
        </p:txBody>
      </p:sp>
      <p:sp>
        <p:nvSpPr>
          <p:cNvPr id="5" name="Rectangle 4">
            <a:extLst>
              <a:ext uri="{FF2B5EF4-FFF2-40B4-BE49-F238E27FC236}">
                <a16:creationId xmlns:a16="http://schemas.microsoft.com/office/drawing/2014/main" xmlns="" id="{1F6E24AC-ED05-932B-D511-D34C31291E54}"/>
              </a:ext>
            </a:extLst>
          </p:cNvPr>
          <p:cNvSpPr/>
          <p:nvPr/>
        </p:nvSpPr>
        <p:spPr>
          <a:xfrm>
            <a:off x="2667000" y="1219202"/>
            <a:ext cx="32766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Cruel &amp; Domineering</a:t>
            </a:r>
          </a:p>
        </p:txBody>
      </p:sp>
      <p:sp>
        <p:nvSpPr>
          <p:cNvPr id="3" name="Rectangle 2">
            <a:extLst>
              <a:ext uri="{FF2B5EF4-FFF2-40B4-BE49-F238E27FC236}">
                <a16:creationId xmlns:a16="http://schemas.microsoft.com/office/drawing/2014/main" xmlns="" id="{ABA33E12-5128-8ED0-1A62-F979838248FF}"/>
              </a:ext>
            </a:extLst>
          </p:cNvPr>
          <p:cNvSpPr/>
          <p:nvPr/>
        </p:nvSpPr>
        <p:spPr>
          <a:xfrm>
            <a:off x="2590800" y="2476503"/>
            <a:ext cx="33528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Obeying Lusts</a:t>
            </a:r>
          </a:p>
        </p:txBody>
      </p:sp>
      <p:sp>
        <p:nvSpPr>
          <p:cNvPr id="8" name="Rectangle 7">
            <a:extLst>
              <a:ext uri="{FF2B5EF4-FFF2-40B4-BE49-F238E27FC236}">
                <a16:creationId xmlns:a16="http://schemas.microsoft.com/office/drawing/2014/main" xmlns="" id="{3EF40767-C6E0-97FF-C13B-9375E955FA57}"/>
              </a:ext>
            </a:extLst>
          </p:cNvPr>
          <p:cNvSpPr/>
          <p:nvPr/>
        </p:nvSpPr>
        <p:spPr>
          <a:xfrm>
            <a:off x="2590800" y="3733800"/>
            <a:ext cx="33528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Death</a:t>
            </a:r>
          </a:p>
        </p:txBody>
      </p:sp>
    </p:spTree>
    <p:extLst>
      <p:ext uri="{BB962C8B-B14F-4D97-AF65-F5344CB8AC3E}">
        <p14:creationId xmlns:p14="http://schemas.microsoft.com/office/powerpoint/2010/main" val="78586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FB8D3565-71B6-BF61-8677-96BEF1204CD3}"/>
              </a:ext>
            </a:extLst>
          </p:cNvPr>
          <p:cNvSpPr/>
          <p:nvPr/>
        </p:nvSpPr>
        <p:spPr>
          <a:xfrm>
            <a:off x="0" y="5311739"/>
            <a:ext cx="12192000" cy="154626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a:t>
            </a:r>
            <a:r>
              <a:rPr lang="en-US" sz="3200" b="1" baseline="30000" dirty="0">
                <a:solidFill>
                  <a:srgbClr val="000000"/>
                </a:solidFill>
                <a:effectLst/>
                <a:ea typeface="Calibri" panose="020F0502020204030204" pitchFamily="34" charset="0"/>
                <a:cs typeface="Calibri" panose="020F0502020204030204" pitchFamily="34" charset="0"/>
              </a:rPr>
              <a:t>15 </a:t>
            </a:r>
            <a:r>
              <a:rPr lang="en-US" sz="3200" dirty="0">
                <a:solidFill>
                  <a:srgbClr val="000000"/>
                </a:solidFill>
                <a:effectLst/>
                <a:ea typeface="Calibri" panose="020F0502020204030204" pitchFamily="34" charset="0"/>
                <a:cs typeface="Calibri" panose="020F0502020204030204" pitchFamily="34" charset="0"/>
              </a:rPr>
              <a:t>What then? Shall we sin because we are not under law but under grace? May it never be!</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2" name="Rectangle 1">
            <a:extLst>
              <a:ext uri="{FF2B5EF4-FFF2-40B4-BE49-F238E27FC236}">
                <a16:creationId xmlns:a16="http://schemas.microsoft.com/office/drawing/2014/main" xmlns="" id="{352C494D-E10F-0C69-C354-2D8E247A6905}"/>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3" name="Rectangle 2">
            <a:extLst>
              <a:ext uri="{FF2B5EF4-FFF2-40B4-BE49-F238E27FC236}">
                <a16:creationId xmlns:a16="http://schemas.microsoft.com/office/drawing/2014/main" xmlns="" id="{6238CC52-DB81-12AE-A089-D251BB9D6B91}"/>
              </a:ext>
            </a:extLst>
          </p:cNvPr>
          <p:cNvSpPr/>
          <p:nvPr/>
        </p:nvSpPr>
        <p:spPr>
          <a:xfrm>
            <a:off x="2667000" y="3733800"/>
            <a:ext cx="9220200" cy="11430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6:1</a:t>
            </a:r>
            <a:r>
              <a:rPr lang="en-US" sz="3200" b="1" dirty="0">
                <a:solidFill>
                  <a:schemeClr val="tx1"/>
                </a:solidFill>
              </a:rPr>
              <a:t> </a:t>
            </a:r>
            <a:r>
              <a:rPr lang="en-US" sz="3200" dirty="0">
                <a:solidFill>
                  <a:schemeClr val="tx1"/>
                </a:solidFill>
              </a:rPr>
              <a:t>What shall we say then? Are we to continue in sin so that grace may increase? </a:t>
            </a:r>
            <a:r>
              <a:rPr lang="en-US" sz="3200" b="1" baseline="30000" dirty="0">
                <a:solidFill>
                  <a:schemeClr val="tx1"/>
                </a:solidFill>
              </a:rPr>
              <a:t>2</a:t>
            </a:r>
            <a:r>
              <a:rPr lang="en-US" sz="3200" dirty="0">
                <a:solidFill>
                  <a:schemeClr val="tx1"/>
                </a:solidFill>
              </a:rPr>
              <a:t> May it never be!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2638158130"/>
      </p:ext>
    </p:extLst>
  </p:cSld>
  <p:clrMapOvr>
    <a:masterClrMapping/>
  </p:clrMapOvr>
  <p:transition spd="slow">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7" name="Subtitle 2">
            <a:extLst>
              <a:ext uri="{FF2B5EF4-FFF2-40B4-BE49-F238E27FC236}">
                <a16:creationId xmlns:a16="http://schemas.microsoft.com/office/drawing/2014/main" xmlns="" id="{793DA051-C486-42C3-943C-1ADBCFA61E30}"/>
              </a:ext>
            </a:extLst>
          </p:cNvPr>
          <p:cNvSpPr txBox="1">
            <a:spLocks/>
          </p:cNvSpPr>
          <p:nvPr/>
        </p:nvSpPr>
        <p:spPr bwMode="auto">
          <a:xfrm>
            <a:off x="0" y="152400"/>
            <a:ext cx="6096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u="sng" dirty="0">
                <a:solidFill>
                  <a:schemeClr val="bg1"/>
                </a:solidFill>
              </a:rPr>
              <a:t>Slaves of Sin</a:t>
            </a:r>
          </a:p>
        </p:txBody>
      </p:sp>
      <p:sp>
        <p:nvSpPr>
          <p:cNvPr id="4" name="Rectangle 3">
            <a:extLst>
              <a:ext uri="{FF2B5EF4-FFF2-40B4-BE49-F238E27FC236}">
                <a16:creationId xmlns:a16="http://schemas.microsoft.com/office/drawing/2014/main" xmlns="" id="{92FDCA1D-CA99-E2EC-3E93-5383D3F07DD4}"/>
              </a:ext>
            </a:extLst>
          </p:cNvPr>
          <p:cNvSpPr/>
          <p:nvPr/>
        </p:nvSpPr>
        <p:spPr>
          <a:xfrm>
            <a:off x="-1" y="1181101"/>
            <a:ext cx="6096001" cy="1257299"/>
          </a:xfrm>
          <a:prstGeom prst="rect">
            <a:avLst/>
          </a:prstGeom>
          <a:solidFill>
            <a:srgbClr val="F79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Master:</a:t>
            </a:r>
          </a:p>
        </p:txBody>
      </p:sp>
      <p:sp>
        <p:nvSpPr>
          <p:cNvPr id="11" name="Rectangle 10">
            <a:extLst>
              <a:ext uri="{FF2B5EF4-FFF2-40B4-BE49-F238E27FC236}">
                <a16:creationId xmlns:a16="http://schemas.microsoft.com/office/drawing/2014/main" xmlns="" id="{B550230F-53CD-1F9F-F457-58493E0174AD}"/>
              </a:ext>
            </a:extLst>
          </p:cNvPr>
          <p:cNvSpPr/>
          <p:nvPr/>
        </p:nvSpPr>
        <p:spPr>
          <a:xfrm>
            <a:off x="-1" y="2438402"/>
            <a:ext cx="6096001" cy="125729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Work: </a:t>
            </a:r>
          </a:p>
        </p:txBody>
      </p:sp>
      <p:sp>
        <p:nvSpPr>
          <p:cNvPr id="12" name="Rectangle 11">
            <a:extLst>
              <a:ext uri="{FF2B5EF4-FFF2-40B4-BE49-F238E27FC236}">
                <a16:creationId xmlns:a16="http://schemas.microsoft.com/office/drawing/2014/main" xmlns="" id="{41295387-889A-03E4-3783-D956C48D7D95}"/>
              </a:ext>
            </a:extLst>
          </p:cNvPr>
          <p:cNvSpPr/>
          <p:nvPr/>
        </p:nvSpPr>
        <p:spPr>
          <a:xfrm>
            <a:off x="-1" y="3695701"/>
            <a:ext cx="6096001" cy="125729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Result: </a:t>
            </a:r>
          </a:p>
        </p:txBody>
      </p:sp>
      <p:sp>
        <p:nvSpPr>
          <p:cNvPr id="2" name="Rectangle 1">
            <a:extLst>
              <a:ext uri="{FF2B5EF4-FFF2-40B4-BE49-F238E27FC236}">
                <a16:creationId xmlns:a16="http://schemas.microsoft.com/office/drawing/2014/main" xmlns="" id="{6C7FA786-F2EE-41DB-DD6A-AA2FAC9FCBE4}"/>
              </a:ext>
            </a:extLst>
          </p:cNvPr>
          <p:cNvSpPr/>
          <p:nvPr/>
        </p:nvSpPr>
        <p:spPr>
          <a:xfrm>
            <a:off x="0" y="5257799"/>
            <a:ext cx="12192000" cy="16002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6:16 </a:t>
            </a:r>
            <a:r>
              <a:rPr lang="en-US" sz="3100" dirty="0">
                <a:solidFill>
                  <a:schemeClr val="tx1"/>
                </a:solidFill>
              </a:rPr>
              <a:t>Do you not know that when you present yourselves to someone  as slaves for obedience, you are slaves of the one whom you obey, either of sin </a:t>
            </a:r>
            <a:r>
              <a:rPr lang="en-US" sz="3100" b="1" u="sng" dirty="0">
                <a:solidFill>
                  <a:srgbClr val="002060"/>
                </a:solidFill>
              </a:rPr>
              <a:t>resulting in death</a:t>
            </a:r>
            <a:r>
              <a:rPr lang="en-US" sz="3100" dirty="0">
                <a:solidFill>
                  <a:schemeClr val="tx1"/>
                </a:solidFill>
              </a:rPr>
              <a:t>, or of obedience resulting in righteousness? </a:t>
            </a:r>
          </a:p>
          <a:p>
            <a:pPr marL="0" marR="0">
              <a:lnSpc>
                <a:spcPct val="107000"/>
              </a:lnSpc>
              <a:spcBef>
                <a:spcPts val="0"/>
              </a:spcBef>
              <a:spcAft>
                <a:spcPts val="0"/>
              </a:spcAft>
            </a:pPr>
            <a:endParaRPr lang="en-US" sz="3400" dirty="0">
              <a:solidFill>
                <a:schemeClr val="tx1"/>
              </a:solidFill>
            </a:endParaRPr>
          </a:p>
        </p:txBody>
      </p:sp>
      <p:sp>
        <p:nvSpPr>
          <p:cNvPr id="5" name="Rectangle 4">
            <a:extLst>
              <a:ext uri="{FF2B5EF4-FFF2-40B4-BE49-F238E27FC236}">
                <a16:creationId xmlns:a16="http://schemas.microsoft.com/office/drawing/2014/main" xmlns="" id="{1F6E24AC-ED05-932B-D511-D34C31291E54}"/>
              </a:ext>
            </a:extLst>
          </p:cNvPr>
          <p:cNvSpPr/>
          <p:nvPr/>
        </p:nvSpPr>
        <p:spPr>
          <a:xfrm>
            <a:off x="2667000" y="1219202"/>
            <a:ext cx="32766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Cruel &amp; Domineering</a:t>
            </a:r>
          </a:p>
        </p:txBody>
      </p:sp>
      <p:sp>
        <p:nvSpPr>
          <p:cNvPr id="3" name="Rectangle 2">
            <a:extLst>
              <a:ext uri="{FF2B5EF4-FFF2-40B4-BE49-F238E27FC236}">
                <a16:creationId xmlns:a16="http://schemas.microsoft.com/office/drawing/2014/main" xmlns="" id="{ABA33E12-5128-8ED0-1A62-F979838248FF}"/>
              </a:ext>
            </a:extLst>
          </p:cNvPr>
          <p:cNvSpPr/>
          <p:nvPr/>
        </p:nvSpPr>
        <p:spPr>
          <a:xfrm>
            <a:off x="2590800" y="2476503"/>
            <a:ext cx="33528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Obeying Lusts</a:t>
            </a:r>
          </a:p>
        </p:txBody>
      </p:sp>
      <p:sp>
        <p:nvSpPr>
          <p:cNvPr id="8" name="Rectangle 7">
            <a:extLst>
              <a:ext uri="{FF2B5EF4-FFF2-40B4-BE49-F238E27FC236}">
                <a16:creationId xmlns:a16="http://schemas.microsoft.com/office/drawing/2014/main" xmlns="" id="{3EF40767-C6E0-97FF-C13B-9375E955FA57}"/>
              </a:ext>
            </a:extLst>
          </p:cNvPr>
          <p:cNvSpPr/>
          <p:nvPr/>
        </p:nvSpPr>
        <p:spPr>
          <a:xfrm>
            <a:off x="2590800" y="3733800"/>
            <a:ext cx="33528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Death</a:t>
            </a:r>
          </a:p>
        </p:txBody>
      </p:sp>
      <p:sp>
        <p:nvSpPr>
          <p:cNvPr id="9" name="Rounded Rectangular Callout 3">
            <a:extLst>
              <a:ext uri="{FF2B5EF4-FFF2-40B4-BE49-F238E27FC236}">
                <a16:creationId xmlns:a16="http://schemas.microsoft.com/office/drawing/2014/main" xmlns="" id="{4D08465E-3223-C5F8-DA73-0AC4DFA4126C}"/>
              </a:ext>
            </a:extLst>
          </p:cNvPr>
          <p:cNvSpPr/>
          <p:nvPr/>
        </p:nvSpPr>
        <p:spPr>
          <a:xfrm>
            <a:off x="6477000" y="609600"/>
            <a:ext cx="5334000" cy="1752600"/>
          </a:xfrm>
          <a:prstGeom prst="wedgeRoundRectCallout">
            <a:avLst>
              <a:gd name="adj1" fmla="val -21927"/>
              <a:gd name="adj2" fmla="val 49596"/>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400" b="1" i="1" dirty="0">
                <a:solidFill>
                  <a:schemeClr val="bg1"/>
                </a:solidFill>
              </a:rPr>
              <a:t>Why does God even care how I live?</a:t>
            </a:r>
          </a:p>
        </p:txBody>
      </p:sp>
      <p:sp>
        <p:nvSpPr>
          <p:cNvPr id="13" name="Rounded Rectangular Callout 38">
            <a:extLst>
              <a:ext uri="{FF2B5EF4-FFF2-40B4-BE49-F238E27FC236}">
                <a16:creationId xmlns:a16="http://schemas.microsoft.com/office/drawing/2014/main" xmlns="" id="{CE6DC4DF-FBDB-FBC2-E282-4637172B4F98}"/>
              </a:ext>
            </a:extLst>
          </p:cNvPr>
          <p:cNvSpPr/>
          <p:nvPr/>
        </p:nvSpPr>
        <p:spPr>
          <a:xfrm>
            <a:off x="6238982" y="2565289"/>
            <a:ext cx="5810036" cy="231151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tabLst>
                <a:tab pos="457200" algn="l"/>
                <a:tab pos="800100" algn="l"/>
              </a:tabLs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It isn’t that he wants you to “miss out on freedom,” it’s that he doesn’t want us to ruin our lives and the lives of others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671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3"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7" name="Subtitle 2">
            <a:extLst>
              <a:ext uri="{FF2B5EF4-FFF2-40B4-BE49-F238E27FC236}">
                <a16:creationId xmlns:a16="http://schemas.microsoft.com/office/drawing/2014/main" xmlns="" id="{793DA051-C486-42C3-943C-1ADBCFA61E30}"/>
              </a:ext>
            </a:extLst>
          </p:cNvPr>
          <p:cNvSpPr txBox="1">
            <a:spLocks/>
          </p:cNvSpPr>
          <p:nvPr/>
        </p:nvSpPr>
        <p:spPr bwMode="auto">
          <a:xfrm>
            <a:off x="0" y="228600"/>
            <a:ext cx="12160624"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a:solidFill>
                  <a:schemeClr val="bg1"/>
                </a:solidFill>
              </a:rPr>
              <a:t>Thank God, we have been “redeemed” out of slavery!</a:t>
            </a:r>
          </a:p>
        </p:txBody>
      </p:sp>
      <p:sp>
        <p:nvSpPr>
          <p:cNvPr id="2" name="Rectangle 1">
            <a:extLst>
              <a:ext uri="{FF2B5EF4-FFF2-40B4-BE49-F238E27FC236}">
                <a16:creationId xmlns:a16="http://schemas.microsoft.com/office/drawing/2014/main" xmlns="" id="{6C7FA786-F2EE-41DB-DD6A-AA2FAC9FCBE4}"/>
              </a:ext>
            </a:extLst>
          </p:cNvPr>
          <p:cNvSpPr/>
          <p:nvPr/>
        </p:nvSpPr>
        <p:spPr>
          <a:xfrm>
            <a:off x="0" y="4343401"/>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 6:17</a:t>
            </a:r>
            <a:r>
              <a:rPr lang="en-US" sz="3200" baseline="30000" dirty="0">
                <a:solidFill>
                  <a:schemeClr val="tx1"/>
                </a:solidFill>
              </a:rPr>
              <a:t>  </a:t>
            </a:r>
            <a:r>
              <a:rPr lang="en-US" sz="3200" dirty="0">
                <a:solidFill>
                  <a:schemeClr val="tx1"/>
                </a:solidFill>
              </a:rPr>
              <a:t>But </a:t>
            </a:r>
            <a:r>
              <a:rPr lang="en-US" sz="3200" b="1" u="sng" dirty="0">
                <a:solidFill>
                  <a:srgbClr val="002060"/>
                </a:solidFill>
              </a:rPr>
              <a:t>thanks be to God</a:t>
            </a:r>
            <a:r>
              <a:rPr lang="en-US" sz="3200" b="1" dirty="0">
                <a:solidFill>
                  <a:srgbClr val="002060"/>
                </a:solidFill>
              </a:rPr>
              <a:t> </a:t>
            </a:r>
            <a:r>
              <a:rPr lang="en-US" sz="3200" dirty="0">
                <a:solidFill>
                  <a:schemeClr val="tx1"/>
                </a:solidFill>
              </a:rPr>
              <a:t>that though you were slaves of sin, you became obedient from the heart to that form of teaching to which you were committed, </a:t>
            </a:r>
            <a:r>
              <a:rPr lang="en-US" sz="3200" b="1" baseline="30000" dirty="0">
                <a:solidFill>
                  <a:schemeClr val="tx1"/>
                </a:solidFill>
              </a:rPr>
              <a:t>18</a:t>
            </a:r>
            <a:r>
              <a:rPr lang="en-US" sz="3200" baseline="30000" dirty="0">
                <a:solidFill>
                  <a:schemeClr val="tx1"/>
                </a:solidFill>
              </a:rPr>
              <a:t> </a:t>
            </a:r>
            <a:r>
              <a:rPr lang="en-US" sz="3200" dirty="0">
                <a:solidFill>
                  <a:schemeClr val="tx1"/>
                </a:solidFill>
              </a:rPr>
              <a:t>and having been freed from sin, you became slaves of</a:t>
            </a:r>
            <a:r>
              <a:rPr lang="en-US" sz="3200" i="1" dirty="0">
                <a:solidFill>
                  <a:schemeClr val="tx1"/>
                </a:solidFill>
              </a:rPr>
              <a:t> </a:t>
            </a:r>
            <a:r>
              <a:rPr lang="en-US" sz="3200" dirty="0">
                <a:solidFill>
                  <a:schemeClr val="tx1"/>
                </a:solidFill>
              </a:rPr>
              <a:t>righteousness. </a:t>
            </a:r>
            <a:r>
              <a:rPr lang="en-US" sz="3200" b="1" baseline="30000" dirty="0">
                <a:solidFill>
                  <a:schemeClr val="tx1"/>
                </a:solidFill>
              </a:rPr>
              <a:t>19</a:t>
            </a:r>
            <a:r>
              <a:rPr lang="en-US" sz="3200" baseline="30000" dirty="0">
                <a:solidFill>
                  <a:schemeClr val="tx1"/>
                </a:solidFill>
              </a:rPr>
              <a:t> </a:t>
            </a:r>
            <a:r>
              <a:rPr lang="en-US" sz="3200" dirty="0">
                <a:solidFill>
                  <a:schemeClr val="tx1"/>
                </a:solidFill>
              </a:rPr>
              <a:t>I am speaking in human terms because of the weakness of your flesh.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325040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7" name="Subtitle 2">
            <a:extLst>
              <a:ext uri="{FF2B5EF4-FFF2-40B4-BE49-F238E27FC236}">
                <a16:creationId xmlns:a16="http://schemas.microsoft.com/office/drawing/2014/main" xmlns="" id="{793DA051-C486-42C3-943C-1ADBCFA61E30}"/>
              </a:ext>
            </a:extLst>
          </p:cNvPr>
          <p:cNvSpPr txBox="1">
            <a:spLocks/>
          </p:cNvSpPr>
          <p:nvPr/>
        </p:nvSpPr>
        <p:spPr bwMode="auto">
          <a:xfrm>
            <a:off x="0" y="228600"/>
            <a:ext cx="12160624"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a:solidFill>
                  <a:schemeClr val="bg1"/>
                </a:solidFill>
              </a:rPr>
              <a:t>Thank God, we have been “redeemed” out of slavery!</a:t>
            </a:r>
          </a:p>
        </p:txBody>
      </p:sp>
      <p:sp>
        <p:nvSpPr>
          <p:cNvPr id="2" name="Rectangle 1">
            <a:extLst>
              <a:ext uri="{FF2B5EF4-FFF2-40B4-BE49-F238E27FC236}">
                <a16:creationId xmlns:a16="http://schemas.microsoft.com/office/drawing/2014/main" xmlns="" id="{6C7FA786-F2EE-41DB-DD6A-AA2FAC9FCBE4}"/>
              </a:ext>
            </a:extLst>
          </p:cNvPr>
          <p:cNvSpPr/>
          <p:nvPr/>
        </p:nvSpPr>
        <p:spPr>
          <a:xfrm>
            <a:off x="0" y="4343401"/>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 6:17</a:t>
            </a:r>
            <a:r>
              <a:rPr lang="en-US" sz="3200" baseline="30000" dirty="0">
                <a:solidFill>
                  <a:schemeClr val="tx1"/>
                </a:solidFill>
              </a:rPr>
              <a:t>  </a:t>
            </a:r>
            <a:r>
              <a:rPr lang="en-US" sz="3200" dirty="0">
                <a:solidFill>
                  <a:schemeClr val="tx1"/>
                </a:solidFill>
              </a:rPr>
              <a:t>But thanks be to God that though </a:t>
            </a:r>
            <a:r>
              <a:rPr lang="en-US" sz="3200" b="1" u="sng" dirty="0">
                <a:solidFill>
                  <a:srgbClr val="002060"/>
                </a:solidFill>
              </a:rPr>
              <a:t>you were slaves of sin</a:t>
            </a:r>
            <a:r>
              <a:rPr lang="en-US" sz="3200" dirty="0">
                <a:solidFill>
                  <a:schemeClr val="tx1"/>
                </a:solidFill>
              </a:rPr>
              <a:t>, you became obedient from the heart to that form of teaching to which you were committed, </a:t>
            </a:r>
            <a:r>
              <a:rPr lang="en-US" sz="3200" b="1" baseline="30000" dirty="0">
                <a:solidFill>
                  <a:schemeClr val="tx1"/>
                </a:solidFill>
              </a:rPr>
              <a:t>18</a:t>
            </a:r>
            <a:r>
              <a:rPr lang="en-US" sz="3200" baseline="30000" dirty="0">
                <a:solidFill>
                  <a:schemeClr val="tx1"/>
                </a:solidFill>
              </a:rPr>
              <a:t> </a:t>
            </a:r>
            <a:r>
              <a:rPr lang="en-US" sz="3200" dirty="0">
                <a:solidFill>
                  <a:schemeClr val="tx1"/>
                </a:solidFill>
              </a:rPr>
              <a:t>and having been freed from sin, you became slaves of</a:t>
            </a:r>
            <a:r>
              <a:rPr lang="en-US" sz="3200" i="1" dirty="0">
                <a:solidFill>
                  <a:schemeClr val="tx1"/>
                </a:solidFill>
              </a:rPr>
              <a:t> </a:t>
            </a:r>
            <a:r>
              <a:rPr lang="en-US" sz="3200" dirty="0">
                <a:solidFill>
                  <a:schemeClr val="tx1"/>
                </a:solidFill>
              </a:rPr>
              <a:t>righteousness. </a:t>
            </a:r>
            <a:r>
              <a:rPr lang="en-US" sz="3200" b="1" baseline="30000" dirty="0">
                <a:solidFill>
                  <a:schemeClr val="tx1"/>
                </a:solidFill>
              </a:rPr>
              <a:t>19</a:t>
            </a:r>
            <a:r>
              <a:rPr lang="en-US" sz="3200" baseline="30000" dirty="0">
                <a:solidFill>
                  <a:schemeClr val="tx1"/>
                </a:solidFill>
              </a:rPr>
              <a:t> </a:t>
            </a:r>
            <a:r>
              <a:rPr lang="en-US" sz="3200" dirty="0">
                <a:solidFill>
                  <a:schemeClr val="tx1"/>
                </a:solidFill>
              </a:rPr>
              <a:t>I am speaking in human terms because of the weakness of your flesh.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1288800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7" name="Subtitle 2">
            <a:extLst>
              <a:ext uri="{FF2B5EF4-FFF2-40B4-BE49-F238E27FC236}">
                <a16:creationId xmlns:a16="http://schemas.microsoft.com/office/drawing/2014/main" xmlns="" id="{793DA051-C486-42C3-943C-1ADBCFA61E30}"/>
              </a:ext>
            </a:extLst>
          </p:cNvPr>
          <p:cNvSpPr txBox="1">
            <a:spLocks/>
          </p:cNvSpPr>
          <p:nvPr/>
        </p:nvSpPr>
        <p:spPr bwMode="auto">
          <a:xfrm>
            <a:off x="0" y="228600"/>
            <a:ext cx="12160624"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a:solidFill>
                  <a:schemeClr val="bg1"/>
                </a:solidFill>
              </a:rPr>
              <a:t>Thank God, we have been “redeemed” out of slavery!</a:t>
            </a:r>
          </a:p>
        </p:txBody>
      </p:sp>
      <p:sp>
        <p:nvSpPr>
          <p:cNvPr id="2" name="Rectangle 1">
            <a:extLst>
              <a:ext uri="{FF2B5EF4-FFF2-40B4-BE49-F238E27FC236}">
                <a16:creationId xmlns:a16="http://schemas.microsoft.com/office/drawing/2014/main" xmlns="" id="{6C7FA786-F2EE-41DB-DD6A-AA2FAC9FCBE4}"/>
              </a:ext>
            </a:extLst>
          </p:cNvPr>
          <p:cNvSpPr/>
          <p:nvPr/>
        </p:nvSpPr>
        <p:spPr>
          <a:xfrm>
            <a:off x="0" y="4343401"/>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 6:17</a:t>
            </a:r>
            <a:r>
              <a:rPr lang="en-US" sz="3200" baseline="30000" dirty="0">
                <a:solidFill>
                  <a:schemeClr val="tx1"/>
                </a:solidFill>
              </a:rPr>
              <a:t>  </a:t>
            </a:r>
            <a:r>
              <a:rPr lang="en-US" sz="3200" dirty="0">
                <a:solidFill>
                  <a:schemeClr val="tx1"/>
                </a:solidFill>
              </a:rPr>
              <a:t>But thanks be to God that though you were slaves of sin, you became obedient from the heart to that form of teaching to which you were committed, </a:t>
            </a:r>
            <a:r>
              <a:rPr lang="en-US" sz="3200" b="1" baseline="30000" dirty="0">
                <a:solidFill>
                  <a:schemeClr val="tx1"/>
                </a:solidFill>
              </a:rPr>
              <a:t>18</a:t>
            </a:r>
            <a:r>
              <a:rPr lang="en-US" sz="3200" baseline="30000" dirty="0">
                <a:solidFill>
                  <a:schemeClr val="tx1"/>
                </a:solidFill>
              </a:rPr>
              <a:t> </a:t>
            </a:r>
            <a:r>
              <a:rPr lang="en-US" sz="3200" b="1" u="sng" dirty="0">
                <a:solidFill>
                  <a:srgbClr val="002060"/>
                </a:solidFill>
              </a:rPr>
              <a:t>and having been freed from sin, you became slaves of</a:t>
            </a:r>
            <a:r>
              <a:rPr lang="en-US" sz="3200" b="1" i="1" u="sng" dirty="0">
                <a:solidFill>
                  <a:srgbClr val="002060"/>
                </a:solidFill>
              </a:rPr>
              <a:t> </a:t>
            </a:r>
            <a:r>
              <a:rPr lang="en-US" sz="3200" b="1" u="sng" dirty="0">
                <a:solidFill>
                  <a:srgbClr val="002060"/>
                </a:solidFill>
              </a:rPr>
              <a:t>righteousness</a:t>
            </a:r>
            <a:r>
              <a:rPr lang="en-US" sz="3200" dirty="0">
                <a:solidFill>
                  <a:schemeClr val="tx1"/>
                </a:solidFill>
              </a:rPr>
              <a:t>. </a:t>
            </a:r>
            <a:r>
              <a:rPr lang="en-US" sz="3200" b="1" baseline="30000" dirty="0">
                <a:solidFill>
                  <a:schemeClr val="tx1"/>
                </a:solidFill>
              </a:rPr>
              <a:t>19</a:t>
            </a:r>
            <a:r>
              <a:rPr lang="en-US" sz="3200" baseline="30000" dirty="0">
                <a:solidFill>
                  <a:schemeClr val="tx1"/>
                </a:solidFill>
              </a:rPr>
              <a:t> </a:t>
            </a:r>
            <a:r>
              <a:rPr lang="en-US" sz="3200" dirty="0">
                <a:solidFill>
                  <a:schemeClr val="tx1"/>
                </a:solidFill>
              </a:rPr>
              <a:t>I am speaking in human terms because of the weakness of your flesh.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42579028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7" name="Subtitle 2">
            <a:extLst>
              <a:ext uri="{FF2B5EF4-FFF2-40B4-BE49-F238E27FC236}">
                <a16:creationId xmlns:a16="http://schemas.microsoft.com/office/drawing/2014/main" xmlns="" id="{793DA051-C486-42C3-943C-1ADBCFA61E30}"/>
              </a:ext>
            </a:extLst>
          </p:cNvPr>
          <p:cNvSpPr txBox="1">
            <a:spLocks/>
          </p:cNvSpPr>
          <p:nvPr/>
        </p:nvSpPr>
        <p:spPr bwMode="auto">
          <a:xfrm>
            <a:off x="0" y="228600"/>
            <a:ext cx="12160624"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a:solidFill>
                  <a:schemeClr val="bg1"/>
                </a:solidFill>
              </a:rPr>
              <a:t>Thank God, we have been “redeemed” out of slavery!</a:t>
            </a:r>
          </a:p>
        </p:txBody>
      </p:sp>
      <p:sp>
        <p:nvSpPr>
          <p:cNvPr id="2" name="Rectangle 1">
            <a:extLst>
              <a:ext uri="{FF2B5EF4-FFF2-40B4-BE49-F238E27FC236}">
                <a16:creationId xmlns:a16="http://schemas.microsoft.com/office/drawing/2014/main" xmlns="" id="{6C7FA786-F2EE-41DB-DD6A-AA2FAC9FCBE4}"/>
              </a:ext>
            </a:extLst>
          </p:cNvPr>
          <p:cNvSpPr/>
          <p:nvPr/>
        </p:nvSpPr>
        <p:spPr>
          <a:xfrm>
            <a:off x="0" y="4343401"/>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 6:17</a:t>
            </a:r>
            <a:r>
              <a:rPr lang="en-US" sz="3200" baseline="30000" dirty="0">
                <a:solidFill>
                  <a:schemeClr val="tx1"/>
                </a:solidFill>
              </a:rPr>
              <a:t>  </a:t>
            </a:r>
            <a:r>
              <a:rPr lang="en-US" sz="3200" dirty="0">
                <a:solidFill>
                  <a:schemeClr val="tx1"/>
                </a:solidFill>
              </a:rPr>
              <a:t>But thanks be to God that though you were slaves of sin, you became obedient from the heart to that form of teaching to which you were committed, </a:t>
            </a:r>
            <a:r>
              <a:rPr lang="en-US" sz="3200" b="1" baseline="30000" dirty="0">
                <a:solidFill>
                  <a:schemeClr val="tx1"/>
                </a:solidFill>
              </a:rPr>
              <a:t>18</a:t>
            </a:r>
            <a:r>
              <a:rPr lang="en-US" sz="3200" baseline="30000" dirty="0">
                <a:solidFill>
                  <a:schemeClr val="tx1"/>
                </a:solidFill>
              </a:rPr>
              <a:t> </a:t>
            </a:r>
            <a:r>
              <a:rPr lang="en-US" sz="3200" dirty="0">
                <a:solidFill>
                  <a:schemeClr val="tx1"/>
                </a:solidFill>
              </a:rPr>
              <a:t>and having been freed from sin, you became slaves of</a:t>
            </a:r>
            <a:r>
              <a:rPr lang="en-US" sz="3200" i="1" dirty="0">
                <a:solidFill>
                  <a:schemeClr val="tx1"/>
                </a:solidFill>
              </a:rPr>
              <a:t> </a:t>
            </a:r>
            <a:r>
              <a:rPr lang="en-US" sz="3200" dirty="0">
                <a:solidFill>
                  <a:schemeClr val="tx1"/>
                </a:solidFill>
              </a:rPr>
              <a:t>righteousness. </a:t>
            </a:r>
            <a:r>
              <a:rPr lang="en-US" sz="3200" b="1" baseline="30000" dirty="0">
                <a:solidFill>
                  <a:schemeClr val="tx1"/>
                </a:solidFill>
              </a:rPr>
              <a:t>19</a:t>
            </a:r>
            <a:r>
              <a:rPr lang="en-US" sz="3200" baseline="30000" dirty="0">
                <a:solidFill>
                  <a:schemeClr val="tx1"/>
                </a:solidFill>
              </a:rPr>
              <a:t> </a:t>
            </a:r>
            <a:r>
              <a:rPr lang="en-US" sz="3200" b="1" u="sng" dirty="0">
                <a:solidFill>
                  <a:srgbClr val="002060"/>
                </a:solidFill>
              </a:rPr>
              <a:t>I am speaking in human terms</a:t>
            </a:r>
            <a:r>
              <a:rPr lang="en-US" sz="3200" b="1" dirty="0">
                <a:solidFill>
                  <a:srgbClr val="002060"/>
                </a:solidFill>
              </a:rPr>
              <a:t> </a:t>
            </a:r>
            <a:r>
              <a:rPr lang="en-US" sz="3200" dirty="0">
                <a:solidFill>
                  <a:schemeClr val="tx1"/>
                </a:solidFill>
              </a:rPr>
              <a:t>because of the weakness of your flesh.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14448421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7" name="Subtitle 2">
            <a:extLst>
              <a:ext uri="{FF2B5EF4-FFF2-40B4-BE49-F238E27FC236}">
                <a16:creationId xmlns:a16="http://schemas.microsoft.com/office/drawing/2014/main" xmlns="" id="{793DA051-C486-42C3-943C-1ADBCFA61E30}"/>
              </a:ext>
            </a:extLst>
          </p:cNvPr>
          <p:cNvSpPr txBox="1">
            <a:spLocks/>
          </p:cNvSpPr>
          <p:nvPr/>
        </p:nvSpPr>
        <p:spPr bwMode="auto">
          <a:xfrm>
            <a:off x="0" y="228600"/>
            <a:ext cx="12160624"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dirty="0">
                <a:solidFill>
                  <a:schemeClr val="bg1"/>
                </a:solidFill>
              </a:rPr>
              <a:t>Thank God, we have been “redeemed” out of slavery!</a:t>
            </a:r>
          </a:p>
        </p:txBody>
      </p:sp>
      <p:sp>
        <p:nvSpPr>
          <p:cNvPr id="2" name="Rectangle 1">
            <a:extLst>
              <a:ext uri="{FF2B5EF4-FFF2-40B4-BE49-F238E27FC236}">
                <a16:creationId xmlns:a16="http://schemas.microsoft.com/office/drawing/2014/main" xmlns="" id="{6C7FA786-F2EE-41DB-DD6A-AA2FAC9FCBE4}"/>
              </a:ext>
            </a:extLst>
          </p:cNvPr>
          <p:cNvSpPr/>
          <p:nvPr/>
        </p:nvSpPr>
        <p:spPr>
          <a:xfrm>
            <a:off x="0" y="4343401"/>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 6:17</a:t>
            </a:r>
            <a:r>
              <a:rPr lang="en-US" sz="3200" baseline="30000" dirty="0">
                <a:solidFill>
                  <a:schemeClr val="tx1"/>
                </a:solidFill>
              </a:rPr>
              <a:t>  </a:t>
            </a:r>
            <a:r>
              <a:rPr lang="en-US" sz="3200" dirty="0">
                <a:solidFill>
                  <a:schemeClr val="tx1"/>
                </a:solidFill>
              </a:rPr>
              <a:t>But thanks be to God that though you were slaves of sin, you became obedient from the heart to that form of teaching to which you were committed, </a:t>
            </a:r>
            <a:r>
              <a:rPr lang="en-US" sz="3200" b="1" baseline="30000" dirty="0">
                <a:solidFill>
                  <a:schemeClr val="tx1"/>
                </a:solidFill>
              </a:rPr>
              <a:t>18</a:t>
            </a:r>
            <a:r>
              <a:rPr lang="en-US" sz="3200" baseline="30000" dirty="0">
                <a:solidFill>
                  <a:schemeClr val="tx1"/>
                </a:solidFill>
              </a:rPr>
              <a:t> </a:t>
            </a:r>
            <a:r>
              <a:rPr lang="en-US" sz="3200" dirty="0">
                <a:solidFill>
                  <a:schemeClr val="tx1"/>
                </a:solidFill>
              </a:rPr>
              <a:t>and having been freed from sin, you became slaves of</a:t>
            </a:r>
            <a:r>
              <a:rPr lang="en-US" sz="3200" i="1" dirty="0">
                <a:solidFill>
                  <a:schemeClr val="tx1"/>
                </a:solidFill>
              </a:rPr>
              <a:t> </a:t>
            </a:r>
            <a:r>
              <a:rPr lang="en-US" sz="3200" dirty="0">
                <a:solidFill>
                  <a:schemeClr val="tx1"/>
                </a:solidFill>
              </a:rPr>
              <a:t>righteousness. </a:t>
            </a:r>
            <a:r>
              <a:rPr lang="en-US" sz="3200" b="1" baseline="30000" dirty="0">
                <a:solidFill>
                  <a:schemeClr val="tx1"/>
                </a:solidFill>
              </a:rPr>
              <a:t>19</a:t>
            </a:r>
            <a:r>
              <a:rPr lang="en-US" sz="3200" baseline="30000" dirty="0">
                <a:solidFill>
                  <a:schemeClr val="tx1"/>
                </a:solidFill>
              </a:rPr>
              <a:t> </a:t>
            </a:r>
            <a:r>
              <a:rPr lang="en-US" sz="3200" dirty="0">
                <a:solidFill>
                  <a:schemeClr val="tx1"/>
                </a:solidFill>
              </a:rPr>
              <a:t>I am speaking in human terms </a:t>
            </a:r>
            <a:r>
              <a:rPr lang="en-US" sz="3200" b="1" u="sng" dirty="0">
                <a:solidFill>
                  <a:srgbClr val="002060"/>
                </a:solidFill>
              </a:rPr>
              <a:t>because of the weakness of your flesh.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38844682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3" name="Subtitle 2">
            <a:extLst>
              <a:ext uri="{FF2B5EF4-FFF2-40B4-BE49-F238E27FC236}">
                <a16:creationId xmlns:a16="http://schemas.microsoft.com/office/drawing/2014/main" xmlns="" id="{FD9C67D6-CFB8-4F49-B010-5869EAC82CB4}"/>
              </a:ext>
            </a:extLst>
          </p:cNvPr>
          <p:cNvSpPr txBox="1">
            <a:spLocks/>
          </p:cNvSpPr>
          <p:nvPr/>
        </p:nvSpPr>
        <p:spPr bwMode="auto">
          <a:xfrm>
            <a:off x="0" y="0"/>
            <a:ext cx="6096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u="sng" dirty="0">
                <a:solidFill>
                  <a:schemeClr val="bg1"/>
                </a:solidFill>
              </a:rPr>
              <a:t>Slaves of Sin</a:t>
            </a:r>
          </a:p>
        </p:txBody>
      </p:sp>
      <p:sp>
        <p:nvSpPr>
          <p:cNvPr id="4" name="Rectangle 3">
            <a:extLst>
              <a:ext uri="{FF2B5EF4-FFF2-40B4-BE49-F238E27FC236}">
                <a16:creationId xmlns:a16="http://schemas.microsoft.com/office/drawing/2014/main" xmlns="" id="{6CE4074B-FBF5-B416-0CF3-A9B823934EBB}"/>
              </a:ext>
            </a:extLst>
          </p:cNvPr>
          <p:cNvSpPr/>
          <p:nvPr/>
        </p:nvSpPr>
        <p:spPr>
          <a:xfrm>
            <a:off x="-1" y="762000"/>
            <a:ext cx="6096001" cy="1257299"/>
          </a:xfrm>
          <a:prstGeom prst="rect">
            <a:avLst/>
          </a:prstGeom>
          <a:solidFill>
            <a:srgbClr val="F79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Master:</a:t>
            </a:r>
          </a:p>
        </p:txBody>
      </p:sp>
      <p:sp>
        <p:nvSpPr>
          <p:cNvPr id="5" name="Rectangle 4">
            <a:extLst>
              <a:ext uri="{FF2B5EF4-FFF2-40B4-BE49-F238E27FC236}">
                <a16:creationId xmlns:a16="http://schemas.microsoft.com/office/drawing/2014/main" xmlns="" id="{F5A3DC62-4C2D-F906-8624-5B4EC579D8C8}"/>
              </a:ext>
            </a:extLst>
          </p:cNvPr>
          <p:cNvSpPr/>
          <p:nvPr/>
        </p:nvSpPr>
        <p:spPr>
          <a:xfrm>
            <a:off x="-1" y="2019301"/>
            <a:ext cx="6096001" cy="125729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Work: </a:t>
            </a:r>
          </a:p>
        </p:txBody>
      </p:sp>
      <p:sp>
        <p:nvSpPr>
          <p:cNvPr id="8" name="Rectangle 7">
            <a:extLst>
              <a:ext uri="{FF2B5EF4-FFF2-40B4-BE49-F238E27FC236}">
                <a16:creationId xmlns:a16="http://schemas.microsoft.com/office/drawing/2014/main" xmlns="" id="{E1219961-A10A-D3A0-8299-E34D25831E7A}"/>
              </a:ext>
            </a:extLst>
          </p:cNvPr>
          <p:cNvSpPr/>
          <p:nvPr/>
        </p:nvSpPr>
        <p:spPr>
          <a:xfrm>
            <a:off x="-1" y="3276600"/>
            <a:ext cx="6096001" cy="125729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Result: </a:t>
            </a:r>
          </a:p>
        </p:txBody>
      </p:sp>
      <p:sp>
        <p:nvSpPr>
          <p:cNvPr id="9" name="Rectangle 8">
            <a:extLst>
              <a:ext uri="{FF2B5EF4-FFF2-40B4-BE49-F238E27FC236}">
                <a16:creationId xmlns:a16="http://schemas.microsoft.com/office/drawing/2014/main" xmlns="" id="{7178589B-1515-494A-53DF-F609E1E3E722}"/>
              </a:ext>
            </a:extLst>
          </p:cNvPr>
          <p:cNvSpPr/>
          <p:nvPr/>
        </p:nvSpPr>
        <p:spPr>
          <a:xfrm>
            <a:off x="2667000" y="800101"/>
            <a:ext cx="32766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Cruel &amp; Domineering</a:t>
            </a:r>
          </a:p>
        </p:txBody>
      </p:sp>
      <p:sp>
        <p:nvSpPr>
          <p:cNvPr id="10" name="Rectangle 9">
            <a:extLst>
              <a:ext uri="{FF2B5EF4-FFF2-40B4-BE49-F238E27FC236}">
                <a16:creationId xmlns:a16="http://schemas.microsoft.com/office/drawing/2014/main" xmlns="" id="{D140161C-E2C1-4B0A-CEE1-644F4F498F46}"/>
              </a:ext>
            </a:extLst>
          </p:cNvPr>
          <p:cNvSpPr/>
          <p:nvPr/>
        </p:nvSpPr>
        <p:spPr>
          <a:xfrm>
            <a:off x="2590800" y="2057402"/>
            <a:ext cx="33528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Obeying Lusts</a:t>
            </a:r>
          </a:p>
        </p:txBody>
      </p:sp>
      <p:sp>
        <p:nvSpPr>
          <p:cNvPr id="11" name="Rectangle 10">
            <a:extLst>
              <a:ext uri="{FF2B5EF4-FFF2-40B4-BE49-F238E27FC236}">
                <a16:creationId xmlns:a16="http://schemas.microsoft.com/office/drawing/2014/main" xmlns="" id="{0A1342D4-B91F-B251-6FEE-FA4C76BCCA01}"/>
              </a:ext>
            </a:extLst>
          </p:cNvPr>
          <p:cNvSpPr/>
          <p:nvPr/>
        </p:nvSpPr>
        <p:spPr>
          <a:xfrm>
            <a:off x="2590800" y="3314699"/>
            <a:ext cx="33528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Death</a:t>
            </a:r>
          </a:p>
        </p:txBody>
      </p:sp>
      <p:sp>
        <p:nvSpPr>
          <p:cNvPr id="12" name="Subtitle 2">
            <a:extLst>
              <a:ext uri="{FF2B5EF4-FFF2-40B4-BE49-F238E27FC236}">
                <a16:creationId xmlns:a16="http://schemas.microsoft.com/office/drawing/2014/main" xmlns="" id="{9C1F5F1B-9A5B-2915-3616-5192968EA640}"/>
              </a:ext>
            </a:extLst>
          </p:cNvPr>
          <p:cNvSpPr txBox="1">
            <a:spLocks/>
          </p:cNvSpPr>
          <p:nvPr/>
        </p:nvSpPr>
        <p:spPr bwMode="auto">
          <a:xfrm>
            <a:off x="6089149" y="0"/>
            <a:ext cx="6102851"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u="sng" dirty="0">
                <a:solidFill>
                  <a:schemeClr val="bg1"/>
                </a:solidFill>
              </a:rPr>
              <a:t>Slaves of Righteousness</a:t>
            </a:r>
          </a:p>
        </p:txBody>
      </p:sp>
      <p:sp>
        <p:nvSpPr>
          <p:cNvPr id="13" name="Rectangle 12">
            <a:extLst>
              <a:ext uri="{FF2B5EF4-FFF2-40B4-BE49-F238E27FC236}">
                <a16:creationId xmlns:a16="http://schemas.microsoft.com/office/drawing/2014/main" xmlns="" id="{7C421C00-C0D0-2A29-58A0-0CEDA2E8F3D5}"/>
              </a:ext>
            </a:extLst>
          </p:cNvPr>
          <p:cNvSpPr/>
          <p:nvPr/>
        </p:nvSpPr>
        <p:spPr>
          <a:xfrm>
            <a:off x="6095999" y="762000"/>
            <a:ext cx="6096001" cy="12572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Master:</a:t>
            </a:r>
          </a:p>
        </p:txBody>
      </p:sp>
      <p:sp>
        <p:nvSpPr>
          <p:cNvPr id="14" name="Rectangle 13">
            <a:extLst>
              <a:ext uri="{FF2B5EF4-FFF2-40B4-BE49-F238E27FC236}">
                <a16:creationId xmlns:a16="http://schemas.microsoft.com/office/drawing/2014/main" xmlns="" id="{1D196F98-D5FE-EE76-F66F-5F4F28BD423B}"/>
              </a:ext>
            </a:extLst>
          </p:cNvPr>
          <p:cNvSpPr/>
          <p:nvPr/>
        </p:nvSpPr>
        <p:spPr>
          <a:xfrm>
            <a:off x="6095999" y="2019299"/>
            <a:ext cx="6096001" cy="12572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Work: </a:t>
            </a:r>
          </a:p>
        </p:txBody>
      </p:sp>
      <p:sp>
        <p:nvSpPr>
          <p:cNvPr id="15" name="Rectangle 14">
            <a:extLst>
              <a:ext uri="{FF2B5EF4-FFF2-40B4-BE49-F238E27FC236}">
                <a16:creationId xmlns:a16="http://schemas.microsoft.com/office/drawing/2014/main" xmlns="" id="{3B8CB995-EF07-2F02-A3DD-9B25A92883DC}"/>
              </a:ext>
            </a:extLst>
          </p:cNvPr>
          <p:cNvSpPr/>
          <p:nvPr/>
        </p:nvSpPr>
        <p:spPr>
          <a:xfrm>
            <a:off x="6096000" y="3276600"/>
            <a:ext cx="6096001" cy="12572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Result: </a:t>
            </a:r>
          </a:p>
        </p:txBody>
      </p:sp>
      <p:cxnSp>
        <p:nvCxnSpPr>
          <p:cNvPr id="16" name="Straight Connector 15">
            <a:extLst>
              <a:ext uri="{FF2B5EF4-FFF2-40B4-BE49-F238E27FC236}">
                <a16:creationId xmlns:a16="http://schemas.microsoft.com/office/drawing/2014/main" xmlns="" id="{7C5C0247-5CAE-EA86-B96A-6F51A40C133F}"/>
              </a:ext>
            </a:extLst>
          </p:cNvPr>
          <p:cNvCxnSpPr>
            <a:cxnSpLocks/>
          </p:cNvCxnSpPr>
          <p:nvPr/>
        </p:nvCxnSpPr>
        <p:spPr>
          <a:xfrm>
            <a:off x="6096000" y="-152400"/>
            <a:ext cx="0" cy="685800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6C7FA786-F2EE-41DB-DD6A-AA2FAC9FCBE4}"/>
              </a:ext>
            </a:extLst>
          </p:cNvPr>
          <p:cNvSpPr>
            <a:spLocks noGrp="1" noRot="1" noMove="1" noResize="1" noEditPoints="1" noAdjustHandles="1" noChangeArrowheads="1" noChangeShapeType="1"/>
          </p:cNvSpPr>
          <p:nvPr/>
        </p:nvSpPr>
        <p:spPr>
          <a:xfrm>
            <a:off x="0" y="4343401"/>
            <a:ext cx="12192000" cy="2514600"/>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 6:17</a:t>
            </a:r>
            <a:r>
              <a:rPr lang="en-US" sz="3200" baseline="30000" dirty="0">
                <a:solidFill>
                  <a:schemeClr val="tx1"/>
                </a:solidFill>
              </a:rPr>
              <a:t>  </a:t>
            </a:r>
            <a:r>
              <a:rPr lang="en-US" sz="3200" dirty="0">
                <a:solidFill>
                  <a:schemeClr val="tx1"/>
                </a:solidFill>
              </a:rPr>
              <a:t>But thanks be to God that though you were slaves of sin, you became obedient from the heart to that form of teaching to which you were committed, </a:t>
            </a:r>
            <a:r>
              <a:rPr lang="en-US" sz="3200" b="1" baseline="30000" dirty="0">
                <a:solidFill>
                  <a:schemeClr val="tx1"/>
                </a:solidFill>
              </a:rPr>
              <a:t>18</a:t>
            </a:r>
            <a:r>
              <a:rPr lang="en-US" sz="3200" baseline="30000" dirty="0">
                <a:solidFill>
                  <a:schemeClr val="tx1"/>
                </a:solidFill>
              </a:rPr>
              <a:t> </a:t>
            </a:r>
            <a:r>
              <a:rPr lang="en-US" sz="3200" dirty="0">
                <a:solidFill>
                  <a:schemeClr val="tx1"/>
                </a:solidFill>
              </a:rPr>
              <a:t>and having been freed from sin, you became </a:t>
            </a:r>
            <a:r>
              <a:rPr lang="en-US" sz="3200" b="1" u="sng" dirty="0">
                <a:solidFill>
                  <a:srgbClr val="002060"/>
                </a:solidFill>
              </a:rPr>
              <a:t>slaves of</a:t>
            </a:r>
            <a:r>
              <a:rPr lang="en-US" sz="3200" b="1" i="1" u="sng" dirty="0">
                <a:solidFill>
                  <a:srgbClr val="002060"/>
                </a:solidFill>
              </a:rPr>
              <a:t> </a:t>
            </a:r>
            <a:r>
              <a:rPr lang="en-US" sz="3200" b="1" u="sng" dirty="0">
                <a:solidFill>
                  <a:srgbClr val="002060"/>
                </a:solidFill>
              </a:rPr>
              <a:t>righteousness</a:t>
            </a:r>
            <a:r>
              <a:rPr lang="en-US" sz="3200" dirty="0">
                <a:solidFill>
                  <a:schemeClr val="tx1"/>
                </a:solidFill>
              </a:rPr>
              <a:t>. </a:t>
            </a:r>
            <a:r>
              <a:rPr lang="en-US" sz="3200" b="1" baseline="30000" dirty="0">
                <a:solidFill>
                  <a:schemeClr val="tx1"/>
                </a:solidFill>
              </a:rPr>
              <a:t>19</a:t>
            </a:r>
            <a:r>
              <a:rPr lang="en-US" sz="3200" baseline="30000" dirty="0">
                <a:solidFill>
                  <a:schemeClr val="tx1"/>
                </a:solidFill>
              </a:rPr>
              <a:t> </a:t>
            </a:r>
            <a:r>
              <a:rPr lang="en-US" sz="3200" dirty="0">
                <a:solidFill>
                  <a:schemeClr val="tx1"/>
                </a:solidFill>
              </a:rPr>
              <a:t>I am speaking in human terms because of the weakness of your flesh. </a:t>
            </a:r>
          </a:p>
          <a:p>
            <a:pPr marL="0" marR="0">
              <a:lnSpc>
                <a:spcPct val="107000"/>
              </a:lnSpc>
              <a:spcBef>
                <a:spcPts val="0"/>
              </a:spcBef>
              <a:spcAft>
                <a:spcPts val="0"/>
              </a:spcAft>
            </a:pPr>
            <a:endParaRPr lang="en-US" sz="3400" dirty="0">
              <a:solidFill>
                <a:schemeClr val="tx1"/>
              </a:solidFill>
            </a:endParaRPr>
          </a:p>
        </p:txBody>
      </p:sp>
      <p:sp>
        <p:nvSpPr>
          <p:cNvPr id="17" name="Rectangle 16">
            <a:extLst>
              <a:ext uri="{FF2B5EF4-FFF2-40B4-BE49-F238E27FC236}">
                <a16:creationId xmlns:a16="http://schemas.microsoft.com/office/drawing/2014/main" xmlns="" id="{1557036B-F402-38AC-99AC-EF93AA0094BB}"/>
              </a:ext>
            </a:extLst>
          </p:cNvPr>
          <p:cNvSpPr/>
          <p:nvPr/>
        </p:nvSpPr>
        <p:spPr>
          <a:xfrm>
            <a:off x="8763000" y="762000"/>
            <a:ext cx="32766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t>GOOD</a:t>
            </a:r>
          </a:p>
        </p:txBody>
      </p:sp>
    </p:spTree>
    <p:extLst>
      <p:ext uri="{BB962C8B-B14F-4D97-AF65-F5344CB8AC3E}">
        <p14:creationId xmlns:p14="http://schemas.microsoft.com/office/powerpoint/2010/main" val="127362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50"/>
                                        <p:tgtEl>
                                          <p:spTgt spid="13"/>
                                        </p:tgtEl>
                                      </p:cBhvr>
                                    </p:animEffect>
                                  </p:childTnLst>
                                </p:cTn>
                              </p:par>
                            </p:childTnLst>
                          </p:cTn>
                        </p:par>
                        <p:par>
                          <p:cTn id="13" fill="hold">
                            <p:stCondLst>
                              <p:cond delay="25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50"/>
                                        <p:tgtEl>
                                          <p:spTgt spid="1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7" name="Subtitle 2">
            <a:extLst>
              <a:ext uri="{FF2B5EF4-FFF2-40B4-BE49-F238E27FC236}">
                <a16:creationId xmlns:a16="http://schemas.microsoft.com/office/drawing/2014/main" xmlns="" id="{793DA051-C486-42C3-943C-1ADBCFA61E30}"/>
              </a:ext>
            </a:extLst>
          </p:cNvPr>
          <p:cNvSpPr txBox="1">
            <a:spLocks/>
          </p:cNvSpPr>
          <p:nvPr/>
        </p:nvSpPr>
        <p:spPr bwMode="auto">
          <a:xfrm>
            <a:off x="0" y="228600"/>
            <a:ext cx="6096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800" b="1" i="1" dirty="0">
                <a:solidFill>
                  <a:schemeClr val="bg1"/>
                </a:solidFill>
              </a:rPr>
              <a:t>Who is our “Master?” </a:t>
            </a:r>
          </a:p>
        </p:txBody>
      </p:sp>
      <p:sp>
        <p:nvSpPr>
          <p:cNvPr id="3" name="Subtitle 2">
            <a:extLst>
              <a:ext uri="{FF2B5EF4-FFF2-40B4-BE49-F238E27FC236}">
                <a16:creationId xmlns:a16="http://schemas.microsoft.com/office/drawing/2014/main" xmlns="" id="{DDACEAD9-2FBB-DCDB-847A-AC6897D8DBB6}"/>
              </a:ext>
            </a:extLst>
          </p:cNvPr>
          <p:cNvSpPr txBox="1">
            <a:spLocks/>
          </p:cNvSpPr>
          <p:nvPr/>
        </p:nvSpPr>
        <p:spPr bwMode="auto">
          <a:xfrm>
            <a:off x="762000" y="1066800"/>
            <a:ext cx="11277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b="1" dirty="0">
                <a:solidFill>
                  <a:schemeClr val="bg1"/>
                </a:solidFill>
              </a:rPr>
              <a:t>Legitimate Authority</a:t>
            </a:r>
          </a:p>
          <a:p>
            <a:r>
              <a:rPr lang="en-US" sz="3600" b="1" dirty="0">
                <a:solidFill>
                  <a:schemeClr val="bg1"/>
                </a:solidFill>
              </a:rPr>
              <a:t>Knows and wants what is actually good for us</a:t>
            </a:r>
          </a:p>
          <a:p>
            <a:r>
              <a:rPr lang="en-US" sz="3600" b="1" dirty="0">
                <a:solidFill>
                  <a:schemeClr val="bg1"/>
                </a:solidFill>
              </a:rPr>
              <a:t>Humbled himself as a slave</a:t>
            </a:r>
          </a:p>
          <a:p>
            <a:r>
              <a:rPr lang="en-US" sz="3600" b="1" dirty="0">
                <a:solidFill>
                  <a:schemeClr val="bg1"/>
                </a:solidFill>
              </a:rPr>
              <a:t>Bought us out of slavery</a:t>
            </a:r>
          </a:p>
          <a:p>
            <a:r>
              <a:rPr lang="en-US" sz="3600" b="1" dirty="0">
                <a:solidFill>
                  <a:schemeClr val="bg1"/>
                </a:solidFill>
              </a:rPr>
              <a:t>Grants us genuine freedom</a:t>
            </a:r>
          </a:p>
          <a:p>
            <a:r>
              <a:rPr lang="en-US" sz="3600" b="1" dirty="0">
                <a:solidFill>
                  <a:schemeClr val="bg1"/>
                </a:solidFill>
              </a:rPr>
              <a:t>Real relationship </a:t>
            </a:r>
          </a:p>
          <a:p>
            <a:pPr algn="ctr"/>
            <a:endParaRPr lang="en-US" sz="4800" b="1" i="1" dirty="0">
              <a:solidFill>
                <a:schemeClr val="bg1"/>
              </a:solidFill>
            </a:endParaRPr>
          </a:p>
        </p:txBody>
      </p:sp>
      <p:sp>
        <p:nvSpPr>
          <p:cNvPr id="2" name="Rectangle 1">
            <a:extLst>
              <a:ext uri="{FF2B5EF4-FFF2-40B4-BE49-F238E27FC236}">
                <a16:creationId xmlns:a16="http://schemas.microsoft.com/office/drawing/2014/main" xmlns="" id="{E5AC5593-026F-E011-C78F-4734E8C58F1D}"/>
              </a:ext>
            </a:extLst>
          </p:cNvPr>
          <p:cNvSpPr/>
          <p:nvPr/>
        </p:nvSpPr>
        <p:spPr>
          <a:xfrm>
            <a:off x="183222" y="5041175"/>
            <a:ext cx="11700135" cy="1588225"/>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Romans 8:15 </a:t>
            </a:r>
            <a:r>
              <a:rPr lang="en-US" sz="3200" dirty="0"/>
              <a:t>And For you have not received a spirit of slavery leading to fear again, but you have received a spirit of adoption as sons by which we cry out, “Abba! Father!” </a:t>
            </a:r>
            <a:endParaRPr lang="en-US" sz="3400" b="1" u="sng" dirty="0">
              <a:solidFill>
                <a:schemeClr val="tx1"/>
              </a:solidFill>
            </a:endParaRPr>
          </a:p>
        </p:txBody>
      </p:sp>
    </p:spTree>
    <p:extLst>
      <p:ext uri="{BB962C8B-B14F-4D97-AF65-F5344CB8AC3E}">
        <p14:creationId xmlns:p14="http://schemas.microsoft.com/office/powerpoint/2010/main" val="294380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7" name="Subtitle 2">
            <a:extLst>
              <a:ext uri="{FF2B5EF4-FFF2-40B4-BE49-F238E27FC236}">
                <a16:creationId xmlns:a16="http://schemas.microsoft.com/office/drawing/2014/main" xmlns="" id="{793DA051-C486-42C3-943C-1ADBCFA61E30}"/>
              </a:ext>
            </a:extLst>
          </p:cNvPr>
          <p:cNvSpPr txBox="1">
            <a:spLocks/>
          </p:cNvSpPr>
          <p:nvPr/>
        </p:nvSpPr>
        <p:spPr bwMode="auto">
          <a:xfrm>
            <a:off x="0" y="228600"/>
            <a:ext cx="6096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800" b="1" i="1" dirty="0">
                <a:solidFill>
                  <a:schemeClr val="bg1"/>
                </a:solidFill>
              </a:rPr>
              <a:t>Who is our “Master?” </a:t>
            </a:r>
          </a:p>
        </p:txBody>
      </p:sp>
      <p:sp>
        <p:nvSpPr>
          <p:cNvPr id="3" name="Subtitle 2">
            <a:extLst>
              <a:ext uri="{FF2B5EF4-FFF2-40B4-BE49-F238E27FC236}">
                <a16:creationId xmlns:a16="http://schemas.microsoft.com/office/drawing/2014/main" xmlns="" id="{DDACEAD9-2FBB-DCDB-847A-AC6897D8DBB6}"/>
              </a:ext>
            </a:extLst>
          </p:cNvPr>
          <p:cNvSpPr txBox="1">
            <a:spLocks/>
          </p:cNvSpPr>
          <p:nvPr/>
        </p:nvSpPr>
        <p:spPr bwMode="auto">
          <a:xfrm>
            <a:off x="762000" y="1066800"/>
            <a:ext cx="11277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b="1" dirty="0">
                <a:solidFill>
                  <a:schemeClr val="bg1"/>
                </a:solidFill>
              </a:rPr>
              <a:t>Legitimate Authority</a:t>
            </a:r>
          </a:p>
          <a:p>
            <a:r>
              <a:rPr lang="en-US" sz="3600" b="1" dirty="0">
                <a:solidFill>
                  <a:schemeClr val="bg1"/>
                </a:solidFill>
              </a:rPr>
              <a:t>Knows and wants what is actually good for us</a:t>
            </a:r>
          </a:p>
          <a:p>
            <a:r>
              <a:rPr lang="en-US" sz="3600" b="1" dirty="0">
                <a:solidFill>
                  <a:schemeClr val="bg1"/>
                </a:solidFill>
              </a:rPr>
              <a:t>Humbled himself as a slave</a:t>
            </a:r>
          </a:p>
          <a:p>
            <a:r>
              <a:rPr lang="en-US" sz="3600" b="1" dirty="0">
                <a:solidFill>
                  <a:schemeClr val="bg1"/>
                </a:solidFill>
              </a:rPr>
              <a:t>Bought us out of slavery</a:t>
            </a:r>
          </a:p>
          <a:p>
            <a:r>
              <a:rPr lang="en-US" sz="3600" b="1" dirty="0">
                <a:solidFill>
                  <a:schemeClr val="bg1"/>
                </a:solidFill>
              </a:rPr>
              <a:t>Grants us genuine freedom</a:t>
            </a:r>
          </a:p>
          <a:p>
            <a:r>
              <a:rPr lang="en-US" sz="3600" b="1" dirty="0">
                <a:solidFill>
                  <a:schemeClr val="bg1"/>
                </a:solidFill>
              </a:rPr>
              <a:t>Real relationship </a:t>
            </a:r>
          </a:p>
          <a:p>
            <a:r>
              <a:rPr lang="en-US" sz="3600" b="1" dirty="0">
                <a:solidFill>
                  <a:schemeClr val="bg1"/>
                </a:solidFill>
              </a:rPr>
              <a:t>Meets deepest needs permanently and completely</a:t>
            </a:r>
          </a:p>
          <a:p>
            <a:r>
              <a:rPr lang="en-US" sz="3600" b="1" dirty="0">
                <a:solidFill>
                  <a:schemeClr val="bg1"/>
                </a:solidFill>
              </a:rPr>
              <a:t>Has meaningful work for you to do</a:t>
            </a:r>
          </a:p>
          <a:p>
            <a:pPr marL="0" indent="0">
              <a:buNone/>
            </a:pPr>
            <a:endParaRPr lang="en-US" sz="3600" b="1" dirty="0">
              <a:solidFill>
                <a:schemeClr val="bg1"/>
              </a:solidFill>
            </a:endParaRPr>
          </a:p>
          <a:p>
            <a:pPr algn="ctr"/>
            <a:endParaRPr lang="en-US" sz="4800" b="1" i="1" dirty="0">
              <a:solidFill>
                <a:schemeClr val="bg1"/>
              </a:solidFill>
            </a:endParaRPr>
          </a:p>
        </p:txBody>
      </p:sp>
      <p:sp>
        <p:nvSpPr>
          <p:cNvPr id="2" name="Rectangle 1">
            <a:extLst>
              <a:ext uri="{FF2B5EF4-FFF2-40B4-BE49-F238E27FC236}">
                <a16:creationId xmlns:a16="http://schemas.microsoft.com/office/drawing/2014/main" xmlns="" id="{1C8239AC-EB2F-0FED-9FAA-D429A4D67945}"/>
              </a:ext>
            </a:extLst>
          </p:cNvPr>
          <p:cNvSpPr/>
          <p:nvPr/>
        </p:nvSpPr>
        <p:spPr>
          <a:xfrm>
            <a:off x="6781800" y="2743200"/>
            <a:ext cx="5029200" cy="2089513"/>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Romans 1:1</a:t>
            </a:r>
            <a:r>
              <a:rPr lang="en-US" sz="3200" b="1" dirty="0"/>
              <a:t> </a:t>
            </a:r>
            <a:r>
              <a:rPr lang="en-US" sz="3200" dirty="0"/>
              <a:t>Paul, a bond-servant of Christ Jesus, called as an apostle, set apart for the gospel of God</a:t>
            </a:r>
            <a:endParaRPr lang="en-US" sz="3400" b="1" u="sng" dirty="0">
              <a:solidFill>
                <a:schemeClr val="tx1"/>
              </a:solidFill>
            </a:endParaRPr>
          </a:p>
        </p:txBody>
      </p:sp>
    </p:spTree>
    <p:extLst>
      <p:ext uri="{BB962C8B-B14F-4D97-AF65-F5344CB8AC3E}">
        <p14:creationId xmlns:p14="http://schemas.microsoft.com/office/powerpoint/2010/main" val="306586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7" name="Subtitle 2">
            <a:extLst>
              <a:ext uri="{FF2B5EF4-FFF2-40B4-BE49-F238E27FC236}">
                <a16:creationId xmlns:a16="http://schemas.microsoft.com/office/drawing/2014/main" xmlns="" id="{793DA051-C486-42C3-943C-1ADBCFA61E30}"/>
              </a:ext>
            </a:extLst>
          </p:cNvPr>
          <p:cNvSpPr txBox="1">
            <a:spLocks/>
          </p:cNvSpPr>
          <p:nvPr/>
        </p:nvSpPr>
        <p:spPr bwMode="auto">
          <a:xfrm>
            <a:off x="0" y="228600"/>
            <a:ext cx="6096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800" b="1" i="1" dirty="0">
                <a:solidFill>
                  <a:schemeClr val="bg1"/>
                </a:solidFill>
              </a:rPr>
              <a:t>Who is our “Master?” </a:t>
            </a:r>
          </a:p>
        </p:txBody>
      </p:sp>
      <p:sp>
        <p:nvSpPr>
          <p:cNvPr id="3" name="Subtitle 2">
            <a:extLst>
              <a:ext uri="{FF2B5EF4-FFF2-40B4-BE49-F238E27FC236}">
                <a16:creationId xmlns:a16="http://schemas.microsoft.com/office/drawing/2014/main" xmlns="" id="{DDACEAD9-2FBB-DCDB-847A-AC6897D8DBB6}"/>
              </a:ext>
            </a:extLst>
          </p:cNvPr>
          <p:cNvSpPr txBox="1">
            <a:spLocks/>
          </p:cNvSpPr>
          <p:nvPr/>
        </p:nvSpPr>
        <p:spPr bwMode="auto">
          <a:xfrm>
            <a:off x="762000" y="1066800"/>
            <a:ext cx="11277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b="1" dirty="0">
                <a:solidFill>
                  <a:schemeClr val="bg1"/>
                </a:solidFill>
              </a:rPr>
              <a:t>Legitimate Authority</a:t>
            </a:r>
          </a:p>
          <a:p>
            <a:r>
              <a:rPr lang="en-US" sz="3600" b="1" dirty="0">
                <a:solidFill>
                  <a:schemeClr val="bg1"/>
                </a:solidFill>
              </a:rPr>
              <a:t>Knows and wants what is actually good for us</a:t>
            </a:r>
          </a:p>
          <a:p>
            <a:r>
              <a:rPr lang="en-US" sz="3600" b="1" dirty="0">
                <a:solidFill>
                  <a:schemeClr val="bg1"/>
                </a:solidFill>
              </a:rPr>
              <a:t>Humbled himself as a slave</a:t>
            </a:r>
          </a:p>
          <a:p>
            <a:r>
              <a:rPr lang="en-US" sz="3600" b="1" dirty="0">
                <a:solidFill>
                  <a:schemeClr val="bg1"/>
                </a:solidFill>
              </a:rPr>
              <a:t>Bought us out of slavery</a:t>
            </a:r>
          </a:p>
          <a:p>
            <a:r>
              <a:rPr lang="en-US" sz="3600" b="1" dirty="0">
                <a:solidFill>
                  <a:schemeClr val="bg1"/>
                </a:solidFill>
              </a:rPr>
              <a:t>Grants us genuine freedom</a:t>
            </a:r>
          </a:p>
          <a:p>
            <a:r>
              <a:rPr lang="en-US" sz="3600" b="1" dirty="0">
                <a:solidFill>
                  <a:schemeClr val="bg1"/>
                </a:solidFill>
              </a:rPr>
              <a:t>Real relationship </a:t>
            </a:r>
          </a:p>
          <a:p>
            <a:r>
              <a:rPr lang="en-US" sz="3600" b="1" dirty="0">
                <a:solidFill>
                  <a:schemeClr val="bg1"/>
                </a:solidFill>
              </a:rPr>
              <a:t>Meets deepest needs permanently and completely</a:t>
            </a:r>
          </a:p>
          <a:p>
            <a:r>
              <a:rPr lang="en-US" sz="3600" b="1" dirty="0">
                <a:solidFill>
                  <a:schemeClr val="bg1"/>
                </a:solidFill>
              </a:rPr>
              <a:t>Has meaningful work for you to do</a:t>
            </a:r>
          </a:p>
          <a:p>
            <a:pPr algn="ctr"/>
            <a:endParaRPr lang="en-US" sz="4800" b="1" i="1" dirty="0">
              <a:solidFill>
                <a:schemeClr val="bg1"/>
              </a:solidFill>
            </a:endParaRPr>
          </a:p>
        </p:txBody>
      </p:sp>
      <p:sp>
        <p:nvSpPr>
          <p:cNvPr id="2" name="Rectangle 1">
            <a:extLst>
              <a:ext uri="{FF2B5EF4-FFF2-40B4-BE49-F238E27FC236}">
                <a16:creationId xmlns:a16="http://schemas.microsoft.com/office/drawing/2014/main" xmlns="" id="{1C8239AC-EB2F-0FED-9FAA-D429A4D67945}"/>
              </a:ext>
            </a:extLst>
          </p:cNvPr>
          <p:cNvSpPr/>
          <p:nvPr/>
        </p:nvSpPr>
        <p:spPr>
          <a:xfrm>
            <a:off x="6781800" y="2743200"/>
            <a:ext cx="5029200" cy="2089513"/>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t>Romans 1:1</a:t>
            </a:r>
            <a:r>
              <a:rPr lang="en-US" sz="3200" b="1" dirty="0"/>
              <a:t> </a:t>
            </a:r>
            <a:r>
              <a:rPr lang="en-US" sz="3200" dirty="0"/>
              <a:t>Paul, a bond-servant of Christ Jesus, called as an apostle, </a:t>
            </a:r>
            <a:r>
              <a:rPr lang="en-US" sz="3200" b="1" u="sng" dirty="0"/>
              <a:t>set apart for the gospel of God</a:t>
            </a:r>
            <a:endParaRPr lang="en-US" sz="3400" b="1" u="sng" dirty="0">
              <a:solidFill>
                <a:schemeClr val="tx1"/>
              </a:solidFill>
            </a:endParaRPr>
          </a:p>
        </p:txBody>
      </p:sp>
    </p:spTree>
    <p:extLst>
      <p:ext uri="{BB962C8B-B14F-4D97-AF65-F5344CB8AC3E}">
        <p14:creationId xmlns:p14="http://schemas.microsoft.com/office/powerpoint/2010/main" val="3421356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B8D3565-71B6-BF61-8677-96BEF1204CD3}"/>
              </a:ext>
            </a:extLst>
          </p:cNvPr>
          <p:cNvSpPr/>
          <p:nvPr/>
        </p:nvSpPr>
        <p:spPr>
          <a:xfrm>
            <a:off x="0" y="5311739"/>
            <a:ext cx="12192000" cy="154626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a:t>
            </a:r>
            <a:r>
              <a:rPr lang="en-US" sz="3200" b="1" baseline="30000" dirty="0">
                <a:solidFill>
                  <a:srgbClr val="000000"/>
                </a:solidFill>
                <a:effectLst/>
                <a:ea typeface="Calibri" panose="020F0502020204030204" pitchFamily="34" charset="0"/>
                <a:cs typeface="Calibri" panose="020F0502020204030204" pitchFamily="34" charset="0"/>
              </a:rPr>
              <a:t>15 </a:t>
            </a:r>
            <a:r>
              <a:rPr lang="en-US" sz="3200" dirty="0">
                <a:solidFill>
                  <a:srgbClr val="000000"/>
                </a:solidFill>
                <a:effectLst/>
                <a:ea typeface="Calibri" panose="020F0502020204030204" pitchFamily="34" charset="0"/>
                <a:cs typeface="Calibri" panose="020F0502020204030204" pitchFamily="34" charset="0"/>
              </a:rPr>
              <a:t>What then? Shall we sin because we are not under law but under grace? May it never be!</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F61FD361-420E-F7EF-F1C2-BFC0ECCF38A9}"/>
              </a:ext>
            </a:extLst>
          </p:cNvPr>
          <p:cNvSpPr/>
          <p:nvPr/>
        </p:nvSpPr>
        <p:spPr>
          <a:xfrm>
            <a:off x="228600" y="92075"/>
            <a:ext cx="9753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i="1" dirty="0">
                <a:solidFill>
                  <a:schemeClr val="bg1"/>
                </a:solidFill>
              </a:rPr>
              <a:t>Why</a:t>
            </a:r>
            <a:r>
              <a:rPr lang="en-US" sz="8800" b="1" dirty="0">
                <a:solidFill>
                  <a:schemeClr val="bg1"/>
                </a:solidFill>
              </a:rPr>
              <a:t> should I grow? </a:t>
            </a:r>
          </a:p>
        </p:txBody>
      </p:sp>
      <p:sp>
        <p:nvSpPr>
          <p:cNvPr id="5" name="Rounded Rectangular Callout 3">
            <a:extLst>
              <a:ext uri="{FF2B5EF4-FFF2-40B4-BE49-F238E27FC236}">
                <a16:creationId xmlns:a16="http://schemas.microsoft.com/office/drawing/2014/main" xmlns="" id="{0DC58D72-FA77-A18B-5957-558584B45905}"/>
              </a:ext>
            </a:extLst>
          </p:cNvPr>
          <p:cNvSpPr/>
          <p:nvPr/>
        </p:nvSpPr>
        <p:spPr>
          <a:xfrm>
            <a:off x="2514600" y="1447800"/>
            <a:ext cx="9334499"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Because you have a New Identity in Christ!</a:t>
            </a:r>
            <a:endParaRPr lang="en-US" sz="4000" b="1" i="1" dirty="0"/>
          </a:p>
        </p:txBody>
      </p:sp>
      <p:sp>
        <p:nvSpPr>
          <p:cNvPr id="6" name="Rectangle 5">
            <a:extLst>
              <a:ext uri="{FF2B5EF4-FFF2-40B4-BE49-F238E27FC236}">
                <a16:creationId xmlns:a16="http://schemas.microsoft.com/office/drawing/2014/main" xmlns="" id="{DBD56179-1759-606C-F84D-A51E04D34C8C}"/>
              </a:ext>
            </a:extLst>
          </p:cNvPr>
          <p:cNvSpPr/>
          <p:nvPr/>
        </p:nvSpPr>
        <p:spPr>
          <a:xfrm>
            <a:off x="228600" y="2438400"/>
            <a:ext cx="97536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i="1" dirty="0">
                <a:solidFill>
                  <a:schemeClr val="bg1"/>
                </a:solidFill>
              </a:rPr>
              <a:t>How</a:t>
            </a:r>
            <a:r>
              <a:rPr lang="en-US" sz="8800" b="1" dirty="0">
                <a:solidFill>
                  <a:schemeClr val="bg1"/>
                </a:solidFill>
              </a:rPr>
              <a:t> should I grow? </a:t>
            </a:r>
          </a:p>
        </p:txBody>
      </p:sp>
      <p:sp>
        <p:nvSpPr>
          <p:cNvPr id="7" name="Rounded Rectangular Callout 3">
            <a:extLst>
              <a:ext uri="{FF2B5EF4-FFF2-40B4-BE49-F238E27FC236}">
                <a16:creationId xmlns:a16="http://schemas.microsoft.com/office/drawing/2014/main" xmlns="" id="{99BF0351-EBAC-231F-2441-D00CA45105F0}"/>
              </a:ext>
            </a:extLst>
          </p:cNvPr>
          <p:cNvSpPr/>
          <p:nvPr/>
        </p:nvSpPr>
        <p:spPr>
          <a:xfrm>
            <a:off x="2590800" y="3886200"/>
            <a:ext cx="8801099" cy="762000"/>
          </a:xfrm>
          <a:prstGeom prst="wedgeRoundRectCallout">
            <a:avLst>
              <a:gd name="adj1" fmla="val -21927"/>
              <a:gd name="adj2" fmla="val 49596"/>
              <a:gd name="adj3" fmla="val 16667"/>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4000" b="1" dirty="0"/>
              <a:t>Appropriate your New Identity in Christ!</a:t>
            </a:r>
            <a:endParaRPr lang="en-US" sz="4000" b="1" i="1" dirty="0"/>
          </a:p>
        </p:txBody>
      </p:sp>
    </p:spTree>
    <p:extLst>
      <p:ext uri="{BB962C8B-B14F-4D97-AF65-F5344CB8AC3E}">
        <p14:creationId xmlns:p14="http://schemas.microsoft.com/office/powerpoint/2010/main" val="189018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3" name="Subtitle 2">
            <a:extLst>
              <a:ext uri="{FF2B5EF4-FFF2-40B4-BE49-F238E27FC236}">
                <a16:creationId xmlns:a16="http://schemas.microsoft.com/office/drawing/2014/main" xmlns="" id="{FD9C67D6-CFB8-4F49-B010-5869EAC82CB4}"/>
              </a:ext>
            </a:extLst>
          </p:cNvPr>
          <p:cNvSpPr txBox="1">
            <a:spLocks/>
          </p:cNvSpPr>
          <p:nvPr/>
        </p:nvSpPr>
        <p:spPr bwMode="auto">
          <a:xfrm>
            <a:off x="0" y="228600"/>
            <a:ext cx="6096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u="sng" dirty="0">
                <a:solidFill>
                  <a:schemeClr val="bg1"/>
                </a:solidFill>
              </a:rPr>
              <a:t>Slaves of Sin</a:t>
            </a:r>
          </a:p>
        </p:txBody>
      </p:sp>
      <p:sp>
        <p:nvSpPr>
          <p:cNvPr id="4" name="Rectangle 3">
            <a:extLst>
              <a:ext uri="{FF2B5EF4-FFF2-40B4-BE49-F238E27FC236}">
                <a16:creationId xmlns:a16="http://schemas.microsoft.com/office/drawing/2014/main" xmlns="" id="{6CE4074B-FBF5-B416-0CF3-A9B823934EBB}"/>
              </a:ext>
            </a:extLst>
          </p:cNvPr>
          <p:cNvSpPr/>
          <p:nvPr/>
        </p:nvSpPr>
        <p:spPr>
          <a:xfrm>
            <a:off x="-1" y="1257301"/>
            <a:ext cx="6096001" cy="1257299"/>
          </a:xfrm>
          <a:prstGeom prst="rect">
            <a:avLst/>
          </a:prstGeom>
          <a:solidFill>
            <a:srgbClr val="F79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Master:</a:t>
            </a:r>
          </a:p>
        </p:txBody>
      </p:sp>
      <p:sp>
        <p:nvSpPr>
          <p:cNvPr id="5" name="Rectangle 4">
            <a:extLst>
              <a:ext uri="{FF2B5EF4-FFF2-40B4-BE49-F238E27FC236}">
                <a16:creationId xmlns:a16="http://schemas.microsoft.com/office/drawing/2014/main" xmlns="" id="{F5A3DC62-4C2D-F906-8624-5B4EC579D8C8}"/>
              </a:ext>
            </a:extLst>
          </p:cNvPr>
          <p:cNvSpPr/>
          <p:nvPr/>
        </p:nvSpPr>
        <p:spPr>
          <a:xfrm>
            <a:off x="-1" y="2514602"/>
            <a:ext cx="6096001" cy="125729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Work: </a:t>
            </a:r>
          </a:p>
        </p:txBody>
      </p:sp>
      <p:sp>
        <p:nvSpPr>
          <p:cNvPr id="8" name="Rectangle 7">
            <a:extLst>
              <a:ext uri="{FF2B5EF4-FFF2-40B4-BE49-F238E27FC236}">
                <a16:creationId xmlns:a16="http://schemas.microsoft.com/office/drawing/2014/main" xmlns="" id="{E1219961-A10A-D3A0-8299-E34D25831E7A}"/>
              </a:ext>
            </a:extLst>
          </p:cNvPr>
          <p:cNvSpPr/>
          <p:nvPr/>
        </p:nvSpPr>
        <p:spPr>
          <a:xfrm>
            <a:off x="-1" y="3771901"/>
            <a:ext cx="6096001" cy="125729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Result: </a:t>
            </a:r>
          </a:p>
        </p:txBody>
      </p:sp>
      <p:sp>
        <p:nvSpPr>
          <p:cNvPr id="9" name="Rectangle 8">
            <a:extLst>
              <a:ext uri="{FF2B5EF4-FFF2-40B4-BE49-F238E27FC236}">
                <a16:creationId xmlns:a16="http://schemas.microsoft.com/office/drawing/2014/main" xmlns="" id="{7178589B-1515-494A-53DF-F609E1E3E722}"/>
              </a:ext>
            </a:extLst>
          </p:cNvPr>
          <p:cNvSpPr/>
          <p:nvPr/>
        </p:nvSpPr>
        <p:spPr>
          <a:xfrm>
            <a:off x="2667000" y="1295402"/>
            <a:ext cx="32766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Cruel &amp; Domineering</a:t>
            </a:r>
          </a:p>
        </p:txBody>
      </p:sp>
      <p:sp>
        <p:nvSpPr>
          <p:cNvPr id="10" name="Rectangle 9">
            <a:extLst>
              <a:ext uri="{FF2B5EF4-FFF2-40B4-BE49-F238E27FC236}">
                <a16:creationId xmlns:a16="http://schemas.microsoft.com/office/drawing/2014/main" xmlns="" id="{D140161C-E2C1-4B0A-CEE1-644F4F498F46}"/>
              </a:ext>
            </a:extLst>
          </p:cNvPr>
          <p:cNvSpPr/>
          <p:nvPr/>
        </p:nvSpPr>
        <p:spPr>
          <a:xfrm>
            <a:off x="2590800" y="2552703"/>
            <a:ext cx="33528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Obeying Lusts</a:t>
            </a:r>
          </a:p>
        </p:txBody>
      </p:sp>
      <p:sp>
        <p:nvSpPr>
          <p:cNvPr id="11" name="Rectangle 10">
            <a:extLst>
              <a:ext uri="{FF2B5EF4-FFF2-40B4-BE49-F238E27FC236}">
                <a16:creationId xmlns:a16="http://schemas.microsoft.com/office/drawing/2014/main" xmlns="" id="{0A1342D4-B91F-B251-6FEE-FA4C76BCCA01}"/>
              </a:ext>
            </a:extLst>
          </p:cNvPr>
          <p:cNvSpPr/>
          <p:nvPr/>
        </p:nvSpPr>
        <p:spPr>
          <a:xfrm>
            <a:off x="2590800" y="3848103"/>
            <a:ext cx="33528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Death</a:t>
            </a:r>
          </a:p>
        </p:txBody>
      </p:sp>
      <p:sp>
        <p:nvSpPr>
          <p:cNvPr id="12" name="Subtitle 2">
            <a:extLst>
              <a:ext uri="{FF2B5EF4-FFF2-40B4-BE49-F238E27FC236}">
                <a16:creationId xmlns:a16="http://schemas.microsoft.com/office/drawing/2014/main" xmlns="" id="{9C1F5F1B-9A5B-2915-3616-5192968EA640}"/>
              </a:ext>
            </a:extLst>
          </p:cNvPr>
          <p:cNvSpPr txBox="1">
            <a:spLocks/>
          </p:cNvSpPr>
          <p:nvPr/>
        </p:nvSpPr>
        <p:spPr bwMode="auto">
          <a:xfrm>
            <a:off x="6089149" y="152400"/>
            <a:ext cx="6102851"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u="sng" dirty="0">
                <a:solidFill>
                  <a:schemeClr val="bg1"/>
                </a:solidFill>
              </a:rPr>
              <a:t>Slaves of Righteousness</a:t>
            </a:r>
          </a:p>
        </p:txBody>
      </p:sp>
      <p:sp>
        <p:nvSpPr>
          <p:cNvPr id="13" name="Rectangle 12">
            <a:extLst>
              <a:ext uri="{FF2B5EF4-FFF2-40B4-BE49-F238E27FC236}">
                <a16:creationId xmlns:a16="http://schemas.microsoft.com/office/drawing/2014/main" xmlns="" id="{7C421C00-C0D0-2A29-58A0-0CEDA2E8F3D5}"/>
              </a:ext>
            </a:extLst>
          </p:cNvPr>
          <p:cNvSpPr/>
          <p:nvPr/>
        </p:nvSpPr>
        <p:spPr>
          <a:xfrm>
            <a:off x="6095999" y="1257301"/>
            <a:ext cx="6096001" cy="12572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Master:</a:t>
            </a:r>
          </a:p>
        </p:txBody>
      </p:sp>
      <p:sp>
        <p:nvSpPr>
          <p:cNvPr id="14" name="Rectangle 13">
            <a:extLst>
              <a:ext uri="{FF2B5EF4-FFF2-40B4-BE49-F238E27FC236}">
                <a16:creationId xmlns:a16="http://schemas.microsoft.com/office/drawing/2014/main" xmlns="" id="{1D196F98-D5FE-EE76-F66F-5F4F28BD423B}"/>
              </a:ext>
            </a:extLst>
          </p:cNvPr>
          <p:cNvSpPr/>
          <p:nvPr/>
        </p:nvSpPr>
        <p:spPr>
          <a:xfrm>
            <a:off x="6095999" y="2514600"/>
            <a:ext cx="6096001" cy="12572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Work: </a:t>
            </a:r>
          </a:p>
        </p:txBody>
      </p:sp>
      <p:sp>
        <p:nvSpPr>
          <p:cNvPr id="15" name="Rectangle 14">
            <a:extLst>
              <a:ext uri="{FF2B5EF4-FFF2-40B4-BE49-F238E27FC236}">
                <a16:creationId xmlns:a16="http://schemas.microsoft.com/office/drawing/2014/main" xmlns="" id="{3B8CB995-EF07-2F02-A3DD-9B25A92883DC}"/>
              </a:ext>
            </a:extLst>
          </p:cNvPr>
          <p:cNvSpPr/>
          <p:nvPr/>
        </p:nvSpPr>
        <p:spPr>
          <a:xfrm>
            <a:off x="6096000" y="3771901"/>
            <a:ext cx="6096001" cy="12572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Result: </a:t>
            </a:r>
          </a:p>
        </p:txBody>
      </p:sp>
      <p:cxnSp>
        <p:nvCxnSpPr>
          <p:cNvPr id="16" name="Straight Connector 15">
            <a:extLst>
              <a:ext uri="{FF2B5EF4-FFF2-40B4-BE49-F238E27FC236}">
                <a16:creationId xmlns:a16="http://schemas.microsoft.com/office/drawing/2014/main" xmlns="" id="{7C5C0247-5CAE-EA86-B96A-6F51A40C133F}"/>
              </a:ext>
            </a:extLst>
          </p:cNvPr>
          <p:cNvCxnSpPr>
            <a:cxnSpLocks/>
            <a:endCxn id="7" idx="0"/>
          </p:cNvCxnSpPr>
          <p:nvPr/>
        </p:nvCxnSpPr>
        <p:spPr>
          <a:xfrm flipH="1">
            <a:off x="6089149" y="-152400"/>
            <a:ext cx="6851" cy="533400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xmlns="" id="{1557036B-F402-38AC-99AC-EF93AA0094BB}"/>
              </a:ext>
            </a:extLst>
          </p:cNvPr>
          <p:cNvSpPr/>
          <p:nvPr/>
        </p:nvSpPr>
        <p:spPr>
          <a:xfrm>
            <a:off x="8763000" y="1257303"/>
            <a:ext cx="32766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t>GOOD</a:t>
            </a:r>
          </a:p>
        </p:txBody>
      </p:sp>
      <p:sp>
        <p:nvSpPr>
          <p:cNvPr id="7" name="Rectangle 6">
            <a:extLst>
              <a:ext uri="{FF2B5EF4-FFF2-40B4-BE49-F238E27FC236}">
                <a16:creationId xmlns:a16="http://schemas.microsoft.com/office/drawing/2014/main" xmlns="" id="{19504E61-478B-0847-FAFC-B65FDC123F56}"/>
              </a:ext>
            </a:extLst>
          </p:cNvPr>
          <p:cNvSpPr/>
          <p:nvPr/>
        </p:nvSpPr>
        <p:spPr>
          <a:xfrm>
            <a:off x="-6851" y="5181600"/>
            <a:ext cx="12192000" cy="1752598"/>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effectLst/>
                <a:ea typeface="Calibri" panose="020F0502020204030204" pitchFamily="34" charset="0"/>
                <a:cs typeface="Times New Roman" panose="02020603050405020304" pitchFamily="18" charset="0"/>
              </a:rPr>
              <a:t>Romans 6:19 </a:t>
            </a:r>
            <a:r>
              <a:rPr lang="en-US" sz="3200" dirty="0">
                <a:solidFill>
                  <a:schemeClr val="tx1"/>
                </a:solidFill>
                <a:effectLst/>
                <a:ea typeface="Calibri" panose="020F0502020204030204" pitchFamily="34" charset="0"/>
                <a:cs typeface="Times New Roman" panose="02020603050405020304" pitchFamily="18" charset="0"/>
              </a:rPr>
              <a:t>For just as </a:t>
            </a:r>
            <a:r>
              <a:rPr lang="en-US" sz="3200" b="1" u="sng" dirty="0">
                <a:solidFill>
                  <a:srgbClr val="002060"/>
                </a:solidFill>
                <a:effectLst/>
                <a:ea typeface="Calibri" panose="020F0502020204030204" pitchFamily="34" charset="0"/>
                <a:cs typeface="Times New Roman" panose="02020603050405020304" pitchFamily="18" charset="0"/>
              </a:rPr>
              <a:t>you presented your members as slaves</a:t>
            </a:r>
            <a:r>
              <a:rPr lang="en-US" sz="3200" u="sng" dirty="0">
                <a:solidFill>
                  <a:srgbClr val="002060"/>
                </a:solidFill>
                <a:effectLst/>
                <a:ea typeface="Calibri" panose="020F0502020204030204" pitchFamily="34" charset="0"/>
                <a:cs typeface="Times New Roman" panose="02020603050405020304" pitchFamily="18" charset="0"/>
              </a:rPr>
              <a:t> </a:t>
            </a:r>
            <a:r>
              <a:rPr lang="en-US" sz="3200" b="1" u="sng" dirty="0">
                <a:solidFill>
                  <a:srgbClr val="002060"/>
                </a:solidFill>
                <a:effectLst/>
                <a:ea typeface="Calibri" panose="020F0502020204030204" pitchFamily="34" charset="0"/>
                <a:cs typeface="Times New Roman" panose="02020603050405020304" pitchFamily="18" charset="0"/>
              </a:rPr>
              <a:t>to impurity </a:t>
            </a:r>
            <a:r>
              <a:rPr lang="en-US" sz="3200" dirty="0">
                <a:solidFill>
                  <a:schemeClr val="tx1"/>
                </a:solidFill>
                <a:effectLst/>
                <a:ea typeface="Calibri" panose="020F0502020204030204" pitchFamily="34" charset="0"/>
                <a:cs typeface="Times New Roman" panose="02020603050405020304" pitchFamily="18" charset="0"/>
              </a:rPr>
              <a:t>and to lawlessness, resulting in further lawlessness, </a:t>
            </a:r>
            <a:r>
              <a:rPr lang="en-US" sz="3200" b="1" u="sng" dirty="0">
                <a:solidFill>
                  <a:srgbClr val="002060"/>
                </a:solidFill>
                <a:effectLst/>
                <a:ea typeface="Calibri" panose="020F0502020204030204" pitchFamily="34" charset="0"/>
                <a:cs typeface="Times New Roman" panose="02020603050405020304" pitchFamily="18" charset="0"/>
              </a:rPr>
              <a:t>so now present your members as slaves to righteousness</a:t>
            </a:r>
            <a:r>
              <a:rPr lang="en-US" sz="3200" dirty="0">
                <a:solidFill>
                  <a:schemeClr val="tx1"/>
                </a:solidFill>
                <a:effectLst/>
                <a:ea typeface="Calibri" panose="020F0502020204030204" pitchFamily="34" charset="0"/>
                <a:cs typeface="Times New Roman" panose="02020603050405020304" pitchFamily="18" charset="0"/>
              </a:rPr>
              <a:t>, resulting in sanctification.</a:t>
            </a:r>
          </a:p>
          <a:p>
            <a:pPr marL="0" marR="0">
              <a:lnSpc>
                <a:spcPct val="107000"/>
              </a:lnSpc>
              <a:spcBef>
                <a:spcPts val="0"/>
              </a:spcBef>
              <a:spcAft>
                <a:spcPts val="0"/>
              </a:spcAft>
            </a:pPr>
            <a:endParaRPr lang="en-US" sz="3400" dirty="0">
              <a:solidFill>
                <a:schemeClr val="tx1"/>
              </a:solidFill>
            </a:endParaRPr>
          </a:p>
        </p:txBody>
      </p:sp>
      <p:sp>
        <p:nvSpPr>
          <p:cNvPr id="19" name="Rectangle 18">
            <a:extLst>
              <a:ext uri="{FF2B5EF4-FFF2-40B4-BE49-F238E27FC236}">
                <a16:creationId xmlns:a16="http://schemas.microsoft.com/office/drawing/2014/main" xmlns="" id="{F7287316-5D63-5B66-5B28-DB14AA2C5810}"/>
              </a:ext>
            </a:extLst>
          </p:cNvPr>
          <p:cNvSpPr/>
          <p:nvPr/>
        </p:nvSpPr>
        <p:spPr>
          <a:xfrm>
            <a:off x="8534400" y="2590803"/>
            <a:ext cx="3657599"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t>Receiving &amp; Giving God’s love</a:t>
            </a:r>
            <a:endParaRPr lang="en-US" sz="6600" b="1" i="1" dirty="0"/>
          </a:p>
        </p:txBody>
      </p:sp>
      <p:sp>
        <p:nvSpPr>
          <p:cNvPr id="20" name="Oval 19">
            <a:extLst>
              <a:ext uri="{FF2B5EF4-FFF2-40B4-BE49-F238E27FC236}">
                <a16:creationId xmlns:a16="http://schemas.microsoft.com/office/drawing/2014/main" xmlns="" id="{EF745124-545A-CE17-05EA-8D11251F529E}"/>
              </a:ext>
            </a:extLst>
          </p:cNvPr>
          <p:cNvSpPr/>
          <p:nvPr/>
        </p:nvSpPr>
        <p:spPr>
          <a:xfrm>
            <a:off x="8534400" y="5676899"/>
            <a:ext cx="1447800" cy="723901"/>
          </a:xfrm>
          <a:prstGeom prst="ellipse">
            <a:avLst/>
          </a:prstGeom>
          <a:noFill/>
          <a:ln w="730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ular Callout 35">
            <a:extLst>
              <a:ext uri="{FF2B5EF4-FFF2-40B4-BE49-F238E27FC236}">
                <a16:creationId xmlns:a16="http://schemas.microsoft.com/office/drawing/2014/main" xmlns="" id="{B235F19E-8C3F-E573-496A-F9321947ED3A}"/>
              </a:ext>
            </a:extLst>
          </p:cNvPr>
          <p:cNvSpPr/>
          <p:nvPr/>
        </p:nvSpPr>
        <p:spPr>
          <a:xfrm>
            <a:off x="228600" y="1577083"/>
            <a:ext cx="11689849" cy="3282382"/>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dirty="0"/>
              <a:t>The picture is not “sit around and sin less,” or something…</a:t>
            </a:r>
          </a:p>
          <a:p>
            <a:pPr algn="ctr"/>
            <a:endParaRPr lang="en-US" sz="3200" dirty="0"/>
          </a:p>
          <a:p>
            <a:pPr algn="ctr"/>
            <a:r>
              <a:rPr lang="en-US" sz="3400" b="1" dirty="0"/>
              <a:t>The picture is that you can live a new life! And so let this new way of life displace your old way with something way better!</a:t>
            </a:r>
            <a:endParaRPr lang="en-US" sz="3400" dirty="0"/>
          </a:p>
        </p:txBody>
      </p:sp>
    </p:spTree>
    <p:extLst>
      <p:ext uri="{BB962C8B-B14F-4D97-AF65-F5344CB8AC3E}">
        <p14:creationId xmlns:p14="http://schemas.microsoft.com/office/powerpoint/2010/main" val="193884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p:bldP spid="20" grpId="0" animBg="1"/>
      <p:bldP spid="2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3" name="Subtitle 2">
            <a:extLst>
              <a:ext uri="{FF2B5EF4-FFF2-40B4-BE49-F238E27FC236}">
                <a16:creationId xmlns:a16="http://schemas.microsoft.com/office/drawing/2014/main" xmlns="" id="{FD9C67D6-CFB8-4F49-B010-5869EAC82CB4}"/>
              </a:ext>
            </a:extLst>
          </p:cNvPr>
          <p:cNvSpPr txBox="1">
            <a:spLocks/>
          </p:cNvSpPr>
          <p:nvPr/>
        </p:nvSpPr>
        <p:spPr bwMode="auto">
          <a:xfrm>
            <a:off x="0" y="228600"/>
            <a:ext cx="6096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u="sng" dirty="0">
                <a:solidFill>
                  <a:schemeClr val="bg1"/>
                </a:solidFill>
              </a:rPr>
              <a:t>Slaves of Sin</a:t>
            </a:r>
          </a:p>
        </p:txBody>
      </p:sp>
      <p:sp>
        <p:nvSpPr>
          <p:cNvPr id="4" name="Rectangle 3">
            <a:extLst>
              <a:ext uri="{FF2B5EF4-FFF2-40B4-BE49-F238E27FC236}">
                <a16:creationId xmlns:a16="http://schemas.microsoft.com/office/drawing/2014/main" xmlns="" id="{6CE4074B-FBF5-B416-0CF3-A9B823934EBB}"/>
              </a:ext>
            </a:extLst>
          </p:cNvPr>
          <p:cNvSpPr/>
          <p:nvPr/>
        </p:nvSpPr>
        <p:spPr>
          <a:xfrm>
            <a:off x="-1" y="1257301"/>
            <a:ext cx="6096001" cy="1257299"/>
          </a:xfrm>
          <a:prstGeom prst="rect">
            <a:avLst/>
          </a:prstGeom>
          <a:solidFill>
            <a:srgbClr val="F79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Master:</a:t>
            </a:r>
          </a:p>
        </p:txBody>
      </p:sp>
      <p:sp>
        <p:nvSpPr>
          <p:cNvPr id="5" name="Rectangle 4">
            <a:extLst>
              <a:ext uri="{FF2B5EF4-FFF2-40B4-BE49-F238E27FC236}">
                <a16:creationId xmlns:a16="http://schemas.microsoft.com/office/drawing/2014/main" xmlns="" id="{F5A3DC62-4C2D-F906-8624-5B4EC579D8C8}"/>
              </a:ext>
            </a:extLst>
          </p:cNvPr>
          <p:cNvSpPr/>
          <p:nvPr/>
        </p:nvSpPr>
        <p:spPr>
          <a:xfrm>
            <a:off x="-1" y="2514602"/>
            <a:ext cx="6096001" cy="125729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Work: </a:t>
            </a:r>
          </a:p>
        </p:txBody>
      </p:sp>
      <p:sp>
        <p:nvSpPr>
          <p:cNvPr id="8" name="Rectangle 7">
            <a:extLst>
              <a:ext uri="{FF2B5EF4-FFF2-40B4-BE49-F238E27FC236}">
                <a16:creationId xmlns:a16="http://schemas.microsoft.com/office/drawing/2014/main" xmlns="" id="{E1219961-A10A-D3A0-8299-E34D25831E7A}"/>
              </a:ext>
            </a:extLst>
          </p:cNvPr>
          <p:cNvSpPr/>
          <p:nvPr/>
        </p:nvSpPr>
        <p:spPr>
          <a:xfrm>
            <a:off x="-1" y="3771901"/>
            <a:ext cx="6096001" cy="125729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Result: </a:t>
            </a:r>
          </a:p>
        </p:txBody>
      </p:sp>
      <p:sp>
        <p:nvSpPr>
          <p:cNvPr id="9" name="Rectangle 8">
            <a:extLst>
              <a:ext uri="{FF2B5EF4-FFF2-40B4-BE49-F238E27FC236}">
                <a16:creationId xmlns:a16="http://schemas.microsoft.com/office/drawing/2014/main" xmlns="" id="{7178589B-1515-494A-53DF-F609E1E3E722}"/>
              </a:ext>
            </a:extLst>
          </p:cNvPr>
          <p:cNvSpPr/>
          <p:nvPr/>
        </p:nvSpPr>
        <p:spPr>
          <a:xfrm>
            <a:off x="2667000" y="1295402"/>
            <a:ext cx="32766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Cruel &amp; Domineering</a:t>
            </a:r>
          </a:p>
        </p:txBody>
      </p:sp>
      <p:sp>
        <p:nvSpPr>
          <p:cNvPr id="10" name="Rectangle 9">
            <a:extLst>
              <a:ext uri="{FF2B5EF4-FFF2-40B4-BE49-F238E27FC236}">
                <a16:creationId xmlns:a16="http://schemas.microsoft.com/office/drawing/2014/main" xmlns="" id="{D140161C-E2C1-4B0A-CEE1-644F4F498F46}"/>
              </a:ext>
            </a:extLst>
          </p:cNvPr>
          <p:cNvSpPr/>
          <p:nvPr/>
        </p:nvSpPr>
        <p:spPr>
          <a:xfrm>
            <a:off x="2590800" y="2552703"/>
            <a:ext cx="33528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Obeying Lusts</a:t>
            </a:r>
          </a:p>
        </p:txBody>
      </p:sp>
      <p:sp>
        <p:nvSpPr>
          <p:cNvPr id="11" name="Rectangle 10">
            <a:extLst>
              <a:ext uri="{FF2B5EF4-FFF2-40B4-BE49-F238E27FC236}">
                <a16:creationId xmlns:a16="http://schemas.microsoft.com/office/drawing/2014/main" xmlns="" id="{0A1342D4-B91F-B251-6FEE-FA4C76BCCA01}"/>
              </a:ext>
            </a:extLst>
          </p:cNvPr>
          <p:cNvSpPr/>
          <p:nvPr/>
        </p:nvSpPr>
        <p:spPr>
          <a:xfrm>
            <a:off x="2590800" y="3848103"/>
            <a:ext cx="33528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Death</a:t>
            </a:r>
          </a:p>
        </p:txBody>
      </p:sp>
      <p:sp>
        <p:nvSpPr>
          <p:cNvPr id="12" name="Subtitle 2">
            <a:extLst>
              <a:ext uri="{FF2B5EF4-FFF2-40B4-BE49-F238E27FC236}">
                <a16:creationId xmlns:a16="http://schemas.microsoft.com/office/drawing/2014/main" xmlns="" id="{9C1F5F1B-9A5B-2915-3616-5192968EA640}"/>
              </a:ext>
            </a:extLst>
          </p:cNvPr>
          <p:cNvSpPr txBox="1">
            <a:spLocks/>
          </p:cNvSpPr>
          <p:nvPr/>
        </p:nvSpPr>
        <p:spPr bwMode="auto">
          <a:xfrm>
            <a:off x="6089149" y="152400"/>
            <a:ext cx="6102851"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u="sng" dirty="0">
                <a:solidFill>
                  <a:schemeClr val="bg1"/>
                </a:solidFill>
              </a:rPr>
              <a:t>Slaves of Righteousness</a:t>
            </a:r>
          </a:p>
        </p:txBody>
      </p:sp>
      <p:sp>
        <p:nvSpPr>
          <p:cNvPr id="13" name="Rectangle 12">
            <a:extLst>
              <a:ext uri="{FF2B5EF4-FFF2-40B4-BE49-F238E27FC236}">
                <a16:creationId xmlns:a16="http://schemas.microsoft.com/office/drawing/2014/main" xmlns="" id="{7C421C00-C0D0-2A29-58A0-0CEDA2E8F3D5}"/>
              </a:ext>
            </a:extLst>
          </p:cNvPr>
          <p:cNvSpPr/>
          <p:nvPr/>
        </p:nvSpPr>
        <p:spPr>
          <a:xfrm>
            <a:off x="6095999" y="1257301"/>
            <a:ext cx="6096001" cy="12572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Master:</a:t>
            </a:r>
          </a:p>
        </p:txBody>
      </p:sp>
      <p:sp>
        <p:nvSpPr>
          <p:cNvPr id="14" name="Rectangle 13">
            <a:extLst>
              <a:ext uri="{FF2B5EF4-FFF2-40B4-BE49-F238E27FC236}">
                <a16:creationId xmlns:a16="http://schemas.microsoft.com/office/drawing/2014/main" xmlns="" id="{1D196F98-D5FE-EE76-F66F-5F4F28BD423B}"/>
              </a:ext>
            </a:extLst>
          </p:cNvPr>
          <p:cNvSpPr/>
          <p:nvPr/>
        </p:nvSpPr>
        <p:spPr>
          <a:xfrm>
            <a:off x="6095999" y="2514600"/>
            <a:ext cx="6096001" cy="12572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Work: </a:t>
            </a:r>
          </a:p>
        </p:txBody>
      </p:sp>
      <p:sp>
        <p:nvSpPr>
          <p:cNvPr id="15" name="Rectangle 14">
            <a:extLst>
              <a:ext uri="{FF2B5EF4-FFF2-40B4-BE49-F238E27FC236}">
                <a16:creationId xmlns:a16="http://schemas.microsoft.com/office/drawing/2014/main" xmlns="" id="{3B8CB995-EF07-2F02-A3DD-9B25A92883DC}"/>
              </a:ext>
            </a:extLst>
          </p:cNvPr>
          <p:cNvSpPr/>
          <p:nvPr/>
        </p:nvSpPr>
        <p:spPr>
          <a:xfrm>
            <a:off x="6096000" y="3771901"/>
            <a:ext cx="6096001" cy="12572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Result: </a:t>
            </a:r>
          </a:p>
        </p:txBody>
      </p:sp>
      <p:cxnSp>
        <p:nvCxnSpPr>
          <p:cNvPr id="16" name="Straight Connector 15">
            <a:extLst>
              <a:ext uri="{FF2B5EF4-FFF2-40B4-BE49-F238E27FC236}">
                <a16:creationId xmlns:a16="http://schemas.microsoft.com/office/drawing/2014/main" xmlns="" id="{7C5C0247-5CAE-EA86-B96A-6F51A40C133F}"/>
              </a:ext>
            </a:extLst>
          </p:cNvPr>
          <p:cNvCxnSpPr>
            <a:cxnSpLocks/>
            <a:endCxn id="7" idx="0"/>
          </p:cNvCxnSpPr>
          <p:nvPr/>
        </p:nvCxnSpPr>
        <p:spPr>
          <a:xfrm flipH="1">
            <a:off x="6089149" y="-152400"/>
            <a:ext cx="6851" cy="533400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xmlns="" id="{1557036B-F402-38AC-99AC-EF93AA0094BB}"/>
              </a:ext>
            </a:extLst>
          </p:cNvPr>
          <p:cNvSpPr/>
          <p:nvPr/>
        </p:nvSpPr>
        <p:spPr>
          <a:xfrm>
            <a:off x="8763000" y="1257303"/>
            <a:ext cx="32766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t>GOOD</a:t>
            </a:r>
          </a:p>
        </p:txBody>
      </p:sp>
      <p:sp>
        <p:nvSpPr>
          <p:cNvPr id="7" name="Rectangle 6">
            <a:extLst>
              <a:ext uri="{FF2B5EF4-FFF2-40B4-BE49-F238E27FC236}">
                <a16:creationId xmlns:a16="http://schemas.microsoft.com/office/drawing/2014/main" xmlns="" id="{19504E61-478B-0847-FAFC-B65FDC123F56}"/>
              </a:ext>
            </a:extLst>
          </p:cNvPr>
          <p:cNvSpPr/>
          <p:nvPr/>
        </p:nvSpPr>
        <p:spPr>
          <a:xfrm>
            <a:off x="-6851" y="5181600"/>
            <a:ext cx="12192000" cy="1752598"/>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effectLst/>
                <a:ea typeface="Calibri" panose="020F0502020204030204" pitchFamily="34" charset="0"/>
                <a:cs typeface="Times New Roman" panose="02020603050405020304" pitchFamily="18" charset="0"/>
              </a:rPr>
              <a:t>Romans 6:19 </a:t>
            </a:r>
            <a:r>
              <a:rPr lang="en-US" sz="3200" dirty="0">
                <a:solidFill>
                  <a:schemeClr val="tx1"/>
                </a:solidFill>
                <a:effectLst/>
                <a:ea typeface="Calibri" panose="020F0502020204030204" pitchFamily="34" charset="0"/>
                <a:cs typeface="Times New Roman" panose="02020603050405020304" pitchFamily="18" charset="0"/>
              </a:rPr>
              <a:t>For just as </a:t>
            </a:r>
            <a:r>
              <a:rPr lang="en-US" sz="3200" b="1" u="sng" dirty="0">
                <a:solidFill>
                  <a:srgbClr val="002060"/>
                </a:solidFill>
                <a:effectLst/>
                <a:ea typeface="Calibri" panose="020F0502020204030204" pitchFamily="34" charset="0"/>
                <a:cs typeface="Times New Roman" panose="02020603050405020304" pitchFamily="18" charset="0"/>
              </a:rPr>
              <a:t>you presented your members as slaves</a:t>
            </a:r>
            <a:r>
              <a:rPr lang="en-US" sz="3200" u="sng" dirty="0">
                <a:solidFill>
                  <a:srgbClr val="002060"/>
                </a:solidFill>
                <a:effectLst/>
                <a:ea typeface="Calibri" panose="020F0502020204030204" pitchFamily="34" charset="0"/>
                <a:cs typeface="Times New Roman" panose="02020603050405020304" pitchFamily="18" charset="0"/>
              </a:rPr>
              <a:t> </a:t>
            </a:r>
            <a:r>
              <a:rPr lang="en-US" sz="3200" b="1" u="sng" dirty="0">
                <a:solidFill>
                  <a:srgbClr val="002060"/>
                </a:solidFill>
                <a:effectLst/>
                <a:ea typeface="Calibri" panose="020F0502020204030204" pitchFamily="34" charset="0"/>
                <a:cs typeface="Times New Roman" panose="02020603050405020304" pitchFamily="18" charset="0"/>
              </a:rPr>
              <a:t>to impurity </a:t>
            </a:r>
            <a:r>
              <a:rPr lang="en-US" sz="3200" dirty="0">
                <a:solidFill>
                  <a:schemeClr val="tx1"/>
                </a:solidFill>
                <a:effectLst/>
                <a:ea typeface="Calibri" panose="020F0502020204030204" pitchFamily="34" charset="0"/>
                <a:cs typeface="Times New Roman" panose="02020603050405020304" pitchFamily="18" charset="0"/>
              </a:rPr>
              <a:t>and to lawlessness, resulting in further lawlessness, </a:t>
            </a:r>
            <a:r>
              <a:rPr lang="en-US" sz="3200" b="1" u="sng" dirty="0">
                <a:solidFill>
                  <a:srgbClr val="002060"/>
                </a:solidFill>
                <a:effectLst/>
                <a:ea typeface="Calibri" panose="020F0502020204030204" pitchFamily="34" charset="0"/>
                <a:cs typeface="Times New Roman" panose="02020603050405020304" pitchFamily="18" charset="0"/>
              </a:rPr>
              <a:t>so now present your members as slaves to righteousness</a:t>
            </a:r>
            <a:r>
              <a:rPr lang="en-US" sz="3200" dirty="0">
                <a:solidFill>
                  <a:schemeClr val="tx1"/>
                </a:solidFill>
                <a:effectLst/>
                <a:ea typeface="Calibri" panose="020F0502020204030204" pitchFamily="34" charset="0"/>
                <a:cs typeface="Times New Roman" panose="02020603050405020304" pitchFamily="18" charset="0"/>
              </a:rPr>
              <a:t>, resulting in sanctification.</a:t>
            </a:r>
          </a:p>
          <a:p>
            <a:pPr marL="0" marR="0">
              <a:lnSpc>
                <a:spcPct val="107000"/>
              </a:lnSpc>
              <a:spcBef>
                <a:spcPts val="0"/>
              </a:spcBef>
              <a:spcAft>
                <a:spcPts val="0"/>
              </a:spcAft>
            </a:pPr>
            <a:endParaRPr lang="en-US" sz="3400" dirty="0">
              <a:solidFill>
                <a:schemeClr val="tx1"/>
              </a:solidFill>
            </a:endParaRPr>
          </a:p>
        </p:txBody>
      </p:sp>
      <p:sp>
        <p:nvSpPr>
          <p:cNvPr id="19" name="Rectangle 18">
            <a:extLst>
              <a:ext uri="{FF2B5EF4-FFF2-40B4-BE49-F238E27FC236}">
                <a16:creationId xmlns:a16="http://schemas.microsoft.com/office/drawing/2014/main" xmlns="" id="{F7287316-5D63-5B66-5B28-DB14AA2C5810}"/>
              </a:ext>
            </a:extLst>
          </p:cNvPr>
          <p:cNvSpPr/>
          <p:nvPr/>
        </p:nvSpPr>
        <p:spPr>
          <a:xfrm>
            <a:off x="8534400" y="2590803"/>
            <a:ext cx="3657599"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t>Receiving &amp; Giving God’s love</a:t>
            </a:r>
            <a:endParaRPr lang="en-US" sz="6600" b="1" i="1" dirty="0"/>
          </a:p>
        </p:txBody>
      </p:sp>
      <p:sp>
        <p:nvSpPr>
          <p:cNvPr id="20" name="Oval 19">
            <a:extLst>
              <a:ext uri="{FF2B5EF4-FFF2-40B4-BE49-F238E27FC236}">
                <a16:creationId xmlns:a16="http://schemas.microsoft.com/office/drawing/2014/main" xmlns="" id="{EF745124-545A-CE17-05EA-8D11251F529E}"/>
              </a:ext>
            </a:extLst>
          </p:cNvPr>
          <p:cNvSpPr/>
          <p:nvPr/>
        </p:nvSpPr>
        <p:spPr>
          <a:xfrm>
            <a:off x="8534400" y="5676899"/>
            <a:ext cx="1447800" cy="723901"/>
          </a:xfrm>
          <a:prstGeom prst="ellipse">
            <a:avLst/>
          </a:prstGeom>
          <a:noFill/>
          <a:ln w="730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04246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3" name="Subtitle 2">
            <a:extLst>
              <a:ext uri="{FF2B5EF4-FFF2-40B4-BE49-F238E27FC236}">
                <a16:creationId xmlns:a16="http://schemas.microsoft.com/office/drawing/2014/main" xmlns="" id="{FD9C67D6-CFB8-4F49-B010-5869EAC82CB4}"/>
              </a:ext>
            </a:extLst>
          </p:cNvPr>
          <p:cNvSpPr txBox="1">
            <a:spLocks/>
          </p:cNvSpPr>
          <p:nvPr/>
        </p:nvSpPr>
        <p:spPr bwMode="auto">
          <a:xfrm>
            <a:off x="0" y="228600"/>
            <a:ext cx="6096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u="sng" dirty="0">
                <a:solidFill>
                  <a:schemeClr val="bg1"/>
                </a:solidFill>
              </a:rPr>
              <a:t>Slaves of Sin</a:t>
            </a:r>
          </a:p>
        </p:txBody>
      </p:sp>
      <p:sp>
        <p:nvSpPr>
          <p:cNvPr id="4" name="Rectangle 3">
            <a:extLst>
              <a:ext uri="{FF2B5EF4-FFF2-40B4-BE49-F238E27FC236}">
                <a16:creationId xmlns:a16="http://schemas.microsoft.com/office/drawing/2014/main" xmlns="" id="{6CE4074B-FBF5-B416-0CF3-A9B823934EBB}"/>
              </a:ext>
            </a:extLst>
          </p:cNvPr>
          <p:cNvSpPr/>
          <p:nvPr/>
        </p:nvSpPr>
        <p:spPr>
          <a:xfrm>
            <a:off x="-1" y="1257301"/>
            <a:ext cx="6096001" cy="1257299"/>
          </a:xfrm>
          <a:prstGeom prst="rect">
            <a:avLst/>
          </a:prstGeom>
          <a:solidFill>
            <a:srgbClr val="F79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Master:</a:t>
            </a:r>
          </a:p>
        </p:txBody>
      </p:sp>
      <p:sp>
        <p:nvSpPr>
          <p:cNvPr id="5" name="Rectangle 4">
            <a:extLst>
              <a:ext uri="{FF2B5EF4-FFF2-40B4-BE49-F238E27FC236}">
                <a16:creationId xmlns:a16="http://schemas.microsoft.com/office/drawing/2014/main" xmlns="" id="{F5A3DC62-4C2D-F906-8624-5B4EC579D8C8}"/>
              </a:ext>
            </a:extLst>
          </p:cNvPr>
          <p:cNvSpPr/>
          <p:nvPr/>
        </p:nvSpPr>
        <p:spPr>
          <a:xfrm>
            <a:off x="-1" y="2514602"/>
            <a:ext cx="6096001" cy="125729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Work: </a:t>
            </a:r>
          </a:p>
        </p:txBody>
      </p:sp>
      <p:sp>
        <p:nvSpPr>
          <p:cNvPr id="8" name="Rectangle 7">
            <a:extLst>
              <a:ext uri="{FF2B5EF4-FFF2-40B4-BE49-F238E27FC236}">
                <a16:creationId xmlns:a16="http://schemas.microsoft.com/office/drawing/2014/main" xmlns="" id="{E1219961-A10A-D3A0-8299-E34D25831E7A}"/>
              </a:ext>
            </a:extLst>
          </p:cNvPr>
          <p:cNvSpPr/>
          <p:nvPr/>
        </p:nvSpPr>
        <p:spPr>
          <a:xfrm>
            <a:off x="-1" y="3771901"/>
            <a:ext cx="6096001" cy="125729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Result: </a:t>
            </a:r>
          </a:p>
        </p:txBody>
      </p:sp>
      <p:sp>
        <p:nvSpPr>
          <p:cNvPr id="9" name="Rectangle 8">
            <a:extLst>
              <a:ext uri="{FF2B5EF4-FFF2-40B4-BE49-F238E27FC236}">
                <a16:creationId xmlns:a16="http://schemas.microsoft.com/office/drawing/2014/main" xmlns="" id="{7178589B-1515-494A-53DF-F609E1E3E722}"/>
              </a:ext>
            </a:extLst>
          </p:cNvPr>
          <p:cNvSpPr/>
          <p:nvPr/>
        </p:nvSpPr>
        <p:spPr>
          <a:xfrm>
            <a:off x="2667000" y="1295402"/>
            <a:ext cx="32766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Cruel &amp; Domineering</a:t>
            </a:r>
          </a:p>
        </p:txBody>
      </p:sp>
      <p:sp>
        <p:nvSpPr>
          <p:cNvPr id="10" name="Rectangle 9">
            <a:extLst>
              <a:ext uri="{FF2B5EF4-FFF2-40B4-BE49-F238E27FC236}">
                <a16:creationId xmlns:a16="http://schemas.microsoft.com/office/drawing/2014/main" xmlns="" id="{D140161C-E2C1-4B0A-CEE1-644F4F498F46}"/>
              </a:ext>
            </a:extLst>
          </p:cNvPr>
          <p:cNvSpPr/>
          <p:nvPr/>
        </p:nvSpPr>
        <p:spPr>
          <a:xfrm>
            <a:off x="2590800" y="2552703"/>
            <a:ext cx="33528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Obeying Lusts</a:t>
            </a:r>
          </a:p>
        </p:txBody>
      </p:sp>
      <p:sp>
        <p:nvSpPr>
          <p:cNvPr id="11" name="Rectangle 10">
            <a:extLst>
              <a:ext uri="{FF2B5EF4-FFF2-40B4-BE49-F238E27FC236}">
                <a16:creationId xmlns:a16="http://schemas.microsoft.com/office/drawing/2014/main" xmlns="" id="{0A1342D4-B91F-B251-6FEE-FA4C76BCCA01}"/>
              </a:ext>
            </a:extLst>
          </p:cNvPr>
          <p:cNvSpPr/>
          <p:nvPr/>
        </p:nvSpPr>
        <p:spPr>
          <a:xfrm>
            <a:off x="2590800" y="3848103"/>
            <a:ext cx="33528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Death</a:t>
            </a:r>
          </a:p>
        </p:txBody>
      </p:sp>
      <p:sp>
        <p:nvSpPr>
          <p:cNvPr id="12" name="Subtitle 2">
            <a:extLst>
              <a:ext uri="{FF2B5EF4-FFF2-40B4-BE49-F238E27FC236}">
                <a16:creationId xmlns:a16="http://schemas.microsoft.com/office/drawing/2014/main" xmlns="" id="{9C1F5F1B-9A5B-2915-3616-5192968EA640}"/>
              </a:ext>
            </a:extLst>
          </p:cNvPr>
          <p:cNvSpPr txBox="1">
            <a:spLocks/>
          </p:cNvSpPr>
          <p:nvPr/>
        </p:nvSpPr>
        <p:spPr bwMode="auto">
          <a:xfrm>
            <a:off x="6089149" y="152400"/>
            <a:ext cx="6102851"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u="sng" dirty="0">
                <a:solidFill>
                  <a:schemeClr val="bg1"/>
                </a:solidFill>
              </a:rPr>
              <a:t>Slaves of Righteousness</a:t>
            </a:r>
          </a:p>
        </p:txBody>
      </p:sp>
      <p:sp>
        <p:nvSpPr>
          <p:cNvPr id="13" name="Rectangle 12">
            <a:extLst>
              <a:ext uri="{FF2B5EF4-FFF2-40B4-BE49-F238E27FC236}">
                <a16:creationId xmlns:a16="http://schemas.microsoft.com/office/drawing/2014/main" xmlns="" id="{7C421C00-C0D0-2A29-58A0-0CEDA2E8F3D5}"/>
              </a:ext>
            </a:extLst>
          </p:cNvPr>
          <p:cNvSpPr/>
          <p:nvPr/>
        </p:nvSpPr>
        <p:spPr>
          <a:xfrm>
            <a:off x="6095999" y="1257301"/>
            <a:ext cx="6096001" cy="12572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Master:</a:t>
            </a:r>
          </a:p>
        </p:txBody>
      </p:sp>
      <p:sp>
        <p:nvSpPr>
          <p:cNvPr id="14" name="Rectangle 13">
            <a:extLst>
              <a:ext uri="{FF2B5EF4-FFF2-40B4-BE49-F238E27FC236}">
                <a16:creationId xmlns:a16="http://schemas.microsoft.com/office/drawing/2014/main" xmlns="" id="{1D196F98-D5FE-EE76-F66F-5F4F28BD423B}"/>
              </a:ext>
            </a:extLst>
          </p:cNvPr>
          <p:cNvSpPr/>
          <p:nvPr/>
        </p:nvSpPr>
        <p:spPr>
          <a:xfrm>
            <a:off x="6095999" y="2514600"/>
            <a:ext cx="6096001" cy="12572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Work: </a:t>
            </a:r>
          </a:p>
        </p:txBody>
      </p:sp>
      <p:sp>
        <p:nvSpPr>
          <p:cNvPr id="15" name="Rectangle 14">
            <a:extLst>
              <a:ext uri="{FF2B5EF4-FFF2-40B4-BE49-F238E27FC236}">
                <a16:creationId xmlns:a16="http://schemas.microsoft.com/office/drawing/2014/main" xmlns="" id="{3B8CB995-EF07-2F02-A3DD-9B25A92883DC}"/>
              </a:ext>
            </a:extLst>
          </p:cNvPr>
          <p:cNvSpPr/>
          <p:nvPr/>
        </p:nvSpPr>
        <p:spPr>
          <a:xfrm>
            <a:off x="6096000" y="3771901"/>
            <a:ext cx="6096001" cy="12572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Result: </a:t>
            </a:r>
          </a:p>
        </p:txBody>
      </p:sp>
      <p:cxnSp>
        <p:nvCxnSpPr>
          <p:cNvPr id="16" name="Straight Connector 15">
            <a:extLst>
              <a:ext uri="{FF2B5EF4-FFF2-40B4-BE49-F238E27FC236}">
                <a16:creationId xmlns:a16="http://schemas.microsoft.com/office/drawing/2014/main" xmlns="" id="{7C5C0247-5CAE-EA86-B96A-6F51A40C133F}"/>
              </a:ext>
            </a:extLst>
          </p:cNvPr>
          <p:cNvCxnSpPr>
            <a:cxnSpLocks/>
            <a:endCxn id="7" idx="0"/>
          </p:cNvCxnSpPr>
          <p:nvPr/>
        </p:nvCxnSpPr>
        <p:spPr>
          <a:xfrm flipH="1">
            <a:off x="6089149" y="-152400"/>
            <a:ext cx="6851" cy="533400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xmlns="" id="{1557036B-F402-38AC-99AC-EF93AA0094BB}"/>
              </a:ext>
            </a:extLst>
          </p:cNvPr>
          <p:cNvSpPr/>
          <p:nvPr/>
        </p:nvSpPr>
        <p:spPr>
          <a:xfrm>
            <a:off x="8763000" y="1257303"/>
            <a:ext cx="32766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t>GOOD</a:t>
            </a:r>
          </a:p>
        </p:txBody>
      </p:sp>
      <p:sp>
        <p:nvSpPr>
          <p:cNvPr id="7" name="Rectangle 6">
            <a:extLst>
              <a:ext uri="{FF2B5EF4-FFF2-40B4-BE49-F238E27FC236}">
                <a16:creationId xmlns:a16="http://schemas.microsoft.com/office/drawing/2014/main" xmlns="" id="{19504E61-478B-0847-FAFC-B65FDC123F56}"/>
              </a:ext>
            </a:extLst>
          </p:cNvPr>
          <p:cNvSpPr/>
          <p:nvPr/>
        </p:nvSpPr>
        <p:spPr>
          <a:xfrm>
            <a:off x="-6851" y="5181600"/>
            <a:ext cx="12192000" cy="1752598"/>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effectLst/>
                <a:ea typeface="Calibri" panose="020F0502020204030204" pitchFamily="34" charset="0"/>
                <a:cs typeface="Times New Roman" panose="02020603050405020304" pitchFamily="18" charset="0"/>
              </a:rPr>
              <a:t>Romans 6:19 </a:t>
            </a:r>
            <a:r>
              <a:rPr lang="en-US" sz="3200" dirty="0">
                <a:solidFill>
                  <a:schemeClr val="tx1"/>
                </a:solidFill>
                <a:effectLst/>
                <a:ea typeface="Calibri" panose="020F0502020204030204" pitchFamily="34" charset="0"/>
                <a:cs typeface="Times New Roman" panose="02020603050405020304" pitchFamily="18" charset="0"/>
              </a:rPr>
              <a:t>For just as you presented your members as slaves to impurity and to lawlessness, resulting in further lawlessness, so now present your members as slaves to righteousness, </a:t>
            </a:r>
            <a:r>
              <a:rPr lang="en-US" sz="3200" b="1" u="sng" dirty="0">
                <a:solidFill>
                  <a:srgbClr val="002060"/>
                </a:solidFill>
                <a:effectLst/>
                <a:ea typeface="Calibri" panose="020F0502020204030204" pitchFamily="34" charset="0"/>
                <a:cs typeface="Times New Roman" panose="02020603050405020304" pitchFamily="18" charset="0"/>
              </a:rPr>
              <a:t>resulting in sanctification</a:t>
            </a:r>
            <a:r>
              <a:rPr lang="en-US" sz="3200" dirty="0">
                <a:solidFill>
                  <a:schemeClr val="tx1"/>
                </a:solidFill>
                <a:effectLst/>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3400" dirty="0">
              <a:solidFill>
                <a:schemeClr val="tx1"/>
              </a:solidFill>
            </a:endParaRPr>
          </a:p>
        </p:txBody>
      </p:sp>
      <p:sp>
        <p:nvSpPr>
          <p:cNvPr id="19" name="Rectangle 18">
            <a:extLst>
              <a:ext uri="{FF2B5EF4-FFF2-40B4-BE49-F238E27FC236}">
                <a16:creationId xmlns:a16="http://schemas.microsoft.com/office/drawing/2014/main" xmlns="" id="{F7287316-5D63-5B66-5B28-DB14AA2C5810}"/>
              </a:ext>
            </a:extLst>
          </p:cNvPr>
          <p:cNvSpPr/>
          <p:nvPr/>
        </p:nvSpPr>
        <p:spPr>
          <a:xfrm>
            <a:off x="8534400" y="2590803"/>
            <a:ext cx="3657599"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t>Receiving &amp; Giving God’s love</a:t>
            </a:r>
            <a:endParaRPr lang="en-US" sz="6600" b="1" i="1" dirty="0"/>
          </a:p>
        </p:txBody>
      </p:sp>
    </p:spTree>
    <p:extLst>
      <p:ext uri="{BB962C8B-B14F-4D97-AF65-F5344CB8AC3E}">
        <p14:creationId xmlns:p14="http://schemas.microsoft.com/office/powerpoint/2010/main" val="27464609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3" name="Subtitle 2">
            <a:extLst>
              <a:ext uri="{FF2B5EF4-FFF2-40B4-BE49-F238E27FC236}">
                <a16:creationId xmlns:a16="http://schemas.microsoft.com/office/drawing/2014/main" xmlns="" id="{FD9C67D6-CFB8-4F49-B010-5869EAC82CB4}"/>
              </a:ext>
            </a:extLst>
          </p:cNvPr>
          <p:cNvSpPr txBox="1">
            <a:spLocks/>
          </p:cNvSpPr>
          <p:nvPr/>
        </p:nvSpPr>
        <p:spPr bwMode="auto">
          <a:xfrm>
            <a:off x="0" y="228600"/>
            <a:ext cx="6096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u="sng" dirty="0">
                <a:solidFill>
                  <a:schemeClr val="bg1"/>
                </a:solidFill>
              </a:rPr>
              <a:t>Slaves of Sin</a:t>
            </a:r>
          </a:p>
        </p:txBody>
      </p:sp>
      <p:sp>
        <p:nvSpPr>
          <p:cNvPr id="4" name="Rectangle 3">
            <a:extLst>
              <a:ext uri="{FF2B5EF4-FFF2-40B4-BE49-F238E27FC236}">
                <a16:creationId xmlns:a16="http://schemas.microsoft.com/office/drawing/2014/main" xmlns="" id="{6CE4074B-FBF5-B416-0CF3-A9B823934EBB}"/>
              </a:ext>
            </a:extLst>
          </p:cNvPr>
          <p:cNvSpPr/>
          <p:nvPr/>
        </p:nvSpPr>
        <p:spPr>
          <a:xfrm>
            <a:off x="-1" y="1257301"/>
            <a:ext cx="6096001" cy="1257299"/>
          </a:xfrm>
          <a:prstGeom prst="rect">
            <a:avLst/>
          </a:prstGeom>
          <a:solidFill>
            <a:srgbClr val="F79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Master:</a:t>
            </a:r>
          </a:p>
        </p:txBody>
      </p:sp>
      <p:sp>
        <p:nvSpPr>
          <p:cNvPr id="5" name="Rectangle 4">
            <a:extLst>
              <a:ext uri="{FF2B5EF4-FFF2-40B4-BE49-F238E27FC236}">
                <a16:creationId xmlns:a16="http://schemas.microsoft.com/office/drawing/2014/main" xmlns="" id="{F5A3DC62-4C2D-F906-8624-5B4EC579D8C8}"/>
              </a:ext>
            </a:extLst>
          </p:cNvPr>
          <p:cNvSpPr/>
          <p:nvPr/>
        </p:nvSpPr>
        <p:spPr>
          <a:xfrm>
            <a:off x="-1" y="2514602"/>
            <a:ext cx="6096001" cy="125729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Work: </a:t>
            </a:r>
          </a:p>
        </p:txBody>
      </p:sp>
      <p:sp>
        <p:nvSpPr>
          <p:cNvPr id="8" name="Rectangle 7">
            <a:extLst>
              <a:ext uri="{FF2B5EF4-FFF2-40B4-BE49-F238E27FC236}">
                <a16:creationId xmlns:a16="http://schemas.microsoft.com/office/drawing/2014/main" xmlns="" id="{E1219961-A10A-D3A0-8299-E34D25831E7A}"/>
              </a:ext>
            </a:extLst>
          </p:cNvPr>
          <p:cNvSpPr/>
          <p:nvPr/>
        </p:nvSpPr>
        <p:spPr>
          <a:xfrm>
            <a:off x="-1" y="3771901"/>
            <a:ext cx="6096001" cy="125729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Result: </a:t>
            </a:r>
          </a:p>
        </p:txBody>
      </p:sp>
      <p:sp>
        <p:nvSpPr>
          <p:cNvPr id="9" name="Rectangle 8">
            <a:extLst>
              <a:ext uri="{FF2B5EF4-FFF2-40B4-BE49-F238E27FC236}">
                <a16:creationId xmlns:a16="http://schemas.microsoft.com/office/drawing/2014/main" xmlns="" id="{7178589B-1515-494A-53DF-F609E1E3E722}"/>
              </a:ext>
            </a:extLst>
          </p:cNvPr>
          <p:cNvSpPr/>
          <p:nvPr/>
        </p:nvSpPr>
        <p:spPr>
          <a:xfrm>
            <a:off x="2667000" y="1295402"/>
            <a:ext cx="32766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Cruel &amp; Domineering</a:t>
            </a:r>
          </a:p>
        </p:txBody>
      </p:sp>
      <p:sp>
        <p:nvSpPr>
          <p:cNvPr id="10" name="Rectangle 9">
            <a:extLst>
              <a:ext uri="{FF2B5EF4-FFF2-40B4-BE49-F238E27FC236}">
                <a16:creationId xmlns:a16="http://schemas.microsoft.com/office/drawing/2014/main" xmlns="" id="{D140161C-E2C1-4B0A-CEE1-644F4F498F46}"/>
              </a:ext>
            </a:extLst>
          </p:cNvPr>
          <p:cNvSpPr/>
          <p:nvPr/>
        </p:nvSpPr>
        <p:spPr>
          <a:xfrm>
            <a:off x="2590800" y="2552703"/>
            <a:ext cx="33528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Obeying Lusts</a:t>
            </a:r>
          </a:p>
        </p:txBody>
      </p:sp>
      <p:sp>
        <p:nvSpPr>
          <p:cNvPr id="11" name="Rectangle 10">
            <a:extLst>
              <a:ext uri="{FF2B5EF4-FFF2-40B4-BE49-F238E27FC236}">
                <a16:creationId xmlns:a16="http://schemas.microsoft.com/office/drawing/2014/main" xmlns="" id="{0A1342D4-B91F-B251-6FEE-FA4C76BCCA01}"/>
              </a:ext>
            </a:extLst>
          </p:cNvPr>
          <p:cNvSpPr/>
          <p:nvPr/>
        </p:nvSpPr>
        <p:spPr>
          <a:xfrm>
            <a:off x="2590800" y="3848103"/>
            <a:ext cx="33528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Death</a:t>
            </a:r>
          </a:p>
        </p:txBody>
      </p:sp>
      <p:sp>
        <p:nvSpPr>
          <p:cNvPr id="12" name="Subtitle 2">
            <a:extLst>
              <a:ext uri="{FF2B5EF4-FFF2-40B4-BE49-F238E27FC236}">
                <a16:creationId xmlns:a16="http://schemas.microsoft.com/office/drawing/2014/main" xmlns="" id="{9C1F5F1B-9A5B-2915-3616-5192968EA640}"/>
              </a:ext>
            </a:extLst>
          </p:cNvPr>
          <p:cNvSpPr txBox="1">
            <a:spLocks/>
          </p:cNvSpPr>
          <p:nvPr/>
        </p:nvSpPr>
        <p:spPr bwMode="auto">
          <a:xfrm>
            <a:off x="6089149" y="152400"/>
            <a:ext cx="6102851"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u="sng" dirty="0">
                <a:solidFill>
                  <a:schemeClr val="bg1"/>
                </a:solidFill>
              </a:rPr>
              <a:t>Slaves of Righteousness</a:t>
            </a:r>
          </a:p>
        </p:txBody>
      </p:sp>
      <p:sp>
        <p:nvSpPr>
          <p:cNvPr id="13" name="Rectangle 12">
            <a:extLst>
              <a:ext uri="{FF2B5EF4-FFF2-40B4-BE49-F238E27FC236}">
                <a16:creationId xmlns:a16="http://schemas.microsoft.com/office/drawing/2014/main" xmlns="" id="{7C421C00-C0D0-2A29-58A0-0CEDA2E8F3D5}"/>
              </a:ext>
            </a:extLst>
          </p:cNvPr>
          <p:cNvSpPr/>
          <p:nvPr/>
        </p:nvSpPr>
        <p:spPr>
          <a:xfrm>
            <a:off x="6095999" y="1257301"/>
            <a:ext cx="6096001" cy="12572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Master:</a:t>
            </a:r>
          </a:p>
        </p:txBody>
      </p:sp>
      <p:sp>
        <p:nvSpPr>
          <p:cNvPr id="14" name="Rectangle 13">
            <a:extLst>
              <a:ext uri="{FF2B5EF4-FFF2-40B4-BE49-F238E27FC236}">
                <a16:creationId xmlns:a16="http://schemas.microsoft.com/office/drawing/2014/main" xmlns="" id="{1D196F98-D5FE-EE76-F66F-5F4F28BD423B}"/>
              </a:ext>
            </a:extLst>
          </p:cNvPr>
          <p:cNvSpPr/>
          <p:nvPr/>
        </p:nvSpPr>
        <p:spPr>
          <a:xfrm>
            <a:off x="6095999" y="2514600"/>
            <a:ext cx="6096001" cy="12572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Work: </a:t>
            </a:r>
          </a:p>
        </p:txBody>
      </p:sp>
      <p:sp>
        <p:nvSpPr>
          <p:cNvPr id="15" name="Rectangle 14">
            <a:extLst>
              <a:ext uri="{FF2B5EF4-FFF2-40B4-BE49-F238E27FC236}">
                <a16:creationId xmlns:a16="http://schemas.microsoft.com/office/drawing/2014/main" xmlns="" id="{3B8CB995-EF07-2F02-A3DD-9B25A92883DC}"/>
              </a:ext>
            </a:extLst>
          </p:cNvPr>
          <p:cNvSpPr/>
          <p:nvPr/>
        </p:nvSpPr>
        <p:spPr>
          <a:xfrm>
            <a:off x="6096000" y="3771901"/>
            <a:ext cx="6096001" cy="12572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Result: </a:t>
            </a:r>
          </a:p>
        </p:txBody>
      </p:sp>
      <p:cxnSp>
        <p:nvCxnSpPr>
          <p:cNvPr id="16" name="Straight Connector 15">
            <a:extLst>
              <a:ext uri="{FF2B5EF4-FFF2-40B4-BE49-F238E27FC236}">
                <a16:creationId xmlns:a16="http://schemas.microsoft.com/office/drawing/2014/main" xmlns="" id="{7C5C0247-5CAE-EA86-B96A-6F51A40C133F}"/>
              </a:ext>
            </a:extLst>
          </p:cNvPr>
          <p:cNvCxnSpPr>
            <a:cxnSpLocks/>
            <a:endCxn id="7" idx="0"/>
          </p:cNvCxnSpPr>
          <p:nvPr/>
        </p:nvCxnSpPr>
        <p:spPr>
          <a:xfrm flipH="1">
            <a:off x="6089149" y="-152400"/>
            <a:ext cx="6851" cy="487680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xmlns="" id="{1557036B-F402-38AC-99AC-EF93AA0094BB}"/>
              </a:ext>
            </a:extLst>
          </p:cNvPr>
          <p:cNvSpPr/>
          <p:nvPr/>
        </p:nvSpPr>
        <p:spPr>
          <a:xfrm>
            <a:off x="8763000" y="1257303"/>
            <a:ext cx="32766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t>GOOD</a:t>
            </a:r>
          </a:p>
        </p:txBody>
      </p:sp>
      <p:sp>
        <p:nvSpPr>
          <p:cNvPr id="7" name="Rectangle 6">
            <a:extLst>
              <a:ext uri="{FF2B5EF4-FFF2-40B4-BE49-F238E27FC236}">
                <a16:creationId xmlns:a16="http://schemas.microsoft.com/office/drawing/2014/main" xmlns="" id="{19504E61-478B-0847-FAFC-B65FDC123F56}"/>
              </a:ext>
            </a:extLst>
          </p:cNvPr>
          <p:cNvSpPr/>
          <p:nvPr/>
        </p:nvSpPr>
        <p:spPr>
          <a:xfrm>
            <a:off x="-6851" y="4724400"/>
            <a:ext cx="12192000" cy="2209798"/>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tabLst>
                <a:tab pos="457200" algn="l"/>
                <a:tab pos="800100" algn="l"/>
              </a:tabLst>
            </a:pPr>
            <a:r>
              <a:rPr lang="en-US" sz="3200" b="1" baseline="30000" dirty="0">
                <a:solidFill>
                  <a:schemeClr val="tx1"/>
                </a:solidFill>
                <a:effectLst/>
                <a:ea typeface="Calibri" panose="020F0502020204030204" pitchFamily="34" charset="0"/>
                <a:cs typeface="Times New Roman" panose="02020603050405020304" pitchFamily="18" charset="0"/>
              </a:rPr>
              <a:t>Romans 6:20</a:t>
            </a:r>
            <a:r>
              <a:rPr lang="en-US" sz="3200" baseline="30000" dirty="0">
                <a:solidFill>
                  <a:schemeClr val="tx1"/>
                </a:solidFill>
                <a:effectLst/>
                <a:ea typeface="Calibri" panose="020F0502020204030204" pitchFamily="34" charset="0"/>
                <a:cs typeface="Times New Roman" panose="02020603050405020304" pitchFamily="18" charset="0"/>
              </a:rPr>
              <a:t>  </a:t>
            </a:r>
            <a:r>
              <a:rPr lang="en-US" sz="3200" dirty="0">
                <a:solidFill>
                  <a:schemeClr val="tx1"/>
                </a:solidFill>
                <a:effectLst/>
                <a:ea typeface="Calibri" panose="020F0502020204030204" pitchFamily="34" charset="0"/>
                <a:cs typeface="Times New Roman" panose="02020603050405020304" pitchFamily="18" charset="0"/>
              </a:rPr>
              <a:t>For when you were slaves of sin, you were free in regard to righteousness.  </a:t>
            </a:r>
            <a:r>
              <a:rPr lang="en-US" sz="3200" b="1" baseline="30000" dirty="0">
                <a:solidFill>
                  <a:schemeClr val="tx1"/>
                </a:solidFill>
                <a:effectLst/>
                <a:ea typeface="Calibri" panose="020F0502020204030204" pitchFamily="34" charset="0"/>
                <a:cs typeface="Times New Roman" panose="02020603050405020304" pitchFamily="18" charset="0"/>
              </a:rPr>
              <a:t>21</a:t>
            </a:r>
            <a:r>
              <a:rPr lang="en-US" sz="3200" baseline="30000" dirty="0">
                <a:solidFill>
                  <a:schemeClr val="tx1"/>
                </a:solidFill>
                <a:effectLst/>
                <a:ea typeface="Calibri" panose="020F0502020204030204" pitchFamily="34" charset="0"/>
                <a:cs typeface="Times New Roman" panose="02020603050405020304" pitchFamily="18" charset="0"/>
              </a:rPr>
              <a:t> </a:t>
            </a:r>
            <a:r>
              <a:rPr lang="en-US" sz="3200" dirty="0">
                <a:solidFill>
                  <a:schemeClr val="tx1"/>
                </a:solidFill>
                <a:effectLst/>
                <a:ea typeface="Calibri" panose="020F0502020204030204" pitchFamily="34" charset="0"/>
                <a:cs typeface="Times New Roman" panose="02020603050405020304" pitchFamily="18" charset="0"/>
              </a:rPr>
              <a:t>Therefore what benefit were you then deriving from the things of which you are now ashamed? For the outcome of those things is death.</a:t>
            </a:r>
          </a:p>
          <a:p>
            <a:pPr marL="0" marR="0">
              <a:lnSpc>
                <a:spcPct val="107000"/>
              </a:lnSpc>
              <a:spcBef>
                <a:spcPts val="0"/>
              </a:spcBef>
              <a:spcAft>
                <a:spcPts val="0"/>
              </a:spcAft>
              <a:tabLst>
                <a:tab pos="457200" algn="l"/>
                <a:tab pos="8001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19" name="Rectangle 18">
            <a:extLst>
              <a:ext uri="{FF2B5EF4-FFF2-40B4-BE49-F238E27FC236}">
                <a16:creationId xmlns:a16="http://schemas.microsoft.com/office/drawing/2014/main" xmlns="" id="{F7287316-5D63-5B66-5B28-DB14AA2C5810}"/>
              </a:ext>
            </a:extLst>
          </p:cNvPr>
          <p:cNvSpPr/>
          <p:nvPr/>
        </p:nvSpPr>
        <p:spPr>
          <a:xfrm>
            <a:off x="8534400" y="2590803"/>
            <a:ext cx="3657599"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t>Receiving &amp; Giving God’s love</a:t>
            </a:r>
            <a:endParaRPr lang="en-US" sz="6600" b="1" i="1" dirty="0"/>
          </a:p>
        </p:txBody>
      </p:sp>
    </p:spTree>
    <p:extLst>
      <p:ext uri="{BB962C8B-B14F-4D97-AF65-F5344CB8AC3E}">
        <p14:creationId xmlns:p14="http://schemas.microsoft.com/office/powerpoint/2010/main" val="16098556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3" name="Subtitle 2">
            <a:extLst>
              <a:ext uri="{FF2B5EF4-FFF2-40B4-BE49-F238E27FC236}">
                <a16:creationId xmlns:a16="http://schemas.microsoft.com/office/drawing/2014/main" xmlns="" id="{FD9C67D6-CFB8-4F49-B010-5869EAC82CB4}"/>
              </a:ext>
            </a:extLst>
          </p:cNvPr>
          <p:cNvSpPr txBox="1">
            <a:spLocks/>
          </p:cNvSpPr>
          <p:nvPr/>
        </p:nvSpPr>
        <p:spPr bwMode="auto">
          <a:xfrm>
            <a:off x="0" y="228600"/>
            <a:ext cx="6096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u="sng" dirty="0">
                <a:solidFill>
                  <a:schemeClr val="bg1"/>
                </a:solidFill>
              </a:rPr>
              <a:t>Slaves of Sin</a:t>
            </a:r>
          </a:p>
        </p:txBody>
      </p:sp>
      <p:sp>
        <p:nvSpPr>
          <p:cNvPr id="4" name="Rectangle 3">
            <a:extLst>
              <a:ext uri="{FF2B5EF4-FFF2-40B4-BE49-F238E27FC236}">
                <a16:creationId xmlns:a16="http://schemas.microsoft.com/office/drawing/2014/main" xmlns="" id="{6CE4074B-FBF5-B416-0CF3-A9B823934EBB}"/>
              </a:ext>
            </a:extLst>
          </p:cNvPr>
          <p:cNvSpPr/>
          <p:nvPr/>
        </p:nvSpPr>
        <p:spPr>
          <a:xfrm>
            <a:off x="-1" y="1257301"/>
            <a:ext cx="6096001" cy="1257299"/>
          </a:xfrm>
          <a:prstGeom prst="rect">
            <a:avLst/>
          </a:prstGeom>
          <a:solidFill>
            <a:srgbClr val="F79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Master:</a:t>
            </a:r>
          </a:p>
        </p:txBody>
      </p:sp>
      <p:sp>
        <p:nvSpPr>
          <p:cNvPr id="5" name="Rectangle 4">
            <a:extLst>
              <a:ext uri="{FF2B5EF4-FFF2-40B4-BE49-F238E27FC236}">
                <a16:creationId xmlns:a16="http://schemas.microsoft.com/office/drawing/2014/main" xmlns="" id="{F5A3DC62-4C2D-F906-8624-5B4EC579D8C8}"/>
              </a:ext>
            </a:extLst>
          </p:cNvPr>
          <p:cNvSpPr/>
          <p:nvPr/>
        </p:nvSpPr>
        <p:spPr>
          <a:xfrm>
            <a:off x="-1" y="2514602"/>
            <a:ext cx="6096001" cy="125729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Work: </a:t>
            </a:r>
          </a:p>
        </p:txBody>
      </p:sp>
      <p:sp>
        <p:nvSpPr>
          <p:cNvPr id="8" name="Rectangle 7">
            <a:extLst>
              <a:ext uri="{FF2B5EF4-FFF2-40B4-BE49-F238E27FC236}">
                <a16:creationId xmlns:a16="http://schemas.microsoft.com/office/drawing/2014/main" xmlns="" id="{E1219961-A10A-D3A0-8299-E34D25831E7A}"/>
              </a:ext>
            </a:extLst>
          </p:cNvPr>
          <p:cNvSpPr/>
          <p:nvPr/>
        </p:nvSpPr>
        <p:spPr>
          <a:xfrm>
            <a:off x="-1" y="3771901"/>
            <a:ext cx="6096001" cy="125729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Result: </a:t>
            </a:r>
          </a:p>
        </p:txBody>
      </p:sp>
      <p:sp>
        <p:nvSpPr>
          <p:cNvPr id="9" name="Rectangle 8">
            <a:extLst>
              <a:ext uri="{FF2B5EF4-FFF2-40B4-BE49-F238E27FC236}">
                <a16:creationId xmlns:a16="http://schemas.microsoft.com/office/drawing/2014/main" xmlns="" id="{7178589B-1515-494A-53DF-F609E1E3E722}"/>
              </a:ext>
            </a:extLst>
          </p:cNvPr>
          <p:cNvSpPr/>
          <p:nvPr/>
        </p:nvSpPr>
        <p:spPr>
          <a:xfrm>
            <a:off x="2667000" y="1295402"/>
            <a:ext cx="32766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Cruel &amp; Domineering</a:t>
            </a:r>
          </a:p>
        </p:txBody>
      </p:sp>
      <p:sp>
        <p:nvSpPr>
          <p:cNvPr id="10" name="Rectangle 9">
            <a:extLst>
              <a:ext uri="{FF2B5EF4-FFF2-40B4-BE49-F238E27FC236}">
                <a16:creationId xmlns:a16="http://schemas.microsoft.com/office/drawing/2014/main" xmlns="" id="{D140161C-E2C1-4B0A-CEE1-644F4F498F46}"/>
              </a:ext>
            </a:extLst>
          </p:cNvPr>
          <p:cNvSpPr/>
          <p:nvPr/>
        </p:nvSpPr>
        <p:spPr>
          <a:xfrm>
            <a:off x="2590800" y="2552703"/>
            <a:ext cx="33528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Obeying Lusts</a:t>
            </a:r>
          </a:p>
        </p:txBody>
      </p:sp>
      <p:sp>
        <p:nvSpPr>
          <p:cNvPr id="11" name="Rectangle 10">
            <a:extLst>
              <a:ext uri="{FF2B5EF4-FFF2-40B4-BE49-F238E27FC236}">
                <a16:creationId xmlns:a16="http://schemas.microsoft.com/office/drawing/2014/main" xmlns="" id="{0A1342D4-B91F-B251-6FEE-FA4C76BCCA01}"/>
              </a:ext>
            </a:extLst>
          </p:cNvPr>
          <p:cNvSpPr/>
          <p:nvPr/>
        </p:nvSpPr>
        <p:spPr>
          <a:xfrm>
            <a:off x="2590800" y="3848103"/>
            <a:ext cx="33528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Death</a:t>
            </a:r>
          </a:p>
        </p:txBody>
      </p:sp>
      <p:sp>
        <p:nvSpPr>
          <p:cNvPr id="12" name="Subtitle 2">
            <a:extLst>
              <a:ext uri="{FF2B5EF4-FFF2-40B4-BE49-F238E27FC236}">
                <a16:creationId xmlns:a16="http://schemas.microsoft.com/office/drawing/2014/main" xmlns="" id="{9C1F5F1B-9A5B-2915-3616-5192968EA640}"/>
              </a:ext>
            </a:extLst>
          </p:cNvPr>
          <p:cNvSpPr txBox="1">
            <a:spLocks/>
          </p:cNvSpPr>
          <p:nvPr/>
        </p:nvSpPr>
        <p:spPr bwMode="auto">
          <a:xfrm>
            <a:off x="6089149" y="152400"/>
            <a:ext cx="6102851"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u="sng" dirty="0">
                <a:solidFill>
                  <a:schemeClr val="bg1"/>
                </a:solidFill>
              </a:rPr>
              <a:t>Slaves of Righteousness</a:t>
            </a:r>
          </a:p>
        </p:txBody>
      </p:sp>
      <p:sp>
        <p:nvSpPr>
          <p:cNvPr id="13" name="Rectangle 12">
            <a:extLst>
              <a:ext uri="{FF2B5EF4-FFF2-40B4-BE49-F238E27FC236}">
                <a16:creationId xmlns:a16="http://schemas.microsoft.com/office/drawing/2014/main" xmlns="" id="{7C421C00-C0D0-2A29-58A0-0CEDA2E8F3D5}"/>
              </a:ext>
            </a:extLst>
          </p:cNvPr>
          <p:cNvSpPr/>
          <p:nvPr/>
        </p:nvSpPr>
        <p:spPr>
          <a:xfrm>
            <a:off x="6095999" y="1257301"/>
            <a:ext cx="6096001" cy="12572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Master:</a:t>
            </a:r>
          </a:p>
        </p:txBody>
      </p:sp>
      <p:sp>
        <p:nvSpPr>
          <p:cNvPr id="14" name="Rectangle 13">
            <a:extLst>
              <a:ext uri="{FF2B5EF4-FFF2-40B4-BE49-F238E27FC236}">
                <a16:creationId xmlns:a16="http://schemas.microsoft.com/office/drawing/2014/main" xmlns="" id="{1D196F98-D5FE-EE76-F66F-5F4F28BD423B}"/>
              </a:ext>
            </a:extLst>
          </p:cNvPr>
          <p:cNvSpPr/>
          <p:nvPr/>
        </p:nvSpPr>
        <p:spPr>
          <a:xfrm>
            <a:off x="6095999" y="2514600"/>
            <a:ext cx="6096001" cy="12572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Work: </a:t>
            </a:r>
          </a:p>
        </p:txBody>
      </p:sp>
      <p:sp>
        <p:nvSpPr>
          <p:cNvPr id="15" name="Rectangle 14">
            <a:extLst>
              <a:ext uri="{FF2B5EF4-FFF2-40B4-BE49-F238E27FC236}">
                <a16:creationId xmlns:a16="http://schemas.microsoft.com/office/drawing/2014/main" xmlns="" id="{3B8CB995-EF07-2F02-A3DD-9B25A92883DC}"/>
              </a:ext>
            </a:extLst>
          </p:cNvPr>
          <p:cNvSpPr/>
          <p:nvPr/>
        </p:nvSpPr>
        <p:spPr>
          <a:xfrm>
            <a:off x="6096000" y="3771901"/>
            <a:ext cx="6096001" cy="12572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Result: </a:t>
            </a:r>
          </a:p>
        </p:txBody>
      </p:sp>
      <p:cxnSp>
        <p:nvCxnSpPr>
          <p:cNvPr id="16" name="Straight Connector 15">
            <a:extLst>
              <a:ext uri="{FF2B5EF4-FFF2-40B4-BE49-F238E27FC236}">
                <a16:creationId xmlns:a16="http://schemas.microsoft.com/office/drawing/2014/main" xmlns="" id="{7C5C0247-5CAE-EA86-B96A-6F51A40C133F}"/>
              </a:ext>
            </a:extLst>
          </p:cNvPr>
          <p:cNvCxnSpPr>
            <a:cxnSpLocks/>
            <a:endCxn id="7" idx="0"/>
          </p:cNvCxnSpPr>
          <p:nvPr/>
        </p:nvCxnSpPr>
        <p:spPr>
          <a:xfrm flipH="1">
            <a:off x="6089149" y="-152400"/>
            <a:ext cx="6851" cy="529590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xmlns="" id="{1557036B-F402-38AC-99AC-EF93AA0094BB}"/>
              </a:ext>
            </a:extLst>
          </p:cNvPr>
          <p:cNvSpPr/>
          <p:nvPr/>
        </p:nvSpPr>
        <p:spPr>
          <a:xfrm>
            <a:off x="8763000" y="1257303"/>
            <a:ext cx="32766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t>GOOD</a:t>
            </a:r>
          </a:p>
        </p:txBody>
      </p:sp>
      <p:sp>
        <p:nvSpPr>
          <p:cNvPr id="7" name="Rectangle 6">
            <a:extLst>
              <a:ext uri="{FF2B5EF4-FFF2-40B4-BE49-F238E27FC236}">
                <a16:creationId xmlns:a16="http://schemas.microsoft.com/office/drawing/2014/main" xmlns="" id="{19504E61-478B-0847-FAFC-B65FDC123F56}"/>
              </a:ext>
            </a:extLst>
          </p:cNvPr>
          <p:cNvSpPr/>
          <p:nvPr/>
        </p:nvSpPr>
        <p:spPr>
          <a:xfrm>
            <a:off x="-6851" y="5143500"/>
            <a:ext cx="12192000" cy="1790697"/>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tabLst>
                <a:tab pos="457200" algn="l"/>
                <a:tab pos="800100" algn="l"/>
              </a:tabLst>
            </a:pPr>
            <a:r>
              <a:rPr lang="en-US" sz="3200" b="1" baseline="30000" dirty="0">
                <a:solidFill>
                  <a:schemeClr val="tx1"/>
                </a:solidFill>
                <a:effectLst/>
                <a:ea typeface="Calibri" panose="020F0502020204030204" pitchFamily="34" charset="0"/>
                <a:cs typeface="Times New Roman" panose="02020603050405020304" pitchFamily="18" charset="0"/>
              </a:rPr>
              <a:t>Romans 6:22</a:t>
            </a:r>
            <a:r>
              <a:rPr lang="en-US" sz="3200" baseline="30000" dirty="0">
                <a:solidFill>
                  <a:schemeClr val="tx1"/>
                </a:solidFill>
                <a:effectLst/>
                <a:ea typeface="Calibri" panose="020F0502020204030204" pitchFamily="34" charset="0"/>
                <a:cs typeface="Times New Roman" panose="02020603050405020304" pitchFamily="18" charset="0"/>
              </a:rPr>
              <a:t>  </a:t>
            </a:r>
            <a:r>
              <a:rPr lang="en-US" sz="3200" dirty="0">
                <a:solidFill>
                  <a:schemeClr val="tx1"/>
                </a:solidFill>
                <a:effectLst/>
                <a:ea typeface="Calibri" panose="020F0502020204030204" pitchFamily="34" charset="0"/>
                <a:cs typeface="Times New Roman" panose="02020603050405020304" pitchFamily="18" charset="0"/>
              </a:rPr>
              <a:t>But now having been freed from sin and enslaved to God, you derive your benefit, </a:t>
            </a:r>
            <a:r>
              <a:rPr lang="en-US" sz="3200" b="1" u="sng" dirty="0">
                <a:solidFill>
                  <a:srgbClr val="002060"/>
                </a:solidFill>
                <a:effectLst/>
                <a:ea typeface="Calibri" panose="020F0502020204030204" pitchFamily="34" charset="0"/>
                <a:cs typeface="Times New Roman" panose="02020603050405020304" pitchFamily="18" charset="0"/>
              </a:rPr>
              <a:t>resulting in sanctification, and the outcome, eternal life. </a:t>
            </a:r>
          </a:p>
          <a:p>
            <a:pPr marL="0" marR="0">
              <a:lnSpc>
                <a:spcPct val="107000"/>
              </a:lnSpc>
              <a:spcBef>
                <a:spcPts val="0"/>
              </a:spcBef>
              <a:spcAft>
                <a:spcPts val="0"/>
              </a:spcAft>
              <a:tabLst>
                <a:tab pos="457200" algn="l"/>
                <a:tab pos="8001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19" name="Rectangle 18">
            <a:extLst>
              <a:ext uri="{FF2B5EF4-FFF2-40B4-BE49-F238E27FC236}">
                <a16:creationId xmlns:a16="http://schemas.microsoft.com/office/drawing/2014/main" xmlns="" id="{F7287316-5D63-5B66-5B28-DB14AA2C5810}"/>
              </a:ext>
            </a:extLst>
          </p:cNvPr>
          <p:cNvSpPr/>
          <p:nvPr/>
        </p:nvSpPr>
        <p:spPr>
          <a:xfrm>
            <a:off x="8534400" y="2590803"/>
            <a:ext cx="3657599"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t>Receiving &amp; Giving God’s love</a:t>
            </a:r>
            <a:endParaRPr lang="en-US" sz="6600" b="1" i="1" dirty="0"/>
          </a:p>
        </p:txBody>
      </p:sp>
      <p:sp>
        <p:nvSpPr>
          <p:cNvPr id="18" name="Rectangle 17">
            <a:extLst>
              <a:ext uri="{FF2B5EF4-FFF2-40B4-BE49-F238E27FC236}">
                <a16:creationId xmlns:a16="http://schemas.microsoft.com/office/drawing/2014/main" xmlns="" id="{A8AD9FEE-7665-B4CB-BEEB-0C3FD32174AC}"/>
              </a:ext>
            </a:extLst>
          </p:cNvPr>
          <p:cNvSpPr/>
          <p:nvPr/>
        </p:nvSpPr>
        <p:spPr>
          <a:xfrm>
            <a:off x="8525838" y="3856663"/>
            <a:ext cx="3657599"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t>Growth and Vitality</a:t>
            </a:r>
            <a:endParaRPr lang="en-US" sz="6600" b="1" i="1" dirty="0"/>
          </a:p>
        </p:txBody>
      </p:sp>
    </p:spTree>
    <p:extLst>
      <p:ext uri="{BB962C8B-B14F-4D97-AF65-F5344CB8AC3E}">
        <p14:creationId xmlns:p14="http://schemas.microsoft.com/office/powerpoint/2010/main" val="395352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3" name="Subtitle 2">
            <a:extLst>
              <a:ext uri="{FF2B5EF4-FFF2-40B4-BE49-F238E27FC236}">
                <a16:creationId xmlns:a16="http://schemas.microsoft.com/office/drawing/2014/main" xmlns="" id="{FD9C67D6-CFB8-4F49-B010-5869EAC82CB4}"/>
              </a:ext>
            </a:extLst>
          </p:cNvPr>
          <p:cNvSpPr txBox="1">
            <a:spLocks/>
          </p:cNvSpPr>
          <p:nvPr/>
        </p:nvSpPr>
        <p:spPr bwMode="auto">
          <a:xfrm>
            <a:off x="0" y="228600"/>
            <a:ext cx="6096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u="sng" dirty="0">
                <a:solidFill>
                  <a:schemeClr val="bg1"/>
                </a:solidFill>
              </a:rPr>
              <a:t>Slaves of Sin</a:t>
            </a:r>
          </a:p>
        </p:txBody>
      </p:sp>
      <p:sp>
        <p:nvSpPr>
          <p:cNvPr id="4" name="Rectangle 3">
            <a:extLst>
              <a:ext uri="{FF2B5EF4-FFF2-40B4-BE49-F238E27FC236}">
                <a16:creationId xmlns:a16="http://schemas.microsoft.com/office/drawing/2014/main" xmlns="" id="{6CE4074B-FBF5-B416-0CF3-A9B823934EBB}"/>
              </a:ext>
            </a:extLst>
          </p:cNvPr>
          <p:cNvSpPr/>
          <p:nvPr/>
        </p:nvSpPr>
        <p:spPr>
          <a:xfrm>
            <a:off x="-1" y="1257301"/>
            <a:ext cx="6096001" cy="1257299"/>
          </a:xfrm>
          <a:prstGeom prst="rect">
            <a:avLst/>
          </a:prstGeom>
          <a:solidFill>
            <a:srgbClr val="F79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Master:</a:t>
            </a:r>
          </a:p>
        </p:txBody>
      </p:sp>
      <p:sp>
        <p:nvSpPr>
          <p:cNvPr id="5" name="Rectangle 4">
            <a:extLst>
              <a:ext uri="{FF2B5EF4-FFF2-40B4-BE49-F238E27FC236}">
                <a16:creationId xmlns:a16="http://schemas.microsoft.com/office/drawing/2014/main" xmlns="" id="{F5A3DC62-4C2D-F906-8624-5B4EC579D8C8}"/>
              </a:ext>
            </a:extLst>
          </p:cNvPr>
          <p:cNvSpPr/>
          <p:nvPr/>
        </p:nvSpPr>
        <p:spPr>
          <a:xfrm>
            <a:off x="-1" y="2514602"/>
            <a:ext cx="6096001" cy="125729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Work: </a:t>
            </a:r>
          </a:p>
        </p:txBody>
      </p:sp>
      <p:sp>
        <p:nvSpPr>
          <p:cNvPr id="8" name="Rectangle 7">
            <a:extLst>
              <a:ext uri="{FF2B5EF4-FFF2-40B4-BE49-F238E27FC236}">
                <a16:creationId xmlns:a16="http://schemas.microsoft.com/office/drawing/2014/main" xmlns="" id="{E1219961-A10A-D3A0-8299-E34D25831E7A}"/>
              </a:ext>
            </a:extLst>
          </p:cNvPr>
          <p:cNvSpPr/>
          <p:nvPr/>
        </p:nvSpPr>
        <p:spPr>
          <a:xfrm>
            <a:off x="-1" y="3771901"/>
            <a:ext cx="6096001" cy="125729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Result: </a:t>
            </a:r>
          </a:p>
        </p:txBody>
      </p:sp>
      <p:sp>
        <p:nvSpPr>
          <p:cNvPr id="9" name="Rectangle 8">
            <a:extLst>
              <a:ext uri="{FF2B5EF4-FFF2-40B4-BE49-F238E27FC236}">
                <a16:creationId xmlns:a16="http://schemas.microsoft.com/office/drawing/2014/main" xmlns="" id="{7178589B-1515-494A-53DF-F609E1E3E722}"/>
              </a:ext>
            </a:extLst>
          </p:cNvPr>
          <p:cNvSpPr/>
          <p:nvPr/>
        </p:nvSpPr>
        <p:spPr>
          <a:xfrm>
            <a:off x="2667000" y="1295402"/>
            <a:ext cx="32766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Cruel &amp; Domineering</a:t>
            </a:r>
          </a:p>
        </p:txBody>
      </p:sp>
      <p:sp>
        <p:nvSpPr>
          <p:cNvPr id="10" name="Rectangle 9">
            <a:extLst>
              <a:ext uri="{FF2B5EF4-FFF2-40B4-BE49-F238E27FC236}">
                <a16:creationId xmlns:a16="http://schemas.microsoft.com/office/drawing/2014/main" xmlns="" id="{D140161C-E2C1-4B0A-CEE1-644F4F498F46}"/>
              </a:ext>
            </a:extLst>
          </p:cNvPr>
          <p:cNvSpPr/>
          <p:nvPr/>
        </p:nvSpPr>
        <p:spPr>
          <a:xfrm>
            <a:off x="2590800" y="2552703"/>
            <a:ext cx="33528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Obeying Lusts</a:t>
            </a:r>
          </a:p>
        </p:txBody>
      </p:sp>
      <p:sp>
        <p:nvSpPr>
          <p:cNvPr id="11" name="Rectangle 10">
            <a:extLst>
              <a:ext uri="{FF2B5EF4-FFF2-40B4-BE49-F238E27FC236}">
                <a16:creationId xmlns:a16="http://schemas.microsoft.com/office/drawing/2014/main" xmlns="" id="{0A1342D4-B91F-B251-6FEE-FA4C76BCCA01}"/>
              </a:ext>
            </a:extLst>
          </p:cNvPr>
          <p:cNvSpPr/>
          <p:nvPr/>
        </p:nvSpPr>
        <p:spPr>
          <a:xfrm>
            <a:off x="2590800" y="3848103"/>
            <a:ext cx="33528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Death</a:t>
            </a:r>
          </a:p>
        </p:txBody>
      </p:sp>
      <p:sp>
        <p:nvSpPr>
          <p:cNvPr id="12" name="Subtitle 2">
            <a:extLst>
              <a:ext uri="{FF2B5EF4-FFF2-40B4-BE49-F238E27FC236}">
                <a16:creationId xmlns:a16="http://schemas.microsoft.com/office/drawing/2014/main" xmlns="" id="{9C1F5F1B-9A5B-2915-3616-5192968EA640}"/>
              </a:ext>
            </a:extLst>
          </p:cNvPr>
          <p:cNvSpPr txBox="1">
            <a:spLocks/>
          </p:cNvSpPr>
          <p:nvPr/>
        </p:nvSpPr>
        <p:spPr bwMode="auto">
          <a:xfrm>
            <a:off x="6089149" y="152400"/>
            <a:ext cx="6102851"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u="sng" dirty="0">
                <a:solidFill>
                  <a:schemeClr val="bg1"/>
                </a:solidFill>
              </a:rPr>
              <a:t>Slaves of Righteousness</a:t>
            </a:r>
          </a:p>
        </p:txBody>
      </p:sp>
      <p:sp>
        <p:nvSpPr>
          <p:cNvPr id="13" name="Rectangle 12">
            <a:extLst>
              <a:ext uri="{FF2B5EF4-FFF2-40B4-BE49-F238E27FC236}">
                <a16:creationId xmlns:a16="http://schemas.microsoft.com/office/drawing/2014/main" xmlns="" id="{7C421C00-C0D0-2A29-58A0-0CEDA2E8F3D5}"/>
              </a:ext>
            </a:extLst>
          </p:cNvPr>
          <p:cNvSpPr/>
          <p:nvPr/>
        </p:nvSpPr>
        <p:spPr>
          <a:xfrm>
            <a:off x="6095999" y="1257301"/>
            <a:ext cx="6096001" cy="12572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Master:</a:t>
            </a:r>
          </a:p>
        </p:txBody>
      </p:sp>
      <p:sp>
        <p:nvSpPr>
          <p:cNvPr id="14" name="Rectangle 13">
            <a:extLst>
              <a:ext uri="{FF2B5EF4-FFF2-40B4-BE49-F238E27FC236}">
                <a16:creationId xmlns:a16="http://schemas.microsoft.com/office/drawing/2014/main" xmlns="" id="{1D196F98-D5FE-EE76-F66F-5F4F28BD423B}"/>
              </a:ext>
            </a:extLst>
          </p:cNvPr>
          <p:cNvSpPr/>
          <p:nvPr/>
        </p:nvSpPr>
        <p:spPr>
          <a:xfrm>
            <a:off x="6095999" y="2514600"/>
            <a:ext cx="6096001" cy="12572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Work: </a:t>
            </a:r>
          </a:p>
        </p:txBody>
      </p:sp>
      <p:sp>
        <p:nvSpPr>
          <p:cNvPr id="15" name="Rectangle 14">
            <a:extLst>
              <a:ext uri="{FF2B5EF4-FFF2-40B4-BE49-F238E27FC236}">
                <a16:creationId xmlns:a16="http://schemas.microsoft.com/office/drawing/2014/main" xmlns="" id="{3B8CB995-EF07-2F02-A3DD-9B25A92883DC}"/>
              </a:ext>
            </a:extLst>
          </p:cNvPr>
          <p:cNvSpPr/>
          <p:nvPr/>
        </p:nvSpPr>
        <p:spPr>
          <a:xfrm>
            <a:off x="6096000" y="3771901"/>
            <a:ext cx="6096001" cy="12572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Result: </a:t>
            </a:r>
          </a:p>
        </p:txBody>
      </p:sp>
      <p:cxnSp>
        <p:nvCxnSpPr>
          <p:cNvPr id="16" name="Straight Connector 15">
            <a:extLst>
              <a:ext uri="{FF2B5EF4-FFF2-40B4-BE49-F238E27FC236}">
                <a16:creationId xmlns:a16="http://schemas.microsoft.com/office/drawing/2014/main" xmlns="" id="{7C5C0247-5CAE-EA86-B96A-6F51A40C133F}"/>
              </a:ext>
            </a:extLst>
          </p:cNvPr>
          <p:cNvCxnSpPr>
            <a:cxnSpLocks/>
            <a:endCxn id="7" idx="0"/>
          </p:cNvCxnSpPr>
          <p:nvPr/>
        </p:nvCxnSpPr>
        <p:spPr>
          <a:xfrm flipH="1">
            <a:off x="6089149" y="-152400"/>
            <a:ext cx="6851" cy="529590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xmlns="" id="{1557036B-F402-38AC-99AC-EF93AA0094BB}"/>
              </a:ext>
            </a:extLst>
          </p:cNvPr>
          <p:cNvSpPr/>
          <p:nvPr/>
        </p:nvSpPr>
        <p:spPr>
          <a:xfrm>
            <a:off x="8763000" y="1257303"/>
            <a:ext cx="32766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t>GOOD</a:t>
            </a:r>
          </a:p>
        </p:txBody>
      </p:sp>
      <p:sp>
        <p:nvSpPr>
          <p:cNvPr id="7" name="Rectangle 6">
            <a:extLst>
              <a:ext uri="{FF2B5EF4-FFF2-40B4-BE49-F238E27FC236}">
                <a16:creationId xmlns:a16="http://schemas.microsoft.com/office/drawing/2014/main" xmlns="" id="{19504E61-478B-0847-FAFC-B65FDC123F56}"/>
              </a:ext>
            </a:extLst>
          </p:cNvPr>
          <p:cNvSpPr/>
          <p:nvPr/>
        </p:nvSpPr>
        <p:spPr>
          <a:xfrm>
            <a:off x="-6851" y="5143500"/>
            <a:ext cx="12192000" cy="1790697"/>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tabLst>
                <a:tab pos="457200" algn="l"/>
                <a:tab pos="800100" algn="l"/>
              </a:tabLst>
            </a:pPr>
            <a:r>
              <a:rPr lang="en-US" sz="3200" b="1" baseline="30000" dirty="0">
                <a:solidFill>
                  <a:schemeClr val="tx1"/>
                </a:solidFill>
                <a:effectLst/>
                <a:ea typeface="Calibri" panose="020F0502020204030204" pitchFamily="34" charset="0"/>
                <a:cs typeface="Times New Roman" panose="02020603050405020304" pitchFamily="18" charset="0"/>
              </a:rPr>
              <a:t>Romans 6:22</a:t>
            </a:r>
            <a:r>
              <a:rPr lang="en-US" sz="3200" baseline="30000" dirty="0">
                <a:solidFill>
                  <a:schemeClr val="tx1"/>
                </a:solidFill>
                <a:effectLst/>
                <a:ea typeface="Calibri" panose="020F0502020204030204" pitchFamily="34" charset="0"/>
                <a:cs typeface="Times New Roman" panose="02020603050405020304" pitchFamily="18" charset="0"/>
              </a:rPr>
              <a:t>  </a:t>
            </a:r>
            <a:r>
              <a:rPr lang="en-US" sz="3200" dirty="0">
                <a:solidFill>
                  <a:schemeClr val="tx1"/>
                </a:solidFill>
                <a:effectLst/>
                <a:ea typeface="Calibri" panose="020F0502020204030204" pitchFamily="34" charset="0"/>
                <a:cs typeface="Times New Roman" panose="02020603050405020304" pitchFamily="18" charset="0"/>
              </a:rPr>
              <a:t>But now having been freed from sin and enslaved to God, you derive your benefit, </a:t>
            </a:r>
            <a:r>
              <a:rPr lang="en-US" sz="3200" b="1" u="sng" dirty="0">
                <a:solidFill>
                  <a:srgbClr val="002060"/>
                </a:solidFill>
                <a:effectLst/>
                <a:ea typeface="Calibri" panose="020F0502020204030204" pitchFamily="34" charset="0"/>
                <a:cs typeface="Times New Roman" panose="02020603050405020304" pitchFamily="18" charset="0"/>
              </a:rPr>
              <a:t>resulting in sanctification, and the outcome, eternal life. </a:t>
            </a:r>
          </a:p>
          <a:p>
            <a:pPr marL="0" marR="0">
              <a:lnSpc>
                <a:spcPct val="107000"/>
              </a:lnSpc>
              <a:spcBef>
                <a:spcPts val="0"/>
              </a:spcBef>
              <a:spcAft>
                <a:spcPts val="0"/>
              </a:spcAft>
              <a:tabLst>
                <a:tab pos="457200" algn="l"/>
                <a:tab pos="8001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19" name="Rectangle 18">
            <a:extLst>
              <a:ext uri="{FF2B5EF4-FFF2-40B4-BE49-F238E27FC236}">
                <a16:creationId xmlns:a16="http://schemas.microsoft.com/office/drawing/2014/main" xmlns="" id="{F7287316-5D63-5B66-5B28-DB14AA2C5810}"/>
              </a:ext>
            </a:extLst>
          </p:cNvPr>
          <p:cNvSpPr/>
          <p:nvPr/>
        </p:nvSpPr>
        <p:spPr>
          <a:xfrm>
            <a:off x="8534400" y="2590803"/>
            <a:ext cx="3657599"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t>Receiving &amp; Giving God’s love</a:t>
            </a:r>
            <a:endParaRPr lang="en-US" sz="6600" b="1" i="1" dirty="0"/>
          </a:p>
        </p:txBody>
      </p:sp>
      <p:sp>
        <p:nvSpPr>
          <p:cNvPr id="18" name="Rectangle 17">
            <a:extLst>
              <a:ext uri="{FF2B5EF4-FFF2-40B4-BE49-F238E27FC236}">
                <a16:creationId xmlns:a16="http://schemas.microsoft.com/office/drawing/2014/main" xmlns="" id="{A8AD9FEE-7665-B4CB-BEEB-0C3FD32174AC}"/>
              </a:ext>
            </a:extLst>
          </p:cNvPr>
          <p:cNvSpPr/>
          <p:nvPr/>
        </p:nvSpPr>
        <p:spPr>
          <a:xfrm>
            <a:off x="8525838" y="3856663"/>
            <a:ext cx="3657599"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t>Growth and Vitality</a:t>
            </a:r>
            <a:endParaRPr lang="en-US" sz="6600" b="1" i="1" dirty="0"/>
          </a:p>
        </p:txBody>
      </p:sp>
      <p:sp>
        <p:nvSpPr>
          <p:cNvPr id="20" name="Rounded Rectangular Callout 35">
            <a:extLst>
              <a:ext uri="{FF2B5EF4-FFF2-40B4-BE49-F238E27FC236}">
                <a16:creationId xmlns:a16="http://schemas.microsoft.com/office/drawing/2014/main" xmlns="" id="{2CD73EDF-4EEF-BE44-A1B9-0AC89C572E3B}"/>
              </a:ext>
            </a:extLst>
          </p:cNvPr>
          <p:cNvSpPr/>
          <p:nvPr/>
        </p:nvSpPr>
        <p:spPr>
          <a:xfrm>
            <a:off x="2342508" y="6223347"/>
            <a:ext cx="9677400" cy="63914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lnSpc>
                <a:spcPct val="107000"/>
              </a:lnSpc>
              <a:spcBef>
                <a:spcPts val="0"/>
              </a:spcBef>
              <a:spcAft>
                <a:spcPts val="0"/>
              </a:spcAft>
              <a:tabLst>
                <a:tab pos="457200" algn="l"/>
                <a:tab pos="800100" algn="l"/>
              </a:tabLst>
            </a:pPr>
            <a:r>
              <a:rPr lang="en-US" sz="3200" b="1" i="1" dirty="0">
                <a:effectLst/>
                <a:latin typeface="Calibri" panose="020F0502020204030204" pitchFamily="34" charset="0"/>
                <a:ea typeface="Calibri" panose="020F0502020204030204" pitchFamily="34" charset="0"/>
                <a:cs typeface="Times New Roman" panose="02020603050405020304" pitchFamily="18" charset="0"/>
              </a:rPr>
              <a:t>Why does presenting ourselves to God cause growth? </a:t>
            </a:r>
            <a:endParaRPr lang="en-US" sz="32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588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68063727-A357-FAF5-894C-D744885FA534}"/>
              </a:ext>
            </a:extLst>
          </p:cNvPr>
          <p:cNvSpPr/>
          <p:nvPr/>
        </p:nvSpPr>
        <p:spPr>
          <a:xfrm>
            <a:off x="-6851" y="5143500"/>
            <a:ext cx="12192000" cy="1790697"/>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tabLst>
                <a:tab pos="457200" algn="l"/>
                <a:tab pos="800100" algn="l"/>
              </a:tabLst>
            </a:pPr>
            <a:r>
              <a:rPr lang="en-US" sz="3200" b="1" baseline="30000" dirty="0">
                <a:solidFill>
                  <a:schemeClr val="tx1"/>
                </a:solidFill>
                <a:effectLst/>
                <a:ea typeface="Calibri" panose="020F0502020204030204" pitchFamily="34" charset="0"/>
                <a:cs typeface="Times New Roman" panose="02020603050405020304" pitchFamily="18" charset="0"/>
              </a:rPr>
              <a:t>Romans 6:22</a:t>
            </a:r>
            <a:r>
              <a:rPr lang="en-US" sz="3200" baseline="30000" dirty="0">
                <a:solidFill>
                  <a:schemeClr val="tx1"/>
                </a:solidFill>
                <a:effectLst/>
                <a:ea typeface="Calibri" panose="020F0502020204030204" pitchFamily="34" charset="0"/>
                <a:cs typeface="Times New Roman" panose="02020603050405020304" pitchFamily="18" charset="0"/>
              </a:rPr>
              <a:t>  </a:t>
            </a:r>
            <a:r>
              <a:rPr lang="en-US" sz="3200" dirty="0">
                <a:solidFill>
                  <a:schemeClr val="tx1"/>
                </a:solidFill>
                <a:effectLst/>
                <a:ea typeface="Calibri" panose="020F0502020204030204" pitchFamily="34" charset="0"/>
                <a:cs typeface="Times New Roman" panose="02020603050405020304" pitchFamily="18" charset="0"/>
              </a:rPr>
              <a:t>But now having been freed from sin and enslaved to God, you derive your benefit, </a:t>
            </a:r>
            <a:r>
              <a:rPr lang="en-US" sz="3200" b="1" u="sng" dirty="0">
                <a:solidFill>
                  <a:srgbClr val="002060"/>
                </a:solidFill>
                <a:effectLst/>
                <a:ea typeface="Calibri" panose="020F0502020204030204" pitchFamily="34" charset="0"/>
                <a:cs typeface="Times New Roman" panose="02020603050405020304" pitchFamily="18" charset="0"/>
              </a:rPr>
              <a:t>resulting in sanctification, and the outcome, eternal life. </a:t>
            </a:r>
          </a:p>
          <a:p>
            <a:pPr marL="0" marR="0">
              <a:lnSpc>
                <a:spcPct val="107000"/>
              </a:lnSpc>
              <a:spcBef>
                <a:spcPts val="0"/>
              </a:spcBef>
              <a:spcAft>
                <a:spcPts val="0"/>
              </a:spcAft>
              <a:tabLst>
                <a:tab pos="457200" algn="l"/>
                <a:tab pos="8001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3" name="Subtitle 2">
            <a:extLst>
              <a:ext uri="{FF2B5EF4-FFF2-40B4-BE49-F238E27FC236}">
                <a16:creationId xmlns:a16="http://schemas.microsoft.com/office/drawing/2014/main" xmlns="" id="{FD9C67D6-CFB8-4F49-B010-5869EAC82CB4}"/>
              </a:ext>
            </a:extLst>
          </p:cNvPr>
          <p:cNvSpPr txBox="1">
            <a:spLocks/>
          </p:cNvSpPr>
          <p:nvPr/>
        </p:nvSpPr>
        <p:spPr bwMode="auto">
          <a:xfrm>
            <a:off x="0" y="228600"/>
            <a:ext cx="6096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u="sng" dirty="0">
                <a:solidFill>
                  <a:schemeClr val="bg1"/>
                </a:solidFill>
              </a:rPr>
              <a:t>Slaves of Sin</a:t>
            </a:r>
          </a:p>
        </p:txBody>
      </p:sp>
      <p:sp>
        <p:nvSpPr>
          <p:cNvPr id="4" name="Rectangle 3">
            <a:extLst>
              <a:ext uri="{FF2B5EF4-FFF2-40B4-BE49-F238E27FC236}">
                <a16:creationId xmlns:a16="http://schemas.microsoft.com/office/drawing/2014/main" xmlns="" id="{6CE4074B-FBF5-B416-0CF3-A9B823934EBB}"/>
              </a:ext>
            </a:extLst>
          </p:cNvPr>
          <p:cNvSpPr/>
          <p:nvPr/>
        </p:nvSpPr>
        <p:spPr>
          <a:xfrm>
            <a:off x="-1" y="1257301"/>
            <a:ext cx="6096001" cy="1257299"/>
          </a:xfrm>
          <a:prstGeom prst="rect">
            <a:avLst/>
          </a:prstGeom>
          <a:solidFill>
            <a:srgbClr val="F79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Master:</a:t>
            </a:r>
          </a:p>
        </p:txBody>
      </p:sp>
      <p:sp>
        <p:nvSpPr>
          <p:cNvPr id="5" name="Rectangle 4">
            <a:extLst>
              <a:ext uri="{FF2B5EF4-FFF2-40B4-BE49-F238E27FC236}">
                <a16:creationId xmlns:a16="http://schemas.microsoft.com/office/drawing/2014/main" xmlns="" id="{F5A3DC62-4C2D-F906-8624-5B4EC579D8C8}"/>
              </a:ext>
            </a:extLst>
          </p:cNvPr>
          <p:cNvSpPr/>
          <p:nvPr/>
        </p:nvSpPr>
        <p:spPr>
          <a:xfrm>
            <a:off x="-1" y="2514602"/>
            <a:ext cx="6096001" cy="125729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Work: </a:t>
            </a:r>
          </a:p>
        </p:txBody>
      </p:sp>
      <p:sp>
        <p:nvSpPr>
          <p:cNvPr id="8" name="Rectangle 7">
            <a:extLst>
              <a:ext uri="{FF2B5EF4-FFF2-40B4-BE49-F238E27FC236}">
                <a16:creationId xmlns:a16="http://schemas.microsoft.com/office/drawing/2014/main" xmlns="" id="{E1219961-A10A-D3A0-8299-E34D25831E7A}"/>
              </a:ext>
            </a:extLst>
          </p:cNvPr>
          <p:cNvSpPr/>
          <p:nvPr/>
        </p:nvSpPr>
        <p:spPr>
          <a:xfrm>
            <a:off x="-1" y="3771901"/>
            <a:ext cx="6096001" cy="125729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Result: </a:t>
            </a:r>
          </a:p>
        </p:txBody>
      </p:sp>
      <p:sp>
        <p:nvSpPr>
          <p:cNvPr id="9" name="Rectangle 8">
            <a:extLst>
              <a:ext uri="{FF2B5EF4-FFF2-40B4-BE49-F238E27FC236}">
                <a16:creationId xmlns:a16="http://schemas.microsoft.com/office/drawing/2014/main" xmlns="" id="{7178589B-1515-494A-53DF-F609E1E3E722}"/>
              </a:ext>
            </a:extLst>
          </p:cNvPr>
          <p:cNvSpPr/>
          <p:nvPr/>
        </p:nvSpPr>
        <p:spPr>
          <a:xfrm>
            <a:off x="2667000" y="1295402"/>
            <a:ext cx="32766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Cruel &amp; Domineering</a:t>
            </a:r>
          </a:p>
        </p:txBody>
      </p:sp>
      <p:sp>
        <p:nvSpPr>
          <p:cNvPr id="10" name="Rectangle 9">
            <a:extLst>
              <a:ext uri="{FF2B5EF4-FFF2-40B4-BE49-F238E27FC236}">
                <a16:creationId xmlns:a16="http://schemas.microsoft.com/office/drawing/2014/main" xmlns="" id="{D140161C-E2C1-4B0A-CEE1-644F4F498F46}"/>
              </a:ext>
            </a:extLst>
          </p:cNvPr>
          <p:cNvSpPr/>
          <p:nvPr/>
        </p:nvSpPr>
        <p:spPr>
          <a:xfrm>
            <a:off x="2590800" y="2552703"/>
            <a:ext cx="33528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Obeying Lusts</a:t>
            </a:r>
          </a:p>
        </p:txBody>
      </p:sp>
      <p:sp>
        <p:nvSpPr>
          <p:cNvPr id="11" name="Rectangle 10">
            <a:extLst>
              <a:ext uri="{FF2B5EF4-FFF2-40B4-BE49-F238E27FC236}">
                <a16:creationId xmlns:a16="http://schemas.microsoft.com/office/drawing/2014/main" xmlns="" id="{0A1342D4-B91F-B251-6FEE-FA4C76BCCA01}"/>
              </a:ext>
            </a:extLst>
          </p:cNvPr>
          <p:cNvSpPr/>
          <p:nvPr/>
        </p:nvSpPr>
        <p:spPr>
          <a:xfrm>
            <a:off x="2590800" y="3848103"/>
            <a:ext cx="33528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Death</a:t>
            </a:r>
          </a:p>
        </p:txBody>
      </p:sp>
      <p:sp>
        <p:nvSpPr>
          <p:cNvPr id="12" name="Subtitle 2">
            <a:extLst>
              <a:ext uri="{FF2B5EF4-FFF2-40B4-BE49-F238E27FC236}">
                <a16:creationId xmlns:a16="http://schemas.microsoft.com/office/drawing/2014/main" xmlns="" id="{9C1F5F1B-9A5B-2915-3616-5192968EA640}"/>
              </a:ext>
            </a:extLst>
          </p:cNvPr>
          <p:cNvSpPr txBox="1">
            <a:spLocks/>
          </p:cNvSpPr>
          <p:nvPr/>
        </p:nvSpPr>
        <p:spPr bwMode="auto">
          <a:xfrm>
            <a:off x="6089149" y="152400"/>
            <a:ext cx="6102851"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u="sng" dirty="0">
                <a:solidFill>
                  <a:schemeClr val="bg1"/>
                </a:solidFill>
              </a:rPr>
              <a:t>Slaves of Righteousness</a:t>
            </a:r>
          </a:p>
        </p:txBody>
      </p:sp>
      <p:sp>
        <p:nvSpPr>
          <p:cNvPr id="13" name="Rectangle 12">
            <a:extLst>
              <a:ext uri="{FF2B5EF4-FFF2-40B4-BE49-F238E27FC236}">
                <a16:creationId xmlns:a16="http://schemas.microsoft.com/office/drawing/2014/main" xmlns="" id="{7C421C00-C0D0-2A29-58A0-0CEDA2E8F3D5}"/>
              </a:ext>
            </a:extLst>
          </p:cNvPr>
          <p:cNvSpPr/>
          <p:nvPr/>
        </p:nvSpPr>
        <p:spPr>
          <a:xfrm>
            <a:off x="6095999" y="1257301"/>
            <a:ext cx="6096001" cy="125729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Master:</a:t>
            </a:r>
          </a:p>
        </p:txBody>
      </p:sp>
      <p:sp>
        <p:nvSpPr>
          <p:cNvPr id="14" name="Rectangle 13">
            <a:extLst>
              <a:ext uri="{FF2B5EF4-FFF2-40B4-BE49-F238E27FC236}">
                <a16:creationId xmlns:a16="http://schemas.microsoft.com/office/drawing/2014/main" xmlns="" id="{1D196F98-D5FE-EE76-F66F-5F4F28BD423B}"/>
              </a:ext>
            </a:extLst>
          </p:cNvPr>
          <p:cNvSpPr/>
          <p:nvPr/>
        </p:nvSpPr>
        <p:spPr>
          <a:xfrm>
            <a:off x="6095999" y="2514600"/>
            <a:ext cx="6096001" cy="12572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Work: </a:t>
            </a:r>
          </a:p>
        </p:txBody>
      </p:sp>
      <p:sp>
        <p:nvSpPr>
          <p:cNvPr id="15" name="Rectangle 14">
            <a:extLst>
              <a:ext uri="{FF2B5EF4-FFF2-40B4-BE49-F238E27FC236}">
                <a16:creationId xmlns:a16="http://schemas.microsoft.com/office/drawing/2014/main" xmlns="" id="{3B8CB995-EF07-2F02-A3DD-9B25A92883DC}"/>
              </a:ext>
            </a:extLst>
          </p:cNvPr>
          <p:cNvSpPr/>
          <p:nvPr/>
        </p:nvSpPr>
        <p:spPr>
          <a:xfrm>
            <a:off x="6096000" y="3771901"/>
            <a:ext cx="6096001" cy="125729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t>The Result: </a:t>
            </a:r>
          </a:p>
        </p:txBody>
      </p:sp>
      <p:cxnSp>
        <p:nvCxnSpPr>
          <p:cNvPr id="16" name="Straight Connector 15">
            <a:extLst>
              <a:ext uri="{FF2B5EF4-FFF2-40B4-BE49-F238E27FC236}">
                <a16:creationId xmlns:a16="http://schemas.microsoft.com/office/drawing/2014/main" xmlns="" id="{7C5C0247-5CAE-EA86-B96A-6F51A40C133F}"/>
              </a:ext>
            </a:extLst>
          </p:cNvPr>
          <p:cNvCxnSpPr>
            <a:cxnSpLocks/>
          </p:cNvCxnSpPr>
          <p:nvPr/>
        </p:nvCxnSpPr>
        <p:spPr>
          <a:xfrm>
            <a:off x="6096000" y="-152400"/>
            <a:ext cx="0" cy="518160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xmlns="" id="{1557036B-F402-38AC-99AC-EF93AA0094BB}"/>
              </a:ext>
            </a:extLst>
          </p:cNvPr>
          <p:cNvSpPr/>
          <p:nvPr/>
        </p:nvSpPr>
        <p:spPr>
          <a:xfrm>
            <a:off x="8763000" y="1257303"/>
            <a:ext cx="3276600"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i="1" dirty="0"/>
              <a:t>GOOD</a:t>
            </a:r>
          </a:p>
        </p:txBody>
      </p:sp>
      <p:sp>
        <p:nvSpPr>
          <p:cNvPr id="19" name="Rectangle 18">
            <a:extLst>
              <a:ext uri="{FF2B5EF4-FFF2-40B4-BE49-F238E27FC236}">
                <a16:creationId xmlns:a16="http://schemas.microsoft.com/office/drawing/2014/main" xmlns="" id="{F7287316-5D63-5B66-5B28-DB14AA2C5810}"/>
              </a:ext>
            </a:extLst>
          </p:cNvPr>
          <p:cNvSpPr/>
          <p:nvPr/>
        </p:nvSpPr>
        <p:spPr>
          <a:xfrm>
            <a:off x="8534400" y="2590803"/>
            <a:ext cx="3657599"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t>Receiving &amp; Giving God’s love</a:t>
            </a:r>
            <a:endParaRPr lang="en-US" sz="6600" b="1" i="1" dirty="0"/>
          </a:p>
        </p:txBody>
      </p:sp>
      <p:sp>
        <p:nvSpPr>
          <p:cNvPr id="18" name="Rectangle 17">
            <a:extLst>
              <a:ext uri="{FF2B5EF4-FFF2-40B4-BE49-F238E27FC236}">
                <a16:creationId xmlns:a16="http://schemas.microsoft.com/office/drawing/2014/main" xmlns="" id="{A8AD9FEE-7665-B4CB-BEEB-0C3FD32174AC}"/>
              </a:ext>
            </a:extLst>
          </p:cNvPr>
          <p:cNvSpPr/>
          <p:nvPr/>
        </p:nvSpPr>
        <p:spPr>
          <a:xfrm>
            <a:off x="8525838" y="3856663"/>
            <a:ext cx="3657599" cy="1181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a:t>Growth and Vitality</a:t>
            </a:r>
            <a:endParaRPr lang="en-US" sz="6600" b="1" i="1" dirty="0"/>
          </a:p>
        </p:txBody>
      </p:sp>
      <p:sp>
        <p:nvSpPr>
          <p:cNvPr id="20" name="Rounded Rectangular Callout 35">
            <a:extLst>
              <a:ext uri="{FF2B5EF4-FFF2-40B4-BE49-F238E27FC236}">
                <a16:creationId xmlns:a16="http://schemas.microsoft.com/office/drawing/2014/main" xmlns="" id="{2CD73EDF-4EEF-BE44-A1B9-0AC89C572E3B}"/>
              </a:ext>
            </a:extLst>
          </p:cNvPr>
          <p:cNvSpPr/>
          <p:nvPr/>
        </p:nvSpPr>
        <p:spPr>
          <a:xfrm>
            <a:off x="145548" y="57148"/>
            <a:ext cx="11887200" cy="1200151"/>
          </a:xfrm>
          <a:prstGeom prst="wedgeRoundRectCallout">
            <a:avLst>
              <a:gd name="adj1" fmla="val -21927"/>
              <a:gd name="adj2" fmla="val 49596"/>
              <a:gd name="adj3" fmla="val 16667"/>
            </a:avLst>
          </a:prstGeom>
          <a:solidFill>
            <a:srgbClr val="00206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nSpc>
                <a:spcPct val="107000"/>
              </a:lnSpc>
              <a:spcBef>
                <a:spcPts val="0"/>
              </a:spcBef>
              <a:spcAft>
                <a:spcPts val="0"/>
              </a:spcAft>
              <a:tabLst>
                <a:tab pos="457200" algn="l"/>
                <a:tab pos="800100" algn="l"/>
              </a:tabLs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One path is rigorous and exhausting, </a:t>
            </a:r>
            <a:endParaRPr lang="en-US" sz="3600"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457200" algn="l"/>
                <a:tab pos="800100" algn="l"/>
              </a:tabLst>
            </a:pPr>
            <a:r>
              <a:rPr lang="en-US" sz="3600" b="1" dirty="0">
                <a:effectLst/>
                <a:latin typeface="Calibri" panose="020F0502020204030204" pitchFamily="34" charset="0"/>
                <a:ea typeface="Calibri" panose="020F0502020204030204" pitchFamily="34" charset="0"/>
                <a:cs typeface="Times New Roman" panose="02020603050405020304" pitchFamily="18" charset="0"/>
              </a:rPr>
              <a:t>				      the other is filled with joy, rest, and satisfaction.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325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4F2597F-5C3F-DB96-2414-31B2E03EB72B}"/>
              </a:ext>
            </a:extLst>
          </p:cNvPr>
          <p:cNvSpPr/>
          <p:nvPr/>
        </p:nvSpPr>
        <p:spPr>
          <a:xfrm>
            <a:off x="-6851" y="5143500"/>
            <a:ext cx="12192000" cy="1790697"/>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tabLst>
                <a:tab pos="457200" algn="l"/>
                <a:tab pos="800100" algn="l"/>
              </a:tabLst>
            </a:pPr>
            <a:r>
              <a:rPr lang="en-US" sz="3200" b="1" baseline="30000" dirty="0">
                <a:solidFill>
                  <a:schemeClr val="tx1"/>
                </a:solidFill>
                <a:effectLst/>
                <a:ea typeface="Calibri" panose="020F0502020204030204" pitchFamily="34" charset="0"/>
                <a:cs typeface="Times New Roman" panose="02020603050405020304" pitchFamily="18" charset="0"/>
              </a:rPr>
              <a:t>Romans 6:22</a:t>
            </a:r>
            <a:r>
              <a:rPr lang="en-US" sz="3200" baseline="30000" dirty="0">
                <a:solidFill>
                  <a:schemeClr val="tx1"/>
                </a:solidFill>
                <a:effectLst/>
                <a:ea typeface="Calibri" panose="020F0502020204030204" pitchFamily="34" charset="0"/>
                <a:cs typeface="Times New Roman" panose="02020603050405020304" pitchFamily="18" charset="0"/>
              </a:rPr>
              <a:t>  </a:t>
            </a:r>
            <a:r>
              <a:rPr lang="en-US" sz="3200" dirty="0">
                <a:solidFill>
                  <a:schemeClr val="tx1"/>
                </a:solidFill>
                <a:effectLst/>
                <a:ea typeface="Calibri" panose="020F0502020204030204" pitchFamily="34" charset="0"/>
                <a:cs typeface="Times New Roman" panose="02020603050405020304" pitchFamily="18" charset="0"/>
              </a:rPr>
              <a:t>But now having been freed from sin and enslaved to God, you derive your benefit, </a:t>
            </a:r>
            <a:r>
              <a:rPr lang="en-US" sz="3200" b="1" u="sng" dirty="0">
                <a:solidFill>
                  <a:srgbClr val="002060"/>
                </a:solidFill>
                <a:effectLst/>
                <a:ea typeface="Calibri" panose="020F0502020204030204" pitchFamily="34" charset="0"/>
                <a:cs typeface="Times New Roman" panose="02020603050405020304" pitchFamily="18" charset="0"/>
              </a:rPr>
              <a:t>resulting in sanctification, and the outcome, eternal life. </a:t>
            </a:r>
          </a:p>
          <a:p>
            <a:pPr marL="0" marR="0">
              <a:lnSpc>
                <a:spcPct val="107000"/>
              </a:lnSpc>
              <a:spcBef>
                <a:spcPts val="0"/>
              </a:spcBef>
              <a:spcAft>
                <a:spcPts val="0"/>
              </a:spcAft>
              <a:tabLst>
                <a:tab pos="457200" algn="l"/>
                <a:tab pos="8001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2" name="Subtitle 2">
            <a:extLst>
              <a:ext uri="{FF2B5EF4-FFF2-40B4-BE49-F238E27FC236}">
                <a16:creationId xmlns:a16="http://schemas.microsoft.com/office/drawing/2014/main" xmlns="" id="{78E602B2-3D80-C88A-7A22-A7863909B0B1}"/>
              </a:ext>
            </a:extLst>
          </p:cNvPr>
          <p:cNvSpPr txBox="1">
            <a:spLocks/>
          </p:cNvSpPr>
          <p:nvPr/>
        </p:nvSpPr>
        <p:spPr bwMode="auto">
          <a:xfrm>
            <a:off x="0" y="228600"/>
            <a:ext cx="8001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6000" b="1" dirty="0">
                <a:solidFill>
                  <a:schemeClr val="bg1"/>
                </a:solidFill>
              </a:rPr>
              <a:t>This is True Freedom</a:t>
            </a:r>
          </a:p>
        </p:txBody>
      </p:sp>
    </p:spTree>
    <p:extLst>
      <p:ext uri="{BB962C8B-B14F-4D97-AF65-F5344CB8AC3E}">
        <p14:creationId xmlns:p14="http://schemas.microsoft.com/office/powerpoint/2010/main" val="191192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2" name="Subtitle 2">
            <a:extLst>
              <a:ext uri="{FF2B5EF4-FFF2-40B4-BE49-F238E27FC236}">
                <a16:creationId xmlns:a16="http://schemas.microsoft.com/office/drawing/2014/main" xmlns="" id="{78E602B2-3D80-C88A-7A22-A7863909B0B1}"/>
              </a:ext>
            </a:extLst>
          </p:cNvPr>
          <p:cNvSpPr txBox="1">
            <a:spLocks/>
          </p:cNvSpPr>
          <p:nvPr/>
        </p:nvSpPr>
        <p:spPr bwMode="auto">
          <a:xfrm>
            <a:off x="0" y="228600"/>
            <a:ext cx="8001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6000" b="1" dirty="0">
                <a:solidFill>
                  <a:schemeClr val="bg1"/>
                </a:solidFill>
              </a:rPr>
              <a:t>This is True Freedom</a:t>
            </a:r>
          </a:p>
        </p:txBody>
      </p:sp>
      <p:sp>
        <p:nvSpPr>
          <p:cNvPr id="3" name="Rectangle 2">
            <a:extLst>
              <a:ext uri="{FF2B5EF4-FFF2-40B4-BE49-F238E27FC236}">
                <a16:creationId xmlns:a16="http://schemas.microsoft.com/office/drawing/2014/main" xmlns="" id="{0B89F50B-0E1E-F747-2AC4-0B3B17CC8ED9}"/>
              </a:ext>
            </a:extLst>
          </p:cNvPr>
          <p:cNvSpPr/>
          <p:nvPr/>
        </p:nvSpPr>
        <p:spPr>
          <a:xfrm>
            <a:off x="31377" y="5407207"/>
            <a:ext cx="12129244" cy="1148986"/>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2400" b="1" baseline="30000" dirty="0"/>
          </a:p>
          <a:p>
            <a:r>
              <a:rPr lang="en-US" sz="3600" b="1" baseline="30000" dirty="0"/>
              <a:t>John 8:32 </a:t>
            </a:r>
            <a:r>
              <a:rPr lang="en-US" sz="3600" dirty="0"/>
              <a:t> You will know the truth, and the truth will make you free</a:t>
            </a:r>
            <a:endParaRPr lang="en-US" sz="3600" dirty="0">
              <a:solidFill>
                <a:schemeClr val="tx1"/>
              </a:solidFill>
            </a:endParaRPr>
          </a:p>
        </p:txBody>
      </p:sp>
      <p:sp>
        <p:nvSpPr>
          <p:cNvPr id="4" name="Rectangle 3">
            <a:extLst>
              <a:ext uri="{FF2B5EF4-FFF2-40B4-BE49-F238E27FC236}">
                <a16:creationId xmlns:a16="http://schemas.microsoft.com/office/drawing/2014/main" xmlns="" id="{99CD9322-5593-2FC0-4183-FFB9E1DC77EB}"/>
              </a:ext>
            </a:extLst>
          </p:cNvPr>
          <p:cNvSpPr/>
          <p:nvPr/>
        </p:nvSpPr>
        <p:spPr>
          <a:xfrm>
            <a:off x="1371600" y="1295400"/>
            <a:ext cx="9296400" cy="2590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0" b="1" dirty="0"/>
          </a:p>
          <a:p>
            <a:pPr algn="ctr"/>
            <a:r>
              <a:rPr lang="en-US" sz="4000" b="1" dirty="0"/>
              <a:t>True Freedom: </a:t>
            </a:r>
            <a:r>
              <a:rPr lang="en-US" sz="4000" dirty="0">
                <a:solidFill>
                  <a:schemeClr val="tx2">
                    <a:lumMod val="50000"/>
                  </a:schemeClr>
                </a:solidFill>
              </a:rPr>
              <a:t>The ability to live out the purpose for which I was created</a:t>
            </a:r>
          </a:p>
        </p:txBody>
      </p:sp>
      <p:sp>
        <p:nvSpPr>
          <p:cNvPr id="5" name="Rectangle 4">
            <a:extLst>
              <a:ext uri="{FF2B5EF4-FFF2-40B4-BE49-F238E27FC236}">
                <a16:creationId xmlns:a16="http://schemas.microsoft.com/office/drawing/2014/main" xmlns="" id="{04F2597F-5C3F-DB96-2414-31B2E03EB72B}"/>
              </a:ext>
            </a:extLst>
          </p:cNvPr>
          <p:cNvSpPr/>
          <p:nvPr/>
        </p:nvSpPr>
        <p:spPr>
          <a:xfrm>
            <a:off x="-6851" y="5143500"/>
            <a:ext cx="12192000" cy="1790697"/>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tabLst>
                <a:tab pos="457200" algn="l"/>
                <a:tab pos="800100" algn="l"/>
              </a:tabLst>
            </a:pPr>
            <a:r>
              <a:rPr lang="en-US" sz="3200" b="1" baseline="30000" dirty="0">
                <a:solidFill>
                  <a:schemeClr val="tx1"/>
                </a:solidFill>
                <a:effectLst/>
                <a:ea typeface="Calibri" panose="020F0502020204030204" pitchFamily="34" charset="0"/>
                <a:cs typeface="Times New Roman" panose="02020603050405020304" pitchFamily="18" charset="0"/>
              </a:rPr>
              <a:t>Romans 6:22</a:t>
            </a:r>
            <a:r>
              <a:rPr lang="en-US" sz="3200" baseline="30000" dirty="0">
                <a:solidFill>
                  <a:schemeClr val="tx1"/>
                </a:solidFill>
                <a:effectLst/>
                <a:ea typeface="Calibri" panose="020F0502020204030204" pitchFamily="34" charset="0"/>
                <a:cs typeface="Times New Roman" panose="02020603050405020304" pitchFamily="18" charset="0"/>
              </a:rPr>
              <a:t>  </a:t>
            </a:r>
            <a:r>
              <a:rPr lang="en-US" sz="3200" dirty="0">
                <a:solidFill>
                  <a:schemeClr val="tx1"/>
                </a:solidFill>
                <a:effectLst/>
                <a:ea typeface="Calibri" panose="020F0502020204030204" pitchFamily="34" charset="0"/>
                <a:cs typeface="Times New Roman" panose="02020603050405020304" pitchFamily="18" charset="0"/>
              </a:rPr>
              <a:t>But now having been freed from sin and enslaved to God, you derive your benefit, </a:t>
            </a:r>
            <a:r>
              <a:rPr lang="en-US" sz="3200" b="1" u="sng" dirty="0">
                <a:solidFill>
                  <a:srgbClr val="002060"/>
                </a:solidFill>
                <a:effectLst/>
                <a:ea typeface="Calibri" panose="020F0502020204030204" pitchFamily="34" charset="0"/>
                <a:cs typeface="Times New Roman" panose="02020603050405020304" pitchFamily="18" charset="0"/>
              </a:rPr>
              <a:t>resulting in sanctification, and the outcome, eternal life. </a:t>
            </a:r>
          </a:p>
          <a:p>
            <a:pPr marL="0" marR="0">
              <a:lnSpc>
                <a:spcPct val="107000"/>
              </a:lnSpc>
              <a:spcBef>
                <a:spcPts val="0"/>
              </a:spcBef>
              <a:spcAft>
                <a:spcPts val="0"/>
              </a:spcAft>
              <a:tabLst>
                <a:tab pos="457200" algn="l"/>
                <a:tab pos="8001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39841284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2" name="Subtitle 2">
            <a:extLst>
              <a:ext uri="{FF2B5EF4-FFF2-40B4-BE49-F238E27FC236}">
                <a16:creationId xmlns:a16="http://schemas.microsoft.com/office/drawing/2014/main" xmlns="" id="{78E602B2-3D80-C88A-7A22-A7863909B0B1}"/>
              </a:ext>
            </a:extLst>
          </p:cNvPr>
          <p:cNvSpPr txBox="1">
            <a:spLocks/>
          </p:cNvSpPr>
          <p:nvPr/>
        </p:nvSpPr>
        <p:spPr bwMode="auto">
          <a:xfrm>
            <a:off x="0" y="228600"/>
            <a:ext cx="8001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6000" b="1" dirty="0">
                <a:solidFill>
                  <a:schemeClr val="bg1"/>
                </a:solidFill>
              </a:rPr>
              <a:t>This is True Freedom</a:t>
            </a:r>
          </a:p>
        </p:txBody>
      </p:sp>
      <p:sp>
        <p:nvSpPr>
          <p:cNvPr id="20" name="Rectangle 19">
            <a:extLst>
              <a:ext uri="{FF2B5EF4-FFF2-40B4-BE49-F238E27FC236}">
                <a16:creationId xmlns:a16="http://schemas.microsoft.com/office/drawing/2014/main" xmlns="" id="{4C813204-71DF-9201-02E3-EAB68FF3B79E}"/>
              </a:ext>
            </a:extLst>
          </p:cNvPr>
          <p:cNvSpPr/>
          <p:nvPr/>
        </p:nvSpPr>
        <p:spPr>
          <a:xfrm>
            <a:off x="1371600" y="1295400"/>
            <a:ext cx="9296400" cy="2590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0" b="1" dirty="0"/>
          </a:p>
          <a:p>
            <a:pPr algn="ctr"/>
            <a:r>
              <a:rPr lang="en-US" sz="4000" b="1" dirty="0"/>
              <a:t>True Freedom: </a:t>
            </a:r>
            <a:r>
              <a:rPr lang="en-US" sz="4000" dirty="0"/>
              <a:t>The ability to live out the purpose for which I was created</a:t>
            </a:r>
          </a:p>
        </p:txBody>
      </p:sp>
      <p:sp>
        <p:nvSpPr>
          <p:cNvPr id="4" name="Rectangle 3">
            <a:extLst>
              <a:ext uri="{FF2B5EF4-FFF2-40B4-BE49-F238E27FC236}">
                <a16:creationId xmlns:a16="http://schemas.microsoft.com/office/drawing/2014/main" xmlns="" id="{C69BB847-E4BD-5DF6-0134-86618AC86086}"/>
              </a:ext>
            </a:extLst>
          </p:cNvPr>
          <p:cNvSpPr/>
          <p:nvPr/>
        </p:nvSpPr>
        <p:spPr>
          <a:xfrm>
            <a:off x="-6851" y="5143500"/>
            <a:ext cx="12192000" cy="1790697"/>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tabLst>
                <a:tab pos="457200" algn="l"/>
                <a:tab pos="800100" algn="l"/>
              </a:tabLst>
            </a:pPr>
            <a:r>
              <a:rPr lang="en-US" sz="3200" b="1" baseline="30000" dirty="0">
                <a:solidFill>
                  <a:schemeClr val="tx1"/>
                </a:solidFill>
                <a:effectLst/>
                <a:ea typeface="Calibri" panose="020F0502020204030204" pitchFamily="34" charset="0"/>
                <a:cs typeface="Times New Roman" panose="02020603050405020304" pitchFamily="18" charset="0"/>
              </a:rPr>
              <a:t>Romans 6:22</a:t>
            </a:r>
            <a:r>
              <a:rPr lang="en-US" sz="3200" baseline="30000" dirty="0">
                <a:solidFill>
                  <a:schemeClr val="tx1"/>
                </a:solidFill>
                <a:effectLst/>
                <a:ea typeface="Calibri" panose="020F0502020204030204" pitchFamily="34" charset="0"/>
                <a:cs typeface="Times New Roman" panose="02020603050405020304" pitchFamily="18" charset="0"/>
              </a:rPr>
              <a:t>  </a:t>
            </a:r>
            <a:r>
              <a:rPr lang="en-US" sz="3200" dirty="0">
                <a:solidFill>
                  <a:schemeClr val="tx1"/>
                </a:solidFill>
                <a:effectLst/>
                <a:ea typeface="Calibri" panose="020F0502020204030204" pitchFamily="34" charset="0"/>
                <a:cs typeface="Times New Roman" panose="02020603050405020304" pitchFamily="18" charset="0"/>
              </a:rPr>
              <a:t>But now having been freed from sin and enslaved to God, you derive your benefit, </a:t>
            </a:r>
            <a:r>
              <a:rPr lang="en-US" sz="3200" b="1" u="sng" dirty="0">
                <a:solidFill>
                  <a:srgbClr val="002060"/>
                </a:solidFill>
                <a:effectLst/>
                <a:ea typeface="Calibri" panose="020F0502020204030204" pitchFamily="34" charset="0"/>
                <a:cs typeface="Times New Roman" panose="02020603050405020304" pitchFamily="18" charset="0"/>
              </a:rPr>
              <a:t>resulting in sanctification, and the outcome, eternal life. </a:t>
            </a:r>
          </a:p>
          <a:p>
            <a:pPr marL="0" marR="0">
              <a:lnSpc>
                <a:spcPct val="107000"/>
              </a:lnSpc>
              <a:spcBef>
                <a:spcPts val="0"/>
              </a:spcBef>
              <a:spcAft>
                <a:spcPts val="0"/>
              </a:spcAft>
              <a:tabLst>
                <a:tab pos="457200" algn="l"/>
                <a:tab pos="8001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9E6137E0-BA54-8D59-7D1A-F8071A52B1B0}"/>
              </a:ext>
            </a:extLst>
          </p:cNvPr>
          <p:cNvSpPr/>
          <p:nvPr/>
        </p:nvSpPr>
        <p:spPr>
          <a:xfrm>
            <a:off x="61342" y="4114800"/>
            <a:ext cx="12192000" cy="882286"/>
          </a:xfrm>
          <a:prstGeom prst="rect">
            <a:avLst/>
          </a:prstGeom>
          <a:solidFill>
            <a:schemeClr val="accent1">
              <a:lumMod val="5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b="1" baseline="30000" dirty="0"/>
          </a:p>
          <a:p>
            <a:r>
              <a:rPr lang="en-US" sz="3600" b="1" baseline="30000" dirty="0"/>
              <a:t>John 8:32 </a:t>
            </a:r>
            <a:r>
              <a:rPr lang="en-US" sz="3600" dirty="0"/>
              <a:t> You will know the truth, and the truth will make you free</a:t>
            </a:r>
            <a:endParaRPr lang="en-US" sz="3600" dirty="0">
              <a:solidFill>
                <a:schemeClr val="tx1"/>
              </a:solidFill>
            </a:endParaRPr>
          </a:p>
        </p:txBody>
      </p:sp>
    </p:spTree>
    <p:extLst>
      <p:ext uri="{BB962C8B-B14F-4D97-AF65-F5344CB8AC3E}">
        <p14:creationId xmlns:p14="http://schemas.microsoft.com/office/powerpoint/2010/main" val="204722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B8D3565-71B6-BF61-8677-96BEF1204CD3}"/>
              </a:ext>
            </a:extLst>
          </p:cNvPr>
          <p:cNvSpPr/>
          <p:nvPr/>
        </p:nvSpPr>
        <p:spPr>
          <a:xfrm>
            <a:off x="0" y="5311739"/>
            <a:ext cx="12192000" cy="154626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pPr>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a:t>
            </a:r>
            <a:r>
              <a:rPr lang="en-US" sz="3200" b="1" baseline="30000" dirty="0">
                <a:solidFill>
                  <a:srgbClr val="000000"/>
                </a:solidFill>
                <a:effectLst/>
                <a:ea typeface="Calibri" panose="020F0502020204030204" pitchFamily="34" charset="0"/>
                <a:cs typeface="Calibri" panose="020F0502020204030204" pitchFamily="34" charset="0"/>
              </a:rPr>
              <a:t>15 </a:t>
            </a:r>
            <a:r>
              <a:rPr lang="en-US" sz="3200" dirty="0">
                <a:solidFill>
                  <a:srgbClr val="000000"/>
                </a:solidFill>
                <a:effectLst/>
                <a:ea typeface="Calibri" panose="020F0502020204030204" pitchFamily="34" charset="0"/>
                <a:cs typeface="Calibri" panose="020F0502020204030204" pitchFamily="34" charset="0"/>
              </a:rPr>
              <a:t>What then? Shall we sin because we are not under law but under grace? May it never be!</a:t>
            </a:r>
            <a:endParaRPr lang="en-US" sz="32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F61FD361-420E-F7EF-F1C2-BFC0ECCF38A9}"/>
              </a:ext>
            </a:extLst>
          </p:cNvPr>
          <p:cNvSpPr/>
          <p:nvPr/>
        </p:nvSpPr>
        <p:spPr>
          <a:xfrm>
            <a:off x="228600" y="92075"/>
            <a:ext cx="11734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bg1"/>
                </a:solidFill>
              </a:rPr>
              <a:t>Why </a:t>
            </a:r>
            <a:r>
              <a:rPr lang="en-US" sz="8800" b="1" i="1" dirty="0">
                <a:solidFill>
                  <a:schemeClr val="bg1"/>
                </a:solidFill>
              </a:rPr>
              <a:t>else</a:t>
            </a:r>
            <a:r>
              <a:rPr lang="en-US" sz="8800" b="1" dirty="0">
                <a:solidFill>
                  <a:schemeClr val="bg1"/>
                </a:solidFill>
              </a:rPr>
              <a:t> should I grow? </a:t>
            </a:r>
          </a:p>
        </p:txBody>
      </p:sp>
    </p:spTree>
    <p:extLst>
      <p:ext uri="{BB962C8B-B14F-4D97-AF65-F5344CB8AC3E}">
        <p14:creationId xmlns:p14="http://schemas.microsoft.com/office/powerpoint/2010/main" val="257585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2" name="Subtitle 2">
            <a:extLst>
              <a:ext uri="{FF2B5EF4-FFF2-40B4-BE49-F238E27FC236}">
                <a16:creationId xmlns:a16="http://schemas.microsoft.com/office/drawing/2014/main" xmlns="" id="{78E602B2-3D80-C88A-7A22-A7863909B0B1}"/>
              </a:ext>
            </a:extLst>
          </p:cNvPr>
          <p:cNvSpPr txBox="1">
            <a:spLocks/>
          </p:cNvSpPr>
          <p:nvPr/>
        </p:nvSpPr>
        <p:spPr bwMode="auto">
          <a:xfrm>
            <a:off x="0" y="228600"/>
            <a:ext cx="8001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6000" b="1" dirty="0">
                <a:solidFill>
                  <a:schemeClr val="bg1"/>
                </a:solidFill>
              </a:rPr>
              <a:t>This is True Freedom</a:t>
            </a:r>
          </a:p>
        </p:txBody>
      </p:sp>
      <p:sp>
        <p:nvSpPr>
          <p:cNvPr id="3" name="Subtitle 2">
            <a:extLst>
              <a:ext uri="{FF2B5EF4-FFF2-40B4-BE49-F238E27FC236}">
                <a16:creationId xmlns:a16="http://schemas.microsoft.com/office/drawing/2014/main" xmlns="" id="{D455C539-8AA8-E00C-3064-90BD00E4E7EE}"/>
              </a:ext>
            </a:extLst>
          </p:cNvPr>
          <p:cNvSpPr txBox="1">
            <a:spLocks/>
          </p:cNvSpPr>
          <p:nvPr/>
        </p:nvSpPr>
        <p:spPr bwMode="auto">
          <a:xfrm>
            <a:off x="1371600" y="3962397"/>
            <a:ext cx="9753599" cy="11430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i="1" dirty="0">
                <a:solidFill>
                  <a:schemeClr val="bg1"/>
                </a:solidFill>
              </a:rPr>
              <a:t>“Should I fight for my freedom, or should I give it up and serve God?” </a:t>
            </a:r>
          </a:p>
        </p:txBody>
      </p:sp>
      <p:sp>
        <p:nvSpPr>
          <p:cNvPr id="9" name="Rectangle 8">
            <a:extLst>
              <a:ext uri="{FF2B5EF4-FFF2-40B4-BE49-F238E27FC236}">
                <a16:creationId xmlns:a16="http://schemas.microsoft.com/office/drawing/2014/main" xmlns="" id="{C8731605-76EE-80C7-98C1-5A315E28F690}"/>
              </a:ext>
            </a:extLst>
          </p:cNvPr>
          <p:cNvSpPr/>
          <p:nvPr/>
        </p:nvSpPr>
        <p:spPr>
          <a:xfrm>
            <a:off x="1371600" y="1295400"/>
            <a:ext cx="9296400" cy="2590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0" b="1" dirty="0"/>
          </a:p>
          <a:p>
            <a:pPr algn="ctr"/>
            <a:r>
              <a:rPr lang="en-US" sz="4000" b="1" dirty="0"/>
              <a:t>True Freedom: </a:t>
            </a:r>
            <a:r>
              <a:rPr lang="en-US" sz="4000" dirty="0"/>
              <a:t>The ability to live out the purpose for which I was created</a:t>
            </a:r>
          </a:p>
        </p:txBody>
      </p:sp>
      <p:sp>
        <p:nvSpPr>
          <p:cNvPr id="12" name="Rectangle 11">
            <a:extLst>
              <a:ext uri="{FF2B5EF4-FFF2-40B4-BE49-F238E27FC236}">
                <a16:creationId xmlns:a16="http://schemas.microsoft.com/office/drawing/2014/main" xmlns="" id="{62E1D359-1EFE-6C06-E6AE-DC8ADFCF4FF8}"/>
              </a:ext>
            </a:extLst>
          </p:cNvPr>
          <p:cNvSpPr/>
          <p:nvPr/>
        </p:nvSpPr>
        <p:spPr>
          <a:xfrm>
            <a:off x="-6851" y="5143500"/>
            <a:ext cx="12192000" cy="1790697"/>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tabLst>
                <a:tab pos="457200" algn="l"/>
                <a:tab pos="800100" algn="l"/>
              </a:tabLst>
            </a:pPr>
            <a:r>
              <a:rPr lang="en-US" sz="3200" b="1" baseline="30000" dirty="0">
                <a:solidFill>
                  <a:schemeClr val="tx1"/>
                </a:solidFill>
                <a:effectLst/>
                <a:ea typeface="Calibri" panose="020F0502020204030204" pitchFamily="34" charset="0"/>
                <a:cs typeface="Times New Roman" panose="02020603050405020304" pitchFamily="18" charset="0"/>
              </a:rPr>
              <a:t>Romans 6:22</a:t>
            </a:r>
            <a:r>
              <a:rPr lang="en-US" sz="3200" baseline="30000" dirty="0">
                <a:solidFill>
                  <a:schemeClr val="tx1"/>
                </a:solidFill>
                <a:effectLst/>
                <a:ea typeface="Calibri" panose="020F0502020204030204" pitchFamily="34" charset="0"/>
                <a:cs typeface="Times New Roman" panose="02020603050405020304" pitchFamily="18" charset="0"/>
              </a:rPr>
              <a:t>  </a:t>
            </a:r>
            <a:r>
              <a:rPr lang="en-US" sz="3200" dirty="0">
                <a:solidFill>
                  <a:schemeClr val="tx1"/>
                </a:solidFill>
                <a:effectLst/>
                <a:ea typeface="Calibri" panose="020F0502020204030204" pitchFamily="34" charset="0"/>
                <a:cs typeface="Times New Roman" panose="02020603050405020304" pitchFamily="18" charset="0"/>
              </a:rPr>
              <a:t>But now having been freed from sin and enslaved to God, you derive your benefit, </a:t>
            </a:r>
            <a:r>
              <a:rPr lang="en-US" sz="3200" b="1" u="sng" dirty="0">
                <a:solidFill>
                  <a:srgbClr val="002060"/>
                </a:solidFill>
                <a:effectLst/>
                <a:ea typeface="Calibri" panose="020F0502020204030204" pitchFamily="34" charset="0"/>
                <a:cs typeface="Times New Roman" panose="02020603050405020304" pitchFamily="18" charset="0"/>
              </a:rPr>
              <a:t>resulting in sanctification, and the outcome, eternal life. </a:t>
            </a:r>
          </a:p>
          <a:p>
            <a:pPr marL="0" marR="0">
              <a:lnSpc>
                <a:spcPct val="107000"/>
              </a:lnSpc>
              <a:spcBef>
                <a:spcPts val="0"/>
              </a:spcBef>
              <a:spcAft>
                <a:spcPts val="0"/>
              </a:spcAft>
              <a:tabLst>
                <a:tab pos="457200" algn="l"/>
                <a:tab pos="8001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cxnSp>
        <p:nvCxnSpPr>
          <p:cNvPr id="5" name="Straight Connector 4">
            <a:extLst>
              <a:ext uri="{FF2B5EF4-FFF2-40B4-BE49-F238E27FC236}">
                <a16:creationId xmlns:a16="http://schemas.microsoft.com/office/drawing/2014/main" xmlns="" id="{B3BD4197-7750-42DD-4991-91A854D2CB88}"/>
              </a:ext>
            </a:extLst>
          </p:cNvPr>
          <p:cNvCxnSpPr>
            <a:cxnSpLocks/>
          </p:cNvCxnSpPr>
          <p:nvPr/>
        </p:nvCxnSpPr>
        <p:spPr>
          <a:xfrm>
            <a:off x="1905000" y="4114800"/>
            <a:ext cx="8610600" cy="91440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81DF2ED4-33D5-A2C9-B2FF-49E25F2CC565}"/>
              </a:ext>
            </a:extLst>
          </p:cNvPr>
          <p:cNvCxnSpPr>
            <a:cxnSpLocks/>
          </p:cNvCxnSpPr>
          <p:nvPr/>
        </p:nvCxnSpPr>
        <p:spPr>
          <a:xfrm flipH="1">
            <a:off x="1828800" y="3962397"/>
            <a:ext cx="8763000" cy="1181103"/>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11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2" name="Subtitle 2">
            <a:extLst>
              <a:ext uri="{FF2B5EF4-FFF2-40B4-BE49-F238E27FC236}">
                <a16:creationId xmlns:a16="http://schemas.microsoft.com/office/drawing/2014/main" xmlns="" id="{78E602B2-3D80-C88A-7A22-A7863909B0B1}"/>
              </a:ext>
            </a:extLst>
          </p:cNvPr>
          <p:cNvSpPr txBox="1">
            <a:spLocks/>
          </p:cNvSpPr>
          <p:nvPr/>
        </p:nvSpPr>
        <p:spPr bwMode="auto">
          <a:xfrm>
            <a:off x="0" y="228600"/>
            <a:ext cx="8001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6000" b="1" dirty="0">
                <a:solidFill>
                  <a:schemeClr val="bg1"/>
                </a:solidFill>
              </a:rPr>
              <a:t>This is True Freedom</a:t>
            </a:r>
          </a:p>
        </p:txBody>
      </p:sp>
      <p:sp>
        <p:nvSpPr>
          <p:cNvPr id="3" name="Subtitle 2">
            <a:extLst>
              <a:ext uri="{FF2B5EF4-FFF2-40B4-BE49-F238E27FC236}">
                <a16:creationId xmlns:a16="http://schemas.microsoft.com/office/drawing/2014/main" xmlns="" id="{D455C539-8AA8-E00C-3064-90BD00E4E7EE}"/>
              </a:ext>
            </a:extLst>
          </p:cNvPr>
          <p:cNvSpPr txBox="1">
            <a:spLocks/>
          </p:cNvSpPr>
          <p:nvPr/>
        </p:nvSpPr>
        <p:spPr bwMode="auto">
          <a:xfrm>
            <a:off x="1371600" y="3962397"/>
            <a:ext cx="9753599" cy="11430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i="1" dirty="0">
                <a:solidFill>
                  <a:schemeClr val="bg1"/>
                </a:solidFill>
              </a:rPr>
              <a:t>“Should I fight for my freedom, or should I give it up and serve God?” </a:t>
            </a:r>
          </a:p>
        </p:txBody>
      </p:sp>
      <p:sp>
        <p:nvSpPr>
          <p:cNvPr id="9" name="Rectangle 8">
            <a:extLst>
              <a:ext uri="{FF2B5EF4-FFF2-40B4-BE49-F238E27FC236}">
                <a16:creationId xmlns:a16="http://schemas.microsoft.com/office/drawing/2014/main" xmlns="" id="{C8731605-76EE-80C7-98C1-5A315E28F690}"/>
              </a:ext>
            </a:extLst>
          </p:cNvPr>
          <p:cNvSpPr/>
          <p:nvPr/>
        </p:nvSpPr>
        <p:spPr>
          <a:xfrm>
            <a:off x="1371600" y="1295400"/>
            <a:ext cx="9296400" cy="2590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0" b="1" dirty="0"/>
          </a:p>
          <a:p>
            <a:pPr algn="ctr"/>
            <a:r>
              <a:rPr lang="en-US" sz="4000" b="1" dirty="0"/>
              <a:t>True Freedom: </a:t>
            </a:r>
            <a:r>
              <a:rPr lang="en-US" sz="4000" dirty="0"/>
              <a:t>The ability to live out the purpose for which I was created</a:t>
            </a:r>
          </a:p>
        </p:txBody>
      </p:sp>
      <p:sp>
        <p:nvSpPr>
          <p:cNvPr id="12" name="Rectangle 11">
            <a:extLst>
              <a:ext uri="{FF2B5EF4-FFF2-40B4-BE49-F238E27FC236}">
                <a16:creationId xmlns:a16="http://schemas.microsoft.com/office/drawing/2014/main" xmlns="" id="{62E1D359-1EFE-6C06-E6AE-DC8ADFCF4FF8}"/>
              </a:ext>
            </a:extLst>
          </p:cNvPr>
          <p:cNvSpPr/>
          <p:nvPr/>
        </p:nvSpPr>
        <p:spPr>
          <a:xfrm>
            <a:off x="-6851" y="5143500"/>
            <a:ext cx="12192000" cy="1790697"/>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tabLst>
                <a:tab pos="457200" algn="l"/>
                <a:tab pos="800100" algn="l"/>
              </a:tabLst>
            </a:pPr>
            <a:r>
              <a:rPr lang="en-US" sz="3200" b="1" baseline="30000" dirty="0">
                <a:solidFill>
                  <a:schemeClr val="tx1"/>
                </a:solidFill>
                <a:effectLst/>
                <a:ea typeface="Calibri" panose="020F0502020204030204" pitchFamily="34" charset="0"/>
                <a:cs typeface="Times New Roman" panose="02020603050405020304" pitchFamily="18" charset="0"/>
              </a:rPr>
              <a:t>Romans 6:22</a:t>
            </a:r>
            <a:r>
              <a:rPr lang="en-US" sz="3200" baseline="30000" dirty="0">
                <a:solidFill>
                  <a:schemeClr val="tx1"/>
                </a:solidFill>
                <a:effectLst/>
                <a:ea typeface="Calibri" panose="020F0502020204030204" pitchFamily="34" charset="0"/>
                <a:cs typeface="Times New Roman" panose="02020603050405020304" pitchFamily="18" charset="0"/>
              </a:rPr>
              <a:t>  </a:t>
            </a:r>
            <a:r>
              <a:rPr lang="en-US" sz="3200" dirty="0">
                <a:solidFill>
                  <a:schemeClr val="tx1"/>
                </a:solidFill>
                <a:effectLst/>
                <a:ea typeface="Calibri" panose="020F0502020204030204" pitchFamily="34" charset="0"/>
                <a:cs typeface="Times New Roman" panose="02020603050405020304" pitchFamily="18" charset="0"/>
              </a:rPr>
              <a:t>But now </a:t>
            </a:r>
            <a:r>
              <a:rPr lang="en-US" sz="3200" b="1" u="sng" dirty="0">
                <a:solidFill>
                  <a:srgbClr val="002060"/>
                </a:solidFill>
                <a:effectLst/>
                <a:ea typeface="Calibri" panose="020F0502020204030204" pitchFamily="34" charset="0"/>
                <a:cs typeface="Times New Roman" panose="02020603050405020304" pitchFamily="18" charset="0"/>
              </a:rPr>
              <a:t>having been freed</a:t>
            </a:r>
            <a:r>
              <a:rPr lang="en-US" sz="3200" b="1" dirty="0">
                <a:solidFill>
                  <a:srgbClr val="002060"/>
                </a:solidFill>
                <a:effectLst/>
                <a:ea typeface="Calibri" panose="020F0502020204030204" pitchFamily="34" charset="0"/>
                <a:cs typeface="Times New Roman" panose="02020603050405020304" pitchFamily="18" charset="0"/>
              </a:rPr>
              <a:t> </a:t>
            </a:r>
            <a:r>
              <a:rPr lang="en-US" sz="3200" dirty="0">
                <a:solidFill>
                  <a:schemeClr val="tx1"/>
                </a:solidFill>
                <a:effectLst/>
                <a:ea typeface="Calibri" panose="020F0502020204030204" pitchFamily="34" charset="0"/>
                <a:cs typeface="Times New Roman" panose="02020603050405020304" pitchFamily="18" charset="0"/>
              </a:rPr>
              <a:t>from sin and enslaved to God, you derive your benefit, resulting in sanctification, and the outcome, eternal life. </a:t>
            </a:r>
          </a:p>
          <a:p>
            <a:pPr marL="0" marR="0">
              <a:lnSpc>
                <a:spcPct val="107000"/>
              </a:lnSpc>
              <a:spcBef>
                <a:spcPts val="0"/>
              </a:spcBef>
              <a:spcAft>
                <a:spcPts val="0"/>
              </a:spcAft>
              <a:tabLst>
                <a:tab pos="457200" algn="l"/>
                <a:tab pos="8001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cxnSp>
        <p:nvCxnSpPr>
          <p:cNvPr id="4" name="Straight Connector 3">
            <a:extLst>
              <a:ext uri="{FF2B5EF4-FFF2-40B4-BE49-F238E27FC236}">
                <a16:creationId xmlns:a16="http://schemas.microsoft.com/office/drawing/2014/main" xmlns="" id="{C099C745-BD4D-EC23-6FC1-6E5C5041AA63}"/>
              </a:ext>
            </a:extLst>
          </p:cNvPr>
          <p:cNvCxnSpPr>
            <a:cxnSpLocks/>
          </p:cNvCxnSpPr>
          <p:nvPr/>
        </p:nvCxnSpPr>
        <p:spPr>
          <a:xfrm>
            <a:off x="1905000" y="4114800"/>
            <a:ext cx="8610600" cy="914400"/>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38643C61-1182-345A-C8D0-FD94F617EE6A}"/>
              </a:ext>
            </a:extLst>
          </p:cNvPr>
          <p:cNvCxnSpPr>
            <a:cxnSpLocks/>
          </p:cNvCxnSpPr>
          <p:nvPr/>
        </p:nvCxnSpPr>
        <p:spPr>
          <a:xfrm flipH="1">
            <a:off x="1828800" y="3962397"/>
            <a:ext cx="8763000" cy="1181103"/>
          </a:xfrm>
          <a:prstGeom prst="line">
            <a:avLst/>
          </a:prstGeom>
          <a:ln w="730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6946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xmlns="" id="{5CEEF94C-25BA-4136-88AF-4FF4ABF9638F}"/>
              </a:ext>
            </a:extLst>
          </p:cNvPr>
          <p:cNvSpPr txBox="1">
            <a:spLocks/>
          </p:cNvSpPr>
          <p:nvPr/>
        </p:nvSpPr>
        <p:spPr bwMode="auto">
          <a:xfrm>
            <a:off x="31376" y="5486400"/>
            <a:ext cx="12223376"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6000" b="1" dirty="0">
              <a:solidFill>
                <a:schemeClr val="bg1"/>
              </a:solidFill>
            </a:endParaRPr>
          </a:p>
        </p:txBody>
      </p:sp>
      <p:sp>
        <p:nvSpPr>
          <p:cNvPr id="2" name="Subtitle 2">
            <a:extLst>
              <a:ext uri="{FF2B5EF4-FFF2-40B4-BE49-F238E27FC236}">
                <a16:creationId xmlns:a16="http://schemas.microsoft.com/office/drawing/2014/main" xmlns="" id="{78E602B2-3D80-C88A-7A22-A7863909B0B1}"/>
              </a:ext>
            </a:extLst>
          </p:cNvPr>
          <p:cNvSpPr txBox="1">
            <a:spLocks/>
          </p:cNvSpPr>
          <p:nvPr/>
        </p:nvSpPr>
        <p:spPr bwMode="auto">
          <a:xfrm>
            <a:off x="0" y="228600"/>
            <a:ext cx="8001000"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6000" b="1" dirty="0">
                <a:solidFill>
                  <a:schemeClr val="bg1"/>
                </a:solidFill>
              </a:rPr>
              <a:t>This is True Freedom</a:t>
            </a:r>
          </a:p>
        </p:txBody>
      </p:sp>
      <p:sp>
        <p:nvSpPr>
          <p:cNvPr id="3" name="Subtitle 2">
            <a:extLst>
              <a:ext uri="{FF2B5EF4-FFF2-40B4-BE49-F238E27FC236}">
                <a16:creationId xmlns:a16="http://schemas.microsoft.com/office/drawing/2014/main" xmlns="" id="{D455C539-8AA8-E00C-3064-90BD00E4E7EE}"/>
              </a:ext>
            </a:extLst>
          </p:cNvPr>
          <p:cNvSpPr txBox="1">
            <a:spLocks/>
          </p:cNvSpPr>
          <p:nvPr/>
        </p:nvSpPr>
        <p:spPr bwMode="auto">
          <a:xfrm>
            <a:off x="419099" y="4224607"/>
            <a:ext cx="11353800" cy="11430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000" b="1" i="1" dirty="0">
                <a:solidFill>
                  <a:schemeClr val="bg1"/>
                </a:solidFill>
              </a:rPr>
              <a:t>What are you going to do with your freedom?</a:t>
            </a:r>
          </a:p>
        </p:txBody>
      </p:sp>
      <p:sp>
        <p:nvSpPr>
          <p:cNvPr id="5" name="Rectangle 4">
            <a:extLst>
              <a:ext uri="{FF2B5EF4-FFF2-40B4-BE49-F238E27FC236}">
                <a16:creationId xmlns:a16="http://schemas.microsoft.com/office/drawing/2014/main" xmlns="" id="{5868435E-1567-9710-39BE-844F9494C253}"/>
              </a:ext>
            </a:extLst>
          </p:cNvPr>
          <p:cNvSpPr/>
          <p:nvPr/>
        </p:nvSpPr>
        <p:spPr>
          <a:xfrm>
            <a:off x="1371600" y="1295400"/>
            <a:ext cx="9296400" cy="2590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4000" b="1" dirty="0"/>
          </a:p>
          <a:p>
            <a:pPr algn="ctr"/>
            <a:r>
              <a:rPr lang="en-US" sz="4000" b="1" dirty="0"/>
              <a:t>True Freedom: </a:t>
            </a:r>
            <a:r>
              <a:rPr lang="en-US" sz="4000" dirty="0"/>
              <a:t>The ability to live out the purpose for which I was created</a:t>
            </a:r>
          </a:p>
        </p:txBody>
      </p:sp>
      <p:sp>
        <p:nvSpPr>
          <p:cNvPr id="9" name="Rectangle 8">
            <a:extLst>
              <a:ext uri="{FF2B5EF4-FFF2-40B4-BE49-F238E27FC236}">
                <a16:creationId xmlns:a16="http://schemas.microsoft.com/office/drawing/2014/main" xmlns="" id="{3D66F498-287B-4155-5A2C-4E3ADA1E91EC}"/>
              </a:ext>
            </a:extLst>
          </p:cNvPr>
          <p:cNvSpPr/>
          <p:nvPr/>
        </p:nvSpPr>
        <p:spPr>
          <a:xfrm>
            <a:off x="-6851" y="5143500"/>
            <a:ext cx="12192000" cy="1790697"/>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lnSpc>
                <a:spcPct val="107000"/>
              </a:lnSpc>
              <a:spcBef>
                <a:spcPts val="0"/>
              </a:spcBef>
              <a:spcAft>
                <a:spcPts val="0"/>
              </a:spcAft>
              <a:tabLst>
                <a:tab pos="457200" algn="l"/>
                <a:tab pos="800100" algn="l"/>
              </a:tabLst>
            </a:pPr>
            <a:r>
              <a:rPr lang="en-US" sz="3200" b="1" baseline="30000" dirty="0">
                <a:solidFill>
                  <a:schemeClr val="tx1"/>
                </a:solidFill>
                <a:effectLst/>
                <a:ea typeface="Calibri" panose="020F0502020204030204" pitchFamily="34" charset="0"/>
                <a:cs typeface="Times New Roman" panose="02020603050405020304" pitchFamily="18" charset="0"/>
              </a:rPr>
              <a:t>Romans 6:22</a:t>
            </a:r>
            <a:r>
              <a:rPr lang="en-US" sz="3200" baseline="30000" dirty="0">
                <a:solidFill>
                  <a:schemeClr val="tx1"/>
                </a:solidFill>
                <a:effectLst/>
                <a:ea typeface="Calibri" panose="020F0502020204030204" pitchFamily="34" charset="0"/>
                <a:cs typeface="Times New Roman" panose="02020603050405020304" pitchFamily="18" charset="0"/>
              </a:rPr>
              <a:t>  </a:t>
            </a:r>
            <a:r>
              <a:rPr lang="en-US" sz="3200" dirty="0">
                <a:solidFill>
                  <a:schemeClr val="tx1"/>
                </a:solidFill>
                <a:effectLst/>
                <a:ea typeface="Calibri" panose="020F0502020204030204" pitchFamily="34" charset="0"/>
                <a:cs typeface="Times New Roman" panose="02020603050405020304" pitchFamily="18" charset="0"/>
              </a:rPr>
              <a:t>But now </a:t>
            </a:r>
            <a:r>
              <a:rPr lang="en-US" sz="3200" b="1" u="sng" dirty="0">
                <a:solidFill>
                  <a:srgbClr val="002060"/>
                </a:solidFill>
                <a:effectLst/>
                <a:ea typeface="Calibri" panose="020F0502020204030204" pitchFamily="34" charset="0"/>
                <a:cs typeface="Times New Roman" panose="02020603050405020304" pitchFamily="18" charset="0"/>
              </a:rPr>
              <a:t>having been freed</a:t>
            </a:r>
            <a:r>
              <a:rPr lang="en-US" sz="3200" b="1" dirty="0">
                <a:solidFill>
                  <a:srgbClr val="002060"/>
                </a:solidFill>
                <a:effectLst/>
                <a:ea typeface="Calibri" panose="020F0502020204030204" pitchFamily="34" charset="0"/>
                <a:cs typeface="Times New Roman" panose="02020603050405020304" pitchFamily="18" charset="0"/>
              </a:rPr>
              <a:t> </a:t>
            </a:r>
            <a:r>
              <a:rPr lang="en-US" sz="3200" dirty="0">
                <a:solidFill>
                  <a:schemeClr val="tx1"/>
                </a:solidFill>
                <a:effectLst/>
                <a:ea typeface="Calibri" panose="020F0502020204030204" pitchFamily="34" charset="0"/>
                <a:cs typeface="Times New Roman" panose="02020603050405020304" pitchFamily="18" charset="0"/>
              </a:rPr>
              <a:t>from sin and enslaved to God, you derive your benefit, resulting in sanctification, and the outcome, eternal life. </a:t>
            </a:r>
          </a:p>
          <a:p>
            <a:pPr marL="0" marR="0">
              <a:lnSpc>
                <a:spcPct val="107000"/>
              </a:lnSpc>
              <a:spcBef>
                <a:spcPts val="0"/>
              </a:spcBef>
              <a:spcAft>
                <a:spcPts val="0"/>
              </a:spcAft>
              <a:tabLst>
                <a:tab pos="457200" algn="l"/>
                <a:tab pos="8001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388580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xmlns="" id="{5274EA44-6C01-4426-B74B-5B62DA852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084"/>
          <a:stretch/>
        </p:blipFill>
        <p:spPr bwMode="auto">
          <a:xfrm>
            <a:off x="1" y="-8899"/>
            <a:ext cx="12192000" cy="68668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57F77C70-4D54-23D6-992F-DC300E8DC24A}"/>
              </a:ext>
            </a:extLst>
          </p:cNvPr>
          <p:cNvSpPr/>
          <p:nvPr/>
        </p:nvSpPr>
        <p:spPr>
          <a:xfrm>
            <a:off x="228600" y="92075"/>
            <a:ext cx="57912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tx1"/>
                </a:solidFill>
              </a:rPr>
              <a:t>R O M A N S</a:t>
            </a:r>
          </a:p>
        </p:txBody>
      </p:sp>
      <p:sp>
        <p:nvSpPr>
          <p:cNvPr id="7" name="Rounded Rectangular Callout 11">
            <a:extLst>
              <a:ext uri="{FF2B5EF4-FFF2-40B4-BE49-F238E27FC236}">
                <a16:creationId xmlns:a16="http://schemas.microsoft.com/office/drawing/2014/main" xmlns="" id="{D798020B-692A-58A6-F762-6BC886E3CAEC}"/>
              </a:ext>
            </a:extLst>
          </p:cNvPr>
          <p:cNvSpPr/>
          <p:nvPr/>
        </p:nvSpPr>
        <p:spPr>
          <a:xfrm>
            <a:off x="6858000" y="5257800"/>
            <a:ext cx="5181600" cy="1315442"/>
          </a:xfrm>
          <a:prstGeom prst="wedgeRoundRectCallout">
            <a:avLst>
              <a:gd name="adj1" fmla="val -21927"/>
              <a:gd name="adj2" fmla="val 49596"/>
              <a:gd name="adj3" fmla="val 16667"/>
            </a:avLst>
          </a:prstGeom>
          <a:solidFill>
            <a:schemeClr val="tx1">
              <a:alpha val="6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6000" b="1" dirty="0">
                <a:solidFill>
                  <a:schemeClr val="bg1"/>
                </a:solidFill>
              </a:rPr>
              <a:t>Next Week… </a:t>
            </a:r>
            <a:endParaRPr lang="en-US" sz="6000" b="1" i="1" dirty="0">
              <a:solidFill>
                <a:schemeClr val="bg1"/>
              </a:solidFill>
            </a:endParaRPr>
          </a:p>
        </p:txBody>
      </p:sp>
    </p:spTree>
    <p:extLst>
      <p:ext uri="{BB962C8B-B14F-4D97-AF65-F5344CB8AC3E}">
        <p14:creationId xmlns:p14="http://schemas.microsoft.com/office/powerpoint/2010/main" val="40184316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3083275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B8D3565-71B6-BF61-8677-96BEF1204CD3}"/>
              </a:ext>
            </a:extLst>
          </p:cNvPr>
          <p:cNvSpPr/>
          <p:nvPr/>
        </p:nvSpPr>
        <p:spPr>
          <a:xfrm>
            <a:off x="0" y="5257799"/>
            <a:ext cx="12192000" cy="16002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6:16 </a:t>
            </a:r>
            <a:r>
              <a:rPr lang="en-US" sz="3100" dirty="0">
                <a:solidFill>
                  <a:schemeClr val="tx1"/>
                </a:solidFill>
              </a:rPr>
              <a:t>Do you not know that when you present yourselves to someone  as slaves for obedience, you are slaves of the one whom you obey, either of sin resulting in death, or of obedience resulting in righteousness? </a:t>
            </a:r>
          </a:p>
          <a:p>
            <a:pPr marL="0" marR="0">
              <a:lnSpc>
                <a:spcPct val="107000"/>
              </a:lnSpc>
              <a:spcBef>
                <a:spcPts val="0"/>
              </a:spcBef>
              <a:spcAft>
                <a:spcPts val="0"/>
              </a:spcAft>
            </a:pPr>
            <a:endParaRPr lang="en-US" sz="3400" dirty="0">
              <a:solidFill>
                <a:schemeClr val="tx1"/>
              </a:solidFill>
            </a:endParaRPr>
          </a:p>
        </p:txBody>
      </p:sp>
      <p:sp>
        <p:nvSpPr>
          <p:cNvPr id="3" name="Rectangle 2">
            <a:extLst>
              <a:ext uri="{FF2B5EF4-FFF2-40B4-BE49-F238E27FC236}">
                <a16:creationId xmlns:a16="http://schemas.microsoft.com/office/drawing/2014/main" xmlns="" id="{F61FD361-420E-F7EF-F1C2-BFC0ECCF38A9}"/>
              </a:ext>
            </a:extLst>
          </p:cNvPr>
          <p:cNvSpPr/>
          <p:nvPr/>
        </p:nvSpPr>
        <p:spPr>
          <a:xfrm>
            <a:off x="228600" y="92075"/>
            <a:ext cx="11734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bg1"/>
                </a:solidFill>
              </a:rPr>
              <a:t>Why </a:t>
            </a:r>
            <a:r>
              <a:rPr lang="en-US" sz="8800" b="1" i="1" dirty="0">
                <a:solidFill>
                  <a:schemeClr val="bg1"/>
                </a:solidFill>
              </a:rPr>
              <a:t>else</a:t>
            </a:r>
            <a:r>
              <a:rPr lang="en-US" sz="8800" b="1" dirty="0">
                <a:solidFill>
                  <a:schemeClr val="bg1"/>
                </a:solidFill>
              </a:rPr>
              <a:t> should I grow? </a:t>
            </a:r>
          </a:p>
        </p:txBody>
      </p:sp>
    </p:spTree>
    <p:extLst>
      <p:ext uri="{BB962C8B-B14F-4D97-AF65-F5344CB8AC3E}">
        <p14:creationId xmlns:p14="http://schemas.microsoft.com/office/powerpoint/2010/main" val="739471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61FD361-420E-F7EF-F1C2-BFC0ECCF38A9}"/>
              </a:ext>
            </a:extLst>
          </p:cNvPr>
          <p:cNvSpPr/>
          <p:nvPr/>
        </p:nvSpPr>
        <p:spPr>
          <a:xfrm>
            <a:off x="228600" y="92075"/>
            <a:ext cx="11734800" cy="1203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a:solidFill>
                  <a:schemeClr val="bg1"/>
                </a:solidFill>
              </a:rPr>
              <a:t>Why </a:t>
            </a:r>
            <a:r>
              <a:rPr lang="en-US" sz="8800" b="1" i="1" dirty="0">
                <a:solidFill>
                  <a:schemeClr val="bg1"/>
                </a:solidFill>
              </a:rPr>
              <a:t>else</a:t>
            </a:r>
            <a:r>
              <a:rPr lang="en-US" sz="8800" b="1" dirty="0">
                <a:solidFill>
                  <a:schemeClr val="bg1"/>
                </a:solidFill>
              </a:rPr>
              <a:t> should I grow? </a:t>
            </a:r>
          </a:p>
        </p:txBody>
      </p:sp>
      <p:pic>
        <p:nvPicPr>
          <p:cNvPr id="5" name="Picture 2" descr="Roman Slaves Relief Slab">
            <a:extLst>
              <a:ext uri="{FF2B5EF4-FFF2-40B4-BE49-F238E27FC236}">
                <a16:creationId xmlns:a16="http://schemas.microsoft.com/office/drawing/2014/main" xmlns="" id="{847E94BF-E4AB-632C-DDF9-DD6E5C699F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54" t="36690" r="5923" b="27670"/>
          <a:stretch/>
        </p:blipFill>
        <p:spPr bwMode="auto">
          <a:xfrm>
            <a:off x="0" y="1321065"/>
            <a:ext cx="6553200" cy="39959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FB8D3565-71B6-BF61-8677-96BEF1204CD3}"/>
              </a:ext>
            </a:extLst>
          </p:cNvPr>
          <p:cNvSpPr/>
          <p:nvPr/>
        </p:nvSpPr>
        <p:spPr>
          <a:xfrm>
            <a:off x="0" y="5257799"/>
            <a:ext cx="12192000" cy="1600201"/>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6:16 </a:t>
            </a:r>
            <a:r>
              <a:rPr lang="en-US" sz="3100" dirty="0">
                <a:solidFill>
                  <a:schemeClr val="tx1"/>
                </a:solidFill>
              </a:rPr>
              <a:t>Do you not know that when you present yourselves to someone  as </a:t>
            </a:r>
            <a:r>
              <a:rPr lang="en-US" sz="3100" b="1" u="sng" dirty="0">
                <a:solidFill>
                  <a:srgbClr val="002060"/>
                </a:solidFill>
              </a:rPr>
              <a:t>slaves</a:t>
            </a:r>
            <a:r>
              <a:rPr lang="en-US" sz="3100" dirty="0">
                <a:solidFill>
                  <a:schemeClr val="tx1"/>
                </a:solidFill>
              </a:rPr>
              <a:t> for obedience, you are </a:t>
            </a:r>
            <a:r>
              <a:rPr lang="en-US" sz="3100" b="1" u="sng" dirty="0">
                <a:solidFill>
                  <a:srgbClr val="002060"/>
                </a:solidFill>
              </a:rPr>
              <a:t>slaves</a:t>
            </a:r>
            <a:r>
              <a:rPr lang="en-US" sz="3100" dirty="0">
                <a:solidFill>
                  <a:schemeClr val="tx1"/>
                </a:solidFill>
              </a:rPr>
              <a:t> of the one whom you obey, either of sin resulting in death, or of obedience resulting in righteousness? </a:t>
            </a:r>
          </a:p>
          <a:p>
            <a:pPr marL="0" marR="0">
              <a:lnSpc>
                <a:spcPct val="107000"/>
              </a:lnSpc>
              <a:spcBef>
                <a:spcPts val="0"/>
              </a:spcBef>
              <a:spcAft>
                <a:spcPts val="0"/>
              </a:spcAft>
            </a:pPr>
            <a:endParaRPr lang="en-US" sz="3400" dirty="0">
              <a:solidFill>
                <a:schemeClr val="tx1"/>
              </a:solidFill>
            </a:endParaRPr>
          </a:p>
        </p:txBody>
      </p:sp>
      <p:sp>
        <p:nvSpPr>
          <p:cNvPr id="2" name="Rectangle 1">
            <a:extLst>
              <a:ext uri="{FF2B5EF4-FFF2-40B4-BE49-F238E27FC236}">
                <a16:creationId xmlns:a16="http://schemas.microsoft.com/office/drawing/2014/main" xmlns="" id="{22949330-5DF8-D059-643F-4FDF0B985ADA}"/>
              </a:ext>
            </a:extLst>
          </p:cNvPr>
          <p:cNvSpPr/>
          <p:nvPr/>
        </p:nvSpPr>
        <p:spPr>
          <a:xfrm>
            <a:off x="5638800" y="2514601"/>
            <a:ext cx="6248400" cy="2552616"/>
          </a:xfrm>
          <a:prstGeom prst="rect">
            <a:avLst/>
          </a:prstGeom>
          <a:solidFill>
            <a:schemeClr val="accent6">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a:r>
              <a:rPr lang="en-US" sz="3200" b="1" baseline="30000" dirty="0">
                <a:solidFill>
                  <a:schemeClr val="tx1"/>
                </a:solidFill>
              </a:rPr>
              <a:t>Romans</a:t>
            </a:r>
            <a:r>
              <a:rPr lang="en-US" sz="3200" b="1" dirty="0">
                <a:solidFill>
                  <a:schemeClr val="tx1"/>
                </a:solidFill>
              </a:rPr>
              <a:t> </a:t>
            </a:r>
            <a:r>
              <a:rPr lang="en-US" sz="3200" b="1" baseline="30000" dirty="0">
                <a:solidFill>
                  <a:schemeClr val="tx1"/>
                </a:solidFill>
              </a:rPr>
              <a:t>6:</a:t>
            </a:r>
            <a:r>
              <a:rPr lang="en-US" sz="3200" b="1" baseline="30000" dirty="0">
                <a:solidFill>
                  <a:srgbClr val="000000"/>
                </a:solidFill>
                <a:effectLst/>
                <a:ea typeface="Times New Roman" panose="02020603050405020304" pitchFamily="18" charset="0"/>
              </a:rPr>
              <a:t>12 </a:t>
            </a:r>
            <a:r>
              <a:rPr lang="en-US" sz="3200" dirty="0">
                <a:solidFill>
                  <a:srgbClr val="000000"/>
                </a:solidFill>
                <a:effectLst/>
                <a:ea typeface="Times New Roman" panose="02020603050405020304" pitchFamily="18" charset="0"/>
              </a:rPr>
              <a:t>Therefore do not let sin </a:t>
            </a:r>
            <a:r>
              <a:rPr lang="en-US" sz="3200" b="1" u="sng" dirty="0">
                <a:solidFill>
                  <a:srgbClr val="002060"/>
                </a:solidFill>
                <a:effectLst/>
                <a:ea typeface="Times New Roman" panose="02020603050405020304" pitchFamily="18" charset="0"/>
              </a:rPr>
              <a:t>reign</a:t>
            </a:r>
            <a:r>
              <a:rPr lang="en-US" sz="3200" dirty="0">
                <a:solidFill>
                  <a:srgbClr val="000000"/>
                </a:solidFill>
                <a:effectLst/>
                <a:ea typeface="Times New Roman" panose="02020603050405020304" pitchFamily="18" charset="0"/>
              </a:rPr>
              <a:t> in your mortal body so that you </a:t>
            </a:r>
            <a:r>
              <a:rPr lang="en-US" sz="3200" b="1" u="sng" dirty="0">
                <a:solidFill>
                  <a:srgbClr val="002060"/>
                </a:solidFill>
                <a:effectLst/>
                <a:ea typeface="Times New Roman" panose="02020603050405020304" pitchFamily="18" charset="0"/>
              </a:rPr>
              <a:t>obey</a:t>
            </a:r>
            <a:r>
              <a:rPr lang="en-US" sz="3200" dirty="0">
                <a:solidFill>
                  <a:srgbClr val="000000"/>
                </a:solidFill>
                <a:effectLst/>
                <a:ea typeface="Times New Roman" panose="02020603050405020304" pitchFamily="18" charset="0"/>
              </a:rPr>
              <a:t> its lusts… </a:t>
            </a:r>
            <a:r>
              <a:rPr lang="en-US" sz="3200" b="1" baseline="30000" dirty="0">
                <a:solidFill>
                  <a:srgbClr val="000000"/>
                </a:solidFill>
                <a:effectLst/>
                <a:ea typeface="Times New Roman" panose="02020603050405020304" pitchFamily="18" charset="0"/>
              </a:rPr>
              <a:t>14 </a:t>
            </a:r>
            <a:r>
              <a:rPr lang="en-US" sz="3200" dirty="0">
                <a:solidFill>
                  <a:srgbClr val="000000"/>
                </a:solidFill>
                <a:effectLst/>
                <a:ea typeface="Times New Roman" panose="02020603050405020304" pitchFamily="18" charset="0"/>
              </a:rPr>
              <a:t>For sin shall not be </a:t>
            </a:r>
            <a:r>
              <a:rPr lang="en-US" sz="3200" b="1" u="sng" dirty="0">
                <a:solidFill>
                  <a:srgbClr val="002060"/>
                </a:solidFill>
                <a:effectLst/>
                <a:ea typeface="Times New Roman" panose="02020603050405020304" pitchFamily="18" charset="0"/>
              </a:rPr>
              <a:t>master over you</a:t>
            </a:r>
            <a:r>
              <a:rPr lang="en-US" sz="3200" dirty="0">
                <a:solidFill>
                  <a:srgbClr val="000000"/>
                </a:solidFill>
                <a:effectLst/>
                <a:ea typeface="Times New Roman" panose="02020603050405020304" pitchFamily="18" charset="0"/>
              </a:rPr>
              <a:t>, for you are not under law but under grace.</a:t>
            </a:r>
            <a:endParaRPr lang="en-US" sz="3200" dirty="0">
              <a:effectLst/>
              <a:ea typeface="Times New Roman" panose="02020603050405020304" pitchFamily="18" charset="0"/>
            </a:endParaRPr>
          </a:p>
          <a:p>
            <a:pPr marL="0" marR="0">
              <a:lnSpc>
                <a:spcPct val="107000"/>
              </a:lnSpc>
              <a:spcBef>
                <a:spcPts val="0"/>
              </a:spcBef>
              <a:spcAft>
                <a:spcPts val="0"/>
              </a:spcAft>
            </a:pPr>
            <a:endParaRPr lang="en-US" sz="3400" dirty="0">
              <a:solidFill>
                <a:schemeClr val="tx1"/>
              </a:solidFill>
            </a:endParaRPr>
          </a:p>
        </p:txBody>
      </p:sp>
    </p:spTree>
    <p:extLst>
      <p:ext uri="{BB962C8B-B14F-4D97-AF65-F5344CB8AC3E}">
        <p14:creationId xmlns:p14="http://schemas.microsoft.com/office/powerpoint/2010/main" val="41263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18874</TotalTime>
  <Words>2220</Words>
  <Application>Microsoft Office PowerPoint</Application>
  <PresentationFormat>Widescreen</PresentationFormat>
  <Paragraphs>593</Paragraphs>
  <Slides>74</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74</vt:i4>
      </vt:variant>
    </vt:vector>
  </HeadingPairs>
  <TitlesOfParts>
    <vt:vector size="7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is sin depicted this way? </vt:lpstr>
      <vt:lpstr>PowerPoint Presentation</vt:lpstr>
      <vt:lpstr>PowerPoint Presentation</vt:lpstr>
      <vt:lpstr>?</vt:lpstr>
      <vt:lpstr>?</vt:lpstr>
      <vt:lpstr>?</vt:lpstr>
      <vt:lpstr>?</vt:lpstr>
      <vt:lpstr>?</vt:lpstr>
      <vt:lpstr>?</vt:lpstr>
      <vt:lpstr>?</vt:lpstr>
      <vt:lpstr>?</vt:lpstr>
      <vt:lpstr>?</vt:lpstr>
      <vt:lpstr>?</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 and Sarah</dc:creator>
  <cp:lastModifiedBy>DoddH</cp:lastModifiedBy>
  <cp:revision>730</cp:revision>
  <dcterms:created xsi:type="dcterms:W3CDTF">2010-12-28T16:51:17Z</dcterms:created>
  <dcterms:modified xsi:type="dcterms:W3CDTF">2023-02-08T16:45:19Z</dcterms:modified>
</cp:coreProperties>
</file>