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7081" r:id="rId2"/>
    <p:sldId id="7570" r:id="rId3"/>
    <p:sldId id="7571" r:id="rId4"/>
    <p:sldId id="7576" r:id="rId5"/>
    <p:sldId id="7670" r:id="rId6"/>
    <p:sldId id="7669" r:id="rId7"/>
    <p:sldId id="7671" r:id="rId8"/>
    <p:sldId id="7673" r:id="rId9"/>
    <p:sldId id="7674" r:id="rId10"/>
    <p:sldId id="7675" r:id="rId11"/>
    <p:sldId id="7676" r:id="rId12"/>
    <p:sldId id="7677" r:id="rId13"/>
    <p:sldId id="7707" r:id="rId14"/>
    <p:sldId id="7708" r:id="rId15"/>
    <p:sldId id="7709" r:id="rId16"/>
    <p:sldId id="7710" r:id="rId17"/>
    <p:sldId id="7711" r:id="rId18"/>
    <p:sldId id="7712" r:id="rId19"/>
    <p:sldId id="7713" r:id="rId20"/>
    <p:sldId id="7715" r:id="rId21"/>
    <p:sldId id="7716" r:id="rId22"/>
    <p:sldId id="7717" r:id="rId23"/>
    <p:sldId id="7718" r:id="rId24"/>
    <p:sldId id="7719" r:id="rId25"/>
    <p:sldId id="7723" r:id="rId26"/>
    <p:sldId id="7726" r:id="rId27"/>
    <p:sldId id="7724" r:id="rId28"/>
    <p:sldId id="7725" r:id="rId29"/>
    <p:sldId id="7727" r:id="rId30"/>
    <p:sldId id="7728" r:id="rId31"/>
    <p:sldId id="7729" r:id="rId32"/>
    <p:sldId id="7730" r:id="rId33"/>
    <p:sldId id="7731" r:id="rId34"/>
    <p:sldId id="7732" r:id="rId35"/>
    <p:sldId id="7733" r:id="rId36"/>
    <p:sldId id="7734" r:id="rId37"/>
    <p:sldId id="7735" r:id="rId38"/>
    <p:sldId id="7775" r:id="rId39"/>
    <p:sldId id="7736" r:id="rId40"/>
    <p:sldId id="7776" r:id="rId41"/>
    <p:sldId id="7737" r:id="rId42"/>
    <p:sldId id="7739" r:id="rId43"/>
    <p:sldId id="7740" r:id="rId44"/>
    <p:sldId id="7742" r:id="rId45"/>
    <p:sldId id="7741" r:id="rId46"/>
    <p:sldId id="7743" r:id="rId47"/>
    <p:sldId id="7744" r:id="rId48"/>
    <p:sldId id="7745" r:id="rId49"/>
    <p:sldId id="7752" r:id="rId50"/>
    <p:sldId id="7753" r:id="rId51"/>
    <p:sldId id="7754" r:id="rId52"/>
    <p:sldId id="7755" r:id="rId53"/>
    <p:sldId id="7756" r:id="rId54"/>
    <p:sldId id="7757" r:id="rId55"/>
    <p:sldId id="7758" r:id="rId56"/>
    <p:sldId id="7759" r:id="rId57"/>
    <p:sldId id="7761" r:id="rId58"/>
    <p:sldId id="672" r:id="rId59"/>
    <p:sldId id="7779" r:id="rId60"/>
    <p:sldId id="7780" r:id="rId61"/>
    <p:sldId id="7762" r:id="rId62"/>
    <p:sldId id="7763" r:id="rId63"/>
    <p:sldId id="7777" r:id="rId64"/>
    <p:sldId id="7764" r:id="rId65"/>
    <p:sldId id="7765" r:id="rId66"/>
    <p:sldId id="7767" r:id="rId67"/>
    <p:sldId id="7768" r:id="rId68"/>
    <p:sldId id="7769" r:id="rId69"/>
    <p:sldId id="7778" r:id="rId70"/>
    <p:sldId id="7770" r:id="rId71"/>
    <p:sldId id="7771" r:id="rId72"/>
    <p:sldId id="7772" r:id="rId73"/>
    <p:sldId id="7773" r:id="rId74"/>
    <p:sldId id="7774" r:id="rId75"/>
    <p:sldId id="7645" r:id="rId76"/>
    <p:sldId id="6976" r:id="rId77"/>
    <p:sldId id="1168" r:id="rId78"/>
    <p:sldId id="1169" r:id="rId79"/>
    <p:sldId id="1170" r:id="rId80"/>
    <p:sldId id="1156" r:id="rId81"/>
    <p:sldId id="1160" r:id="rId8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008000"/>
    <a:srgbClr val="DCDC92"/>
    <a:srgbClr val="F79747"/>
    <a:srgbClr val="F68B32"/>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3117" autoAdjust="0"/>
  </p:normalViewPr>
  <p:slideViewPr>
    <p:cSldViewPr>
      <p:cViewPr varScale="1">
        <p:scale>
          <a:sx n="68" d="100"/>
          <a:sy n="68" d="100"/>
        </p:scale>
        <p:origin x="1086"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76</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2/9/2023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2/9/2023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2/9/2023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2/9/2023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(for I am speaking to those who know the law), </a:t>
            </a:r>
            <a:r>
              <a:rPr lang="en-US" sz="3200" b="1" u="sng" dirty="0">
                <a:solidFill>
                  <a:srgbClr val="002060"/>
                </a:solidFill>
              </a:rPr>
              <a:t>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2" name="Rounded Rectangular Callout 15">
            <a:extLst>
              <a:ext uri="{FF2B5EF4-FFF2-40B4-BE49-F238E27FC236}">
                <a16:creationId xmlns:a16="http://schemas.microsoft.com/office/drawing/2014/main" xmlns="" id="{E69F565B-5A5E-7ED9-D3E7-2C17A4EC08D2}"/>
              </a:ext>
            </a:extLst>
          </p:cNvPr>
          <p:cNvSpPr/>
          <p:nvPr/>
        </p:nvSpPr>
        <p:spPr>
          <a:xfrm>
            <a:off x="609600" y="1219200"/>
            <a:ext cx="10591800"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Sanctification happens under the same dynamic that justification happens:</a:t>
            </a:r>
            <a:r>
              <a:rPr lang="en-US" sz="3600" dirty="0"/>
              <a:t> </a:t>
            </a:r>
            <a:r>
              <a:rPr lang="en-US" sz="3600" b="1" i="1" dirty="0"/>
              <a:t>under grace</a:t>
            </a:r>
            <a:endParaRPr lang="en-US" sz="3600" i="1" dirty="0"/>
          </a:p>
        </p:txBody>
      </p:sp>
      <p:sp>
        <p:nvSpPr>
          <p:cNvPr id="7" name="Rectangle 6">
            <a:extLst>
              <a:ext uri="{FF2B5EF4-FFF2-40B4-BE49-F238E27FC236}">
                <a16:creationId xmlns:a16="http://schemas.microsoft.com/office/drawing/2014/main" xmlns="" id="{B1D9922D-84F5-BAD2-71C1-CF63A057C71C}"/>
              </a:ext>
            </a:extLst>
          </p:cNvPr>
          <p:cNvSpPr/>
          <p:nvPr/>
        </p:nvSpPr>
        <p:spPr>
          <a:xfrm>
            <a:off x="3886200" y="2503468"/>
            <a:ext cx="7772400" cy="107793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6:14</a:t>
            </a:r>
            <a:r>
              <a:rPr lang="en-US" sz="3200" baseline="30000" dirty="0">
                <a:solidFill>
                  <a:schemeClr val="tx1"/>
                </a:solidFill>
              </a:rPr>
              <a:t> </a:t>
            </a:r>
            <a:r>
              <a:rPr lang="en-US" sz="3200" dirty="0">
                <a:solidFill>
                  <a:schemeClr val="tx1"/>
                </a:solidFill>
              </a:rPr>
              <a:t>For sin shall not be master over you, </a:t>
            </a:r>
            <a:r>
              <a:rPr lang="en-US" sz="3200" b="1" u="sng" dirty="0">
                <a:solidFill>
                  <a:srgbClr val="002060"/>
                </a:solidFill>
              </a:rPr>
              <a:t>for you are not under law but under grace</a:t>
            </a:r>
            <a:r>
              <a:rPr lang="en-US" sz="3200" dirty="0">
                <a:solidFill>
                  <a:srgbClr val="002060"/>
                </a:solidFill>
              </a:rPr>
              <a:t>. </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39233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3581400"/>
            <a:ext cx="12192000" cy="3276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2 </a:t>
            </a:r>
            <a:r>
              <a:rPr lang="en-US" sz="3200" dirty="0">
                <a:solidFill>
                  <a:srgbClr val="000000"/>
                </a:solidFill>
                <a:effectLst/>
                <a:ea typeface="Times New Roman" panose="02020603050405020304" pitchFamily="18" charset="0"/>
                <a:cs typeface="Calibri" panose="020F0502020204030204" pitchFamily="34" charset="0"/>
              </a:rPr>
              <a:t>For the married woman is bound by law to her husband while he is living; but if her husband dies, she is released from the law concerning the husband. </a:t>
            </a:r>
            <a:r>
              <a:rPr lang="en-US" sz="3200" b="1" baseline="30000" dirty="0">
                <a:solidFill>
                  <a:srgbClr val="000000"/>
                </a:solidFill>
                <a:effectLst/>
                <a:ea typeface="Times New Roman" panose="02020603050405020304" pitchFamily="18" charset="0"/>
                <a:cs typeface="Calibri" panose="020F0502020204030204" pitchFamily="34" charset="0"/>
              </a:rPr>
              <a:t>3 </a:t>
            </a:r>
            <a:r>
              <a:rPr lang="en-US" sz="3200" dirty="0">
                <a:solidFill>
                  <a:srgbClr val="000000"/>
                </a:solidFill>
                <a:effectLst/>
                <a:ea typeface="Times New Roman" panose="02020603050405020304" pitchFamily="18" charset="0"/>
                <a:cs typeface="Calibri" panose="020F0502020204030204" pitchFamily="34" charset="0"/>
              </a:rPr>
              <a:t>So then, if while her husband is living she is joined to another man, she shall be called an adulteress; but if her husband dies, she is free from the law, so that she is not an adulteress though she is joined to another man.</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2" name="Rounded Rectangular Callout 15">
            <a:extLst>
              <a:ext uri="{FF2B5EF4-FFF2-40B4-BE49-F238E27FC236}">
                <a16:creationId xmlns:a16="http://schemas.microsoft.com/office/drawing/2014/main" xmlns="" id="{E69F565B-5A5E-7ED9-D3E7-2C17A4EC08D2}"/>
              </a:ext>
            </a:extLst>
          </p:cNvPr>
          <p:cNvSpPr/>
          <p:nvPr/>
        </p:nvSpPr>
        <p:spPr>
          <a:xfrm>
            <a:off x="609600" y="1219200"/>
            <a:ext cx="10591800"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Sanctification happens under the same dynamic that justification happens:</a:t>
            </a:r>
            <a:r>
              <a:rPr lang="en-US" sz="3600" dirty="0"/>
              <a:t> </a:t>
            </a:r>
            <a:r>
              <a:rPr lang="en-US" sz="3600" b="1" i="1" dirty="0"/>
              <a:t>under grace</a:t>
            </a:r>
            <a:endParaRPr lang="en-US" sz="3600" i="1" dirty="0"/>
          </a:p>
        </p:txBody>
      </p:sp>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2362200"/>
            <a:ext cx="1219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dirty="0">
                <a:effectLst/>
                <a:latin typeface="Calibri" panose="020F0502020204030204" pitchFamily="34" charset="0"/>
                <a:ea typeface="Calibri" panose="020F0502020204030204" pitchFamily="34" charset="0"/>
                <a:cs typeface="Calibri" panose="020F0502020204030204" pitchFamily="34" charset="0"/>
              </a:rPr>
              <a:t>Principle: Death releases people from legal contracts and liabilities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69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4724400"/>
            <a:ext cx="12192000" cy="2133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4 </a:t>
            </a:r>
            <a:r>
              <a:rPr lang="en-US" sz="3200" dirty="0">
                <a:solidFill>
                  <a:srgbClr val="000000"/>
                </a:solidFill>
                <a:effectLst/>
                <a:ea typeface="Times New Roman" panose="02020603050405020304" pitchFamily="18" charset="0"/>
                <a:cs typeface="Calibri" panose="020F0502020204030204" pitchFamily="34" charset="0"/>
              </a:rPr>
              <a:t>Therefore, my brethren, you also were made to </a:t>
            </a:r>
            <a:r>
              <a:rPr lang="en-US" sz="3200" b="1" u="sng" dirty="0">
                <a:solidFill>
                  <a:srgbClr val="002060"/>
                </a:solidFill>
                <a:effectLst/>
                <a:ea typeface="Times New Roman" panose="02020603050405020304" pitchFamily="18" charset="0"/>
                <a:cs typeface="Calibri" panose="020F0502020204030204" pitchFamily="34" charset="0"/>
              </a:rPr>
              <a:t>die to the Law </a:t>
            </a:r>
            <a:r>
              <a:rPr lang="en-US" sz="3200" dirty="0">
                <a:solidFill>
                  <a:srgbClr val="000000"/>
                </a:solidFill>
                <a:effectLst/>
                <a:ea typeface="Times New Roman" panose="02020603050405020304" pitchFamily="18" charset="0"/>
                <a:cs typeface="Calibri" panose="020F0502020204030204" pitchFamily="34" charset="0"/>
              </a:rPr>
              <a:t>through the body of Christ, so that you might be </a:t>
            </a:r>
            <a:r>
              <a:rPr lang="en-US" sz="3200" b="1" u="sng" dirty="0">
                <a:solidFill>
                  <a:srgbClr val="002060"/>
                </a:solidFill>
                <a:effectLst/>
                <a:ea typeface="Times New Roman" panose="02020603050405020304" pitchFamily="18" charset="0"/>
                <a:cs typeface="Calibri" panose="020F0502020204030204" pitchFamily="34" charset="0"/>
              </a:rPr>
              <a:t>joined to another, to Him</a:t>
            </a:r>
            <a:r>
              <a:rPr lang="en-US" sz="3200" dirty="0">
                <a:solidFill>
                  <a:srgbClr val="000000"/>
                </a:solidFill>
                <a:effectLst/>
                <a:ea typeface="Times New Roman" panose="02020603050405020304" pitchFamily="18" charset="0"/>
                <a:cs typeface="Calibri" panose="020F0502020204030204" pitchFamily="34" charset="0"/>
              </a:rPr>
              <a:t> who was raised from the dead, in order that we might bear fruit for God.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2" name="Rounded Rectangular Callout 15">
            <a:extLst>
              <a:ext uri="{FF2B5EF4-FFF2-40B4-BE49-F238E27FC236}">
                <a16:creationId xmlns:a16="http://schemas.microsoft.com/office/drawing/2014/main" xmlns="" id="{E69F565B-5A5E-7ED9-D3E7-2C17A4EC08D2}"/>
              </a:ext>
            </a:extLst>
          </p:cNvPr>
          <p:cNvSpPr/>
          <p:nvPr/>
        </p:nvSpPr>
        <p:spPr>
          <a:xfrm>
            <a:off x="609600" y="1219200"/>
            <a:ext cx="10591800"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Sanctification happens under the same dynamic that justification happens:</a:t>
            </a:r>
            <a:r>
              <a:rPr lang="en-US" sz="3600" dirty="0"/>
              <a:t> </a:t>
            </a:r>
            <a:r>
              <a:rPr lang="en-US" sz="3600" b="1" i="1" dirty="0"/>
              <a:t>under grace</a:t>
            </a:r>
            <a:endParaRPr lang="en-US" sz="3600" i="1" dirty="0"/>
          </a:p>
        </p:txBody>
      </p:sp>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2362200"/>
            <a:ext cx="1219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400" b="1" dirty="0">
                <a:effectLst/>
                <a:latin typeface="Calibri" panose="020F0502020204030204" pitchFamily="34" charset="0"/>
                <a:ea typeface="Calibri" panose="020F0502020204030204" pitchFamily="34" charset="0"/>
                <a:cs typeface="Calibri" panose="020F0502020204030204" pitchFamily="34" charset="0"/>
              </a:rPr>
              <a:t>Principle: Death releases people from legal contracts and liabilities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70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6200" y="70204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835498" y="2754111"/>
            <a:ext cx="584102" cy="5986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19328" y="3021231"/>
            <a:ext cx="1000272" cy="40776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57575" y="3429000"/>
            <a:ext cx="962025" cy="4462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62113" y="3213698"/>
            <a:ext cx="4001142"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“condemned”</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1166692" y="1762565"/>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645952" y="2702755"/>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541335" y="36576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390379" y="2286000"/>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4C070DD6-ACA1-66F8-E05F-ABA14233D08D}"/>
              </a:ext>
            </a:extLst>
          </p:cNvPr>
          <p:cNvSpPr/>
          <p:nvPr/>
        </p:nvSpPr>
        <p:spPr>
          <a:xfrm>
            <a:off x="0" y="4724400"/>
            <a:ext cx="12192000" cy="2133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4 </a:t>
            </a:r>
            <a:r>
              <a:rPr lang="en-US" sz="3200" dirty="0">
                <a:solidFill>
                  <a:srgbClr val="000000"/>
                </a:solidFill>
                <a:effectLst/>
                <a:ea typeface="Times New Roman" panose="02020603050405020304" pitchFamily="18" charset="0"/>
                <a:cs typeface="Calibri" panose="020F0502020204030204" pitchFamily="34" charset="0"/>
              </a:rPr>
              <a:t>Therefore, my brethren, you also were made to </a:t>
            </a:r>
            <a:r>
              <a:rPr lang="en-US" sz="3200" b="1" u="sng" dirty="0">
                <a:solidFill>
                  <a:srgbClr val="002060"/>
                </a:solidFill>
                <a:effectLst/>
                <a:ea typeface="Times New Roman" panose="02020603050405020304" pitchFamily="18" charset="0"/>
                <a:cs typeface="Calibri" panose="020F0502020204030204" pitchFamily="34" charset="0"/>
              </a:rPr>
              <a:t>die to the Law </a:t>
            </a:r>
            <a:r>
              <a:rPr lang="en-US" sz="3200" dirty="0">
                <a:solidFill>
                  <a:srgbClr val="000000"/>
                </a:solidFill>
                <a:effectLst/>
                <a:ea typeface="Times New Roman" panose="02020603050405020304" pitchFamily="18" charset="0"/>
                <a:cs typeface="Calibri" panose="020F0502020204030204" pitchFamily="34" charset="0"/>
              </a:rPr>
              <a:t>through the body of Christ, so that you might be </a:t>
            </a:r>
            <a:r>
              <a:rPr lang="en-US" sz="3200" b="1" u="sng" dirty="0">
                <a:solidFill>
                  <a:srgbClr val="002060"/>
                </a:solidFill>
                <a:effectLst/>
                <a:ea typeface="Times New Roman" panose="02020603050405020304" pitchFamily="18" charset="0"/>
                <a:cs typeface="Calibri" panose="020F0502020204030204" pitchFamily="34" charset="0"/>
              </a:rPr>
              <a:t>joined to another, to Him</a:t>
            </a:r>
            <a:r>
              <a:rPr lang="en-US" sz="3200" dirty="0">
                <a:solidFill>
                  <a:srgbClr val="000000"/>
                </a:solidFill>
                <a:effectLst/>
                <a:ea typeface="Times New Roman" panose="02020603050405020304" pitchFamily="18" charset="0"/>
                <a:cs typeface="Calibri" panose="020F0502020204030204" pitchFamily="34" charset="0"/>
              </a:rPr>
              <a:t> who was raised from the dead, in order that we might bear fruit for God.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1" name="Oval 30">
            <a:extLst>
              <a:ext uri="{FF2B5EF4-FFF2-40B4-BE49-F238E27FC236}">
                <a16:creationId xmlns:a16="http://schemas.microsoft.com/office/drawing/2014/main" xmlns="" id="{21F797E0-C2FE-53B6-FAF0-C535FA8229B7}"/>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xmlns="" id="{23035D07-8781-A0BF-448D-ED443315DACC}"/>
              </a:ext>
            </a:extLst>
          </p:cNvPr>
          <p:cNvCxnSpPr>
            <a:cxnSpLocks/>
          </p:cNvCxnSpPr>
          <p:nvPr/>
        </p:nvCxnSpPr>
        <p:spPr>
          <a:xfrm flipH="1" flipV="1">
            <a:off x="3944538" y="2295965"/>
            <a:ext cx="470813" cy="114928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5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6"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6200" y="70204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835498" y="2754111"/>
            <a:ext cx="584102" cy="5986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19328" y="3021231"/>
            <a:ext cx="1000272" cy="40776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57575" y="3429000"/>
            <a:ext cx="962025" cy="4462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57600" y="3427416"/>
            <a:ext cx="782886" cy="7635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62113" y="3213698"/>
            <a:ext cx="4001142"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“condemned”</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1166692" y="1762565"/>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645952" y="2702755"/>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541335" y="36576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390379" y="2286000"/>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720349"/>
            <a:ext cx="801847" cy="76776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86100"/>
            <a:ext cx="1076325" cy="49038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59843"/>
            <a:ext cx="1037019" cy="13396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467600" y="17526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7505700" y="22860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772400" y="27432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8001000" y="36576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8191500" y="32004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4C070DD6-ACA1-66F8-E05F-ABA14233D08D}"/>
              </a:ext>
            </a:extLst>
          </p:cNvPr>
          <p:cNvSpPr/>
          <p:nvPr/>
        </p:nvSpPr>
        <p:spPr>
          <a:xfrm>
            <a:off x="0" y="4724400"/>
            <a:ext cx="12192000" cy="2133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4 </a:t>
            </a:r>
            <a:r>
              <a:rPr lang="en-US" sz="3200" dirty="0">
                <a:solidFill>
                  <a:srgbClr val="000000"/>
                </a:solidFill>
                <a:effectLst/>
                <a:ea typeface="Times New Roman" panose="02020603050405020304" pitchFamily="18" charset="0"/>
                <a:cs typeface="Calibri" panose="020F0502020204030204" pitchFamily="34" charset="0"/>
              </a:rPr>
              <a:t>Therefore, my brethren, you also were made to </a:t>
            </a:r>
            <a:r>
              <a:rPr lang="en-US" sz="3200" b="1" u="sng" dirty="0">
                <a:solidFill>
                  <a:srgbClr val="002060"/>
                </a:solidFill>
                <a:effectLst/>
                <a:ea typeface="Times New Roman" panose="02020603050405020304" pitchFamily="18" charset="0"/>
                <a:cs typeface="Calibri" panose="020F0502020204030204" pitchFamily="34" charset="0"/>
              </a:rPr>
              <a:t>die to the Law </a:t>
            </a:r>
            <a:r>
              <a:rPr lang="en-US" sz="3200" dirty="0">
                <a:solidFill>
                  <a:srgbClr val="000000"/>
                </a:solidFill>
                <a:effectLst/>
                <a:ea typeface="Times New Roman" panose="02020603050405020304" pitchFamily="18" charset="0"/>
                <a:cs typeface="Calibri" panose="020F0502020204030204" pitchFamily="34" charset="0"/>
              </a:rPr>
              <a:t>through the body of Christ, so that you might be </a:t>
            </a:r>
            <a:r>
              <a:rPr lang="en-US" sz="3200" b="1" u="sng" dirty="0">
                <a:solidFill>
                  <a:srgbClr val="002060"/>
                </a:solidFill>
                <a:effectLst/>
                <a:ea typeface="Times New Roman" panose="02020603050405020304" pitchFamily="18" charset="0"/>
                <a:cs typeface="Calibri" panose="020F0502020204030204" pitchFamily="34" charset="0"/>
              </a:rPr>
              <a:t>joined to another, to Him</a:t>
            </a:r>
            <a:r>
              <a:rPr lang="en-US" sz="3200" dirty="0">
                <a:solidFill>
                  <a:srgbClr val="000000"/>
                </a:solidFill>
                <a:effectLst/>
                <a:ea typeface="Times New Roman" panose="02020603050405020304" pitchFamily="18" charset="0"/>
                <a:cs typeface="Calibri" panose="020F0502020204030204" pitchFamily="34" charset="0"/>
              </a:rPr>
              <a:t> who was raised from the dead, in order that we might bear fruit for God.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1" name="Oval 30">
            <a:extLst>
              <a:ext uri="{FF2B5EF4-FFF2-40B4-BE49-F238E27FC236}">
                <a16:creationId xmlns:a16="http://schemas.microsoft.com/office/drawing/2014/main" xmlns="" id="{21F797E0-C2FE-53B6-FAF0-C535FA8229B7}"/>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ular Callout 31">
            <a:extLst>
              <a:ext uri="{FF2B5EF4-FFF2-40B4-BE49-F238E27FC236}">
                <a16:creationId xmlns:a16="http://schemas.microsoft.com/office/drawing/2014/main" xmlns="" id="{97102F5B-09B7-E3D2-DC14-5FF21C7A4472}"/>
              </a:ext>
            </a:extLst>
          </p:cNvPr>
          <p:cNvSpPr/>
          <p:nvPr/>
        </p:nvSpPr>
        <p:spPr>
          <a:xfrm>
            <a:off x="561992" y="4059021"/>
            <a:ext cx="3324208"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Under the Law</a:t>
            </a:r>
          </a:p>
        </p:txBody>
      </p:sp>
      <p:cxnSp>
        <p:nvCxnSpPr>
          <p:cNvPr id="39" name="Straight Connector 38">
            <a:extLst>
              <a:ext uri="{FF2B5EF4-FFF2-40B4-BE49-F238E27FC236}">
                <a16:creationId xmlns:a16="http://schemas.microsoft.com/office/drawing/2014/main" xmlns="" id="{23035D07-8781-A0BF-448D-ED443315DACC}"/>
              </a:ext>
            </a:extLst>
          </p:cNvPr>
          <p:cNvCxnSpPr>
            <a:cxnSpLocks/>
          </p:cNvCxnSpPr>
          <p:nvPr/>
        </p:nvCxnSpPr>
        <p:spPr>
          <a:xfrm flipH="1" flipV="1">
            <a:off x="3944538" y="2295965"/>
            <a:ext cx="470813" cy="114928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26B45E91-03BE-6D2C-AD32-6C2DB10A7264}"/>
              </a:ext>
            </a:extLst>
          </p:cNvPr>
          <p:cNvCxnSpPr>
            <a:cxnSpLocks/>
          </p:cNvCxnSpPr>
          <p:nvPr/>
        </p:nvCxnSpPr>
        <p:spPr>
          <a:xfrm flipH="1">
            <a:off x="7351552" y="2324100"/>
            <a:ext cx="687548" cy="115250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Rounded Rectangular Callout 15">
            <a:extLst>
              <a:ext uri="{FF2B5EF4-FFF2-40B4-BE49-F238E27FC236}">
                <a16:creationId xmlns:a16="http://schemas.microsoft.com/office/drawing/2014/main" xmlns="" id="{DF8D728E-C601-CE3C-A925-B970190F622A}"/>
              </a:ext>
            </a:extLst>
          </p:cNvPr>
          <p:cNvSpPr/>
          <p:nvPr/>
        </p:nvSpPr>
        <p:spPr>
          <a:xfrm>
            <a:off x="838200" y="1794635"/>
            <a:ext cx="10591800"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When we are “put into Christ,” new things become true of us, and we “die” to the things of the old self</a:t>
            </a:r>
            <a:endParaRPr lang="en-US" sz="3600" i="1" dirty="0"/>
          </a:p>
        </p:txBody>
      </p:sp>
    </p:spTree>
    <p:extLst>
      <p:ext uri="{BB962C8B-B14F-4D97-AF65-F5344CB8AC3E}">
        <p14:creationId xmlns:p14="http://schemas.microsoft.com/office/powerpoint/2010/main" val="25791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5.55112E-17 1.11022E-16 C 0.00534 0.02199 0.01107 0.04398 0.01875 0.06157 C 0.02669 0.07917 0.03503 0.0956 0.04661 0.10532 C 0.05833 0.11505 0.07161 0.11713 0.08906 0.11944 C 0.10651 0.12176 0.13333 0.12338 0.15143 0.11944 C 0.16953 0.11551 0.18763 0.11157 0.19831 0.09537 C 0.20898 0.07917 0.21159 0.03727 0.21497 0.02176 C 0.21849 0.00625 0.21914 0.00949 0.21849 0.00185 C 0.21771 -0.00579 0.21198 -0.01968 0.21055 -0.02384 " pathEditMode="relative" rAng="0" ptsTypes="AAAAAAAAA">
                                      <p:cBhvr>
                                        <p:cTn id="6" dur="2000" fill="hold"/>
                                        <p:tgtEl>
                                          <p:spTgt spid="31"/>
                                        </p:tgtEl>
                                        <p:attrNameLst>
                                          <p:attrName>ppt_x</p:attrName>
                                          <p:attrName>ppt_y</p:attrName>
                                        </p:attrNameLst>
                                      </p:cBhvr>
                                      <p:rCtr x="10938" y="488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par>
                                <p:cTn id="12" presetID="2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22" presetClass="entr" presetSubtype="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6" grpId="0"/>
      <p:bldP spid="37" grpId="0"/>
      <p:bldP spid="31" grpId="0" animBg="1"/>
      <p:bldP spid="38" grpId="0"/>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76200" y="70204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835498" y="2754111"/>
            <a:ext cx="584102" cy="5986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19328" y="3021231"/>
            <a:ext cx="1000272" cy="40776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57575" y="3429000"/>
            <a:ext cx="962025" cy="44628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57600" y="3427416"/>
            <a:ext cx="782886" cy="7635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62113" y="3213698"/>
            <a:ext cx="4001142"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“condemned”</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1166692" y="1762565"/>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645952" y="2702755"/>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541335" y="36576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390379" y="2286000"/>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720349"/>
            <a:ext cx="801847" cy="76776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86100"/>
            <a:ext cx="1076325" cy="49038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59843"/>
            <a:ext cx="1037019" cy="13396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467600" y="17526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7505700" y="22860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772400" y="27432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8001000" y="36576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8191500" y="32004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4C070DD6-ACA1-66F8-E05F-ABA14233D08D}"/>
              </a:ext>
            </a:extLst>
          </p:cNvPr>
          <p:cNvSpPr/>
          <p:nvPr/>
        </p:nvSpPr>
        <p:spPr>
          <a:xfrm>
            <a:off x="0" y="4724400"/>
            <a:ext cx="12192000" cy="2133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4 </a:t>
            </a:r>
            <a:r>
              <a:rPr lang="en-US" sz="3200" dirty="0">
                <a:solidFill>
                  <a:srgbClr val="000000"/>
                </a:solidFill>
                <a:effectLst/>
                <a:ea typeface="Times New Roman" panose="02020603050405020304" pitchFamily="18" charset="0"/>
                <a:cs typeface="Calibri" panose="020F0502020204030204" pitchFamily="34" charset="0"/>
              </a:rPr>
              <a:t>Therefore, my brethren, you also were made to </a:t>
            </a:r>
            <a:r>
              <a:rPr lang="en-US" sz="3200" dirty="0">
                <a:solidFill>
                  <a:schemeClr val="tx1"/>
                </a:solidFill>
                <a:effectLst/>
                <a:ea typeface="Times New Roman" panose="02020603050405020304" pitchFamily="18" charset="0"/>
                <a:cs typeface="Calibri" panose="020F0502020204030204" pitchFamily="34" charset="0"/>
              </a:rPr>
              <a:t>die to the Law through the body of Christ, so that you might be joined to another, to Him who was raised from the dead, </a:t>
            </a:r>
            <a:r>
              <a:rPr lang="en-US" sz="3200" b="1" u="sng" dirty="0">
                <a:solidFill>
                  <a:srgbClr val="002060"/>
                </a:solidFill>
                <a:effectLst/>
                <a:ea typeface="Times New Roman" panose="02020603050405020304" pitchFamily="18" charset="0"/>
                <a:cs typeface="Calibri" panose="020F0502020204030204" pitchFamily="34" charset="0"/>
              </a:rPr>
              <a:t>in order that we might bear fruit for God. </a:t>
            </a:r>
            <a:endParaRPr lang="en-US" sz="3200" b="1" u="sng"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8" name="Rounded Rectangular Callout 31">
            <a:extLst>
              <a:ext uri="{FF2B5EF4-FFF2-40B4-BE49-F238E27FC236}">
                <a16:creationId xmlns:a16="http://schemas.microsoft.com/office/drawing/2014/main" xmlns="" id="{97102F5B-09B7-E3D2-DC14-5FF21C7A4472}"/>
              </a:ext>
            </a:extLst>
          </p:cNvPr>
          <p:cNvSpPr/>
          <p:nvPr/>
        </p:nvSpPr>
        <p:spPr>
          <a:xfrm>
            <a:off x="561992" y="4059021"/>
            <a:ext cx="3324208"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Under the Law</a:t>
            </a:r>
          </a:p>
        </p:txBody>
      </p:sp>
      <p:cxnSp>
        <p:nvCxnSpPr>
          <p:cNvPr id="39" name="Straight Connector 38">
            <a:extLst>
              <a:ext uri="{FF2B5EF4-FFF2-40B4-BE49-F238E27FC236}">
                <a16:creationId xmlns:a16="http://schemas.microsoft.com/office/drawing/2014/main" xmlns="" id="{23035D07-8781-A0BF-448D-ED443315DACC}"/>
              </a:ext>
            </a:extLst>
          </p:cNvPr>
          <p:cNvCxnSpPr>
            <a:cxnSpLocks/>
          </p:cNvCxnSpPr>
          <p:nvPr/>
        </p:nvCxnSpPr>
        <p:spPr>
          <a:xfrm flipH="1" flipV="1">
            <a:off x="3944538" y="2295965"/>
            <a:ext cx="470813" cy="114928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26B45E91-03BE-6D2C-AD32-6C2DB10A7264}"/>
              </a:ext>
            </a:extLst>
          </p:cNvPr>
          <p:cNvCxnSpPr>
            <a:cxnSpLocks/>
          </p:cNvCxnSpPr>
          <p:nvPr/>
        </p:nvCxnSpPr>
        <p:spPr>
          <a:xfrm flipH="1">
            <a:off x="7351552" y="2324100"/>
            <a:ext cx="687548" cy="115250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9D60F5DF-2002-3C7F-DD28-B7B75CB56C52}"/>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48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xmlns="" id="{E69F565B-5A5E-7ED9-D3E7-2C17A4EC08D2}"/>
              </a:ext>
            </a:extLst>
          </p:cNvPr>
          <p:cNvSpPr/>
          <p:nvPr/>
        </p:nvSpPr>
        <p:spPr>
          <a:xfrm>
            <a:off x="685800" y="228600"/>
            <a:ext cx="105918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Paul’s shocking point: trying to follow the Law does not help us to grow spiritually!</a:t>
            </a:r>
            <a:endParaRPr lang="en-US" sz="4000" i="1" dirty="0"/>
          </a:p>
        </p:txBody>
      </p:sp>
      <p:sp>
        <p:nvSpPr>
          <p:cNvPr id="3" name="Rounded Rectangular Callout 15">
            <a:extLst>
              <a:ext uri="{FF2B5EF4-FFF2-40B4-BE49-F238E27FC236}">
                <a16:creationId xmlns:a16="http://schemas.microsoft.com/office/drawing/2014/main" xmlns="" id="{9C397B72-0FC4-FC7A-0BEC-A6505349EC5B}"/>
              </a:ext>
            </a:extLst>
          </p:cNvPr>
          <p:cNvSpPr/>
          <p:nvPr/>
        </p:nvSpPr>
        <p:spPr>
          <a:xfrm>
            <a:off x="1066800" y="1371600"/>
            <a:ext cx="94488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 fact, it is </a:t>
            </a:r>
            <a:r>
              <a:rPr lang="en-US" sz="3600" b="1" i="1" dirty="0">
                <a:effectLst/>
                <a:latin typeface="Calibri" panose="020F0502020204030204" pitchFamily="34" charset="0"/>
                <a:ea typeface="Calibri" panose="020F0502020204030204" pitchFamily="34" charset="0"/>
                <a:cs typeface="Calibri" panose="020F0502020204030204" pitchFamily="34" charset="0"/>
              </a:rPr>
              <a:t>counterproductive</a:t>
            </a:r>
            <a:r>
              <a:rPr lang="en-US" sz="3600" b="1" dirty="0">
                <a:effectLst/>
                <a:latin typeface="Calibri" panose="020F0502020204030204" pitchFamily="34" charset="0"/>
                <a:ea typeface="Calibri" panose="020F0502020204030204" pitchFamily="34" charset="0"/>
                <a:cs typeface="Calibri" panose="020F0502020204030204" pitchFamily="34" charset="0"/>
              </a:rPr>
              <a:t> to sanctification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724400"/>
            <a:ext cx="12192000" cy="2133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4 </a:t>
            </a:r>
            <a:r>
              <a:rPr lang="en-US" sz="3200" dirty="0">
                <a:solidFill>
                  <a:srgbClr val="000000"/>
                </a:solidFill>
                <a:effectLst/>
                <a:ea typeface="Times New Roman" panose="02020603050405020304" pitchFamily="18" charset="0"/>
                <a:cs typeface="Calibri" panose="020F0502020204030204" pitchFamily="34" charset="0"/>
              </a:rPr>
              <a:t>Therefore, my brethren, you also were made to </a:t>
            </a:r>
            <a:r>
              <a:rPr lang="en-US" sz="3200" dirty="0">
                <a:solidFill>
                  <a:schemeClr val="tx1"/>
                </a:solidFill>
                <a:effectLst/>
                <a:ea typeface="Times New Roman" panose="02020603050405020304" pitchFamily="18" charset="0"/>
                <a:cs typeface="Calibri" panose="020F0502020204030204" pitchFamily="34" charset="0"/>
              </a:rPr>
              <a:t>die to the Law through the body of Christ, so that you might be joined to another, to Him who was raised from the dead, </a:t>
            </a:r>
            <a:r>
              <a:rPr lang="en-US" sz="3200" b="1" u="sng" dirty="0">
                <a:solidFill>
                  <a:srgbClr val="002060"/>
                </a:solidFill>
                <a:effectLst/>
                <a:ea typeface="Times New Roman" panose="02020603050405020304" pitchFamily="18" charset="0"/>
                <a:cs typeface="Calibri" panose="020F0502020204030204" pitchFamily="34" charset="0"/>
              </a:rPr>
              <a:t>in order that we might bear fruit for God. </a:t>
            </a:r>
            <a:endParaRPr lang="en-US" sz="3200" b="1" u="sng"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8640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1066800" y="1371600"/>
            <a:ext cx="94488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 fact, it is </a:t>
            </a:r>
            <a:r>
              <a:rPr lang="en-US" sz="3600" b="1" i="1" dirty="0">
                <a:effectLst/>
                <a:latin typeface="Calibri" panose="020F0502020204030204" pitchFamily="34" charset="0"/>
                <a:ea typeface="Calibri" panose="020F0502020204030204" pitchFamily="34" charset="0"/>
                <a:cs typeface="Calibri" panose="020F0502020204030204" pitchFamily="34" charset="0"/>
              </a:rPr>
              <a:t>counterproductive</a:t>
            </a:r>
            <a:r>
              <a:rPr lang="en-US" sz="3600" b="1" dirty="0">
                <a:effectLst/>
                <a:latin typeface="Calibri" panose="020F0502020204030204" pitchFamily="34" charset="0"/>
                <a:ea typeface="Calibri" panose="020F0502020204030204" pitchFamily="34" charset="0"/>
                <a:cs typeface="Calibri" panose="020F0502020204030204" pitchFamily="34" charset="0"/>
              </a:rPr>
              <a:t> to sanctification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the sinful passions, which were aroused by the Law, were at work in the members of our body to </a:t>
            </a:r>
            <a:r>
              <a:rPr lang="en-US" sz="3200" b="1" u="sng" dirty="0">
                <a:solidFill>
                  <a:srgbClr val="002060"/>
                </a:solidFill>
              </a:rPr>
              <a:t>bear fruit for death</a:t>
            </a:r>
            <a:r>
              <a:rPr lang="en-US" sz="3200" dirty="0">
                <a:solidFill>
                  <a:schemeClr val="tx1"/>
                </a:solidFill>
              </a:rPr>
              <a:t>. </a:t>
            </a:r>
            <a:r>
              <a:rPr lang="en-US" sz="3200" b="1" baseline="30000" dirty="0">
                <a:solidFill>
                  <a:schemeClr val="tx1"/>
                </a:solidFill>
              </a:rPr>
              <a:t>6 </a:t>
            </a:r>
            <a:r>
              <a:rPr lang="en-US" sz="3200" dirty="0">
                <a:solidFill>
                  <a:schemeClr val="tx1"/>
                </a:solidFill>
              </a:rPr>
              <a:t>But now we have been released from the Law, having  died to that by which we were bound,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DE25F0AF-A8C8-9663-47AA-E41D23623CBF}"/>
              </a:ext>
            </a:extLst>
          </p:cNvPr>
          <p:cNvSpPr/>
          <p:nvPr/>
        </p:nvSpPr>
        <p:spPr>
          <a:xfrm>
            <a:off x="1066800" y="2057400"/>
            <a:ext cx="94488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It actually </a:t>
            </a:r>
            <a:r>
              <a:rPr lang="en-US" sz="3600" b="1" i="1" dirty="0">
                <a:effectLst/>
                <a:latin typeface="Calibri" panose="020F0502020204030204" pitchFamily="34" charset="0"/>
                <a:ea typeface="Calibri" panose="020F0502020204030204" pitchFamily="34" charset="0"/>
                <a:cs typeface="Calibri" panose="020F0502020204030204" pitchFamily="34" charset="0"/>
              </a:rPr>
              <a:t>prevents</a:t>
            </a:r>
            <a:r>
              <a:rPr lang="en-US" sz="3600" b="1" dirty="0">
                <a:effectLst/>
                <a:latin typeface="Calibri" panose="020F0502020204030204" pitchFamily="34" charset="0"/>
                <a:ea typeface="Calibri" panose="020F0502020204030204" pitchFamily="34" charset="0"/>
                <a:cs typeface="Calibri" panose="020F0502020204030204" pitchFamily="34" charset="0"/>
              </a:rPr>
              <a:t> us from “bearing fruit”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5">
            <a:extLst>
              <a:ext uri="{FF2B5EF4-FFF2-40B4-BE49-F238E27FC236}">
                <a16:creationId xmlns:a16="http://schemas.microsoft.com/office/drawing/2014/main" xmlns="" id="{2EAAFA60-5F95-5C73-C13C-367019A895FD}"/>
              </a:ext>
            </a:extLst>
          </p:cNvPr>
          <p:cNvSpPr/>
          <p:nvPr/>
        </p:nvSpPr>
        <p:spPr>
          <a:xfrm>
            <a:off x="685800" y="228600"/>
            <a:ext cx="105918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Paul’s shocking point: trying to follow the Law does not help us to grow spiritually!</a:t>
            </a:r>
            <a:endParaRPr lang="en-US" sz="4000" i="1" dirty="0"/>
          </a:p>
        </p:txBody>
      </p:sp>
    </p:spTree>
    <p:extLst>
      <p:ext uri="{BB962C8B-B14F-4D97-AF65-F5344CB8AC3E}">
        <p14:creationId xmlns:p14="http://schemas.microsoft.com/office/powerpoint/2010/main" val="11685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1066800" y="1371600"/>
            <a:ext cx="94488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 fact, it is </a:t>
            </a:r>
            <a:r>
              <a:rPr lang="en-US" sz="3600" b="1" i="1" dirty="0">
                <a:effectLst/>
                <a:latin typeface="Calibri" panose="020F0502020204030204" pitchFamily="34" charset="0"/>
                <a:ea typeface="Calibri" panose="020F0502020204030204" pitchFamily="34" charset="0"/>
                <a:cs typeface="Calibri" panose="020F0502020204030204" pitchFamily="34" charset="0"/>
              </a:rPr>
              <a:t>counterproductive</a:t>
            </a:r>
            <a:r>
              <a:rPr lang="en-US" sz="3600" b="1" dirty="0">
                <a:effectLst/>
                <a:latin typeface="Calibri" panose="020F0502020204030204" pitchFamily="34" charset="0"/>
                <a:ea typeface="Calibri" panose="020F0502020204030204" pitchFamily="34" charset="0"/>
                <a:cs typeface="Calibri" panose="020F0502020204030204" pitchFamily="34" charset="0"/>
              </a:rPr>
              <a:t> to sanctification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the sinful passions, which were aroused by the Law, were at work in the members of our body to </a:t>
            </a:r>
            <a:r>
              <a:rPr lang="en-US" sz="3200" b="1" u="sng" dirty="0">
                <a:solidFill>
                  <a:srgbClr val="002060"/>
                </a:solidFill>
              </a:rPr>
              <a:t>bear fruit for death</a:t>
            </a:r>
            <a:r>
              <a:rPr lang="en-US" sz="3200" dirty="0">
                <a:solidFill>
                  <a:schemeClr val="tx1"/>
                </a:solidFill>
              </a:rPr>
              <a:t>. </a:t>
            </a:r>
            <a:r>
              <a:rPr lang="en-US" sz="3200" b="1" baseline="30000" dirty="0">
                <a:solidFill>
                  <a:schemeClr val="tx1"/>
                </a:solidFill>
              </a:rPr>
              <a:t>6 </a:t>
            </a:r>
            <a:r>
              <a:rPr lang="en-US" sz="3200" dirty="0">
                <a:solidFill>
                  <a:schemeClr val="tx1"/>
                </a:solidFill>
              </a:rPr>
              <a:t>But now we have been </a:t>
            </a:r>
            <a:r>
              <a:rPr lang="en-US" sz="3200" b="1" u="sng" dirty="0">
                <a:solidFill>
                  <a:srgbClr val="002060"/>
                </a:solidFill>
              </a:rPr>
              <a:t>released</a:t>
            </a:r>
            <a:r>
              <a:rPr lang="en-US" sz="3200" dirty="0">
                <a:solidFill>
                  <a:schemeClr val="tx1"/>
                </a:solidFill>
              </a:rPr>
              <a:t> from the Law, having  died to that </a:t>
            </a:r>
            <a:r>
              <a:rPr lang="en-US" sz="3200" b="1" u="sng" dirty="0">
                <a:solidFill>
                  <a:srgbClr val="002060"/>
                </a:solidFill>
              </a:rPr>
              <a:t>by which we were bound</a:t>
            </a:r>
            <a:r>
              <a:rPr lang="en-US" sz="3200" dirty="0">
                <a:solidFill>
                  <a:schemeClr val="tx1"/>
                </a:solidFill>
              </a:rPr>
              <a:t>,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DE25F0AF-A8C8-9663-47AA-E41D23623CBF}"/>
              </a:ext>
            </a:extLst>
          </p:cNvPr>
          <p:cNvSpPr/>
          <p:nvPr/>
        </p:nvSpPr>
        <p:spPr>
          <a:xfrm>
            <a:off x="1066800" y="2057400"/>
            <a:ext cx="94488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It actually </a:t>
            </a:r>
            <a:r>
              <a:rPr lang="en-US" sz="3600" b="1" i="1" dirty="0">
                <a:effectLst/>
                <a:latin typeface="Calibri" panose="020F0502020204030204" pitchFamily="34" charset="0"/>
                <a:ea typeface="Calibri" panose="020F0502020204030204" pitchFamily="34" charset="0"/>
                <a:cs typeface="Calibri" panose="020F0502020204030204" pitchFamily="34" charset="0"/>
              </a:rPr>
              <a:t>prevents</a:t>
            </a:r>
            <a:r>
              <a:rPr lang="en-US" sz="3600" b="1" dirty="0">
                <a:effectLst/>
                <a:latin typeface="Calibri" panose="020F0502020204030204" pitchFamily="34" charset="0"/>
                <a:ea typeface="Calibri" panose="020F0502020204030204" pitchFamily="34" charset="0"/>
                <a:cs typeface="Calibri" panose="020F0502020204030204" pitchFamily="34" charset="0"/>
              </a:rPr>
              <a:t> us from “bearing fruit”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5">
            <a:extLst>
              <a:ext uri="{FF2B5EF4-FFF2-40B4-BE49-F238E27FC236}">
                <a16:creationId xmlns:a16="http://schemas.microsoft.com/office/drawing/2014/main" xmlns="" id="{467AE4B2-B0C8-8B53-C014-141C22D87571}"/>
              </a:ext>
            </a:extLst>
          </p:cNvPr>
          <p:cNvSpPr/>
          <p:nvPr/>
        </p:nvSpPr>
        <p:spPr>
          <a:xfrm>
            <a:off x="190500" y="3048000"/>
            <a:ext cx="11811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It is something we must be freed from, and that freedom is what drives our spiritual growth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5">
            <a:extLst>
              <a:ext uri="{FF2B5EF4-FFF2-40B4-BE49-F238E27FC236}">
                <a16:creationId xmlns:a16="http://schemas.microsoft.com/office/drawing/2014/main" xmlns="" id="{E114053A-8EB4-6BD5-B8BC-8577B4B56171}"/>
              </a:ext>
            </a:extLst>
          </p:cNvPr>
          <p:cNvSpPr/>
          <p:nvPr/>
        </p:nvSpPr>
        <p:spPr>
          <a:xfrm>
            <a:off x="685800" y="228600"/>
            <a:ext cx="10591800" cy="1295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Paul’s shocking point: trying to follow the Law does not help us to grow spiritually!</a:t>
            </a:r>
            <a:endParaRPr lang="en-US" sz="4000" i="1" dirty="0"/>
          </a:p>
        </p:txBody>
      </p:sp>
    </p:spTree>
    <p:extLst>
      <p:ext uri="{BB962C8B-B14F-4D97-AF65-F5344CB8AC3E}">
        <p14:creationId xmlns:p14="http://schemas.microsoft.com/office/powerpoint/2010/main" val="17917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the sinful passions, which were aroused by the Law, were at work in the members of our body to </a:t>
            </a:r>
            <a:r>
              <a:rPr lang="en-US" sz="3200" b="1" u="sng" dirty="0">
                <a:solidFill>
                  <a:srgbClr val="002060"/>
                </a:solidFill>
              </a:rPr>
              <a:t>bear fruit for death</a:t>
            </a:r>
            <a:r>
              <a:rPr lang="en-US" sz="3200" dirty="0">
                <a:solidFill>
                  <a:schemeClr val="tx1"/>
                </a:solidFill>
              </a:rPr>
              <a:t>. </a:t>
            </a:r>
            <a:r>
              <a:rPr lang="en-US" sz="3200" b="1" baseline="30000" dirty="0">
                <a:solidFill>
                  <a:schemeClr val="tx1"/>
                </a:solidFill>
              </a:rPr>
              <a:t>6 </a:t>
            </a:r>
            <a:r>
              <a:rPr lang="en-US" sz="3200" dirty="0">
                <a:solidFill>
                  <a:schemeClr val="tx1"/>
                </a:solidFill>
              </a:rPr>
              <a:t>But now we have been </a:t>
            </a:r>
            <a:r>
              <a:rPr lang="en-US" sz="3200" b="1" u="sng" dirty="0">
                <a:solidFill>
                  <a:srgbClr val="002060"/>
                </a:solidFill>
              </a:rPr>
              <a:t>released</a:t>
            </a:r>
            <a:r>
              <a:rPr lang="en-US" sz="3200" dirty="0">
                <a:solidFill>
                  <a:schemeClr val="tx1"/>
                </a:solidFill>
              </a:rPr>
              <a:t> from the Law, having  died to that </a:t>
            </a:r>
            <a:r>
              <a:rPr lang="en-US" sz="3200" b="1" u="sng" dirty="0">
                <a:solidFill>
                  <a:srgbClr val="002060"/>
                </a:solidFill>
              </a:rPr>
              <a:t>by which we were bound</a:t>
            </a:r>
            <a:r>
              <a:rPr lang="en-US" sz="3200" dirty="0">
                <a:solidFill>
                  <a:schemeClr val="tx1"/>
                </a:solidFill>
              </a:rPr>
              <a:t>,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80386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3429000" y="4724400"/>
            <a:ext cx="8610600" cy="19050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7:1-13 </a:t>
            </a:r>
          </a:p>
          <a:p>
            <a:pPr algn="ctr" fontAlgn="auto">
              <a:spcBef>
                <a:spcPts val="0"/>
              </a:spcBef>
              <a:spcAft>
                <a:spcPts val="0"/>
              </a:spcAft>
              <a:defRPr/>
            </a:pPr>
            <a:r>
              <a:rPr lang="en-US" sz="6000" b="1" i="1" dirty="0">
                <a:solidFill>
                  <a:schemeClr val="bg1"/>
                </a:solidFill>
              </a:rPr>
              <a:t>The Oldness of the Letter</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the sinful passions, which were aroused by the Law, were at work in the members of our body to </a:t>
            </a:r>
            <a:r>
              <a:rPr lang="en-US" sz="3200" b="1" u="sng" dirty="0">
                <a:solidFill>
                  <a:srgbClr val="002060"/>
                </a:solidFill>
              </a:rPr>
              <a:t>bear fruit for death</a:t>
            </a:r>
            <a:r>
              <a:rPr lang="en-US" sz="3200" dirty="0">
                <a:solidFill>
                  <a:schemeClr val="tx1"/>
                </a:solidFill>
              </a:rPr>
              <a:t>. </a:t>
            </a:r>
            <a:r>
              <a:rPr lang="en-US" sz="3200" b="1" baseline="30000" dirty="0">
                <a:solidFill>
                  <a:schemeClr val="tx1"/>
                </a:solidFill>
              </a:rPr>
              <a:t>6 </a:t>
            </a:r>
            <a:r>
              <a:rPr lang="en-US" sz="3200" dirty="0">
                <a:solidFill>
                  <a:schemeClr val="tx1"/>
                </a:solidFill>
              </a:rPr>
              <a:t>But now we have been </a:t>
            </a:r>
            <a:r>
              <a:rPr lang="en-US" sz="3200" b="1" u="sng" dirty="0">
                <a:solidFill>
                  <a:srgbClr val="002060"/>
                </a:solidFill>
              </a:rPr>
              <a:t>released</a:t>
            </a:r>
            <a:r>
              <a:rPr lang="en-US" sz="3200" dirty="0">
                <a:solidFill>
                  <a:schemeClr val="tx1"/>
                </a:solidFill>
              </a:rPr>
              <a:t> from the Law, having  died to that </a:t>
            </a:r>
            <a:r>
              <a:rPr lang="en-US" sz="3200" b="1" u="sng" dirty="0">
                <a:solidFill>
                  <a:srgbClr val="002060"/>
                </a:solidFill>
              </a:rPr>
              <a:t>by which we were bound</a:t>
            </a:r>
            <a:r>
              <a:rPr lang="en-US" sz="3200" dirty="0">
                <a:solidFill>
                  <a:schemeClr val="tx1"/>
                </a:solidFill>
              </a:rPr>
              <a:t>,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
        <p:nvSpPr>
          <p:cNvPr id="6" name="Rounded Rectangular Callout 15">
            <a:extLst>
              <a:ext uri="{FF2B5EF4-FFF2-40B4-BE49-F238E27FC236}">
                <a16:creationId xmlns:a16="http://schemas.microsoft.com/office/drawing/2014/main" xmlns="" id="{A29DA8EB-C796-FAE3-BA8D-CA3A8B52A2F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Tree>
    <p:extLst>
      <p:ext uri="{BB962C8B-B14F-4D97-AF65-F5344CB8AC3E}">
        <p14:creationId xmlns:p14="http://schemas.microsoft.com/office/powerpoint/2010/main" val="30345918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a:t>
            </a:r>
            <a:r>
              <a:rPr lang="en-US" sz="3200" b="1" u="sng" dirty="0">
                <a:solidFill>
                  <a:srgbClr val="002060"/>
                </a:solidFill>
              </a:rPr>
              <a:t>the sinful passions, which were aroused by the Law</a:t>
            </a:r>
            <a:r>
              <a:rPr lang="en-US" sz="3200" dirty="0">
                <a:solidFill>
                  <a:schemeClr val="tx1"/>
                </a:solidFill>
              </a:rPr>
              <a:t>, were at work in the members of our body to bear fruit for death. </a:t>
            </a:r>
            <a:r>
              <a:rPr lang="en-US" sz="3200" b="1" baseline="30000" dirty="0">
                <a:solidFill>
                  <a:schemeClr val="tx1"/>
                </a:solidFill>
              </a:rPr>
              <a:t>6 </a:t>
            </a:r>
            <a:r>
              <a:rPr lang="en-US" sz="3200" dirty="0">
                <a:solidFill>
                  <a:schemeClr val="tx1"/>
                </a:solidFill>
              </a:rPr>
              <a:t>But now we have been released from the Law, having  died to that by which we were bound,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6" name="Rounded Rectangular Callout 15">
            <a:extLst>
              <a:ext uri="{FF2B5EF4-FFF2-40B4-BE49-F238E27FC236}">
                <a16:creationId xmlns:a16="http://schemas.microsoft.com/office/drawing/2014/main" xmlns="" id="{937EA575-CAFB-7E46-39DA-9A01991B52D3}"/>
              </a:ext>
            </a:extLst>
          </p:cNvPr>
          <p:cNvSpPr/>
          <p:nvPr/>
        </p:nvSpPr>
        <p:spPr>
          <a:xfrm>
            <a:off x="1600200" y="2358347"/>
            <a:ext cx="9220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Because the Law actually arouses sin!</a:t>
            </a:r>
            <a:endParaRPr lang="en-US" sz="3600" i="1" dirty="0"/>
          </a:p>
        </p:txBody>
      </p:sp>
      <p:pic>
        <p:nvPicPr>
          <p:cNvPr id="7" name="Picture 2" descr="C:\Users\foustb\Desktop\Do_not_press_button.jpg">
            <a:extLst>
              <a:ext uri="{FF2B5EF4-FFF2-40B4-BE49-F238E27FC236}">
                <a16:creationId xmlns:a16="http://schemas.microsoft.com/office/drawing/2014/main" xmlns="" id="{3F78144F-6F15-8586-69C2-5E36193FD90C}"/>
              </a:ext>
            </a:extLst>
          </p:cNvPr>
          <p:cNvPicPr>
            <a:picLocks noChangeAspect="1" noChangeArrowheads="1"/>
          </p:cNvPicPr>
          <p:nvPr/>
        </p:nvPicPr>
        <p:blipFill>
          <a:blip r:embed="rId3" cstate="print"/>
          <a:srcRect/>
          <a:stretch>
            <a:fillRect/>
          </a:stretch>
        </p:blipFill>
        <p:spPr bwMode="auto">
          <a:xfrm>
            <a:off x="4419600" y="-25685"/>
            <a:ext cx="3810000" cy="6889941"/>
          </a:xfrm>
          <a:prstGeom prst="rect">
            <a:avLst/>
          </a:prstGeom>
          <a:noFill/>
        </p:spPr>
      </p:pic>
    </p:spTree>
    <p:extLst>
      <p:ext uri="{BB962C8B-B14F-4D97-AF65-F5344CB8AC3E}">
        <p14:creationId xmlns:p14="http://schemas.microsoft.com/office/powerpoint/2010/main" val="18903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191000"/>
            <a:ext cx="12192000" cy="2667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7:5 </a:t>
            </a:r>
            <a:r>
              <a:rPr lang="en-US" sz="3200" dirty="0">
                <a:solidFill>
                  <a:schemeClr val="tx1"/>
                </a:solidFill>
              </a:rPr>
              <a:t>For while we were in the flesh, </a:t>
            </a:r>
            <a:r>
              <a:rPr lang="en-US" sz="3200" b="1" u="sng" dirty="0">
                <a:solidFill>
                  <a:srgbClr val="002060"/>
                </a:solidFill>
              </a:rPr>
              <a:t>the sinful passions, which were aroused by the Law</a:t>
            </a:r>
            <a:r>
              <a:rPr lang="en-US" sz="3200" dirty="0">
                <a:solidFill>
                  <a:schemeClr val="tx1"/>
                </a:solidFill>
              </a:rPr>
              <a:t>, were at work in the members of our body to bear fruit for death. </a:t>
            </a:r>
            <a:r>
              <a:rPr lang="en-US" sz="3200" b="1" baseline="30000" dirty="0">
                <a:solidFill>
                  <a:schemeClr val="tx1"/>
                </a:solidFill>
              </a:rPr>
              <a:t>6 </a:t>
            </a:r>
            <a:r>
              <a:rPr lang="en-US" sz="3200" dirty="0">
                <a:solidFill>
                  <a:schemeClr val="tx1"/>
                </a:solidFill>
              </a:rPr>
              <a:t>But now we have been released from the Law, having  died to that by which we were bound, so that we serve in newness of  the Spirit and not in oldness of the letter.</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Hold on… are you saying God’s Law is </a:t>
            </a:r>
            <a:r>
              <a:rPr lang="en-US" sz="3600" b="1" i="1" dirty="0"/>
              <a:t>bad</a:t>
            </a:r>
            <a:r>
              <a:rPr lang="en-US" sz="3600" b="1" dirty="0"/>
              <a:t>??</a:t>
            </a:r>
            <a:endParaRPr lang="en-US" sz="3600" dirty="0"/>
          </a:p>
        </p:txBody>
      </p:sp>
    </p:spTree>
    <p:extLst>
      <p:ext uri="{BB962C8B-B14F-4D97-AF65-F5344CB8AC3E}">
        <p14:creationId xmlns:p14="http://schemas.microsoft.com/office/powerpoint/2010/main" val="40021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804454"/>
            <a:ext cx="12192000" cy="205354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7:7 </a:t>
            </a:r>
            <a:r>
              <a:rPr lang="en-US" sz="3200" dirty="0">
                <a:solidFill>
                  <a:schemeClr val="tx1"/>
                </a:solidFill>
              </a:rPr>
              <a:t>What shall we say then? Is the Law sin? </a:t>
            </a: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Hold on… are you saying God’s Law is </a:t>
            </a:r>
            <a:r>
              <a:rPr lang="en-US" sz="3600" b="1" i="1" dirty="0"/>
              <a:t>bad</a:t>
            </a:r>
            <a:r>
              <a:rPr lang="en-US" sz="3600" b="1" dirty="0"/>
              <a:t>??</a:t>
            </a:r>
            <a:endParaRPr lang="en-US" sz="3600" dirty="0"/>
          </a:p>
        </p:txBody>
      </p:sp>
    </p:spTree>
    <p:extLst>
      <p:ext uri="{BB962C8B-B14F-4D97-AF65-F5344CB8AC3E}">
        <p14:creationId xmlns:p14="http://schemas.microsoft.com/office/powerpoint/2010/main" val="261961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804454"/>
            <a:ext cx="12192000" cy="205354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7:7 </a:t>
            </a:r>
            <a:r>
              <a:rPr lang="en-US" sz="3200" dirty="0">
                <a:solidFill>
                  <a:schemeClr val="tx1"/>
                </a:solidFill>
              </a:rPr>
              <a:t>What shall we say then? Is the Law sin? May it never be! On the contrary, I would not have come to know sin except through the Law; for I would not have known about coveting if the Law had not said, “</a:t>
            </a:r>
            <a:r>
              <a:rPr lang="en-US" sz="3200" cap="small" dirty="0">
                <a:solidFill>
                  <a:schemeClr val="tx1"/>
                </a:solidFill>
              </a:rPr>
              <a:t>You shall not</a:t>
            </a:r>
            <a:r>
              <a:rPr lang="en-US" sz="3200" dirty="0">
                <a:solidFill>
                  <a:schemeClr val="tx1"/>
                </a:solidFill>
              </a:rPr>
              <a:t> </a:t>
            </a:r>
            <a:r>
              <a:rPr lang="en-US" sz="3200" cap="small" dirty="0">
                <a:solidFill>
                  <a:schemeClr val="tx1"/>
                </a:solidFill>
              </a:rPr>
              <a:t>covet</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Hold on… are you saying God’s Law is </a:t>
            </a:r>
            <a:r>
              <a:rPr lang="en-US" sz="3600" b="1" i="1" dirty="0"/>
              <a:t>bad</a:t>
            </a:r>
            <a:r>
              <a:rPr lang="en-US" sz="3600" b="1" dirty="0"/>
              <a:t>??</a:t>
            </a:r>
            <a:endParaRPr lang="en-US" sz="3600" dirty="0"/>
          </a:p>
        </p:txBody>
      </p:sp>
      <p:sp>
        <p:nvSpPr>
          <p:cNvPr id="6" name="Rectangular Callout 12">
            <a:extLst>
              <a:ext uri="{FF2B5EF4-FFF2-40B4-BE49-F238E27FC236}">
                <a16:creationId xmlns:a16="http://schemas.microsoft.com/office/drawing/2014/main" xmlns="" id="{C31BF0FC-2629-48DC-7338-555AD4226C68}"/>
              </a:ext>
            </a:extLst>
          </p:cNvPr>
          <p:cNvSpPr/>
          <p:nvPr/>
        </p:nvSpPr>
        <p:spPr>
          <a:xfrm>
            <a:off x="2209800" y="3515047"/>
            <a:ext cx="5638800" cy="1295400"/>
          </a:xfrm>
          <a:prstGeom prst="wedgeRectCallout">
            <a:avLst>
              <a:gd name="adj1" fmla="val -51171"/>
              <a:gd name="adj2" fmla="val 171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“Lusts” = </a:t>
            </a:r>
            <a:r>
              <a:rPr lang="el-GR" sz="3200" dirty="0">
                <a:solidFill>
                  <a:schemeClr val="tx1"/>
                </a:solidFill>
              </a:rPr>
              <a:t>ἐπιθυμίαις</a:t>
            </a:r>
            <a:r>
              <a:rPr lang="en-US" sz="3200" dirty="0">
                <a:solidFill>
                  <a:schemeClr val="tx1"/>
                </a:solidFill>
              </a:rPr>
              <a:t>: </a:t>
            </a:r>
            <a:r>
              <a:rPr lang="en-US" sz="3200" b="1" i="1" dirty="0" err="1">
                <a:solidFill>
                  <a:schemeClr val="tx1"/>
                </a:solidFill>
              </a:rPr>
              <a:t>epithumia</a:t>
            </a:r>
            <a:r>
              <a:rPr lang="en-US" sz="3200" dirty="0">
                <a:solidFill>
                  <a:schemeClr val="tx1"/>
                </a:solidFill>
              </a:rPr>
              <a:t> </a:t>
            </a:r>
          </a:p>
          <a:p>
            <a:r>
              <a:rPr lang="en-US" sz="3200" dirty="0">
                <a:solidFill>
                  <a:schemeClr val="tx1"/>
                </a:solidFill>
              </a:rPr>
              <a:t>desire, passionate longing</a:t>
            </a:r>
          </a:p>
        </p:txBody>
      </p:sp>
    </p:spTree>
    <p:extLst>
      <p:ext uri="{BB962C8B-B14F-4D97-AF65-F5344CB8AC3E}">
        <p14:creationId xmlns:p14="http://schemas.microsoft.com/office/powerpoint/2010/main" val="35669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804454"/>
            <a:ext cx="12192000" cy="205354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7:7 </a:t>
            </a:r>
            <a:r>
              <a:rPr lang="en-US" sz="3200" dirty="0">
                <a:solidFill>
                  <a:schemeClr val="tx1"/>
                </a:solidFill>
              </a:rPr>
              <a:t>What shall we say then? Is the Law sin? May it never be! On the contrary, I would not have come to know sin except through the Law; for I would not have known about coveting if the Law had not said, “</a:t>
            </a:r>
            <a:r>
              <a:rPr lang="en-US" sz="3200" cap="small" dirty="0">
                <a:solidFill>
                  <a:schemeClr val="tx1"/>
                </a:solidFill>
              </a:rPr>
              <a:t>You shall not</a:t>
            </a:r>
            <a:r>
              <a:rPr lang="en-US" sz="3200" dirty="0">
                <a:solidFill>
                  <a:schemeClr val="tx1"/>
                </a:solidFill>
              </a:rPr>
              <a:t> </a:t>
            </a:r>
            <a:r>
              <a:rPr lang="en-US" sz="3200" cap="small" dirty="0">
                <a:solidFill>
                  <a:schemeClr val="tx1"/>
                </a:solidFill>
              </a:rPr>
              <a:t>covet</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Hold on… are you saying God’s Law is </a:t>
            </a:r>
            <a:r>
              <a:rPr lang="en-US" sz="3600" b="1" i="1" dirty="0"/>
              <a:t>bad</a:t>
            </a:r>
            <a:r>
              <a:rPr lang="en-US" sz="3600" b="1" dirty="0"/>
              <a:t>??</a:t>
            </a:r>
            <a:endParaRPr lang="en-US" sz="3600" dirty="0"/>
          </a:p>
        </p:txBody>
      </p:sp>
      <p:sp>
        <p:nvSpPr>
          <p:cNvPr id="7" name="Rounded Rectangular Callout 15">
            <a:extLst>
              <a:ext uri="{FF2B5EF4-FFF2-40B4-BE49-F238E27FC236}">
                <a16:creationId xmlns:a16="http://schemas.microsoft.com/office/drawing/2014/main" xmlns="" id="{37148781-81CB-4568-6F75-57A7150A1CBA}"/>
              </a:ext>
            </a:extLst>
          </p:cNvPr>
          <p:cNvSpPr/>
          <p:nvPr/>
        </p:nvSpPr>
        <p:spPr>
          <a:xfrm>
            <a:off x="1219200" y="2171700"/>
            <a:ext cx="9982200" cy="18669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a:buFont typeface="Arial" panose="020B0604020202020204" pitchFamily="34" charset="0"/>
              <a:buChar char="•"/>
            </a:pPr>
            <a:r>
              <a:rPr lang="en-US" sz="3600" b="1" dirty="0"/>
              <a:t>The law informs us about right and wrong</a:t>
            </a:r>
          </a:p>
          <a:p>
            <a:pPr marL="571500" indent="-571500">
              <a:buFont typeface="Arial" panose="020B0604020202020204" pitchFamily="34" charset="0"/>
              <a:buChar char="•"/>
            </a:pPr>
            <a:r>
              <a:rPr lang="en-US" sz="3600" b="1" dirty="0"/>
              <a:t>It demonstrates God’s righteous character</a:t>
            </a:r>
          </a:p>
          <a:p>
            <a:pPr marL="571500" indent="-571500">
              <a:buFont typeface="Arial" panose="020B0604020202020204" pitchFamily="34" charset="0"/>
              <a:buChar char="•"/>
            </a:pPr>
            <a:r>
              <a:rPr lang="en-US" sz="3600" b="1" dirty="0"/>
              <a:t>And thereby convicts us of our sin</a:t>
            </a:r>
            <a:endParaRPr lang="en-US" sz="3600" dirty="0"/>
          </a:p>
        </p:txBody>
      </p:sp>
    </p:spTree>
    <p:extLst>
      <p:ext uri="{BB962C8B-B14F-4D97-AF65-F5344CB8AC3E}">
        <p14:creationId xmlns:p14="http://schemas.microsoft.com/office/powerpoint/2010/main" val="26871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804454"/>
            <a:ext cx="12192000" cy="205354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7:7 </a:t>
            </a:r>
            <a:r>
              <a:rPr lang="en-US" sz="3200" dirty="0">
                <a:solidFill>
                  <a:schemeClr val="tx1"/>
                </a:solidFill>
              </a:rPr>
              <a:t>What shall we say then? Is the Law sin? May it never be! On the contrary, I would not have come to know sin except through the Law; for I would not have known about coveting if the Law had not said, “</a:t>
            </a:r>
            <a:r>
              <a:rPr lang="en-US" sz="3200" cap="small" dirty="0">
                <a:solidFill>
                  <a:schemeClr val="tx1"/>
                </a:solidFill>
              </a:rPr>
              <a:t>You shall not</a:t>
            </a:r>
            <a:r>
              <a:rPr lang="en-US" sz="3200" dirty="0">
                <a:solidFill>
                  <a:schemeClr val="tx1"/>
                </a:solidFill>
              </a:rPr>
              <a:t> </a:t>
            </a:r>
            <a:r>
              <a:rPr lang="en-US" sz="3200" cap="small" dirty="0">
                <a:solidFill>
                  <a:schemeClr val="tx1"/>
                </a:solidFill>
              </a:rPr>
              <a:t>covet</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5">
            <a:extLst>
              <a:ext uri="{FF2B5EF4-FFF2-40B4-BE49-F238E27FC236}">
                <a16:creationId xmlns:a16="http://schemas.microsoft.com/office/drawing/2014/main" xmlns="" id="{C08FC145-23DF-6296-97E7-426CCFB9F6D7}"/>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Hold on… are you saying God’s Law is </a:t>
            </a:r>
            <a:r>
              <a:rPr lang="en-US" sz="3600" b="1" i="1" dirty="0"/>
              <a:t>bad</a:t>
            </a:r>
            <a:r>
              <a:rPr lang="en-US" sz="3600" b="1" dirty="0"/>
              <a:t>??</a:t>
            </a:r>
            <a:endParaRPr lang="en-US" sz="3600" dirty="0"/>
          </a:p>
        </p:txBody>
      </p:sp>
      <p:sp>
        <p:nvSpPr>
          <p:cNvPr id="7" name="Rounded Rectangular Callout 15">
            <a:extLst>
              <a:ext uri="{FF2B5EF4-FFF2-40B4-BE49-F238E27FC236}">
                <a16:creationId xmlns:a16="http://schemas.microsoft.com/office/drawing/2014/main" xmlns="" id="{37148781-81CB-4568-6F75-57A7150A1CBA}"/>
              </a:ext>
            </a:extLst>
          </p:cNvPr>
          <p:cNvSpPr/>
          <p:nvPr/>
        </p:nvSpPr>
        <p:spPr>
          <a:xfrm>
            <a:off x="1219200" y="2171700"/>
            <a:ext cx="9982200" cy="18669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a:buFont typeface="Arial" panose="020B0604020202020204" pitchFamily="34" charset="0"/>
              <a:buChar char="•"/>
            </a:pPr>
            <a:r>
              <a:rPr lang="en-US" sz="3600" b="1" dirty="0"/>
              <a:t>The law informs us about right and wrong</a:t>
            </a:r>
          </a:p>
          <a:p>
            <a:pPr marL="571500" indent="-571500">
              <a:buFont typeface="Arial" panose="020B0604020202020204" pitchFamily="34" charset="0"/>
              <a:buChar char="•"/>
            </a:pPr>
            <a:r>
              <a:rPr lang="en-US" sz="3600" b="1" dirty="0"/>
              <a:t>It demonstrates God’s righteous character</a:t>
            </a:r>
          </a:p>
          <a:p>
            <a:pPr marL="571500" indent="-571500">
              <a:buFont typeface="Arial" panose="020B0604020202020204" pitchFamily="34" charset="0"/>
              <a:buChar char="•"/>
            </a:pPr>
            <a:r>
              <a:rPr lang="en-US" sz="3600" b="1" dirty="0"/>
              <a:t>And thereby convicts us of our sin</a:t>
            </a:r>
            <a:endParaRPr lang="en-US" sz="3600" dirty="0"/>
          </a:p>
        </p:txBody>
      </p:sp>
      <p:sp>
        <p:nvSpPr>
          <p:cNvPr id="6" name="Rectangle 5">
            <a:extLst>
              <a:ext uri="{FF2B5EF4-FFF2-40B4-BE49-F238E27FC236}">
                <a16:creationId xmlns:a16="http://schemas.microsoft.com/office/drawing/2014/main" xmlns="" id="{4AEFE15C-4899-B2CE-17BB-3860C25CFC87}"/>
              </a:ext>
            </a:extLst>
          </p:cNvPr>
          <p:cNvSpPr/>
          <p:nvPr/>
        </p:nvSpPr>
        <p:spPr>
          <a:xfrm>
            <a:off x="-3425" y="4128497"/>
            <a:ext cx="12192000" cy="2729503"/>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Romans 3:19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know that whatever the Law says, it speaks to those who are</a:t>
            </a:r>
            <a:r>
              <a:rPr lang="en-US" sz="32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 the Law, so that </a:t>
            </a:r>
            <a:r>
              <a:rPr lang="en-US" sz="32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every mouth may be closed</a:t>
            </a:r>
            <a:r>
              <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all the world may become accountable to God; </a:t>
            </a:r>
            <a:r>
              <a:rPr lang="en-US" sz="3200" b="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because by the works of the Law no flesh will be justified in His sight; </a:t>
            </a:r>
            <a:r>
              <a:rPr lang="en-US" sz="32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through the Law comes the knowledge of sin.</a:t>
            </a:r>
            <a:endPar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48522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804454"/>
            <a:ext cx="12192000" cy="205354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7:7 </a:t>
            </a:r>
            <a:r>
              <a:rPr lang="en-US" sz="3200" dirty="0">
                <a:solidFill>
                  <a:schemeClr val="tx1"/>
                </a:solidFill>
              </a:rPr>
              <a:t>What shall we say then? Is the Law sin? May it never be! On the contrary, I would not have come to know sin except through the Law; for I would not have known about coveting if the Law had not said, “</a:t>
            </a:r>
            <a:r>
              <a:rPr lang="en-US" sz="3200" cap="small" dirty="0">
                <a:solidFill>
                  <a:schemeClr val="tx1"/>
                </a:solidFill>
              </a:rPr>
              <a:t>You shall not</a:t>
            </a:r>
            <a:r>
              <a:rPr lang="en-US" sz="3200" dirty="0">
                <a:solidFill>
                  <a:schemeClr val="tx1"/>
                </a:solidFill>
              </a:rPr>
              <a:t> </a:t>
            </a:r>
            <a:r>
              <a:rPr lang="en-US" sz="3200" cap="small" dirty="0">
                <a:solidFill>
                  <a:schemeClr val="tx1"/>
                </a:solidFill>
              </a:rPr>
              <a:t>covet</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B8594216-D700-B081-BBAA-5193FEBCCCAD}"/>
              </a:ext>
            </a:extLst>
          </p:cNvPr>
          <p:cNvSpPr/>
          <p:nvPr/>
        </p:nvSpPr>
        <p:spPr>
          <a:xfrm>
            <a:off x="-3425" y="4128497"/>
            <a:ext cx="12192000" cy="2729503"/>
          </a:xfrm>
          <a:prstGeom prst="rect">
            <a:avLst/>
          </a:prstGeom>
          <a:solidFill>
            <a:schemeClr val="bg2">
              <a:lumMod val="9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Romans 3:19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know that whatever the Law says, it speaks to those who are</a:t>
            </a:r>
            <a:r>
              <a:rPr lang="en-US" sz="32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 the Law, so that </a:t>
            </a:r>
            <a:r>
              <a:rPr lang="en-US" sz="32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every mouth may be closed</a:t>
            </a:r>
            <a:r>
              <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all the world may become accountable to God; </a:t>
            </a:r>
            <a:r>
              <a:rPr lang="en-US" sz="3200" b="1"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a:t>
            </a:r>
            <a:r>
              <a:rPr lang="en-US"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because by the works of the Law no flesh will be justified in His sight; </a:t>
            </a:r>
            <a:r>
              <a:rPr lang="en-US" sz="32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through the Law comes the knowledge of sin.</a:t>
            </a:r>
            <a:endPar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pic>
        <p:nvPicPr>
          <p:cNvPr id="8" name="Picture 2" descr="C:\Users\foustb\Desktop\Med_BrokenArmXRay_WEB.jpg">
            <a:extLst>
              <a:ext uri="{FF2B5EF4-FFF2-40B4-BE49-F238E27FC236}">
                <a16:creationId xmlns:a16="http://schemas.microsoft.com/office/drawing/2014/main" xmlns="" id="{A24A0666-D8C4-6C8C-C8B7-3AE97E9C82AC}"/>
              </a:ext>
            </a:extLst>
          </p:cNvPr>
          <p:cNvPicPr>
            <a:picLocks noChangeAspect="1" noChangeArrowheads="1"/>
          </p:cNvPicPr>
          <p:nvPr/>
        </p:nvPicPr>
        <p:blipFill>
          <a:blip r:embed="rId2" cstate="print"/>
          <a:srcRect t="3036" r="2105"/>
          <a:stretch>
            <a:fillRect/>
          </a:stretch>
        </p:blipFill>
        <p:spPr bwMode="auto">
          <a:xfrm>
            <a:off x="2133600" y="1112042"/>
            <a:ext cx="7581900" cy="3016455"/>
          </a:xfrm>
          <a:prstGeom prst="rect">
            <a:avLst/>
          </a:prstGeom>
          <a:noFill/>
        </p:spPr>
      </p:pic>
    </p:spTree>
    <p:extLst>
      <p:ext uri="{BB962C8B-B14F-4D97-AF65-F5344CB8AC3E}">
        <p14:creationId xmlns:p14="http://schemas.microsoft.com/office/powerpoint/2010/main" val="183904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b="1" u="sng" dirty="0">
                <a:solidFill>
                  <a:srgbClr val="002060"/>
                </a:solidFill>
              </a:rPr>
              <a:t>But sin</a:t>
            </a:r>
            <a:r>
              <a:rPr lang="en-US" sz="3200" dirty="0">
                <a:solidFill>
                  <a:schemeClr val="tx1"/>
                </a:solidFill>
              </a:rPr>
              <a:t>, taking opportunity through the commandment, produced in me coveting of every kind; for apart from the Law sin is dead. </a:t>
            </a:r>
            <a:endParaRPr lang="en-US" sz="3400" dirty="0">
              <a:solidFill>
                <a:schemeClr val="tx1"/>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23828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b="1" u="sng" dirty="0">
                <a:solidFill>
                  <a:srgbClr val="002060"/>
                </a:solidFill>
              </a:rPr>
              <a:t>But sin</a:t>
            </a:r>
            <a:r>
              <a:rPr lang="en-US" sz="3200" dirty="0">
                <a:solidFill>
                  <a:schemeClr val="tx1"/>
                </a:solidFill>
              </a:rPr>
              <a:t>, taking opportunity through the commandment, </a:t>
            </a:r>
            <a:r>
              <a:rPr lang="en-US" sz="3200" b="1" u="sng" dirty="0">
                <a:solidFill>
                  <a:srgbClr val="002060"/>
                </a:solidFill>
              </a:rPr>
              <a:t>produced in me coveting of every kind</a:t>
            </a:r>
            <a:r>
              <a:rPr lang="en-US" sz="3200" dirty="0">
                <a:solidFill>
                  <a:schemeClr val="tx1"/>
                </a:solidFill>
              </a:rPr>
              <a:t>; for apart from the Law sin is dead. </a:t>
            </a:r>
            <a:endParaRPr lang="en-US" sz="3400" dirty="0">
              <a:solidFill>
                <a:schemeClr val="tx1"/>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1411220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228600" y="2330978"/>
            <a:ext cx="11811000" cy="186002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1-5 “Justification” </a:t>
            </a:r>
          </a:p>
          <a:p>
            <a:pPr algn="ctr" fontAlgn="auto">
              <a:spcBef>
                <a:spcPts val="0"/>
              </a:spcBef>
              <a:spcAft>
                <a:spcPts val="0"/>
              </a:spcAft>
              <a:defRPr/>
            </a:pPr>
            <a:r>
              <a:rPr lang="en-US" sz="5400" b="1" i="1" dirty="0">
                <a:solidFill>
                  <a:schemeClr val="bg1"/>
                </a:solidFill>
              </a:rPr>
              <a:t>(freedom from the guilt of sin) </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260279" y="4572000"/>
            <a:ext cx="11785314" cy="186002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5-8 “Sanctification”</a:t>
            </a:r>
          </a:p>
          <a:p>
            <a:pPr algn="ctr" fontAlgn="auto">
              <a:spcBef>
                <a:spcPts val="0"/>
              </a:spcBef>
              <a:spcAft>
                <a:spcPts val="0"/>
              </a:spcAft>
              <a:defRPr/>
            </a:pPr>
            <a:r>
              <a:rPr lang="en-US" sz="5400" b="1" i="1" dirty="0">
                <a:solidFill>
                  <a:schemeClr val="bg1"/>
                </a:solidFill>
              </a:rPr>
              <a:t>(freedom from the power of sin)</a:t>
            </a: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b="1" u="sng" dirty="0">
                <a:solidFill>
                  <a:srgbClr val="002060"/>
                </a:solidFill>
              </a:rPr>
              <a:t>But sin</a:t>
            </a:r>
            <a:r>
              <a:rPr lang="en-US" sz="3200" dirty="0">
                <a:solidFill>
                  <a:schemeClr val="tx1"/>
                </a:solidFill>
              </a:rPr>
              <a:t>, taking opportunity </a:t>
            </a:r>
            <a:r>
              <a:rPr lang="en-US" sz="3200" b="1" u="sng" dirty="0">
                <a:solidFill>
                  <a:srgbClr val="002060"/>
                </a:solidFill>
              </a:rPr>
              <a:t>through the commandment</a:t>
            </a:r>
            <a:r>
              <a:rPr lang="en-US" sz="3200" dirty="0">
                <a:solidFill>
                  <a:schemeClr val="tx1"/>
                </a:solidFill>
              </a:rPr>
              <a:t>, produced in me coveting of every kind; for apart from the Law sin is dead. </a:t>
            </a:r>
            <a:endParaRPr lang="en-US" sz="3400" dirty="0">
              <a:solidFill>
                <a:schemeClr val="tx1"/>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
        <p:nvSpPr>
          <p:cNvPr id="7" name="Rounded Rectangular Callout 15">
            <a:extLst>
              <a:ext uri="{FF2B5EF4-FFF2-40B4-BE49-F238E27FC236}">
                <a16:creationId xmlns:a16="http://schemas.microsoft.com/office/drawing/2014/main" xmlns="" id="{6E59A46E-6567-925F-8904-D8947753D146}"/>
              </a:ext>
            </a:extLst>
          </p:cNvPr>
          <p:cNvSpPr/>
          <p:nvPr/>
        </p:nvSpPr>
        <p:spPr>
          <a:xfrm>
            <a:off x="800100" y="3730161"/>
            <a:ext cx="67818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Rebellion + Law = More Rebellion</a:t>
            </a:r>
            <a:endParaRPr lang="en-US" sz="3600" dirty="0"/>
          </a:p>
        </p:txBody>
      </p:sp>
    </p:spTree>
    <p:extLst>
      <p:ext uri="{BB962C8B-B14F-4D97-AF65-F5344CB8AC3E}">
        <p14:creationId xmlns:p14="http://schemas.microsoft.com/office/powerpoint/2010/main" val="36877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C:\Users\foustb\Desktop\100_0658.JPG">
            <a:extLst>
              <a:ext uri="{FF2B5EF4-FFF2-40B4-BE49-F238E27FC236}">
                <a16:creationId xmlns:a16="http://schemas.microsoft.com/office/drawing/2014/main" xmlns="" id="{D881941F-2420-1C41-3EE0-3633BE6FCF03}"/>
              </a:ext>
            </a:extLst>
          </p:cNvPr>
          <p:cNvPicPr>
            <a:picLocks noChangeAspect="1" noChangeArrowheads="1"/>
          </p:cNvPicPr>
          <p:nvPr/>
        </p:nvPicPr>
        <p:blipFill>
          <a:blip r:embed="rId2" cstate="print"/>
          <a:srcRect t="6472"/>
          <a:stretch>
            <a:fillRect/>
          </a:stretch>
        </p:blipFill>
        <p:spPr bwMode="auto">
          <a:xfrm>
            <a:off x="2098158" y="0"/>
            <a:ext cx="7848600" cy="5505449"/>
          </a:xfrm>
          <a:prstGeom prst="rect">
            <a:avLst/>
          </a:prstGeom>
          <a:noFill/>
        </p:spPr>
      </p:pic>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b="1" u="sng" dirty="0">
                <a:solidFill>
                  <a:srgbClr val="002060"/>
                </a:solidFill>
              </a:rPr>
              <a:t>But sin</a:t>
            </a:r>
            <a:r>
              <a:rPr lang="en-US" sz="3200" dirty="0">
                <a:solidFill>
                  <a:schemeClr val="tx1"/>
                </a:solidFill>
              </a:rPr>
              <a:t>, taking opportunity </a:t>
            </a:r>
            <a:r>
              <a:rPr lang="en-US" sz="3200" b="1" u="sng" dirty="0">
                <a:solidFill>
                  <a:srgbClr val="002060"/>
                </a:solidFill>
              </a:rPr>
              <a:t>through the commandment</a:t>
            </a:r>
            <a:r>
              <a:rPr lang="en-US" sz="3200" dirty="0">
                <a:solidFill>
                  <a:schemeClr val="tx1"/>
                </a:solidFill>
              </a:rPr>
              <a:t>, produced in me coveting of every kind; for apart from the Law sin is dead. </a:t>
            </a:r>
            <a:endParaRPr lang="en-US" sz="3400" dirty="0">
              <a:solidFill>
                <a:schemeClr val="tx1"/>
              </a:solidFill>
            </a:endParaRPr>
          </a:p>
        </p:txBody>
      </p:sp>
    </p:spTree>
    <p:extLst>
      <p:ext uri="{BB962C8B-B14F-4D97-AF65-F5344CB8AC3E}">
        <p14:creationId xmlns:p14="http://schemas.microsoft.com/office/powerpoint/2010/main" val="141151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3" descr="C:\Users\foustb\Desktop\100_0656.JPG">
            <a:extLst>
              <a:ext uri="{FF2B5EF4-FFF2-40B4-BE49-F238E27FC236}">
                <a16:creationId xmlns:a16="http://schemas.microsoft.com/office/drawing/2014/main" xmlns="" id="{07EE822D-3A2D-16D2-F204-32FCE886E0E6}"/>
              </a:ext>
            </a:extLst>
          </p:cNvPr>
          <p:cNvPicPr>
            <a:picLocks noChangeAspect="1" noChangeArrowheads="1"/>
          </p:cNvPicPr>
          <p:nvPr/>
        </p:nvPicPr>
        <p:blipFill>
          <a:blip r:embed="rId2" cstate="print"/>
          <a:srcRect/>
          <a:stretch>
            <a:fillRect/>
          </a:stretch>
        </p:blipFill>
        <p:spPr bwMode="auto">
          <a:xfrm>
            <a:off x="2286000" y="0"/>
            <a:ext cx="7848600" cy="5886143"/>
          </a:xfrm>
          <a:prstGeom prst="rect">
            <a:avLst/>
          </a:prstGeom>
          <a:noFill/>
        </p:spPr>
      </p:pic>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b="1" u="sng" dirty="0">
                <a:solidFill>
                  <a:srgbClr val="002060"/>
                </a:solidFill>
              </a:rPr>
              <a:t>But sin</a:t>
            </a:r>
            <a:r>
              <a:rPr lang="en-US" sz="3200" dirty="0">
                <a:solidFill>
                  <a:schemeClr val="tx1"/>
                </a:solidFill>
              </a:rPr>
              <a:t>, taking opportunity </a:t>
            </a:r>
            <a:r>
              <a:rPr lang="en-US" sz="3200" b="1" u="sng" dirty="0">
                <a:solidFill>
                  <a:srgbClr val="002060"/>
                </a:solidFill>
              </a:rPr>
              <a:t>through the commandment</a:t>
            </a:r>
            <a:r>
              <a:rPr lang="en-US" sz="3200" dirty="0">
                <a:solidFill>
                  <a:schemeClr val="tx1"/>
                </a:solidFill>
              </a:rPr>
              <a:t>, produced in me coveting of every kind; for apart from the Law sin is dead. </a:t>
            </a:r>
            <a:endParaRPr lang="en-US" sz="3400" dirty="0">
              <a:solidFill>
                <a:schemeClr val="tx1"/>
              </a:solidFill>
            </a:endParaRPr>
          </a:p>
        </p:txBody>
      </p:sp>
    </p:spTree>
    <p:extLst>
      <p:ext uri="{BB962C8B-B14F-4D97-AF65-F5344CB8AC3E}">
        <p14:creationId xmlns:p14="http://schemas.microsoft.com/office/powerpoint/2010/main" val="11316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5105400"/>
            <a:ext cx="12192000" cy="1752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7:8 </a:t>
            </a:r>
            <a:r>
              <a:rPr lang="en-US" sz="3200" dirty="0">
                <a:solidFill>
                  <a:schemeClr val="tx1"/>
                </a:solidFill>
              </a:rPr>
              <a:t>But sin, taking opportunity through the commandment, produced in me coveting of every kind; </a:t>
            </a:r>
            <a:r>
              <a:rPr lang="en-US" sz="3200" b="1" u="sng" dirty="0">
                <a:solidFill>
                  <a:srgbClr val="002060"/>
                </a:solidFill>
              </a:rPr>
              <a:t>for apart from the Law sin is dead</a:t>
            </a:r>
            <a:r>
              <a:rPr lang="en-US" sz="3200" b="1" dirty="0">
                <a:solidFill>
                  <a:srgbClr val="002060"/>
                </a:solidFill>
              </a:rPr>
              <a:t>. </a:t>
            </a:r>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119133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7:</a:t>
            </a:r>
            <a:r>
              <a:rPr lang="en-US" sz="3000" b="1" baseline="30000" dirty="0">
                <a:solidFill>
                  <a:srgbClr val="000000"/>
                </a:solidFill>
                <a:effectLst/>
                <a:ea typeface="Times New Roman" panose="02020603050405020304" pitchFamily="18" charset="0"/>
                <a:cs typeface="Calibri" panose="020F0502020204030204" pitchFamily="34" charset="0"/>
              </a:rPr>
              <a:t>9 </a:t>
            </a:r>
            <a:r>
              <a:rPr lang="en-US" sz="3000" dirty="0">
                <a:solidFill>
                  <a:srgbClr val="000000"/>
                </a:solidFill>
                <a:effectLst/>
                <a:ea typeface="Times New Roman" panose="02020603050405020304" pitchFamily="18" charset="0"/>
                <a:cs typeface="Calibri" panose="020F0502020204030204" pitchFamily="34" charset="0"/>
              </a:rPr>
              <a:t>I was once alive apart from the Law; but when the  commandment came, sin became alive and I died; </a:t>
            </a:r>
            <a:r>
              <a:rPr lang="en-US" sz="3000" b="1" baseline="30000" dirty="0">
                <a:solidFill>
                  <a:srgbClr val="000000"/>
                </a:solidFill>
                <a:effectLst/>
                <a:ea typeface="Times New Roman" panose="02020603050405020304" pitchFamily="18" charset="0"/>
                <a:cs typeface="Calibri" panose="020F0502020204030204" pitchFamily="34" charset="0"/>
              </a:rPr>
              <a:t>10 </a:t>
            </a:r>
            <a:r>
              <a:rPr lang="en-US" sz="3000" dirty="0">
                <a:solidFill>
                  <a:srgbClr val="000000"/>
                </a:solidFill>
                <a:effectLst/>
                <a:ea typeface="Times New Roman" panose="02020603050405020304" pitchFamily="18" charset="0"/>
                <a:cs typeface="Calibri" panose="020F0502020204030204" pitchFamily="34" charset="0"/>
              </a:rPr>
              <a:t>and this commandment, </a:t>
            </a:r>
            <a:r>
              <a:rPr lang="en-US" sz="3000" b="1" u="sng" dirty="0">
                <a:solidFill>
                  <a:srgbClr val="002060"/>
                </a:solidFill>
                <a:effectLst/>
                <a:ea typeface="Times New Roman" panose="02020603050405020304" pitchFamily="18" charset="0"/>
                <a:cs typeface="Calibri" panose="020F0502020204030204" pitchFamily="34" charset="0"/>
              </a:rPr>
              <a:t>which was to result in life, proved to result in death for me</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11 </a:t>
            </a:r>
            <a:r>
              <a:rPr lang="en-US" sz="2900" dirty="0">
                <a:solidFill>
                  <a:srgbClr val="000000"/>
                </a:solidFill>
                <a:effectLst/>
                <a:ea typeface="Times New Roman" panose="02020603050405020304" pitchFamily="18" charset="0"/>
                <a:cs typeface="Calibri" panose="020F0502020204030204" pitchFamily="34" charset="0"/>
              </a:rPr>
              <a:t>for sin, taking an opportunity</a:t>
            </a:r>
            <a:r>
              <a:rPr lang="en-US" sz="3000" dirty="0">
                <a:solidFill>
                  <a:srgbClr val="000000"/>
                </a:solidFill>
                <a:effectLst/>
                <a:ea typeface="Times New Roman" panose="02020603050405020304" pitchFamily="18" charset="0"/>
                <a:cs typeface="Calibri" panose="020F0502020204030204" pitchFamily="34" charset="0"/>
              </a:rPr>
              <a:t> through the commandment, deceived me and through it killed me. </a:t>
            </a:r>
            <a:r>
              <a:rPr lang="en-US" sz="3000" b="1" baseline="30000" dirty="0">
                <a:solidFill>
                  <a:srgbClr val="000000"/>
                </a:solidFill>
                <a:effectLst/>
                <a:ea typeface="Times New Roman" panose="02020603050405020304" pitchFamily="18" charset="0"/>
                <a:cs typeface="Calibri" panose="020F0502020204030204" pitchFamily="34" charset="0"/>
              </a:rPr>
              <a:t>12 </a:t>
            </a:r>
            <a:r>
              <a:rPr lang="en-US" sz="3000" dirty="0">
                <a:solidFill>
                  <a:srgbClr val="000000"/>
                </a:solidFill>
                <a:effectLst/>
                <a:ea typeface="Times New Roman" panose="02020603050405020304" pitchFamily="18" charset="0"/>
                <a:cs typeface="Calibri" panose="020F0502020204030204" pitchFamily="34" charset="0"/>
              </a:rPr>
              <a:t>So then, the Law is holy, and the commandment is holy and righteous and good.</a:t>
            </a:r>
            <a:endParaRPr lang="en-US" sz="30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
        <p:nvSpPr>
          <p:cNvPr id="4" name="Rounded Rectangular Callout 15">
            <a:extLst>
              <a:ext uri="{FF2B5EF4-FFF2-40B4-BE49-F238E27FC236}">
                <a16:creationId xmlns:a16="http://schemas.microsoft.com/office/drawing/2014/main" xmlns="" id="{6DEFCF48-1363-319B-52C4-6855B6D64C63}"/>
              </a:ext>
            </a:extLst>
          </p:cNvPr>
          <p:cNvSpPr/>
          <p:nvPr/>
        </p:nvSpPr>
        <p:spPr>
          <a:xfrm>
            <a:off x="6705600" y="3509373"/>
            <a:ext cx="4953000" cy="727325"/>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Like an allergic reaction</a:t>
            </a:r>
            <a:endParaRPr lang="en-US" sz="3600" dirty="0"/>
          </a:p>
        </p:txBody>
      </p:sp>
    </p:spTree>
    <p:extLst>
      <p:ext uri="{BB962C8B-B14F-4D97-AF65-F5344CB8AC3E}">
        <p14:creationId xmlns:p14="http://schemas.microsoft.com/office/powerpoint/2010/main" val="30812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7:</a:t>
            </a:r>
            <a:r>
              <a:rPr lang="en-US" sz="3000" b="1" baseline="30000" dirty="0">
                <a:solidFill>
                  <a:srgbClr val="000000"/>
                </a:solidFill>
                <a:effectLst/>
                <a:ea typeface="Times New Roman" panose="02020603050405020304" pitchFamily="18" charset="0"/>
                <a:cs typeface="Calibri" panose="020F0502020204030204" pitchFamily="34" charset="0"/>
              </a:rPr>
              <a:t>9 </a:t>
            </a:r>
            <a:r>
              <a:rPr lang="en-US" sz="3000" dirty="0">
                <a:solidFill>
                  <a:srgbClr val="000000"/>
                </a:solidFill>
                <a:effectLst/>
                <a:ea typeface="Times New Roman" panose="02020603050405020304" pitchFamily="18" charset="0"/>
                <a:cs typeface="Calibri" panose="020F0502020204030204" pitchFamily="34" charset="0"/>
              </a:rPr>
              <a:t>I was once alive apart from the Law; but when the  commandment came, sin became alive and I died; </a:t>
            </a:r>
            <a:r>
              <a:rPr lang="en-US" sz="3000" b="1" baseline="30000" dirty="0">
                <a:solidFill>
                  <a:srgbClr val="000000"/>
                </a:solidFill>
                <a:effectLst/>
                <a:ea typeface="Times New Roman" panose="02020603050405020304" pitchFamily="18" charset="0"/>
                <a:cs typeface="Calibri" panose="020F0502020204030204" pitchFamily="34" charset="0"/>
              </a:rPr>
              <a:t>10 </a:t>
            </a:r>
            <a:r>
              <a:rPr lang="en-US" sz="3000" dirty="0">
                <a:solidFill>
                  <a:srgbClr val="000000"/>
                </a:solidFill>
                <a:effectLst/>
                <a:ea typeface="Times New Roman" panose="02020603050405020304" pitchFamily="18" charset="0"/>
                <a:cs typeface="Calibri" panose="020F0502020204030204" pitchFamily="34" charset="0"/>
              </a:rPr>
              <a:t>and this commandment, </a:t>
            </a:r>
            <a:r>
              <a:rPr lang="en-US" sz="3000" dirty="0">
                <a:solidFill>
                  <a:schemeClr val="tx1"/>
                </a:solidFill>
                <a:effectLst/>
                <a:ea typeface="Times New Roman" panose="02020603050405020304" pitchFamily="18" charset="0"/>
                <a:cs typeface="Calibri" panose="020F0502020204030204" pitchFamily="34" charset="0"/>
              </a:rPr>
              <a:t>which was to result in life, proved to result in death for me</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11 </a:t>
            </a:r>
            <a:r>
              <a:rPr lang="en-US" sz="3000" dirty="0">
                <a:solidFill>
                  <a:srgbClr val="000000"/>
                </a:solidFill>
                <a:effectLst/>
                <a:ea typeface="Times New Roman" panose="02020603050405020304" pitchFamily="18" charset="0"/>
                <a:cs typeface="Calibri" panose="020F0502020204030204" pitchFamily="34" charset="0"/>
              </a:rPr>
              <a:t>for sin, </a:t>
            </a:r>
            <a:r>
              <a:rPr lang="en-US" sz="3000" b="1" u="sng" dirty="0">
                <a:solidFill>
                  <a:srgbClr val="002060"/>
                </a:solidFill>
                <a:effectLst/>
                <a:ea typeface="Times New Roman" panose="02020603050405020304" pitchFamily="18" charset="0"/>
                <a:cs typeface="Calibri" panose="020F0502020204030204" pitchFamily="34" charset="0"/>
              </a:rPr>
              <a:t>taking an opportunity through the commandment</a:t>
            </a:r>
            <a:r>
              <a:rPr lang="en-US" sz="3000" dirty="0">
                <a:solidFill>
                  <a:srgbClr val="000000"/>
                </a:solidFill>
                <a:effectLst/>
                <a:ea typeface="Times New Roman" panose="02020603050405020304" pitchFamily="18" charset="0"/>
                <a:cs typeface="Calibri" panose="020F0502020204030204" pitchFamily="34" charset="0"/>
              </a:rPr>
              <a:t>, deceived me and through it killed me. </a:t>
            </a:r>
            <a:r>
              <a:rPr lang="en-US" sz="3000" b="1" baseline="30000" dirty="0">
                <a:solidFill>
                  <a:srgbClr val="000000"/>
                </a:solidFill>
                <a:effectLst/>
                <a:ea typeface="Times New Roman" panose="02020603050405020304" pitchFamily="18" charset="0"/>
                <a:cs typeface="Calibri" panose="020F0502020204030204" pitchFamily="34" charset="0"/>
              </a:rPr>
              <a:t>12 </a:t>
            </a:r>
            <a:r>
              <a:rPr lang="en-US" sz="3000" dirty="0">
                <a:solidFill>
                  <a:srgbClr val="000000"/>
                </a:solidFill>
                <a:effectLst/>
                <a:ea typeface="Times New Roman" panose="02020603050405020304" pitchFamily="18" charset="0"/>
                <a:cs typeface="Calibri" panose="020F0502020204030204" pitchFamily="34" charset="0"/>
              </a:rPr>
              <a:t>So then, the Law is holy, and the commandment is holy and righteous and good.</a:t>
            </a:r>
            <a:endParaRPr lang="en-US" sz="30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2457213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Romans</a:t>
            </a:r>
            <a:r>
              <a:rPr lang="en-US" sz="3000" b="1" dirty="0">
                <a:solidFill>
                  <a:schemeClr val="tx1"/>
                </a:solidFill>
              </a:rPr>
              <a:t> </a:t>
            </a:r>
            <a:r>
              <a:rPr lang="en-US" sz="3000" b="1" baseline="30000" dirty="0">
                <a:solidFill>
                  <a:schemeClr val="tx1"/>
                </a:solidFill>
              </a:rPr>
              <a:t>7:</a:t>
            </a:r>
            <a:r>
              <a:rPr lang="en-US" sz="3000" b="1" baseline="30000" dirty="0">
                <a:solidFill>
                  <a:srgbClr val="000000"/>
                </a:solidFill>
                <a:effectLst/>
                <a:ea typeface="Times New Roman" panose="02020603050405020304" pitchFamily="18" charset="0"/>
                <a:cs typeface="Calibri" panose="020F0502020204030204" pitchFamily="34" charset="0"/>
              </a:rPr>
              <a:t>9 </a:t>
            </a:r>
            <a:r>
              <a:rPr lang="en-US" sz="3000" dirty="0">
                <a:solidFill>
                  <a:srgbClr val="000000"/>
                </a:solidFill>
                <a:effectLst/>
                <a:ea typeface="Times New Roman" panose="02020603050405020304" pitchFamily="18" charset="0"/>
                <a:cs typeface="Calibri" panose="020F0502020204030204" pitchFamily="34" charset="0"/>
              </a:rPr>
              <a:t>I was once alive apart from the Law; but when the  commandment came, sin became alive and I died; </a:t>
            </a:r>
            <a:r>
              <a:rPr lang="en-US" sz="3000" b="1" baseline="30000" dirty="0">
                <a:solidFill>
                  <a:srgbClr val="000000"/>
                </a:solidFill>
                <a:effectLst/>
                <a:ea typeface="Times New Roman" panose="02020603050405020304" pitchFamily="18" charset="0"/>
                <a:cs typeface="Calibri" panose="020F0502020204030204" pitchFamily="34" charset="0"/>
              </a:rPr>
              <a:t>10 </a:t>
            </a:r>
            <a:r>
              <a:rPr lang="en-US" sz="3000" dirty="0">
                <a:solidFill>
                  <a:srgbClr val="000000"/>
                </a:solidFill>
                <a:effectLst/>
                <a:ea typeface="Times New Roman" panose="02020603050405020304" pitchFamily="18" charset="0"/>
                <a:cs typeface="Calibri" panose="020F0502020204030204" pitchFamily="34" charset="0"/>
              </a:rPr>
              <a:t>and this commandment, </a:t>
            </a:r>
            <a:r>
              <a:rPr lang="en-US" sz="3000" dirty="0">
                <a:solidFill>
                  <a:schemeClr val="tx1"/>
                </a:solidFill>
                <a:effectLst/>
                <a:ea typeface="Times New Roman" panose="02020603050405020304" pitchFamily="18" charset="0"/>
                <a:cs typeface="Calibri" panose="020F0502020204030204" pitchFamily="34" charset="0"/>
              </a:rPr>
              <a:t>which was to result in life, proved to result in death for me</a:t>
            </a:r>
            <a:r>
              <a:rPr lang="en-US" sz="3000" dirty="0">
                <a:solidFill>
                  <a:srgbClr val="000000"/>
                </a:solidFill>
                <a:effectLst/>
                <a:ea typeface="Times New Roman" panose="02020603050405020304" pitchFamily="18" charset="0"/>
                <a:cs typeface="Calibri" panose="020F0502020204030204" pitchFamily="34" charset="0"/>
              </a:rPr>
              <a:t>; </a:t>
            </a:r>
            <a:r>
              <a:rPr lang="en-US" sz="3000" b="1" baseline="30000" dirty="0">
                <a:solidFill>
                  <a:srgbClr val="000000"/>
                </a:solidFill>
                <a:effectLst/>
                <a:ea typeface="Times New Roman" panose="02020603050405020304" pitchFamily="18" charset="0"/>
                <a:cs typeface="Calibri" panose="020F0502020204030204" pitchFamily="34" charset="0"/>
              </a:rPr>
              <a:t>11 </a:t>
            </a:r>
            <a:r>
              <a:rPr lang="en-US" sz="3000" dirty="0">
                <a:solidFill>
                  <a:srgbClr val="000000"/>
                </a:solidFill>
                <a:effectLst/>
                <a:ea typeface="Times New Roman" panose="02020603050405020304" pitchFamily="18" charset="0"/>
                <a:cs typeface="Calibri" panose="020F0502020204030204" pitchFamily="34" charset="0"/>
              </a:rPr>
              <a:t>for sin, </a:t>
            </a:r>
            <a:r>
              <a:rPr lang="en-US" sz="3000" dirty="0">
                <a:solidFill>
                  <a:schemeClr val="tx1"/>
                </a:solidFill>
                <a:effectLst/>
                <a:ea typeface="Times New Roman" panose="02020603050405020304" pitchFamily="18" charset="0"/>
                <a:cs typeface="Calibri" panose="020F0502020204030204" pitchFamily="34" charset="0"/>
              </a:rPr>
              <a:t>taking an opportunity through the commandment</a:t>
            </a:r>
            <a:r>
              <a:rPr lang="en-US" sz="3000" dirty="0">
                <a:solidFill>
                  <a:srgbClr val="000000"/>
                </a:solidFill>
                <a:effectLst/>
                <a:ea typeface="Times New Roman" panose="02020603050405020304" pitchFamily="18" charset="0"/>
                <a:cs typeface="Calibri" panose="020F0502020204030204" pitchFamily="34" charset="0"/>
              </a:rPr>
              <a:t>, deceived me and through it killed me. </a:t>
            </a:r>
            <a:r>
              <a:rPr lang="en-US" sz="3000" b="1" baseline="30000" dirty="0">
                <a:solidFill>
                  <a:srgbClr val="000000"/>
                </a:solidFill>
                <a:effectLst/>
                <a:ea typeface="Times New Roman" panose="02020603050405020304" pitchFamily="18" charset="0"/>
                <a:cs typeface="Calibri" panose="020F0502020204030204" pitchFamily="34" charset="0"/>
              </a:rPr>
              <a:t>12 </a:t>
            </a:r>
            <a:r>
              <a:rPr lang="en-US" sz="3000" dirty="0">
                <a:solidFill>
                  <a:srgbClr val="000000"/>
                </a:solidFill>
                <a:effectLst/>
                <a:ea typeface="Times New Roman" panose="02020603050405020304" pitchFamily="18" charset="0"/>
                <a:cs typeface="Calibri" panose="020F0502020204030204" pitchFamily="34" charset="0"/>
              </a:rPr>
              <a:t>So then, </a:t>
            </a:r>
            <a:r>
              <a:rPr lang="en-US" sz="3000" b="1" u="sng" dirty="0">
                <a:solidFill>
                  <a:srgbClr val="002060"/>
                </a:solidFill>
                <a:effectLst/>
                <a:ea typeface="Times New Roman" panose="02020603050405020304" pitchFamily="18" charset="0"/>
                <a:cs typeface="Calibri" panose="020F0502020204030204" pitchFamily="34" charset="0"/>
              </a:rPr>
              <a:t>the Law is holy, and the commandment is holy and righteous and good.</a:t>
            </a:r>
            <a:endParaRPr lang="en-US" sz="3000" b="1" u="sng" dirty="0">
              <a:solidFill>
                <a:srgbClr val="002060"/>
              </a:solidFill>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1618092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652372"/>
            <a:ext cx="12192000" cy="220562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Therefore did that which is good become a cause of death for me? May it never be! Rather it was sin, in order that it might be shown to be sin by effecting my death through that which is good, so that through the commandment sin would become utterly sinful.</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Tree>
    <p:extLst>
      <p:ext uri="{BB962C8B-B14F-4D97-AF65-F5344CB8AC3E}">
        <p14:creationId xmlns:p14="http://schemas.microsoft.com/office/powerpoint/2010/main" val="376523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652372"/>
            <a:ext cx="12192000" cy="220562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Therefore did that which is good become a cause of death for me? May it never be! Rather </a:t>
            </a:r>
            <a:r>
              <a:rPr lang="en-US" sz="3200" b="1" u="sng" dirty="0">
                <a:solidFill>
                  <a:srgbClr val="002060"/>
                </a:solidFill>
                <a:effectLst/>
                <a:ea typeface="Times New Roman" panose="02020603050405020304" pitchFamily="18" charset="0"/>
                <a:cs typeface="Calibri" panose="020F0502020204030204" pitchFamily="34" charset="0"/>
              </a:rPr>
              <a:t>it was sin</a:t>
            </a:r>
            <a:r>
              <a:rPr lang="en-US" sz="3200" dirty="0">
                <a:solidFill>
                  <a:srgbClr val="000000"/>
                </a:solidFill>
                <a:effectLst/>
                <a:ea typeface="Times New Roman" panose="02020603050405020304" pitchFamily="18" charset="0"/>
                <a:cs typeface="Calibri" panose="020F0502020204030204" pitchFamily="34" charset="0"/>
              </a:rPr>
              <a:t>, in order that it might be </a:t>
            </a:r>
            <a:r>
              <a:rPr lang="en-US" sz="3200" b="1" u="sng" dirty="0">
                <a:solidFill>
                  <a:srgbClr val="002060"/>
                </a:solidFill>
                <a:effectLst/>
                <a:ea typeface="Times New Roman" panose="02020603050405020304" pitchFamily="18" charset="0"/>
                <a:cs typeface="Calibri" panose="020F0502020204030204" pitchFamily="34" charset="0"/>
              </a:rPr>
              <a:t>shown to be sin by effecting my death through that which is good</a:t>
            </a:r>
            <a:r>
              <a:rPr lang="en-US" sz="3200" dirty="0">
                <a:solidFill>
                  <a:srgbClr val="000000"/>
                </a:solidFill>
                <a:effectLst/>
                <a:ea typeface="Times New Roman" panose="02020603050405020304" pitchFamily="18" charset="0"/>
                <a:cs typeface="Calibri" panose="020F0502020204030204" pitchFamily="34" charset="0"/>
              </a:rPr>
              <a:t>, so that through the commandment sin would become utterly sinful.</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
        <p:nvSpPr>
          <p:cNvPr id="4" name="Rounded Rectangular Callout 15">
            <a:extLst>
              <a:ext uri="{FF2B5EF4-FFF2-40B4-BE49-F238E27FC236}">
                <a16:creationId xmlns:a16="http://schemas.microsoft.com/office/drawing/2014/main" xmlns="" id="{79B4C8BA-BCFD-0CF0-1AD6-A5D0CB19C027}"/>
              </a:ext>
            </a:extLst>
          </p:cNvPr>
          <p:cNvSpPr/>
          <p:nvPr/>
        </p:nvSpPr>
        <p:spPr>
          <a:xfrm>
            <a:off x="1371600" y="3585573"/>
            <a:ext cx="96774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Law makes sin show its true colors</a:t>
            </a:r>
            <a:endParaRPr lang="en-US" sz="4000" dirty="0"/>
          </a:p>
        </p:txBody>
      </p:sp>
    </p:spTree>
    <p:extLst>
      <p:ext uri="{BB962C8B-B14F-4D97-AF65-F5344CB8AC3E}">
        <p14:creationId xmlns:p14="http://schemas.microsoft.com/office/powerpoint/2010/main" val="37684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652372"/>
            <a:ext cx="12192000" cy="220562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Therefore did that which is good become a cause of death for me? May it never be! Rather it was sin, in order that it might be shown to be sin by effecting my death through that which is good, so that through the commandment </a:t>
            </a:r>
            <a:r>
              <a:rPr lang="en-US" sz="3200" b="1" u="sng" dirty="0">
                <a:solidFill>
                  <a:srgbClr val="002060"/>
                </a:solidFill>
                <a:effectLst/>
                <a:ea typeface="Times New Roman" panose="02020603050405020304" pitchFamily="18" charset="0"/>
                <a:cs typeface="Calibri" panose="020F0502020204030204" pitchFamily="34" charset="0"/>
              </a:rPr>
              <a:t>sin would become utterly sinful</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
        <p:nvSpPr>
          <p:cNvPr id="4" name="Rounded Rectangular Callout 15">
            <a:extLst>
              <a:ext uri="{FF2B5EF4-FFF2-40B4-BE49-F238E27FC236}">
                <a16:creationId xmlns:a16="http://schemas.microsoft.com/office/drawing/2014/main" xmlns="" id="{7E2FC92C-5D9F-1E19-09BD-C5DD27FAF7D7}"/>
              </a:ext>
            </a:extLst>
          </p:cNvPr>
          <p:cNvSpPr/>
          <p:nvPr/>
        </p:nvSpPr>
        <p:spPr>
          <a:xfrm>
            <a:off x="1371600" y="3585573"/>
            <a:ext cx="96774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Law makes sin show its true colors</a:t>
            </a:r>
            <a:endParaRPr lang="en-US" sz="4000" dirty="0"/>
          </a:p>
        </p:txBody>
      </p:sp>
    </p:spTree>
    <p:extLst>
      <p:ext uri="{BB962C8B-B14F-4D97-AF65-F5344CB8AC3E}">
        <p14:creationId xmlns:p14="http://schemas.microsoft.com/office/powerpoint/2010/main" val="62242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(for I am speaking to those who know the law),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109111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652372"/>
            <a:ext cx="12192000" cy="220562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rgbClr val="000000"/>
                </a:solidFill>
                <a:effectLst/>
                <a:ea typeface="Times New Roman" panose="02020603050405020304" pitchFamily="18" charset="0"/>
                <a:cs typeface="Calibri" panose="020F0502020204030204" pitchFamily="34" charset="0"/>
              </a:rPr>
              <a:t>13 </a:t>
            </a:r>
            <a:r>
              <a:rPr lang="en-US" sz="3200" dirty="0">
                <a:solidFill>
                  <a:srgbClr val="000000"/>
                </a:solidFill>
                <a:effectLst/>
                <a:ea typeface="Times New Roman" panose="02020603050405020304" pitchFamily="18" charset="0"/>
                <a:cs typeface="Calibri" panose="020F0502020204030204" pitchFamily="34" charset="0"/>
              </a:rPr>
              <a:t>Therefore did that which is good become a cause of death for me? May it never be! Rather it was sin, in order that it might be shown to be sin by effecting my death through that which is good, so that through the commandment </a:t>
            </a:r>
            <a:r>
              <a:rPr lang="en-US" sz="3200" b="1" u="sng" dirty="0">
                <a:solidFill>
                  <a:srgbClr val="002060"/>
                </a:solidFill>
                <a:effectLst/>
                <a:ea typeface="Times New Roman" panose="02020603050405020304" pitchFamily="18" charset="0"/>
                <a:cs typeface="Calibri" panose="020F0502020204030204" pitchFamily="34" charset="0"/>
              </a:rPr>
              <a:t>sin would become utterly sinful</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sin nature is rebellious</a:t>
            </a:r>
            <a:endParaRPr lang="en-US" sz="4000" dirty="0"/>
          </a:p>
        </p:txBody>
      </p:sp>
      <p:sp>
        <p:nvSpPr>
          <p:cNvPr id="4" name="Rounded Rectangular Callout 15">
            <a:extLst>
              <a:ext uri="{FF2B5EF4-FFF2-40B4-BE49-F238E27FC236}">
                <a16:creationId xmlns:a16="http://schemas.microsoft.com/office/drawing/2014/main" xmlns="" id="{7E2FC92C-5D9F-1E19-09BD-C5DD27FAF7D7}"/>
              </a:ext>
            </a:extLst>
          </p:cNvPr>
          <p:cNvSpPr/>
          <p:nvPr/>
        </p:nvSpPr>
        <p:spPr>
          <a:xfrm>
            <a:off x="1371600" y="3585573"/>
            <a:ext cx="96774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Law makes sin show its true colors</a:t>
            </a:r>
            <a:endParaRPr lang="en-US" sz="4000" dirty="0"/>
          </a:p>
        </p:txBody>
      </p:sp>
    </p:spTree>
    <p:extLst>
      <p:ext uri="{BB962C8B-B14F-4D97-AF65-F5344CB8AC3E}">
        <p14:creationId xmlns:p14="http://schemas.microsoft.com/office/powerpoint/2010/main" val="3771214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64A705D-9824-3F7F-0978-B5E377ABB892}"/>
              </a:ext>
            </a:extLst>
          </p:cNvPr>
          <p:cNvSpPr/>
          <p:nvPr/>
        </p:nvSpPr>
        <p:spPr>
          <a:xfrm>
            <a:off x="0" y="4652372"/>
            <a:ext cx="12192000" cy="220562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4800" b="1" baseline="30000" dirty="0">
                <a:solidFill>
                  <a:schemeClr val="tx1"/>
                </a:solidFill>
              </a:rPr>
              <a:t>Romans</a:t>
            </a:r>
            <a:r>
              <a:rPr lang="en-US" sz="4800" b="1" dirty="0">
                <a:solidFill>
                  <a:schemeClr val="tx1"/>
                </a:solidFill>
              </a:rPr>
              <a:t> </a:t>
            </a:r>
            <a:r>
              <a:rPr lang="en-US" sz="4800" b="1" baseline="30000" dirty="0">
                <a:solidFill>
                  <a:schemeClr val="tx1"/>
                </a:solidFill>
              </a:rPr>
              <a:t>7:</a:t>
            </a:r>
            <a:r>
              <a:rPr lang="en-US" sz="4800" b="1" baseline="30000" dirty="0">
                <a:solidFill>
                  <a:srgbClr val="000000"/>
                </a:solidFill>
                <a:effectLst/>
                <a:ea typeface="Times New Roman" panose="02020603050405020304" pitchFamily="18" charset="0"/>
                <a:cs typeface="Calibri" panose="020F0502020204030204" pitchFamily="34" charset="0"/>
              </a:rPr>
              <a:t>14-24….</a:t>
            </a:r>
            <a:endParaRPr lang="en-US" sz="4800" b="1" dirty="0">
              <a:solidFill>
                <a:srgbClr val="002060"/>
              </a:solidFill>
            </a:endParaRPr>
          </a:p>
        </p:txBody>
      </p:sp>
      <p:sp>
        <p:nvSpPr>
          <p:cNvPr id="6" name="Rounded Rectangular Callout 15">
            <a:extLst>
              <a:ext uri="{FF2B5EF4-FFF2-40B4-BE49-F238E27FC236}">
                <a16:creationId xmlns:a16="http://schemas.microsoft.com/office/drawing/2014/main" xmlns="" id="{8447BB47-9734-14C4-0958-C9E3A8C957C6}"/>
              </a:ext>
            </a:extLst>
          </p:cNvPr>
          <p:cNvSpPr/>
          <p:nvPr/>
        </p:nvSpPr>
        <p:spPr>
          <a:xfrm>
            <a:off x="1219200" y="1215347"/>
            <a:ext cx="9982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Why doesn’t sanctification under the law work? </a:t>
            </a:r>
            <a:endParaRPr lang="en-US" sz="3600" i="1" dirty="0"/>
          </a:p>
        </p:txBody>
      </p:sp>
      <p:sp>
        <p:nvSpPr>
          <p:cNvPr id="8" name="Rounded Rectangular Callout 15">
            <a:extLst>
              <a:ext uri="{FF2B5EF4-FFF2-40B4-BE49-F238E27FC236}">
                <a16:creationId xmlns:a16="http://schemas.microsoft.com/office/drawing/2014/main" xmlns="" id="{3980D288-E148-FD4E-8DA6-7B6DD2426160}"/>
              </a:ext>
            </a:extLst>
          </p:cNvPr>
          <p:cNvSpPr/>
          <p:nvPr/>
        </p:nvSpPr>
        <p:spPr>
          <a:xfrm>
            <a:off x="2362200" y="2590586"/>
            <a:ext cx="76962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Because we can’t keep the law!</a:t>
            </a:r>
            <a:endParaRPr lang="en-US" sz="4000" dirty="0"/>
          </a:p>
        </p:txBody>
      </p:sp>
    </p:spTree>
    <p:extLst>
      <p:ext uri="{BB962C8B-B14F-4D97-AF65-F5344CB8AC3E}">
        <p14:creationId xmlns:p14="http://schemas.microsoft.com/office/powerpoint/2010/main" val="8441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r="1" b="21046"/>
          <a:stretch/>
        </p:blipFill>
        <p:spPr bwMode="auto">
          <a:xfrm>
            <a:off x="0" y="0"/>
            <a:ext cx="12192000" cy="70866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5400" b="1" dirty="0">
                <a:effectLst/>
                <a:latin typeface="Calibri" panose="020F0502020204030204" pitchFamily="34" charset="0"/>
                <a:ea typeface="Calibri" panose="020F0502020204030204" pitchFamily="34" charset="0"/>
                <a:cs typeface="Calibri" panose="020F0502020204030204" pitchFamily="34" charset="0"/>
              </a:rPr>
              <a:t>How </a:t>
            </a:r>
            <a:r>
              <a:rPr lang="en-US" sz="5400" b="1" i="1" u="sng" dirty="0">
                <a:effectLst/>
                <a:latin typeface="Calibri" panose="020F0502020204030204" pitchFamily="34" charset="0"/>
                <a:ea typeface="Calibri" panose="020F0502020204030204" pitchFamily="34" charset="0"/>
                <a:cs typeface="Calibri" panose="020F0502020204030204" pitchFamily="34" charset="0"/>
              </a:rPr>
              <a:t>not</a:t>
            </a:r>
            <a:r>
              <a:rPr lang="en-US" sz="5400" b="1" dirty="0">
                <a:effectLst/>
                <a:latin typeface="Calibri" panose="020F0502020204030204" pitchFamily="34" charset="0"/>
                <a:ea typeface="Calibri" panose="020F0502020204030204" pitchFamily="34" charset="0"/>
                <a:cs typeface="Calibri" panose="020F0502020204030204" pitchFamily="34" charset="0"/>
              </a:rPr>
              <a:t> to grow: The Law</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5">
            <a:extLst>
              <a:ext uri="{FF2B5EF4-FFF2-40B4-BE49-F238E27FC236}">
                <a16:creationId xmlns:a16="http://schemas.microsoft.com/office/drawing/2014/main" xmlns="" id="{499505B7-4157-F7E7-9F78-86AC23A57EEF}"/>
              </a:ext>
            </a:extLst>
          </p:cNvPr>
          <p:cNvSpPr/>
          <p:nvPr/>
        </p:nvSpPr>
        <p:spPr>
          <a:xfrm>
            <a:off x="685800" y="1219200"/>
            <a:ext cx="86106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Law will not work for Sanctification</a:t>
            </a:r>
            <a:endParaRPr lang="en-US" sz="3600" dirty="0"/>
          </a:p>
        </p:txBody>
      </p:sp>
    </p:spTree>
    <p:extLst>
      <p:ext uri="{BB962C8B-B14F-4D97-AF65-F5344CB8AC3E}">
        <p14:creationId xmlns:p14="http://schemas.microsoft.com/office/powerpoint/2010/main" val="42073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oustb\Desktop\old-testament-law-scroll.jpg">
            <a:extLst>
              <a:ext uri="{FF2B5EF4-FFF2-40B4-BE49-F238E27FC236}">
                <a16:creationId xmlns:a16="http://schemas.microsoft.com/office/drawing/2014/main" xmlns="" id="{71344493-F2AB-C359-23CC-1ACF637DF859}"/>
              </a:ext>
            </a:extLst>
          </p:cNvPr>
          <p:cNvPicPr>
            <a:picLocks noChangeAspect="1" noChangeArrowheads="1"/>
          </p:cNvPicPr>
          <p:nvPr/>
        </p:nvPicPr>
        <p:blipFill rotWithShape="1">
          <a:blip r:embed="rId2" cstate="print"/>
          <a:srcRect l="-206" r="1" b="23593"/>
          <a:stretch/>
        </p:blipFill>
        <p:spPr bwMode="auto">
          <a:xfrm>
            <a:off x="0" y="0"/>
            <a:ext cx="12192000" cy="6858000"/>
          </a:xfrm>
          <a:prstGeom prst="rect">
            <a:avLst/>
          </a:prstGeom>
          <a:noFill/>
        </p:spPr>
      </p:pic>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6000" b="1" dirty="0">
                <a:latin typeface="Calibri" panose="020F0502020204030204" pitchFamily="34" charset="0"/>
                <a:ea typeface="Calibri" panose="020F0502020204030204" pitchFamily="34" charset="0"/>
                <a:cs typeface="Calibri" panose="020F0502020204030204" pitchFamily="34" charset="0"/>
              </a:rPr>
              <a:t> What will work?</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15">
            <a:extLst>
              <a:ext uri="{FF2B5EF4-FFF2-40B4-BE49-F238E27FC236}">
                <a16:creationId xmlns:a16="http://schemas.microsoft.com/office/drawing/2014/main" xmlns="" id="{499505B7-4157-F7E7-9F78-86AC23A57EEF}"/>
              </a:ext>
            </a:extLst>
          </p:cNvPr>
          <p:cNvSpPr/>
          <p:nvPr/>
        </p:nvSpPr>
        <p:spPr>
          <a:xfrm>
            <a:off x="685800" y="1219200"/>
            <a:ext cx="8610600" cy="838200"/>
          </a:xfrm>
          <a:prstGeom prst="wedgeRoundRectCallout">
            <a:avLst>
              <a:gd name="adj1" fmla="val -21927"/>
              <a:gd name="adj2" fmla="val 49596"/>
              <a:gd name="adj3" fmla="val 16667"/>
            </a:avLst>
          </a:prstGeom>
          <a:solidFill>
            <a:schemeClr val="tx1">
              <a:alpha val="6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Law will not work for Sanctification</a:t>
            </a:r>
            <a:endParaRPr lang="en-US" sz="3600" dirty="0"/>
          </a:p>
        </p:txBody>
      </p:sp>
    </p:spTree>
    <p:extLst>
      <p:ext uri="{BB962C8B-B14F-4D97-AF65-F5344CB8AC3E}">
        <p14:creationId xmlns:p14="http://schemas.microsoft.com/office/powerpoint/2010/main" val="13497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6000" b="1" dirty="0">
                <a:latin typeface="Calibri" panose="020F0502020204030204" pitchFamily="34" charset="0"/>
                <a:ea typeface="Calibri" panose="020F0502020204030204" pitchFamily="34" charset="0"/>
                <a:cs typeface="Calibri" panose="020F0502020204030204" pitchFamily="34" charset="0"/>
              </a:rPr>
              <a:t> What will work?</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B8BA57B6-C6CB-372B-DCBB-567E92147BFC}"/>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7:4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Therefore, my brethren, </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you also were made to die to the Law  through the body of Christ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that you might be joined to another, to Him who was raised from the dead, in order that we might bear fruit for God… </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But now we have been released from the Law, having died to that by which we were bound</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 that we serve in newness of the Spirit and not in oldness of the letter.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400" b="1" dirty="0">
              <a:solidFill>
                <a:srgbClr val="002060"/>
              </a:solidFill>
            </a:endParaRPr>
          </a:p>
        </p:txBody>
      </p:sp>
    </p:spTree>
    <p:extLst>
      <p:ext uri="{BB962C8B-B14F-4D97-AF65-F5344CB8AC3E}">
        <p14:creationId xmlns:p14="http://schemas.microsoft.com/office/powerpoint/2010/main" val="286851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6000" b="1" dirty="0">
                <a:latin typeface="Calibri" panose="020F0502020204030204" pitchFamily="34" charset="0"/>
                <a:ea typeface="Calibri" panose="020F0502020204030204" pitchFamily="34" charset="0"/>
                <a:cs typeface="Calibri" panose="020F0502020204030204" pitchFamily="34" charset="0"/>
              </a:rPr>
              <a:t> What will work?</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B8BA57B6-C6CB-372B-DCBB-567E92147BFC}"/>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7:4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Therefore, my brethren</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you also were made to die to the Law  through the body of Christ,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so that you might be joined to another, to Him who was raised from the dead</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order that we might bear fruit for God… </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But now we have been released from the Law, having died to that by which we were bound,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that we serve in newness of the Spirit and not in oldness of the letter.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5" name="Rounded Rectangular Callout 3">
            <a:extLst>
              <a:ext uri="{FF2B5EF4-FFF2-40B4-BE49-F238E27FC236}">
                <a16:creationId xmlns:a16="http://schemas.microsoft.com/office/drawing/2014/main" xmlns="" id="{A4F8D465-821C-3CC2-B830-A48C3C6B46AA}"/>
              </a:ext>
            </a:extLst>
          </p:cNvPr>
          <p:cNvSpPr/>
          <p:nvPr/>
        </p:nvSpPr>
        <p:spPr>
          <a:xfrm>
            <a:off x="304800" y="1447800"/>
            <a:ext cx="11544299"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wants us to give up on sanctification under the Law, because He has a better way under grace</a:t>
            </a:r>
            <a:endParaRPr lang="en-US" sz="3600" dirty="0"/>
          </a:p>
        </p:txBody>
      </p:sp>
    </p:spTree>
    <p:extLst>
      <p:ext uri="{BB962C8B-B14F-4D97-AF65-F5344CB8AC3E}">
        <p14:creationId xmlns:p14="http://schemas.microsoft.com/office/powerpoint/2010/main" val="20182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6000" b="1" dirty="0">
                <a:latin typeface="Calibri" panose="020F0502020204030204" pitchFamily="34" charset="0"/>
                <a:ea typeface="Calibri" panose="020F0502020204030204" pitchFamily="34" charset="0"/>
                <a:cs typeface="Calibri" panose="020F0502020204030204" pitchFamily="34" charset="0"/>
              </a:rPr>
              <a:t> What will work?</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B8BA57B6-C6CB-372B-DCBB-567E92147BFC}"/>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7:4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Therefore, my brethren</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you also were made to die to the Law  through the body of Christ,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 that you might be joined to another, to Him who was raised from the dead</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 order that we might bear fruit for God</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But now we have been released from the Law, having died to that by which we were bound,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that we serve in newness of the Spirit and not in oldness of the letter.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5" name="Rounded Rectangular Callout 3">
            <a:extLst>
              <a:ext uri="{FF2B5EF4-FFF2-40B4-BE49-F238E27FC236}">
                <a16:creationId xmlns:a16="http://schemas.microsoft.com/office/drawing/2014/main" xmlns="" id="{A4F8D465-821C-3CC2-B830-A48C3C6B46AA}"/>
              </a:ext>
            </a:extLst>
          </p:cNvPr>
          <p:cNvSpPr/>
          <p:nvPr/>
        </p:nvSpPr>
        <p:spPr>
          <a:xfrm>
            <a:off x="304800" y="1447800"/>
            <a:ext cx="11544299"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wants us to give up on sanctification under the Law, because He has a better way under grace</a:t>
            </a:r>
            <a:endParaRPr lang="en-US" sz="3600" dirty="0"/>
          </a:p>
        </p:txBody>
      </p:sp>
    </p:spTree>
    <p:extLst>
      <p:ext uri="{BB962C8B-B14F-4D97-AF65-F5344CB8AC3E}">
        <p14:creationId xmlns:p14="http://schemas.microsoft.com/office/powerpoint/2010/main" val="1152744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5">
            <a:extLst>
              <a:ext uri="{FF2B5EF4-FFF2-40B4-BE49-F238E27FC236}">
                <a16:creationId xmlns:a16="http://schemas.microsoft.com/office/drawing/2014/main" xmlns="" id="{9C397B72-0FC4-FC7A-0BEC-A6505349EC5B}"/>
              </a:ext>
            </a:extLst>
          </p:cNvPr>
          <p:cNvSpPr/>
          <p:nvPr/>
        </p:nvSpPr>
        <p:spPr>
          <a:xfrm>
            <a:off x="0" y="0"/>
            <a:ext cx="8382000" cy="1143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6000" b="1" dirty="0">
                <a:latin typeface="Calibri" panose="020F0502020204030204" pitchFamily="34" charset="0"/>
                <a:ea typeface="Calibri" panose="020F0502020204030204" pitchFamily="34" charset="0"/>
                <a:cs typeface="Calibri" panose="020F0502020204030204" pitchFamily="34" charset="0"/>
              </a:rPr>
              <a:t> What will work?</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B8BA57B6-C6CB-372B-DCBB-567E92147BFC}"/>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7:4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Therefore, my brethren</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you also were made to die to the Law  through the body of Christ,</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 that you might be joined to another, to Him who was raised from the dead</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order that we might bear fruit for God…</a:t>
            </a:r>
            <a:r>
              <a:rPr lang="en-US"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But now we have been released from the Law, having died to that by which we were bound, </a:t>
            </a:r>
            <a:r>
              <a:rPr lang="en-US" sz="3200" b="1"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so that we serve in newness of the Spirit and not in oldness of the letter.</a:t>
            </a:r>
            <a:endParaRPr lang="en-US" sz="3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400" b="1" dirty="0">
                <a:solidFill>
                  <a:srgbClr val="002060"/>
                </a:solidFill>
              </a:rPr>
              <a:t>D</a:t>
            </a:r>
          </a:p>
        </p:txBody>
      </p:sp>
      <p:sp>
        <p:nvSpPr>
          <p:cNvPr id="5" name="Rounded Rectangular Callout 3">
            <a:extLst>
              <a:ext uri="{FF2B5EF4-FFF2-40B4-BE49-F238E27FC236}">
                <a16:creationId xmlns:a16="http://schemas.microsoft.com/office/drawing/2014/main" xmlns="" id="{A4F8D465-821C-3CC2-B830-A48C3C6B46AA}"/>
              </a:ext>
            </a:extLst>
          </p:cNvPr>
          <p:cNvSpPr/>
          <p:nvPr/>
        </p:nvSpPr>
        <p:spPr>
          <a:xfrm>
            <a:off x="304800" y="1447800"/>
            <a:ext cx="11544299"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God wants us to give up on sanctification under the Law, because He has a better way under grace</a:t>
            </a:r>
            <a:endParaRPr lang="en-US" sz="3600" dirty="0"/>
          </a:p>
        </p:txBody>
      </p:sp>
    </p:spTree>
    <p:extLst>
      <p:ext uri="{BB962C8B-B14F-4D97-AF65-F5344CB8AC3E}">
        <p14:creationId xmlns:p14="http://schemas.microsoft.com/office/powerpoint/2010/main" val="2907633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1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a:t>
            </a:r>
            <a:r>
              <a:rPr lang="en-US" sz="3200"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6:14</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sin shall not be master over you because you are not under law but under grace”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7162800" y="2590800"/>
            <a:ext cx="4343400" cy="1524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Sanctification </a:t>
            </a:r>
          </a:p>
          <a:p>
            <a:pPr algn="ctr"/>
            <a:r>
              <a:rPr lang="en-US" sz="4400" b="1" dirty="0"/>
              <a:t>under the Law</a:t>
            </a:r>
            <a:endParaRPr lang="en-US" sz="4400" dirty="0"/>
          </a:p>
        </p:txBody>
      </p:sp>
      <p:sp>
        <p:nvSpPr>
          <p:cNvPr id="5" name="Rounded Rectangular Callout 3">
            <a:extLst>
              <a:ext uri="{FF2B5EF4-FFF2-40B4-BE49-F238E27FC236}">
                <a16:creationId xmlns:a16="http://schemas.microsoft.com/office/drawing/2014/main" xmlns="" id="{5D8C1805-46B3-8249-81EB-B690294C4E8D}"/>
              </a:ext>
            </a:extLst>
          </p:cNvPr>
          <p:cNvSpPr/>
          <p:nvPr/>
        </p:nvSpPr>
        <p:spPr>
          <a:xfrm>
            <a:off x="678712" y="2590800"/>
            <a:ext cx="4343400" cy="1524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Sanctification </a:t>
            </a:r>
          </a:p>
          <a:p>
            <a:pPr algn="ctr"/>
            <a:r>
              <a:rPr lang="en-US" sz="4400" b="1" dirty="0"/>
              <a:t>under grace</a:t>
            </a:r>
            <a:endParaRPr lang="en-US" sz="4400" dirty="0"/>
          </a:p>
        </p:txBody>
      </p:sp>
    </p:spTree>
    <p:extLst>
      <p:ext uri="{BB962C8B-B14F-4D97-AF65-F5344CB8AC3E}">
        <p14:creationId xmlns:p14="http://schemas.microsoft.com/office/powerpoint/2010/main" val="34814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DA469650-FD82-F05E-05B7-A26A8A83261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ectangle 1">
            <a:extLst>
              <a:ext uri="{FF2B5EF4-FFF2-40B4-BE49-F238E27FC236}">
                <a16:creationId xmlns:a16="http://schemas.microsoft.com/office/drawing/2014/main" xmlns="" id="{6B5ACFC1-1EFE-2C3D-E9AD-C514A357126F}"/>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a:t>
            </a:r>
            <a:r>
              <a:rPr lang="en-US" sz="3200" b="1" u="sng" dirty="0">
                <a:solidFill>
                  <a:srgbClr val="002060"/>
                </a:solidFill>
              </a:rPr>
              <a:t>(for I am speaking to those who know the law</a:t>
            </a:r>
            <a:r>
              <a:rPr lang="en-US" sz="3200" dirty="0">
                <a:solidFill>
                  <a:schemeClr val="tx1"/>
                </a:solidFill>
              </a:rPr>
              <a:t>),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985369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Romans </a:t>
            </a:r>
            <a:r>
              <a:rPr lang="en-US" sz="3200" b="1"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6:14</a:t>
            </a:r>
            <a:r>
              <a:rPr lang="en-US" sz="3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sin shall not be master over you because you are not under law but under grace”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6705600" y="25908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Bound to obligation to the Law</a:t>
            </a:r>
            <a:endParaRPr lang="en-US" sz="4000" dirty="0"/>
          </a:p>
        </p:txBody>
      </p:sp>
      <p:sp>
        <p:nvSpPr>
          <p:cNvPr id="5" name="Rounded Rectangular Callout 3">
            <a:extLst>
              <a:ext uri="{FF2B5EF4-FFF2-40B4-BE49-F238E27FC236}">
                <a16:creationId xmlns:a16="http://schemas.microsoft.com/office/drawing/2014/main" xmlns="" id="{5D8C1805-46B3-8249-81EB-B690294C4E8D}"/>
              </a:ext>
            </a:extLst>
          </p:cNvPr>
          <p:cNvSpPr/>
          <p:nvPr/>
        </p:nvSpPr>
        <p:spPr>
          <a:xfrm>
            <a:off x="381000" y="25908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Released from requirement of the Law</a:t>
            </a:r>
            <a:endParaRPr lang="en-US" sz="4400" dirty="0"/>
          </a:p>
        </p:txBody>
      </p:sp>
      <p:sp>
        <p:nvSpPr>
          <p:cNvPr id="8" name="Rounded Rectangular Callout 3">
            <a:extLst>
              <a:ext uri="{FF2B5EF4-FFF2-40B4-BE49-F238E27FC236}">
                <a16:creationId xmlns:a16="http://schemas.microsoft.com/office/drawing/2014/main" xmlns="" id="{A234C746-B0EE-731A-EE4B-DA28F155DEDE}"/>
              </a:ext>
            </a:extLst>
          </p:cNvPr>
          <p:cNvSpPr/>
          <p:nvPr/>
        </p:nvSpPr>
        <p:spPr>
          <a:xfrm>
            <a:off x="6705600" y="40767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Under threat of condemnation</a:t>
            </a:r>
            <a:endParaRPr lang="en-US" sz="4000" dirty="0"/>
          </a:p>
        </p:txBody>
      </p:sp>
    </p:spTree>
    <p:extLst>
      <p:ext uri="{BB962C8B-B14F-4D97-AF65-F5344CB8AC3E}">
        <p14:creationId xmlns:p14="http://schemas.microsoft.com/office/powerpoint/2010/main" val="18085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in  Christ Jesus.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6705600" y="25908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Bound to obligation to the Law</a:t>
            </a:r>
            <a:endParaRPr lang="en-US" sz="4000" dirty="0"/>
          </a:p>
        </p:txBody>
      </p:sp>
      <p:sp>
        <p:nvSpPr>
          <p:cNvPr id="5" name="Rounded Rectangular Callout 3">
            <a:extLst>
              <a:ext uri="{FF2B5EF4-FFF2-40B4-BE49-F238E27FC236}">
                <a16:creationId xmlns:a16="http://schemas.microsoft.com/office/drawing/2014/main" xmlns="" id="{5D8C1805-46B3-8249-81EB-B690294C4E8D}"/>
              </a:ext>
            </a:extLst>
          </p:cNvPr>
          <p:cNvSpPr/>
          <p:nvPr/>
        </p:nvSpPr>
        <p:spPr>
          <a:xfrm>
            <a:off x="381000" y="25908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Released from requirement of the Law</a:t>
            </a:r>
            <a:endParaRPr lang="en-US" sz="4400" dirty="0"/>
          </a:p>
        </p:txBody>
      </p:sp>
      <p:sp>
        <p:nvSpPr>
          <p:cNvPr id="8" name="Rounded Rectangular Callout 3">
            <a:extLst>
              <a:ext uri="{FF2B5EF4-FFF2-40B4-BE49-F238E27FC236}">
                <a16:creationId xmlns:a16="http://schemas.microsoft.com/office/drawing/2014/main" xmlns="" id="{A234C746-B0EE-731A-EE4B-DA28F155DEDE}"/>
              </a:ext>
            </a:extLst>
          </p:cNvPr>
          <p:cNvSpPr/>
          <p:nvPr/>
        </p:nvSpPr>
        <p:spPr>
          <a:xfrm>
            <a:off x="6705600" y="40767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Under threat of condemnation</a:t>
            </a:r>
            <a:endParaRPr lang="en-US" sz="40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381000" y="40767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Condemnation is </a:t>
            </a:r>
          </a:p>
          <a:p>
            <a:pPr algn="ctr"/>
            <a:r>
              <a:rPr lang="en-US" sz="4000" b="1" dirty="0"/>
              <a:t>off the table</a:t>
            </a:r>
            <a:endParaRPr lang="en-US" sz="4400" dirty="0"/>
          </a:p>
        </p:txBody>
      </p:sp>
      <p:sp>
        <p:nvSpPr>
          <p:cNvPr id="10" name="Rounded Rectangular Callout 3">
            <a:extLst>
              <a:ext uri="{FF2B5EF4-FFF2-40B4-BE49-F238E27FC236}">
                <a16:creationId xmlns:a16="http://schemas.microsoft.com/office/drawing/2014/main" xmlns="" id="{763F67F0-196D-8BC9-6705-F9F82971AE18}"/>
              </a:ext>
            </a:extLst>
          </p:cNvPr>
          <p:cNvSpPr/>
          <p:nvPr/>
        </p:nvSpPr>
        <p:spPr>
          <a:xfrm>
            <a:off x="304800" y="1055670"/>
            <a:ext cx="11582400" cy="119223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too often, Christians don’t know, understand, or believe this identity truth</a:t>
            </a:r>
            <a:endParaRPr lang="en-US" sz="3600" dirty="0"/>
          </a:p>
        </p:txBody>
      </p:sp>
    </p:spTree>
    <p:extLst>
      <p:ext uri="{BB962C8B-B14F-4D97-AF65-F5344CB8AC3E}">
        <p14:creationId xmlns:p14="http://schemas.microsoft.com/office/powerpoint/2010/main" val="23258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6705600" y="25908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Bound to obligation to the Law</a:t>
            </a:r>
            <a:endParaRPr lang="en-US" sz="4000" dirty="0"/>
          </a:p>
        </p:txBody>
      </p:sp>
      <p:sp>
        <p:nvSpPr>
          <p:cNvPr id="5" name="Rounded Rectangular Callout 3">
            <a:extLst>
              <a:ext uri="{FF2B5EF4-FFF2-40B4-BE49-F238E27FC236}">
                <a16:creationId xmlns:a16="http://schemas.microsoft.com/office/drawing/2014/main" xmlns="" id="{5D8C1805-46B3-8249-81EB-B690294C4E8D}"/>
              </a:ext>
            </a:extLst>
          </p:cNvPr>
          <p:cNvSpPr/>
          <p:nvPr/>
        </p:nvSpPr>
        <p:spPr>
          <a:xfrm>
            <a:off x="381000" y="25908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Released from requirement of the Law</a:t>
            </a:r>
            <a:endParaRPr lang="en-US" sz="4400" dirty="0"/>
          </a:p>
        </p:txBody>
      </p:sp>
      <p:sp>
        <p:nvSpPr>
          <p:cNvPr id="8" name="Rounded Rectangular Callout 3">
            <a:extLst>
              <a:ext uri="{FF2B5EF4-FFF2-40B4-BE49-F238E27FC236}">
                <a16:creationId xmlns:a16="http://schemas.microsoft.com/office/drawing/2014/main" xmlns="" id="{A234C746-B0EE-731A-EE4B-DA28F155DEDE}"/>
              </a:ext>
            </a:extLst>
          </p:cNvPr>
          <p:cNvSpPr/>
          <p:nvPr/>
        </p:nvSpPr>
        <p:spPr>
          <a:xfrm>
            <a:off x="6705600" y="40767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Under threat of condemnation</a:t>
            </a:r>
            <a:endParaRPr lang="en-US" sz="40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381000" y="40767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Condemnation is </a:t>
            </a:r>
          </a:p>
          <a:p>
            <a:pPr algn="ctr"/>
            <a:r>
              <a:rPr lang="en-US" sz="4000" b="1" dirty="0"/>
              <a:t>off the table</a:t>
            </a:r>
            <a:endParaRPr lang="en-US" sz="4400" dirty="0"/>
          </a:p>
        </p:txBody>
      </p:sp>
      <p:sp>
        <p:nvSpPr>
          <p:cNvPr id="10" name="Rounded Rectangular Callout 3">
            <a:extLst>
              <a:ext uri="{FF2B5EF4-FFF2-40B4-BE49-F238E27FC236}">
                <a16:creationId xmlns:a16="http://schemas.microsoft.com/office/drawing/2014/main" xmlns="" id="{763F67F0-196D-8BC9-6705-F9F82971AE18}"/>
              </a:ext>
            </a:extLst>
          </p:cNvPr>
          <p:cNvSpPr/>
          <p:nvPr/>
        </p:nvSpPr>
        <p:spPr>
          <a:xfrm>
            <a:off x="304800" y="1055670"/>
            <a:ext cx="11582400" cy="119223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But too often, Christians don’t know, understand, or believe this identity truth</a:t>
            </a:r>
            <a:endParaRPr lang="en-US" sz="3600" dirty="0"/>
          </a:p>
        </p:txBody>
      </p:sp>
    </p:spTree>
    <p:extLst>
      <p:ext uri="{BB962C8B-B14F-4D97-AF65-F5344CB8AC3E}">
        <p14:creationId xmlns:p14="http://schemas.microsoft.com/office/powerpoint/2010/main" val="2452632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6705600" y="2590800"/>
            <a:ext cx="52648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Tries to earn conditional acceptance </a:t>
            </a:r>
            <a:endParaRPr lang="en-US" sz="4000" dirty="0"/>
          </a:p>
        </p:txBody>
      </p:sp>
      <p:sp>
        <p:nvSpPr>
          <p:cNvPr id="5" name="Rounded Rectangular Callout 3">
            <a:extLst>
              <a:ext uri="{FF2B5EF4-FFF2-40B4-BE49-F238E27FC236}">
                <a16:creationId xmlns:a16="http://schemas.microsoft.com/office/drawing/2014/main" xmlns="" id="{5D8C1805-46B3-8249-81EB-B690294C4E8D}"/>
              </a:ext>
            </a:extLst>
          </p:cNvPr>
          <p:cNvSpPr/>
          <p:nvPr/>
        </p:nvSpPr>
        <p:spPr>
          <a:xfrm>
            <a:off x="381000" y="2590800"/>
            <a:ext cx="5417288" cy="1295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Acceptance is a settled fact</a:t>
            </a:r>
            <a:endParaRPr lang="en-US" sz="44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381000" y="3943350"/>
            <a:ext cx="5417288" cy="17145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starting place is enjoying a secure relationship with God!</a:t>
            </a:r>
            <a:endParaRPr lang="en-US" sz="4000" dirty="0"/>
          </a:p>
        </p:txBody>
      </p:sp>
    </p:spTree>
    <p:extLst>
      <p:ext uri="{BB962C8B-B14F-4D97-AF65-F5344CB8AC3E}">
        <p14:creationId xmlns:p14="http://schemas.microsoft.com/office/powerpoint/2010/main" val="12569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7620000" y="2590800"/>
            <a:ext cx="3200400"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a:t>
            </a:r>
            <a:endParaRPr lang="en-US" sz="80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6511556" y="4348571"/>
            <a:ext cx="5417288" cy="1142999"/>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Dynamic: </a:t>
            </a:r>
          </a:p>
          <a:p>
            <a:pPr algn="ctr"/>
            <a:r>
              <a:rPr lang="en-US" sz="3600" b="1" i="1" dirty="0"/>
              <a:t>Effort to overcome deficit</a:t>
            </a:r>
            <a:endParaRPr lang="en-US" sz="3600" i="1" dirty="0"/>
          </a:p>
        </p:txBody>
      </p:sp>
      <p:sp>
        <p:nvSpPr>
          <p:cNvPr id="8" name="Rounded Rectangular Callout 3">
            <a:extLst>
              <a:ext uri="{FF2B5EF4-FFF2-40B4-BE49-F238E27FC236}">
                <a16:creationId xmlns:a16="http://schemas.microsoft.com/office/drawing/2014/main" xmlns="" id="{0A1D469D-BB58-3327-EC57-9BAC56CC8DDE}"/>
              </a:ext>
            </a:extLst>
          </p:cNvPr>
          <p:cNvSpPr/>
          <p:nvPr/>
        </p:nvSpPr>
        <p:spPr>
          <a:xfrm>
            <a:off x="1066800" y="2599362"/>
            <a:ext cx="3737534"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“DONE”</a:t>
            </a:r>
            <a:endParaRPr lang="en-US" sz="8000" dirty="0"/>
          </a:p>
        </p:txBody>
      </p:sp>
      <p:sp>
        <p:nvSpPr>
          <p:cNvPr id="12" name="Rounded Rectangular Callout 3">
            <a:extLst>
              <a:ext uri="{FF2B5EF4-FFF2-40B4-BE49-F238E27FC236}">
                <a16:creationId xmlns:a16="http://schemas.microsoft.com/office/drawing/2014/main" xmlns="" id="{29F48AAD-F736-CFC4-6A54-E6FEC4E376C6}"/>
              </a:ext>
            </a:extLst>
          </p:cNvPr>
          <p:cNvSpPr/>
          <p:nvPr/>
        </p:nvSpPr>
        <p:spPr>
          <a:xfrm>
            <a:off x="339356" y="4348570"/>
            <a:ext cx="5417288" cy="1142999"/>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Dynamic: </a:t>
            </a:r>
          </a:p>
          <a:p>
            <a:pPr algn="ctr"/>
            <a:r>
              <a:rPr lang="en-US" sz="3600" b="1" i="1" dirty="0"/>
              <a:t>Responding to abundance</a:t>
            </a:r>
            <a:endParaRPr lang="en-US" sz="3600" i="1" dirty="0"/>
          </a:p>
        </p:txBody>
      </p:sp>
    </p:spTree>
    <p:extLst>
      <p:ext uri="{BB962C8B-B14F-4D97-AF65-F5344CB8AC3E}">
        <p14:creationId xmlns:p14="http://schemas.microsoft.com/office/powerpoint/2010/main" val="9863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7620000" y="2590800"/>
            <a:ext cx="3200400"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a:t>
            </a:r>
            <a:endParaRPr lang="en-US" sz="80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6469912" y="4343400"/>
            <a:ext cx="5417288" cy="1143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Dynamic: </a:t>
            </a:r>
            <a:r>
              <a:rPr lang="en-US" sz="3600" b="1" i="1" dirty="0"/>
              <a:t>Trying to become someone I’m not</a:t>
            </a:r>
            <a:endParaRPr lang="en-US" sz="3600" i="1" dirty="0"/>
          </a:p>
        </p:txBody>
      </p:sp>
      <p:sp>
        <p:nvSpPr>
          <p:cNvPr id="8" name="Rounded Rectangular Callout 3">
            <a:extLst>
              <a:ext uri="{FF2B5EF4-FFF2-40B4-BE49-F238E27FC236}">
                <a16:creationId xmlns:a16="http://schemas.microsoft.com/office/drawing/2014/main" xmlns="" id="{0A1D469D-BB58-3327-EC57-9BAC56CC8DDE}"/>
              </a:ext>
            </a:extLst>
          </p:cNvPr>
          <p:cNvSpPr/>
          <p:nvPr/>
        </p:nvSpPr>
        <p:spPr>
          <a:xfrm>
            <a:off x="1066800" y="2599362"/>
            <a:ext cx="3737534"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“DONE”</a:t>
            </a:r>
            <a:endParaRPr lang="en-US" sz="8000" dirty="0"/>
          </a:p>
        </p:txBody>
      </p:sp>
      <p:sp>
        <p:nvSpPr>
          <p:cNvPr id="12" name="Rounded Rectangular Callout 3">
            <a:extLst>
              <a:ext uri="{FF2B5EF4-FFF2-40B4-BE49-F238E27FC236}">
                <a16:creationId xmlns:a16="http://schemas.microsoft.com/office/drawing/2014/main" xmlns="" id="{29F48AAD-F736-CFC4-6A54-E6FEC4E376C6}"/>
              </a:ext>
            </a:extLst>
          </p:cNvPr>
          <p:cNvSpPr/>
          <p:nvPr/>
        </p:nvSpPr>
        <p:spPr>
          <a:xfrm>
            <a:off x="339356" y="4348570"/>
            <a:ext cx="5417288" cy="1142999"/>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Dynamic: </a:t>
            </a:r>
            <a:r>
              <a:rPr lang="en-US" sz="3600" b="1" i="1" dirty="0"/>
              <a:t>Becoming who you already are in Christ </a:t>
            </a:r>
            <a:endParaRPr lang="en-US" sz="3600" i="1" dirty="0"/>
          </a:p>
        </p:txBody>
      </p:sp>
    </p:spTree>
    <p:extLst>
      <p:ext uri="{BB962C8B-B14F-4D97-AF65-F5344CB8AC3E}">
        <p14:creationId xmlns:p14="http://schemas.microsoft.com/office/powerpoint/2010/main" val="34063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7620000" y="2590800"/>
            <a:ext cx="3200400"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a:t>
            </a:r>
            <a:endParaRPr lang="en-US" sz="8000" dirty="0"/>
          </a:p>
        </p:txBody>
      </p:sp>
      <p:sp>
        <p:nvSpPr>
          <p:cNvPr id="9" name="Rounded Rectangular Callout 3">
            <a:extLst>
              <a:ext uri="{FF2B5EF4-FFF2-40B4-BE49-F238E27FC236}">
                <a16:creationId xmlns:a16="http://schemas.microsoft.com/office/drawing/2014/main" xmlns="" id="{7905A454-E41B-6C2B-3159-854D14541205}"/>
              </a:ext>
            </a:extLst>
          </p:cNvPr>
          <p:cNvSpPr/>
          <p:nvPr/>
        </p:nvSpPr>
        <p:spPr>
          <a:xfrm>
            <a:off x="6469912" y="4343400"/>
            <a:ext cx="5493488" cy="1143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Dynamic: </a:t>
            </a:r>
            <a:r>
              <a:rPr lang="en-US" sz="3400" b="1" i="1" dirty="0"/>
              <a:t>Generating and expending my own resources</a:t>
            </a:r>
            <a:endParaRPr lang="en-US" sz="3400" i="1" dirty="0"/>
          </a:p>
        </p:txBody>
      </p:sp>
      <p:sp>
        <p:nvSpPr>
          <p:cNvPr id="8" name="Rounded Rectangular Callout 3">
            <a:extLst>
              <a:ext uri="{FF2B5EF4-FFF2-40B4-BE49-F238E27FC236}">
                <a16:creationId xmlns:a16="http://schemas.microsoft.com/office/drawing/2014/main" xmlns="" id="{0A1D469D-BB58-3327-EC57-9BAC56CC8DDE}"/>
              </a:ext>
            </a:extLst>
          </p:cNvPr>
          <p:cNvSpPr/>
          <p:nvPr/>
        </p:nvSpPr>
        <p:spPr>
          <a:xfrm>
            <a:off x="1066800" y="2599362"/>
            <a:ext cx="3737534"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8000" b="1" dirty="0"/>
              <a:t>“DONE”</a:t>
            </a:r>
            <a:endParaRPr lang="en-US" sz="8000" dirty="0"/>
          </a:p>
        </p:txBody>
      </p:sp>
      <p:sp>
        <p:nvSpPr>
          <p:cNvPr id="12" name="Rounded Rectangular Callout 3">
            <a:extLst>
              <a:ext uri="{FF2B5EF4-FFF2-40B4-BE49-F238E27FC236}">
                <a16:creationId xmlns:a16="http://schemas.microsoft.com/office/drawing/2014/main" xmlns="" id="{29F48AAD-F736-CFC4-6A54-E6FEC4E376C6}"/>
              </a:ext>
            </a:extLst>
          </p:cNvPr>
          <p:cNvSpPr/>
          <p:nvPr/>
        </p:nvSpPr>
        <p:spPr>
          <a:xfrm>
            <a:off x="339356" y="4348570"/>
            <a:ext cx="5417288" cy="1142999"/>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Dynamic: </a:t>
            </a:r>
            <a:r>
              <a:rPr lang="en-US" sz="3500" b="1" i="1" dirty="0"/>
              <a:t>Receiving and appropriating His resources</a:t>
            </a:r>
            <a:endParaRPr lang="en-US" sz="3500" i="1" dirty="0"/>
          </a:p>
        </p:txBody>
      </p:sp>
    </p:spTree>
    <p:extLst>
      <p:ext uri="{BB962C8B-B14F-4D97-AF65-F5344CB8AC3E}">
        <p14:creationId xmlns:p14="http://schemas.microsoft.com/office/powerpoint/2010/main" val="23960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9C42F7D4-1780-4D19-92C6-0C8249B279C9}"/>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rgbClr val="000000"/>
                </a:solidFill>
                <a:effectLst/>
                <a:ea typeface="Times New Roman" panose="02020603050405020304" pitchFamily="18" charset="0"/>
                <a:cs typeface="Calibri" panose="020F0502020204030204" pitchFamily="34" charset="0"/>
              </a:rPr>
              <a:t>Romans 8:1 </a:t>
            </a:r>
            <a:r>
              <a:rPr lang="en-US" sz="3200" dirty="0">
                <a:solidFill>
                  <a:srgbClr val="000000"/>
                </a:solidFill>
                <a:effectLst/>
                <a:ea typeface="Calibri" panose="020F0502020204030204" pitchFamily="34" charset="0"/>
                <a:cs typeface="Calibri" panose="020F0502020204030204" pitchFamily="34" charset="0"/>
              </a:rPr>
              <a:t>Therefore there is now </a:t>
            </a:r>
            <a:r>
              <a:rPr lang="en-US" sz="3200" b="1" u="sng" dirty="0">
                <a:solidFill>
                  <a:srgbClr val="002060"/>
                </a:solidFill>
                <a:effectLst/>
                <a:ea typeface="Calibri" panose="020F0502020204030204" pitchFamily="34" charset="0"/>
                <a:cs typeface="Calibri" panose="020F0502020204030204" pitchFamily="34" charset="0"/>
              </a:rPr>
              <a:t>no condemnation</a:t>
            </a:r>
            <a:r>
              <a:rPr lang="en-US" sz="3200" b="1" dirty="0">
                <a:solidFill>
                  <a:srgbClr val="002060"/>
                </a:solidFill>
                <a:effectLst/>
                <a:ea typeface="Calibri" panose="020F0502020204030204" pitchFamily="34" charset="0"/>
                <a:cs typeface="Calibri" panose="020F0502020204030204" pitchFamily="34" charset="0"/>
              </a:rPr>
              <a:t> </a:t>
            </a:r>
            <a:r>
              <a:rPr lang="en-US" sz="3200" dirty="0">
                <a:solidFill>
                  <a:srgbClr val="000000"/>
                </a:solidFill>
                <a:effectLst/>
                <a:ea typeface="Calibri" panose="020F0502020204030204" pitchFamily="34" charset="0"/>
                <a:cs typeface="Calibri" panose="020F0502020204030204" pitchFamily="34" charset="0"/>
              </a:rPr>
              <a:t>for those who are </a:t>
            </a:r>
            <a:r>
              <a:rPr lang="en-US" sz="3200" b="1" u="sng" dirty="0">
                <a:solidFill>
                  <a:srgbClr val="002060"/>
                </a:solidFill>
                <a:effectLst/>
                <a:ea typeface="Calibri" panose="020F0502020204030204" pitchFamily="34" charset="0"/>
                <a:cs typeface="Calibri" panose="020F0502020204030204" pitchFamily="34" charset="0"/>
              </a:rPr>
              <a:t>in  Christ Jesus.</a:t>
            </a:r>
            <a:r>
              <a:rPr lang="en-US" sz="3200" dirty="0">
                <a:solidFill>
                  <a:srgbClr val="000000"/>
                </a:solidFill>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4" name="Rounded Rectangular Callout 3">
            <a:extLst>
              <a:ext uri="{FF2B5EF4-FFF2-40B4-BE49-F238E27FC236}">
                <a16:creationId xmlns:a16="http://schemas.microsoft.com/office/drawing/2014/main" xmlns="" id="{864AF7F8-0864-9A9D-A425-D8D295A79A7A}"/>
              </a:ext>
            </a:extLst>
          </p:cNvPr>
          <p:cNvSpPr/>
          <p:nvPr/>
        </p:nvSpPr>
        <p:spPr>
          <a:xfrm>
            <a:off x="7620000" y="2590800"/>
            <a:ext cx="3200400"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Generates “Works” </a:t>
            </a:r>
            <a:endParaRPr lang="en-US" sz="4800" dirty="0"/>
          </a:p>
        </p:txBody>
      </p:sp>
      <p:sp>
        <p:nvSpPr>
          <p:cNvPr id="5" name="Rounded Rectangular Callout 3">
            <a:extLst>
              <a:ext uri="{FF2B5EF4-FFF2-40B4-BE49-F238E27FC236}">
                <a16:creationId xmlns:a16="http://schemas.microsoft.com/office/drawing/2014/main" xmlns="" id="{C68CDCA9-AACB-31EE-DACB-E2C34D51EEB4}"/>
              </a:ext>
            </a:extLst>
          </p:cNvPr>
          <p:cNvSpPr/>
          <p:nvPr/>
        </p:nvSpPr>
        <p:spPr>
          <a:xfrm>
            <a:off x="1295400" y="2590800"/>
            <a:ext cx="3200400" cy="1447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Produces “Fruit” </a:t>
            </a:r>
            <a:endParaRPr lang="en-US" sz="4800" dirty="0"/>
          </a:p>
        </p:txBody>
      </p:sp>
    </p:spTree>
    <p:extLst>
      <p:ext uri="{BB962C8B-B14F-4D97-AF65-F5344CB8AC3E}">
        <p14:creationId xmlns:p14="http://schemas.microsoft.com/office/powerpoint/2010/main" val="16139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52400" y="0"/>
            <a:ext cx="8001000" cy="6857999"/>
          </a:xfrm>
          <a:prstGeom prst="rect">
            <a:avLst/>
          </a:prstGeom>
          <a:solidFill>
            <a:schemeClr val="tx1"/>
          </a:solidFill>
          <a:ln>
            <a:noFill/>
          </a:ln>
        </p:spPr>
        <p:txBody>
          <a:bodyPr wrap="square">
            <a:noAutofit/>
          </a:bodyPr>
          <a:lstStyle/>
          <a:p>
            <a:endParaRPr lang="en-US" sz="3600" dirty="0">
              <a:solidFill>
                <a:schemeClr val="bg1"/>
              </a:solidFill>
              <a:latin typeface="+mn-lt"/>
            </a:endParaRPr>
          </a:p>
          <a:p>
            <a:endParaRPr lang="en-US" sz="3600" dirty="0">
              <a:solidFill>
                <a:schemeClr val="bg1"/>
              </a:solidFill>
              <a:latin typeface="+mn-lt"/>
            </a:endParaRPr>
          </a:p>
          <a:p>
            <a:r>
              <a:rPr lang="en-US" sz="3600" dirty="0">
                <a:solidFill>
                  <a:schemeClr val="bg1"/>
                </a:solidFill>
                <a:latin typeface="+mn-lt"/>
              </a:rPr>
              <a:t>“Have you ever considered the vast difference between "works" and "fruit"? "Works" suggests a factory complete with pressures, deadlines, and the constant need to produce. But "fruit" pictures a peaceful, tranquil garden, a place where we are inclined to stay and drink in the beauty while we enjoy each other's company.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52400" y="1"/>
            <a:ext cx="8001000" cy="6857999"/>
          </a:xfrm>
          <a:prstGeom prst="rect">
            <a:avLst/>
          </a:prstGeom>
          <a:solidFill>
            <a:schemeClr val="tx1"/>
          </a:solidFill>
          <a:ln>
            <a:noFill/>
          </a:ln>
        </p:spPr>
        <p:txBody>
          <a:bodyPr wrap="square">
            <a:noAutofit/>
          </a:bodyPr>
          <a:lstStyle/>
          <a:p>
            <a:endParaRPr lang="en-US" sz="3600" dirty="0">
              <a:solidFill>
                <a:schemeClr val="bg1"/>
              </a:solidFill>
              <a:latin typeface="+mn-lt"/>
            </a:endParaRPr>
          </a:p>
          <a:p>
            <a:endParaRPr lang="en-US" sz="3600" dirty="0">
              <a:solidFill>
                <a:schemeClr val="bg1"/>
              </a:solidFill>
              <a:latin typeface="+mn-lt"/>
            </a:endParaRPr>
          </a:p>
          <a:p>
            <a:r>
              <a:rPr lang="en-US" sz="3600" dirty="0">
                <a:solidFill>
                  <a:schemeClr val="bg1"/>
                </a:solidFill>
                <a:latin typeface="+mn-lt"/>
              </a:rPr>
              <a:t>“It’s important to realize that God doesn't come to His factory looking for products. He comes to His garden to enjoy its fruit. The gospel of grace invites us to leave behind the smog and pressure of a factory-like life of works and instead bear the fruit that God desires to see in the garden of our lives... </a:t>
            </a:r>
          </a:p>
        </p:txBody>
      </p:sp>
    </p:spTree>
    <p:extLst>
      <p:ext uri="{BB962C8B-B14F-4D97-AF65-F5344CB8AC3E}">
        <p14:creationId xmlns:p14="http://schemas.microsoft.com/office/powerpoint/2010/main" val="403962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foustb\Desktop\old-testament-law-scroll.jpg">
            <a:extLst>
              <a:ext uri="{FF2B5EF4-FFF2-40B4-BE49-F238E27FC236}">
                <a16:creationId xmlns:a16="http://schemas.microsoft.com/office/drawing/2014/main" xmlns="" id="{DC714233-2F79-08D0-4FD1-1EA768F1884B}"/>
              </a:ext>
            </a:extLst>
          </p:cNvPr>
          <p:cNvPicPr>
            <a:picLocks noChangeAspect="1" noChangeArrowheads="1"/>
          </p:cNvPicPr>
          <p:nvPr/>
        </p:nvPicPr>
        <p:blipFill rotWithShape="1">
          <a:blip r:embed="rId2" cstate="print"/>
          <a:srcRect l="-206" t="1" r="1" b="35478"/>
          <a:stretch/>
        </p:blipFill>
        <p:spPr bwMode="auto">
          <a:xfrm>
            <a:off x="0" y="0"/>
            <a:ext cx="12192000" cy="5791200"/>
          </a:xfrm>
          <a:prstGeom prst="rect">
            <a:avLst/>
          </a:prstGeom>
          <a:noFill/>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a:t>
            </a:r>
            <a:r>
              <a:rPr lang="en-US" sz="3200" b="1" u="sng" dirty="0">
                <a:solidFill>
                  <a:srgbClr val="002060"/>
                </a:solidFill>
              </a:rPr>
              <a:t>(for I am speaking to those who know the law</a:t>
            </a:r>
            <a:r>
              <a:rPr lang="en-US" sz="3200" dirty="0">
                <a:solidFill>
                  <a:schemeClr val="tx1"/>
                </a:solidFill>
              </a:rPr>
              <a:t>),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2" name="Cloud Callout 13">
            <a:extLst>
              <a:ext uri="{FF2B5EF4-FFF2-40B4-BE49-F238E27FC236}">
                <a16:creationId xmlns:a16="http://schemas.microsoft.com/office/drawing/2014/main" xmlns="" id="{EFC83A25-D7EE-847F-58ED-F5A137783B40}"/>
              </a:ext>
            </a:extLst>
          </p:cNvPr>
          <p:cNvSpPr/>
          <p:nvPr/>
        </p:nvSpPr>
        <p:spPr>
          <a:xfrm>
            <a:off x="6858000" y="101957"/>
            <a:ext cx="4953000" cy="2743200"/>
          </a:xfrm>
          <a:prstGeom prst="cloudCallout">
            <a:avLst>
              <a:gd name="adj1" fmla="val 52685"/>
              <a:gd name="adj2" fmla="val 467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Uh-Oh… here’s where the </a:t>
            </a:r>
            <a:r>
              <a:rPr lang="en-US" sz="3600" b="1" i="1" dirty="0">
                <a:solidFill>
                  <a:schemeClr val="tx1"/>
                </a:solidFill>
              </a:rPr>
              <a:t>LAW</a:t>
            </a:r>
            <a:r>
              <a:rPr lang="en-US" sz="3600" b="1" dirty="0">
                <a:solidFill>
                  <a:schemeClr val="tx1"/>
                </a:solidFill>
              </a:rPr>
              <a:t> comes in… </a:t>
            </a:r>
          </a:p>
        </p:txBody>
      </p:sp>
    </p:spTree>
    <p:extLst>
      <p:ext uri="{BB962C8B-B14F-4D97-AF65-F5344CB8AC3E}">
        <p14:creationId xmlns:p14="http://schemas.microsoft.com/office/powerpoint/2010/main" val="19480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52400" y="1"/>
            <a:ext cx="8001000" cy="6186309"/>
          </a:xfrm>
          <a:prstGeom prst="rect">
            <a:avLst/>
          </a:prstGeom>
          <a:solidFill>
            <a:schemeClr val="tx1"/>
          </a:solidFill>
          <a:ln>
            <a:noFill/>
          </a:ln>
        </p:spPr>
        <p:txBody>
          <a:bodyPr wrap="square">
            <a:noAutofit/>
          </a:bodyPr>
          <a:lstStyle/>
          <a:p>
            <a:endParaRPr lang="en-US" sz="3600" dirty="0">
              <a:solidFill>
                <a:schemeClr val="bg1"/>
              </a:solidFill>
              <a:latin typeface="+mn-lt"/>
            </a:endParaRPr>
          </a:p>
          <a:p>
            <a:r>
              <a:rPr lang="en-US" sz="3600" dirty="0">
                <a:solidFill>
                  <a:schemeClr val="bg1"/>
                </a:solidFill>
                <a:latin typeface="+mn-lt"/>
              </a:rPr>
              <a:t>“Look at the luscious fruit hanging on a peach tree. The peaches aren't out there struggling and working day by day trying to get ripe; all they have to do is hang in there. Ripening is the natural product of relationship. As long as they are abiding, they are going to bring forth sweet fruit. This is true of our own experience as well. If we are truly abiding in Christ - which is a position of faith - then fruit will come forth from the relationship.</a:t>
            </a:r>
          </a:p>
        </p:txBody>
      </p:sp>
    </p:spTree>
    <p:extLst>
      <p:ext uri="{BB962C8B-B14F-4D97-AF65-F5344CB8AC3E}">
        <p14:creationId xmlns:p14="http://schemas.microsoft.com/office/powerpoint/2010/main" val="8557392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xmlns="" id="{864AF7F8-0864-9A9D-A425-D8D295A79A7A}"/>
              </a:ext>
            </a:extLst>
          </p:cNvPr>
          <p:cNvSpPr/>
          <p:nvPr/>
        </p:nvSpPr>
        <p:spPr>
          <a:xfrm>
            <a:off x="7543800" y="2590800"/>
            <a:ext cx="3657600" cy="1524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Focus: Rule compliance</a:t>
            </a:r>
            <a:endParaRPr lang="en-US" sz="4800" dirty="0"/>
          </a:p>
        </p:txBody>
      </p:sp>
      <p:sp>
        <p:nvSpPr>
          <p:cNvPr id="5" name="Rounded Rectangular Callout 3">
            <a:extLst>
              <a:ext uri="{FF2B5EF4-FFF2-40B4-BE49-F238E27FC236}">
                <a16:creationId xmlns:a16="http://schemas.microsoft.com/office/drawing/2014/main" xmlns="" id="{C68CDCA9-AACB-31EE-DACB-E2C34D51EEB4}"/>
              </a:ext>
            </a:extLst>
          </p:cNvPr>
          <p:cNvSpPr/>
          <p:nvPr/>
        </p:nvSpPr>
        <p:spPr>
          <a:xfrm>
            <a:off x="838200" y="2590800"/>
            <a:ext cx="4495800" cy="1524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Focus: Others-centered Love</a:t>
            </a:r>
            <a:endParaRPr lang="en-US" sz="4800" dirty="0"/>
          </a:p>
        </p:txBody>
      </p:sp>
    </p:spTree>
    <p:extLst>
      <p:ext uri="{BB962C8B-B14F-4D97-AF65-F5344CB8AC3E}">
        <p14:creationId xmlns:p14="http://schemas.microsoft.com/office/powerpoint/2010/main" val="40055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xmlns="" id="{864AF7F8-0864-9A9D-A425-D8D295A79A7A}"/>
              </a:ext>
            </a:extLst>
          </p:cNvPr>
          <p:cNvSpPr/>
          <p:nvPr/>
        </p:nvSpPr>
        <p:spPr>
          <a:xfrm>
            <a:off x="6629400" y="1720493"/>
            <a:ext cx="5257800" cy="4712413"/>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In Failure: </a:t>
            </a:r>
          </a:p>
          <a:p>
            <a:pPr marL="571500" indent="-571500">
              <a:buFont typeface="Arial" panose="020B0604020202020204" pitchFamily="34" charset="0"/>
              <a:buChar char="•"/>
            </a:pPr>
            <a:r>
              <a:rPr lang="en-US" sz="4000" b="1" dirty="0"/>
              <a:t>Surprised</a:t>
            </a:r>
          </a:p>
          <a:p>
            <a:pPr marL="571500" indent="-571500">
              <a:buFont typeface="Arial" panose="020B0604020202020204" pitchFamily="34" charset="0"/>
              <a:buChar char="•"/>
            </a:pPr>
            <a:r>
              <a:rPr lang="en-US" sz="4000" b="1" dirty="0"/>
              <a:t>Ashamed</a:t>
            </a:r>
          </a:p>
          <a:p>
            <a:pPr marL="571500" indent="-571500">
              <a:buFont typeface="Arial" panose="020B0604020202020204" pitchFamily="34" charset="0"/>
              <a:buChar char="•"/>
            </a:pPr>
            <a:r>
              <a:rPr lang="en-US" sz="4000" b="1" dirty="0"/>
              <a:t>Defensive</a:t>
            </a:r>
          </a:p>
          <a:p>
            <a:pPr marL="571500" indent="-571500">
              <a:buFont typeface="Arial" panose="020B0604020202020204" pitchFamily="34" charset="0"/>
              <a:buChar char="•"/>
            </a:pPr>
            <a:r>
              <a:rPr lang="en-US" sz="4000" b="1" dirty="0"/>
              <a:t>Alienated</a:t>
            </a:r>
          </a:p>
          <a:p>
            <a:pPr marL="571500" indent="-571500">
              <a:buFont typeface="Arial" panose="020B0604020202020204" pitchFamily="34" charset="0"/>
              <a:buChar char="•"/>
            </a:pPr>
            <a:r>
              <a:rPr lang="en-US" sz="4000" b="1" dirty="0"/>
              <a:t>Secretive</a:t>
            </a:r>
          </a:p>
          <a:p>
            <a:pPr marL="571500" indent="-571500">
              <a:buFont typeface="Arial" panose="020B0604020202020204" pitchFamily="34" charset="0"/>
              <a:buChar char="•"/>
            </a:pPr>
            <a:r>
              <a:rPr lang="en-US" sz="4000" b="1" dirty="0"/>
              <a:t>Discouraged</a:t>
            </a:r>
            <a:endParaRPr lang="en-US" sz="4800" dirty="0"/>
          </a:p>
        </p:txBody>
      </p:sp>
      <p:sp>
        <p:nvSpPr>
          <p:cNvPr id="5" name="Rounded Rectangular Callout 3">
            <a:extLst>
              <a:ext uri="{FF2B5EF4-FFF2-40B4-BE49-F238E27FC236}">
                <a16:creationId xmlns:a16="http://schemas.microsoft.com/office/drawing/2014/main" xmlns="" id="{C68CDCA9-AACB-31EE-DACB-E2C34D51EEB4}"/>
              </a:ext>
            </a:extLst>
          </p:cNvPr>
          <p:cNvSpPr/>
          <p:nvPr/>
        </p:nvSpPr>
        <p:spPr>
          <a:xfrm>
            <a:off x="304801" y="1720493"/>
            <a:ext cx="5410200" cy="4712413"/>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In Failure:</a:t>
            </a:r>
          </a:p>
          <a:p>
            <a:pPr marL="571500" indent="-571500">
              <a:buFont typeface="Arial" panose="020B0604020202020204" pitchFamily="34" charset="0"/>
              <a:buChar char="•"/>
            </a:pPr>
            <a:r>
              <a:rPr lang="en-US" sz="3800" b="1" dirty="0"/>
              <a:t>Drawn back to God’s power and love</a:t>
            </a:r>
          </a:p>
          <a:p>
            <a:pPr marL="571500" indent="-571500">
              <a:buFont typeface="Arial" panose="020B0604020202020204" pitchFamily="34" charset="0"/>
              <a:buChar char="•"/>
            </a:pPr>
            <a:r>
              <a:rPr lang="en-US" sz="4000" b="1" dirty="0"/>
              <a:t>Transparent</a:t>
            </a:r>
          </a:p>
          <a:p>
            <a:pPr marL="571500" indent="-571500">
              <a:buFont typeface="Arial" panose="020B0604020202020204" pitchFamily="34" charset="0"/>
              <a:buChar char="•"/>
            </a:pPr>
            <a:r>
              <a:rPr lang="en-US" sz="4000" b="1" dirty="0"/>
              <a:t>Humble confidence</a:t>
            </a:r>
          </a:p>
          <a:p>
            <a:pPr marL="571500" indent="-571500">
              <a:buFont typeface="Arial" panose="020B0604020202020204" pitchFamily="34" charset="0"/>
              <a:buChar char="•"/>
            </a:pPr>
            <a:r>
              <a:rPr lang="en-US" sz="4000" b="1" dirty="0"/>
              <a:t>Motivated to try again </a:t>
            </a:r>
            <a:endParaRPr lang="en-US" sz="4800" dirty="0"/>
          </a:p>
        </p:txBody>
      </p:sp>
    </p:spTree>
    <p:extLst>
      <p:ext uri="{BB962C8B-B14F-4D97-AF65-F5344CB8AC3E}">
        <p14:creationId xmlns:p14="http://schemas.microsoft.com/office/powerpoint/2010/main" val="20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xmlns="" id="{864AF7F8-0864-9A9D-A425-D8D295A79A7A}"/>
              </a:ext>
            </a:extLst>
          </p:cNvPr>
          <p:cNvSpPr/>
          <p:nvPr/>
        </p:nvSpPr>
        <p:spPr>
          <a:xfrm>
            <a:off x="6629400" y="3771900"/>
            <a:ext cx="5257800" cy="2819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In Success:</a:t>
            </a:r>
          </a:p>
          <a:p>
            <a:pPr marL="571500" indent="-571500">
              <a:buFont typeface="Arial" panose="020B0604020202020204" pitchFamily="34" charset="0"/>
              <a:buChar char="•"/>
            </a:pPr>
            <a:r>
              <a:rPr lang="en-US" sz="4000" b="1" dirty="0"/>
              <a:t>Proud</a:t>
            </a:r>
          </a:p>
          <a:p>
            <a:pPr marL="571500" indent="-571500">
              <a:buFont typeface="Arial" panose="020B0604020202020204" pitchFamily="34" charset="0"/>
              <a:buChar char="•"/>
            </a:pPr>
            <a:r>
              <a:rPr lang="en-US" sz="4000" b="1" dirty="0"/>
              <a:t>Competitive</a:t>
            </a:r>
          </a:p>
          <a:p>
            <a:pPr marL="571500" indent="-571500">
              <a:buFont typeface="Arial" panose="020B0604020202020204" pitchFamily="34" charset="0"/>
              <a:buChar char="•"/>
            </a:pPr>
            <a:r>
              <a:rPr lang="en-US" sz="4000" b="1" dirty="0"/>
              <a:t>Still not satisfied</a:t>
            </a:r>
            <a:endParaRPr lang="en-US" sz="4800" dirty="0"/>
          </a:p>
        </p:txBody>
      </p:sp>
      <p:sp>
        <p:nvSpPr>
          <p:cNvPr id="5" name="Rounded Rectangular Callout 3">
            <a:extLst>
              <a:ext uri="{FF2B5EF4-FFF2-40B4-BE49-F238E27FC236}">
                <a16:creationId xmlns:a16="http://schemas.microsoft.com/office/drawing/2014/main" xmlns="" id="{C68CDCA9-AACB-31EE-DACB-E2C34D51EEB4}"/>
              </a:ext>
            </a:extLst>
          </p:cNvPr>
          <p:cNvSpPr/>
          <p:nvPr/>
        </p:nvSpPr>
        <p:spPr>
          <a:xfrm>
            <a:off x="228600" y="3733800"/>
            <a:ext cx="5562599" cy="28194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In Success:</a:t>
            </a:r>
          </a:p>
          <a:p>
            <a:pPr marL="571500" indent="-571500">
              <a:buFont typeface="Arial" panose="020B0604020202020204" pitchFamily="34" charset="0"/>
              <a:buChar char="•"/>
            </a:pPr>
            <a:r>
              <a:rPr lang="en-US" sz="3800" b="1" dirty="0"/>
              <a:t>Knows God gets glory</a:t>
            </a:r>
          </a:p>
          <a:p>
            <a:pPr marL="571500" indent="-571500">
              <a:buFont typeface="Arial" panose="020B0604020202020204" pitchFamily="34" charset="0"/>
              <a:buChar char="•"/>
            </a:pPr>
            <a:r>
              <a:rPr lang="en-US" sz="3800" b="1" dirty="0"/>
              <a:t>Grateful</a:t>
            </a:r>
          </a:p>
          <a:p>
            <a:pPr marL="571500" indent="-571500">
              <a:buFont typeface="Arial" panose="020B0604020202020204" pitchFamily="34" charset="0"/>
              <a:buChar char="•"/>
            </a:pPr>
            <a:r>
              <a:rPr lang="en-US" sz="3800" b="1" dirty="0"/>
              <a:t>Motivated in awe</a:t>
            </a:r>
          </a:p>
        </p:txBody>
      </p:sp>
    </p:spTree>
    <p:extLst>
      <p:ext uri="{BB962C8B-B14F-4D97-AF65-F5344CB8AC3E}">
        <p14:creationId xmlns:p14="http://schemas.microsoft.com/office/powerpoint/2010/main" val="12002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ounded Rectangular Callout 3">
            <a:extLst>
              <a:ext uri="{FF2B5EF4-FFF2-40B4-BE49-F238E27FC236}">
                <a16:creationId xmlns:a16="http://schemas.microsoft.com/office/drawing/2014/main" xmlns="" id="{C68CDCA9-AACB-31EE-DACB-E2C34D51EEB4}"/>
              </a:ext>
            </a:extLst>
          </p:cNvPr>
          <p:cNvSpPr/>
          <p:nvPr/>
        </p:nvSpPr>
        <p:spPr>
          <a:xfrm>
            <a:off x="342900" y="5562600"/>
            <a:ext cx="5410200" cy="1066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Works</a:t>
            </a:r>
          </a:p>
        </p:txBody>
      </p:sp>
      <p:sp>
        <p:nvSpPr>
          <p:cNvPr id="2" name="Rounded Rectangular Callout 3">
            <a:extLst>
              <a:ext uri="{FF2B5EF4-FFF2-40B4-BE49-F238E27FC236}">
                <a16:creationId xmlns:a16="http://schemas.microsoft.com/office/drawing/2014/main" xmlns="" id="{F27FA1B8-C38E-0437-5FCB-7DF662CD30FA}"/>
              </a:ext>
            </a:extLst>
          </p:cNvPr>
          <p:cNvSpPr/>
          <p:nvPr/>
        </p:nvSpPr>
        <p:spPr>
          <a:xfrm>
            <a:off x="298450" y="1828800"/>
            <a:ext cx="5410200" cy="762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Real change, over time</a:t>
            </a:r>
          </a:p>
        </p:txBody>
      </p:sp>
      <p:sp>
        <p:nvSpPr>
          <p:cNvPr id="8" name="Rounded Rectangular Callout 3">
            <a:extLst>
              <a:ext uri="{FF2B5EF4-FFF2-40B4-BE49-F238E27FC236}">
                <a16:creationId xmlns:a16="http://schemas.microsoft.com/office/drawing/2014/main" xmlns="" id="{1D799105-63FF-B102-CBF4-E83D0CDF0A72}"/>
              </a:ext>
            </a:extLst>
          </p:cNvPr>
          <p:cNvSpPr/>
          <p:nvPr/>
        </p:nvSpPr>
        <p:spPr>
          <a:xfrm>
            <a:off x="298450" y="2777380"/>
            <a:ext cx="5410200" cy="129932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Meaningful impact for Christ</a:t>
            </a:r>
          </a:p>
        </p:txBody>
      </p:sp>
      <p:sp>
        <p:nvSpPr>
          <p:cNvPr id="4" name="Rounded Rectangular Callout 3">
            <a:extLst>
              <a:ext uri="{FF2B5EF4-FFF2-40B4-BE49-F238E27FC236}">
                <a16:creationId xmlns:a16="http://schemas.microsoft.com/office/drawing/2014/main" xmlns="" id="{5E104975-DE46-2496-74B9-9E6FC10F6E7A}"/>
              </a:ext>
            </a:extLst>
          </p:cNvPr>
          <p:cNvSpPr/>
          <p:nvPr/>
        </p:nvSpPr>
        <p:spPr>
          <a:xfrm>
            <a:off x="6553200" y="5562600"/>
            <a:ext cx="5410200" cy="10668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Will never work</a:t>
            </a:r>
          </a:p>
        </p:txBody>
      </p:sp>
    </p:spTree>
    <p:extLst>
      <p:ext uri="{BB962C8B-B14F-4D97-AF65-F5344CB8AC3E}">
        <p14:creationId xmlns:p14="http://schemas.microsoft.com/office/powerpoint/2010/main" val="34084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pic>
        <p:nvPicPr>
          <p:cNvPr id="4" name="Picture 3" descr="C:\Users\foustb\Desktop\Fruit-Tree-Care-and-Maintenance-Adrian-MI.jpg">
            <a:extLst>
              <a:ext uri="{FF2B5EF4-FFF2-40B4-BE49-F238E27FC236}">
                <a16:creationId xmlns:a16="http://schemas.microsoft.com/office/drawing/2014/main" xmlns="" id="{6C933F2D-326B-5D63-8F03-56DD8DAADC09}"/>
              </a:ext>
            </a:extLst>
          </p:cNvPr>
          <p:cNvPicPr>
            <a:picLocks noChangeAspect="1" noChangeArrowheads="1"/>
          </p:cNvPicPr>
          <p:nvPr/>
        </p:nvPicPr>
        <p:blipFill>
          <a:blip r:embed="rId4" cstate="print"/>
          <a:srcRect/>
          <a:stretch>
            <a:fillRect/>
          </a:stretch>
        </p:blipFill>
        <p:spPr bwMode="auto">
          <a:xfrm>
            <a:off x="-4323" y="0"/>
            <a:ext cx="6100324" cy="9196238"/>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E15DA2B4-6DC4-DFF9-5604-FD0C23E41DD3}"/>
              </a:ext>
            </a:extLst>
          </p:cNvPr>
          <p:cNvSpPr/>
          <p:nvPr/>
        </p:nvSpPr>
        <p:spPr>
          <a:xfrm>
            <a:off x="0" y="6172200"/>
            <a:ext cx="12192000" cy="685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effectLst/>
                <a:ea typeface="Times New Roman" panose="02020603050405020304" pitchFamily="18" charset="0"/>
                <a:cs typeface="Calibri" panose="020F0502020204030204" pitchFamily="34" charset="0"/>
              </a:rPr>
              <a:t>Romans </a:t>
            </a:r>
            <a:r>
              <a:rPr lang="en-US" sz="3200" b="1" baseline="30000" dirty="0">
                <a:solidFill>
                  <a:schemeClr val="tx1"/>
                </a:solidFill>
                <a:ea typeface="Times New Roman" panose="02020603050405020304" pitchFamily="18" charset="0"/>
                <a:cs typeface="Calibri" panose="020F0502020204030204" pitchFamily="34" charset="0"/>
              </a:rPr>
              <a:t>7:4</a:t>
            </a:r>
            <a:r>
              <a:rPr lang="en-US" sz="3200" b="1" baseline="30000" dirty="0">
                <a:solidFill>
                  <a:schemeClr val="tx1"/>
                </a:solidFill>
                <a:effectLst/>
                <a:ea typeface="Times New Roman" panose="02020603050405020304" pitchFamily="18" charset="0"/>
                <a:cs typeface="Calibri" panose="020F0502020204030204" pitchFamily="34" charset="0"/>
              </a:rPr>
              <a:t> </a:t>
            </a:r>
            <a:r>
              <a:rPr lang="en-US" sz="3200" dirty="0">
                <a:solidFill>
                  <a:schemeClr val="tx1"/>
                </a:solidFill>
              </a:rPr>
              <a:t>joined to another … in order that we might bear fruit for God. </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Tree>
    <p:extLst>
      <p:ext uri="{BB962C8B-B14F-4D97-AF65-F5344CB8AC3E}">
        <p14:creationId xmlns:p14="http://schemas.microsoft.com/office/powerpoint/2010/main" val="30757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5" name="Rounded Rectangular Callout 3">
            <a:extLst>
              <a:ext uri="{FF2B5EF4-FFF2-40B4-BE49-F238E27FC236}">
                <a16:creationId xmlns:a16="http://schemas.microsoft.com/office/drawing/2014/main" xmlns="" id="{C68CDCA9-AACB-31EE-DACB-E2C34D51EEB4}"/>
              </a:ext>
            </a:extLst>
          </p:cNvPr>
          <p:cNvSpPr/>
          <p:nvPr/>
        </p:nvSpPr>
        <p:spPr>
          <a:xfrm>
            <a:off x="304801" y="1828800"/>
            <a:ext cx="5410200" cy="1295400"/>
          </a:xfrm>
          <a:prstGeom prst="wedgeRoundRectCallout">
            <a:avLst>
              <a:gd name="adj1" fmla="val -45855"/>
              <a:gd name="adj2" fmla="val 64665"/>
              <a:gd name="adj3" fmla="val 16667"/>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Bears Fruit</a:t>
            </a:r>
          </a:p>
        </p:txBody>
      </p:sp>
      <p:sp>
        <p:nvSpPr>
          <p:cNvPr id="2" name="Rounded Rectangular Callout 3">
            <a:extLst>
              <a:ext uri="{FF2B5EF4-FFF2-40B4-BE49-F238E27FC236}">
                <a16:creationId xmlns:a16="http://schemas.microsoft.com/office/drawing/2014/main" xmlns="" id="{F27FA1B8-C38E-0437-5FCB-7DF662CD30FA}"/>
              </a:ext>
            </a:extLst>
          </p:cNvPr>
          <p:cNvSpPr/>
          <p:nvPr/>
        </p:nvSpPr>
        <p:spPr>
          <a:xfrm>
            <a:off x="331342" y="3469240"/>
            <a:ext cx="5410200" cy="7620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Real change, over time</a:t>
            </a:r>
          </a:p>
        </p:txBody>
      </p:sp>
      <p:sp>
        <p:nvSpPr>
          <p:cNvPr id="8" name="Rounded Rectangular Callout 3">
            <a:extLst>
              <a:ext uri="{FF2B5EF4-FFF2-40B4-BE49-F238E27FC236}">
                <a16:creationId xmlns:a16="http://schemas.microsoft.com/office/drawing/2014/main" xmlns="" id="{1D799105-63FF-B102-CBF4-E83D0CDF0A72}"/>
              </a:ext>
            </a:extLst>
          </p:cNvPr>
          <p:cNvSpPr/>
          <p:nvPr/>
        </p:nvSpPr>
        <p:spPr>
          <a:xfrm>
            <a:off x="342900" y="4526487"/>
            <a:ext cx="5410200" cy="129932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Meaningful impact for Christ</a:t>
            </a:r>
          </a:p>
        </p:txBody>
      </p:sp>
      <p:pic>
        <p:nvPicPr>
          <p:cNvPr id="4" name="Picture 3" descr="C:\Users\foustb\Desktop\rotten_apple.jpg">
            <a:extLst>
              <a:ext uri="{FF2B5EF4-FFF2-40B4-BE49-F238E27FC236}">
                <a16:creationId xmlns:a16="http://schemas.microsoft.com/office/drawing/2014/main" xmlns="" id="{7A7A5154-3378-5603-3553-BC4328214A8B}"/>
              </a:ext>
            </a:extLst>
          </p:cNvPr>
          <p:cNvPicPr>
            <a:picLocks noChangeAspect="1" noChangeArrowheads="1"/>
          </p:cNvPicPr>
          <p:nvPr/>
        </p:nvPicPr>
        <p:blipFill>
          <a:blip r:embed="rId4" cstate="print"/>
          <a:srcRect l="11068" r="15182"/>
          <a:stretch>
            <a:fillRect/>
          </a:stretch>
        </p:blipFill>
        <p:spPr bwMode="auto">
          <a:xfrm>
            <a:off x="6115146" y="516757"/>
            <a:ext cx="6066568" cy="6169391"/>
          </a:xfrm>
          <a:prstGeom prst="rect">
            <a:avLst/>
          </a:prstGeom>
          <a:noFill/>
        </p:spPr>
      </p:pic>
      <p:pic>
        <p:nvPicPr>
          <p:cNvPr id="10" name="Picture 9" descr="C:\Users\foustb\Desktop\Fruit-Tree-Care-and-Maintenance-Adrian-MI.jpg">
            <a:extLst>
              <a:ext uri="{FF2B5EF4-FFF2-40B4-BE49-F238E27FC236}">
                <a16:creationId xmlns:a16="http://schemas.microsoft.com/office/drawing/2014/main" xmlns="" id="{E48C64EC-A991-D9BA-EEA5-BBCE17C010EA}"/>
              </a:ext>
            </a:extLst>
          </p:cNvPr>
          <p:cNvPicPr>
            <a:picLocks noChangeAspect="1" noChangeArrowheads="1"/>
          </p:cNvPicPr>
          <p:nvPr/>
        </p:nvPicPr>
        <p:blipFill>
          <a:blip r:embed="rId5" cstate="print"/>
          <a:srcRect/>
          <a:stretch>
            <a:fillRect/>
          </a:stretch>
        </p:blipFill>
        <p:spPr bwMode="auto">
          <a:xfrm>
            <a:off x="-4323" y="0"/>
            <a:ext cx="6100324" cy="9196238"/>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E3E90429-1941-5C3F-CFCC-B40CEFD35114}"/>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effectLst/>
                <a:ea typeface="Times New Roman" panose="02020603050405020304" pitchFamily="18" charset="0"/>
                <a:cs typeface="Calibri" panose="020F0502020204030204" pitchFamily="34" charset="0"/>
              </a:rPr>
              <a:t>Romans </a:t>
            </a:r>
            <a:r>
              <a:rPr lang="en-US" sz="3200" b="1" baseline="30000" dirty="0">
                <a:solidFill>
                  <a:schemeClr val="tx1"/>
                </a:solidFill>
                <a:ea typeface="Times New Roman" panose="02020603050405020304" pitchFamily="18" charset="0"/>
                <a:cs typeface="Calibri" panose="020F0502020204030204" pitchFamily="34" charset="0"/>
              </a:rPr>
              <a:t>7:</a:t>
            </a:r>
            <a:r>
              <a:rPr lang="en-US" sz="3200" b="1" baseline="30000" dirty="0">
                <a:solidFill>
                  <a:schemeClr val="tx1"/>
                </a:solidFill>
              </a:rPr>
              <a:t>5 </a:t>
            </a:r>
            <a:r>
              <a:rPr lang="en-US" sz="3200" dirty="0">
                <a:solidFill>
                  <a:schemeClr val="tx1"/>
                </a:solidFill>
              </a:rPr>
              <a:t>…the sinful passions, which were aroused by the Law, were at work in the members of our body </a:t>
            </a:r>
            <a:r>
              <a:rPr lang="en-US" sz="3200" b="1" u="sng" dirty="0">
                <a:solidFill>
                  <a:srgbClr val="002060"/>
                </a:solidFill>
              </a:rPr>
              <a:t>to bear fruit for death</a:t>
            </a:r>
            <a:r>
              <a:rPr lang="en-US" sz="3200" dirty="0">
                <a:solidFill>
                  <a:schemeClr val="tx1"/>
                </a:solidFill>
              </a:rPr>
              <a:t>.</a:t>
            </a:r>
            <a:r>
              <a:rPr lang="en-US" sz="3200" b="1" dirty="0">
                <a:solidFill>
                  <a:srgbClr val="002060"/>
                </a:solidFill>
              </a:rPr>
              <a:t> </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Tree>
    <p:extLst>
      <p:ext uri="{BB962C8B-B14F-4D97-AF65-F5344CB8AC3E}">
        <p14:creationId xmlns:p14="http://schemas.microsoft.com/office/powerpoint/2010/main" val="20082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oustb\Desktop\rotten_apple.jpg">
            <a:extLst>
              <a:ext uri="{FF2B5EF4-FFF2-40B4-BE49-F238E27FC236}">
                <a16:creationId xmlns:a16="http://schemas.microsoft.com/office/drawing/2014/main" xmlns="" id="{7A7A5154-3378-5603-3553-BC4328214A8B}"/>
              </a:ext>
            </a:extLst>
          </p:cNvPr>
          <p:cNvPicPr>
            <a:picLocks noChangeAspect="1" noChangeArrowheads="1"/>
          </p:cNvPicPr>
          <p:nvPr/>
        </p:nvPicPr>
        <p:blipFill>
          <a:blip r:embed="rId2" cstate="print"/>
          <a:srcRect l="11068" r="15182"/>
          <a:stretch>
            <a:fillRect/>
          </a:stretch>
        </p:blipFill>
        <p:spPr bwMode="auto">
          <a:xfrm>
            <a:off x="6115146" y="516757"/>
            <a:ext cx="6066568" cy="6169391"/>
          </a:xfrm>
          <a:prstGeom prst="rect">
            <a:avLst/>
          </a:prstGeom>
          <a:noFill/>
        </p:spPr>
      </p:pic>
      <p:pic>
        <p:nvPicPr>
          <p:cNvPr id="16" name="Picture 15" descr="C:\Users\foustb\Desktop\Fruit-Tree-Care-and-Maintenance-Adrian-MI.jpg">
            <a:extLst>
              <a:ext uri="{FF2B5EF4-FFF2-40B4-BE49-F238E27FC236}">
                <a16:creationId xmlns:a16="http://schemas.microsoft.com/office/drawing/2014/main" xmlns="" id="{37F89A55-C145-68FE-9FB2-A44890D21DD2}"/>
              </a:ext>
            </a:extLst>
          </p:cNvPr>
          <p:cNvPicPr>
            <a:picLocks noChangeAspect="1" noChangeArrowheads="1"/>
          </p:cNvPicPr>
          <p:nvPr/>
        </p:nvPicPr>
        <p:blipFill>
          <a:blip r:embed="rId3" cstate="print"/>
          <a:srcRect/>
          <a:stretch>
            <a:fillRect/>
          </a:stretch>
        </p:blipFill>
        <p:spPr bwMode="auto">
          <a:xfrm>
            <a:off x="-4323" y="0"/>
            <a:ext cx="6100324" cy="9196238"/>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ounded Rectangular Callout 3">
            <a:extLst>
              <a:ext uri="{FF2B5EF4-FFF2-40B4-BE49-F238E27FC236}">
                <a16:creationId xmlns:a16="http://schemas.microsoft.com/office/drawing/2014/main" xmlns="" id="{D7A52604-92D9-A82D-F98A-A5A9A729DFC1}"/>
              </a:ext>
            </a:extLst>
          </p:cNvPr>
          <p:cNvSpPr/>
          <p:nvPr/>
        </p:nvSpPr>
        <p:spPr>
          <a:xfrm>
            <a:off x="6090554" y="838200"/>
            <a:ext cx="6030608"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Legalism is spiritual poison</a:t>
            </a:r>
            <a:endParaRPr lang="en-US" sz="4000" b="1" i="1" dirty="0"/>
          </a:p>
        </p:txBody>
      </p:sp>
      <p:sp>
        <p:nvSpPr>
          <p:cNvPr id="12" name="Rounded Rectangular Callout 3">
            <a:extLst>
              <a:ext uri="{FF2B5EF4-FFF2-40B4-BE49-F238E27FC236}">
                <a16:creationId xmlns:a16="http://schemas.microsoft.com/office/drawing/2014/main" xmlns="" id="{64AFC47F-B97C-6C0F-4943-9307A26E0D9E}"/>
              </a:ext>
            </a:extLst>
          </p:cNvPr>
          <p:cNvSpPr/>
          <p:nvPr/>
        </p:nvSpPr>
        <p:spPr>
          <a:xfrm>
            <a:off x="5715001" y="1734449"/>
            <a:ext cx="3815446" cy="688113"/>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To the gospel</a:t>
            </a:r>
            <a:endParaRPr lang="en-US" sz="4000" b="1" i="1" dirty="0"/>
          </a:p>
        </p:txBody>
      </p:sp>
      <p:sp>
        <p:nvSpPr>
          <p:cNvPr id="13" name="Rounded Rectangular Callout 3">
            <a:extLst>
              <a:ext uri="{FF2B5EF4-FFF2-40B4-BE49-F238E27FC236}">
                <a16:creationId xmlns:a16="http://schemas.microsoft.com/office/drawing/2014/main" xmlns="" id="{8D357842-AB4D-DE4E-D6EA-5AD11990FF78}"/>
              </a:ext>
            </a:extLst>
          </p:cNvPr>
          <p:cNvSpPr/>
          <p:nvPr/>
        </p:nvSpPr>
        <p:spPr>
          <a:xfrm>
            <a:off x="4414154" y="2558225"/>
            <a:ext cx="3815446" cy="728053"/>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To sanctification</a:t>
            </a:r>
            <a:endParaRPr lang="en-US" sz="4000" b="1" i="1" dirty="0"/>
          </a:p>
        </p:txBody>
      </p:sp>
      <p:sp>
        <p:nvSpPr>
          <p:cNvPr id="14" name="Rounded Rectangular Callout 3">
            <a:extLst>
              <a:ext uri="{FF2B5EF4-FFF2-40B4-BE49-F238E27FC236}">
                <a16:creationId xmlns:a16="http://schemas.microsoft.com/office/drawing/2014/main" xmlns="" id="{1BDC365D-413F-35CA-59BB-2D0530B2463C}"/>
              </a:ext>
            </a:extLst>
          </p:cNvPr>
          <p:cNvSpPr/>
          <p:nvPr/>
        </p:nvSpPr>
        <p:spPr>
          <a:xfrm>
            <a:off x="3218987" y="3392353"/>
            <a:ext cx="4585008" cy="668845"/>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To your view of God</a:t>
            </a:r>
            <a:endParaRPr lang="en-US" sz="4000" b="1" i="1" dirty="0"/>
          </a:p>
        </p:txBody>
      </p:sp>
      <p:sp>
        <p:nvSpPr>
          <p:cNvPr id="15" name="Rounded Rectangular Callout 3">
            <a:extLst>
              <a:ext uri="{FF2B5EF4-FFF2-40B4-BE49-F238E27FC236}">
                <a16:creationId xmlns:a16="http://schemas.microsoft.com/office/drawing/2014/main" xmlns="" id="{AADCE54E-9205-AA71-CC2E-9F23676FD3A0}"/>
              </a:ext>
            </a:extLst>
          </p:cNvPr>
          <p:cNvSpPr/>
          <p:nvPr/>
        </p:nvSpPr>
        <p:spPr>
          <a:xfrm>
            <a:off x="2806391" y="4187605"/>
            <a:ext cx="5512415" cy="68344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To your relationships</a:t>
            </a:r>
            <a:endParaRPr lang="en-US" sz="4000" b="1" i="1" dirty="0"/>
          </a:p>
        </p:txBody>
      </p:sp>
      <p:sp>
        <p:nvSpPr>
          <p:cNvPr id="17" name="Rounded Rectangular Callout 3">
            <a:extLst>
              <a:ext uri="{FF2B5EF4-FFF2-40B4-BE49-F238E27FC236}">
                <a16:creationId xmlns:a16="http://schemas.microsoft.com/office/drawing/2014/main" xmlns="" id="{3E43E446-41DF-B85C-0027-51AE53EF1B92}"/>
              </a:ext>
            </a:extLst>
          </p:cNvPr>
          <p:cNvSpPr/>
          <p:nvPr/>
        </p:nvSpPr>
        <p:spPr>
          <a:xfrm>
            <a:off x="4658255" y="4944476"/>
            <a:ext cx="3100007" cy="697093"/>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To your joy</a:t>
            </a:r>
            <a:endParaRPr lang="en-US" sz="4000" b="1" i="1" dirty="0"/>
          </a:p>
        </p:txBody>
      </p:sp>
      <p:sp>
        <p:nvSpPr>
          <p:cNvPr id="9" name="Rectangle 8">
            <a:extLst>
              <a:ext uri="{FF2B5EF4-FFF2-40B4-BE49-F238E27FC236}">
                <a16:creationId xmlns:a16="http://schemas.microsoft.com/office/drawing/2014/main" xmlns="" id="{E3E90429-1941-5C3F-CFCC-B40CEFD35114}"/>
              </a:ext>
            </a:extLst>
          </p:cNvPr>
          <p:cNvSpPr/>
          <p:nvPr/>
        </p:nvSpPr>
        <p:spPr>
          <a:xfrm>
            <a:off x="0" y="571500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effectLst/>
                <a:ea typeface="Times New Roman" panose="02020603050405020304" pitchFamily="18" charset="0"/>
                <a:cs typeface="Calibri" panose="020F0502020204030204" pitchFamily="34" charset="0"/>
              </a:rPr>
              <a:t>Romans </a:t>
            </a:r>
            <a:r>
              <a:rPr lang="en-US" sz="3200" b="1" baseline="30000" dirty="0">
                <a:solidFill>
                  <a:schemeClr val="tx1"/>
                </a:solidFill>
                <a:ea typeface="Times New Roman" panose="02020603050405020304" pitchFamily="18" charset="0"/>
                <a:cs typeface="Calibri" panose="020F0502020204030204" pitchFamily="34" charset="0"/>
              </a:rPr>
              <a:t>7:</a:t>
            </a:r>
            <a:r>
              <a:rPr lang="en-US" sz="3200" b="1" baseline="30000" dirty="0">
                <a:solidFill>
                  <a:schemeClr val="tx1"/>
                </a:solidFill>
              </a:rPr>
              <a:t>5 </a:t>
            </a:r>
            <a:r>
              <a:rPr lang="en-US" sz="3200" dirty="0">
                <a:solidFill>
                  <a:schemeClr val="tx1"/>
                </a:solidFill>
              </a:rPr>
              <a:t>…the sinful passions, which were aroused by the Law, were at work in the members of our body </a:t>
            </a:r>
            <a:r>
              <a:rPr lang="en-US" sz="3200" b="1" u="sng" dirty="0">
                <a:solidFill>
                  <a:srgbClr val="002060"/>
                </a:solidFill>
              </a:rPr>
              <a:t>to bear fruit for death</a:t>
            </a:r>
            <a:r>
              <a:rPr lang="en-US" sz="3200" dirty="0">
                <a:solidFill>
                  <a:schemeClr val="tx1"/>
                </a:solidFill>
              </a:rPr>
              <a:t>.</a:t>
            </a:r>
            <a:r>
              <a:rPr lang="en-US" sz="3200" b="1" dirty="0">
                <a:solidFill>
                  <a:srgbClr val="002060"/>
                </a:solidFill>
              </a:rPr>
              <a:t> </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Tree>
    <p:extLst>
      <p:ext uri="{BB962C8B-B14F-4D97-AF65-F5344CB8AC3E}">
        <p14:creationId xmlns:p14="http://schemas.microsoft.com/office/powerpoint/2010/main" val="366092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oustb\Desktop\rotten_apple.jpg">
            <a:extLst>
              <a:ext uri="{FF2B5EF4-FFF2-40B4-BE49-F238E27FC236}">
                <a16:creationId xmlns:a16="http://schemas.microsoft.com/office/drawing/2014/main" xmlns="" id="{7A7A5154-3378-5603-3553-BC4328214A8B}"/>
              </a:ext>
            </a:extLst>
          </p:cNvPr>
          <p:cNvPicPr>
            <a:picLocks noChangeAspect="1" noChangeArrowheads="1"/>
          </p:cNvPicPr>
          <p:nvPr/>
        </p:nvPicPr>
        <p:blipFill>
          <a:blip r:embed="rId2" cstate="print"/>
          <a:srcRect l="11068" r="15182"/>
          <a:stretch>
            <a:fillRect/>
          </a:stretch>
        </p:blipFill>
        <p:spPr bwMode="auto">
          <a:xfrm>
            <a:off x="6115146" y="516757"/>
            <a:ext cx="6066568" cy="6169391"/>
          </a:xfrm>
          <a:prstGeom prst="rect">
            <a:avLst/>
          </a:prstGeom>
          <a:noFill/>
        </p:spPr>
      </p:pic>
      <p:pic>
        <p:nvPicPr>
          <p:cNvPr id="13" name="Picture 12" descr="C:\Users\foustb\Desktop\Fruit-Tree-Care-and-Maintenance-Adrian-MI.jpg">
            <a:extLst>
              <a:ext uri="{FF2B5EF4-FFF2-40B4-BE49-F238E27FC236}">
                <a16:creationId xmlns:a16="http://schemas.microsoft.com/office/drawing/2014/main" xmlns="" id="{DD26C5D4-5AD7-5E13-5F9D-7F83A483CE86}"/>
              </a:ext>
            </a:extLst>
          </p:cNvPr>
          <p:cNvPicPr>
            <a:picLocks noChangeAspect="1" noChangeArrowheads="1"/>
          </p:cNvPicPr>
          <p:nvPr/>
        </p:nvPicPr>
        <p:blipFill>
          <a:blip r:embed="rId3" cstate="print"/>
          <a:srcRect/>
          <a:stretch>
            <a:fillRect/>
          </a:stretch>
        </p:blipFill>
        <p:spPr bwMode="auto">
          <a:xfrm>
            <a:off x="-4323" y="0"/>
            <a:ext cx="6100324" cy="9196238"/>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ounded Rectangular Callout 3">
            <a:extLst>
              <a:ext uri="{FF2B5EF4-FFF2-40B4-BE49-F238E27FC236}">
                <a16:creationId xmlns:a16="http://schemas.microsoft.com/office/drawing/2014/main" xmlns="" id="{D7A52604-92D9-A82D-F98A-A5A9A729DFC1}"/>
              </a:ext>
            </a:extLst>
          </p:cNvPr>
          <p:cNvSpPr/>
          <p:nvPr/>
        </p:nvSpPr>
        <p:spPr>
          <a:xfrm>
            <a:off x="312363" y="1151055"/>
            <a:ext cx="5471274" cy="762000"/>
          </a:xfrm>
          <a:prstGeom prst="wedgeRoundRectCallout">
            <a:avLst>
              <a:gd name="adj1" fmla="val -21927"/>
              <a:gd name="adj2" fmla="val 49596"/>
              <a:gd name="adj3" fmla="val 16667"/>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Grace is </a:t>
            </a:r>
            <a:r>
              <a:rPr lang="en-US" sz="4400" b="1" i="1" dirty="0"/>
              <a:t>motivating</a:t>
            </a:r>
            <a:r>
              <a:rPr lang="en-US" sz="4400" b="1" dirty="0"/>
              <a:t>!</a:t>
            </a:r>
            <a:endParaRPr lang="en-US" sz="4400" b="1" i="1" dirty="0"/>
          </a:p>
        </p:txBody>
      </p:sp>
      <p:sp>
        <p:nvSpPr>
          <p:cNvPr id="18" name="Rectangle 17">
            <a:extLst>
              <a:ext uri="{FF2B5EF4-FFF2-40B4-BE49-F238E27FC236}">
                <a16:creationId xmlns:a16="http://schemas.microsoft.com/office/drawing/2014/main" xmlns="" id="{C3BB5870-2086-C96C-AE0F-15B4CF078409}"/>
              </a:ext>
            </a:extLst>
          </p:cNvPr>
          <p:cNvSpPr/>
          <p:nvPr/>
        </p:nvSpPr>
        <p:spPr>
          <a:xfrm>
            <a:off x="0" y="6172200"/>
            <a:ext cx="12192000" cy="685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effectLst/>
                <a:ea typeface="Times New Roman" panose="02020603050405020304" pitchFamily="18" charset="0"/>
                <a:cs typeface="Calibri" panose="020F0502020204030204" pitchFamily="34" charset="0"/>
              </a:rPr>
              <a:t>Romans </a:t>
            </a:r>
            <a:r>
              <a:rPr lang="en-US" sz="3200" b="1" baseline="30000" dirty="0">
                <a:solidFill>
                  <a:schemeClr val="tx1"/>
                </a:solidFill>
                <a:ea typeface="Times New Roman" panose="02020603050405020304" pitchFamily="18" charset="0"/>
                <a:cs typeface="Calibri" panose="020F0502020204030204" pitchFamily="34" charset="0"/>
              </a:rPr>
              <a:t>7:4</a:t>
            </a:r>
            <a:r>
              <a:rPr lang="en-US" sz="3200" b="1" baseline="30000" dirty="0">
                <a:solidFill>
                  <a:schemeClr val="tx1"/>
                </a:solidFill>
                <a:effectLst/>
                <a:ea typeface="Times New Roman" panose="02020603050405020304" pitchFamily="18" charset="0"/>
                <a:cs typeface="Calibri" panose="020F0502020204030204" pitchFamily="34" charset="0"/>
              </a:rPr>
              <a:t> </a:t>
            </a:r>
            <a:r>
              <a:rPr lang="en-US" sz="3200" dirty="0">
                <a:solidFill>
                  <a:schemeClr val="tx1"/>
                </a:solidFill>
              </a:rPr>
              <a:t>joined to another … in order that we might bear fruit for God. </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
        <p:nvSpPr>
          <p:cNvPr id="12" name="Cloud Callout 13">
            <a:extLst>
              <a:ext uri="{FF2B5EF4-FFF2-40B4-BE49-F238E27FC236}">
                <a16:creationId xmlns:a16="http://schemas.microsoft.com/office/drawing/2014/main" xmlns="" id="{90310BEB-FC14-2261-FB08-290017E0DF76}"/>
              </a:ext>
            </a:extLst>
          </p:cNvPr>
          <p:cNvSpPr/>
          <p:nvPr/>
        </p:nvSpPr>
        <p:spPr>
          <a:xfrm>
            <a:off x="336396" y="2283944"/>
            <a:ext cx="5412923" cy="2328400"/>
          </a:xfrm>
          <a:prstGeom prst="cloudCallout">
            <a:avLst>
              <a:gd name="adj1" fmla="val -57973"/>
              <a:gd name="adj2" fmla="val 493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3200" b="1" dirty="0">
                <a:solidFill>
                  <a:schemeClr val="tx1"/>
                </a:solidFill>
              </a:rPr>
              <a:t>“If we let people off the hook won’t they stop trying?</a:t>
            </a:r>
            <a:endParaRPr lang="en-US" sz="3200" b="1" i="1" dirty="0">
              <a:solidFill>
                <a:schemeClr val="tx1"/>
              </a:solidFill>
            </a:endParaRPr>
          </a:p>
        </p:txBody>
      </p:sp>
    </p:spTree>
    <p:extLst>
      <p:ext uri="{BB962C8B-B14F-4D97-AF65-F5344CB8AC3E}">
        <p14:creationId xmlns:p14="http://schemas.microsoft.com/office/powerpoint/2010/main" val="26699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foustb\Desktop\rotten_apple.jpg">
            <a:extLst>
              <a:ext uri="{FF2B5EF4-FFF2-40B4-BE49-F238E27FC236}">
                <a16:creationId xmlns:a16="http://schemas.microsoft.com/office/drawing/2014/main" xmlns="" id="{7A7A5154-3378-5603-3553-BC4328214A8B}"/>
              </a:ext>
            </a:extLst>
          </p:cNvPr>
          <p:cNvPicPr>
            <a:picLocks noChangeAspect="1" noChangeArrowheads="1"/>
          </p:cNvPicPr>
          <p:nvPr/>
        </p:nvPicPr>
        <p:blipFill>
          <a:blip r:embed="rId2" cstate="print"/>
          <a:srcRect l="11068" r="15182"/>
          <a:stretch>
            <a:fillRect/>
          </a:stretch>
        </p:blipFill>
        <p:spPr bwMode="auto">
          <a:xfrm>
            <a:off x="6115146" y="516757"/>
            <a:ext cx="6066568" cy="6169391"/>
          </a:xfrm>
          <a:prstGeom prst="rect">
            <a:avLst/>
          </a:prstGeom>
          <a:noFill/>
        </p:spPr>
      </p:pic>
      <p:pic>
        <p:nvPicPr>
          <p:cNvPr id="9" name="Picture 8" descr="C:\Users\foustb\Desktop\Fruit-Tree-Care-and-Maintenance-Adrian-MI.jpg">
            <a:extLst>
              <a:ext uri="{FF2B5EF4-FFF2-40B4-BE49-F238E27FC236}">
                <a16:creationId xmlns:a16="http://schemas.microsoft.com/office/drawing/2014/main" xmlns="" id="{27519E3E-6AA2-53D8-F226-311BADEB358F}"/>
              </a:ext>
            </a:extLst>
          </p:cNvPr>
          <p:cNvPicPr>
            <a:picLocks noChangeAspect="1" noChangeArrowheads="1"/>
          </p:cNvPicPr>
          <p:nvPr/>
        </p:nvPicPr>
        <p:blipFill>
          <a:blip r:embed="rId3" cstate="print"/>
          <a:srcRect/>
          <a:stretch>
            <a:fillRect/>
          </a:stretch>
        </p:blipFill>
        <p:spPr bwMode="auto">
          <a:xfrm>
            <a:off x="-4323" y="0"/>
            <a:ext cx="6100324" cy="9196238"/>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ounded Rectangular Callout 3">
            <a:extLst>
              <a:ext uri="{FF2B5EF4-FFF2-40B4-BE49-F238E27FC236}">
                <a16:creationId xmlns:a16="http://schemas.microsoft.com/office/drawing/2014/main" xmlns="" id="{D7A52604-92D9-A82D-F98A-A5A9A729DFC1}"/>
              </a:ext>
            </a:extLst>
          </p:cNvPr>
          <p:cNvSpPr/>
          <p:nvPr/>
        </p:nvSpPr>
        <p:spPr>
          <a:xfrm>
            <a:off x="312363" y="1151055"/>
            <a:ext cx="5471274" cy="762000"/>
          </a:xfrm>
          <a:prstGeom prst="wedgeRoundRectCallout">
            <a:avLst>
              <a:gd name="adj1" fmla="val -21927"/>
              <a:gd name="adj2" fmla="val 49596"/>
              <a:gd name="adj3" fmla="val 16667"/>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Grace is </a:t>
            </a:r>
            <a:r>
              <a:rPr lang="en-US" sz="4400" b="1" i="1" dirty="0"/>
              <a:t>motivating</a:t>
            </a:r>
            <a:r>
              <a:rPr lang="en-US" sz="4400" b="1" dirty="0"/>
              <a:t>!</a:t>
            </a:r>
            <a:endParaRPr lang="en-US" sz="4400" b="1" i="1" dirty="0"/>
          </a:p>
        </p:txBody>
      </p:sp>
      <p:sp>
        <p:nvSpPr>
          <p:cNvPr id="16" name="Rounded Rectangular Callout 3">
            <a:extLst>
              <a:ext uri="{FF2B5EF4-FFF2-40B4-BE49-F238E27FC236}">
                <a16:creationId xmlns:a16="http://schemas.microsoft.com/office/drawing/2014/main" xmlns="" id="{614E390C-38F0-1A3C-0EEB-052472A57B69}"/>
              </a:ext>
            </a:extLst>
          </p:cNvPr>
          <p:cNvSpPr/>
          <p:nvPr/>
        </p:nvSpPr>
        <p:spPr>
          <a:xfrm>
            <a:off x="1358556" y="2184639"/>
            <a:ext cx="9322489" cy="2424336"/>
          </a:xfrm>
          <a:prstGeom prst="wedgeRoundRectCallout">
            <a:avLst>
              <a:gd name="adj1" fmla="val -21927"/>
              <a:gd name="adj2" fmla="val 49596"/>
              <a:gd name="adj3" fmla="val 16667"/>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Awestruck by grace &amp; love, released from obligation &amp; fear, our freedom and joy overflows in </a:t>
            </a:r>
            <a:r>
              <a:rPr lang="en-US" sz="3400" b="1" i="1" dirty="0"/>
              <a:t>action</a:t>
            </a:r>
            <a:r>
              <a:rPr lang="en-US" sz="3400" b="1" dirty="0"/>
              <a:t> that looks way beyond what the “letter” of the law could ever produce</a:t>
            </a:r>
            <a:endParaRPr lang="en-US" sz="3400" dirty="0"/>
          </a:p>
        </p:txBody>
      </p:sp>
      <p:sp>
        <p:nvSpPr>
          <p:cNvPr id="18" name="Rectangle 17">
            <a:extLst>
              <a:ext uri="{FF2B5EF4-FFF2-40B4-BE49-F238E27FC236}">
                <a16:creationId xmlns:a16="http://schemas.microsoft.com/office/drawing/2014/main" xmlns="" id="{C3BB5870-2086-C96C-AE0F-15B4CF078409}"/>
              </a:ext>
            </a:extLst>
          </p:cNvPr>
          <p:cNvSpPr/>
          <p:nvPr/>
        </p:nvSpPr>
        <p:spPr>
          <a:xfrm>
            <a:off x="0" y="6172200"/>
            <a:ext cx="12192000" cy="685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200" b="1" baseline="30000" dirty="0">
                <a:solidFill>
                  <a:schemeClr val="tx1"/>
                </a:solidFill>
                <a:effectLst/>
                <a:ea typeface="Times New Roman" panose="02020603050405020304" pitchFamily="18" charset="0"/>
                <a:cs typeface="Calibri" panose="020F0502020204030204" pitchFamily="34" charset="0"/>
              </a:rPr>
              <a:t>Romans </a:t>
            </a:r>
            <a:r>
              <a:rPr lang="en-US" sz="3200" b="1" baseline="30000" dirty="0">
                <a:solidFill>
                  <a:schemeClr val="tx1"/>
                </a:solidFill>
                <a:ea typeface="Times New Roman" panose="02020603050405020304" pitchFamily="18" charset="0"/>
                <a:cs typeface="Calibri" panose="020F0502020204030204" pitchFamily="34" charset="0"/>
              </a:rPr>
              <a:t>7:4</a:t>
            </a:r>
            <a:r>
              <a:rPr lang="en-US" sz="3200" b="1" baseline="30000" dirty="0">
                <a:solidFill>
                  <a:schemeClr val="tx1"/>
                </a:solidFill>
                <a:effectLst/>
                <a:ea typeface="Times New Roman" panose="02020603050405020304" pitchFamily="18" charset="0"/>
                <a:cs typeface="Calibri" panose="020F0502020204030204" pitchFamily="34" charset="0"/>
              </a:rPr>
              <a:t> </a:t>
            </a:r>
            <a:r>
              <a:rPr lang="en-US" sz="3200" dirty="0">
                <a:solidFill>
                  <a:schemeClr val="tx1"/>
                </a:solidFill>
              </a:rPr>
              <a:t>joined to another … in order that we might bear fruit for God. </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a:p>
            <a:endParaRPr lang="en-US" sz="3400" b="1" dirty="0">
              <a:solidFill>
                <a:srgbClr val="002060"/>
              </a:solidFill>
            </a:endParaRPr>
          </a:p>
        </p:txBody>
      </p:sp>
    </p:spTree>
    <p:extLst>
      <p:ext uri="{BB962C8B-B14F-4D97-AF65-F5344CB8AC3E}">
        <p14:creationId xmlns:p14="http://schemas.microsoft.com/office/powerpoint/2010/main" val="7941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foustb\Desktop\8c47b3ded3fbf00c4a1951adf1f32209.jpg">
            <a:extLst>
              <a:ext uri="{FF2B5EF4-FFF2-40B4-BE49-F238E27FC236}">
                <a16:creationId xmlns:a16="http://schemas.microsoft.com/office/drawing/2014/main" xmlns="" id="{DEBE63E4-6594-C179-6B54-CC9A15FA2D75}"/>
              </a:ext>
            </a:extLst>
          </p:cNvPr>
          <p:cNvPicPr>
            <a:picLocks noChangeAspect="1" noChangeArrowheads="1"/>
          </p:cNvPicPr>
          <p:nvPr/>
        </p:nvPicPr>
        <p:blipFill rotWithShape="1">
          <a:blip r:embed="rId2" cstate="print"/>
          <a:srcRect l="1694"/>
          <a:stretch/>
        </p:blipFill>
        <p:spPr bwMode="auto">
          <a:xfrm>
            <a:off x="2971800" y="1181772"/>
            <a:ext cx="9448800" cy="4152227"/>
          </a:xfrm>
          <a:prstGeom prst="rect">
            <a:avLst/>
          </a:prstGeom>
          <a:noFill/>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a:t>
            </a:r>
            <a:r>
              <a:rPr lang="en-US" sz="3200" b="1" u="sng" dirty="0">
                <a:solidFill>
                  <a:srgbClr val="002060"/>
                </a:solidFill>
              </a:rPr>
              <a:t>(for I am speaking to those who know the law</a:t>
            </a:r>
            <a:r>
              <a:rPr lang="en-US" sz="3200" dirty="0">
                <a:solidFill>
                  <a:schemeClr val="tx1"/>
                </a:solidFill>
              </a:rPr>
              <a:t>),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5" name="Rounded Rectangular Callout 15">
            <a:extLst>
              <a:ext uri="{FF2B5EF4-FFF2-40B4-BE49-F238E27FC236}">
                <a16:creationId xmlns:a16="http://schemas.microsoft.com/office/drawing/2014/main" xmlns="" id="{62408A60-DF15-1D8C-30AE-91F88D8FB75B}"/>
              </a:ext>
            </a:extLst>
          </p:cNvPr>
          <p:cNvSpPr/>
          <p:nvPr/>
        </p:nvSpPr>
        <p:spPr>
          <a:xfrm>
            <a:off x="210620" y="4038600"/>
            <a:ext cx="7028380" cy="1066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Legalism: “God’s commands are clear… stop making excuses and OBEY!”</a:t>
            </a:r>
            <a:endParaRPr lang="en-US" sz="3200" b="1" i="1" dirty="0"/>
          </a:p>
        </p:txBody>
      </p:sp>
    </p:spTree>
    <p:extLst>
      <p:ext uri="{BB962C8B-B14F-4D97-AF65-F5344CB8AC3E}">
        <p14:creationId xmlns:p14="http://schemas.microsoft.com/office/powerpoint/2010/main" val="315481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ounded Rectangular Callout 3">
            <a:extLst>
              <a:ext uri="{FF2B5EF4-FFF2-40B4-BE49-F238E27FC236}">
                <a16:creationId xmlns:a16="http://schemas.microsoft.com/office/drawing/2014/main" xmlns="" id="{6ED55991-C987-BEC3-6C47-D686125E535C}"/>
              </a:ext>
            </a:extLst>
          </p:cNvPr>
          <p:cNvSpPr/>
          <p:nvPr/>
        </p:nvSpPr>
        <p:spPr>
          <a:xfrm>
            <a:off x="679595" y="5390147"/>
            <a:ext cx="10832810" cy="1143000"/>
          </a:xfrm>
          <a:prstGeom prst="wedgeRoundRectCallout">
            <a:avLst>
              <a:gd name="adj1" fmla="val -21927"/>
              <a:gd name="adj2" fmla="val 49596"/>
              <a:gd name="adj3" fmla="val 16667"/>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6000" b="1" dirty="0"/>
              <a:t>That is real Christianity </a:t>
            </a:r>
            <a:endParaRPr lang="en-US" sz="6000" dirty="0"/>
          </a:p>
        </p:txBody>
      </p:sp>
    </p:spTree>
    <p:extLst>
      <p:ext uri="{BB962C8B-B14F-4D97-AF65-F5344CB8AC3E}">
        <p14:creationId xmlns:p14="http://schemas.microsoft.com/office/powerpoint/2010/main" val="1855798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ular Callout 3">
            <a:extLst>
              <a:ext uri="{FF2B5EF4-FFF2-40B4-BE49-F238E27FC236}">
                <a16:creationId xmlns:a16="http://schemas.microsoft.com/office/drawing/2014/main" xmlns="" id="{552F2FD1-F905-0EBF-CCC5-B4E0D80BAB76}"/>
              </a:ext>
            </a:extLst>
          </p:cNvPr>
          <p:cNvSpPr/>
          <p:nvPr/>
        </p:nvSpPr>
        <p:spPr>
          <a:xfrm>
            <a:off x="381000" y="4648200"/>
            <a:ext cx="11049000" cy="9906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i="1" dirty="0"/>
              <a:t>Have you ever learned how to grow under grace? </a:t>
            </a:r>
          </a:p>
        </p:txBody>
      </p:sp>
    </p:spTree>
    <p:extLst>
      <p:ext uri="{BB962C8B-B14F-4D97-AF65-F5344CB8AC3E}">
        <p14:creationId xmlns:p14="http://schemas.microsoft.com/office/powerpoint/2010/main" val="1950212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ular Callout 3">
            <a:extLst>
              <a:ext uri="{FF2B5EF4-FFF2-40B4-BE49-F238E27FC236}">
                <a16:creationId xmlns:a16="http://schemas.microsoft.com/office/drawing/2014/main" xmlns="" id="{552F2FD1-F905-0EBF-CCC5-B4E0D80BAB76}"/>
              </a:ext>
            </a:extLst>
          </p:cNvPr>
          <p:cNvSpPr/>
          <p:nvPr/>
        </p:nvSpPr>
        <p:spPr>
          <a:xfrm>
            <a:off x="228600" y="4648200"/>
            <a:ext cx="11811000" cy="9525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i="1" dirty="0"/>
              <a:t>Is the right column sounding more familiar than the left? </a:t>
            </a:r>
          </a:p>
        </p:txBody>
      </p:sp>
    </p:spTree>
    <p:extLst>
      <p:ext uri="{BB962C8B-B14F-4D97-AF65-F5344CB8AC3E}">
        <p14:creationId xmlns:p14="http://schemas.microsoft.com/office/powerpoint/2010/main" val="311804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ular Callout 3">
            <a:extLst>
              <a:ext uri="{FF2B5EF4-FFF2-40B4-BE49-F238E27FC236}">
                <a16:creationId xmlns:a16="http://schemas.microsoft.com/office/drawing/2014/main" xmlns="" id="{552F2FD1-F905-0EBF-CCC5-B4E0D80BAB76}"/>
              </a:ext>
            </a:extLst>
          </p:cNvPr>
          <p:cNvSpPr/>
          <p:nvPr/>
        </p:nvSpPr>
        <p:spPr>
          <a:xfrm>
            <a:off x="5181600" y="5725026"/>
            <a:ext cx="6858000" cy="10287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We gravitate back toward the Law</a:t>
            </a:r>
          </a:p>
        </p:txBody>
      </p:sp>
      <p:sp>
        <p:nvSpPr>
          <p:cNvPr id="4" name="Rounded Rectangular Callout 3">
            <a:extLst>
              <a:ext uri="{FF2B5EF4-FFF2-40B4-BE49-F238E27FC236}">
                <a16:creationId xmlns:a16="http://schemas.microsoft.com/office/drawing/2014/main" xmlns="" id="{0A47F3B9-E42B-525B-7A1E-16E94303AD4D}"/>
              </a:ext>
            </a:extLst>
          </p:cNvPr>
          <p:cNvSpPr/>
          <p:nvPr/>
        </p:nvSpPr>
        <p:spPr>
          <a:xfrm>
            <a:off x="228600" y="4648200"/>
            <a:ext cx="11811000" cy="9525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800" b="1" i="1" dirty="0"/>
              <a:t>Is the right column sounding more familiar than the left? </a:t>
            </a:r>
          </a:p>
        </p:txBody>
      </p:sp>
    </p:spTree>
    <p:extLst>
      <p:ext uri="{BB962C8B-B14F-4D97-AF65-F5344CB8AC3E}">
        <p14:creationId xmlns:p14="http://schemas.microsoft.com/office/powerpoint/2010/main" val="967229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70644-CBD4-18E0-4F48-BB190C3183D9}"/>
              </a:ext>
            </a:extLst>
          </p:cNvPr>
          <p:cNvPicPr>
            <a:picLocks noChangeAspect="1"/>
          </p:cNvPicPr>
          <p:nvPr/>
        </p:nvPicPr>
        <p:blipFill rotWithShape="1">
          <a:blip r:embed="rId2"/>
          <a:srcRect l="8331" t="185" r="9568" b="4552"/>
          <a:stretch/>
        </p:blipFill>
        <p:spPr>
          <a:xfrm>
            <a:off x="5562599" y="685800"/>
            <a:ext cx="6629401" cy="6172200"/>
          </a:xfrm>
          <a:prstGeom prst="rect">
            <a:avLst/>
          </a:prstGeom>
        </p:spPr>
      </p:pic>
      <p:pic>
        <p:nvPicPr>
          <p:cNvPr id="1026" name="Picture 2" descr="C:\Users\foustb\Desktop\sprouting-seed-1.jpg"/>
          <p:cNvPicPr>
            <a:picLocks noChangeAspect="1" noChangeArrowheads="1"/>
          </p:cNvPicPr>
          <p:nvPr/>
        </p:nvPicPr>
        <p:blipFill rotWithShape="1">
          <a:blip r:embed="rId3" cstate="print"/>
          <a:srcRect l="28659" r="9258"/>
          <a:stretch/>
        </p:blipFill>
        <p:spPr bwMode="auto">
          <a:xfrm>
            <a:off x="0" y="324853"/>
            <a:ext cx="6096000" cy="6553200"/>
          </a:xfrm>
          <a:prstGeom prst="rect">
            <a:avLst/>
          </a:prstGeom>
          <a:noFill/>
        </p:spPr>
      </p:pic>
      <p:sp>
        <p:nvSpPr>
          <p:cNvPr id="6" name="Rectangle 5">
            <a:extLst>
              <a:ext uri="{FF2B5EF4-FFF2-40B4-BE49-F238E27FC236}">
                <a16:creationId xmlns:a16="http://schemas.microsoft.com/office/drawing/2014/main" xmlns="" id="{2B213F81-DEAA-C2FB-6127-4482F2178002}"/>
              </a:ext>
            </a:extLst>
          </p:cNvPr>
          <p:cNvSpPr/>
          <p:nvPr/>
        </p:nvSpPr>
        <p:spPr>
          <a:xfrm>
            <a:off x="0" y="0"/>
            <a:ext cx="12192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“Newness of the Spirit”            “Oldness of the Letter” </a:t>
            </a:r>
          </a:p>
        </p:txBody>
      </p:sp>
      <p:cxnSp>
        <p:nvCxnSpPr>
          <p:cNvPr id="7" name="Straight Connector 6"/>
          <p:cNvCxnSpPr/>
          <p:nvPr/>
        </p:nvCxnSpPr>
        <p:spPr>
          <a:xfrm>
            <a:off x="6096000" y="0"/>
            <a:ext cx="0" cy="6858000"/>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ular Callout 3">
            <a:extLst>
              <a:ext uri="{FF2B5EF4-FFF2-40B4-BE49-F238E27FC236}">
                <a16:creationId xmlns:a16="http://schemas.microsoft.com/office/drawing/2014/main" xmlns="" id="{552F2FD1-F905-0EBF-CCC5-B4E0D80BAB76}"/>
              </a:ext>
            </a:extLst>
          </p:cNvPr>
          <p:cNvSpPr/>
          <p:nvPr/>
        </p:nvSpPr>
        <p:spPr>
          <a:xfrm>
            <a:off x="8305800" y="5715000"/>
            <a:ext cx="3581400" cy="1028700"/>
          </a:xfrm>
          <a:prstGeom prst="wedgeRoundRectCallout">
            <a:avLst>
              <a:gd name="adj1" fmla="val -21927"/>
              <a:gd name="adj2" fmla="val 49596"/>
              <a:gd name="adj3" fmla="val 16667"/>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Next Week: </a:t>
            </a:r>
          </a:p>
        </p:txBody>
      </p:sp>
    </p:spTree>
    <p:extLst>
      <p:ext uri="{BB962C8B-B14F-4D97-AF65-F5344CB8AC3E}">
        <p14:creationId xmlns:p14="http://schemas.microsoft.com/office/powerpoint/2010/main" val="3602030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089B292-6968-4788-A6E9-420886D7F713}"/>
              </a:ext>
            </a:extLst>
          </p:cNvPr>
          <p:cNvSpPr/>
          <p:nvPr/>
        </p:nvSpPr>
        <p:spPr>
          <a:xfrm>
            <a:off x="4457700" y="381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Grace</a:t>
            </a:r>
          </a:p>
        </p:txBody>
      </p:sp>
      <p:sp>
        <p:nvSpPr>
          <p:cNvPr id="5" name="Rectangle 4">
            <a:extLst>
              <a:ext uri="{FF2B5EF4-FFF2-40B4-BE49-F238E27FC236}">
                <a16:creationId xmlns:a16="http://schemas.microsoft.com/office/drawing/2014/main" xmlns="" id="{7969FF11-70EC-463C-98D3-2FF846260C3A}"/>
              </a:ext>
            </a:extLst>
          </p:cNvPr>
          <p:cNvSpPr/>
          <p:nvPr/>
        </p:nvSpPr>
        <p:spPr>
          <a:xfrm>
            <a:off x="4457700" y="5715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Law</a:t>
            </a:r>
          </a:p>
        </p:txBody>
      </p:sp>
      <p:sp>
        <p:nvSpPr>
          <p:cNvPr id="6" name="Rectangle 5">
            <a:extLst>
              <a:ext uri="{FF2B5EF4-FFF2-40B4-BE49-F238E27FC236}">
                <a16:creationId xmlns:a16="http://schemas.microsoft.com/office/drawing/2014/main" xmlns="" id="{CF8CC293-4483-45C3-9F67-2AC97DE49851}"/>
              </a:ext>
            </a:extLst>
          </p:cNvPr>
          <p:cNvSpPr/>
          <p:nvPr/>
        </p:nvSpPr>
        <p:spPr>
          <a:xfrm>
            <a:off x="609600" y="3048000"/>
            <a:ext cx="16002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Lazy</a:t>
            </a:r>
          </a:p>
        </p:txBody>
      </p:sp>
      <p:sp>
        <p:nvSpPr>
          <p:cNvPr id="7" name="Rectangle 6">
            <a:extLst>
              <a:ext uri="{FF2B5EF4-FFF2-40B4-BE49-F238E27FC236}">
                <a16:creationId xmlns:a16="http://schemas.microsoft.com/office/drawing/2014/main" xmlns="" id="{0B57F215-876E-4763-AFE1-AF0F21AF13D5}"/>
              </a:ext>
            </a:extLst>
          </p:cNvPr>
          <p:cNvSpPr/>
          <p:nvPr/>
        </p:nvSpPr>
        <p:spPr>
          <a:xfrm>
            <a:off x="9372600" y="3048000"/>
            <a:ext cx="26670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Hard Work</a:t>
            </a:r>
          </a:p>
        </p:txBody>
      </p:sp>
      <p:cxnSp>
        <p:nvCxnSpPr>
          <p:cNvPr id="9" name="Straight Arrow Connector 8">
            <a:extLst>
              <a:ext uri="{FF2B5EF4-FFF2-40B4-BE49-F238E27FC236}">
                <a16:creationId xmlns:a16="http://schemas.microsoft.com/office/drawing/2014/main" xmlns="" id="{329684BB-672E-4F4B-B7F4-6EC348514698}"/>
              </a:ext>
            </a:extLst>
          </p:cNvPr>
          <p:cNvCxnSpPr>
            <a:cxnSpLocks/>
          </p:cNvCxnSpPr>
          <p:nvPr/>
        </p:nvCxnSpPr>
        <p:spPr>
          <a:xfrm>
            <a:off x="2590800" y="3429000"/>
            <a:ext cx="6629400" cy="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B4FB1A6E-2862-4A02-A5D5-228701AC6CC2}"/>
              </a:ext>
            </a:extLst>
          </p:cNvPr>
          <p:cNvCxnSpPr>
            <a:cxnSpLocks/>
          </p:cNvCxnSpPr>
          <p:nvPr/>
        </p:nvCxnSpPr>
        <p:spPr>
          <a:xfrm>
            <a:off x="6096000" y="1371600"/>
            <a:ext cx="0" cy="419100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A176012E-4700-4B6B-A25E-0F778DD53BDB}"/>
              </a:ext>
            </a:extLst>
          </p:cNvPr>
          <p:cNvSpPr/>
          <p:nvPr/>
        </p:nvSpPr>
        <p:spPr>
          <a:xfrm>
            <a:off x="6629400" y="3962400"/>
            <a:ext cx="3809988" cy="1600193"/>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Boot Camp</a:t>
            </a:r>
          </a:p>
        </p:txBody>
      </p:sp>
      <p:sp>
        <p:nvSpPr>
          <p:cNvPr id="16" name="Rectangle: Rounded Corners 15">
            <a:extLst>
              <a:ext uri="{FF2B5EF4-FFF2-40B4-BE49-F238E27FC236}">
                <a16:creationId xmlns:a16="http://schemas.microsoft.com/office/drawing/2014/main" xmlns="" id="{2B54723F-2E73-4DB2-AC3A-02B8E361AEC1}"/>
              </a:ext>
            </a:extLst>
          </p:cNvPr>
          <p:cNvSpPr/>
          <p:nvPr/>
        </p:nvSpPr>
        <p:spPr>
          <a:xfrm>
            <a:off x="1752600" y="1371607"/>
            <a:ext cx="3809988" cy="1600193"/>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Recess</a:t>
            </a:r>
          </a:p>
        </p:txBody>
      </p:sp>
      <p:sp>
        <p:nvSpPr>
          <p:cNvPr id="17" name="Rectangle: Rounded Corners 16">
            <a:extLst>
              <a:ext uri="{FF2B5EF4-FFF2-40B4-BE49-F238E27FC236}">
                <a16:creationId xmlns:a16="http://schemas.microsoft.com/office/drawing/2014/main" xmlns="" id="{FA9258BF-97EC-4C4C-8AAD-2DA32246EEB5}"/>
              </a:ext>
            </a:extLst>
          </p:cNvPr>
          <p:cNvSpPr/>
          <p:nvPr/>
        </p:nvSpPr>
        <p:spPr>
          <a:xfrm>
            <a:off x="1752600" y="3922059"/>
            <a:ext cx="3809988" cy="1600193"/>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Graveyard</a:t>
            </a:r>
          </a:p>
        </p:txBody>
      </p:sp>
      <p:sp>
        <p:nvSpPr>
          <p:cNvPr id="18" name="Rectangle: Rounded Corners 17">
            <a:extLst>
              <a:ext uri="{FF2B5EF4-FFF2-40B4-BE49-F238E27FC236}">
                <a16:creationId xmlns:a16="http://schemas.microsoft.com/office/drawing/2014/main" xmlns="" id="{E3D4E902-9189-45D1-B90C-60B036DBDDD2}"/>
              </a:ext>
            </a:extLst>
          </p:cNvPr>
          <p:cNvSpPr/>
          <p:nvPr/>
        </p:nvSpPr>
        <p:spPr>
          <a:xfrm>
            <a:off x="6544223" y="1371600"/>
            <a:ext cx="3809988" cy="1600193"/>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Biblical</a:t>
            </a:r>
          </a:p>
          <a:p>
            <a:pPr algn="ctr"/>
            <a:r>
              <a:rPr lang="en-US" sz="4800" b="1" dirty="0"/>
              <a:t>love </a:t>
            </a:r>
          </a:p>
        </p:txBody>
      </p:sp>
    </p:spTree>
    <p:extLst>
      <p:ext uri="{BB962C8B-B14F-4D97-AF65-F5344CB8AC3E}">
        <p14:creationId xmlns:p14="http://schemas.microsoft.com/office/powerpoint/2010/main" val="25413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089B292-6968-4788-A6E9-420886D7F713}"/>
              </a:ext>
            </a:extLst>
          </p:cNvPr>
          <p:cNvSpPr/>
          <p:nvPr/>
        </p:nvSpPr>
        <p:spPr>
          <a:xfrm>
            <a:off x="4457700" y="381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Grace</a:t>
            </a:r>
          </a:p>
        </p:txBody>
      </p:sp>
      <p:sp>
        <p:nvSpPr>
          <p:cNvPr id="5" name="Rectangle 4">
            <a:extLst>
              <a:ext uri="{FF2B5EF4-FFF2-40B4-BE49-F238E27FC236}">
                <a16:creationId xmlns:a16="http://schemas.microsoft.com/office/drawing/2014/main" xmlns="" id="{7969FF11-70EC-463C-98D3-2FF846260C3A}"/>
              </a:ext>
            </a:extLst>
          </p:cNvPr>
          <p:cNvSpPr/>
          <p:nvPr/>
        </p:nvSpPr>
        <p:spPr>
          <a:xfrm>
            <a:off x="4457700" y="5715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Law</a:t>
            </a:r>
          </a:p>
        </p:txBody>
      </p:sp>
      <p:sp>
        <p:nvSpPr>
          <p:cNvPr id="6" name="Rectangle 5">
            <a:extLst>
              <a:ext uri="{FF2B5EF4-FFF2-40B4-BE49-F238E27FC236}">
                <a16:creationId xmlns:a16="http://schemas.microsoft.com/office/drawing/2014/main" xmlns="" id="{CF8CC293-4483-45C3-9F67-2AC97DE49851}"/>
              </a:ext>
            </a:extLst>
          </p:cNvPr>
          <p:cNvSpPr/>
          <p:nvPr/>
        </p:nvSpPr>
        <p:spPr>
          <a:xfrm>
            <a:off x="152400" y="2935941"/>
            <a:ext cx="2666981" cy="1143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Un-disciplined</a:t>
            </a:r>
          </a:p>
        </p:txBody>
      </p:sp>
      <p:sp>
        <p:nvSpPr>
          <p:cNvPr id="7" name="Rectangle 6">
            <a:extLst>
              <a:ext uri="{FF2B5EF4-FFF2-40B4-BE49-F238E27FC236}">
                <a16:creationId xmlns:a16="http://schemas.microsoft.com/office/drawing/2014/main" xmlns="" id="{0B57F215-876E-4763-AFE1-AF0F21AF13D5}"/>
              </a:ext>
            </a:extLst>
          </p:cNvPr>
          <p:cNvSpPr/>
          <p:nvPr/>
        </p:nvSpPr>
        <p:spPr>
          <a:xfrm>
            <a:off x="9372600" y="3048000"/>
            <a:ext cx="26670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Disciplined</a:t>
            </a:r>
          </a:p>
        </p:txBody>
      </p:sp>
      <p:cxnSp>
        <p:nvCxnSpPr>
          <p:cNvPr id="9" name="Straight Arrow Connector 8">
            <a:extLst>
              <a:ext uri="{FF2B5EF4-FFF2-40B4-BE49-F238E27FC236}">
                <a16:creationId xmlns:a16="http://schemas.microsoft.com/office/drawing/2014/main" xmlns="" id="{329684BB-672E-4F4B-B7F4-6EC348514698}"/>
              </a:ext>
            </a:extLst>
          </p:cNvPr>
          <p:cNvCxnSpPr>
            <a:cxnSpLocks/>
          </p:cNvCxnSpPr>
          <p:nvPr/>
        </p:nvCxnSpPr>
        <p:spPr>
          <a:xfrm>
            <a:off x="2819381" y="3429000"/>
            <a:ext cx="6400819" cy="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B4FB1A6E-2862-4A02-A5D5-228701AC6CC2}"/>
              </a:ext>
            </a:extLst>
          </p:cNvPr>
          <p:cNvCxnSpPr>
            <a:cxnSpLocks/>
          </p:cNvCxnSpPr>
          <p:nvPr/>
        </p:nvCxnSpPr>
        <p:spPr>
          <a:xfrm>
            <a:off x="6096000" y="1371600"/>
            <a:ext cx="0" cy="419100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A176012E-4700-4B6B-A25E-0F778DD53BDB}"/>
              </a:ext>
            </a:extLst>
          </p:cNvPr>
          <p:cNvSpPr/>
          <p:nvPr/>
        </p:nvSpPr>
        <p:spPr>
          <a:xfrm>
            <a:off x="6629400" y="4231341"/>
            <a:ext cx="3809988" cy="1331252"/>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Boot Camp</a:t>
            </a:r>
          </a:p>
        </p:txBody>
      </p:sp>
      <p:sp>
        <p:nvSpPr>
          <p:cNvPr id="16" name="Rectangle: Rounded Corners 15">
            <a:extLst>
              <a:ext uri="{FF2B5EF4-FFF2-40B4-BE49-F238E27FC236}">
                <a16:creationId xmlns:a16="http://schemas.microsoft.com/office/drawing/2014/main" xmlns="" id="{2B54723F-2E73-4DB2-AC3A-02B8E361AEC1}"/>
              </a:ext>
            </a:extLst>
          </p:cNvPr>
          <p:cNvSpPr/>
          <p:nvPr/>
        </p:nvSpPr>
        <p:spPr>
          <a:xfrm>
            <a:off x="1752600" y="1371608"/>
            <a:ext cx="3809988" cy="1371586"/>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Recess</a:t>
            </a:r>
          </a:p>
        </p:txBody>
      </p:sp>
      <p:sp>
        <p:nvSpPr>
          <p:cNvPr id="17" name="Rectangle: Rounded Corners 16">
            <a:extLst>
              <a:ext uri="{FF2B5EF4-FFF2-40B4-BE49-F238E27FC236}">
                <a16:creationId xmlns:a16="http://schemas.microsoft.com/office/drawing/2014/main" xmlns="" id="{FA9258BF-97EC-4C4C-8AAD-2DA32246EEB5}"/>
              </a:ext>
            </a:extLst>
          </p:cNvPr>
          <p:cNvSpPr/>
          <p:nvPr/>
        </p:nvSpPr>
        <p:spPr>
          <a:xfrm>
            <a:off x="1752600" y="4231341"/>
            <a:ext cx="3809988" cy="1290911"/>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Graveyard</a:t>
            </a:r>
          </a:p>
        </p:txBody>
      </p:sp>
      <p:sp>
        <p:nvSpPr>
          <p:cNvPr id="18" name="Rectangle: Rounded Corners 17">
            <a:extLst>
              <a:ext uri="{FF2B5EF4-FFF2-40B4-BE49-F238E27FC236}">
                <a16:creationId xmlns:a16="http://schemas.microsoft.com/office/drawing/2014/main" xmlns="" id="{E3D4E902-9189-45D1-B90C-60B036DBDDD2}"/>
              </a:ext>
            </a:extLst>
          </p:cNvPr>
          <p:cNvSpPr/>
          <p:nvPr/>
        </p:nvSpPr>
        <p:spPr>
          <a:xfrm>
            <a:off x="6544222" y="1371600"/>
            <a:ext cx="4352373" cy="1371585"/>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Biblical love </a:t>
            </a:r>
          </a:p>
        </p:txBody>
      </p:sp>
    </p:spTree>
    <p:extLst>
      <p:ext uri="{BB962C8B-B14F-4D97-AF65-F5344CB8AC3E}">
        <p14:creationId xmlns:p14="http://schemas.microsoft.com/office/powerpoint/2010/main" val="26817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089B292-6968-4788-A6E9-420886D7F713}"/>
              </a:ext>
            </a:extLst>
          </p:cNvPr>
          <p:cNvSpPr/>
          <p:nvPr/>
        </p:nvSpPr>
        <p:spPr>
          <a:xfrm>
            <a:off x="4457700" y="381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Grace</a:t>
            </a:r>
          </a:p>
        </p:txBody>
      </p:sp>
      <p:sp>
        <p:nvSpPr>
          <p:cNvPr id="5" name="Rectangle 4">
            <a:extLst>
              <a:ext uri="{FF2B5EF4-FFF2-40B4-BE49-F238E27FC236}">
                <a16:creationId xmlns:a16="http://schemas.microsoft.com/office/drawing/2014/main" xmlns="" id="{7969FF11-70EC-463C-98D3-2FF846260C3A}"/>
              </a:ext>
            </a:extLst>
          </p:cNvPr>
          <p:cNvSpPr/>
          <p:nvPr/>
        </p:nvSpPr>
        <p:spPr>
          <a:xfrm>
            <a:off x="4457700" y="5715000"/>
            <a:ext cx="3276600" cy="762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Under Law</a:t>
            </a:r>
          </a:p>
        </p:txBody>
      </p:sp>
      <p:sp>
        <p:nvSpPr>
          <p:cNvPr id="6" name="Rectangle 5">
            <a:extLst>
              <a:ext uri="{FF2B5EF4-FFF2-40B4-BE49-F238E27FC236}">
                <a16:creationId xmlns:a16="http://schemas.microsoft.com/office/drawing/2014/main" xmlns="" id="{CF8CC293-4483-45C3-9F67-2AC97DE49851}"/>
              </a:ext>
            </a:extLst>
          </p:cNvPr>
          <p:cNvSpPr/>
          <p:nvPr/>
        </p:nvSpPr>
        <p:spPr>
          <a:xfrm>
            <a:off x="152400" y="2935941"/>
            <a:ext cx="2666981" cy="1143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Low Standards</a:t>
            </a:r>
          </a:p>
        </p:txBody>
      </p:sp>
      <p:sp>
        <p:nvSpPr>
          <p:cNvPr id="7" name="Rectangle 6">
            <a:extLst>
              <a:ext uri="{FF2B5EF4-FFF2-40B4-BE49-F238E27FC236}">
                <a16:creationId xmlns:a16="http://schemas.microsoft.com/office/drawing/2014/main" xmlns="" id="{0B57F215-876E-4763-AFE1-AF0F21AF13D5}"/>
              </a:ext>
            </a:extLst>
          </p:cNvPr>
          <p:cNvSpPr/>
          <p:nvPr/>
        </p:nvSpPr>
        <p:spPr>
          <a:xfrm>
            <a:off x="9372600" y="2895584"/>
            <a:ext cx="2667000" cy="106681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High standards</a:t>
            </a:r>
          </a:p>
        </p:txBody>
      </p:sp>
      <p:cxnSp>
        <p:nvCxnSpPr>
          <p:cNvPr id="9" name="Straight Arrow Connector 8">
            <a:extLst>
              <a:ext uri="{FF2B5EF4-FFF2-40B4-BE49-F238E27FC236}">
                <a16:creationId xmlns:a16="http://schemas.microsoft.com/office/drawing/2014/main" xmlns="" id="{329684BB-672E-4F4B-B7F4-6EC348514698}"/>
              </a:ext>
            </a:extLst>
          </p:cNvPr>
          <p:cNvCxnSpPr>
            <a:cxnSpLocks/>
          </p:cNvCxnSpPr>
          <p:nvPr/>
        </p:nvCxnSpPr>
        <p:spPr>
          <a:xfrm>
            <a:off x="2819381" y="3429000"/>
            <a:ext cx="6400819" cy="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B4FB1A6E-2862-4A02-A5D5-228701AC6CC2}"/>
              </a:ext>
            </a:extLst>
          </p:cNvPr>
          <p:cNvCxnSpPr>
            <a:cxnSpLocks/>
          </p:cNvCxnSpPr>
          <p:nvPr/>
        </p:nvCxnSpPr>
        <p:spPr>
          <a:xfrm>
            <a:off x="6096000" y="1371600"/>
            <a:ext cx="0" cy="4191000"/>
          </a:xfrm>
          <a:prstGeom prst="straightConnector1">
            <a:avLst/>
          </a:prstGeom>
          <a:ln w="1111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A176012E-4700-4B6B-A25E-0F778DD53BDB}"/>
              </a:ext>
            </a:extLst>
          </p:cNvPr>
          <p:cNvSpPr/>
          <p:nvPr/>
        </p:nvSpPr>
        <p:spPr>
          <a:xfrm>
            <a:off x="6629400" y="4231341"/>
            <a:ext cx="3809988" cy="1331252"/>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Boot Camp</a:t>
            </a:r>
          </a:p>
        </p:txBody>
      </p:sp>
      <p:sp>
        <p:nvSpPr>
          <p:cNvPr id="16" name="Rectangle: Rounded Corners 15">
            <a:extLst>
              <a:ext uri="{FF2B5EF4-FFF2-40B4-BE49-F238E27FC236}">
                <a16:creationId xmlns:a16="http://schemas.microsoft.com/office/drawing/2014/main" xmlns="" id="{2B54723F-2E73-4DB2-AC3A-02B8E361AEC1}"/>
              </a:ext>
            </a:extLst>
          </p:cNvPr>
          <p:cNvSpPr/>
          <p:nvPr/>
        </p:nvSpPr>
        <p:spPr>
          <a:xfrm>
            <a:off x="1752600" y="1371608"/>
            <a:ext cx="3809988" cy="1371586"/>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Recess</a:t>
            </a:r>
          </a:p>
        </p:txBody>
      </p:sp>
      <p:sp>
        <p:nvSpPr>
          <p:cNvPr id="17" name="Rectangle: Rounded Corners 16">
            <a:extLst>
              <a:ext uri="{FF2B5EF4-FFF2-40B4-BE49-F238E27FC236}">
                <a16:creationId xmlns:a16="http://schemas.microsoft.com/office/drawing/2014/main" xmlns="" id="{FA9258BF-97EC-4C4C-8AAD-2DA32246EEB5}"/>
              </a:ext>
            </a:extLst>
          </p:cNvPr>
          <p:cNvSpPr/>
          <p:nvPr/>
        </p:nvSpPr>
        <p:spPr>
          <a:xfrm>
            <a:off x="1752600" y="4231341"/>
            <a:ext cx="3809988" cy="1290911"/>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Graveyard</a:t>
            </a:r>
          </a:p>
        </p:txBody>
      </p:sp>
      <p:sp>
        <p:nvSpPr>
          <p:cNvPr id="18" name="Rectangle: Rounded Corners 17">
            <a:extLst>
              <a:ext uri="{FF2B5EF4-FFF2-40B4-BE49-F238E27FC236}">
                <a16:creationId xmlns:a16="http://schemas.microsoft.com/office/drawing/2014/main" xmlns="" id="{E3D4E902-9189-45D1-B90C-60B036DBDDD2}"/>
              </a:ext>
            </a:extLst>
          </p:cNvPr>
          <p:cNvSpPr/>
          <p:nvPr/>
        </p:nvSpPr>
        <p:spPr>
          <a:xfrm>
            <a:off x="6544222" y="1371600"/>
            <a:ext cx="4352373" cy="1371585"/>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Biblical love </a:t>
            </a:r>
          </a:p>
        </p:txBody>
      </p:sp>
    </p:spTree>
    <p:extLst>
      <p:ext uri="{BB962C8B-B14F-4D97-AF65-F5344CB8AC3E}">
        <p14:creationId xmlns:p14="http://schemas.microsoft.com/office/powerpoint/2010/main" val="27697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foustb\Desktop\8c47b3ded3fbf00c4a1951adf1f32209.jpg">
            <a:extLst>
              <a:ext uri="{FF2B5EF4-FFF2-40B4-BE49-F238E27FC236}">
                <a16:creationId xmlns:a16="http://schemas.microsoft.com/office/drawing/2014/main" xmlns="" id="{DEBE63E4-6594-C179-6B54-CC9A15FA2D75}"/>
              </a:ext>
            </a:extLst>
          </p:cNvPr>
          <p:cNvPicPr>
            <a:picLocks noChangeAspect="1" noChangeArrowheads="1"/>
          </p:cNvPicPr>
          <p:nvPr/>
        </p:nvPicPr>
        <p:blipFill rotWithShape="1">
          <a:blip r:embed="rId2" cstate="print"/>
          <a:srcRect l="1694"/>
          <a:stretch/>
        </p:blipFill>
        <p:spPr bwMode="auto">
          <a:xfrm>
            <a:off x="2971800" y="1181772"/>
            <a:ext cx="9448800" cy="4152227"/>
          </a:xfrm>
          <a:prstGeom prst="rect">
            <a:avLst/>
          </a:prstGeom>
          <a:noFill/>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a:t>
            </a:r>
            <a:r>
              <a:rPr lang="en-US" sz="3200" b="1" u="sng" dirty="0">
                <a:solidFill>
                  <a:srgbClr val="002060"/>
                </a:solidFill>
              </a:rPr>
              <a:t>(for I am speaking to those who know the law</a:t>
            </a:r>
            <a:r>
              <a:rPr lang="en-US" sz="3200" dirty="0">
                <a:solidFill>
                  <a:schemeClr val="tx1"/>
                </a:solidFill>
              </a:rPr>
              <a:t>),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5" name="Rounded Rectangular Callout 15">
            <a:extLst>
              <a:ext uri="{FF2B5EF4-FFF2-40B4-BE49-F238E27FC236}">
                <a16:creationId xmlns:a16="http://schemas.microsoft.com/office/drawing/2014/main" xmlns="" id="{62408A60-DF15-1D8C-30AE-91F88D8FB75B}"/>
              </a:ext>
            </a:extLst>
          </p:cNvPr>
          <p:cNvSpPr/>
          <p:nvPr/>
        </p:nvSpPr>
        <p:spPr>
          <a:xfrm>
            <a:off x="210620" y="4419600"/>
            <a:ext cx="7028380" cy="6858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Is this how “sanctification” works? </a:t>
            </a:r>
          </a:p>
        </p:txBody>
      </p:sp>
      <p:sp>
        <p:nvSpPr>
          <p:cNvPr id="2" name="Rectangle 1">
            <a:extLst>
              <a:ext uri="{FF2B5EF4-FFF2-40B4-BE49-F238E27FC236}">
                <a16:creationId xmlns:a16="http://schemas.microsoft.com/office/drawing/2014/main" xmlns="" id="{1E649AA5-D51B-1D81-5491-5B84C8A8CD3B}"/>
              </a:ext>
            </a:extLst>
          </p:cNvPr>
          <p:cNvSpPr/>
          <p:nvPr/>
        </p:nvSpPr>
        <p:spPr>
          <a:xfrm>
            <a:off x="3886200" y="2503468"/>
            <a:ext cx="7772400" cy="107793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6:14</a:t>
            </a:r>
            <a:r>
              <a:rPr lang="en-US" sz="3200" baseline="30000" dirty="0">
                <a:solidFill>
                  <a:schemeClr val="tx1"/>
                </a:solidFill>
              </a:rPr>
              <a:t> </a:t>
            </a:r>
            <a:r>
              <a:rPr lang="en-US" sz="3200" dirty="0">
                <a:solidFill>
                  <a:schemeClr val="tx1"/>
                </a:solidFill>
              </a:rPr>
              <a:t>For sin shall not be master over you, </a:t>
            </a:r>
            <a:r>
              <a:rPr lang="en-US" sz="3200" b="1" u="sng" dirty="0">
                <a:solidFill>
                  <a:srgbClr val="002060"/>
                </a:solidFill>
              </a:rPr>
              <a:t>for you are not under law but under grace</a:t>
            </a:r>
            <a:r>
              <a:rPr lang="en-US" sz="3200" dirty="0">
                <a:solidFill>
                  <a:srgbClr val="002060"/>
                </a:solidFill>
              </a:rPr>
              <a:t>. </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309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oustb\Desktop\The_Ladder_of_Divine_Ascent_Monastery_of_St_Catherine_Sinai_12th_century.jpg">
            <a:extLst>
              <a:ext uri="{FF2B5EF4-FFF2-40B4-BE49-F238E27FC236}">
                <a16:creationId xmlns:a16="http://schemas.microsoft.com/office/drawing/2014/main" xmlns="" id="{5A31ECD6-3B3A-4B9F-999E-CBB6D85915F7}"/>
              </a:ext>
            </a:extLst>
          </p:cNvPr>
          <p:cNvPicPr>
            <a:picLocks noChangeAspect="1" noChangeArrowheads="1"/>
          </p:cNvPicPr>
          <p:nvPr/>
        </p:nvPicPr>
        <p:blipFill>
          <a:blip r:embed="rId2" cstate="print"/>
          <a:srcRect/>
          <a:stretch>
            <a:fillRect/>
          </a:stretch>
        </p:blipFill>
        <p:spPr bwMode="auto">
          <a:xfrm>
            <a:off x="7426629" y="-1"/>
            <a:ext cx="4787783" cy="6855899"/>
          </a:xfrm>
          <a:prstGeom prst="rect">
            <a:avLst/>
          </a:prstGeom>
          <a:noFill/>
        </p:spPr>
      </p:pic>
      <p:sp>
        <p:nvSpPr>
          <p:cNvPr id="5" name="Subtitle 2">
            <a:extLst>
              <a:ext uri="{FF2B5EF4-FFF2-40B4-BE49-F238E27FC236}">
                <a16:creationId xmlns:a16="http://schemas.microsoft.com/office/drawing/2014/main" xmlns="" id="{89BD2149-6E4B-41FD-84DC-898809E0BBF5}"/>
              </a:ext>
            </a:extLst>
          </p:cNvPr>
          <p:cNvSpPr txBox="1">
            <a:spLocks/>
          </p:cNvSpPr>
          <p:nvPr/>
        </p:nvSpPr>
        <p:spPr bwMode="auto">
          <a:xfrm>
            <a:off x="294861" y="0"/>
            <a:ext cx="11744739"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600" b="1" dirty="0">
                <a:solidFill>
                  <a:schemeClr val="bg1"/>
                </a:solidFill>
              </a:rPr>
              <a:t>L E G A L I S M</a:t>
            </a:r>
            <a:endParaRPr lang="en-US" sz="4400" b="1" dirty="0">
              <a:solidFill>
                <a:schemeClr val="bg1"/>
              </a:solidFill>
            </a:endParaRPr>
          </a:p>
        </p:txBody>
      </p:sp>
      <p:pic>
        <p:nvPicPr>
          <p:cNvPr id="1026" name="Picture 2">
            <a:extLst>
              <a:ext uri="{FF2B5EF4-FFF2-40B4-BE49-F238E27FC236}">
                <a16:creationId xmlns:a16="http://schemas.microsoft.com/office/drawing/2014/main" xmlns="" id="{C2CC236C-927D-4331-8251-6272BA60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9188C490-61AD-4530-AC02-08AA03291198}"/>
              </a:ext>
            </a:extLst>
          </p:cNvPr>
          <p:cNvSpPr/>
          <p:nvPr/>
        </p:nvSpPr>
        <p:spPr>
          <a:xfrm>
            <a:off x="123825" y="1223957"/>
            <a:ext cx="9020175" cy="1519243"/>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Things that are commonly mistaken for legalism (though are not, necessarily)</a:t>
            </a:r>
            <a:endParaRPr lang="en-US" sz="4000" dirty="0"/>
          </a:p>
        </p:txBody>
      </p:sp>
      <p:sp>
        <p:nvSpPr>
          <p:cNvPr id="7" name="Rectangle: Rounded Corners 6">
            <a:extLst>
              <a:ext uri="{FF2B5EF4-FFF2-40B4-BE49-F238E27FC236}">
                <a16:creationId xmlns:a16="http://schemas.microsoft.com/office/drawing/2014/main" xmlns="" id="{9551A2F4-F15D-4524-BF5F-57B6B57A7003}"/>
              </a:ext>
            </a:extLst>
          </p:cNvPr>
          <p:cNvSpPr/>
          <p:nvPr/>
        </p:nvSpPr>
        <p:spPr>
          <a:xfrm>
            <a:off x="38100" y="3124200"/>
            <a:ext cx="7388529" cy="11953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1) Self discipline, hard work, aiming for high expectations</a:t>
            </a:r>
            <a:endParaRPr lang="en-US" sz="3600" dirty="0"/>
          </a:p>
        </p:txBody>
      </p:sp>
      <p:sp>
        <p:nvSpPr>
          <p:cNvPr id="8" name="TextBox 7">
            <a:extLst>
              <a:ext uri="{FF2B5EF4-FFF2-40B4-BE49-F238E27FC236}">
                <a16:creationId xmlns:a16="http://schemas.microsoft.com/office/drawing/2014/main" xmlns="" id="{71D5DE0F-C391-4515-807D-FEAAA21D0F77}"/>
              </a:ext>
            </a:extLst>
          </p:cNvPr>
          <p:cNvSpPr txBox="1"/>
          <p:nvPr/>
        </p:nvSpPr>
        <p:spPr>
          <a:xfrm>
            <a:off x="9525" y="4769643"/>
            <a:ext cx="12204887" cy="1674298"/>
          </a:xfrm>
          <a:prstGeom prst="rect">
            <a:avLst/>
          </a:prstGeom>
          <a:solidFill>
            <a:schemeClr val="accent6">
              <a:lumMod val="60000"/>
              <a:lumOff val="40000"/>
            </a:schemeClr>
          </a:solidFill>
          <a:ln>
            <a:solidFill>
              <a:schemeClr val="bg2"/>
            </a:solidFill>
          </a:ln>
        </p:spPr>
        <p:txBody>
          <a:bodyPr wrap="square">
            <a:noAutofit/>
          </a:bodyPr>
          <a:lstStyle/>
          <a:p>
            <a:r>
              <a:rPr lang="en-US" sz="3200" b="1" baseline="30000" dirty="0">
                <a:latin typeface="+mn-lt"/>
              </a:rPr>
              <a:t>1 Tim 4:7 </a:t>
            </a:r>
            <a:r>
              <a:rPr lang="en-US" sz="3200" dirty="0">
                <a:latin typeface="+mn-lt"/>
              </a:rPr>
              <a:t>Discipline yourself for the purpose of godliness. </a:t>
            </a:r>
            <a:r>
              <a:rPr lang="en-US" sz="3200" b="1" baseline="30000" dirty="0">
                <a:latin typeface="+mn-lt"/>
              </a:rPr>
              <a:t>15 </a:t>
            </a:r>
            <a:r>
              <a:rPr lang="en-US" sz="3200" dirty="0">
                <a:latin typeface="+mn-lt"/>
              </a:rPr>
              <a:t>Take pains with these things; be absorbed in them, so that your progress will be evident to all.</a:t>
            </a:r>
          </a:p>
          <a:p>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30153125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oustb\Desktop\The_Ladder_of_Divine_Ascent_Monastery_of_St_Catherine_Sinai_12th_century.jpg">
            <a:extLst>
              <a:ext uri="{FF2B5EF4-FFF2-40B4-BE49-F238E27FC236}">
                <a16:creationId xmlns:a16="http://schemas.microsoft.com/office/drawing/2014/main" xmlns="" id="{5A31ECD6-3B3A-4B9F-999E-CBB6D85915F7}"/>
              </a:ext>
            </a:extLst>
          </p:cNvPr>
          <p:cNvPicPr>
            <a:picLocks noChangeAspect="1" noChangeArrowheads="1"/>
          </p:cNvPicPr>
          <p:nvPr/>
        </p:nvPicPr>
        <p:blipFill>
          <a:blip r:embed="rId2" cstate="print"/>
          <a:srcRect/>
          <a:stretch>
            <a:fillRect/>
          </a:stretch>
        </p:blipFill>
        <p:spPr bwMode="auto">
          <a:xfrm>
            <a:off x="7426629" y="-1"/>
            <a:ext cx="4787783" cy="6855899"/>
          </a:xfrm>
          <a:prstGeom prst="rect">
            <a:avLst/>
          </a:prstGeom>
          <a:noFill/>
        </p:spPr>
      </p:pic>
      <p:sp>
        <p:nvSpPr>
          <p:cNvPr id="5" name="Subtitle 2">
            <a:extLst>
              <a:ext uri="{FF2B5EF4-FFF2-40B4-BE49-F238E27FC236}">
                <a16:creationId xmlns:a16="http://schemas.microsoft.com/office/drawing/2014/main" xmlns="" id="{89BD2149-6E4B-41FD-84DC-898809E0BBF5}"/>
              </a:ext>
            </a:extLst>
          </p:cNvPr>
          <p:cNvSpPr txBox="1">
            <a:spLocks/>
          </p:cNvSpPr>
          <p:nvPr/>
        </p:nvSpPr>
        <p:spPr bwMode="auto">
          <a:xfrm>
            <a:off x="294861" y="0"/>
            <a:ext cx="11744739"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600" b="1" dirty="0">
                <a:solidFill>
                  <a:schemeClr val="bg1"/>
                </a:solidFill>
              </a:rPr>
              <a:t>L E G A L I S M</a:t>
            </a:r>
            <a:endParaRPr lang="en-US" sz="4400" b="1" dirty="0">
              <a:solidFill>
                <a:schemeClr val="bg1"/>
              </a:solidFill>
            </a:endParaRPr>
          </a:p>
        </p:txBody>
      </p:sp>
      <p:pic>
        <p:nvPicPr>
          <p:cNvPr id="1026" name="Picture 2">
            <a:extLst>
              <a:ext uri="{FF2B5EF4-FFF2-40B4-BE49-F238E27FC236}">
                <a16:creationId xmlns:a16="http://schemas.microsoft.com/office/drawing/2014/main" xmlns="" id="{C2CC236C-927D-4331-8251-6272BA60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9188C490-61AD-4530-AC02-08AA03291198}"/>
              </a:ext>
            </a:extLst>
          </p:cNvPr>
          <p:cNvSpPr/>
          <p:nvPr/>
        </p:nvSpPr>
        <p:spPr>
          <a:xfrm>
            <a:off x="441477" y="1116532"/>
            <a:ext cx="6581775"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Avoiding Legalism</a:t>
            </a:r>
            <a:endParaRPr lang="en-US" sz="4800" dirty="0"/>
          </a:p>
        </p:txBody>
      </p:sp>
      <p:sp>
        <p:nvSpPr>
          <p:cNvPr id="7" name="Rectangle: Rounded Corners 6">
            <a:extLst>
              <a:ext uri="{FF2B5EF4-FFF2-40B4-BE49-F238E27FC236}">
                <a16:creationId xmlns:a16="http://schemas.microsoft.com/office/drawing/2014/main" xmlns="" id="{9551A2F4-F15D-4524-BF5F-57B6B57A7003}"/>
              </a:ext>
            </a:extLst>
          </p:cNvPr>
          <p:cNvSpPr/>
          <p:nvPr/>
        </p:nvSpPr>
        <p:spPr>
          <a:xfrm>
            <a:off x="76200" y="2228850"/>
            <a:ext cx="7388529" cy="46291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rabicParenR"/>
            </a:pPr>
            <a:r>
              <a:rPr lang="en-US" sz="3600" b="1" dirty="0"/>
              <a:t>Principles vs Rules</a:t>
            </a:r>
          </a:p>
          <a:p>
            <a:pPr marL="742950" indent="-742950">
              <a:buAutoNum type="arabicParenR"/>
            </a:pPr>
            <a:r>
              <a:rPr lang="en-US" sz="3600" b="1" dirty="0"/>
              <a:t>Properly emphasize indicatives</a:t>
            </a:r>
          </a:p>
          <a:p>
            <a:pPr marL="742950" indent="-742950">
              <a:buAutoNum type="arabicParenR"/>
            </a:pPr>
            <a:r>
              <a:rPr lang="en-US" sz="3600" b="1" dirty="0"/>
              <a:t>Persuasion w/scripture &amp; reason</a:t>
            </a:r>
          </a:p>
          <a:p>
            <a:pPr marL="742950" indent="-742950">
              <a:buAutoNum type="arabicParenR"/>
            </a:pPr>
            <a:r>
              <a:rPr lang="en-US" sz="3600" b="1" dirty="0"/>
              <a:t>Avoid hard stances on gray issues</a:t>
            </a:r>
          </a:p>
          <a:p>
            <a:pPr marL="742950" indent="-742950">
              <a:buAutoNum type="arabicParenR"/>
            </a:pPr>
            <a:r>
              <a:rPr lang="en-US" sz="3600" b="1" dirty="0"/>
              <a:t>Situational nuance</a:t>
            </a:r>
          </a:p>
          <a:p>
            <a:pPr marL="742950" indent="-742950">
              <a:buAutoNum type="arabicParenR"/>
            </a:pPr>
            <a:r>
              <a:rPr lang="en-US" sz="3600" b="1" dirty="0"/>
              <a:t>Tell the gnats from the camels</a:t>
            </a:r>
          </a:p>
          <a:p>
            <a:pPr marL="742950" indent="-742950">
              <a:buAutoNum type="arabicParenR"/>
            </a:pPr>
            <a:r>
              <a:rPr lang="en-US" sz="3600" b="1" dirty="0"/>
              <a:t>Test through the lens of love </a:t>
            </a:r>
            <a:endParaRPr lang="en-US" sz="3600" dirty="0"/>
          </a:p>
        </p:txBody>
      </p:sp>
    </p:spTree>
    <p:extLst>
      <p:ext uri="{BB962C8B-B14F-4D97-AF65-F5344CB8AC3E}">
        <p14:creationId xmlns:p14="http://schemas.microsoft.com/office/powerpoint/2010/main" val="28971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7:</a:t>
            </a:r>
            <a:r>
              <a:rPr lang="en-US" sz="3200" b="1" baseline="30000" dirty="0">
                <a:solidFill>
                  <a:schemeClr val="tx1"/>
                </a:solidFill>
                <a:effectLst/>
                <a:ea typeface="Calibri" panose="020F0502020204030204" pitchFamily="34" charset="0"/>
                <a:cs typeface="Calibri" panose="020F0502020204030204" pitchFamily="34" charset="0"/>
              </a:rPr>
              <a:t>1 </a:t>
            </a:r>
            <a:r>
              <a:rPr lang="en-US" sz="3200" dirty="0">
                <a:solidFill>
                  <a:schemeClr val="tx1"/>
                </a:solidFill>
              </a:rPr>
              <a:t>Or do you not know, brethren </a:t>
            </a:r>
            <a:r>
              <a:rPr lang="en-US" sz="3200" b="1" u="sng" dirty="0">
                <a:solidFill>
                  <a:srgbClr val="002060"/>
                </a:solidFill>
              </a:rPr>
              <a:t>(for I am speaking to those who know the law</a:t>
            </a:r>
            <a:r>
              <a:rPr lang="en-US" sz="3200" dirty="0">
                <a:solidFill>
                  <a:schemeClr val="tx1"/>
                </a:solidFill>
              </a:rPr>
              <a:t>), that the law has jurisdiction over a person as long as he lives?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4876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The Law</a:t>
            </a:r>
          </a:p>
        </p:txBody>
      </p:sp>
      <p:sp>
        <p:nvSpPr>
          <p:cNvPr id="5" name="Rounded Rectangular Callout 15">
            <a:extLst>
              <a:ext uri="{FF2B5EF4-FFF2-40B4-BE49-F238E27FC236}">
                <a16:creationId xmlns:a16="http://schemas.microsoft.com/office/drawing/2014/main" xmlns="" id="{62408A60-DF15-1D8C-30AE-91F88D8FB75B}"/>
              </a:ext>
            </a:extLst>
          </p:cNvPr>
          <p:cNvSpPr/>
          <p:nvPr/>
        </p:nvSpPr>
        <p:spPr>
          <a:xfrm>
            <a:off x="609600" y="1219200"/>
            <a:ext cx="10591800" cy="1143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Sanctification happens under the same dynamic that justification happens:</a:t>
            </a:r>
            <a:r>
              <a:rPr lang="en-US" sz="3600" dirty="0"/>
              <a:t> </a:t>
            </a:r>
            <a:r>
              <a:rPr lang="en-US" sz="3600" b="1" i="1" dirty="0"/>
              <a:t>under grace</a:t>
            </a:r>
            <a:endParaRPr lang="en-US" sz="3600" i="1" dirty="0"/>
          </a:p>
        </p:txBody>
      </p:sp>
      <p:sp>
        <p:nvSpPr>
          <p:cNvPr id="3" name="Rectangle 2">
            <a:extLst>
              <a:ext uri="{FF2B5EF4-FFF2-40B4-BE49-F238E27FC236}">
                <a16:creationId xmlns:a16="http://schemas.microsoft.com/office/drawing/2014/main" xmlns="" id="{89358DF1-283D-9345-E3B4-EEF89EC79B5C}"/>
              </a:ext>
            </a:extLst>
          </p:cNvPr>
          <p:cNvSpPr/>
          <p:nvPr/>
        </p:nvSpPr>
        <p:spPr>
          <a:xfrm>
            <a:off x="3886200" y="2503468"/>
            <a:ext cx="7772400" cy="1077932"/>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6:14</a:t>
            </a:r>
            <a:r>
              <a:rPr lang="en-US" sz="3200" baseline="30000" dirty="0">
                <a:solidFill>
                  <a:schemeClr val="tx1"/>
                </a:solidFill>
              </a:rPr>
              <a:t> </a:t>
            </a:r>
            <a:r>
              <a:rPr lang="en-US" sz="3200" dirty="0">
                <a:solidFill>
                  <a:schemeClr val="tx1"/>
                </a:solidFill>
              </a:rPr>
              <a:t>For sin shall not be master over you, </a:t>
            </a:r>
            <a:r>
              <a:rPr lang="en-US" sz="3200" b="1" u="sng" dirty="0">
                <a:solidFill>
                  <a:srgbClr val="002060"/>
                </a:solidFill>
              </a:rPr>
              <a:t>for you are not under law but under grace</a:t>
            </a:r>
            <a:r>
              <a:rPr lang="en-US" sz="3200" dirty="0">
                <a:solidFill>
                  <a:srgbClr val="002060"/>
                </a:solidFill>
              </a:rPr>
              <a:t>. </a:t>
            </a:r>
            <a:r>
              <a:rPr lang="en-US" sz="3200" dirty="0">
                <a:solidFill>
                  <a:schemeClr val="tx1"/>
                </a:solidFill>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1889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19562</TotalTime>
  <Words>2225</Words>
  <Application>Microsoft Office PowerPoint</Application>
  <PresentationFormat>Widescreen</PresentationFormat>
  <Paragraphs>368</Paragraphs>
  <Slides>81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754</cp:revision>
  <dcterms:created xsi:type="dcterms:W3CDTF">2010-12-28T16:51:17Z</dcterms:created>
  <dcterms:modified xsi:type="dcterms:W3CDTF">2023-02-09T17:43:13Z</dcterms:modified>
</cp:coreProperties>
</file>