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63"/>
  </p:notesMasterIdLst>
  <p:sldIdLst>
    <p:sldId id="256" r:id="rId2"/>
    <p:sldId id="495" r:id="rId3"/>
    <p:sldId id="530" r:id="rId4"/>
    <p:sldId id="532" r:id="rId5"/>
    <p:sldId id="533" r:id="rId6"/>
    <p:sldId id="534" r:id="rId7"/>
    <p:sldId id="535" r:id="rId8"/>
    <p:sldId id="577" r:id="rId9"/>
    <p:sldId id="536" r:id="rId10"/>
    <p:sldId id="537" r:id="rId11"/>
    <p:sldId id="538" r:id="rId12"/>
    <p:sldId id="491" r:id="rId13"/>
    <p:sldId id="498" r:id="rId14"/>
    <p:sldId id="539" r:id="rId15"/>
    <p:sldId id="540" r:id="rId16"/>
    <p:sldId id="541" r:id="rId17"/>
    <p:sldId id="542" r:id="rId18"/>
    <p:sldId id="578" r:id="rId19"/>
    <p:sldId id="543" r:id="rId20"/>
    <p:sldId id="579" r:id="rId21"/>
    <p:sldId id="544" r:id="rId22"/>
    <p:sldId id="545" r:id="rId23"/>
    <p:sldId id="580" r:id="rId24"/>
    <p:sldId id="546" r:id="rId25"/>
    <p:sldId id="568" r:id="rId26"/>
    <p:sldId id="567" r:id="rId27"/>
    <p:sldId id="547" r:id="rId28"/>
    <p:sldId id="563" r:id="rId29"/>
    <p:sldId id="564" r:id="rId30"/>
    <p:sldId id="562" r:id="rId31"/>
    <p:sldId id="565" r:id="rId32"/>
    <p:sldId id="566" r:id="rId33"/>
    <p:sldId id="548" r:id="rId34"/>
    <p:sldId id="531" r:id="rId35"/>
    <p:sldId id="549" r:id="rId36"/>
    <p:sldId id="560" r:id="rId37"/>
    <p:sldId id="561" r:id="rId38"/>
    <p:sldId id="497" r:id="rId39"/>
    <p:sldId id="550" r:id="rId40"/>
    <p:sldId id="552" r:id="rId41"/>
    <p:sldId id="551" r:id="rId42"/>
    <p:sldId id="554" r:id="rId43"/>
    <p:sldId id="569" r:id="rId44"/>
    <p:sldId id="581" r:id="rId45"/>
    <p:sldId id="555" r:id="rId46"/>
    <p:sldId id="582" r:id="rId47"/>
    <p:sldId id="556" r:id="rId48"/>
    <p:sldId id="570" r:id="rId49"/>
    <p:sldId id="571" r:id="rId50"/>
    <p:sldId id="557" r:id="rId51"/>
    <p:sldId id="583" r:id="rId52"/>
    <p:sldId id="558" r:id="rId53"/>
    <p:sldId id="584" r:id="rId54"/>
    <p:sldId id="559" r:id="rId55"/>
    <p:sldId id="586" r:id="rId56"/>
    <p:sldId id="572" r:id="rId57"/>
    <p:sldId id="573" r:id="rId58"/>
    <p:sldId id="574" r:id="rId59"/>
    <p:sldId id="575" r:id="rId60"/>
    <p:sldId id="576" r:id="rId61"/>
    <p:sldId id="464" r:id="rId6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193"/>
    <a:srgbClr val="306E5E"/>
    <a:srgbClr val="A29B0F"/>
    <a:srgbClr val="E8DDC4"/>
    <a:srgbClr val="86A0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089" autoAdjust="0"/>
    <p:restoredTop sz="76419" autoAdjust="0"/>
  </p:normalViewPr>
  <p:slideViewPr>
    <p:cSldViewPr snapToGrid="0" snapToObjects="1">
      <p:cViewPr varScale="1">
        <p:scale>
          <a:sx n="63" d="100"/>
          <a:sy n="63" d="100"/>
        </p:scale>
        <p:origin x="22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B1F340-8C4B-4417-874A-AACD7D0BC029}" type="datetimeFigureOut">
              <a:rPr lang="en-US" smtClean="0"/>
              <a:t>7/18/2023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4CDEE5-ABCF-425B-B4A5-FFAF016EF5BC}" type="slidenum">
              <a:rPr lang="en-US" smtClean="0"/>
              <a:t>‹#›</a:t>
            </a:fld>
            <a:endParaRPr lang="en-US"/>
          </a:p>
        </p:txBody>
      </p:sp>
    </p:spTree>
    <p:extLst>
      <p:ext uri="{BB962C8B-B14F-4D97-AF65-F5344CB8AC3E}">
        <p14:creationId xmlns:p14="http://schemas.microsoft.com/office/powerpoint/2010/main" val="2868048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1</a:t>
            </a:fld>
            <a:endParaRPr lang="en-US"/>
          </a:p>
        </p:txBody>
      </p:sp>
    </p:spTree>
    <p:extLst>
      <p:ext uri="{BB962C8B-B14F-4D97-AF65-F5344CB8AC3E}">
        <p14:creationId xmlns:p14="http://schemas.microsoft.com/office/powerpoint/2010/main" val="6859661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10</a:t>
            </a:fld>
            <a:endParaRPr lang="en-US"/>
          </a:p>
        </p:txBody>
      </p:sp>
    </p:spTree>
    <p:extLst>
      <p:ext uri="{BB962C8B-B14F-4D97-AF65-F5344CB8AC3E}">
        <p14:creationId xmlns:p14="http://schemas.microsoft.com/office/powerpoint/2010/main" val="22514846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11</a:t>
            </a:fld>
            <a:endParaRPr lang="en-US"/>
          </a:p>
        </p:txBody>
      </p:sp>
    </p:spTree>
    <p:extLst>
      <p:ext uri="{BB962C8B-B14F-4D97-AF65-F5344CB8AC3E}">
        <p14:creationId xmlns:p14="http://schemas.microsoft.com/office/powerpoint/2010/main" val="23595689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12</a:t>
            </a:fld>
            <a:endParaRPr lang="en-US"/>
          </a:p>
        </p:txBody>
      </p:sp>
    </p:spTree>
    <p:extLst>
      <p:ext uri="{BB962C8B-B14F-4D97-AF65-F5344CB8AC3E}">
        <p14:creationId xmlns:p14="http://schemas.microsoft.com/office/powerpoint/2010/main" val="3722095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13</a:t>
            </a:fld>
            <a:endParaRPr lang="en-US"/>
          </a:p>
        </p:txBody>
      </p:sp>
    </p:spTree>
    <p:extLst>
      <p:ext uri="{BB962C8B-B14F-4D97-AF65-F5344CB8AC3E}">
        <p14:creationId xmlns:p14="http://schemas.microsoft.com/office/powerpoint/2010/main" val="40192314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14</a:t>
            </a:fld>
            <a:endParaRPr lang="en-US"/>
          </a:p>
        </p:txBody>
      </p:sp>
    </p:spTree>
    <p:extLst>
      <p:ext uri="{BB962C8B-B14F-4D97-AF65-F5344CB8AC3E}">
        <p14:creationId xmlns:p14="http://schemas.microsoft.com/office/powerpoint/2010/main" val="22025392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15</a:t>
            </a:fld>
            <a:endParaRPr lang="en-US"/>
          </a:p>
        </p:txBody>
      </p:sp>
    </p:spTree>
    <p:extLst>
      <p:ext uri="{BB962C8B-B14F-4D97-AF65-F5344CB8AC3E}">
        <p14:creationId xmlns:p14="http://schemas.microsoft.com/office/powerpoint/2010/main" val="26546966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16</a:t>
            </a:fld>
            <a:endParaRPr lang="en-US"/>
          </a:p>
        </p:txBody>
      </p:sp>
    </p:spTree>
    <p:extLst>
      <p:ext uri="{BB962C8B-B14F-4D97-AF65-F5344CB8AC3E}">
        <p14:creationId xmlns:p14="http://schemas.microsoft.com/office/powerpoint/2010/main" val="12997944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17</a:t>
            </a:fld>
            <a:endParaRPr lang="en-US"/>
          </a:p>
        </p:txBody>
      </p:sp>
    </p:spTree>
    <p:extLst>
      <p:ext uri="{BB962C8B-B14F-4D97-AF65-F5344CB8AC3E}">
        <p14:creationId xmlns:p14="http://schemas.microsoft.com/office/powerpoint/2010/main" val="29490949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18</a:t>
            </a:fld>
            <a:endParaRPr lang="en-US"/>
          </a:p>
        </p:txBody>
      </p:sp>
    </p:spTree>
    <p:extLst>
      <p:ext uri="{BB962C8B-B14F-4D97-AF65-F5344CB8AC3E}">
        <p14:creationId xmlns:p14="http://schemas.microsoft.com/office/powerpoint/2010/main" val="20408684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19</a:t>
            </a:fld>
            <a:endParaRPr lang="en-US"/>
          </a:p>
        </p:txBody>
      </p:sp>
    </p:spTree>
    <p:extLst>
      <p:ext uri="{BB962C8B-B14F-4D97-AF65-F5344CB8AC3E}">
        <p14:creationId xmlns:p14="http://schemas.microsoft.com/office/powerpoint/2010/main" val="2462898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2</a:t>
            </a:fld>
            <a:endParaRPr lang="en-US"/>
          </a:p>
        </p:txBody>
      </p:sp>
    </p:spTree>
    <p:extLst>
      <p:ext uri="{BB962C8B-B14F-4D97-AF65-F5344CB8AC3E}">
        <p14:creationId xmlns:p14="http://schemas.microsoft.com/office/powerpoint/2010/main" val="26782487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20</a:t>
            </a:fld>
            <a:endParaRPr lang="en-US"/>
          </a:p>
        </p:txBody>
      </p:sp>
    </p:spTree>
    <p:extLst>
      <p:ext uri="{BB962C8B-B14F-4D97-AF65-F5344CB8AC3E}">
        <p14:creationId xmlns:p14="http://schemas.microsoft.com/office/powerpoint/2010/main" val="3439620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21</a:t>
            </a:fld>
            <a:endParaRPr lang="en-US"/>
          </a:p>
        </p:txBody>
      </p:sp>
    </p:spTree>
    <p:extLst>
      <p:ext uri="{BB962C8B-B14F-4D97-AF65-F5344CB8AC3E}">
        <p14:creationId xmlns:p14="http://schemas.microsoft.com/office/powerpoint/2010/main" val="7269560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22</a:t>
            </a:fld>
            <a:endParaRPr lang="en-US"/>
          </a:p>
        </p:txBody>
      </p:sp>
    </p:spTree>
    <p:extLst>
      <p:ext uri="{BB962C8B-B14F-4D97-AF65-F5344CB8AC3E}">
        <p14:creationId xmlns:p14="http://schemas.microsoft.com/office/powerpoint/2010/main" val="34613256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23</a:t>
            </a:fld>
            <a:endParaRPr lang="en-US"/>
          </a:p>
        </p:txBody>
      </p:sp>
    </p:spTree>
    <p:extLst>
      <p:ext uri="{BB962C8B-B14F-4D97-AF65-F5344CB8AC3E}">
        <p14:creationId xmlns:p14="http://schemas.microsoft.com/office/powerpoint/2010/main" val="26532947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24</a:t>
            </a:fld>
            <a:endParaRPr lang="en-US"/>
          </a:p>
        </p:txBody>
      </p:sp>
    </p:spTree>
    <p:extLst>
      <p:ext uri="{BB962C8B-B14F-4D97-AF65-F5344CB8AC3E}">
        <p14:creationId xmlns:p14="http://schemas.microsoft.com/office/powerpoint/2010/main" val="7954052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25</a:t>
            </a:fld>
            <a:endParaRPr lang="en-US"/>
          </a:p>
        </p:txBody>
      </p:sp>
    </p:spTree>
    <p:extLst>
      <p:ext uri="{BB962C8B-B14F-4D97-AF65-F5344CB8AC3E}">
        <p14:creationId xmlns:p14="http://schemas.microsoft.com/office/powerpoint/2010/main" val="5108932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26</a:t>
            </a:fld>
            <a:endParaRPr lang="en-US"/>
          </a:p>
        </p:txBody>
      </p:sp>
    </p:spTree>
    <p:extLst>
      <p:ext uri="{BB962C8B-B14F-4D97-AF65-F5344CB8AC3E}">
        <p14:creationId xmlns:p14="http://schemas.microsoft.com/office/powerpoint/2010/main" val="18601135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27</a:t>
            </a:fld>
            <a:endParaRPr lang="en-US"/>
          </a:p>
        </p:txBody>
      </p:sp>
    </p:spTree>
    <p:extLst>
      <p:ext uri="{BB962C8B-B14F-4D97-AF65-F5344CB8AC3E}">
        <p14:creationId xmlns:p14="http://schemas.microsoft.com/office/powerpoint/2010/main" val="18029818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28</a:t>
            </a:fld>
            <a:endParaRPr lang="en-US"/>
          </a:p>
        </p:txBody>
      </p:sp>
    </p:spTree>
    <p:extLst>
      <p:ext uri="{BB962C8B-B14F-4D97-AF65-F5344CB8AC3E}">
        <p14:creationId xmlns:p14="http://schemas.microsoft.com/office/powerpoint/2010/main" val="27241597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29</a:t>
            </a:fld>
            <a:endParaRPr lang="en-US"/>
          </a:p>
        </p:txBody>
      </p:sp>
    </p:spTree>
    <p:extLst>
      <p:ext uri="{BB962C8B-B14F-4D97-AF65-F5344CB8AC3E}">
        <p14:creationId xmlns:p14="http://schemas.microsoft.com/office/powerpoint/2010/main" val="3472939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3</a:t>
            </a:fld>
            <a:endParaRPr lang="en-US"/>
          </a:p>
        </p:txBody>
      </p:sp>
    </p:spTree>
    <p:extLst>
      <p:ext uri="{BB962C8B-B14F-4D97-AF65-F5344CB8AC3E}">
        <p14:creationId xmlns:p14="http://schemas.microsoft.com/office/powerpoint/2010/main" val="42531071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30</a:t>
            </a:fld>
            <a:endParaRPr lang="en-US"/>
          </a:p>
        </p:txBody>
      </p:sp>
    </p:spTree>
    <p:extLst>
      <p:ext uri="{BB962C8B-B14F-4D97-AF65-F5344CB8AC3E}">
        <p14:creationId xmlns:p14="http://schemas.microsoft.com/office/powerpoint/2010/main" val="37413883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31</a:t>
            </a:fld>
            <a:endParaRPr lang="en-US"/>
          </a:p>
        </p:txBody>
      </p:sp>
    </p:spTree>
    <p:extLst>
      <p:ext uri="{BB962C8B-B14F-4D97-AF65-F5344CB8AC3E}">
        <p14:creationId xmlns:p14="http://schemas.microsoft.com/office/powerpoint/2010/main" val="39516298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32</a:t>
            </a:fld>
            <a:endParaRPr lang="en-US"/>
          </a:p>
        </p:txBody>
      </p:sp>
    </p:spTree>
    <p:extLst>
      <p:ext uri="{BB962C8B-B14F-4D97-AF65-F5344CB8AC3E}">
        <p14:creationId xmlns:p14="http://schemas.microsoft.com/office/powerpoint/2010/main" val="387075801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33</a:t>
            </a:fld>
            <a:endParaRPr lang="en-US"/>
          </a:p>
        </p:txBody>
      </p:sp>
    </p:spTree>
    <p:extLst>
      <p:ext uri="{BB962C8B-B14F-4D97-AF65-F5344CB8AC3E}">
        <p14:creationId xmlns:p14="http://schemas.microsoft.com/office/powerpoint/2010/main" val="28790506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34</a:t>
            </a:fld>
            <a:endParaRPr lang="en-US"/>
          </a:p>
        </p:txBody>
      </p:sp>
    </p:spTree>
    <p:extLst>
      <p:ext uri="{BB962C8B-B14F-4D97-AF65-F5344CB8AC3E}">
        <p14:creationId xmlns:p14="http://schemas.microsoft.com/office/powerpoint/2010/main" val="177429449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35</a:t>
            </a:fld>
            <a:endParaRPr lang="en-US"/>
          </a:p>
        </p:txBody>
      </p:sp>
    </p:spTree>
    <p:extLst>
      <p:ext uri="{BB962C8B-B14F-4D97-AF65-F5344CB8AC3E}">
        <p14:creationId xmlns:p14="http://schemas.microsoft.com/office/powerpoint/2010/main" val="28964607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36</a:t>
            </a:fld>
            <a:endParaRPr lang="en-US"/>
          </a:p>
        </p:txBody>
      </p:sp>
    </p:spTree>
    <p:extLst>
      <p:ext uri="{BB962C8B-B14F-4D97-AF65-F5344CB8AC3E}">
        <p14:creationId xmlns:p14="http://schemas.microsoft.com/office/powerpoint/2010/main" val="40808884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37</a:t>
            </a:fld>
            <a:endParaRPr lang="en-US"/>
          </a:p>
        </p:txBody>
      </p:sp>
    </p:spTree>
    <p:extLst>
      <p:ext uri="{BB962C8B-B14F-4D97-AF65-F5344CB8AC3E}">
        <p14:creationId xmlns:p14="http://schemas.microsoft.com/office/powerpoint/2010/main" val="240809096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38</a:t>
            </a:fld>
            <a:endParaRPr lang="en-US"/>
          </a:p>
        </p:txBody>
      </p:sp>
    </p:spTree>
    <p:extLst>
      <p:ext uri="{BB962C8B-B14F-4D97-AF65-F5344CB8AC3E}">
        <p14:creationId xmlns:p14="http://schemas.microsoft.com/office/powerpoint/2010/main" val="130160896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39</a:t>
            </a:fld>
            <a:endParaRPr lang="en-US"/>
          </a:p>
        </p:txBody>
      </p:sp>
    </p:spTree>
    <p:extLst>
      <p:ext uri="{BB962C8B-B14F-4D97-AF65-F5344CB8AC3E}">
        <p14:creationId xmlns:p14="http://schemas.microsoft.com/office/powerpoint/2010/main" val="3818866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4</a:t>
            </a:fld>
            <a:endParaRPr lang="en-US"/>
          </a:p>
        </p:txBody>
      </p:sp>
    </p:spTree>
    <p:extLst>
      <p:ext uri="{BB962C8B-B14F-4D97-AF65-F5344CB8AC3E}">
        <p14:creationId xmlns:p14="http://schemas.microsoft.com/office/powerpoint/2010/main" val="226353886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40</a:t>
            </a:fld>
            <a:endParaRPr lang="en-US"/>
          </a:p>
        </p:txBody>
      </p:sp>
    </p:spTree>
    <p:extLst>
      <p:ext uri="{BB962C8B-B14F-4D97-AF65-F5344CB8AC3E}">
        <p14:creationId xmlns:p14="http://schemas.microsoft.com/office/powerpoint/2010/main" val="60880867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41</a:t>
            </a:fld>
            <a:endParaRPr lang="en-US"/>
          </a:p>
        </p:txBody>
      </p:sp>
    </p:spTree>
    <p:extLst>
      <p:ext uri="{BB962C8B-B14F-4D97-AF65-F5344CB8AC3E}">
        <p14:creationId xmlns:p14="http://schemas.microsoft.com/office/powerpoint/2010/main" val="401633895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42</a:t>
            </a:fld>
            <a:endParaRPr lang="en-US"/>
          </a:p>
        </p:txBody>
      </p:sp>
    </p:spTree>
    <p:extLst>
      <p:ext uri="{BB962C8B-B14F-4D97-AF65-F5344CB8AC3E}">
        <p14:creationId xmlns:p14="http://schemas.microsoft.com/office/powerpoint/2010/main" val="191190100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43</a:t>
            </a:fld>
            <a:endParaRPr lang="en-US"/>
          </a:p>
        </p:txBody>
      </p:sp>
    </p:spTree>
    <p:extLst>
      <p:ext uri="{BB962C8B-B14F-4D97-AF65-F5344CB8AC3E}">
        <p14:creationId xmlns:p14="http://schemas.microsoft.com/office/powerpoint/2010/main" val="47422168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44</a:t>
            </a:fld>
            <a:endParaRPr lang="en-US"/>
          </a:p>
        </p:txBody>
      </p:sp>
    </p:spTree>
    <p:extLst>
      <p:ext uri="{BB962C8B-B14F-4D97-AF65-F5344CB8AC3E}">
        <p14:creationId xmlns:p14="http://schemas.microsoft.com/office/powerpoint/2010/main" val="182147274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45</a:t>
            </a:fld>
            <a:endParaRPr lang="en-US"/>
          </a:p>
        </p:txBody>
      </p:sp>
    </p:spTree>
    <p:extLst>
      <p:ext uri="{BB962C8B-B14F-4D97-AF65-F5344CB8AC3E}">
        <p14:creationId xmlns:p14="http://schemas.microsoft.com/office/powerpoint/2010/main" val="257316128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46</a:t>
            </a:fld>
            <a:endParaRPr lang="en-US"/>
          </a:p>
        </p:txBody>
      </p:sp>
    </p:spTree>
    <p:extLst>
      <p:ext uri="{BB962C8B-B14F-4D97-AF65-F5344CB8AC3E}">
        <p14:creationId xmlns:p14="http://schemas.microsoft.com/office/powerpoint/2010/main" val="349303020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47</a:t>
            </a:fld>
            <a:endParaRPr lang="en-US"/>
          </a:p>
        </p:txBody>
      </p:sp>
    </p:spTree>
    <p:extLst>
      <p:ext uri="{BB962C8B-B14F-4D97-AF65-F5344CB8AC3E}">
        <p14:creationId xmlns:p14="http://schemas.microsoft.com/office/powerpoint/2010/main" val="255847915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48</a:t>
            </a:fld>
            <a:endParaRPr lang="en-US"/>
          </a:p>
        </p:txBody>
      </p:sp>
    </p:spTree>
    <p:extLst>
      <p:ext uri="{BB962C8B-B14F-4D97-AF65-F5344CB8AC3E}">
        <p14:creationId xmlns:p14="http://schemas.microsoft.com/office/powerpoint/2010/main" val="31434286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49</a:t>
            </a:fld>
            <a:endParaRPr lang="en-US"/>
          </a:p>
        </p:txBody>
      </p:sp>
    </p:spTree>
    <p:extLst>
      <p:ext uri="{BB962C8B-B14F-4D97-AF65-F5344CB8AC3E}">
        <p14:creationId xmlns:p14="http://schemas.microsoft.com/office/powerpoint/2010/main" val="2767402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5</a:t>
            </a:fld>
            <a:endParaRPr lang="en-US"/>
          </a:p>
        </p:txBody>
      </p:sp>
    </p:spTree>
    <p:extLst>
      <p:ext uri="{BB962C8B-B14F-4D97-AF65-F5344CB8AC3E}">
        <p14:creationId xmlns:p14="http://schemas.microsoft.com/office/powerpoint/2010/main" val="320580415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50</a:t>
            </a:fld>
            <a:endParaRPr lang="en-US"/>
          </a:p>
        </p:txBody>
      </p:sp>
    </p:spTree>
    <p:extLst>
      <p:ext uri="{BB962C8B-B14F-4D97-AF65-F5344CB8AC3E}">
        <p14:creationId xmlns:p14="http://schemas.microsoft.com/office/powerpoint/2010/main" val="422450502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51</a:t>
            </a:fld>
            <a:endParaRPr lang="en-US"/>
          </a:p>
        </p:txBody>
      </p:sp>
    </p:spTree>
    <p:extLst>
      <p:ext uri="{BB962C8B-B14F-4D97-AF65-F5344CB8AC3E}">
        <p14:creationId xmlns:p14="http://schemas.microsoft.com/office/powerpoint/2010/main" val="49355858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52</a:t>
            </a:fld>
            <a:endParaRPr lang="en-US"/>
          </a:p>
        </p:txBody>
      </p:sp>
    </p:spTree>
    <p:extLst>
      <p:ext uri="{BB962C8B-B14F-4D97-AF65-F5344CB8AC3E}">
        <p14:creationId xmlns:p14="http://schemas.microsoft.com/office/powerpoint/2010/main" val="79946725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53</a:t>
            </a:fld>
            <a:endParaRPr lang="en-US"/>
          </a:p>
        </p:txBody>
      </p:sp>
    </p:spTree>
    <p:extLst>
      <p:ext uri="{BB962C8B-B14F-4D97-AF65-F5344CB8AC3E}">
        <p14:creationId xmlns:p14="http://schemas.microsoft.com/office/powerpoint/2010/main" val="274126230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54</a:t>
            </a:fld>
            <a:endParaRPr lang="en-US"/>
          </a:p>
        </p:txBody>
      </p:sp>
    </p:spTree>
    <p:extLst>
      <p:ext uri="{BB962C8B-B14F-4D97-AF65-F5344CB8AC3E}">
        <p14:creationId xmlns:p14="http://schemas.microsoft.com/office/powerpoint/2010/main" val="90274043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Clr>
                <a:srgbClr val="FFD717"/>
              </a:buClr>
              <a:buNone/>
              <a:defRPr/>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55</a:t>
            </a:fld>
            <a:endParaRPr lang="en-US"/>
          </a:p>
        </p:txBody>
      </p:sp>
    </p:spTree>
    <p:extLst>
      <p:ext uri="{BB962C8B-B14F-4D97-AF65-F5344CB8AC3E}">
        <p14:creationId xmlns:p14="http://schemas.microsoft.com/office/powerpoint/2010/main" val="89804639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56</a:t>
            </a:fld>
            <a:endParaRPr lang="en-US"/>
          </a:p>
        </p:txBody>
      </p:sp>
    </p:spTree>
    <p:extLst>
      <p:ext uri="{BB962C8B-B14F-4D97-AF65-F5344CB8AC3E}">
        <p14:creationId xmlns:p14="http://schemas.microsoft.com/office/powerpoint/2010/main" val="213874334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57</a:t>
            </a:fld>
            <a:endParaRPr lang="en-US"/>
          </a:p>
        </p:txBody>
      </p:sp>
    </p:spTree>
    <p:extLst>
      <p:ext uri="{BB962C8B-B14F-4D97-AF65-F5344CB8AC3E}">
        <p14:creationId xmlns:p14="http://schemas.microsoft.com/office/powerpoint/2010/main" val="426430052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58</a:t>
            </a:fld>
            <a:endParaRPr lang="en-US"/>
          </a:p>
        </p:txBody>
      </p:sp>
    </p:spTree>
    <p:extLst>
      <p:ext uri="{BB962C8B-B14F-4D97-AF65-F5344CB8AC3E}">
        <p14:creationId xmlns:p14="http://schemas.microsoft.com/office/powerpoint/2010/main" val="194467076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59</a:t>
            </a:fld>
            <a:endParaRPr lang="en-US"/>
          </a:p>
        </p:txBody>
      </p:sp>
    </p:spTree>
    <p:extLst>
      <p:ext uri="{BB962C8B-B14F-4D97-AF65-F5344CB8AC3E}">
        <p14:creationId xmlns:p14="http://schemas.microsoft.com/office/powerpoint/2010/main" val="3111168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6</a:t>
            </a:fld>
            <a:endParaRPr lang="en-US"/>
          </a:p>
        </p:txBody>
      </p:sp>
    </p:spTree>
    <p:extLst>
      <p:ext uri="{BB962C8B-B14F-4D97-AF65-F5344CB8AC3E}">
        <p14:creationId xmlns:p14="http://schemas.microsoft.com/office/powerpoint/2010/main" val="162221818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60</a:t>
            </a:fld>
            <a:endParaRPr lang="en-US"/>
          </a:p>
        </p:txBody>
      </p:sp>
    </p:spTree>
    <p:extLst>
      <p:ext uri="{BB962C8B-B14F-4D97-AF65-F5344CB8AC3E}">
        <p14:creationId xmlns:p14="http://schemas.microsoft.com/office/powerpoint/2010/main" val="398478535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0">
              <a:buNone/>
            </a:pPr>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61</a:t>
            </a:fld>
            <a:endParaRPr lang="en-US"/>
          </a:p>
        </p:txBody>
      </p:sp>
    </p:spTree>
    <p:extLst>
      <p:ext uri="{BB962C8B-B14F-4D97-AF65-F5344CB8AC3E}">
        <p14:creationId xmlns:p14="http://schemas.microsoft.com/office/powerpoint/2010/main" val="6060571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7</a:t>
            </a:fld>
            <a:endParaRPr lang="en-US"/>
          </a:p>
        </p:txBody>
      </p:sp>
    </p:spTree>
    <p:extLst>
      <p:ext uri="{BB962C8B-B14F-4D97-AF65-F5344CB8AC3E}">
        <p14:creationId xmlns:p14="http://schemas.microsoft.com/office/powerpoint/2010/main" val="2156597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8</a:t>
            </a:fld>
            <a:endParaRPr lang="en-US"/>
          </a:p>
        </p:txBody>
      </p:sp>
    </p:spTree>
    <p:extLst>
      <p:ext uri="{BB962C8B-B14F-4D97-AF65-F5344CB8AC3E}">
        <p14:creationId xmlns:p14="http://schemas.microsoft.com/office/powerpoint/2010/main" val="6348547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4CDEE5-ABCF-425B-B4A5-FFAF016EF5BC}" type="slidenum">
              <a:rPr lang="en-US" smtClean="0"/>
              <a:t>9</a:t>
            </a:fld>
            <a:endParaRPr lang="en-US"/>
          </a:p>
        </p:txBody>
      </p:sp>
    </p:spTree>
    <p:extLst>
      <p:ext uri="{BB962C8B-B14F-4D97-AF65-F5344CB8AC3E}">
        <p14:creationId xmlns:p14="http://schemas.microsoft.com/office/powerpoint/2010/main" val="1271618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C49A2CD-60E8-10CE-A9DA-3A5FD32869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46C44EE1-981A-54A7-EBB5-4AD65748D2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836F6995-51B9-1575-6820-90B3AF8B2E4A}"/>
              </a:ext>
            </a:extLst>
          </p:cNvPr>
          <p:cNvSpPr>
            <a:spLocks noGrp="1"/>
          </p:cNvSpPr>
          <p:nvPr>
            <p:ph type="dt" sz="half" idx="10"/>
          </p:nvPr>
        </p:nvSpPr>
        <p:spPr/>
        <p:txBody>
          <a:bodyPr/>
          <a:lstStyle/>
          <a:p>
            <a:fld id="{B0A6680C-1D95-3641-B6EF-D21198086764}" type="datetimeFigureOut">
              <a:rPr lang="en-US" smtClean="0"/>
              <a:t>7/18/2023</a:t>
            </a:fld>
            <a:endParaRPr lang="en-US"/>
          </a:p>
        </p:txBody>
      </p:sp>
      <p:sp>
        <p:nvSpPr>
          <p:cNvPr id="5" name="Footer Placeholder 4">
            <a:extLst>
              <a:ext uri="{FF2B5EF4-FFF2-40B4-BE49-F238E27FC236}">
                <a16:creationId xmlns="" xmlns:a16="http://schemas.microsoft.com/office/drawing/2014/main" id="{395040A6-17F9-444F-839E-11FA7EF8C2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D03BB14-9237-9972-3A62-E3E893085492}"/>
              </a:ext>
            </a:extLst>
          </p:cNvPr>
          <p:cNvSpPr>
            <a:spLocks noGrp="1"/>
          </p:cNvSpPr>
          <p:nvPr>
            <p:ph type="sldNum" sz="quarter" idx="12"/>
          </p:nvPr>
        </p:nvSpPr>
        <p:spPr/>
        <p:txBody>
          <a:bodyPr/>
          <a:lstStyle/>
          <a:p>
            <a:fld id="{3C304BD5-0D07-0E4F-A272-4F8716001949}" type="slidenum">
              <a:rPr lang="en-US" smtClean="0"/>
              <a:t>‹#›</a:t>
            </a:fld>
            <a:endParaRPr lang="en-US"/>
          </a:p>
        </p:txBody>
      </p:sp>
    </p:spTree>
    <p:extLst>
      <p:ext uri="{BB962C8B-B14F-4D97-AF65-F5344CB8AC3E}">
        <p14:creationId xmlns:p14="http://schemas.microsoft.com/office/powerpoint/2010/main" val="2111048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412022B-9CCA-E53D-5D74-4D9229AE23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D03638C1-E0BE-A573-1DB1-9D227384200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1FA7A67-6146-3685-1DF8-5FB77B6BAC82}"/>
              </a:ext>
            </a:extLst>
          </p:cNvPr>
          <p:cNvSpPr>
            <a:spLocks noGrp="1"/>
          </p:cNvSpPr>
          <p:nvPr>
            <p:ph type="dt" sz="half" idx="10"/>
          </p:nvPr>
        </p:nvSpPr>
        <p:spPr/>
        <p:txBody>
          <a:bodyPr/>
          <a:lstStyle/>
          <a:p>
            <a:fld id="{B0A6680C-1D95-3641-B6EF-D21198086764}" type="datetimeFigureOut">
              <a:rPr lang="en-US" smtClean="0"/>
              <a:t>7/18/2023</a:t>
            </a:fld>
            <a:endParaRPr lang="en-US"/>
          </a:p>
        </p:txBody>
      </p:sp>
      <p:sp>
        <p:nvSpPr>
          <p:cNvPr id="5" name="Footer Placeholder 4">
            <a:extLst>
              <a:ext uri="{FF2B5EF4-FFF2-40B4-BE49-F238E27FC236}">
                <a16:creationId xmlns="" xmlns:a16="http://schemas.microsoft.com/office/drawing/2014/main" id="{88C1634F-42ED-CDF9-39AF-DB5CA5192B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D5FD0A9-295A-67C2-2F62-609F2671A00D}"/>
              </a:ext>
            </a:extLst>
          </p:cNvPr>
          <p:cNvSpPr>
            <a:spLocks noGrp="1"/>
          </p:cNvSpPr>
          <p:nvPr>
            <p:ph type="sldNum" sz="quarter" idx="12"/>
          </p:nvPr>
        </p:nvSpPr>
        <p:spPr/>
        <p:txBody>
          <a:bodyPr/>
          <a:lstStyle/>
          <a:p>
            <a:fld id="{3C304BD5-0D07-0E4F-A272-4F8716001949}" type="slidenum">
              <a:rPr lang="en-US" smtClean="0"/>
              <a:t>‹#›</a:t>
            </a:fld>
            <a:endParaRPr lang="en-US"/>
          </a:p>
        </p:txBody>
      </p:sp>
    </p:spTree>
    <p:extLst>
      <p:ext uri="{BB962C8B-B14F-4D97-AF65-F5344CB8AC3E}">
        <p14:creationId xmlns:p14="http://schemas.microsoft.com/office/powerpoint/2010/main" val="3487426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B7C79044-1EDD-71C6-F053-BCA27651CCF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3A431E89-6927-1616-104C-4308E72315D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0B12BDD-D8DE-0200-CA7D-5533FE14A32C}"/>
              </a:ext>
            </a:extLst>
          </p:cNvPr>
          <p:cNvSpPr>
            <a:spLocks noGrp="1"/>
          </p:cNvSpPr>
          <p:nvPr>
            <p:ph type="dt" sz="half" idx="10"/>
          </p:nvPr>
        </p:nvSpPr>
        <p:spPr/>
        <p:txBody>
          <a:bodyPr/>
          <a:lstStyle/>
          <a:p>
            <a:fld id="{B0A6680C-1D95-3641-B6EF-D21198086764}" type="datetimeFigureOut">
              <a:rPr lang="en-US" smtClean="0"/>
              <a:t>7/18/2023</a:t>
            </a:fld>
            <a:endParaRPr lang="en-US"/>
          </a:p>
        </p:txBody>
      </p:sp>
      <p:sp>
        <p:nvSpPr>
          <p:cNvPr id="5" name="Footer Placeholder 4">
            <a:extLst>
              <a:ext uri="{FF2B5EF4-FFF2-40B4-BE49-F238E27FC236}">
                <a16:creationId xmlns="" xmlns:a16="http://schemas.microsoft.com/office/drawing/2014/main" id="{100721BE-45F0-E61A-25A5-FB58B77479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C69C04C-C3FA-1E2F-13BE-45D0072F56F5}"/>
              </a:ext>
            </a:extLst>
          </p:cNvPr>
          <p:cNvSpPr>
            <a:spLocks noGrp="1"/>
          </p:cNvSpPr>
          <p:nvPr>
            <p:ph type="sldNum" sz="quarter" idx="12"/>
          </p:nvPr>
        </p:nvSpPr>
        <p:spPr/>
        <p:txBody>
          <a:bodyPr/>
          <a:lstStyle/>
          <a:p>
            <a:fld id="{3C304BD5-0D07-0E4F-A272-4F8716001949}" type="slidenum">
              <a:rPr lang="en-US" smtClean="0"/>
              <a:t>‹#›</a:t>
            </a:fld>
            <a:endParaRPr lang="en-US"/>
          </a:p>
        </p:txBody>
      </p:sp>
    </p:spTree>
    <p:extLst>
      <p:ext uri="{BB962C8B-B14F-4D97-AF65-F5344CB8AC3E}">
        <p14:creationId xmlns:p14="http://schemas.microsoft.com/office/powerpoint/2010/main" val="2803743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09360E8-F1DC-E40E-4E66-AD2F7551E07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 xmlns:a16="http://schemas.microsoft.com/office/drawing/2014/main" id="{5615273B-E230-C2E3-A0E9-F60BABFC17C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D627AFA-0D21-02F0-0D15-885E23CE6D10}"/>
              </a:ext>
            </a:extLst>
          </p:cNvPr>
          <p:cNvSpPr>
            <a:spLocks noGrp="1"/>
          </p:cNvSpPr>
          <p:nvPr>
            <p:ph type="dt" sz="half" idx="10"/>
          </p:nvPr>
        </p:nvSpPr>
        <p:spPr/>
        <p:txBody>
          <a:bodyPr/>
          <a:lstStyle/>
          <a:p>
            <a:fld id="{B0A6680C-1D95-3641-B6EF-D21198086764}" type="datetimeFigureOut">
              <a:rPr lang="en-US" smtClean="0"/>
              <a:t>7/18/2023</a:t>
            </a:fld>
            <a:endParaRPr lang="en-US"/>
          </a:p>
        </p:txBody>
      </p:sp>
      <p:sp>
        <p:nvSpPr>
          <p:cNvPr id="5" name="Footer Placeholder 4">
            <a:extLst>
              <a:ext uri="{FF2B5EF4-FFF2-40B4-BE49-F238E27FC236}">
                <a16:creationId xmlns="" xmlns:a16="http://schemas.microsoft.com/office/drawing/2014/main" id="{84AD602A-7ED7-4820-1A37-8BC9CC0A26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54958A5-9041-28F6-50BC-900B79FD18C1}"/>
              </a:ext>
            </a:extLst>
          </p:cNvPr>
          <p:cNvSpPr>
            <a:spLocks noGrp="1"/>
          </p:cNvSpPr>
          <p:nvPr>
            <p:ph type="sldNum" sz="quarter" idx="12"/>
          </p:nvPr>
        </p:nvSpPr>
        <p:spPr/>
        <p:txBody>
          <a:bodyPr/>
          <a:lstStyle/>
          <a:p>
            <a:fld id="{3C304BD5-0D07-0E4F-A272-4F8716001949}" type="slidenum">
              <a:rPr lang="en-US" smtClean="0"/>
              <a:t>‹#›</a:t>
            </a:fld>
            <a:endParaRPr lang="en-US"/>
          </a:p>
        </p:txBody>
      </p:sp>
    </p:spTree>
    <p:extLst>
      <p:ext uri="{BB962C8B-B14F-4D97-AF65-F5344CB8AC3E}">
        <p14:creationId xmlns:p14="http://schemas.microsoft.com/office/powerpoint/2010/main" val="777334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A3C7E7C-B264-54CE-7283-12848D15F8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DED9A03B-6100-695B-ECAA-8B8A45288A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4824C9B2-4574-C5B7-3D50-210B35D6BB27}"/>
              </a:ext>
            </a:extLst>
          </p:cNvPr>
          <p:cNvSpPr>
            <a:spLocks noGrp="1"/>
          </p:cNvSpPr>
          <p:nvPr>
            <p:ph type="dt" sz="half" idx="10"/>
          </p:nvPr>
        </p:nvSpPr>
        <p:spPr/>
        <p:txBody>
          <a:bodyPr/>
          <a:lstStyle/>
          <a:p>
            <a:fld id="{B0A6680C-1D95-3641-B6EF-D21198086764}" type="datetimeFigureOut">
              <a:rPr lang="en-US" smtClean="0"/>
              <a:t>7/18/2023</a:t>
            </a:fld>
            <a:endParaRPr lang="en-US"/>
          </a:p>
        </p:txBody>
      </p:sp>
      <p:sp>
        <p:nvSpPr>
          <p:cNvPr id="5" name="Footer Placeholder 4">
            <a:extLst>
              <a:ext uri="{FF2B5EF4-FFF2-40B4-BE49-F238E27FC236}">
                <a16:creationId xmlns="" xmlns:a16="http://schemas.microsoft.com/office/drawing/2014/main" id="{16EE9924-72C1-03A0-27D6-031F5FA240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374555E-D6A6-B803-88BF-97B2550FB57D}"/>
              </a:ext>
            </a:extLst>
          </p:cNvPr>
          <p:cNvSpPr>
            <a:spLocks noGrp="1"/>
          </p:cNvSpPr>
          <p:nvPr>
            <p:ph type="sldNum" sz="quarter" idx="12"/>
          </p:nvPr>
        </p:nvSpPr>
        <p:spPr/>
        <p:txBody>
          <a:bodyPr/>
          <a:lstStyle/>
          <a:p>
            <a:fld id="{3C304BD5-0D07-0E4F-A272-4F8716001949}" type="slidenum">
              <a:rPr lang="en-US" smtClean="0"/>
              <a:t>‹#›</a:t>
            </a:fld>
            <a:endParaRPr lang="en-US"/>
          </a:p>
        </p:txBody>
      </p:sp>
    </p:spTree>
    <p:extLst>
      <p:ext uri="{BB962C8B-B14F-4D97-AF65-F5344CB8AC3E}">
        <p14:creationId xmlns:p14="http://schemas.microsoft.com/office/powerpoint/2010/main" val="517523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00A3A6-B919-B33E-9BB8-E9DDE559A6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D2502D4B-AB14-6837-55D0-16E049A7E39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955746EE-036F-07B0-C5D4-A786F10EE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5756D322-D725-F14D-C5FE-06B6763C8DF7}"/>
              </a:ext>
            </a:extLst>
          </p:cNvPr>
          <p:cNvSpPr>
            <a:spLocks noGrp="1"/>
          </p:cNvSpPr>
          <p:nvPr>
            <p:ph type="dt" sz="half" idx="10"/>
          </p:nvPr>
        </p:nvSpPr>
        <p:spPr/>
        <p:txBody>
          <a:bodyPr/>
          <a:lstStyle/>
          <a:p>
            <a:fld id="{B0A6680C-1D95-3641-B6EF-D21198086764}" type="datetimeFigureOut">
              <a:rPr lang="en-US" smtClean="0"/>
              <a:t>7/18/2023</a:t>
            </a:fld>
            <a:endParaRPr lang="en-US"/>
          </a:p>
        </p:txBody>
      </p:sp>
      <p:sp>
        <p:nvSpPr>
          <p:cNvPr id="6" name="Footer Placeholder 5">
            <a:extLst>
              <a:ext uri="{FF2B5EF4-FFF2-40B4-BE49-F238E27FC236}">
                <a16:creationId xmlns="" xmlns:a16="http://schemas.microsoft.com/office/drawing/2014/main" id="{7409452D-A9B5-4F8D-6ABE-55F2A17290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14965513-8C52-DB43-4D50-A87A5A0B10FA}"/>
              </a:ext>
            </a:extLst>
          </p:cNvPr>
          <p:cNvSpPr>
            <a:spLocks noGrp="1"/>
          </p:cNvSpPr>
          <p:nvPr>
            <p:ph type="sldNum" sz="quarter" idx="12"/>
          </p:nvPr>
        </p:nvSpPr>
        <p:spPr/>
        <p:txBody>
          <a:bodyPr/>
          <a:lstStyle/>
          <a:p>
            <a:fld id="{3C304BD5-0D07-0E4F-A272-4F8716001949}" type="slidenum">
              <a:rPr lang="en-US" smtClean="0"/>
              <a:t>‹#›</a:t>
            </a:fld>
            <a:endParaRPr lang="en-US"/>
          </a:p>
        </p:txBody>
      </p:sp>
    </p:spTree>
    <p:extLst>
      <p:ext uri="{BB962C8B-B14F-4D97-AF65-F5344CB8AC3E}">
        <p14:creationId xmlns:p14="http://schemas.microsoft.com/office/powerpoint/2010/main" val="3489330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A5B010-6B6E-67E7-F717-00135152B10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1A302254-0EEF-BCFF-5CC8-20834963E1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5DD330B8-E8A6-ED36-ED52-FA7432377E9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3F5D4789-B026-79DA-A56C-121B656A7A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52B546FC-FFDE-2E8E-EEF5-995896864E5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1E5A0AF3-57D7-3BEA-7672-5B09286275B8}"/>
              </a:ext>
            </a:extLst>
          </p:cNvPr>
          <p:cNvSpPr>
            <a:spLocks noGrp="1"/>
          </p:cNvSpPr>
          <p:nvPr>
            <p:ph type="dt" sz="half" idx="10"/>
          </p:nvPr>
        </p:nvSpPr>
        <p:spPr/>
        <p:txBody>
          <a:bodyPr/>
          <a:lstStyle/>
          <a:p>
            <a:fld id="{B0A6680C-1D95-3641-B6EF-D21198086764}" type="datetimeFigureOut">
              <a:rPr lang="en-US" smtClean="0"/>
              <a:t>7/18/2023</a:t>
            </a:fld>
            <a:endParaRPr lang="en-US"/>
          </a:p>
        </p:txBody>
      </p:sp>
      <p:sp>
        <p:nvSpPr>
          <p:cNvPr id="8" name="Footer Placeholder 7">
            <a:extLst>
              <a:ext uri="{FF2B5EF4-FFF2-40B4-BE49-F238E27FC236}">
                <a16:creationId xmlns="" xmlns:a16="http://schemas.microsoft.com/office/drawing/2014/main" id="{926EDF5D-3926-C2AA-00B5-B9267FABB2C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F949B8FB-FD3F-3336-7E38-1A68DF722E0D}"/>
              </a:ext>
            </a:extLst>
          </p:cNvPr>
          <p:cNvSpPr>
            <a:spLocks noGrp="1"/>
          </p:cNvSpPr>
          <p:nvPr>
            <p:ph type="sldNum" sz="quarter" idx="12"/>
          </p:nvPr>
        </p:nvSpPr>
        <p:spPr/>
        <p:txBody>
          <a:bodyPr/>
          <a:lstStyle/>
          <a:p>
            <a:fld id="{3C304BD5-0D07-0E4F-A272-4F8716001949}" type="slidenum">
              <a:rPr lang="en-US" smtClean="0"/>
              <a:t>‹#›</a:t>
            </a:fld>
            <a:endParaRPr lang="en-US"/>
          </a:p>
        </p:txBody>
      </p:sp>
    </p:spTree>
    <p:extLst>
      <p:ext uri="{BB962C8B-B14F-4D97-AF65-F5344CB8AC3E}">
        <p14:creationId xmlns:p14="http://schemas.microsoft.com/office/powerpoint/2010/main" val="3028909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BBB7F90-1B38-4254-4242-B15296FCCE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62ADF55E-B32B-D814-7992-0ED641156086}"/>
              </a:ext>
            </a:extLst>
          </p:cNvPr>
          <p:cNvSpPr>
            <a:spLocks noGrp="1"/>
          </p:cNvSpPr>
          <p:nvPr>
            <p:ph type="dt" sz="half" idx="10"/>
          </p:nvPr>
        </p:nvSpPr>
        <p:spPr/>
        <p:txBody>
          <a:bodyPr/>
          <a:lstStyle/>
          <a:p>
            <a:fld id="{B0A6680C-1D95-3641-B6EF-D21198086764}" type="datetimeFigureOut">
              <a:rPr lang="en-US" smtClean="0"/>
              <a:t>7/18/2023</a:t>
            </a:fld>
            <a:endParaRPr lang="en-US"/>
          </a:p>
        </p:txBody>
      </p:sp>
      <p:sp>
        <p:nvSpPr>
          <p:cNvPr id="4" name="Footer Placeholder 3">
            <a:extLst>
              <a:ext uri="{FF2B5EF4-FFF2-40B4-BE49-F238E27FC236}">
                <a16:creationId xmlns="" xmlns:a16="http://schemas.microsoft.com/office/drawing/2014/main" id="{FD06C5E2-404E-EEC5-4430-8AC34C3B3D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62EB60A2-58CE-2597-8238-3C250D7B53F0}"/>
              </a:ext>
            </a:extLst>
          </p:cNvPr>
          <p:cNvSpPr>
            <a:spLocks noGrp="1"/>
          </p:cNvSpPr>
          <p:nvPr>
            <p:ph type="sldNum" sz="quarter" idx="12"/>
          </p:nvPr>
        </p:nvSpPr>
        <p:spPr/>
        <p:txBody>
          <a:bodyPr/>
          <a:lstStyle/>
          <a:p>
            <a:fld id="{3C304BD5-0D07-0E4F-A272-4F8716001949}" type="slidenum">
              <a:rPr lang="en-US" smtClean="0"/>
              <a:t>‹#›</a:t>
            </a:fld>
            <a:endParaRPr lang="en-US"/>
          </a:p>
        </p:txBody>
      </p:sp>
    </p:spTree>
    <p:extLst>
      <p:ext uri="{BB962C8B-B14F-4D97-AF65-F5344CB8AC3E}">
        <p14:creationId xmlns:p14="http://schemas.microsoft.com/office/powerpoint/2010/main" val="2996749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D794708B-3059-1586-092F-ABDDBBEBB8F5}"/>
              </a:ext>
            </a:extLst>
          </p:cNvPr>
          <p:cNvSpPr>
            <a:spLocks noGrp="1"/>
          </p:cNvSpPr>
          <p:nvPr>
            <p:ph type="dt" sz="half" idx="10"/>
          </p:nvPr>
        </p:nvSpPr>
        <p:spPr/>
        <p:txBody>
          <a:bodyPr/>
          <a:lstStyle/>
          <a:p>
            <a:fld id="{B0A6680C-1D95-3641-B6EF-D21198086764}" type="datetimeFigureOut">
              <a:rPr lang="en-US" smtClean="0"/>
              <a:t>7/18/2023</a:t>
            </a:fld>
            <a:endParaRPr lang="en-US"/>
          </a:p>
        </p:txBody>
      </p:sp>
      <p:sp>
        <p:nvSpPr>
          <p:cNvPr id="3" name="Footer Placeholder 2">
            <a:extLst>
              <a:ext uri="{FF2B5EF4-FFF2-40B4-BE49-F238E27FC236}">
                <a16:creationId xmlns="" xmlns:a16="http://schemas.microsoft.com/office/drawing/2014/main" id="{51543E23-0EB2-D7AB-DCF5-7400D2BE56A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8D6854EE-1693-D045-1E06-F5DD2A35C2CF}"/>
              </a:ext>
            </a:extLst>
          </p:cNvPr>
          <p:cNvSpPr>
            <a:spLocks noGrp="1"/>
          </p:cNvSpPr>
          <p:nvPr>
            <p:ph type="sldNum" sz="quarter" idx="12"/>
          </p:nvPr>
        </p:nvSpPr>
        <p:spPr/>
        <p:txBody>
          <a:bodyPr/>
          <a:lstStyle/>
          <a:p>
            <a:fld id="{3C304BD5-0D07-0E4F-A272-4F8716001949}" type="slidenum">
              <a:rPr lang="en-US" smtClean="0"/>
              <a:t>‹#›</a:t>
            </a:fld>
            <a:endParaRPr lang="en-US"/>
          </a:p>
        </p:txBody>
      </p:sp>
    </p:spTree>
    <p:extLst>
      <p:ext uri="{BB962C8B-B14F-4D97-AF65-F5344CB8AC3E}">
        <p14:creationId xmlns:p14="http://schemas.microsoft.com/office/powerpoint/2010/main" val="1757929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AFAD69B-6288-B15B-00FF-F61255F59C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80A90F7D-5C6E-ADF5-DF3A-DC32F28843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32D00FBC-5A5B-A798-104B-2A8FCD7912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21241C57-AEB9-6D74-B4A5-8DED5BAC3991}"/>
              </a:ext>
            </a:extLst>
          </p:cNvPr>
          <p:cNvSpPr>
            <a:spLocks noGrp="1"/>
          </p:cNvSpPr>
          <p:nvPr>
            <p:ph type="dt" sz="half" idx="10"/>
          </p:nvPr>
        </p:nvSpPr>
        <p:spPr/>
        <p:txBody>
          <a:bodyPr/>
          <a:lstStyle/>
          <a:p>
            <a:fld id="{B0A6680C-1D95-3641-B6EF-D21198086764}" type="datetimeFigureOut">
              <a:rPr lang="en-US" smtClean="0"/>
              <a:t>7/18/2023</a:t>
            </a:fld>
            <a:endParaRPr lang="en-US"/>
          </a:p>
        </p:txBody>
      </p:sp>
      <p:sp>
        <p:nvSpPr>
          <p:cNvPr id="6" name="Footer Placeholder 5">
            <a:extLst>
              <a:ext uri="{FF2B5EF4-FFF2-40B4-BE49-F238E27FC236}">
                <a16:creationId xmlns="" xmlns:a16="http://schemas.microsoft.com/office/drawing/2014/main" id="{3BCADA58-ACC3-EA66-7326-0FC5BE3DED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4321BCD8-2C6B-3667-A692-686AC8A21C89}"/>
              </a:ext>
            </a:extLst>
          </p:cNvPr>
          <p:cNvSpPr>
            <a:spLocks noGrp="1"/>
          </p:cNvSpPr>
          <p:nvPr>
            <p:ph type="sldNum" sz="quarter" idx="12"/>
          </p:nvPr>
        </p:nvSpPr>
        <p:spPr/>
        <p:txBody>
          <a:bodyPr/>
          <a:lstStyle/>
          <a:p>
            <a:fld id="{3C304BD5-0D07-0E4F-A272-4F8716001949}" type="slidenum">
              <a:rPr lang="en-US" smtClean="0"/>
              <a:t>‹#›</a:t>
            </a:fld>
            <a:endParaRPr lang="en-US"/>
          </a:p>
        </p:txBody>
      </p:sp>
    </p:spTree>
    <p:extLst>
      <p:ext uri="{BB962C8B-B14F-4D97-AF65-F5344CB8AC3E}">
        <p14:creationId xmlns:p14="http://schemas.microsoft.com/office/powerpoint/2010/main" val="1389741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EA88B71-D5DB-EFD0-A775-56BD6A6CAD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19EFCA35-847D-71A0-E76A-2DAC231816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 xmlns:a16="http://schemas.microsoft.com/office/drawing/2014/main" id="{2BD08CF4-57E3-1682-8736-1138FD5BB9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5A8D7534-40CA-6B27-FC53-83F8E1047EC1}"/>
              </a:ext>
            </a:extLst>
          </p:cNvPr>
          <p:cNvSpPr>
            <a:spLocks noGrp="1"/>
          </p:cNvSpPr>
          <p:nvPr>
            <p:ph type="dt" sz="half" idx="10"/>
          </p:nvPr>
        </p:nvSpPr>
        <p:spPr/>
        <p:txBody>
          <a:bodyPr/>
          <a:lstStyle/>
          <a:p>
            <a:fld id="{B0A6680C-1D95-3641-B6EF-D21198086764}" type="datetimeFigureOut">
              <a:rPr lang="en-US" smtClean="0"/>
              <a:t>7/18/2023</a:t>
            </a:fld>
            <a:endParaRPr lang="en-US"/>
          </a:p>
        </p:txBody>
      </p:sp>
      <p:sp>
        <p:nvSpPr>
          <p:cNvPr id="6" name="Footer Placeholder 5">
            <a:extLst>
              <a:ext uri="{FF2B5EF4-FFF2-40B4-BE49-F238E27FC236}">
                <a16:creationId xmlns="" xmlns:a16="http://schemas.microsoft.com/office/drawing/2014/main" id="{54043509-2350-6B88-C892-2312D54D92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1DD4CDA-A8CC-D776-408B-FB63937FDC34}"/>
              </a:ext>
            </a:extLst>
          </p:cNvPr>
          <p:cNvSpPr>
            <a:spLocks noGrp="1"/>
          </p:cNvSpPr>
          <p:nvPr>
            <p:ph type="sldNum" sz="quarter" idx="12"/>
          </p:nvPr>
        </p:nvSpPr>
        <p:spPr/>
        <p:txBody>
          <a:bodyPr/>
          <a:lstStyle/>
          <a:p>
            <a:fld id="{3C304BD5-0D07-0E4F-A272-4F8716001949}" type="slidenum">
              <a:rPr lang="en-US" smtClean="0"/>
              <a:t>‹#›</a:t>
            </a:fld>
            <a:endParaRPr lang="en-US"/>
          </a:p>
        </p:txBody>
      </p:sp>
    </p:spTree>
    <p:extLst>
      <p:ext uri="{BB962C8B-B14F-4D97-AF65-F5344CB8AC3E}">
        <p14:creationId xmlns:p14="http://schemas.microsoft.com/office/powerpoint/2010/main" val="682815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B9E82E74-26F8-6A2D-3AAF-161CEA634F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BBC978BA-6482-CCD8-BEB4-7D89753C5D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D7B1029-6C39-A688-1E4D-B24680456E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A6680C-1D95-3641-B6EF-D21198086764}" type="datetimeFigureOut">
              <a:rPr lang="en-US" smtClean="0"/>
              <a:t>7/18/2023</a:t>
            </a:fld>
            <a:endParaRPr lang="en-US"/>
          </a:p>
        </p:txBody>
      </p:sp>
      <p:sp>
        <p:nvSpPr>
          <p:cNvPr id="5" name="Footer Placeholder 4">
            <a:extLst>
              <a:ext uri="{FF2B5EF4-FFF2-40B4-BE49-F238E27FC236}">
                <a16:creationId xmlns="" xmlns:a16="http://schemas.microsoft.com/office/drawing/2014/main" id="{FB076DA8-E877-203B-D00C-2730DF5A4A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E3E6187E-89CC-F5E4-15CF-BF3DFE1DEA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304BD5-0D07-0E4F-A272-4F8716001949}" type="slidenum">
              <a:rPr lang="en-US" smtClean="0"/>
              <a:t>‹#›</a:t>
            </a:fld>
            <a:endParaRPr lang="en-US"/>
          </a:p>
        </p:txBody>
      </p:sp>
    </p:spTree>
    <p:extLst>
      <p:ext uri="{BB962C8B-B14F-4D97-AF65-F5344CB8AC3E}">
        <p14:creationId xmlns:p14="http://schemas.microsoft.com/office/powerpoint/2010/main" val="818310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80ABACEA-C199-E4DB-5E57-9E70376DCBA6}"/>
              </a:ext>
            </a:extLst>
          </p:cNvPr>
          <p:cNvSpPr/>
          <p:nvPr/>
        </p:nvSpPr>
        <p:spPr>
          <a:xfrm>
            <a:off x="0" y="0"/>
            <a:ext cx="12192000" cy="7031038"/>
          </a:xfrm>
          <a:prstGeom prst="rect">
            <a:avLst/>
          </a:prstGeom>
          <a:solidFill>
            <a:srgbClr val="306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418AC542-939A-90BE-158B-331A68651D67}"/>
              </a:ext>
            </a:extLst>
          </p:cNvPr>
          <p:cNvSpPr>
            <a:spLocks noGrp="1"/>
          </p:cNvSpPr>
          <p:nvPr>
            <p:ph type="ctrTitle"/>
          </p:nvPr>
        </p:nvSpPr>
        <p:spPr>
          <a:xfrm>
            <a:off x="738553" y="1122363"/>
            <a:ext cx="8253047" cy="2306637"/>
          </a:xfrm>
        </p:spPr>
        <p:txBody>
          <a:bodyPr>
            <a:normAutofit/>
          </a:bodyPr>
          <a:lstStyle/>
          <a:p>
            <a:pPr algn="l"/>
            <a:r>
              <a:rPr lang="en-US" sz="5800" b="1" spc="600" dirty="0">
                <a:solidFill>
                  <a:srgbClr val="A29B0F"/>
                </a:solidFill>
                <a:latin typeface="Aktiv Grotesk Ex" panose="020B0604020203020204" pitchFamily="34" charset="77"/>
              </a:rPr>
              <a:t>Identity as an apologetic</a:t>
            </a:r>
            <a:endParaRPr lang="en-US" sz="5800" b="1" spc="600" dirty="0">
              <a:solidFill>
                <a:srgbClr val="A29B0F"/>
              </a:solidFill>
              <a:latin typeface="Avenir Black" panose="02000503020000020003" pitchFamily="2" charset="0"/>
            </a:endParaRPr>
          </a:p>
        </p:txBody>
      </p:sp>
      <p:sp>
        <p:nvSpPr>
          <p:cNvPr id="3" name="Subtitle 2">
            <a:extLst>
              <a:ext uri="{FF2B5EF4-FFF2-40B4-BE49-F238E27FC236}">
                <a16:creationId xmlns="" xmlns:a16="http://schemas.microsoft.com/office/drawing/2014/main" id="{5A5F1472-13C6-0FDD-9F61-8CD510A049D9}"/>
              </a:ext>
            </a:extLst>
          </p:cNvPr>
          <p:cNvSpPr>
            <a:spLocks noGrp="1"/>
          </p:cNvSpPr>
          <p:nvPr>
            <p:ph type="subTitle" idx="1"/>
          </p:nvPr>
        </p:nvSpPr>
        <p:spPr>
          <a:xfrm>
            <a:off x="826563" y="3602038"/>
            <a:ext cx="7901941" cy="1655762"/>
          </a:xfrm>
          <a:ln>
            <a:noFill/>
          </a:ln>
        </p:spPr>
        <p:txBody>
          <a:bodyPr>
            <a:normAutofit/>
          </a:bodyPr>
          <a:lstStyle/>
          <a:p>
            <a:pPr algn="l"/>
            <a:r>
              <a:rPr lang="en-US" sz="4000" dirty="0" err="1">
                <a:solidFill>
                  <a:srgbClr val="E8DDC4"/>
                </a:solidFill>
                <a:latin typeface="Avenir Book" panose="02000503020000020003" pitchFamily="2" charset="0"/>
                <a:ea typeface="Aktiv Grotesk" panose="020B0504020202020204" pitchFamily="34" charset="0"/>
                <a:cs typeface="Aktiv Grotesk" panose="020B0504020202020204" pitchFamily="34" charset="0"/>
              </a:rPr>
              <a:t>Xenos</a:t>
            </a:r>
            <a:r>
              <a:rPr lang="en-US" sz="4000" dirty="0">
                <a:solidFill>
                  <a:srgbClr val="E8DDC4"/>
                </a:solidFill>
                <a:latin typeface="Avenir Book" panose="02000503020000020003" pitchFamily="2" charset="0"/>
                <a:ea typeface="Aktiv Grotesk" panose="020B0504020202020204" pitchFamily="34" charset="0"/>
                <a:cs typeface="Aktiv Grotesk" panose="020B0504020202020204" pitchFamily="34" charset="0"/>
              </a:rPr>
              <a:t> Summer Institute 2023</a:t>
            </a:r>
          </a:p>
        </p:txBody>
      </p:sp>
      <p:sp>
        <p:nvSpPr>
          <p:cNvPr id="7" name="Oval 6">
            <a:extLst>
              <a:ext uri="{FF2B5EF4-FFF2-40B4-BE49-F238E27FC236}">
                <a16:creationId xmlns="" xmlns:a16="http://schemas.microsoft.com/office/drawing/2014/main" id="{28F89513-DC8D-5E8F-DC3D-235314CCFECD}"/>
              </a:ext>
            </a:extLst>
          </p:cNvPr>
          <p:cNvSpPr/>
          <p:nvPr/>
        </p:nvSpPr>
        <p:spPr>
          <a:xfrm>
            <a:off x="11211148" y="-12858"/>
            <a:ext cx="1961703" cy="7031038"/>
          </a:xfrm>
          <a:prstGeom prst="ellipse">
            <a:avLst/>
          </a:prstGeom>
          <a:solidFill>
            <a:srgbClr val="A29B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 xmlns:a16="http://schemas.microsoft.com/office/drawing/2014/main" id="{4E66E85B-F112-3198-0CCD-8238EECE128D}"/>
              </a:ext>
            </a:extLst>
          </p:cNvPr>
          <p:cNvSpPr/>
          <p:nvPr/>
        </p:nvSpPr>
        <p:spPr>
          <a:xfrm>
            <a:off x="9255348" y="-12858"/>
            <a:ext cx="1961703" cy="7031038"/>
          </a:xfrm>
          <a:prstGeom prst="ellipse">
            <a:avLst/>
          </a:prstGeom>
          <a:solidFill>
            <a:srgbClr val="A29B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0294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3">
            <a:extLst>
              <a:ext uri="{FF2B5EF4-FFF2-40B4-BE49-F238E27FC236}">
                <a16:creationId xmlns="" xmlns:a16="http://schemas.microsoft.com/office/drawing/2014/main" id="{EE6E2944-8563-40EF-AF69-DA7668673630}"/>
              </a:ext>
            </a:extLst>
          </p:cNvPr>
          <p:cNvSpPr>
            <a:spLocks noGrp="1"/>
          </p:cNvSpPr>
          <p:nvPr>
            <p:ph type="title"/>
          </p:nvPr>
        </p:nvSpPr>
        <p:spPr>
          <a:xfrm>
            <a:off x="366550" y="365125"/>
            <a:ext cx="7558250" cy="2031234"/>
          </a:xfrm>
        </p:spPr>
        <p:txBody>
          <a:bodyPr>
            <a:normAutofit/>
          </a:bodyPr>
          <a:lstStyle/>
          <a:p>
            <a:r>
              <a:rPr lang="en-US" sz="6000" b="1" spc="600" dirty="0">
                <a:solidFill>
                  <a:srgbClr val="306E5E"/>
                </a:solidFill>
                <a:latin typeface="Aktiv Grotesk Ex" panose="020B0604020203020204" pitchFamily="34" charset="77"/>
                <a:cs typeface="Aktiv Grotesk Ex" panose="020B0604020203020204" pitchFamily="34" charset="77"/>
              </a:rPr>
              <a:t>Eric Mason</a:t>
            </a:r>
            <a:r>
              <a:rPr lang="en-US" sz="5000" b="1" spc="600" dirty="0">
                <a:solidFill>
                  <a:srgbClr val="306E5E"/>
                </a:solidFill>
                <a:latin typeface="Aktiv Grotesk Ex" panose="020B0604020203020204" pitchFamily="34" charset="77"/>
                <a:cs typeface="Aktiv Grotesk Ex" panose="020B0604020203020204" pitchFamily="34" charset="77"/>
              </a:rPr>
              <a:t/>
            </a:r>
            <a:br>
              <a:rPr lang="en-US" sz="5000" b="1" spc="600" dirty="0">
                <a:solidFill>
                  <a:srgbClr val="306E5E"/>
                </a:solidFill>
                <a:latin typeface="Aktiv Grotesk Ex" panose="020B0604020203020204" pitchFamily="34" charset="77"/>
                <a:cs typeface="Aktiv Grotesk Ex" panose="020B0604020203020204" pitchFamily="34" charset="77"/>
              </a:rPr>
            </a:br>
            <a:r>
              <a:rPr lang="en-US" sz="3000" b="1" spc="600" dirty="0">
                <a:solidFill>
                  <a:srgbClr val="306E5E"/>
                </a:solidFill>
                <a:latin typeface="Aktiv Grotesk Ex" panose="020B0604020203020204" pitchFamily="34" charset="77"/>
                <a:cs typeface="Aktiv Grotesk Ex" panose="020B0604020203020204" pitchFamily="34" charset="77"/>
              </a:rPr>
              <a:t>Author and Pastor</a:t>
            </a:r>
            <a:endParaRPr lang="en-US" sz="3000" b="1" spc="600" dirty="0">
              <a:solidFill>
                <a:srgbClr val="A29B0F"/>
              </a:solidFill>
              <a:latin typeface="Aktiv Grotesk Ex" panose="020B0604020203020204" pitchFamily="34" charset="77"/>
              <a:cs typeface="Aktiv Grotesk Ex" panose="020B0604020203020204" pitchFamily="34" charset="77"/>
            </a:endParaRPr>
          </a:p>
        </p:txBody>
      </p:sp>
      <p:sp>
        <p:nvSpPr>
          <p:cNvPr id="17" name="Content Placeholder 4">
            <a:extLst>
              <a:ext uri="{FF2B5EF4-FFF2-40B4-BE49-F238E27FC236}">
                <a16:creationId xmlns="" xmlns:a16="http://schemas.microsoft.com/office/drawing/2014/main" id="{01390E07-4E43-4FE2-91F1-12751AA97C37}"/>
              </a:ext>
            </a:extLst>
          </p:cNvPr>
          <p:cNvSpPr>
            <a:spLocks noGrp="1"/>
          </p:cNvSpPr>
          <p:nvPr>
            <p:ph idx="1"/>
          </p:nvPr>
        </p:nvSpPr>
        <p:spPr>
          <a:xfrm>
            <a:off x="366550" y="3433705"/>
            <a:ext cx="11458900" cy="4351338"/>
          </a:xfrm>
        </p:spPr>
        <p:txBody>
          <a:bodyPr>
            <a:noAutofit/>
          </a:bodyPr>
          <a:lstStyle/>
          <a:p>
            <a:pPr marL="0" indent="0">
              <a:buNone/>
            </a:pPr>
            <a:r>
              <a:rPr lang="en-US" sz="4000" dirty="0">
                <a:solidFill>
                  <a:srgbClr val="306E5E"/>
                </a:solidFill>
                <a:latin typeface="Avenir Book" panose="02000503020000020003" pitchFamily="2" charset="0"/>
              </a:rPr>
              <a:t>In this book, I’m introducing something I call “urban apologetics.” When I use “urban” in “urban apologetics,” I am referring specifically to our defense of the Christian faith against Black objections and how Christianity meets the unique needs and answers the unique questions of Black people.</a:t>
            </a:r>
          </a:p>
        </p:txBody>
      </p:sp>
    </p:spTree>
    <p:extLst>
      <p:ext uri="{BB962C8B-B14F-4D97-AF65-F5344CB8AC3E}">
        <p14:creationId xmlns:p14="http://schemas.microsoft.com/office/powerpoint/2010/main" val="2226349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3">
            <a:extLst>
              <a:ext uri="{FF2B5EF4-FFF2-40B4-BE49-F238E27FC236}">
                <a16:creationId xmlns="" xmlns:a16="http://schemas.microsoft.com/office/drawing/2014/main" id="{EE6E2944-8563-40EF-AF69-DA7668673630}"/>
              </a:ext>
            </a:extLst>
          </p:cNvPr>
          <p:cNvSpPr>
            <a:spLocks noGrp="1"/>
          </p:cNvSpPr>
          <p:nvPr>
            <p:ph type="title"/>
          </p:nvPr>
        </p:nvSpPr>
        <p:spPr>
          <a:xfrm>
            <a:off x="366550" y="365125"/>
            <a:ext cx="7558250" cy="2031234"/>
          </a:xfrm>
        </p:spPr>
        <p:txBody>
          <a:bodyPr>
            <a:normAutofit/>
          </a:bodyPr>
          <a:lstStyle/>
          <a:p>
            <a:r>
              <a:rPr lang="en-US" sz="6000" b="1" spc="600" dirty="0">
                <a:solidFill>
                  <a:srgbClr val="306E5E"/>
                </a:solidFill>
                <a:latin typeface="Aktiv Grotesk Ex" panose="020B0604020203020204" pitchFamily="34" charset="77"/>
                <a:cs typeface="Aktiv Grotesk Ex" panose="020B0604020203020204" pitchFamily="34" charset="77"/>
              </a:rPr>
              <a:t>Eric Mason</a:t>
            </a:r>
            <a:r>
              <a:rPr lang="en-US" sz="5000" b="1" spc="600" dirty="0">
                <a:solidFill>
                  <a:srgbClr val="306E5E"/>
                </a:solidFill>
                <a:latin typeface="Aktiv Grotesk Ex" panose="020B0604020203020204" pitchFamily="34" charset="77"/>
                <a:cs typeface="Aktiv Grotesk Ex" panose="020B0604020203020204" pitchFamily="34" charset="77"/>
              </a:rPr>
              <a:t/>
            </a:r>
            <a:br>
              <a:rPr lang="en-US" sz="5000" b="1" spc="600" dirty="0">
                <a:solidFill>
                  <a:srgbClr val="306E5E"/>
                </a:solidFill>
                <a:latin typeface="Aktiv Grotesk Ex" panose="020B0604020203020204" pitchFamily="34" charset="77"/>
                <a:cs typeface="Aktiv Grotesk Ex" panose="020B0604020203020204" pitchFamily="34" charset="77"/>
              </a:rPr>
            </a:br>
            <a:r>
              <a:rPr lang="en-US" sz="3000" b="1" spc="600" dirty="0">
                <a:solidFill>
                  <a:srgbClr val="306E5E"/>
                </a:solidFill>
                <a:latin typeface="Aktiv Grotesk Ex" panose="020B0604020203020204" pitchFamily="34" charset="77"/>
                <a:cs typeface="Aktiv Grotesk Ex" panose="020B0604020203020204" pitchFamily="34" charset="77"/>
              </a:rPr>
              <a:t>Author and Pastor</a:t>
            </a:r>
            <a:endParaRPr lang="en-US" sz="3000" b="1" spc="600" dirty="0">
              <a:solidFill>
                <a:srgbClr val="A29B0F"/>
              </a:solidFill>
              <a:latin typeface="Aktiv Grotesk Ex" panose="020B0604020203020204" pitchFamily="34" charset="77"/>
              <a:cs typeface="Aktiv Grotesk Ex" panose="020B0604020203020204" pitchFamily="34" charset="77"/>
            </a:endParaRPr>
          </a:p>
        </p:txBody>
      </p:sp>
      <p:sp>
        <p:nvSpPr>
          <p:cNvPr id="17" name="Content Placeholder 4">
            <a:extLst>
              <a:ext uri="{FF2B5EF4-FFF2-40B4-BE49-F238E27FC236}">
                <a16:creationId xmlns="" xmlns:a16="http://schemas.microsoft.com/office/drawing/2014/main" id="{01390E07-4E43-4FE2-91F1-12751AA97C37}"/>
              </a:ext>
            </a:extLst>
          </p:cNvPr>
          <p:cNvSpPr>
            <a:spLocks noGrp="1"/>
          </p:cNvSpPr>
          <p:nvPr>
            <p:ph idx="1"/>
          </p:nvPr>
        </p:nvSpPr>
        <p:spPr>
          <a:xfrm>
            <a:off x="366550" y="3433705"/>
            <a:ext cx="11458900" cy="4351338"/>
          </a:xfrm>
        </p:spPr>
        <p:txBody>
          <a:bodyPr>
            <a:noAutofit/>
          </a:bodyPr>
          <a:lstStyle/>
          <a:p>
            <a:pPr marL="0" indent="0">
              <a:buNone/>
            </a:pPr>
            <a:r>
              <a:rPr lang="en-US" sz="4000" dirty="0">
                <a:solidFill>
                  <a:srgbClr val="306E5E"/>
                </a:solidFill>
                <a:latin typeface="Avenir Book" panose="02000503020000020003" pitchFamily="2" charset="0"/>
              </a:rPr>
              <a:t>We employ classical apologetic approaches when we are talking to a Black atheist or agnostic, many of whom value scientific explanations over faith-based assertions. The evidential model is particularly helpful when faced with challenges like “Prove to me that Jesus existed”…or “Christianity was created in Europe.” </a:t>
            </a:r>
          </a:p>
        </p:txBody>
      </p:sp>
    </p:spTree>
    <p:extLst>
      <p:ext uri="{BB962C8B-B14F-4D97-AF65-F5344CB8AC3E}">
        <p14:creationId xmlns:p14="http://schemas.microsoft.com/office/powerpoint/2010/main" val="3827665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Identity as an apologetic</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pic>
        <p:nvPicPr>
          <p:cNvPr id="3" name="Picture 2">
            <a:extLst>
              <a:ext uri="{FF2B5EF4-FFF2-40B4-BE49-F238E27FC236}">
                <a16:creationId xmlns="" xmlns:a16="http://schemas.microsoft.com/office/drawing/2014/main" id="{68283837-57DD-4722-9D4F-7662EB662EA5}"/>
              </a:ext>
            </a:extLst>
          </p:cNvPr>
          <p:cNvPicPr>
            <a:picLocks noChangeAspect="1"/>
          </p:cNvPicPr>
          <p:nvPr/>
        </p:nvPicPr>
        <p:blipFill>
          <a:blip r:embed="rId3"/>
          <a:stretch>
            <a:fillRect/>
          </a:stretch>
        </p:blipFill>
        <p:spPr>
          <a:xfrm>
            <a:off x="258574" y="202248"/>
            <a:ext cx="5837426" cy="7031037"/>
          </a:xfrm>
          <a:prstGeom prst="rect">
            <a:avLst/>
          </a:prstGeom>
        </p:spPr>
      </p:pic>
      <p:pic>
        <p:nvPicPr>
          <p:cNvPr id="6" name="Picture 5">
            <a:extLst>
              <a:ext uri="{FF2B5EF4-FFF2-40B4-BE49-F238E27FC236}">
                <a16:creationId xmlns="" xmlns:a16="http://schemas.microsoft.com/office/drawing/2014/main" id="{58C87A3B-AC56-4272-AE8D-EFCA04D01054}"/>
              </a:ext>
            </a:extLst>
          </p:cNvPr>
          <p:cNvPicPr>
            <a:picLocks noChangeAspect="1"/>
          </p:cNvPicPr>
          <p:nvPr/>
        </p:nvPicPr>
        <p:blipFill>
          <a:blip r:embed="rId4"/>
          <a:stretch>
            <a:fillRect/>
          </a:stretch>
        </p:blipFill>
        <p:spPr>
          <a:xfrm>
            <a:off x="6096000" y="244487"/>
            <a:ext cx="5753599" cy="6569808"/>
          </a:xfrm>
          <a:prstGeom prst="rect">
            <a:avLst/>
          </a:prstGeom>
        </p:spPr>
      </p:pic>
    </p:spTree>
    <p:extLst>
      <p:ext uri="{BB962C8B-B14F-4D97-AF65-F5344CB8AC3E}">
        <p14:creationId xmlns:p14="http://schemas.microsoft.com/office/powerpoint/2010/main" val="122109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Breaching the subject</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dirty="0">
                <a:solidFill>
                  <a:srgbClr val="306E5E"/>
                </a:solidFill>
                <a:latin typeface="Avenir Book" panose="02000503020000020003" pitchFamily="2" charset="0"/>
              </a:rPr>
              <a:t>“What makes you who you are?”</a:t>
            </a:r>
          </a:p>
          <a:p>
            <a:pPr marL="0" indent="0">
              <a:buNone/>
            </a:pPr>
            <a:r>
              <a:rPr lang="en-US" sz="4000" dirty="0">
                <a:solidFill>
                  <a:srgbClr val="306E5E"/>
                </a:solidFill>
                <a:latin typeface="Avenir Book" panose="02000503020000020003" pitchFamily="2" charset="0"/>
              </a:rPr>
              <a:t>“On what should people base their identity?”</a:t>
            </a:r>
          </a:p>
          <a:p>
            <a:pPr marL="0" indent="0">
              <a:buNone/>
            </a:pPr>
            <a:r>
              <a:rPr lang="en-US" sz="4000" dirty="0">
                <a:solidFill>
                  <a:srgbClr val="306E5E"/>
                </a:solidFill>
                <a:latin typeface="Avenir Book" panose="02000503020000020003" pitchFamily="2" charset="0"/>
              </a:rPr>
              <a:t>“It seems you really draw your sense of self from ________. Have you ever thought what you would do if that went away?”</a:t>
            </a:r>
          </a:p>
          <a:p>
            <a:pPr marL="0" indent="0">
              <a:buNone/>
            </a:pPr>
            <a:endParaRPr lang="en-US" sz="4000" dirty="0">
              <a:solidFill>
                <a:srgbClr val="306E5E"/>
              </a:solidFill>
              <a:latin typeface="Avenir Book" panose="02000503020000020003" pitchFamily="2" charset="0"/>
            </a:endParaRPr>
          </a:p>
        </p:txBody>
      </p:sp>
      <p:sp>
        <p:nvSpPr>
          <p:cNvPr id="9" name="Rounded Rectangle 7">
            <a:extLst>
              <a:ext uri="{FF2B5EF4-FFF2-40B4-BE49-F238E27FC236}">
                <a16:creationId xmlns="" xmlns:a16="http://schemas.microsoft.com/office/drawing/2014/main" id="{A2A6C86D-17F9-4260-A9EB-46BAC72AF3F1}"/>
              </a:ext>
            </a:extLst>
          </p:cNvPr>
          <p:cNvSpPr/>
          <p:nvPr/>
        </p:nvSpPr>
        <p:spPr>
          <a:xfrm>
            <a:off x="2268415" y="5197298"/>
            <a:ext cx="9099565" cy="1325564"/>
          </a:xfrm>
          <a:prstGeom prst="roundRect">
            <a:avLst/>
          </a:prstGeom>
          <a:solidFill>
            <a:srgbClr val="A29B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 xmlns:a16="http://schemas.microsoft.com/office/drawing/2014/main" id="{D9DFFE71-45E4-4326-9A59-A4746E9D9566}"/>
              </a:ext>
            </a:extLst>
          </p:cNvPr>
          <p:cNvSpPr txBox="1"/>
          <p:nvPr/>
        </p:nvSpPr>
        <p:spPr>
          <a:xfrm>
            <a:off x="2467707" y="5235396"/>
            <a:ext cx="8736149" cy="1200329"/>
          </a:xfrm>
          <a:prstGeom prst="rect">
            <a:avLst/>
          </a:prstGeom>
          <a:noFill/>
        </p:spPr>
        <p:txBody>
          <a:bodyPr wrap="square" rtlCol="0">
            <a:spAutoFit/>
          </a:bodyPr>
          <a:lstStyle/>
          <a:p>
            <a:r>
              <a:rPr lang="en-US" sz="3600" dirty="0">
                <a:solidFill>
                  <a:srgbClr val="E8DDC4"/>
                </a:solidFill>
                <a:latin typeface="Avenir Book" panose="02000503020000020003" pitchFamily="2" charset="0"/>
              </a:rPr>
              <a:t>Questions about gender identity and sexual orientation also lead naturally to this discussion</a:t>
            </a:r>
          </a:p>
        </p:txBody>
      </p:sp>
    </p:spTree>
    <p:extLst>
      <p:ext uri="{BB962C8B-B14F-4D97-AF65-F5344CB8AC3E}">
        <p14:creationId xmlns:p14="http://schemas.microsoft.com/office/powerpoint/2010/main" val="1634079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Defining identity</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b="1" dirty="0">
                <a:solidFill>
                  <a:srgbClr val="306E5E"/>
                </a:solidFill>
                <a:latin typeface="Avenir Book" panose="02000503020000020003" pitchFamily="2" charset="0"/>
              </a:rPr>
              <a:t>Part 1: Sense of self </a:t>
            </a:r>
          </a:p>
          <a:p>
            <a:pPr marL="0" indent="0">
              <a:buNone/>
            </a:pPr>
            <a:r>
              <a:rPr lang="en-US" sz="4000" dirty="0">
                <a:solidFill>
                  <a:srgbClr val="306E5E"/>
                </a:solidFill>
                <a:latin typeface="Avenir Book" panose="02000503020000020003" pitchFamily="2" charset="0"/>
              </a:rPr>
              <a:t>What is true of you in every setting</a:t>
            </a:r>
          </a:p>
          <a:p>
            <a:pPr>
              <a:buFontTx/>
              <a:buChar char="-"/>
            </a:pPr>
            <a:r>
              <a:rPr lang="en-US" sz="4000" dirty="0">
                <a:solidFill>
                  <a:srgbClr val="306E5E"/>
                </a:solidFill>
                <a:latin typeface="Avenir Book" panose="02000503020000020003" pitchFamily="2" charset="0"/>
              </a:rPr>
              <a:t>Most of us are very different people at work, school, or home with our families </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1178411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Defining identity</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b="1" dirty="0">
                <a:solidFill>
                  <a:srgbClr val="306E5E"/>
                </a:solidFill>
                <a:latin typeface="Avenir Book" panose="02000503020000020003" pitchFamily="2" charset="0"/>
              </a:rPr>
              <a:t>Part 2: Sense of worth</a:t>
            </a:r>
          </a:p>
          <a:p>
            <a:pPr marL="0" indent="0">
              <a:buNone/>
            </a:pPr>
            <a:r>
              <a:rPr lang="en-US" sz="4000" dirty="0">
                <a:solidFill>
                  <a:srgbClr val="306E5E"/>
                </a:solidFill>
                <a:latin typeface="Avenir Book" panose="02000503020000020003" pitchFamily="2" charset="0"/>
              </a:rPr>
              <a:t>Value or significance of self</a:t>
            </a:r>
          </a:p>
          <a:p>
            <a:pPr>
              <a:buFontTx/>
              <a:buChar char="-"/>
            </a:pPr>
            <a:r>
              <a:rPr lang="en-US" sz="4000" dirty="0">
                <a:solidFill>
                  <a:srgbClr val="306E5E"/>
                </a:solidFill>
                <a:latin typeface="Avenir Book" panose="02000503020000020003" pitchFamily="2" charset="0"/>
              </a:rPr>
              <a:t>Not just what never changes, but what matters most and why </a:t>
            </a: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2081364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Why does identity matter?</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b="1" dirty="0">
                <a:solidFill>
                  <a:srgbClr val="306E5E"/>
                </a:solidFill>
                <a:latin typeface="Avenir Book" panose="02000503020000020003" pitchFamily="2" charset="0"/>
              </a:rPr>
              <a:t>Everyone is trying to figure identity out.</a:t>
            </a:r>
          </a:p>
          <a:p>
            <a:pPr marL="0" indent="0">
              <a:buNone/>
            </a:pPr>
            <a:r>
              <a:rPr lang="en-US" sz="4000" b="1" dirty="0">
                <a:solidFill>
                  <a:srgbClr val="306E5E"/>
                </a:solidFill>
                <a:latin typeface="Avenir Book" panose="02000503020000020003" pitchFamily="2" charset="0"/>
              </a:rPr>
              <a:t>How you conceive of identity could change the course of your life </a:t>
            </a:r>
          </a:p>
          <a:p>
            <a:pPr marL="0" indent="0">
              <a:buNone/>
            </a:pPr>
            <a:r>
              <a:rPr lang="en-US" sz="4000" b="1" dirty="0">
                <a:solidFill>
                  <a:srgbClr val="306E5E"/>
                </a:solidFill>
                <a:latin typeface="Avenir Book" panose="02000503020000020003" pitchFamily="2" charset="0"/>
              </a:rPr>
              <a:t>We are drawn to people who seem to know who they are. </a:t>
            </a:r>
          </a:p>
          <a:p>
            <a:pPr marL="0" indent="0">
              <a:buNone/>
            </a:pPr>
            <a:r>
              <a:rPr lang="en-US" sz="4000" b="1" dirty="0">
                <a:solidFill>
                  <a:srgbClr val="306E5E"/>
                </a:solidFill>
                <a:latin typeface="Avenir Book" panose="02000503020000020003" pitchFamily="2" charset="0"/>
              </a:rPr>
              <a:t>Cultural pressure has a large effect on how we define ourselves</a:t>
            </a: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3339160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Two approaches to identity </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742950" indent="-742950">
              <a:buAutoNum type="arabicPeriod"/>
            </a:pPr>
            <a:r>
              <a:rPr lang="en-US" sz="4000" b="1" dirty="0">
                <a:solidFill>
                  <a:srgbClr val="306E5E"/>
                </a:solidFill>
                <a:latin typeface="Avenir Book" panose="02000503020000020003" pitchFamily="2" charset="0"/>
              </a:rPr>
              <a:t>Traditional</a:t>
            </a:r>
          </a:p>
          <a:p>
            <a:pPr marL="0" indent="0">
              <a:buNone/>
            </a:pPr>
            <a:r>
              <a:rPr lang="en-US" sz="4000" dirty="0">
                <a:solidFill>
                  <a:srgbClr val="306E5E"/>
                </a:solidFill>
                <a:latin typeface="Avenir Book" panose="02000503020000020003" pitchFamily="2" charset="0"/>
              </a:rPr>
              <a:t>“</a:t>
            </a:r>
            <a:r>
              <a:rPr lang="en-US" sz="4000" i="1" dirty="0">
                <a:solidFill>
                  <a:srgbClr val="306E5E"/>
                </a:solidFill>
                <a:latin typeface="Avenir Book" panose="02000503020000020003" pitchFamily="2" charset="0"/>
              </a:rPr>
              <a:t>I am what my family or community needs me to be</a:t>
            </a:r>
            <a:r>
              <a:rPr lang="en-US" sz="4000" dirty="0">
                <a:solidFill>
                  <a:srgbClr val="306E5E"/>
                </a:solidFill>
                <a:latin typeface="Avenir Book" panose="02000503020000020003" pitchFamily="2" charset="0"/>
              </a:rPr>
              <a:t>.”</a:t>
            </a:r>
          </a:p>
          <a:p>
            <a:pPr>
              <a:buFontTx/>
              <a:buChar char="-"/>
            </a:pPr>
            <a:r>
              <a:rPr lang="en-US" sz="4000" dirty="0">
                <a:solidFill>
                  <a:srgbClr val="306E5E"/>
                </a:solidFill>
                <a:latin typeface="Avenir Book" panose="02000503020000020003" pitchFamily="2" charset="0"/>
              </a:rPr>
              <a:t>Common in the ancient world </a:t>
            </a:r>
          </a:p>
          <a:p>
            <a:pPr>
              <a:buFontTx/>
              <a:buChar char="-"/>
            </a:pPr>
            <a:r>
              <a:rPr lang="en-US" sz="4000" dirty="0">
                <a:solidFill>
                  <a:srgbClr val="306E5E"/>
                </a:solidFill>
                <a:latin typeface="Avenir Book" panose="02000503020000020003" pitchFamily="2" charset="0"/>
              </a:rPr>
              <a:t>Still prevalent in many non-Western cultures </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2176111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Two approaches to identity </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742950" indent="-742950">
              <a:buAutoNum type="arabicPeriod"/>
            </a:pPr>
            <a:r>
              <a:rPr lang="en-US" sz="4000" b="1" dirty="0">
                <a:solidFill>
                  <a:srgbClr val="306E5E"/>
                </a:solidFill>
                <a:latin typeface="Avenir Book" panose="02000503020000020003" pitchFamily="2" charset="0"/>
              </a:rPr>
              <a:t>Traditional</a:t>
            </a:r>
          </a:p>
          <a:p>
            <a:pPr marL="0" indent="0">
              <a:buNone/>
            </a:pPr>
            <a:r>
              <a:rPr lang="en-US" sz="4000" dirty="0">
                <a:solidFill>
                  <a:srgbClr val="306E5E"/>
                </a:solidFill>
                <a:latin typeface="Avenir Book" panose="02000503020000020003" pitchFamily="2" charset="0"/>
              </a:rPr>
              <a:t>“</a:t>
            </a:r>
            <a:r>
              <a:rPr lang="en-US" sz="4000" i="1" dirty="0">
                <a:solidFill>
                  <a:srgbClr val="306E5E"/>
                </a:solidFill>
                <a:latin typeface="Avenir Book" panose="02000503020000020003" pitchFamily="2" charset="0"/>
              </a:rPr>
              <a:t>I am what my family or community needs me to be</a:t>
            </a:r>
            <a:r>
              <a:rPr lang="en-US" sz="4000" dirty="0">
                <a:solidFill>
                  <a:srgbClr val="306E5E"/>
                </a:solidFill>
                <a:latin typeface="Avenir Book" panose="02000503020000020003" pitchFamily="2" charset="0"/>
              </a:rPr>
              <a:t>.”</a:t>
            </a:r>
          </a:p>
          <a:p>
            <a:pPr>
              <a:buFontTx/>
              <a:buChar char="-"/>
            </a:pPr>
            <a:r>
              <a:rPr lang="en-US" sz="4000" dirty="0">
                <a:solidFill>
                  <a:srgbClr val="306E5E"/>
                </a:solidFill>
                <a:latin typeface="Avenir Book" panose="02000503020000020003" pitchFamily="2" charset="0"/>
              </a:rPr>
              <a:t>Common in the ancient world </a:t>
            </a:r>
          </a:p>
          <a:p>
            <a:pPr>
              <a:buFontTx/>
              <a:buChar char="-"/>
            </a:pPr>
            <a:r>
              <a:rPr lang="en-US" sz="4000" dirty="0">
                <a:solidFill>
                  <a:srgbClr val="306E5E"/>
                </a:solidFill>
                <a:latin typeface="Avenir Book" panose="02000503020000020003" pitchFamily="2" charset="0"/>
              </a:rPr>
              <a:t>Still prevalent in many non-Western cultures </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
        <p:nvSpPr>
          <p:cNvPr id="6" name="Rounded Rectangle 7">
            <a:extLst>
              <a:ext uri="{FF2B5EF4-FFF2-40B4-BE49-F238E27FC236}">
                <a16:creationId xmlns="" xmlns:a16="http://schemas.microsoft.com/office/drawing/2014/main" id="{666EC6F8-4A94-4FB4-B1BE-4FBEE408C674}"/>
              </a:ext>
            </a:extLst>
          </p:cNvPr>
          <p:cNvSpPr/>
          <p:nvPr/>
        </p:nvSpPr>
        <p:spPr>
          <a:xfrm>
            <a:off x="2825261" y="4521200"/>
            <a:ext cx="6441831" cy="2255520"/>
          </a:xfrm>
          <a:prstGeom prst="roundRect">
            <a:avLst/>
          </a:prstGeom>
          <a:solidFill>
            <a:srgbClr val="A29B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 xmlns:a16="http://schemas.microsoft.com/office/drawing/2014/main" id="{55A654DC-AEDA-4EAD-A333-4C7900549AE0}"/>
              </a:ext>
            </a:extLst>
          </p:cNvPr>
          <p:cNvSpPr txBox="1"/>
          <p:nvPr/>
        </p:nvSpPr>
        <p:spPr>
          <a:xfrm>
            <a:off x="3212805" y="4474965"/>
            <a:ext cx="6025660" cy="2308324"/>
          </a:xfrm>
          <a:prstGeom prst="rect">
            <a:avLst/>
          </a:prstGeom>
          <a:noFill/>
        </p:spPr>
        <p:txBody>
          <a:bodyPr wrap="square" rtlCol="0">
            <a:spAutoFit/>
          </a:bodyPr>
          <a:lstStyle/>
          <a:p>
            <a:r>
              <a:rPr lang="en-US" sz="3600" dirty="0">
                <a:solidFill>
                  <a:srgbClr val="E8DDC4"/>
                </a:solidFill>
                <a:latin typeface="Avenir Book" panose="02000503020000020003" pitchFamily="2" charset="0"/>
              </a:rPr>
              <a:t>Emphasis: Duties towards others</a:t>
            </a:r>
          </a:p>
          <a:p>
            <a:r>
              <a:rPr lang="en-US" sz="3600" dirty="0">
                <a:solidFill>
                  <a:srgbClr val="E8DDC4"/>
                </a:solidFill>
                <a:latin typeface="Avenir Book" panose="02000503020000020003" pitchFamily="2" charset="0"/>
              </a:rPr>
              <a:t>Values: Honor, commitment</a:t>
            </a:r>
          </a:p>
          <a:p>
            <a:r>
              <a:rPr lang="en-US" sz="3600" dirty="0">
                <a:solidFill>
                  <a:srgbClr val="E8DDC4"/>
                </a:solidFill>
                <a:latin typeface="Avenir Book" panose="02000503020000020003" pitchFamily="2" charset="0"/>
              </a:rPr>
              <a:t>Hero: Self-sacrificing member </a:t>
            </a:r>
          </a:p>
          <a:p>
            <a:endParaRPr lang="en-US" sz="3600" dirty="0">
              <a:solidFill>
                <a:srgbClr val="E8DDC4"/>
              </a:solidFill>
              <a:latin typeface="Avenir Book" panose="02000503020000020003" pitchFamily="2" charset="0"/>
            </a:endParaRPr>
          </a:p>
        </p:txBody>
      </p:sp>
      <p:sp>
        <p:nvSpPr>
          <p:cNvPr id="10" name="Rounded Rectangle 7">
            <a:extLst>
              <a:ext uri="{FF2B5EF4-FFF2-40B4-BE49-F238E27FC236}">
                <a16:creationId xmlns="" xmlns:a16="http://schemas.microsoft.com/office/drawing/2014/main" id="{2F21762B-5711-418C-AB54-029135B37D99}"/>
              </a:ext>
            </a:extLst>
          </p:cNvPr>
          <p:cNvSpPr/>
          <p:nvPr/>
        </p:nvSpPr>
        <p:spPr>
          <a:xfrm>
            <a:off x="1526929" y="2055813"/>
            <a:ext cx="9012114" cy="1972652"/>
          </a:xfrm>
          <a:prstGeom prst="roundRect">
            <a:avLst/>
          </a:prstGeom>
          <a:solidFill>
            <a:srgbClr val="A29B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 xmlns:a16="http://schemas.microsoft.com/office/drawing/2014/main" id="{87B7691E-8E12-46BD-9013-E1648F78D96D}"/>
              </a:ext>
            </a:extLst>
          </p:cNvPr>
          <p:cNvSpPr txBox="1"/>
          <p:nvPr/>
        </p:nvSpPr>
        <p:spPr>
          <a:xfrm>
            <a:off x="1760609" y="2055813"/>
            <a:ext cx="8930052" cy="2308324"/>
          </a:xfrm>
          <a:prstGeom prst="rect">
            <a:avLst/>
          </a:prstGeom>
          <a:noFill/>
        </p:spPr>
        <p:txBody>
          <a:bodyPr wrap="square" rtlCol="0">
            <a:spAutoFit/>
          </a:bodyPr>
          <a:lstStyle/>
          <a:p>
            <a:r>
              <a:rPr lang="en-US" sz="3600" dirty="0">
                <a:solidFill>
                  <a:srgbClr val="E8DDC4"/>
                </a:solidFill>
                <a:latin typeface="Avenir Book" panose="02000503020000020003" pitchFamily="2" charset="0"/>
              </a:rPr>
              <a:t>“You are your duties, and your self-worth depends on the honor that is bestowed upon you by your community for discharging them.”</a:t>
            </a:r>
          </a:p>
          <a:p>
            <a:endParaRPr lang="en-US" sz="3600" dirty="0">
              <a:solidFill>
                <a:srgbClr val="E8DDC4"/>
              </a:solidFill>
              <a:latin typeface="Avenir Book" panose="02000503020000020003" pitchFamily="2" charset="0"/>
            </a:endParaRPr>
          </a:p>
        </p:txBody>
      </p:sp>
    </p:spTree>
    <p:extLst>
      <p:ext uri="{BB962C8B-B14F-4D97-AF65-F5344CB8AC3E}">
        <p14:creationId xmlns:p14="http://schemas.microsoft.com/office/powerpoint/2010/main" val="533382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0" grpId="0" animBg="1"/>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Two approaches to identity </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742950" indent="-742950">
              <a:buAutoNum type="arabicPeriod" startAt="2"/>
            </a:pPr>
            <a:r>
              <a:rPr lang="en-US" sz="4000" b="1" dirty="0">
                <a:solidFill>
                  <a:srgbClr val="306E5E"/>
                </a:solidFill>
                <a:latin typeface="Avenir Book" panose="02000503020000020003" pitchFamily="2" charset="0"/>
              </a:rPr>
              <a:t>Modern</a:t>
            </a:r>
          </a:p>
          <a:p>
            <a:pPr marL="0" indent="0">
              <a:buNone/>
            </a:pPr>
            <a:r>
              <a:rPr lang="en-US" sz="4000" i="1" dirty="0">
                <a:solidFill>
                  <a:srgbClr val="306E5E"/>
                </a:solidFill>
                <a:latin typeface="Avenir Book" panose="02000503020000020003" pitchFamily="2" charset="0"/>
              </a:rPr>
              <a:t>“I am whatever I make myself to be.”</a:t>
            </a:r>
          </a:p>
          <a:p>
            <a:pPr>
              <a:buFontTx/>
              <a:buChar char="-"/>
            </a:pPr>
            <a:r>
              <a:rPr lang="en-US" sz="4000" dirty="0">
                <a:solidFill>
                  <a:srgbClr val="306E5E"/>
                </a:solidFill>
                <a:latin typeface="Avenir Book" panose="02000503020000020003" pitchFamily="2" charset="0"/>
              </a:rPr>
              <a:t>Ubiquitous in American culture</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3391672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What are apologetics?</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Tree>
    <p:extLst>
      <p:ext uri="{BB962C8B-B14F-4D97-AF65-F5344CB8AC3E}">
        <p14:creationId xmlns:p14="http://schemas.microsoft.com/office/powerpoint/2010/main" val="1498555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Two approaches to identity </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742950" indent="-742950">
              <a:buAutoNum type="arabicPeriod" startAt="2"/>
            </a:pPr>
            <a:r>
              <a:rPr lang="en-US" sz="4000" b="1" dirty="0">
                <a:solidFill>
                  <a:srgbClr val="306E5E"/>
                </a:solidFill>
                <a:latin typeface="Avenir Book" panose="02000503020000020003" pitchFamily="2" charset="0"/>
              </a:rPr>
              <a:t>Modern</a:t>
            </a:r>
          </a:p>
          <a:p>
            <a:pPr marL="0" indent="0">
              <a:buNone/>
            </a:pPr>
            <a:r>
              <a:rPr lang="en-US" sz="4000" i="1" dirty="0">
                <a:solidFill>
                  <a:srgbClr val="306E5E"/>
                </a:solidFill>
                <a:latin typeface="Avenir Book" panose="02000503020000020003" pitchFamily="2" charset="0"/>
              </a:rPr>
              <a:t>“I am whatever I make myself to be.”</a:t>
            </a:r>
          </a:p>
          <a:p>
            <a:pPr>
              <a:buFontTx/>
              <a:buChar char="-"/>
            </a:pPr>
            <a:r>
              <a:rPr lang="en-US" sz="4000" dirty="0">
                <a:solidFill>
                  <a:srgbClr val="306E5E"/>
                </a:solidFill>
                <a:latin typeface="Avenir Book" panose="02000503020000020003" pitchFamily="2" charset="0"/>
              </a:rPr>
              <a:t>Ubiquitous in American culture</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
        <p:nvSpPr>
          <p:cNvPr id="6" name="Rounded Rectangle 7">
            <a:extLst>
              <a:ext uri="{FF2B5EF4-FFF2-40B4-BE49-F238E27FC236}">
                <a16:creationId xmlns="" xmlns:a16="http://schemas.microsoft.com/office/drawing/2014/main" id="{666EC6F8-4A94-4FB4-B1BE-4FBEE408C674}"/>
              </a:ext>
            </a:extLst>
          </p:cNvPr>
          <p:cNvSpPr/>
          <p:nvPr/>
        </p:nvSpPr>
        <p:spPr>
          <a:xfrm>
            <a:off x="2672865" y="4520223"/>
            <a:ext cx="7373816" cy="1972652"/>
          </a:xfrm>
          <a:prstGeom prst="roundRect">
            <a:avLst/>
          </a:prstGeom>
          <a:solidFill>
            <a:srgbClr val="A29B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 xmlns:a16="http://schemas.microsoft.com/office/drawing/2014/main" id="{55A654DC-AEDA-4EAD-A333-4C7900549AE0}"/>
              </a:ext>
            </a:extLst>
          </p:cNvPr>
          <p:cNvSpPr txBox="1"/>
          <p:nvPr/>
        </p:nvSpPr>
        <p:spPr>
          <a:xfrm>
            <a:off x="2754928" y="4558321"/>
            <a:ext cx="7291753" cy="2308324"/>
          </a:xfrm>
          <a:prstGeom prst="rect">
            <a:avLst/>
          </a:prstGeom>
          <a:noFill/>
        </p:spPr>
        <p:txBody>
          <a:bodyPr wrap="square" rtlCol="0">
            <a:spAutoFit/>
          </a:bodyPr>
          <a:lstStyle/>
          <a:p>
            <a:r>
              <a:rPr lang="en-US" sz="3600" dirty="0">
                <a:solidFill>
                  <a:srgbClr val="E8DDC4"/>
                </a:solidFill>
                <a:latin typeface="Avenir Book" panose="02000503020000020003" pitchFamily="2" charset="0"/>
              </a:rPr>
              <a:t>Emphasis: Personal goal advancement</a:t>
            </a:r>
          </a:p>
          <a:p>
            <a:r>
              <a:rPr lang="en-US" sz="3600" dirty="0">
                <a:solidFill>
                  <a:srgbClr val="E8DDC4"/>
                </a:solidFill>
                <a:latin typeface="Avenir Book" panose="02000503020000020003" pitchFamily="2" charset="0"/>
              </a:rPr>
              <a:t>Values: Fulfillment and pleasure</a:t>
            </a:r>
          </a:p>
          <a:p>
            <a:r>
              <a:rPr lang="en-US" sz="3600" dirty="0">
                <a:solidFill>
                  <a:srgbClr val="E8DDC4"/>
                </a:solidFill>
                <a:latin typeface="Avenir Book" panose="02000503020000020003" pitchFamily="2" charset="0"/>
              </a:rPr>
              <a:t>Hero: Self-asserting individual </a:t>
            </a:r>
          </a:p>
          <a:p>
            <a:endParaRPr lang="en-US" sz="3600" dirty="0">
              <a:solidFill>
                <a:srgbClr val="E8DDC4"/>
              </a:solidFill>
              <a:latin typeface="Avenir Book" panose="02000503020000020003" pitchFamily="2" charset="0"/>
            </a:endParaRPr>
          </a:p>
        </p:txBody>
      </p:sp>
      <p:sp>
        <p:nvSpPr>
          <p:cNvPr id="13" name="Rounded Rectangle 7">
            <a:extLst>
              <a:ext uri="{FF2B5EF4-FFF2-40B4-BE49-F238E27FC236}">
                <a16:creationId xmlns="" xmlns:a16="http://schemas.microsoft.com/office/drawing/2014/main" id="{3B2FD4A1-1337-4FD6-A432-31F2D9D268BA}"/>
              </a:ext>
            </a:extLst>
          </p:cNvPr>
          <p:cNvSpPr/>
          <p:nvPr/>
        </p:nvSpPr>
        <p:spPr>
          <a:xfrm>
            <a:off x="1336918" y="1794591"/>
            <a:ext cx="9012114" cy="1972652"/>
          </a:xfrm>
          <a:prstGeom prst="roundRect">
            <a:avLst/>
          </a:prstGeom>
          <a:solidFill>
            <a:srgbClr val="A29B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 xmlns:a16="http://schemas.microsoft.com/office/drawing/2014/main" id="{044991C7-FBA8-4DD4-B0BB-63EAFC6FC48E}"/>
              </a:ext>
            </a:extLst>
          </p:cNvPr>
          <p:cNvSpPr txBox="1"/>
          <p:nvPr/>
        </p:nvSpPr>
        <p:spPr>
          <a:xfrm>
            <a:off x="1521652" y="1964393"/>
            <a:ext cx="8930052" cy="2308324"/>
          </a:xfrm>
          <a:prstGeom prst="rect">
            <a:avLst/>
          </a:prstGeom>
          <a:noFill/>
        </p:spPr>
        <p:txBody>
          <a:bodyPr wrap="square" rtlCol="0">
            <a:spAutoFit/>
          </a:bodyPr>
          <a:lstStyle/>
          <a:p>
            <a:r>
              <a:rPr lang="en-US" sz="3600" dirty="0">
                <a:solidFill>
                  <a:srgbClr val="E8DDC4"/>
                </a:solidFill>
                <a:latin typeface="Avenir Book" panose="02000503020000020003" pitchFamily="2" charset="0"/>
              </a:rPr>
              <a:t>“You are your individual dreams and desires, and your self-worth depends on the dignity you bestow on yourself apart from others.”</a:t>
            </a:r>
          </a:p>
          <a:p>
            <a:endParaRPr lang="en-US" sz="3600" dirty="0">
              <a:solidFill>
                <a:srgbClr val="E8DDC4"/>
              </a:solidFill>
              <a:latin typeface="Avenir Book" panose="02000503020000020003" pitchFamily="2" charset="0"/>
            </a:endParaRPr>
          </a:p>
        </p:txBody>
      </p:sp>
    </p:spTree>
    <p:extLst>
      <p:ext uri="{BB962C8B-B14F-4D97-AF65-F5344CB8AC3E}">
        <p14:creationId xmlns:p14="http://schemas.microsoft.com/office/powerpoint/2010/main" val="4103728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3" grpId="0" animBg="1"/>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a:xfrm>
            <a:off x="838200" y="365125"/>
            <a:ext cx="11002108" cy="1325563"/>
          </a:xfrm>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Assessing modern identity</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b="1" dirty="0">
                <a:solidFill>
                  <a:srgbClr val="306E5E"/>
                </a:solidFill>
                <a:latin typeface="Avenir Book" panose="02000503020000020003" pitchFamily="2" charset="0"/>
              </a:rPr>
              <a:t>The modern approach to identity comes with a lot of positives </a:t>
            </a:r>
          </a:p>
          <a:p>
            <a:pPr>
              <a:buFontTx/>
              <a:buChar char="-"/>
            </a:pPr>
            <a:r>
              <a:rPr lang="en-US" sz="4000" dirty="0">
                <a:solidFill>
                  <a:srgbClr val="306E5E"/>
                </a:solidFill>
                <a:latin typeface="Avenir Book" panose="02000503020000020003" pitchFamily="2" charset="0"/>
              </a:rPr>
              <a:t>Traditional societies were rigid and controlling</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120343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a:xfrm>
            <a:off x="838200" y="365125"/>
            <a:ext cx="11002108" cy="1325563"/>
          </a:xfrm>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Assessing modern identity</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b="1" dirty="0">
                <a:solidFill>
                  <a:srgbClr val="306E5E"/>
                </a:solidFill>
                <a:latin typeface="Avenir Book" panose="02000503020000020003" pitchFamily="2" charset="0"/>
              </a:rPr>
              <a:t>The modern approach to identity comes with a lot of positives </a:t>
            </a:r>
          </a:p>
          <a:p>
            <a:pPr>
              <a:buFontTx/>
              <a:buChar char="-"/>
            </a:pPr>
            <a:r>
              <a:rPr lang="en-US" sz="4000" dirty="0">
                <a:solidFill>
                  <a:srgbClr val="306E5E"/>
                </a:solidFill>
                <a:latin typeface="Avenir Book" panose="02000503020000020003" pitchFamily="2" charset="0"/>
              </a:rPr>
              <a:t>Scripture affirms individuality and freedom</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4952604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a:xfrm>
            <a:off x="838200" y="365125"/>
            <a:ext cx="11002108" cy="1325563"/>
          </a:xfrm>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Assessing modern identity</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b="1" dirty="0">
                <a:solidFill>
                  <a:srgbClr val="306E5E"/>
                </a:solidFill>
                <a:latin typeface="Avenir Book" panose="02000503020000020003" pitchFamily="2" charset="0"/>
              </a:rPr>
              <a:t>The modern approach to identity comes with a lot of positives </a:t>
            </a:r>
          </a:p>
          <a:p>
            <a:pPr>
              <a:buFontTx/>
              <a:buChar char="-"/>
            </a:pPr>
            <a:r>
              <a:rPr lang="en-US" sz="4000" dirty="0">
                <a:solidFill>
                  <a:srgbClr val="306E5E"/>
                </a:solidFill>
                <a:latin typeface="Avenir Book" panose="02000503020000020003" pitchFamily="2" charset="0"/>
              </a:rPr>
              <a:t>Scripture affirms individuality and freedom</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
        <p:nvSpPr>
          <p:cNvPr id="7" name="Rounded Rectangle 7">
            <a:extLst>
              <a:ext uri="{FF2B5EF4-FFF2-40B4-BE49-F238E27FC236}">
                <a16:creationId xmlns="" xmlns:a16="http://schemas.microsoft.com/office/drawing/2014/main" id="{FC62F089-9E84-46A6-89EE-D4D0005013B4}"/>
              </a:ext>
            </a:extLst>
          </p:cNvPr>
          <p:cNvSpPr/>
          <p:nvPr/>
        </p:nvSpPr>
        <p:spPr>
          <a:xfrm>
            <a:off x="369283" y="4701079"/>
            <a:ext cx="11599978" cy="1934285"/>
          </a:xfrm>
          <a:prstGeom prst="roundRect">
            <a:avLst/>
          </a:prstGeom>
          <a:solidFill>
            <a:srgbClr val="306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 xmlns:a16="http://schemas.microsoft.com/office/drawing/2014/main" id="{5FE92598-C789-40B8-B4E5-195FF0ACFF18}"/>
              </a:ext>
            </a:extLst>
          </p:cNvPr>
          <p:cNvSpPr txBox="1"/>
          <p:nvPr/>
        </p:nvSpPr>
        <p:spPr>
          <a:xfrm>
            <a:off x="515810" y="4759695"/>
            <a:ext cx="11353800" cy="1754326"/>
          </a:xfrm>
          <a:prstGeom prst="rect">
            <a:avLst/>
          </a:prstGeom>
          <a:noFill/>
        </p:spPr>
        <p:txBody>
          <a:bodyPr wrap="square" rtlCol="0">
            <a:spAutoFit/>
          </a:bodyPr>
          <a:lstStyle/>
          <a:p>
            <a:r>
              <a:rPr lang="en-US" sz="3600" dirty="0">
                <a:solidFill>
                  <a:srgbClr val="E8DDC4"/>
                </a:solidFill>
                <a:latin typeface="Avenir Book" panose="02000503020000020003" pitchFamily="2" charset="0"/>
              </a:rPr>
              <a:t>(Psalm 139:13-14) For </a:t>
            </a:r>
            <a:r>
              <a:rPr lang="en-US" sz="3600" u="sng" dirty="0">
                <a:solidFill>
                  <a:srgbClr val="E8DDC4"/>
                </a:solidFill>
                <a:latin typeface="Avenir Book" panose="02000503020000020003" pitchFamily="2" charset="0"/>
              </a:rPr>
              <a:t>you created my inmost being</a:t>
            </a:r>
            <a:r>
              <a:rPr lang="en-US" sz="3600" dirty="0">
                <a:solidFill>
                  <a:srgbClr val="E8DDC4"/>
                </a:solidFill>
                <a:latin typeface="Avenir Book" panose="02000503020000020003" pitchFamily="2" charset="0"/>
              </a:rPr>
              <a:t>; you knit me together in my mother’s womb. I praise you because </a:t>
            </a:r>
            <a:r>
              <a:rPr lang="en-US" sz="3600" u="sng" dirty="0">
                <a:solidFill>
                  <a:srgbClr val="E8DDC4"/>
                </a:solidFill>
                <a:latin typeface="Avenir Book" panose="02000503020000020003" pitchFamily="2" charset="0"/>
              </a:rPr>
              <a:t>I am fearfully and wonderfully made</a:t>
            </a:r>
            <a:r>
              <a:rPr lang="en-US" sz="3600" dirty="0">
                <a:solidFill>
                  <a:srgbClr val="E8DDC4"/>
                </a:solidFill>
                <a:latin typeface="Avenir Book" panose="02000503020000020003" pitchFamily="2" charset="0"/>
              </a:rPr>
              <a:t>…</a:t>
            </a:r>
          </a:p>
        </p:txBody>
      </p:sp>
      <p:sp>
        <p:nvSpPr>
          <p:cNvPr id="9" name="Rounded Rectangle 7">
            <a:extLst>
              <a:ext uri="{FF2B5EF4-FFF2-40B4-BE49-F238E27FC236}">
                <a16:creationId xmlns="" xmlns:a16="http://schemas.microsoft.com/office/drawing/2014/main" id="{15371780-6C3C-4A31-A884-FAADD77AF1A2}"/>
              </a:ext>
            </a:extLst>
          </p:cNvPr>
          <p:cNvSpPr/>
          <p:nvPr/>
        </p:nvSpPr>
        <p:spPr>
          <a:xfrm>
            <a:off x="3619524" y="285363"/>
            <a:ext cx="8323367" cy="1934285"/>
          </a:xfrm>
          <a:prstGeom prst="roundRect">
            <a:avLst/>
          </a:prstGeom>
          <a:solidFill>
            <a:srgbClr val="306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 xmlns:a16="http://schemas.microsoft.com/office/drawing/2014/main" id="{7641A485-DAC9-437A-BF14-CBFCA147774D}"/>
              </a:ext>
            </a:extLst>
          </p:cNvPr>
          <p:cNvSpPr txBox="1"/>
          <p:nvPr/>
        </p:nvSpPr>
        <p:spPr>
          <a:xfrm>
            <a:off x="3766051" y="343979"/>
            <a:ext cx="8176840" cy="1754326"/>
          </a:xfrm>
          <a:prstGeom prst="rect">
            <a:avLst/>
          </a:prstGeom>
          <a:noFill/>
        </p:spPr>
        <p:txBody>
          <a:bodyPr wrap="square" rtlCol="0">
            <a:spAutoFit/>
          </a:bodyPr>
          <a:lstStyle/>
          <a:p>
            <a:r>
              <a:rPr lang="en-US" sz="3600" dirty="0">
                <a:solidFill>
                  <a:srgbClr val="E8DDC4"/>
                </a:solidFill>
                <a:latin typeface="Avenir Book" panose="02000503020000020003" pitchFamily="2" charset="0"/>
              </a:rPr>
              <a:t>(1 Peter 4:11) God has </a:t>
            </a:r>
            <a:r>
              <a:rPr lang="en-US" sz="3600" u="sng" dirty="0">
                <a:solidFill>
                  <a:srgbClr val="E8DDC4"/>
                </a:solidFill>
                <a:latin typeface="Avenir Book" panose="02000503020000020003" pitchFamily="2" charset="0"/>
              </a:rPr>
              <a:t>given each of you a gift</a:t>
            </a:r>
            <a:r>
              <a:rPr lang="en-US" sz="3600" dirty="0">
                <a:solidFill>
                  <a:srgbClr val="E8DDC4"/>
                </a:solidFill>
                <a:latin typeface="Avenir Book" panose="02000503020000020003" pitchFamily="2" charset="0"/>
              </a:rPr>
              <a:t> from his great variety of spiritual gifts. Use them well to serve one another.</a:t>
            </a:r>
          </a:p>
        </p:txBody>
      </p:sp>
      <p:sp>
        <p:nvSpPr>
          <p:cNvPr id="12" name="Rounded Rectangle 7">
            <a:extLst>
              <a:ext uri="{FF2B5EF4-FFF2-40B4-BE49-F238E27FC236}">
                <a16:creationId xmlns="" xmlns:a16="http://schemas.microsoft.com/office/drawing/2014/main" id="{88CFC5CF-83AC-4175-B83D-2BA76B3D620B}"/>
              </a:ext>
            </a:extLst>
          </p:cNvPr>
          <p:cNvSpPr/>
          <p:nvPr/>
        </p:nvSpPr>
        <p:spPr>
          <a:xfrm>
            <a:off x="392721" y="2517595"/>
            <a:ext cx="11599978" cy="1934285"/>
          </a:xfrm>
          <a:prstGeom prst="roundRect">
            <a:avLst/>
          </a:prstGeom>
          <a:solidFill>
            <a:srgbClr val="306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 xmlns:a16="http://schemas.microsoft.com/office/drawing/2014/main" id="{92C586C5-DE7B-4EB6-B911-4D553585D928}"/>
              </a:ext>
            </a:extLst>
          </p:cNvPr>
          <p:cNvSpPr txBox="1"/>
          <p:nvPr/>
        </p:nvSpPr>
        <p:spPr>
          <a:xfrm>
            <a:off x="589091" y="2653337"/>
            <a:ext cx="11353800" cy="1754326"/>
          </a:xfrm>
          <a:prstGeom prst="rect">
            <a:avLst/>
          </a:prstGeom>
          <a:noFill/>
        </p:spPr>
        <p:txBody>
          <a:bodyPr wrap="square" rtlCol="0">
            <a:spAutoFit/>
          </a:bodyPr>
          <a:lstStyle/>
          <a:p>
            <a:r>
              <a:rPr lang="en-US" sz="3600" dirty="0">
                <a:solidFill>
                  <a:srgbClr val="E8DDC4"/>
                </a:solidFill>
                <a:latin typeface="Avenir Book" panose="02000503020000020003" pitchFamily="2" charset="0"/>
              </a:rPr>
              <a:t>(Luke 4:18-19) “…He has sent me to proclaim </a:t>
            </a:r>
            <a:r>
              <a:rPr lang="en-US" sz="3600" u="sng" dirty="0">
                <a:solidFill>
                  <a:srgbClr val="E8DDC4"/>
                </a:solidFill>
                <a:latin typeface="Avenir Book" panose="02000503020000020003" pitchFamily="2" charset="0"/>
              </a:rPr>
              <a:t>freedom for the prisoner</a:t>
            </a:r>
            <a:r>
              <a:rPr lang="en-US" sz="3600" dirty="0">
                <a:solidFill>
                  <a:srgbClr val="E8DDC4"/>
                </a:solidFill>
                <a:latin typeface="Avenir Book" panose="02000503020000020003" pitchFamily="2" charset="0"/>
              </a:rPr>
              <a:t>s and recovery of sight for the blind, to </a:t>
            </a:r>
            <a:r>
              <a:rPr lang="en-US" sz="3600" u="sng" dirty="0">
                <a:solidFill>
                  <a:srgbClr val="E8DDC4"/>
                </a:solidFill>
                <a:latin typeface="Avenir Book" panose="02000503020000020003" pitchFamily="2" charset="0"/>
              </a:rPr>
              <a:t>set the oppressed free</a:t>
            </a:r>
            <a:r>
              <a:rPr lang="en-US" sz="3600" dirty="0">
                <a:solidFill>
                  <a:srgbClr val="E8DDC4"/>
                </a:solidFill>
                <a:latin typeface="Avenir Book" panose="02000503020000020003" pitchFamily="2" charset="0"/>
              </a:rPr>
              <a:t>, to proclaim the year of the Lord’s favor.”</a:t>
            </a:r>
          </a:p>
        </p:txBody>
      </p:sp>
    </p:spTree>
    <p:extLst>
      <p:ext uri="{BB962C8B-B14F-4D97-AF65-F5344CB8AC3E}">
        <p14:creationId xmlns:p14="http://schemas.microsoft.com/office/powerpoint/2010/main" val="4138035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1" grpId="0"/>
      <p:bldP spid="12" grpId="0" animBg="1"/>
      <p:bldP spid="1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a:xfrm>
            <a:off x="838200" y="365125"/>
            <a:ext cx="11002108" cy="1325563"/>
          </a:xfrm>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Assessing modern identity</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b="1" dirty="0">
                <a:solidFill>
                  <a:srgbClr val="306E5E"/>
                </a:solidFill>
                <a:latin typeface="Avenir Book" panose="02000503020000020003" pitchFamily="2" charset="0"/>
              </a:rPr>
              <a:t>The modern approach to identity also has terminal problems </a:t>
            </a:r>
          </a:p>
          <a:p>
            <a:pPr marL="742950" indent="-742950">
              <a:buAutoNum type="arabicPeriod"/>
            </a:pPr>
            <a:r>
              <a:rPr lang="en-US" sz="4000" dirty="0">
                <a:solidFill>
                  <a:srgbClr val="306E5E"/>
                </a:solidFill>
                <a:latin typeface="Avenir Book" panose="02000503020000020003" pitchFamily="2" charset="0"/>
              </a:rPr>
              <a:t>Basing identity on desire is </a:t>
            </a:r>
            <a:r>
              <a:rPr lang="en-US" sz="4000" i="1" dirty="0">
                <a:solidFill>
                  <a:srgbClr val="306E5E"/>
                </a:solidFill>
                <a:latin typeface="Avenir Book" panose="02000503020000020003" pitchFamily="2" charset="0"/>
              </a:rPr>
              <a:t>illogical</a:t>
            </a:r>
            <a:r>
              <a:rPr lang="en-US" sz="4000" dirty="0">
                <a:solidFill>
                  <a:srgbClr val="306E5E"/>
                </a:solidFill>
                <a:latin typeface="Avenir Book" panose="02000503020000020003" pitchFamily="2" charset="0"/>
              </a:rPr>
              <a:t>.</a:t>
            </a:r>
          </a:p>
          <a:p>
            <a:pPr>
              <a:buFontTx/>
              <a:buChar char="-"/>
            </a:pPr>
            <a:r>
              <a:rPr lang="en-US" sz="4000" dirty="0">
                <a:solidFill>
                  <a:srgbClr val="306E5E"/>
                </a:solidFill>
                <a:latin typeface="Avenir Book" panose="02000503020000020003" pitchFamily="2" charset="0"/>
              </a:rPr>
              <a:t>Contradictory (ex. love, comfort, and control)</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2945215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3">
            <a:extLst>
              <a:ext uri="{FF2B5EF4-FFF2-40B4-BE49-F238E27FC236}">
                <a16:creationId xmlns="" xmlns:a16="http://schemas.microsoft.com/office/drawing/2014/main" id="{EE6E2944-8563-40EF-AF69-DA7668673630}"/>
              </a:ext>
            </a:extLst>
          </p:cNvPr>
          <p:cNvSpPr>
            <a:spLocks noGrp="1"/>
          </p:cNvSpPr>
          <p:nvPr>
            <p:ph type="title"/>
          </p:nvPr>
        </p:nvSpPr>
        <p:spPr>
          <a:xfrm>
            <a:off x="366550" y="365125"/>
            <a:ext cx="7558250" cy="2031234"/>
          </a:xfrm>
        </p:spPr>
        <p:txBody>
          <a:bodyPr>
            <a:normAutofit/>
          </a:bodyPr>
          <a:lstStyle/>
          <a:p>
            <a:r>
              <a:rPr lang="en-US" sz="6000" b="1" spc="600" dirty="0">
                <a:solidFill>
                  <a:srgbClr val="306E5E"/>
                </a:solidFill>
                <a:latin typeface="Aktiv Grotesk Ex" panose="020B0604020203020204" pitchFamily="34" charset="77"/>
                <a:cs typeface="Aktiv Grotesk Ex" panose="020B0604020203020204" pitchFamily="34" charset="77"/>
              </a:rPr>
              <a:t>Francis </a:t>
            </a:r>
            <a:r>
              <a:rPr lang="en-US" sz="6000" b="1" spc="600" dirty="0" err="1">
                <a:solidFill>
                  <a:srgbClr val="306E5E"/>
                </a:solidFill>
                <a:latin typeface="Aktiv Grotesk Ex" panose="020B0604020203020204" pitchFamily="34" charset="77"/>
                <a:cs typeface="Aktiv Grotesk Ex" panose="020B0604020203020204" pitchFamily="34" charset="77"/>
              </a:rPr>
              <a:t>Spufford</a:t>
            </a:r>
            <a:r>
              <a:rPr lang="en-US" sz="5000" b="1" spc="600" dirty="0">
                <a:solidFill>
                  <a:srgbClr val="306E5E"/>
                </a:solidFill>
                <a:latin typeface="Aktiv Grotesk Ex" panose="020B0604020203020204" pitchFamily="34" charset="77"/>
                <a:cs typeface="Aktiv Grotesk Ex" panose="020B0604020203020204" pitchFamily="34" charset="77"/>
              </a:rPr>
              <a:t/>
            </a:r>
            <a:br>
              <a:rPr lang="en-US" sz="5000" b="1" spc="600" dirty="0">
                <a:solidFill>
                  <a:srgbClr val="306E5E"/>
                </a:solidFill>
                <a:latin typeface="Aktiv Grotesk Ex" panose="020B0604020203020204" pitchFamily="34" charset="77"/>
                <a:cs typeface="Aktiv Grotesk Ex" panose="020B0604020203020204" pitchFamily="34" charset="77"/>
              </a:rPr>
            </a:br>
            <a:r>
              <a:rPr lang="en-US" sz="3000" b="1" spc="600" dirty="0">
                <a:solidFill>
                  <a:srgbClr val="306E5E"/>
                </a:solidFill>
                <a:latin typeface="Aktiv Grotesk Ex" panose="020B0604020203020204" pitchFamily="34" charset="77"/>
                <a:cs typeface="Aktiv Grotesk Ex" panose="020B0604020203020204" pitchFamily="34" charset="77"/>
              </a:rPr>
              <a:t>British Author </a:t>
            </a:r>
            <a:endParaRPr lang="en-US" sz="3000" b="1" spc="600" dirty="0">
              <a:solidFill>
                <a:srgbClr val="A29B0F"/>
              </a:solidFill>
              <a:latin typeface="Aktiv Grotesk Ex" panose="020B0604020203020204" pitchFamily="34" charset="77"/>
              <a:cs typeface="Aktiv Grotesk Ex" panose="020B0604020203020204" pitchFamily="34" charset="77"/>
            </a:endParaRPr>
          </a:p>
        </p:txBody>
      </p:sp>
      <p:sp>
        <p:nvSpPr>
          <p:cNvPr id="17" name="Content Placeholder 4">
            <a:extLst>
              <a:ext uri="{FF2B5EF4-FFF2-40B4-BE49-F238E27FC236}">
                <a16:creationId xmlns="" xmlns:a16="http://schemas.microsoft.com/office/drawing/2014/main" id="{01390E07-4E43-4FE2-91F1-12751AA97C37}"/>
              </a:ext>
            </a:extLst>
          </p:cNvPr>
          <p:cNvSpPr>
            <a:spLocks noGrp="1"/>
          </p:cNvSpPr>
          <p:nvPr>
            <p:ph idx="1"/>
          </p:nvPr>
        </p:nvSpPr>
        <p:spPr>
          <a:xfrm>
            <a:off x="366550" y="3433705"/>
            <a:ext cx="11458900" cy="4351338"/>
          </a:xfrm>
        </p:spPr>
        <p:txBody>
          <a:bodyPr>
            <a:noAutofit/>
          </a:bodyPr>
          <a:lstStyle/>
          <a:p>
            <a:pPr marL="0" indent="0">
              <a:buNone/>
            </a:pPr>
            <a:r>
              <a:rPr lang="en-US" sz="4000" dirty="0">
                <a:solidFill>
                  <a:srgbClr val="306E5E"/>
                </a:solidFill>
                <a:latin typeface="Avenir Book" panose="02000503020000020003" pitchFamily="2" charset="0"/>
              </a:rPr>
              <a:t>“[You are] a being whose wants make no sense, don’t harmonize: whose desires, deep down, are discordantly arranged, so that you truly want to possess and you truly want not to, at the very same time. You’re equipped . . . for farce or even tragedy more than you are for happy endings.”</a:t>
            </a:r>
          </a:p>
        </p:txBody>
      </p:sp>
    </p:spTree>
    <p:extLst>
      <p:ext uri="{BB962C8B-B14F-4D97-AF65-F5344CB8AC3E}">
        <p14:creationId xmlns:p14="http://schemas.microsoft.com/office/powerpoint/2010/main" val="4843612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a:xfrm>
            <a:off x="838200" y="365125"/>
            <a:ext cx="11002108" cy="1325563"/>
          </a:xfrm>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Assessing modern identity</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b="1" dirty="0">
                <a:solidFill>
                  <a:srgbClr val="306E5E"/>
                </a:solidFill>
                <a:latin typeface="Avenir Book" panose="02000503020000020003" pitchFamily="2" charset="0"/>
              </a:rPr>
              <a:t>The modern approach to identity also has terminal problems </a:t>
            </a:r>
          </a:p>
          <a:p>
            <a:pPr marL="742950" indent="-742950">
              <a:buAutoNum type="arabicPeriod"/>
            </a:pPr>
            <a:r>
              <a:rPr lang="en-US" sz="4000" dirty="0">
                <a:solidFill>
                  <a:srgbClr val="306E5E"/>
                </a:solidFill>
                <a:latin typeface="Avenir Book" panose="02000503020000020003" pitchFamily="2" charset="0"/>
              </a:rPr>
              <a:t>Basing identity on desire is </a:t>
            </a:r>
            <a:r>
              <a:rPr lang="en-US" sz="4000" i="1" dirty="0">
                <a:solidFill>
                  <a:srgbClr val="306E5E"/>
                </a:solidFill>
                <a:latin typeface="Avenir Book" panose="02000503020000020003" pitchFamily="2" charset="0"/>
              </a:rPr>
              <a:t>illogical</a:t>
            </a:r>
            <a:r>
              <a:rPr lang="en-US" sz="4000" dirty="0">
                <a:solidFill>
                  <a:srgbClr val="306E5E"/>
                </a:solidFill>
                <a:latin typeface="Avenir Book" panose="02000503020000020003" pitchFamily="2" charset="0"/>
              </a:rPr>
              <a:t>.</a:t>
            </a:r>
          </a:p>
          <a:p>
            <a:pPr>
              <a:buFontTx/>
              <a:buChar char="-"/>
            </a:pPr>
            <a:r>
              <a:rPr lang="en-US" sz="4000" dirty="0">
                <a:solidFill>
                  <a:srgbClr val="306E5E"/>
                </a:solidFill>
                <a:latin typeface="Avenir Book" panose="02000503020000020003" pitchFamily="2" charset="0"/>
              </a:rPr>
              <a:t>Contradictory (ex. love, comfort, and control)</a:t>
            </a:r>
          </a:p>
          <a:p>
            <a:pPr>
              <a:buFontTx/>
              <a:buChar char="-"/>
            </a:pPr>
            <a:r>
              <a:rPr lang="en-US" sz="4000" dirty="0">
                <a:solidFill>
                  <a:srgbClr val="306E5E"/>
                </a:solidFill>
                <a:latin typeface="Avenir Book" panose="02000503020000020003" pitchFamily="2" charset="0"/>
              </a:rPr>
              <a:t>Elusive</a:t>
            </a:r>
          </a:p>
          <a:p>
            <a:pPr>
              <a:buFontTx/>
              <a:buChar char="-"/>
            </a:pPr>
            <a:r>
              <a:rPr lang="en-US" sz="4000" dirty="0">
                <a:solidFill>
                  <a:srgbClr val="306E5E"/>
                </a:solidFill>
                <a:latin typeface="Avenir Book" panose="02000503020000020003" pitchFamily="2" charset="0"/>
              </a:rPr>
              <a:t>Constantly changing</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897036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a:xfrm>
            <a:off x="838200" y="365125"/>
            <a:ext cx="11002108" cy="1325563"/>
          </a:xfrm>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Assessing modern identity</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b="1" dirty="0">
                <a:solidFill>
                  <a:srgbClr val="306E5E"/>
                </a:solidFill>
                <a:latin typeface="Avenir Book" panose="02000503020000020003" pitchFamily="2" charset="0"/>
              </a:rPr>
              <a:t>The modern approach to identity also has terminal problems </a:t>
            </a:r>
          </a:p>
          <a:p>
            <a:pPr marL="742950" indent="-742950">
              <a:buAutoNum type="arabicPeriod" startAt="2"/>
            </a:pPr>
            <a:r>
              <a:rPr lang="en-US" sz="4000" dirty="0">
                <a:solidFill>
                  <a:srgbClr val="306E5E"/>
                </a:solidFill>
                <a:latin typeface="Avenir Book" panose="02000503020000020003" pitchFamily="2" charset="0"/>
              </a:rPr>
              <a:t>Establishing identity totally apart from others is </a:t>
            </a:r>
            <a:r>
              <a:rPr lang="en-US" sz="4000" i="1" dirty="0">
                <a:solidFill>
                  <a:srgbClr val="306E5E"/>
                </a:solidFill>
                <a:latin typeface="Avenir Book" panose="02000503020000020003" pitchFamily="2" charset="0"/>
              </a:rPr>
              <a:t>impossible</a:t>
            </a:r>
            <a:r>
              <a:rPr lang="en-US" sz="4000" dirty="0">
                <a:solidFill>
                  <a:srgbClr val="306E5E"/>
                </a:solidFill>
                <a:latin typeface="Avenir Book" panose="02000503020000020003" pitchFamily="2" charset="0"/>
              </a:rPr>
              <a:t>.</a:t>
            </a:r>
          </a:p>
          <a:p>
            <a:pPr>
              <a:buFontTx/>
              <a:buChar char="-"/>
            </a:pPr>
            <a:r>
              <a:rPr lang="en-US" sz="4000" dirty="0">
                <a:solidFill>
                  <a:srgbClr val="306E5E"/>
                </a:solidFill>
                <a:latin typeface="Avenir Book" panose="02000503020000020003" pitchFamily="2" charset="0"/>
              </a:rPr>
              <a:t>We are relational beings</a:t>
            </a:r>
          </a:p>
          <a:p>
            <a:pPr>
              <a:buFontTx/>
              <a:buChar char="-"/>
            </a:pPr>
            <a:r>
              <a:rPr lang="en-US" sz="4000" dirty="0">
                <a:solidFill>
                  <a:srgbClr val="306E5E"/>
                </a:solidFill>
                <a:latin typeface="Avenir Book" panose="02000503020000020003" pitchFamily="2" charset="0"/>
              </a:rPr>
              <a:t>Require external source of validation</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950866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3">
            <a:extLst>
              <a:ext uri="{FF2B5EF4-FFF2-40B4-BE49-F238E27FC236}">
                <a16:creationId xmlns="" xmlns:a16="http://schemas.microsoft.com/office/drawing/2014/main" id="{EE6E2944-8563-40EF-AF69-DA7668673630}"/>
              </a:ext>
            </a:extLst>
          </p:cNvPr>
          <p:cNvSpPr>
            <a:spLocks noGrp="1"/>
          </p:cNvSpPr>
          <p:nvPr>
            <p:ph type="title"/>
          </p:nvPr>
        </p:nvSpPr>
        <p:spPr>
          <a:xfrm>
            <a:off x="366550" y="365125"/>
            <a:ext cx="7558250" cy="2031234"/>
          </a:xfrm>
        </p:spPr>
        <p:txBody>
          <a:bodyPr>
            <a:normAutofit/>
          </a:bodyPr>
          <a:lstStyle/>
          <a:p>
            <a:r>
              <a:rPr lang="en-US" sz="6000" b="1" spc="600" dirty="0">
                <a:solidFill>
                  <a:srgbClr val="306E5E"/>
                </a:solidFill>
                <a:latin typeface="Aktiv Grotesk Ex" panose="020B0604020203020204" pitchFamily="34" charset="77"/>
                <a:cs typeface="Aktiv Grotesk Ex" panose="020B0604020203020204" pitchFamily="34" charset="77"/>
              </a:rPr>
              <a:t>Tim Keller</a:t>
            </a:r>
            <a:r>
              <a:rPr lang="en-US" sz="5000" b="1" spc="600" dirty="0">
                <a:solidFill>
                  <a:srgbClr val="306E5E"/>
                </a:solidFill>
                <a:latin typeface="Aktiv Grotesk Ex" panose="020B0604020203020204" pitchFamily="34" charset="77"/>
                <a:cs typeface="Aktiv Grotesk Ex" panose="020B0604020203020204" pitchFamily="34" charset="77"/>
              </a:rPr>
              <a:t/>
            </a:r>
            <a:br>
              <a:rPr lang="en-US" sz="5000" b="1" spc="600" dirty="0">
                <a:solidFill>
                  <a:srgbClr val="306E5E"/>
                </a:solidFill>
                <a:latin typeface="Aktiv Grotesk Ex" panose="020B0604020203020204" pitchFamily="34" charset="77"/>
                <a:cs typeface="Aktiv Grotesk Ex" panose="020B0604020203020204" pitchFamily="34" charset="77"/>
              </a:rPr>
            </a:br>
            <a:r>
              <a:rPr lang="en-US" sz="3000" b="1" spc="600" dirty="0">
                <a:solidFill>
                  <a:srgbClr val="306E5E"/>
                </a:solidFill>
                <a:latin typeface="Aktiv Grotesk Ex" panose="020B0604020203020204" pitchFamily="34" charset="77"/>
                <a:cs typeface="Aktiv Grotesk Ex" panose="020B0604020203020204" pitchFamily="34" charset="77"/>
              </a:rPr>
              <a:t>Author and Pastor</a:t>
            </a:r>
            <a:endParaRPr lang="en-US" sz="3000" b="1" spc="600" dirty="0">
              <a:solidFill>
                <a:srgbClr val="A29B0F"/>
              </a:solidFill>
              <a:latin typeface="Aktiv Grotesk Ex" panose="020B0604020203020204" pitchFamily="34" charset="77"/>
              <a:cs typeface="Aktiv Grotesk Ex" panose="020B0604020203020204" pitchFamily="34" charset="77"/>
            </a:endParaRPr>
          </a:p>
        </p:txBody>
      </p:sp>
      <p:sp>
        <p:nvSpPr>
          <p:cNvPr id="17" name="Content Placeholder 4">
            <a:extLst>
              <a:ext uri="{FF2B5EF4-FFF2-40B4-BE49-F238E27FC236}">
                <a16:creationId xmlns="" xmlns:a16="http://schemas.microsoft.com/office/drawing/2014/main" id="{01390E07-4E43-4FE2-91F1-12751AA97C37}"/>
              </a:ext>
            </a:extLst>
          </p:cNvPr>
          <p:cNvSpPr>
            <a:spLocks noGrp="1"/>
          </p:cNvSpPr>
          <p:nvPr>
            <p:ph idx="1"/>
          </p:nvPr>
        </p:nvSpPr>
        <p:spPr>
          <a:xfrm>
            <a:off x="366550" y="3433705"/>
            <a:ext cx="11458900" cy="4351338"/>
          </a:xfrm>
        </p:spPr>
        <p:txBody>
          <a:bodyPr>
            <a:noAutofit/>
          </a:bodyPr>
          <a:lstStyle/>
          <a:p>
            <a:pPr marL="0" indent="0">
              <a:buNone/>
            </a:pPr>
            <a:r>
              <a:rPr lang="en-US" sz="4000" dirty="0">
                <a:solidFill>
                  <a:srgbClr val="306E5E"/>
                </a:solidFill>
                <a:latin typeface="Avenir Book" panose="02000503020000020003" pitchFamily="2" charset="0"/>
              </a:rPr>
              <a:t>To use biblical terms, we need someone to bless us because we can’t bless ourselves. We are irreducibly social and relational beings. We need someone we respect to respect us. We need someone we admire to admire us. </a:t>
            </a:r>
          </a:p>
        </p:txBody>
      </p:sp>
    </p:spTree>
    <p:extLst>
      <p:ext uri="{BB962C8B-B14F-4D97-AF65-F5344CB8AC3E}">
        <p14:creationId xmlns:p14="http://schemas.microsoft.com/office/powerpoint/2010/main" val="33776432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3">
            <a:extLst>
              <a:ext uri="{FF2B5EF4-FFF2-40B4-BE49-F238E27FC236}">
                <a16:creationId xmlns="" xmlns:a16="http://schemas.microsoft.com/office/drawing/2014/main" id="{EE6E2944-8563-40EF-AF69-DA7668673630}"/>
              </a:ext>
            </a:extLst>
          </p:cNvPr>
          <p:cNvSpPr>
            <a:spLocks noGrp="1"/>
          </p:cNvSpPr>
          <p:nvPr>
            <p:ph type="title"/>
          </p:nvPr>
        </p:nvSpPr>
        <p:spPr>
          <a:xfrm>
            <a:off x="366550" y="365125"/>
            <a:ext cx="7558250" cy="2031234"/>
          </a:xfrm>
        </p:spPr>
        <p:txBody>
          <a:bodyPr>
            <a:normAutofit/>
          </a:bodyPr>
          <a:lstStyle/>
          <a:p>
            <a:r>
              <a:rPr lang="en-US" sz="6000" b="1" spc="600" dirty="0">
                <a:solidFill>
                  <a:srgbClr val="306E5E"/>
                </a:solidFill>
                <a:latin typeface="Aktiv Grotesk Ex" panose="020B0604020203020204" pitchFamily="34" charset="77"/>
                <a:cs typeface="Aktiv Grotesk Ex" panose="020B0604020203020204" pitchFamily="34" charset="77"/>
              </a:rPr>
              <a:t>Tim Keller</a:t>
            </a:r>
            <a:r>
              <a:rPr lang="en-US" sz="5000" b="1" spc="600" dirty="0">
                <a:solidFill>
                  <a:srgbClr val="306E5E"/>
                </a:solidFill>
                <a:latin typeface="Aktiv Grotesk Ex" panose="020B0604020203020204" pitchFamily="34" charset="77"/>
                <a:cs typeface="Aktiv Grotesk Ex" panose="020B0604020203020204" pitchFamily="34" charset="77"/>
              </a:rPr>
              <a:t/>
            </a:r>
            <a:br>
              <a:rPr lang="en-US" sz="5000" b="1" spc="600" dirty="0">
                <a:solidFill>
                  <a:srgbClr val="306E5E"/>
                </a:solidFill>
                <a:latin typeface="Aktiv Grotesk Ex" panose="020B0604020203020204" pitchFamily="34" charset="77"/>
                <a:cs typeface="Aktiv Grotesk Ex" panose="020B0604020203020204" pitchFamily="34" charset="77"/>
              </a:rPr>
            </a:br>
            <a:r>
              <a:rPr lang="en-US" sz="3000" b="1" spc="600" dirty="0">
                <a:solidFill>
                  <a:srgbClr val="306E5E"/>
                </a:solidFill>
                <a:latin typeface="Aktiv Grotesk Ex" panose="020B0604020203020204" pitchFamily="34" charset="77"/>
                <a:cs typeface="Aktiv Grotesk Ex" panose="020B0604020203020204" pitchFamily="34" charset="77"/>
              </a:rPr>
              <a:t>Author and Pastor</a:t>
            </a:r>
            <a:endParaRPr lang="en-US" sz="3000" b="1" spc="600" dirty="0">
              <a:solidFill>
                <a:srgbClr val="A29B0F"/>
              </a:solidFill>
              <a:latin typeface="Aktiv Grotesk Ex" panose="020B0604020203020204" pitchFamily="34" charset="77"/>
              <a:cs typeface="Aktiv Grotesk Ex" panose="020B0604020203020204" pitchFamily="34" charset="77"/>
            </a:endParaRPr>
          </a:p>
        </p:txBody>
      </p:sp>
      <p:sp>
        <p:nvSpPr>
          <p:cNvPr id="17" name="Content Placeholder 4">
            <a:extLst>
              <a:ext uri="{FF2B5EF4-FFF2-40B4-BE49-F238E27FC236}">
                <a16:creationId xmlns="" xmlns:a16="http://schemas.microsoft.com/office/drawing/2014/main" id="{01390E07-4E43-4FE2-91F1-12751AA97C37}"/>
              </a:ext>
            </a:extLst>
          </p:cNvPr>
          <p:cNvSpPr>
            <a:spLocks noGrp="1"/>
          </p:cNvSpPr>
          <p:nvPr>
            <p:ph idx="1"/>
          </p:nvPr>
        </p:nvSpPr>
        <p:spPr>
          <a:xfrm>
            <a:off x="366550" y="3433705"/>
            <a:ext cx="11458900" cy="4351338"/>
          </a:xfrm>
        </p:spPr>
        <p:txBody>
          <a:bodyPr>
            <a:noAutofit/>
          </a:bodyPr>
          <a:lstStyle/>
          <a:p>
            <a:pPr marL="0" indent="0">
              <a:buNone/>
            </a:pPr>
            <a:r>
              <a:rPr lang="en-US" sz="4000" dirty="0">
                <a:solidFill>
                  <a:srgbClr val="306E5E"/>
                </a:solidFill>
                <a:latin typeface="Avenir Book" panose="02000503020000020003" pitchFamily="2" charset="0"/>
              </a:rPr>
              <a:t>Even when modern people claim to be validating themselves, the reality is always that they are socializing themselves into a new community of peers, of “cheerleaders,” of people whose approval they crave.</a:t>
            </a:r>
          </a:p>
        </p:txBody>
      </p:sp>
    </p:spTree>
    <p:extLst>
      <p:ext uri="{BB962C8B-B14F-4D97-AF65-F5344CB8AC3E}">
        <p14:creationId xmlns:p14="http://schemas.microsoft.com/office/powerpoint/2010/main" val="178916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3">
            <a:extLst>
              <a:ext uri="{FF2B5EF4-FFF2-40B4-BE49-F238E27FC236}">
                <a16:creationId xmlns="" xmlns:a16="http://schemas.microsoft.com/office/drawing/2014/main" id="{EE6E2944-8563-40EF-AF69-DA7668673630}"/>
              </a:ext>
            </a:extLst>
          </p:cNvPr>
          <p:cNvSpPr>
            <a:spLocks noGrp="1"/>
          </p:cNvSpPr>
          <p:nvPr>
            <p:ph type="title"/>
          </p:nvPr>
        </p:nvSpPr>
        <p:spPr>
          <a:xfrm>
            <a:off x="366550" y="365125"/>
            <a:ext cx="7558250" cy="2031234"/>
          </a:xfrm>
        </p:spPr>
        <p:txBody>
          <a:bodyPr>
            <a:normAutofit/>
          </a:bodyPr>
          <a:lstStyle/>
          <a:p>
            <a:r>
              <a:rPr lang="en-US" sz="6000" b="1" spc="600" dirty="0">
                <a:solidFill>
                  <a:srgbClr val="306E5E"/>
                </a:solidFill>
                <a:latin typeface="Aktiv Grotesk Ex" panose="020B0604020203020204" pitchFamily="34" charset="77"/>
                <a:cs typeface="Aktiv Grotesk Ex" panose="020B0604020203020204" pitchFamily="34" charset="77"/>
              </a:rPr>
              <a:t>Clark Pinnock</a:t>
            </a:r>
            <a:r>
              <a:rPr lang="en-US" sz="5000" b="1" spc="600" dirty="0">
                <a:solidFill>
                  <a:srgbClr val="306E5E"/>
                </a:solidFill>
                <a:latin typeface="Aktiv Grotesk Ex" panose="020B0604020203020204" pitchFamily="34" charset="77"/>
                <a:cs typeface="Aktiv Grotesk Ex" panose="020B0604020203020204" pitchFamily="34" charset="77"/>
              </a:rPr>
              <a:t/>
            </a:r>
            <a:br>
              <a:rPr lang="en-US" sz="5000" b="1" spc="600" dirty="0">
                <a:solidFill>
                  <a:srgbClr val="306E5E"/>
                </a:solidFill>
                <a:latin typeface="Aktiv Grotesk Ex" panose="020B0604020203020204" pitchFamily="34" charset="77"/>
                <a:cs typeface="Aktiv Grotesk Ex" panose="020B0604020203020204" pitchFamily="34" charset="77"/>
              </a:rPr>
            </a:br>
            <a:r>
              <a:rPr lang="en-US" sz="3000" b="1" spc="600" dirty="0">
                <a:solidFill>
                  <a:srgbClr val="306E5E"/>
                </a:solidFill>
                <a:latin typeface="Aktiv Grotesk Ex" panose="020B0604020203020204" pitchFamily="34" charset="77"/>
                <a:cs typeface="Aktiv Grotesk Ex" panose="020B0604020203020204" pitchFamily="34" charset="77"/>
              </a:rPr>
              <a:t>Theologian</a:t>
            </a:r>
            <a:endParaRPr lang="en-US" sz="3000" b="1" spc="600" dirty="0">
              <a:solidFill>
                <a:srgbClr val="A29B0F"/>
              </a:solidFill>
              <a:latin typeface="Aktiv Grotesk Ex" panose="020B0604020203020204" pitchFamily="34" charset="77"/>
              <a:cs typeface="Aktiv Grotesk Ex" panose="020B0604020203020204" pitchFamily="34" charset="77"/>
            </a:endParaRPr>
          </a:p>
        </p:txBody>
      </p:sp>
      <p:sp>
        <p:nvSpPr>
          <p:cNvPr id="17" name="Content Placeholder 4">
            <a:extLst>
              <a:ext uri="{FF2B5EF4-FFF2-40B4-BE49-F238E27FC236}">
                <a16:creationId xmlns="" xmlns:a16="http://schemas.microsoft.com/office/drawing/2014/main" id="{01390E07-4E43-4FE2-91F1-12751AA97C37}"/>
              </a:ext>
            </a:extLst>
          </p:cNvPr>
          <p:cNvSpPr>
            <a:spLocks noGrp="1"/>
          </p:cNvSpPr>
          <p:nvPr>
            <p:ph idx="1"/>
          </p:nvPr>
        </p:nvSpPr>
        <p:spPr>
          <a:xfrm>
            <a:off x="366550" y="3433705"/>
            <a:ext cx="11458900" cy="4351338"/>
          </a:xfrm>
        </p:spPr>
        <p:txBody>
          <a:bodyPr>
            <a:noAutofit/>
          </a:bodyPr>
          <a:lstStyle/>
          <a:p>
            <a:pPr marL="0" indent="0">
              <a:buNone/>
            </a:pPr>
            <a:r>
              <a:rPr lang="en-US" sz="4000" dirty="0">
                <a:solidFill>
                  <a:srgbClr val="306E5E"/>
                </a:solidFill>
                <a:latin typeface="Avenir Book" panose="02000503020000020003" pitchFamily="2" charset="0"/>
              </a:rPr>
              <a:t>The term apologetics derives from a Greek term, apologia, and was used for a defense that a person like Socrates might make of his views and actions. The apostle Peter tells every Christian to be ready to give a reason (apologia) for the hope that is in him (1 Pet. 3: 15). </a:t>
            </a:r>
          </a:p>
        </p:txBody>
      </p:sp>
    </p:spTree>
    <p:extLst>
      <p:ext uri="{BB962C8B-B14F-4D97-AF65-F5344CB8AC3E}">
        <p14:creationId xmlns:p14="http://schemas.microsoft.com/office/powerpoint/2010/main" val="28939037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a:xfrm>
            <a:off x="838200" y="365125"/>
            <a:ext cx="11002108" cy="1325563"/>
          </a:xfrm>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Assessing modern identity</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b="1" dirty="0">
                <a:solidFill>
                  <a:srgbClr val="306E5E"/>
                </a:solidFill>
                <a:latin typeface="Avenir Book" panose="02000503020000020003" pitchFamily="2" charset="0"/>
              </a:rPr>
              <a:t>The modern approach to identity also has terminal problems </a:t>
            </a:r>
          </a:p>
          <a:p>
            <a:pPr marL="742950" indent="-742950">
              <a:buAutoNum type="arabicPeriod" startAt="2"/>
            </a:pPr>
            <a:r>
              <a:rPr lang="en-US" sz="4000" dirty="0">
                <a:solidFill>
                  <a:srgbClr val="306E5E"/>
                </a:solidFill>
                <a:latin typeface="Avenir Book" panose="02000503020000020003" pitchFamily="2" charset="0"/>
              </a:rPr>
              <a:t>Establishing identity totally apart from others is </a:t>
            </a:r>
            <a:r>
              <a:rPr lang="en-US" sz="4000" i="1" dirty="0">
                <a:solidFill>
                  <a:srgbClr val="306E5E"/>
                </a:solidFill>
                <a:latin typeface="Avenir Book" panose="02000503020000020003" pitchFamily="2" charset="0"/>
              </a:rPr>
              <a:t>impossible</a:t>
            </a:r>
            <a:r>
              <a:rPr lang="en-US" sz="4000" dirty="0">
                <a:solidFill>
                  <a:srgbClr val="306E5E"/>
                </a:solidFill>
                <a:latin typeface="Avenir Book" panose="02000503020000020003" pitchFamily="2" charset="0"/>
              </a:rPr>
              <a:t>.</a:t>
            </a:r>
          </a:p>
          <a:p>
            <a:pPr>
              <a:buFontTx/>
              <a:buChar char="-"/>
            </a:pPr>
            <a:r>
              <a:rPr lang="en-US" sz="4000" dirty="0">
                <a:solidFill>
                  <a:srgbClr val="306E5E"/>
                </a:solidFill>
                <a:latin typeface="Avenir Book" panose="02000503020000020003" pitchFamily="2" charset="0"/>
              </a:rPr>
              <a:t>We are relational beings</a:t>
            </a:r>
          </a:p>
          <a:p>
            <a:pPr>
              <a:buFontTx/>
              <a:buChar char="-"/>
            </a:pPr>
            <a:r>
              <a:rPr lang="en-US" sz="4000" dirty="0">
                <a:solidFill>
                  <a:srgbClr val="306E5E"/>
                </a:solidFill>
                <a:latin typeface="Avenir Book" panose="02000503020000020003" pitchFamily="2" charset="0"/>
              </a:rPr>
              <a:t>Require external source of validation</a:t>
            </a:r>
          </a:p>
          <a:p>
            <a:pPr>
              <a:buFontTx/>
              <a:buChar char="-"/>
            </a:pPr>
            <a:r>
              <a:rPr lang="en-US" sz="4000" dirty="0">
                <a:solidFill>
                  <a:srgbClr val="306E5E"/>
                </a:solidFill>
                <a:latin typeface="Avenir Book" panose="02000503020000020003" pitchFamily="2" charset="0"/>
              </a:rPr>
              <a:t>We all are influenced by our cultural grid</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2874084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3">
            <a:extLst>
              <a:ext uri="{FF2B5EF4-FFF2-40B4-BE49-F238E27FC236}">
                <a16:creationId xmlns="" xmlns:a16="http://schemas.microsoft.com/office/drawing/2014/main" id="{EE6E2944-8563-40EF-AF69-DA7668673630}"/>
              </a:ext>
            </a:extLst>
          </p:cNvPr>
          <p:cNvSpPr>
            <a:spLocks noGrp="1"/>
          </p:cNvSpPr>
          <p:nvPr>
            <p:ph type="title"/>
          </p:nvPr>
        </p:nvSpPr>
        <p:spPr>
          <a:xfrm>
            <a:off x="366550" y="365125"/>
            <a:ext cx="7558250" cy="2031234"/>
          </a:xfrm>
        </p:spPr>
        <p:txBody>
          <a:bodyPr>
            <a:normAutofit/>
          </a:bodyPr>
          <a:lstStyle/>
          <a:p>
            <a:r>
              <a:rPr lang="en-US" sz="6000" b="1" spc="600" dirty="0">
                <a:solidFill>
                  <a:srgbClr val="306E5E"/>
                </a:solidFill>
                <a:latin typeface="Aktiv Grotesk Ex" panose="020B0604020203020204" pitchFamily="34" charset="77"/>
                <a:cs typeface="Aktiv Grotesk Ex" panose="020B0604020203020204" pitchFamily="34" charset="77"/>
              </a:rPr>
              <a:t>Robert </a:t>
            </a:r>
            <a:r>
              <a:rPr lang="en-US" sz="6000" b="1" spc="600" dirty="0" err="1">
                <a:solidFill>
                  <a:srgbClr val="306E5E"/>
                </a:solidFill>
                <a:latin typeface="Aktiv Grotesk Ex" panose="020B0604020203020204" pitchFamily="34" charset="77"/>
                <a:cs typeface="Aktiv Grotesk Ex" panose="020B0604020203020204" pitchFamily="34" charset="77"/>
              </a:rPr>
              <a:t>Bellah</a:t>
            </a:r>
            <a:r>
              <a:rPr lang="en-US" sz="5000" b="1" spc="600" dirty="0">
                <a:solidFill>
                  <a:srgbClr val="306E5E"/>
                </a:solidFill>
                <a:latin typeface="Aktiv Grotesk Ex" panose="020B0604020203020204" pitchFamily="34" charset="77"/>
                <a:cs typeface="Aktiv Grotesk Ex" panose="020B0604020203020204" pitchFamily="34" charset="77"/>
              </a:rPr>
              <a:t/>
            </a:r>
            <a:br>
              <a:rPr lang="en-US" sz="5000" b="1" spc="600" dirty="0">
                <a:solidFill>
                  <a:srgbClr val="306E5E"/>
                </a:solidFill>
                <a:latin typeface="Aktiv Grotesk Ex" panose="020B0604020203020204" pitchFamily="34" charset="77"/>
                <a:cs typeface="Aktiv Grotesk Ex" panose="020B0604020203020204" pitchFamily="34" charset="77"/>
              </a:rPr>
            </a:br>
            <a:r>
              <a:rPr lang="en-US" sz="3000" b="1" spc="600" dirty="0">
                <a:solidFill>
                  <a:srgbClr val="306E5E"/>
                </a:solidFill>
                <a:latin typeface="Aktiv Grotesk Ex" panose="020B0604020203020204" pitchFamily="34" charset="77"/>
                <a:cs typeface="Aktiv Grotesk Ex" panose="020B0604020203020204" pitchFamily="34" charset="77"/>
              </a:rPr>
              <a:t>American Sociologist </a:t>
            </a:r>
            <a:endParaRPr lang="en-US" sz="3000" b="1" spc="600" dirty="0">
              <a:solidFill>
                <a:srgbClr val="A29B0F"/>
              </a:solidFill>
              <a:latin typeface="Aktiv Grotesk Ex" panose="020B0604020203020204" pitchFamily="34" charset="77"/>
              <a:cs typeface="Aktiv Grotesk Ex" panose="020B0604020203020204" pitchFamily="34" charset="77"/>
            </a:endParaRPr>
          </a:p>
        </p:txBody>
      </p:sp>
      <p:sp>
        <p:nvSpPr>
          <p:cNvPr id="17" name="Content Placeholder 4">
            <a:extLst>
              <a:ext uri="{FF2B5EF4-FFF2-40B4-BE49-F238E27FC236}">
                <a16:creationId xmlns="" xmlns:a16="http://schemas.microsoft.com/office/drawing/2014/main" id="{01390E07-4E43-4FE2-91F1-12751AA97C37}"/>
              </a:ext>
            </a:extLst>
          </p:cNvPr>
          <p:cNvSpPr>
            <a:spLocks noGrp="1"/>
          </p:cNvSpPr>
          <p:nvPr>
            <p:ph idx="1"/>
          </p:nvPr>
        </p:nvSpPr>
        <p:spPr>
          <a:xfrm>
            <a:off x="366550" y="3433705"/>
            <a:ext cx="11458900" cy="4351338"/>
          </a:xfrm>
        </p:spPr>
        <p:txBody>
          <a:bodyPr>
            <a:noAutofit/>
          </a:bodyPr>
          <a:lstStyle/>
          <a:p>
            <a:pPr marL="0" indent="0">
              <a:buNone/>
            </a:pPr>
            <a:r>
              <a:rPr lang="en-US" sz="4000" dirty="0">
                <a:solidFill>
                  <a:srgbClr val="306E5E"/>
                </a:solidFill>
                <a:latin typeface="Avenir Book" panose="02000503020000020003" pitchFamily="2" charset="0"/>
              </a:rPr>
              <a:t>“The irony is that here, too, just where we [modern people] think we are most free, we are most coerced by the dominant beliefs of our own culture. For it is a powerful cultural fiction that we not only can, but must, make up our deepest beliefs in the isolation of our private selves.”</a:t>
            </a:r>
          </a:p>
        </p:txBody>
      </p:sp>
    </p:spTree>
    <p:extLst>
      <p:ext uri="{BB962C8B-B14F-4D97-AF65-F5344CB8AC3E}">
        <p14:creationId xmlns:p14="http://schemas.microsoft.com/office/powerpoint/2010/main" val="35359939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3">
            <a:extLst>
              <a:ext uri="{FF2B5EF4-FFF2-40B4-BE49-F238E27FC236}">
                <a16:creationId xmlns="" xmlns:a16="http://schemas.microsoft.com/office/drawing/2014/main" id="{EE6E2944-8563-40EF-AF69-DA7668673630}"/>
              </a:ext>
            </a:extLst>
          </p:cNvPr>
          <p:cNvSpPr>
            <a:spLocks noGrp="1"/>
          </p:cNvSpPr>
          <p:nvPr>
            <p:ph type="title"/>
          </p:nvPr>
        </p:nvSpPr>
        <p:spPr>
          <a:xfrm>
            <a:off x="366550" y="365125"/>
            <a:ext cx="7558250" cy="2031234"/>
          </a:xfrm>
        </p:spPr>
        <p:txBody>
          <a:bodyPr>
            <a:normAutofit/>
          </a:bodyPr>
          <a:lstStyle/>
          <a:p>
            <a:r>
              <a:rPr lang="en-US" sz="6000" b="1" spc="600" dirty="0">
                <a:solidFill>
                  <a:srgbClr val="306E5E"/>
                </a:solidFill>
                <a:latin typeface="Aktiv Grotesk Ex" panose="020B0604020203020204" pitchFamily="34" charset="77"/>
                <a:cs typeface="Aktiv Grotesk Ex" panose="020B0604020203020204" pitchFamily="34" charset="77"/>
              </a:rPr>
              <a:t>Robert </a:t>
            </a:r>
            <a:r>
              <a:rPr lang="en-US" sz="6000" b="1" spc="600" dirty="0" err="1">
                <a:solidFill>
                  <a:srgbClr val="306E5E"/>
                </a:solidFill>
                <a:latin typeface="Aktiv Grotesk Ex" panose="020B0604020203020204" pitchFamily="34" charset="77"/>
                <a:cs typeface="Aktiv Grotesk Ex" panose="020B0604020203020204" pitchFamily="34" charset="77"/>
              </a:rPr>
              <a:t>Bellah</a:t>
            </a:r>
            <a:r>
              <a:rPr lang="en-US" sz="5000" b="1" spc="600" dirty="0">
                <a:solidFill>
                  <a:srgbClr val="306E5E"/>
                </a:solidFill>
                <a:latin typeface="Aktiv Grotesk Ex" panose="020B0604020203020204" pitchFamily="34" charset="77"/>
                <a:cs typeface="Aktiv Grotesk Ex" panose="020B0604020203020204" pitchFamily="34" charset="77"/>
              </a:rPr>
              <a:t/>
            </a:r>
            <a:br>
              <a:rPr lang="en-US" sz="5000" b="1" spc="600" dirty="0">
                <a:solidFill>
                  <a:srgbClr val="306E5E"/>
                </a:solidFill>
                <a:latin typeface="Aktiv Grotesk Ex" panose="020B0604020203020204" pitchFamily="34" charset="77"/>
                <a:cs typeface="Aktiv Grotesk Ex" panose="020B0604020203020204" pitchFamily="34" charset="77"/>
              </a:rPr>
            </a:br>
            <a:r>
              <a:rPr lang="en-US" sz="3000" b="1" spc="600" dirty="0">
                <a:solidFill>
                  <a:srgbClr val="306E5E"/>
                </a:solidFill>
                <a:latin typeface="Aktiv Grotesk Ex" panose="020B0604020203020204" pitchFamily="34" charset="77"/>
                <a:cs typeface="Aktiv Grotesk Ex" panose="020B0604020203020204" pitchFamily="34" charset="77"/>
              </a:rPr>
              <a:t>American Sociologist </a:t>
            </a:r>
            <a:endParaRPr lang="en-US" sz="3000" b="1" spc="600" dirty="0">
              <a:solidFill>
                <a:srgbClr val="A29B0F"/>
              </a:solidFill>
              <a:latin typeface="Aktiv Grotesk Ex" panose="020B0604020203020204" pitchFamily="34" charset="77"/>
              <a:cs typeface="Aktiv Grotesk Ex" panose="020B0604020203020204" pitchFamily="34" charset="77"/>
            </a:endParaRPr>
          </a:p>
        </p:txBody>
      </p:sp>
      <p:sp>
        <p:nvSpPr>
          <p:cNvPr id="17" name="Content Placeholder 4">
            <a:extLst>
              <a:ext uri="{FF2B5EF4-FFF2-40B4-BE49-F238E27FC236}">
                <a16:creationId xmlns="" xmlns:a16="http://schemas.microsoft.com/office/drawing/2014/main" id="{01390E07-4E43-4FE2-91F1-12751AA97C37}"/>
              </a:ext>
            </a:extLst>
          </p:cNvPr>
          <p:cNvSpPr>
            <a:spLocks noGrp="1"/>
          </p:cNvSpPr>
          <p:nvPr>
            <p:ph idx="1"/>
          </p:nvPr>
        </p:nvSpPr>
        <p:spPr>
          <a:xfrm>
            <a:off x="366550" y="3433705"/>
            <a:ext cx="11458900" cy="4351338"/>
          </a:xfrm>
        </p:spPr>
        <p:txBody>
          <a:bodyPr>
            <a:noAutofit/>
          </a:bodyPr>
          <a:lstStyle/>
          <a:p>
            <a:pPr marL="0" indent="0">
              <a:buNone/>
            </a:pPr>
            <a:r>
              <a:rPr lang="en-US" sz="4000" dirty="0">
                <a:solidFill>
                  <a:srgbClr val="306E5E"/>
                </a:solidFill>
                <a:latin typeface="Avenir Book" panose="02000503020000020003" pitchFamily="2" charset="0"/>
              </a:rPr>
              <a:t>“We never get to the bottom of ourselves on our own. We discover who we are face to face and side by side with others in work, love, and learning.”</a:t>
            </a:r>
          </a:p>
        </p:txBody>
      </p:sp>
    </p:spTree>
    <p:extLst>
      <p:ext uri="{BB962C8B-B14F-4D97-AF65-F5344CB8AC3E}">
        <p14:creationId xmlns:p14="http://schemas.microsoft.com/office/powerpoint/2010/main" val="23261652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a:xfrm>
            <a:off x="838200" y="365125"/>
            <a:ext cx="11002108" cy="1325563"/>
          </a:xfrm>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Assessing modern identity</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b="1" dirty="0">
                <a:solidFill>
                  <a:srgbClr val="306E5E"/>
                </a:solidFill>
                <a:latin typeface="Avenir Book" panose="02000503020000020003" pitchFamily="2" charset="0"/>
              </a:rPr>
              <a:t>The modern approach to identity also has terminal problems </a:t>
            </a:r>
          </a:p>
          <a:p>
            <a:pPr marL="742950" indent="-742950">
              <a:buAutoNum type="arabicPeriod" startAt="3"/>
            </a:pPr>
            <a:r>
              <a:rPr lang="en-US" sz="4000" dirty="0">
                <a:solidFill>
                  <a:srgbClr val="306E5E"/>
                </a:solidFill>
                <a:latin typeface="Avenir Book" panose="02000503020000020003" pitchFamily="2" charset="0"/>
              </a:rPr>
              <a:t>Forging identity through personal achievement is </a:t>
            </a:r>
            <a:r>
              <a:rPr lang="en-US" sz="4000" i="1" dirty="0">
                <a:solidFill>
                  <a:srgbClr val="306E5E"/>
                </a:solidFill>
                <a:latin typeface="Avenir Book" panose="02000503020000020003" pitchFamily="2" charset="0"/>
              </a:rPr>
              <a:t>overwhelming</a:t>
            </a:r>
            <a:r>
              <a:rPr lang="en-US" sz="4000" dirty="0">
                <a:solidFill>
                  <a:srgbClr val="306E5E"/>
                </a:solidFill>
                <a:latin typeface="Avenir Book" panose="02000503020000020003" pitchFamily="2" charset="0"/>
              </a:rPr>
              <a:t>.</a:t>
            </a:r>
          </a:p>
          <a:p>
            <a:pPr>
              <a:buFontTx/>
              <a:buChar char="-"/>
            </a:pPr>
            <a:r>
              <a:rPr lang="en-US" sz="4000" dirty="0">
                <a:solidFill>
                  <a:srgbClr val="306E5E"/>
                </a:solidFill>
                <a:latin typeface="Avenir Book" panose="02000503020000020003" pitchFamily="2" charset="0"/>
              </a:rPr>
              <a:t>Requires constant maintenance</a:t>
            </a:r>
          </a:p>
          <a:p>
            <a:pPr>
              <a:buFontTx/>
              <a:buChar char="-"/>
            </a:pPr>
            <a:r>
              <a:rPr lang="en-US" sz="4000" dirty="0">
                <a:solidFill>
                  <a:srgbClr val="306E5E"/>
                </a:solidFill>
                <a:latin typeface="Avenir Book" panose="02000503020000020003" pitchFamily="2" charset="0"/>
              </a:rPr>
              <a:t>Puts undue weight on career, hobbies, or relationships</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2826774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3">
            <a:extLst>
              <a:ext uri="{FF2B5EF4-FFF2-40B4-BE49-F238E27FC236}">
                <a16:creationId xmlns="" xmlns:a16="http://schemas.microsoft.com/office/drawing/2014/main" id="{EE6E2944-8563-40EF-AF69-DA7668673630}"/>
              </a:ext>
            </a:extLst>
          </p:cNvPr>
          <p:cNvSpPr>
            <a:spLocks noGrp="1"/>
          </p:cNvSpPr>
          <p:nvPr>
            <p:ph type="title"/>
          </p:nvPr>
        </p:nvSpPr>
        <p:spPr>
          <a:xfrm>
            <a:off x="366550" y="365125"/>
            <a:ext cx="7558250" cy="2031234"/>
          </a:xfrm>
        </p:spPr>
        <p:txBody>
          <a:bodyPr>
            <a:normAutofit/>
          </a:bodyPr>
          <a:lstStyle/>
          <a:p>
            <a:r>
              <a:rPr lang="en-US" sz="6000" b="1" spc="600" dirty="0">
                <a:solidFill>
                  <a:srgbClr val="306E5E"/>
                </a:solidFill>
                <a:latin typeface="Aktiv Grotesk Ex" panose="020B0604020203020204" pitchFamily="34" charset="77"/>
                <a:cs typeface="Aktiv Grotesk Ex" panose="020B0604020203020204" pitchFamily="34" charset="77"/>
              </a:rPr>
              <a:t>Tim Keller</a:t>
            </a:r>
            <a:r>
              <a:rPr lang="en-US" sz="5000" b="1" spc="600" dirty="0">
                <a:solidFill>
                  <a:srgbClr val="306E5E"/>
                </a:solidFill>
                <a:latin typeface="Aktiv Grotesk Ex" panose="020B0604020203020204" pitchFamily="34" charset="77"/>
                <a:cs typeface="Aktiv Grotesk Ex" panose="020B0604020203020204" pitchFamily="34" charset="77"/>
              </a:rPr>
              <a:t/>
            </a:r>
            <a:br>
              <a:rPr lang="en-US" sz="5000" b="1" spc="600" dirty="0">
                <a:solidFill>
                  <a:srgbClr val="306E5E"/>
                </a:solidFill>
                <a:latin typeface="Aktiv Grotesk Ex" panose="020B0604020203020204" pitchFamily="34" charset="77"/>
                <a:cs typeface="Aktiv Grotesk Ex" panose="020B0604020203020204" pitchFamily="34" charset="77"/>
              </a:rPr>
            </a:br>
            <a:r>
              <a:rPr lang="en-US" sz="3000" b="1" spc="600" dirty="0">
                <a:solidFill>
                  <a:srgbClr val="306E5E"/>
                </a:solidFill>
                <a:latin typeface="Aktiv Grotesk Ex" panose="020B0604020203020204" pitchFamily="34" charset="77"/>
                <a:cs typeface="Aktiv Grotesk Ex" panose="020B0604020203020204" pitchFamily="34" charset="77"/>
              </a:rPr>
              <a:t>Author and Pastor</a:t>
            </a:r>
            <a:endParaRPr lang="en-US" sz="3000" b="1" spc="600" dirty="0">
              <a:solidFill>
                <a:srgbClr val="A29B0F"/>
              </a:solidFill>
              <a:latin typeface="Aktiv Grotesk Ex" panose="020B0604020203020204" pitchFamily="34" charset="77"/>
              <a:cs typeface="Aktiv Grotesk Ex" panose="020B0604020203020204" pitchFamily="34" charset="77"/>
            </a:endParaRPr>
          </a:p>
        </p:txBody>
      </p:sp>
      <p:sp>
        <p:nvSpPr>
          <p:cNvPr id="17" name="Content Placeholder 4">
            <a:extLst>
              <a:ext uri="{FF2B5EF4-FFF2-40B4-BE49-F238E27FC236}">
                <a16:creationId xmlns="" xmlns:a16="http://schemas.microsoft.com/office/drawing/2014/main" id="{01390E07-4E43-4FE2-91F1-12751AA97C37}"/>
              </a:ext>
            </a:extLst>
          </p:cNvPr>
          <p:cNvSpPr>
            <a:spLocks noGrp="1"/>
          </p:cNvSpPr>
          <p:nvPr>
            <p:ph idx="1"/>
          </p:nvPr>
        </p:nvSpPr>
        <p:spPr>
          <a:xfrm>
            <a:off x="366550" y="3433705"/>
            <a:ext cx="11458900" cy="4351338"/>
          </a:xfrm>
        </p:spPr>
        <p:txBody>
          <a:bodyPr>
            <a:noAutofit/>
          </a:bodyPr>
          <a:lstStyle/>
          <a:p>
            <a:pPr marL="0" indent="0">
              <a:buNone/>
            </a:pPr>
            <a:r>
              <a:rPr lang="en-US" sz="4000" dirty="0">
                <a:solidFill>
                  <a:srgbClr val="306E5E"/>
                </a:solidFill>
                <a:latin typeface="Avenir Book" panose="02000503020000020003" pitchFamily="2" charset="0"/>
              </a:rPr>
              <a:t>“You have got to be brilliant. You have got to be beautiful. You have got to be hip. You have got to be accomplished. </a:t>
            </a:r>
            <a:r>
              <a:rPr lang="en-US" sz="4000" i="1" dirty="0">
                <a:solidFill>
                  <a:srgbClr val="306E5E"/>
                </a:solidFill>
                <a:latin typeface="Avenir Book" panose="02000503020000020003" pitchFamily="2" charset="0"/>
              </a:rPr>
              <a:t>And they have to think so</a:t>
            </a:r>
            <a:r>
              <a:rPr lang="en-US" sz="4000" dirty="0">
                <a:solidFill>
                  <a:srgbClr val="306E5E"/>
                </a:solidFill>
                <a:latin typeface="Avenir Book" panose="02000503020000020003" pitchFamily="2" charset="0"/>
              </a:rPr>
              <a:t>. </a:t>
            </a:r>
            <a:r>
              <a:rPr lang="en-US" sz="4000" dirty="0" smtClean="0">
                <a:solidFill>
                  <a:srgbClr val="306E5E"/>
                </a:solidFill>
                <a:latin typeface="Avenir Book" panose="02000503020000020003" pitchFamily="2" charset="0"/>
              </a:rPr>
              <a:t>It </a:t>
            </a:r>
            <a:r>
              <a:rPr lang="en-US" sz="4000" dirty="0">
                <a:solidFill>
                  <a:srgbClr val="306E5E"/>
                </a:solidFill>
                <a:latin typeface="Avenir Book" panose="02000503020000020003" pitchFamily="2" charset="0"/>
              </a:rPr>
              <a:t>is all up to you, in a way that, in traditional cultures, just wasn’t the case.”</a:t>
            </a:r>
          </a:p>
        </p:txBody>
      </p:sp>
    </p:spTree>
    <p:extLst>
      <p:ext uri="{BB962C8B-B14F-4D97-AF65-F5344CB8AC3E}">
        <p14:creationId xmlns:p14="http://schemas.microsoft.com/office/powerpoint/2010/main" val="29851835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a:xfrm>
            <a:off x="838200" y="365125"/>
            <a:ext cx="11002108" cy="1325563"/>
          </a:xfrm>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Assessing modern identity</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b="1" dirty="0">
                <a:solidFill>
                  <a:srgbClr val="306E5E"/>
                </a:solidFill>
                <a:latin typeface="Avenir Book" panose="02000503020000020003" pitchFamily="2" charset="0"/>
              </a:rPr>
              <a:t>The modern approach to identity also has terminal problems </a:t>
            </a:r>
          </a:p>
          <a:p>
            <a:pPr marL="742950" indent="-742950">
              <a:buAutoNum type="arabicPeriod" startAt="4"/>
            </a:pPr>
            <a:r>
              <a:rPr lang="en-US" sz="4000" dirty="0">
                <a:solidFill>
                  <a:srgbClr val="306E5E"/>
                </a:solidFill>
                <a:latin typeface="Avenir Book" panose="02000503020000020003" pitchFamily="2" charset="0"/>
              </a:rPr>
              <a:t>Forming an identity this way leaves us </a:t>
            </a:r>
            <a:r>
              <a:rPr lang="en-US" sz="4000" i="1" dirty="0">
                <a:solidFill>
                  <a:srgbClr val="306E5E"/>
                </a:solidFill>
                <a:latin typeface="Avenir Book" panose="02000503020000020003" pitchFamily="2" charset="0"/>
              </a:rPr>
              <a:t>divided</a:t>
            </a:r>
          </a:p>
          <a:p>
            <a:pPr>
              <a:buFontTx/>
              <a:buChar char="-"/>
            </a:pPr>
            <a:r>
              <a:rPr lang="en-US" sz="4000" dirty="0">
                <a:solidFill>
                  <a:srgbClr val="306E5E"/>
                </a:solidFill>
                <a:latin typeface="Avenir Book" panose="02000503020000020003" pitchFamily="2" charset="0"/>
              </a:rPr>
              <a:t>Relationships become a means to an end</a:t>
            </a:r>
          </a:p>
          <a:p>
            <a:pPr>
              <a:buFontTx/>
              <a:buChar char="-"/>
            </a:pPr>
            <a:r>
              <a:rPr lang="en-US" sz="4000" dirty="0">
                <a:solidFill>
                  <a:srgbClr val="306E5E"/>
                </a:solidFill>
                <a:latin typeface="Avenir Book" panose="02000503020000020003" pitchFamily="2" charset="0"/>
              </a:rPr>
              <a:t>We only stick with people who further our goals </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4008048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3">
            <a:extLst>
              <a:ext uri="{FF2B5EF4-FFF2-40B4-BE49-F238E27FC236}">
                <a16:creationId xmlns="" xmlns:a16="http://schemas.microsoft.com/office/drawing/2014/main" id="{EE6E2944-8563-40EF-AF69-DA7668673630}"/>
              </a:ext>
            </a:extLst>
          </p:cNvPr>
          <p:cNvSpPr>
            <a:spLocks noGrp="1"/>
          </p:cNvSpPr>
          <p:nvPr>
            <p:ph type="title"/>
          </p:nvPr>
        </p:nvSpPr>
        <p:spPr>
          <a:xfrm>
            <a:off x="366550" y="365125"/>
            <a:ext cx="7558250" cy="2031234"/>
          </a:xfrm>
        </p:spPr>
        <p:txBody>
          <a:bodyPr>
            <a:normAutofit/>
          </a:bodyPr>
          <a:lstStyle/>
          <a:p>
            <a:r>
              <a:rPr lang="en-US" sz="6000" b="1" spc="600" dirty="0">
                <a:solidFill>
                  <a:srgbClr val="306E5E"/>
                </a:solidFill>
                <a:latin typeface="Aktiv Grotesk Ex" panose="020B0604020203020204" pitchFamily="34" charset="77"/>
                <a:cs typeface="Aktiv Grotesk Ex" panose="020B0604020203020204" pitchFamily="34" charset="77"/>
              </a:rPr>
              <a:t>Tim Keller</a:t>
            </a:r>
            <a:r>
              <a:rPr lang="en-US" sz="5000" b="1" spc="600" dirty="0">
                <a:solidFill>
                  <a:srgbClr val="306E5E"/>
                </a:solidFill>
                <a:latin typeface="Aktiv Grotesk Ex" panose="020B0604020203020204" pitchFamily="34" charset="77"/>
                <a:cs typeface="Aktiv Grotesk Ex" panose="020B0604020203020204" pitchFamily="34" charset="77"/>
              </a:rPr>
              <a:t/>
            </a:r>
            <a:br>
              <a:rPr lang="en-US" sz="5000" b="1" spc="600" dirty="0">
                <a:solidFill>
                  <a:srgbClr val="306E5E"/>
                </a:solidFill>
                <a:latin typeface="Aktiv Grotesk Ex" panose="020B0604020203020204" pitchFamily="34" charset="77"/>
                <a:cs typeface="Aktiv Grotesk Ex" panose="020B0604020203020204" pitchFamily="34" charset="77"/>
              </a:rPr>
            </a:br>
            <a:r>
              <a:rPr lang="en-US" sz="3000" b="1" spc="600" dirty="0">
                <a:solidFill>
                  <a:srgbClr val="306E5E"/>
                </a:solidFill>
                <a:latin typeface="Aktiv Grotesk Ex" panose="020B0604020203020204" pitchFamily="34" charset="77"/>
                <a:cs typeface="Aktiv Grotesk Ex" panose="020B0604020203020204" pitchFamily="34" charset="77"/>
              </a:rPr>
              <a:t>Author and Pastor</a:t>
            </a:r>
            <a:endParaRPr lang="en-US" sz="3000" b="1" spc="600" dirty="0">
              <a:solidFill>
                <a:srgbClr val="A29B0F"/>
              </a:solidFill>
              <a:latin typeface="Aktiv Grotesk Ex" panose="020B0604020203020204" pitchFamily="34" charset="77"/>
              <a:cs typeface="Aktiv Grotesk Ex" panose="020B0604020203020204" pitchFamily="34" charset="77"/>
            </a:endParaRPr>
          </a:p>
        </p:txBody>
      </p:sp>
      <p:sp>
        <p:nvSpPr>
          <p:cNvPr id="17" name="Content Placeholder 4">
            <a:extLst>
              <a:ext uri="{FF2B5EF4-FFF2-40B4-BE49-F238E27FC236}">
                <a16:creationId xmlns="" xmlns:a16="http://schemas.microsoft.com/office/drawing/2014/main" id="{01390E07-4E43-4FE2-91F1-12751AA97C37}"/>
              </a:ext>
            </a:extLst>
          </p:cNvPr>
          <p:cNvSpPr>
            <a:spLocks noGrp="1"/>
          </p:cNvSpPr>
          <p:nvPr>
            <p:ph idx="1"/>
          </p:nvPr>
        </p:nvSpPr>
        <p:spPr>
          <a:xfrm>
            <a:off x="366550" y="3433705"/>
            <a:ext cx="11458900" cy="4351338"/>
          </a:xfrm>
        </p:spPr>
        <p:txBody>
          <a:bodyPr>
            <a:noAutofit/>
          </a:bodyPr>
          <a:lstStyle/>
          <a:p>
            <a:pPr marL="0" indent="0">
              <a:buNone/>
            </a:pPr>
            <a:r>
              <a:rPr lang="en-US" sz="4000" dirty="0">
                <a:solidFill>
                  <a:srgbClr val="306E5E"/>
                </a:solidFill>
                <a:latin typeface="Avenir Book" panose="02000503020000020003" pitchFamily="2" charset="0"/>
              </a:rPr>
              <a:t>Human communities become thinned out into “lifestyle enclaves” or “social networks” in which people connect, flexibly and transiently, only to people like themselves. They relate to one another around similar tastes in music or food or common wealth status…but their private and public lives are no one else’s business. </a:t>
            </a:r>
          </a:p>
        </p:txBody>
      </p:sp>
    </p:spTree>
    <p:extLst>
      <p:ext uri="{BB962C8B-B14F-4D97-AF65-F5344CB8AC3E}">
        <p14:creationId xmlns:p14="http://schemas.microsoft.com/office/powerpoint/2010/main" val="3446352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3">
            <a:extLst>
              <a:ext uri="{FF2B5EF4-FFF2-40B4-BE49-F238E27FC236}">
                <a16:creationId xmlns="" xmlns:a16="http://schemas.microsoft.com/office/drawing/2014/main" id="{EE6E2944-8563-40EF-AF69-DA7668673630}"/>
              </a:ext>
            </a:extLst>
          </p:cNvPr>
          <p:cNvSpPr>
            <a:spLocks noGrp="1"/>
          </p:cNvSpPr>
          <p:nvPr>
            <p:ph type="title"/>
          </p:nvPr>
        </p:nvSpPr>
        <p:spPr>
          <a:xfrm>
            <a:off x="366550" y="365125"/>
            <a:ext cx="7558250" cy="2031234"/>
          </a:xfrm>
        </p:spPr>
        <p:txBody>
          <a:bodyPr>
            <a:normAutofit/>
          </a:bodyPr>
          <a:lstStyle/>
          <a:p>
            <a:r>
              <a:rPr lang="en-US" sz="6000" b="1" spc="600" dirty="0">
                <a:solidFill>
                  <a:srgbClr val="306E5E"/>
                </a:solidFill>
                <a:latin typeface="Aktiv Grotesk Ex" panose="020B0604020203020204" pitchFamily="34" charset="77"/>
                <a:cs typeface="Aktiv Grotesk Ex" panose="020B0604020203020204" pitchFamily="34" charset="77"/>
              </a:rPr>
              <a:t>Tim Keller</a:t>
            </a:r>
            <a:r>
              <a:rPr lang="en-US" sz="5000" b="1" spc="600" dirty="0">
                <a:solidFill>
                  <a:srgbClr val="306E5E"/>
                </a:solidFill>
                <a:latin typeface="Aktiv Grotesk Ex" panose="020B0604020203020204" pitchFamily="34" charset="77"/>
                <a:cs typeface="Aktiv Grotesk Ex" panose="020B0604020203020204" pitchFamily="34" charset="77"/>
              </a:rPr>
              <a:t/>
            </a:r>
            <a:br>
              <a:rPr lang="en-US" sz="5000" b="1" spc="600" dirty="0">
                <a:solidFill>
                  <a:srgbClr val="306E5E"/>
                </a:solidFill>
                <a:latin typeface="Aktiv Grotesk Ex" panose="020B0604020203020204" pitchFamily="34" charset="77"/>
                <a:cs typeface="Aktiv Grotesk Ex" panose="020B0604020203020204" pitchFamily="34" charset="77"/>
              </a:rPr>
            </a:br>
            <a:r>
              <a:rPr lang="en-US" sz="3000" b="1" spc="600" dirty="0">
                <a:solidFill>
                  <a:srgbClr val="306E5E"/>
                </a:solidFill>
                <a:latin typeface="Aktiv Grotesk Ex" panose="020B0604020203020204" pitchFamily="34" charset="77"/>
                <a:cs typeface="Aktiv Grotesk Ex" panose="020B0604020203020204" pitchFamily="34" charset="77"/>
              </a:rPr>
              <a:t>Author and Pastor</a:t>
            </a:r>
            <a:endParaRPr lang="en-US" sz="3000" b="1" spc="600" dirty="0">
              <a:solidFill>
                <a:srgbClr val="A29B0F"/>
              </a:solidFill>
              <a:latin typeface="Aktiv Grotesk Ex" panose="020B0604020203020204" pitchFamily="34" charset="77"/>
              <a:cs typeface="Aktiv Grotesk Ex" panose="020B0604020203020204" pitchFamily="34" charset="77"/>
            </a:endParaRPr>
          </a:p>
        </p:txBody>
      </p:sp>
      <p:sp>
        <p:nvSpPr>
          <p:cNvPr id="17" name="Content Placeholder 4">
            <a:extLst>
              <a:ext uri="{FF2B5EF4-FFF2-40B4-BE49-F238E27FC236}">
                <a16:creationId xmlns="" xmlns:a16="http://schemas.microsoft.com/office/drawing/2014/main" id="{01390E07-4E43-4FE2-91F1-12751AA97C37}"/>
              </a:ext>
            </a:extLst>
          </p:cNvPr>
          <p:cNvSpPr>
            <a:spLocks noGrp="1"/>
          </p:cNvSpPr>
          <p:nvPr>
            <p:ph idx="1"/>
          </p:nvPr>
        </p:nvSpPr>
        <p:spPr>
          <a:xfrm>
            <a:off x="366550" y="3433705"/>
            <a:ext cx="11458900" cy="4351338"/>
          </a:xfrm>
        </p:spPr>
        <p:txBody>
          <a:bodyPr>
            <a:noAutofit/>
          </a:bodyPr>
          <a:lstStyle/>
          <a:p>
            <a:pPr marL="0" indent="0">
              <a:buNone/>
            </a:pPr>
            <a:r>
              <a:rPr lang="en-US" sz="4000" dirty="0">
                <a:solidFill>
                  <a:srgbClr val="306E5E"/>
                </a:solidFill>
                <a:latin typeface="Avenir Book" panose="02000503020000020003" pitchFamily="2" charset="0"/>
              </a:rPr>
              <a:t>It is well documented that under the conditions of the modern, individualistic self, social ties and institutions are eroding, marriage and family are weakening, society is fragmenting into warring factions, and economic inequality is growing.</a:t>
            </a:r>
          </a:p>
        </p:txBody>
      </p:sp>
    </p:spTree>
    <p:extLst>
      <p:ext uri="{BB962C8B-B14F-4D97-AF65-F5344CB8AC3E}">
        <p14:creationId xmlns:p14="http://schemas.microsoft.com/office/powerpoint/2010/main" val="20018648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A better basis for identity</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11" name="Rectangle 10">
            <a:extLst>
              <a:ext uri="{FF2B5EF4-FFF2-40B4-BE49-F238E27FC236}">
                <a16:creationId xmlns="" xmlns:a16="http://schemas.microsoft.com/office/drawing/2014/main" id="{198786BE-2635-4802-985B-2F362F1BE3E6}"/>
              </a:ext>
            </a:extLst>
          </p:cNvPr>
          <p:cNvSpPr/>
          <p:nvPr/>
        </p:nvSpPr>
        <p:spPr>
          <a:xfrm>
            <a:off x="3033867" y="2069794"/>
            <a:ext cx="6250899" cy="3957404"/>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 name="Picture 2" descr="Image result for stick figure">
            <a:extLst>
              <a:ext uri="{FF2B5EF4-FFF2-40B4-BE49-F238E27FC236}">
                <a16:creationId xmlns="" xmlns:a16="http://schemas.microsoft.com/office/drawing/2014/main" id="{B3730C8B-AA45-4350-B324-EDAA14DB8D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44551" y="3702119"/>
            <a:ext cx="848765" cy="2011888"/>
          </a:xfrm>
          <a:prstGeom prst="rect">
            <a:avLst/>
          </a:prstGeom>
          <a:noFill/>
        </p:spPr>
      </p:pic>
      <p:sp>
        <p:nvSpPr>
          <p:cNvPr id="13" name="Right Arrow 1">
            <a:extLst>
              <a:ext uri="{FF2B5EF4-FFF2-40B4-BE49-F238E27FC236}">
                <a16:creationId xmlns="" xmlns:a16="http://schemas.microsoft.com/office/drawing/2014/main" id="{BAEC2216-CC3E-481B-A66B-0082CF27AADF}"/>
              </a:ext>
            </a:extLst>
          </p:cNvPr>
          <p:cNvSpPr/>
          <p:nvPr/>
        </p:nvSpPr>
        <p:spPr>
          <a:xfrm>
            <a:off x="7034601" y="4213387"/>
            <a:ext cx="674557" cy="49467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7">
            <a:extLst>
              <a:ext uri="{FF2B5EF4-FFF2-40B4-BE49-F238E27FC236}">
                <a16:creationId xmlns="" xmlns:a16="http://schemas.microsoft.com/office/drawing/2014/main" id="{821D657F-B1A9-4BAE-9824-5332DE85AEF2}"/>
              </a:ext>
            </a:extLst>
          </p:cNvPr>
          <p:cNvSpPr/>
          <p:nvPr/>
        </p:nvSpPr>
        <p:spPr>
          <a:xfrm rot="10800000">
            <a:off x="4428709" y="4213387"/>
            <a:ext cx="674557" cy="49467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3084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A better basis for identity</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11" name="Rectangle 10">
            <a:extLst>
              <a:ext uri="{FF2B5EF4-FFF2-40B4-BE49-F238E27FC236}">
                <a16:creationId xmlns="" xmlns:a16="http://schemas.microsoft.com/office/drawing/2014/main" id="{198786BE-2635-4802-985B-2F362F1BE3E6}"/>
              </a:ext>
            </a:extLst>
          </p:cNvPr>
          <p:cNvSpPr/>
          <p:nvPr/>
        </p:nvSpPr>
        <p:spPr>
          <a:xfrm>
            <a:off x="3033867" y="2069794"/>
            <a:ext cx="6250899" cy="3957404"/>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 name="Picture 2" descr="Image result for stick figure">
            <a:extLst>
              <a:ext uri="{FF2B5EF4-FFF2-40B4-BE49-F238E27FC236}">
                <a16:creationId xmlns="" xmlns:a16="http://schemas.microsoft.com/office/drawing/2014/main" id="{B3730C8B-AA45-4350-B324-EDAA14DB8D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44551" y="3702119"/>
            <a:ext cx="848765" cy="2011888"/>
          </a:xfrm>
          <a:prstGeom prst="rect">
            <a:avLst/>
          </a:prstGeom>
          <a:noFill/>
        </p:spPr>
      </p:pic>
      <p:pic>
        <p:nvPicPr>
          <p:cNvPr id="8" name="Picture 2" descr="Image result for stick figure">
            <a:extLst>
              <a:ext uri="{FF2B5EF4-FFF2-40B4-BE49-F238E27FC236}">
                <a16:creationId xmlns="" xmlns:a16="http://schemas.microsoft.com/office/drawing/2014/main" id="{7298D820-EEE3-4EA1-9F6D-BB1F67ADF2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44550" y="3702119"/>
            <a:ext cx="848765" cy="2011888"/>
          </a:xfrm>
          <a:prstGeom prst="rect">
            <a:avLst/>
          </a:prstGeom>
          <a:noFill/>
        </p:spPr>
      </p:pic>
      <p:sp>
        <p:nvSpPr>
          <p:cNvPr id="9" name="Right Arrow 1">
            <a:extLst>
              <a:ext uri="{FF2B5EF4-FFF2-40B4-BE49-F238E27FC236}">
                <a16:creationId xmlns="" xmlns:a16="http://schemas.microsoft.com/office/drawing/2014/main" id="{5E8D26D0-4E52-419A-BAA4-FE812AC3F32E}"/>
              </a:ext>
            </a:extLst>
          </p:cNvPr>
          <p:cNvSpPr/>
          <p:nvPr/>
        </p:nvSpPr>
        <p:spPr>
          <a:xfrm rot="10800000">
            <a:off x="7034600" y="4213387"/>
            <a:ext cx="674557" cy="49467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ight Arrow 7">
            <a:extLst>
              <a:ext uri="{FF2B5EF4-FFF2-40B4-BE49-F238E27FC236}">
                <a16:creationId xmlns="" xmlns:a16="http://schemas.microsoft.com/office/drawing/2014/main" id="{F1CE971C-E318-48A5-8451-70D1E37466F0}"/>
              </a:ext>
            </a:extLst>
          </p:cNvPr>
          <p:cNvSpPr/>
          <p:nvPr/>
        </p:nvSpPr>
        <p:spPr>
          <a:xfrm>
            <a:off x="4428708" y="4213387"/>
            <a:ext cx="674557" cy="49467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2066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3">
            <a:extLst>
              <a:ext uri="{FF2B5EF4-FFF2-40B4-BE49-F238E27FC236}">
                <a16:creationId xmlns="" xmlns:a16="http://schemas.microsoft.com/office/drawing/2014/main" id="{EE6E2944-8563-40EF-AF69-DA7668673630}"/>
              </a:ext>
            </a:extLst>
          </p:cNvPr>
          <p:cNvSpPr>
            <a:spLocks noGrp="1"/>
          </p:cNvSpPr>
          <p:nvPr>
            <p:ph type="title"/>
          </p:nvPr>
        </p:nvSpPr>
        <p:spPr>
          <a:xfrm>
            <a:off x="366550" y="365125"/>
            <a:ext cx="7558250" cy="2031234"/>
          </a:xfrm>
        </p:spPr>
        <p:txBody>
          <a:bodyPr>
            <a:normAutofit/>
          </a:bodyPr>
          <a:lstStyle/>
          <a:p>
            <a:r>
              <a:rPr lang="en-US" sz="6000" b="1" spc="600" dirty="0">
                <a:solidFill>
                  <a:srgbClr val="306E5E"/>
                </a:solidFill>
                <a:latin typeface="Aktiv Grotesk Ex" panose="020B0604020203020204" pitchFamily="34" charset="77"/>
                <a:cs typeface="Aktiv Grotesk Ex" panose="020B0604020203020204" pitchFamily="34" charset="77"/>
              </a:rPr>
              <a:t>Clark Pinnock</a:t>
            </a:r>
            <a:r>
              <a:rPr lang="en-US" sz="5000" b="1" spc="600" dirty="0">
                <a:solidFill>
                  <a:srgbClr val="306E5E"/>
                </a:solidFill>
                <a:latin typeface="Aktiv Grotesk Ex" panose="020B0604020203020204" pitchFamily="34" charset="77"/>
                <a:cs typeface="Aktiv Grotesk Ex" panose="020B0604020203020204" pitchFamily="34" charset="77"/>
              </a:rPr>
              <a:t/>
            </a:r>
            <a:br>
              <a:rPr lang="en-US" sz="5000" b="1" spc="600" dirty="0">
                <a:solidFill>
                  <a:srgbClr val="306E5E"/>
                </a:solidFill>
                <a:latin typeface="Aktiv Grotesk Ex" panose="020B0604020203020204" pitchFamily="34" charset="77"/>
                <a:cs typeface="Aktiv Grotesk Ex" panose="020B0604020203020204" pitchFamily="34" charset="77"/>
              </a:rPr>
            </a:br>
            <a:r>
              <a:rPr lang="en-US" sz="3000" b="1" spc="600" dirty="0">
                <a:solidFill>
                  <a:srgbClr val="306E5E"/>
                </a:solidFill>
                <a:latin typeface="Aktiv Grotesk Ex" panose="020B0604020203020204" pitchFamily="34" charset="77"/>
                <a:cs typeface="Aktiv Grotesk Ex" panose="020B0604020203020204" pitchFamily="34" charset="77"/>
              </a:rPr>
              <a:t>Theologian</a:t>
            </a:r>
            <a:endParaRPr lang="en-US" sz="3000" b="1" spc="600" dirty="0">
              <a:solidFill>
                <a:srgbClr val="A29B0F"/>
              </a:solidFill>
              <a:latin typeface="Aktiv Grotesk Ex" panose="020B0604020203020204" pitchFamily="34" charset="77"/>
              <a:cs typeface="Aktiv Grotesk Ex" panose="020B0604020203020204" pitchFamily="34" charset="77"/>
            </a:endParaRPr>
          </a:p>
        </p:txBody>
      </p:sp>
      <p:sp>
        <p:nvSpPr>
          <p:cNvPr id="17" name="Content Placeholder 4">
            <a:extLst>
              <a:ext uri="{FF2B5EF4-FFF2-40B4-BE49-F238E27FC236}">
                <a16:creationId xmlns="" xmlns:a16="http://schemas.microsoft.com/office/drawing/2014/main" id="{01390E07-4E43-4FE2-91F1-12751AA97C37}"/>
              </a:ext>
            </a:extLst>
          </p:cNvPr>
          <p:cNvSpPr>
            <a:spLocks noGrp="1"/>
          </p:cNvSpPr>
          <p:nvPr>
            <p:ph idx="1"/>
          </p:nvPr>
        </p:nvSpPr>
        <p:spPr>
          <a:xfrm>
            <a:off x="366550" y="3433705"/>
            <a:ext cx="11458900" cy="4351338"/>
          </a:xfrm>
        </p:spPr>
        <p:txBody>
          <a:bodyPr>
            <a:noAutofit/>
          </a:bodyPr>
          <a:lstStyle/>
          <a:p>
            <a:pPr marL="0" indent="0">
              <a:buNone/>
            </a:pPr>
            <a:r>
              <a:rPr lang="en-US" sz="4000" dirty="0">
                <a:solidFill>
                  <a:srgbClr val="306E5E"/>
                </a:solidFill>
                <a:latin typeface="Avenir Book" panose="02000503020000020003" pitchFamily="2" charset="0"/>
              </a:rPr>
              <a:t>Apologetics, then, is an activity of the Christian mind which attempts to show that the gospel message is true in what it affirms. An apologist is one who is prepared to defend the message against criticism and distortion, and to give evidences of its credibility.</a:t>
            </a:r>
          </a:p>
        </p:txBody>
      </p:sp>
      <p:sp>
        <p:nvSpPr>
          <p:cNvPr id="6" name="Rounded Rectangle 7">
            <a:extLst>
              <a:ext uri="{FF2B5EF4-FFF2-40B4-BE49-F238E27FC236}">
                <a16:creationId xmlns="" xmlns:a16="http://schemas.microsoft.com/office/drawing/2014/main" id="{CC1B6575-FAF2-44EE-B717-AAD70D40D9CB}"/>
              </a:ext>
            </a:extLst>
          </p:cNvPr>
          <p:cNvSpPr/>
          <p:nvPr/>
        </p:nvSpPr>
        <p:spPr>
          <a:xfrm>
            <a:off x="2203937" y="1894988"/>
            <a:ext cx="8120959" cy="1459554"/>
          </a:xfrm>
          <a:prstGeom prst="roundRect">
            <a:avLst/>
          </a:prstGeom>
          <a:solidFill>
            <a:srgbClr val="A29B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 xmlns:a16="http://schemas.microsoft.com/office/drawing/2014/main" id="{FD19592F-EA9A-4204-BEBB-9CDFAB073686}"/>
              </a:ext>
            </a:extLst>
          </p:cNvPr>
          <p:cNvSpPr txBox="1"/>
          <p:nvPr/>
        </p:nvSpPr>
        <p:spPr>
          <a:xfrm>
            <a:off x="2359269" y="1991701"/>
            <a:ext cx="7965627" cy="1200329"/>
          </a:xfrm>
          <a:prstGeom prst="rect">
            <a:avLst/>
          </a:prstGeom>
          <a:noFill/>
        </p:spPr>
        <p:txBody>
          <a:bodyPr wrap="square" rtlCol="0">
            <a:spAutoFit/>
          </a:bodyPr>
          <a:lstStyle/>
          <a:p>
            <a:r>
              <a:rPr lang="en-US" sz="3600" dirty="0">
                <a:solidFill>
                  <a:srgbClr val="E8DDC4"/>
                </a:solidFill>
                <a:latin typeface="Avenir Book" panose="02000503020000020003" pitchFamily="2" charset="0"/>
              </a:rPr>
              <a:t>Presenting facts that winsomely demonstrate the credibility of God’s truth</a:t>
            </a:r>
          </a:p>
        </p:txBody>
      </p:sp>
    </p:spTree>
    <p:extLst>
      <p:ext uri="{BB962C8B-B14F-4D97-AF65-F5344CB8AC3E}">
        <p14:creationId xmlns:p14="http://schemas.microsoft.com/office/powerpoint/2010/main" val="1379421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A better basis for identity</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11" name="Rectangle 10">
            <a:extLst>
              <a:ext uri="{FF2B5EF4-FFF2-40B4-BE49-F238E27FC236}">
                <a16:creationId xmlns="" xmlns:a16="http://schemas.microsoft.com/office/drawing/2014/main" id="{198786BE-2635-4802-985B-2F362F1BE3E6}"/>
              </a:ext>
            </a:extLst>
          </p:cNvPr>
          <p:cNvSpPr/>
          <p:nvPr/>
        </p:nvSpPr>
        <p:spPr>
          <a:xfrm>
            <a:off x="3033867" y="2069794"/>
            <a:ext cx="6250899" cy="3957404"/>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 name="Picture 2" descr="Image result for stick figure">
            <a:extLst>
              <a:ext uri="{FF2B5EF4-FFF2-40B4-BE49-F238E27FC236}">
                <a16:creationId xmlns="" xmlns:a16="http://schemas.microsoft.com/office/drawing/2014/main" id="{B3730C8B-AA45-4350-B324-EDAA14DB8D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44551" y="3702119"/>
            <a:ext cx="848765" cy="2011888"/>
          </a:xfrm>
          <a:prstGeom prst="rect">
            <a:avLst/>
          </a:prstGeom>
          <a:noFill/>
        </p:spPr>
      </p:pic>
      <p:pic>
        <p:nvPicPr>
          <p:cNvPr id="8" name="Picture 2" descr="Image result for stick figure">
            <a:extLst>
              <a:ext uri="{FF2B5EF4-FFF2-40B4-BE49-F238E27FC236}">
                <a16:creationId xmlns="" xmlns:a16="http://schemas.microsoft.com/office/drawing/2014/main" id="{7298D820-EEE3-4EA1-9F6D-BB1F67ADF2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44550" y="3702119"/>
            <a:ext cx="848765" cy="2011888"/>
          </a:xfrm>
          <a:prstGeom prst="rect">
            <a:avLst/>
          </a:prstGeom>
          <a:noFill/>
        </p:spPr>
      </p:pic>
      <p:pic>
        <p:nvPicPr>
          <p:cNvPr id="13" name="Picture 2" descr="Image result for stick figure">
            <a:extLst>
              <a:ext uri="{FF2B5EF4-FFF2-40B4-BE49-F238E27FC236}">
                <a16:creationId xmlns="" xmlns:a16="http://schemas.microsoft.com/office/drawing/2014/main" id="{46C1E497-D2E3-4F38-BB3C-C73FD3B1AB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4439" y="3702120"/>
            <a:ext cx="848765" cy="2011888"/>
          </a:xfrm>
          <a:prstGeom prst="rect">
            <a:avLst/>
          </a:prstGeom>
          <a:noFill/>
        </p:spPr>
      </p:pic>
      <p:sp>
        <p:nvSpPr>
          <p:cNvPr id="14" name="Right Arrow 7">
            <a:extLst>
              <a:ext uri="{FF2B5EF4-FFF2-40B4-BE49-F238E27FC236}">
                <a16:creationId xmlns="" xmlns:a16="http://schemas.microsoft.com/office/drawing/2014/main" id="{B4FAD319-E18C-41A4-94E7-BFA575B27CD8}"/>
              </a:ext>
            </a:extLst>
          </p:cNvPr>
          <p:cNvSpPr/>
          <p:nvPr/>
        </p:nvSpPr>
        <p:spPr>
          <a:xfrm rot="16200000">
            <a:off x="5561799" y="2467523"/>
            <a:ext cx="973825" cy="86898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75854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3">
            <a:extLst>
              <a:ext uri="{FF2B5EF4-FFF2-40B4-BE49-F238E27FC236}">
                <a16:creationId xmlns="" xmlns:a16="http://schemas.microsoft.com/office/drawing/2014/main" id="{EE6E2944-8563-40EF-AF69-DA7668673630}"/>
              </a:ext>
            </a:extLst>
          </p:cNvPr>
          <p:cNvSpPr>
            <a:spLocks noGrp="1"/>
          </p:cNvSpPr>
          <p:nvPr>
            <p:ph type="title"/>
          </p:nvPr>
        </p:nvSpPr>
        <p:spPr>
          <a:xfrm>
            <a:off x="366550" y="365125"/>
            <a:ext cx="7558250" cy="2031234"/>
          </a:xfrm>
        </p:spPr>
        <p:txBody>
          <a:bodyPr>
            <a:normAutofit/>
          </a:bodyPr>
          <a:lstStyle/>
          <a:p>
            <a:r>
              <a:rPr lang="en-US" sz="6000" b="1" spc="600" dirty="0">
                <a:solidFill>
                  <a:srgbClr val="306E5E"/>
                </a:solidFill>
                <a:latin typeface="Aktiv Grotesk Ex" panose="020B0604020203020204" pitchFamily="34" charset="77"/>
                <a:cs typeface="Aktiv Grotesk Ex" panose="020B0604020203020204" pitchFamily="34" charset="77"/>
              </a:rPr>
              <a:t>Tim Keller</a:t>
            </a:r>
            <a:r>
              <a:rPr lang="en-US" sz="5000" b="1" spc="600" dirty="0">
                <a:solidFill>
                  <a:srgbClr val="306E5E"/>
                </a:solidFill>
                <a:latin typeface="Aktiv Grotesk Ex" panose="020B0604020203020204" pitchFamily="34" charset="77"/>
                <a:cs typeface="Aktiv Grotesk Ex" panose="020B0604020203020204" pitchFamily="34" charset="77"/>
              </a:rPr>
              <a:t/>
            </a:r>
            <a:br>
              <a:rPr lang="en-US" sz="5000" b="1" spc="600" dirty="0">
                <a:solidFill>
                  <a:srgbClr val="306E5E"/>
                </a:solidFill>
                <a:latin typeface="Aktiv Grotesk Ex" panose="020B0604020203020204" pitchFamily="34" charset="77"/>
                <a:cs typeface="Aktiv Grotesk Ex" panose="020B0604020203020204" pitchFamily="34" charset="77"/>
              </a:rPr>
            </a:br>
            <a:r>
              <a:rPr lang="en-US" sz="3000" b="1" spc="600" dirty="0">
                <a:solidFill>
                  <a:srgbClr val="306E5E"/>
                </a:solidFill>
                <a:latin typeface="Aktiv Grotesk Ex" panose="020B0604020203020204" pitchFamily="34" charset="77"/>
                <a:cs typeface="Aktiv Grotesk Ex" panose="020B0604020203020204" pitchFamily="34" charset="77"/>
              </a:rPr>
              <a:t>Author and Pastor</a:t>
            </a:r>
            <a:endParaRPr lang="en-US" sz="3000" b="1" spc="600" dirty="0">
              <a:solidFill>
                <a:srgbClr val="A29B0F"/>
              </a:solidFill>
              <a:latin typeface="Aktiv Grotesk Ex" panose="020B0604020203020204" pitchFamily="34" charset="77"/>
              <a:cs typeface="Aktiv Grotesk Ex" panose="020B0604020203020204" pitchFamily="34" charset="77"/>
            </a:endParaRPr>
          </a:p>
        </p:txBody>
      </p:sp>
      <p:sp>
        <p:nvSpPr>
          <p:cNvPr id="17" name="Content Placeholder 4">
            <a:extLst>
              <a:ext uri="{FF2B5EF4-FFF2-40B4-BE49-F238E27FC236}">
                <a16:creationId xmlns="" xmlns:a16="http://schemas.microsoft.com/office/drawing/2014/main" id="{01390E07-4E43-4FE2-91F1-12751AA97C37}"/>
              </a:ext>
            </a:extLst>
          </p:cNvPr>
          <p:cNvSpPr>
            <a:spLocks noGrp="1"/>
          </p:cNvSpPr>
          <p:nvPr>
            <p:ph idx="1"/>
          </p:nvPr>
        </p:nvSpPr>
        <p:spPr>
          <a:xfrm>
            <a:off x="366550" y="3433705"/>
            <a:ext cx="11458900" cy="4351338"/>
          </a:xfrm>
        </p:spPr>
        <p:txBody>
          <a:bodyPr>
            <a:noAutofit/>
          </a:bodyPr>
          <a:lstStyle/>
          <a:p>
            <a:pPr marL="0" indent="0">
              <a:buNone/>
            </a:pPr>
            <a:r>
              <a:rPr lang="en-US" sz="4000" dirty="0">
                <a:solidFill>
                  <a:srgbClr val="306E5E"/>
                </a:solidFill>
                <a:latin typeface="Avenir Book" panose="02000503020000020003" pitchFamily="2" charset="0"/>
              </a:rPr>
              <a:t>“What if we were created by a personal God and given a personal mission and calling? Then neither does the individual take precedence over the group [ultimately driving people apart]…”</a:t>
            </a:r>
          </a:p>
        </p:txBody>
      </p:sp>
    </p:spTree>
    <p:extLst>
      <p:ext uri="{BB962C8B-B14F-4D97-AF65-F5344CB8AC3E}">
        <p14:creationId xmlns:p14="http://schemas.microsoft.com/office/powerpoint/2010/main" val="15871624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3">
            <a:extLst>
              <a:ext uri="{FF2B5EF4-FFF2-40B4-BE49-F238E27FC236}">
                <a16:creationId xmlns="" xmlns:a16="http://schemas.microsoft.com/office/drawing/2014/main" id="{EE6E2944-8563-40EF-AF69-DA7668673630}"/>
              </a:ext>
            </a:extLst>
          </p:cNvPr>
          <p:cNvSpPr>
            <a:spLocks noGrp="1"/>
          </p:cNvSpPr>
          <p:nvPr>
            <p:ph type="title"/>
          </p:nvPr>
        </p:nvSpPr>
        <p:spPr>
          <a:xfrm>
            <a:off x="366550" y="365125"/>
            <a:ext cx="7558250" cy="2031234"/>
          </a:xfrm>
        </p:spPr>
        <p:txBody>
          <a:bodyPr>
            <a:normAutofit/>
          </a:bodyPr>
          <a:lstStyle/>
          <a:p>
            <a:r>
              <a:rPr lang="en-US" sz="6000" b="1" spc="600" dirty="0">
                <a:solidFill>
                  <a:srgbClr val="306E5E"/>
                </a:solidFill>
                <a:latin typeface="Aktiv Grotesk Ex" panose="020B0604020203020204" pitchFamily="34" charset="77"/>
                <a:cs typeface="Aktiv Grotesk Ex" panose="020B0604020203020204" pitchFamily="34" charset="77"/>
              </a:rPr>
              <a:t>Tim Keller</a:t>
            </a:r>
            <a:r>
              <a:rPr lang="en-US" sz="5000" b="1" spc="600" dirty="0">
                <a:solidFill>
                  <a:srgbClr val="306E5E"/>
                </a:solidFill>
                <a:latin typeface="Aktiv Grotesk Ex" panose="020B0604020203020204" pitchFamily="34" charset="77"/>
                <a:cs typeface="Aktiv Grotesk Ex" panose="020B0604020203020204" pitchFamily="34" charset="77"/>
              </a:rPr>
              <a:t/>
            </a:r>
            <a:br>
              <a:rPr lang="en-US" sz="5000" b="1" spc="600" dirty="0">
                <a:solidFill>
                  <a:srgbClr val="306E5E"/>
                </a:solidFill>
                <a:latin typeface="Aktiv Grotesk Ex" panose="020B0604020203020204" pitchFamily="34" charset="77"/>
                <a:cs typeface="Aktiv Grotesk Ex" panose="020B0604020203020204" pitchFamily="34" charset="77"/>
              </a:rPr>
            </a:br>
            <a:r>
              <a:rPr lang="en-US" sz="3000" b="1" spc="600" dirty="0">
                <a:solidFill>
                  <a:srgbClr val="306E5E"/>
                </a:solidFill>
                <a:latin typeface="Aktiv Grotesk Ex" panose="020B0604020203020204" pitchFamily="34" charset="77"/>
                <a:cs typeface="Aktiv Grotesk Ex" panose="020B0604020203020204" pitchFamily="34" charset="77"/>
              </a:rPr>
              <a:t>Author and Pastor</a:t>
            </a:r>
            <a:endParaRPr lang="en-US" sz="3000" b="1" spc="600" dirty="0">
              <a:solidFill>
                <a:srgbClr val="A29B0F"/>
              </a:solidFill>
              <a:latin typeface="Aktiv Grotesk Ex" panose="020B0604020203020204" pitchFamily="34" charset="77"/>
              <a:cs typeface="Aktiv Grotesk Ex" panose="020B0604020203020204" pitchFamily="34" charset="77"/>
            </a:endParaRPr>
          </a:p>
        </p:txBody>
      </p:sp>
      <p:sp>
        <p:nvSpPr>
          <p:cNvPr id="17" name="Content Placeholder 4">
            <a:extLst>
              <a:ext uri="{FF2B5EF4-FFF2-40B4-BE49-F238E27FC236}">
                <a16:creationId xmlns="" xmlns:a16="http://schemas.microsoft.com/office/drawing/2014/main" id="{01390E07-4E43-4FE2-91F1-12751AA97C37}"/>
              </a:ext>
            </a:extLst>
          </p:cNvPr>
          <p:cNvSpPr>
            <a:spLocks noGrp="1"/>
          </p:cNvSpPr>
          <p:nvPr>
            <p:ph idx="1"/>
          </p:nvPr>
        </p:nvSpPr>
        <p:spPr>
          <a:xfrm>
            <a:off x="366550" y="3433705"/>
            <a:ext cx="11458900" cy="4351338"/>
          </a:xfrm>
        </p:spPr>
        <p:txBody>
          <a:bodyPr>
            <a:noAutofit/>
          </a:bodyPr>
          <a:lstStyle/>
          <a:p>
            <a:pPr marL="0" indent="0">
              <a:buNone/>
            </a:pPr>
            <a:r>
              <a:rPr lang="en-US" sz="4000" dirty="0">
                <a:solidFill>
                  <a:srgbClr val="306E5E"/>
                </a:solidFill>
                <a:latin typeface="Avenir Book" panose="02000503020000020003" pitchFamily="2" charset="0"/>
              </a:rPr>
              <a:t>“…nor does the community take precedence over the individual (which can lead to oppression). What matters is not what society says about me, nor what I think of myself, but what God does.” </a:t>
            </a:r>
          </a:p>
        </p:txBody>
      </p:sp>
    </p:spTree>
    <p:extLst>
      <p:ext uri="{BB962C8B-B14F-4D97-AF65-F5344CB8AC3E}">
        <p14:creationId xmlns:p14="http://schemas.microsoft.com/office/powerpoint/2010/main" val="8022768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A better basis for identity </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742950" indent="-742950">
              <a:buAutoNum type="arabicPeriod" startAt="3"/>
            </a:pPr>
            <a:r>
              <a:rPr lang="en-US" sz="4000" b="1" i="1" dirty="0">
                <a:solidFill>
                  <a:srgbClr val="306E5E"/>
                </a:solidFill>
                <a:latin typeface="Avenir Book" panose="02000503020000020003" pitchFamily="2" charset="0"/>
              </a:rPr>
              <a:t>Divine</a:t>
            </a:r>
          </a:p>
          <a:p>
            <a:pPr marL="0" indent="0">
              <a:buNone/>
            </a:pPr>
            <a:r>
              <a:rPr lang="en-US" sz="4000" i="1" dirty="0">
                <a:solidFill>
                  <a:srgbClr val="306E5E"/>
                </a:solidFill>
                <a:latin typeface="Avenir Book" panose="02000503020000020003" pitchFamily="2" charset="0"/>
              </a:rPr>
              <a:t>“I am who I am before God.”</a:t>
            </a:r>
          </a:p>
          <a:p>
            <a:pPr>
              <a:buFontTx/>
              <a:buChar char="-"/>
            </a:pPr>
            <a:r>
              <a:rPr lang="en-US" sz="4000" dirty="0">
                <a:solidFill>
                  <a:srgbClr val="306E5E"/>
                </a:solidFill>
                <a:latin typeface="Avenir Book" panose="02000503020000020003" pitchFamily="2" charset="0"/>
              </a:rPr>
              <a:t>Valuable</a:t>
            </a:r>
            <a:r>
              <a:rPr lang="en-US" sz="4000" i="1" dirty="0">
                <a:solidFill>
                  <a:srgbClr val="306E5E"/>
                </a:solidFill>
                <a:latin typeface="Avenir Book" panose="02000503020000020003" pitchFamily="2" charset="0"/>
              </a:rPr>
              <a:t> </a:t>
            </a:r>
            <a:r>
              <a:rPr lang="en-US" sz="4000" dirty="0">
                <a:solidFill>
                  <a:srgbClr val="306E5E"/>
                </a:solidFill>
                <a:latin typeface="Avenir Book" panose="02000503020000020003" pitchFamily="2" charset="0"/>
              </a:rPr>
              <a:t>and unique as an individual </a:t>
            </a:r>
          </a:p>
          <a:p>
            <a:pPr>
              <a:buFontTx/>
              <a:buChar char="-"/>
            </a:pPr>
            <a:r>
              <a:rPr lang="en-US" sz="4000" dirty="0">
                <a:solidFill>
                  <a:srgbClr val="306E5E"/>
                </a:solidFill>
                <a:latin typeface="Avenir Book" panose="02000503020000020003" pitchFamily="2" charset="0"/>
              </a:rPr>
              <a:t>Interconnected and responsible to others</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4291408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A better basis for identity </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742950" indent="-742950">
              <a:buAutoNum type="arabicPeriod" startAt="3"/>
            </a:pPr>
            <a:r>
              <a:rPr lang="en-US" sz="4000" b="1" i="1" dirty="0">
                <a:solidFill>
                  <a:srgbClr val="306E5E"/>
                </a:solidFill>
                <a:latin typeface="Avenir Book" panose="02000503020000020003" pitchFamily="2" charset="0"/>
              </a:rPr>
              <a:t>Divine</a:t>
            </a:r>
          </a:p>
          <a:p>
            <a:pPr marL="0" indent="0">
              <a:buNone/>
            </a:pPr>
            <a:r>
              <a:rPr lang="en-US" sz="4000" i="1" dirty="0">
                <a:solidFill>
                  <a:srgbClr val="306E5E"/>
                </a:solidFill>
                <a:latin typeface="Avenir Book" panose="02000503020000020003" pitchFamily="2" charset="0"/>
              </a:rPr>
              <a:t>“I am who I am before God.”</a:t>
            </a:r>
          </a:p>
          <a:p>
            <a:pPr>
              <a:buFontTx/>
              <a:buChar char="-"/>
            </a:pPr>
            <a:r>
              <a:rPr lang="en-US" sz="4000" dirty="0">
                <a:solidFill>
                  <a:srgbClr val="306E5E"/>
                </a:solidFill>
                <a:latin typeface="Avenir Book" panose="02000503020000020003" pitchFamily="2" charset="0"/>
              </a:rPr>
              <a:t>Valuable</a:t>
            </a:r>
            <a:r>
              <a:rPr lang="en-US" sz="4000" i="1" dirty="0">
                <a:solidFill>
                  <a:srgbClr val="306E5E"/>
                </a:solidFill>
                <a:latin typeface="Avenir Book" panose="02000503020000020003" pitchFamily="2" charset="0"/>
              </a:rPr>
              <a:t> </a:t>
            </a:r>
            <a:r>
              <a:rPr lang="en-US" sz="4000" dirty="0">
                <a:solidFill>
                  <a:srgbClr val="306E5E"/>
                </a:solidFill>
                <a:latin typeface="Avenir Book" panose="02000503020000020003" pitchFamily="2" charset="0"/>
              </a:rPr>
              <a:t>and unique as an individual </a:t>
            </a:r>
          </a:p>
          <a:p>
            <a:pPr>
              <a:buFontTx/>
              <a:buChar char="-"/>
            </a:pPr>
            <a:r>
              <a:rPr lang="en-US" sz="4000" dirty="0">
                <a:solidFill>
                  <a:srgbClr val="306E5E"/>
                </a:solidFill>
                <a:latin typeface="Avenir Book" panose="02000503020000020003" pitchFamily="2" charset="0"/>
              </a:rPr>
              <a:t>Interconnected and responsible to others</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
        <p:nvSpPr>
          <p:cNvPr id="6" name="Rounded Rectangle 7">
            <a:extLst>
              <a:ext uri="{FF2B5EF4-FFF2-40B4-BE49-F238E27FC236}">
                <a16:creationId xmlns="" xmlns:a16="http://schemas.microsoft.com/office/drawing/2014/main" id="{666EC6F8-4A94-4FB4-B1BE-4FBEE408C674}"/>
              </a:ext>
            </a:extLst>
          </p:cNvPr>
          <p:cNvSpPr/>
          <p:nvPr/>
        </p:nvSpPr>
        <p:spPr>
          <a:xfrm>
            <a:off x="2825261" y="4684616"/>
            <a:ext cx="6441831" cy="1972652"/>
          </a:xfrm>
          <a:prstGeom prst="roundRect">
            <a:avLst/>
          </a:prstGeom>
          <a:solidFill>
            <a:srgbClr val="A29B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 xmlns:a16="http://schemas.microsoft.com/office/drawing/2014/main" id="{55A654DC-AEDA-4EAD-A333-4C7900549AE0}"/>
              </a:ext>
            </a:extLst>
          </p:cNvPr>
          <p:cNvSpPr txBox="1"/>
          <p:nvPr/>
        </p:nvSpPr>
        <p:spPr>
          <a:xfrm>
            <a:off x="3083170" y="4722714"/>
            <a:ext cx="6025660" cy="2308324"/>
          </a:xfrm>
          <a:prstGeom prst="rect">
            <a:avLst/>
          </a:prstGeom>
          <a:noFill/>
        </p:spPr>
        <p:txBody>
          <a:bodyPr wrap="square" rtlCol="0">
            <a:spAutoFit/>
          </a:bodyPr>
          <a:lstStyle/>
          <a:p>
            <a:r>
              <a:rPr lang="en-US" sz="3600" dirty="0">
                <a:solidFill>
                  <a:srgbClr val="E8DDC4"/>
                </a:solidFill>
                <a:latin typeface="Avenir Book" panose="02000503020000020003" pitchFamily="2" charset="0"/>
              </a:rPr>
              <a:t>Emphasis: God and His gifts</a:t>
            </a:r>
          </a:p>
          <a:p>
            <a:r>
              <a:rPr lang="en-US" sz="3600" dirty="0">
                <a:solidFill>
                  <a:srgbClr val="E8DDC4"/>
                </a:solidFill>
                <a:latin typeface="Avenir Book" panose="02000503020000020003" pitchFamily="2" charset="0"/>
              </a:rPr>
              <a:t>Values: Relationships, truth</a:t>
            </a:r>
          </a:p>
          <a:p>
            <a:r>
              <a:rPr lang="en-US" sz="3600" dirty="0">
                <a:solidFill>
                  <a:srgbClr val="E8DDC4"/>
                </a:solidFill>
                <a:latin typeface="Avenir Book" panose="02000503020000020003" pitchFamily="2" charset="0"/>
              </a:rPr>
              <a:t>Hero: Jesus Christ</a:t>
            </a:r>
          </a:p>
          <a:p>
            <a:endParaRPr lang="en-US" sz="3600" dirty="0">
              <a:solidFill>
                <a:srgbClr val="E8DDC4"/>
              </a:solidFill>
              <a:latin typeface="Avenir Book" panose="02000503020000020003" pitchFamily="2" charset="0"/>
            </a:endParaRPr>
          </a:p>
        </p:txBody>
      </p:sp>
      <p:sp>
        <p:nvSpPr>
          <p:cNvPr id="12" name="Rounded Rectangle 7">
            <a:extLst>
              <a:ext uri="{FF2B5EF4-FFF2-40B4-BE49-F238E27FC236}">
                <a16:creationId xmlns="" xmlns:a16="http://schemas.microsoft.com/office/drawing/2014/main" id="{00EBAA9F-E8B5-4C9F-AAD0-D9335C136F8F}"/>
              </a:ext>
            </a:extLst>
          </p:cNvPr>
          <p:cNvSpPr/>
          <p:nvPr/>
        </p:nvSpPr>
        <p:spPr>
          <a:xfrm>
            <a:off x="662355" y="142240"/>
            <a:ext cx="10691445" cy="3430393"/>
          </a:xfrm>
          <a:prstGeom prst="roundRect">
            <a:avLst/>
          </a:prstGeom>
          <a:solidFill>
            <a:srgbClr val="306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 xmlns:a16="http://schemas.microsoft.com/office/drawing/2014/main" id="{98714D3A-118C-44E5-A09D-D18FBC2C1BBB}"/>
              </a:ext>
            </a:extLst>
          </p:cNvPr>
          <p:cNvSpPr txBox="1"/>
          <p:nvPr/>
        </p:nvSpPr>
        <p:spPr>
          <a:xfrm>
            <a:off x="890955" y="528977"/>
            <a:ext cx="10310439" cy="2308324"/>
          </a:xfrm>
          <a:prstGeom prst="rect">
            <a:avLst/>
          </a:prstGeom>
          <a:noFill/>
        </p:spPr>
        <p:txBody>
          <a:bodyPr wrap="square" rtlCol="0">
            <a:spAutoFit/>
          </a:bodyPr>
          <a:lstStyle/>
          <a:p>
            <a:r>
              <a:rPr lang="en-US" sz="3600" dirty="0">
                <a:solidFill>
                  <a:srgbClr val="E8DDC4"/>
                </a:solidFill>
                <a:latin typeface="Avenir Book" panose="02000503020000020003" pitchFamily="2" charset="0"/>
              </a:rPr>
              <a:t>(1 Corinthians 4:3-4) I care very little if I am judged by you or by any human court; indeed, I do not even judge myself. My conscience is clear, but that does not make me innocent. It is the Lord who judges me.</a:t>
            </a:r>
          </a:p>
        </p:txBody>
      </p:sp>
    </p:spTree>
    <p:extLst>
      <p:ext uri="{BB962C8B-B14F-4D97-AF65-F5344CB8AC3E}">
        <p14:creationId xmlns:p14="http://schemas.microsoft.com/office/powerpoint/2010/main" val="2303067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2" grpId="0" animBg="1"/>
      <p:bldP spid="1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a:xfrm>
            <a:off x="838200" y="365125"/>
            <a:ext cx="11002108" cy="1325563"/>
          </a:xfrm>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What God is offering </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b="1" dirty="0">
                <a:solidFill>
                  <a:srgbClr val="306E5E"/>
                </a:solidFill>
                <a:latin typeface="Avenir Book" panose="02000503020000020003" pitchFamily="2" charset="0"/>
              </a:rPr>
              <a:t> An identity that is received rather than achieved</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361196545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a:xfrm>
            <a:off x="838200" y="365125"/>
            <a:ext cx="11002108" cy="1325563"/>
          </a:xfrm>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What God is offering </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b="1" dirty="0">
                <a:solidFill>
                  <a:srgbClr val="306E5E"/>
                </a:solidFill>
                <a:latin typeface="Avenir Book" panose="02000503020000020003" pitchFamily="2" charset="0"/>
              </a:rPr>
              <a:t> An identity that is received rather than achieved</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
        <p:nvSpPr>
          <p:cNvPr id="6" name="Rounded Rectangle 7">
            <a:extLst>
              <a:ext uri="{FF2B5EF4-FFF2-40B4-BE49-F238E27FC236}">
                <a16:creationId xmlns="" xmlns:a16="http://schemas.microsoft.com/office/drawing/2014/main" id="{639D7797-758A-44B6-B9C8-F37E5B1BE71C}"/>
              </a:ext>
            </a:extLst>
          </p:cNvPr>
          <p:cNvSpPr/>
          <p:nvPr/>
        </p:nvSpPr>
        <p:spPr>
          <a:xfrm>
            <a:off x="1535723" y="3911943"/>
            <a:ext cx="9120553" cy="1934285"/>
          </a:xfrm>
          <a:prstGeom prst="roundRect">
            <a:avLst/>
          </a:prstGeom>
          <a:solidFill>
            <a:srgbClr val="306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 xmlns:a16="http://schemas.microsoft.com/office/drawing/2014/main" id="{71FBAEE9-F1D2-4AA3-BFA8-1C6B7C046869}"/>
              </a:ext>
            </a:extLst>
          </p:cNvPr>
          <p:cNvSpPr txBox="1"/>
          <p:nvPr/>
        </p:nvSpPr>
        <p:spPr>
          <a:xfrm>
            <a:off x="1735014" y="3970559"/>
            <a:ext cx="8821611" cy="1754326"/>
          </a:xfrm>
          <a:prstGeom prst="rect">
            <a:avLst/>
          </a:prstGeom>
          <a:noFill/>
        </p:spPr>
        <p:txBody>
          <a:bodyPr wrap="square" rtlCol="0">
            <a:spAutoFit/>
          </a:bodyPr>
          <a:lstStyle/>
          <a:p>
            <a:r>
              <a:rPr lang="en-US" sz="3600" dirty="0">
                <a:solidFill>
                  <a:srgbClr val="E8DDC4"/>
                </a:solidFill>
                <a:latin typeface="Avenir Book" panose="02000503020000020003" pitchFamily="2" charset="0"/>
              </a:rPr>
              <a:t>(Genesis 1:27) “So God </a:t>
            </a:r>
            <a:r>
              <a:rPr lang="en-US" sz="3600" u="sng" dirty="0">
                <a:solidFill>
                  <a:srgbClr val="E8DDC4"/>
                </a:solidFill>
                <a:latin typeface="Avenir Book" panose="02000503020000020003" pitchFamily="2" charset="0"/>
              </a:rPr>
              <a:t>created mankind in his own image</a:t>
            </a:r>
            <a:r>
              <a:rPr lang="en-US" sz="3600" dirty="0">
                <a:solidFill>
                  <a:srgbClr val="E8DDC4"/>
                </a:solidFill>
                <a:latin typeface="Avenir Book" panose="02000503020000020003" pitchFamily="2" charset="0"/>
              </a:rPr>
              <a:t>, in the image of God he created them; male and female he created them.”</a:t>
            </a:r>
          </a:p>
        </p:txBody>
      </p:sp>
      <p:sp>
        <p:nvSpPr>
          <p:cNvPr id="10" name="Rounded Rectangle 7">
            <a:extLst>
              <a:ext uri="{FF2B5EF4-FFF2-40B4-BE49-F238E27FC236}">
                <a16:creationId xmlns="" xmlns:a16="http://schemas.microsoft.com/office/drawing/2014/main" id="{88608616-71A2-484D-AFE5-1AC1D51755D3}"/>
              </a:ext>
            </a:extLst>
          </p:cNvPr>
          <p:cNvSpPr/>
          <p:nvPr/>
        </p:nvSpPr>
        <p:spPr>
          <a:xfrm>
            <a:off x="410307" y="1459435"/>
            <a:ext cx="11002107" cy="1934285"/>
          </a:xfrm>
          <a:prstGeom prst="roundRect">
            <a:avLst/>
          </a:prstGeom>
          <a:solidFill>
            <a:srgbClr val="306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 xmlns:a16="http://schemas.microsoft.com/office/drawing/2014/main" id="{4E0753C4-1E99-4119-9A49-A5BA6701694D}"/>
              </a:ext>
            </a:extLst>
          </p:cNvPr>
          <p:cNvSpPr txBox="1"/>
          <p:nvPr/>
        </p:nvSpPr>
        <p:spPr>
          <a:xfrm>
            <a:off x="609600" y="1518051"/>
            <a:ext cx="10703163" cy="1754326"/>
          </a:xfrm>
          <a:prstGeom prst="rect">
            <a:avLst/>
          </a:prstGeom>
          <a:noFill/>
        </p:spPr>
        <p:txBody>
          <a:bodyPr wrap="square" rtlCol="0">
            <a:spAutoFit/>
          </a:bodyPr>
          <a:lstStyle/>
          <a:p>
            <a:r>
              <a:rPr lang="en-US" sz="3600" dirty="0">
                <a:solidFill>
                  <a:srgbClr val="E8DDC4"/>
                </a:solidFill>
                <a:latin typeface="Avenir Book" panose="02000503020000020003" pitchFamily="2" charset="0"/>
              </a:rPr>
              <a:t>(Ephesians 2:8-9) For it is </a:t>
            </a:r>
            <a:r>
              <a:rPr lang="en-US" sz="3600" u="sng" dirty="0">
                <a:solidFill>
                  <a:srgbClr val="E8DDC4"/>
                </a:solidFill>
                <a:latin typeface="Avenir Book" panose="02000503020000020003" pitchFamily="2" charset="0"/>
              </a:rPr>
              <a:t>by grace you have been saved</a:t>
            </a:r>
            <a:r>
              <a:rPr lang="en-US" sz="3600" dirty="0">
                <a:solidFill>
                  <a:srgbClr val="E8DDC4"/>
                </a:solidFill>
                <a:latin typeface="Avenir Book" panose="02000503020000020003" pitchFamily="2" charset="0"/>
              </a:rPr>
              <a:t>, through faith—and this is </a:t>
            </a:r>
            <a:r>
              <a:rPr lang="en-US" sz="3600" u="sng" dirty="0">
                <a:solidFill>
                  <a:srgbClr val="E8DDC4"/>
                </a:solidFill>
                <a:latin typeface="Avenir Book" panose="02000503020000020003" pitchFamily="2" charset="0"/>
              </a:rPr>
              <a:t>not from yourselves</a:t>
            </a:r>
            <a:r>
              <a:rPr lang="en-US" sz="3600" dirty="0">
                <a:solidFill>
                  <a:srgbClr val="E8DDC4"/>
                </a:solidFill>
                <a:latin typeface="Avenir Book" panose="02000503020000020003" pitchFamily="2" charset="0"/>
              </a:rPr>
              <a:t>, it is the </a:t>
            </a:r>
            <a:r>
              <a:rPr lang="en-US" sz="3600" u="sng" dirty="0">
                <a:solidFill>
                  <a:srgbClr val="E8DDC4"/>
                </a:solidFill>
                <a:latin typeface="Avenir Book" panose="02000503020000020003" pitchFamily="2" charset="0"/>
              </a:rPr>
              <a:t>gift of God</a:t>
            </a:r>
            <a:r>
              <a:rPr lang="en-US" sz="3600" dirty="0">
                <a:solidFill>
                  <a:srgbClr val="E8DDC4"/>
                </a:solidFill>
                <a:latin typeface="Avenir Book" panose="02000503020000020003" pitchFamily="2" charset="0"/>
              </a:rPr>
              <a:t>— not by works, so that </a:t>
            </a:r>
            <a:r>
              <a:rPr lang="en-US" sz="3600" u="sng" dirty="0">
                <a:solidFill>
                  <a:srgbClr val="E8DDC4"/>
                </a:solidFill>
                <a:latin typeface="Avenir Book" panose="02000503020000020003" pitchFamily="2" charset="0"/>
              </a:rPr>
              <a:t>no one can boast</a:t>
            </a:r>
            <a:r>
              <a:rPr lang="en-US" sz="3600" dirty="0">
                <a:solidFill>
                  <a:srgbClr val="E8DDC4"/>
                </a:solidFill>
                <a:latin typeface="Avenir Book" panose="02000503020000020003" pitchFamily="2" charset="0"/>
              </a:rPr>
              <a:t>.</a:t>
            </a:r>
          </a:p>
        </p:txBody>
      </p:sp>
    </p:spTree>
    <p:extLst>
      <p:ext uri="{BB962C8B-B14F-4D97-AF65-F5344CB8AC3E}">
        <p14:creationId xmlns:p14="http://schemas.microsoft.com/office/powerpoint/2010/main" val="2915625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0" grpId="0" animBg="1"/>
      <p:bldP spid="11"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a:xfrm>
            <a:off x="838200" y="365125"/>
            <a:ext cx="11002108" cy="1325563"/>
          </a:xfrm>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What God is offering </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b="1" dirty="0">
                <a:solidFill>
                  <a:srgbClr val="306E5E"/>
                </a:solidFill>
                <a:latin typeface="Avenir Book" panose="02000503020000020003" pitchFamily="2" charset="0"/>
              </a:rPr>
              <a:t> An identity that provides new source of motivation</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
        <p:nvSpPr>
          <p:cNvPr id="6" name="Rounded Rectangle 7">
            <a:extLst>
              <a:ext uri="{FF2B5EF4-FFF2-40B4-BE49-F238E27FC236}">
                <a16:creationId xmlns="" xmlns:a16="http://schemas.microsoft.com/office/drawing/2014/main" id="{639D7797-758A-44B6-B9C8-F37E5B1BE71C}"/>
              </a:ext>
            </a:extLst>
          </p:cNvPr>
          <p:cNvSpPr/>
          <p:nvPr/>
        </p:nvSpPr>
        <p:spPr>
          <a:xfrm>
            <a:off x="973015" y="3307657"/>
            <a:ext cx="9818077" cy="1934285"/>
          </a:xfrm>
          <a:prstGeom prst="roundRect">
            <a:avLst/>
          </a:prstGeom>
          <a:solidFill>
            <a:srgbClr val="306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 xmlns:a16="http://schemas.microsoft.com/office/drawing/2014/main" id="{71FBAEE9-F1D2-4AA3-BFA8-1C6B7C046869}"/>
              </a:ext>
            </a:extLst>
          </p:cNvPr>
          <p:cNvSpPr txBox="1"/>
          <p:nvPr/>
        </p:nvSpPr>
        <p:spPr>
          <a:xfrm>
            <a:off x="1172306" y="3487616"/>
            <a:ext cx="9519140" cy="1754326"/>
          </a:xfrm>
          <a:prstGeom prst="rect">
            <a:avLst/>
          </a:prstGeom>
          <a:noFill/>
        </p:spPr>
        <p:txBody>
          <a:bodyPr wrap="square" rtlCol="0">
            <a:spAutoFit/>
          </a:bodyPr>
          <a:lstStyle/>
          <a:p>
            <a:r>
              <a:rPr lang="en-US" sz="3600" dirty="0">
                <a:solidFill>
                  <a:srgbClr val="E8DDC4"/>
                </a:solidFill>
                <a:latin typeface="Avenir Book" panose="02000503020000020003" pitchFamily="2" charset="0"/>
              </a:rPr>
              <a:t>(Colossians 3:17) And </a:t>
            </a:r>
            <a:r>
              <a:rPr lang="en-US" sz="3600" u="sng" dirty="0">
                <a:solidFill>
                  <a:srgbClr val="E8DDC4"/>
                </a:solidFill>
                <a:latin typeface="Avenir Book" panose="02000503020000020003" pitchFamily="2" charset="0"/>
              </a:rPr>
              <a:t>whatever you do</a:t>
            </a:r>
            <a:r>
              <a:rPr lang="en-US" sz="3600" dirty="0">
                <a:solidFill>
                  <a:srgbClr val="E8DDC4"/>
                </a:solidFill>
                <a:latin typeface="Avenir Book" panose="02000503020000020003" pitchFamily="2" charset="0"/>
              </a:rPr>
              <a:t>, in word or deed, </a:t>
            </a:r>
            <a:r>
              <a:rPr lang="en-US" sz="3600" u="sng" dirty="0">
                <a:solidFill>
                  <a:srgbClr val="E8DDC4"/>
                </a:solidFill>
                <a:latin typeface="Avenir Book" panose="02000503020000020003" pitchFamily="2" charset="0"/>
              </a:rPr>
              <a:t>do everything in the name of the Lord Jesus</a:t>
            </a:r>
            <a:r>
              <a:rPr lang="en-US" sz="3600" dirty="0">
                <a:solidFill>
                  <a:srgbClr val="E8DDC4"/>
                </a:solidFill>
                <a:latin typeface="Avenir Book" panose="02000503020000020003" pitchFamily="2" charset="0"/>
              </a:rPr>
              <a:t>, </a:t>
            </a:r>
            <a:r>
              <a:rPr lang="en-US" sz="3600" u="sng" dirty="0">
                <a:solidFill>
                  <a:srgbClr val="E8DDC4"/>
                </a:solidFill>
                <a:latin typeface="Avenir Book" panose="02000503020000020003" pitchFamily="2" charset="0"/>
              </a:rPr>
              <a:t>giving thanks to God</a:t>
            </a:r>
            <a:r>
              <a:rPr lang="en-US" sz="3600" dirty="0">
                <a:solidFill>
                  <a:srgbClr val="E8DDC4"/>
                </a:solidFill>
                <a:latin typeface="Avenir Book" panose="02000503020000020003" pitchFamily="2" charset="0"/>
              </a:rPr>
              <a:t> the Father through him.</a:t>
            </a:r>
          </a:p>
        </p:txBody>
      </p:sp>
    </p:spTree>
    <p:extLst>
      <p:ext uri="{BB962C8B-B14F-4D97-AF65-F5344CB8AC3E}">
        <p14:creationId xmlns:p14="http://schemas.microsoft.com/office/powerpoint/2010/main" val="370298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3">
            <a:extLst>
              <a:ext uri="{FF2B5EF4-FFF2-40B4-BE49-F238E27FC236}">
                <a16:creationId xmlns="" xmlns:a16="http://schemas.microsoft.com/office/drawing/2014/main" id="{EE6E2944-8563-40EF-AF69-DA7668673630}"/>
              </a:ext>
            </a:extLst>
          </p:cNvPr>
          <p:cNvSpPr>
            <a:spLocks noGrp="1"/>
          </p:cNvSpPr>
          <p:nvPr>
            <p:ph type="title"/>
          </p:nvPr>
        </p:nvSpPr>
        <p:spPr>
          <a:xfrm>
            <a:off x="366550" y="365125"/>
            <a:ext cx="7558250" cy="2031234"/>
          </a:xfrm>
        </p:spPr>
        <p:txBody>
          <a:bodyPr>
            <a:normAutofit/>
          </a:bodyPr>
          <a:lstStyle/>
          <a:p>
            <a:r>
              <a:rPr lang="en-US" sz="6000" b="1" spc="600" dirty="0">
                <a:solidFill>
                  <a:srgbClr val="306E5E"/>
                </a:solidFill>
                <a:latin typeface="Aktiv Grotesk Ex" panose="020B0604020203020204" pitchFamily="34" charset="77"/>
                <a:cs typeface="Aktiv Grotesk Ex" panose="020B0604020203020204" pitchFamily="34" charset="77"/>
              </a:rPr>
              <a:t>Tim Keller</a:t>
            </a:r>
            <a:r>
              <a:rPr lang="en-US" sz="5000" b="1" spc="600" dirty="0">
                <a:solidFill>
                  <a:srgbClr val="306E5E"/>
                </a:solidFill>
                <a:latin typeface="Aktiv Grotesk Ex" panose="020B0604020203020204" pitchFamily="34" charset="77"/>
                <a:cs typeface="Aktiv Grotesk Ex" panose="020B0604020203020204" pitchFamily="34" charset="77"/>
              </a:rPr>
              <a:t/>
            </a:r>
            <a:br>
              <a:rPr lang="en-US" sz="5000" b="1" spc="600" dirty="0">
                <a:solidFill>
                  <a:srgbClr val="306E5E"/>
                </a:solidFill>
                <a:latin typeface="Aktiv Grotesk Ex" panose="020B0604020203020204" pitchFamily="34" charset="77"/>
                <a:cs typeface="Aktiv Grotesk Ex" panose="020B0604020203020204" pitchFamily="34" charset="77"/>
              </a:rPr>
            </a:br>
            <a:r>
              <a:rPr lang="en-US" sz="3000" b="1" spc="600" dirty="0">
                <a:solidFill>
                  <a:srgbClr val="306E5E"/>
                </a:solidFill>
                <a:latin typeface="Aktiv Grotesk Ex" panose="020B0604020203020204" pitchFamily="34" charset="77"/>
                <a:cs typeface="Aktiv Grotesk Ex" panose="020B0604020203020204" pitchFamily="34" charset="77"/>
              </a:rPr>
              <a:t>Author and Pastor</a:t>
            </a:r>
            <a:endParaRPr lang="en-US" sz="3000" b="1" spc="600" dirty="0">
              <a:solidFill>
                <a:srgbClr val="A29B0F"/>
              </a:solidFill>
              <a:latin typeface="Aktiv Grotesk Ex" panose="020B0604020203020204" pitchFamily="34" charset="77"/>
              <a:cs typeface="Aktiv Grotesk Ex" panose="020B0604020203020204" pitchFamily="34" charset="77"/>
            </a:endParaRPr>
          </a:p>
        </p:txBody>
      </p:sp>
      <p:sp>
        <p:nvSpPr>
          <p:cNvPr id="17" name="Content Placeholder 4">
            <a:extLst>
              <a:ext uri="{FF2B5EF4-FFF2-40B4-BE49-F238E27FC236}">
                <a16:creationId xmlns="" xmlns:a16="http://schemas.microsoft.com/office/drawing/2014/main" id="{01390E07-4E43-4FE2-91F1-12751AA97C37}"/>
              </a:ext>
            </a:extLst>
          </p:cNvPr>
          <p:cNvSpPr>
            <a:spLocks noGrp="1"/>
          </p:cNvSpPr>
          <p:nvPr>
            <p:ph idx="1"/>
          </p:nvPr>
        </p:nvSpPr>
        <p:spPr>
          <a:xfrm>
            <a:off x="366550" y="3433705"/>
            <a:ext cx="11458900" cy="4351338"/>
          </a:xfrm>
        </p:spPr>
        <p:txBody>
          <a:bodyPr>
            <a:noAutofit/>
          </a:bodyPr>
          <a:lstStyle/>
          <a:p>
            <a:pPr marL="0" indent="0">
              <a:buNone/>
            </a:pPr>
            <a:r>
              <a:rPr lang="en-US" sz="4000" dirty="0">
                <a:solidFill>
                  <a:srgbClr val="306E5E"/>
                </a:solidFill>
                <a:latin typeface="Avenir Book" panose="02000503020000020003" pitchFamily="2" charset="0"/>
              </a:rPr>
              <a:t>Ordinary moralistic religion operates on this principle: “I live a good and moral life; therefore God accepts me.” Gospel Christianity operates in the opposite way: “God accepts me unconditionally in Jesus Christ; therefore I live a good and moral life.”</a:t>
            </a:r>
          </a:p>
        </p:txBody>
      </p:sp>
    </p:spTree>
    <p:extLst>
      <p:ext uri="{BB962C8B-B14F-4D97-AF65-F5344CB8AC3E}">
        <p14:creationId xmlns:p14="http://schemas.microsoft.com/office/powerpoint/2010/main" val="6148484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3">
            <a:extLst>
              <a:ext uri="{FF2B5EF4-FFF2-40B4-BE49-F238E27FC236}">
                <a16:creationId xmlns="" xmlns:a16="http://schemas.microsoft.com/office/drawing/2014/main" id="{EE6E2944-8563-40EF-AF69-DA7668673630}"/>
              </a:ext>
            </a:extLst>
          </p:cNvPr>
          <p:cNvSpPr>
            <a:spLocks noGrp="1"/>
          </p:cNvSpPr>
          <p:nvPr>
            <p:ph type="title"/>
          </p:nvPr>
        </p:nvSpPr>
        <p:spPr>
          <a:xfrm>
            <a:off x="366550" y="365125"/>
            <a:ext cx="7558250" cy="2031234"/>
          </a:xfrm>
        </p:spPr>
        <p:txBody>
          <a:bodyPr>
            <a:normAutofit/>
          </a:bodyPr>
          <a:lstStyle/>
          <a:p>
            <a:r>
              <a:rPr lang="en-US" sz="6000" b="1" spc="600" dirty="0">
                <a:solidFill>
                  <a:srgbClr val="306E5E"/>
                </a:solidFill>
                <a:latin typeface="Aktiv Grotesk Ex" panose="020B0604020203020204" pitchFamily="34" charset="77"/>
                <a:cs typeface="Aktiv Grotesk Ex" panose="020B0604020203020204" pitchFamily="34" charset="77"/>
              </a:rPr>
              <a:t>Tim Keller</a:t>
            </a:r>
            <a:r>
              <a:rPr lang="en-US" sz="5000" b="1" spc="600" dirty="0">
                <a:solidFill>
                  <a:srgbClr val="306E5E"/>
                </a:solidFill>
                <a:latin typeface="Aktiv Grotesk Ex" panose="020B0604020203020204" pitchFamily="34" charset="77"/>
                <a:cs typeface="Aktiv Grotesk Ex" panose="020B0604020203020204" pitchFamily="34" charset="77"/>
              </a:rPr>
              <a:t/>
            </a:r>
            <a:br>
              <a:rPr lang="en-US" sz="5000" b="1" spc="600" dirty="0">
                <a:solidFill>
                  <a:srgbClr val="306E5E"/>
                </a:solidFill>
                <a:latin typeface="Aktiv Grotesk Ex" panose="020B0604020203020204" pitchFamily="34" charset="77"/>
                <a:cs typeface="Aktiv Grotesk Ex" panose="020B0604020203020204" pitchFamily="34" charset="77"/>
              </a:rPr>
            </a:br>
            <a:r>
              <a:rPr lang="en-US" sz="3000" b="1" spc="600" dirty="0">
                <a:solidFill>
                  <a:srgbClr val="306E5E"/>
                </a:solidFill>
                <a:latin typeface="Aktiv Grotesk Ex" panose="020B0604020203020204" pitchFamily="34" charset="77"/>
                <a:cs typeface="Aktiv Grotesk Ex" panose="020B0604020203020204" pitchFamily="34" charset="77"/>
              </a:rPr>
              <a:t>Author and Pastor</a:t>
            </a:r>
            <a:endParaRPr lang="en-US" sz="3000" b="1" spc="600" dirty="0">
              <a:solidFill>
                <a:srgbClr val="A29B0F"/>
              </a:solidFill>
              <a:latin typeface="Aktiv Grotesk Ex" panose="020B0604020203020204" pitchFamily="34" charset="77"/>
              <a:cs typeface="Aktiv Grotesk Ex" panose="020B0604020203020204" pitchFamily="34" charset="77"/>
            </a:endParaRPr>
          </a:p>
        </p:txBody>
      </p:sp>
      <p:sp>
        <p:nvSpPr>
          <p:cNvPr id="17" name="Content Placeholder 4">
            <a:extLst>
              <a:ext uri="{FF2B5EF4-FFF2-40B4-BE49-F238E27FC236}">
                <a16:creationId xmlns="" xmlns:a16="http://schemas.microsoft.com/office/drawing/2014/main" id="{01390E07-4E43-4FE2-91F1-12751AA97C37}"/>
              </a:ext>
            </a:extLst>
          </p:cNvPr>
          <p:cNvSpPr>
            <a:spLocks noGrp="1"/>
          </p:cNvSpPr>
          <p:nvPr>
            <p:ph idx="1"/>
          </p:nvPr>
        </p:nvSpPr>
        <p:spPr>
          <a:xfrm>
            <a:off x="366550" y="3433705"/>
            <a:ext cx="11458900" cy="4351338"/>
          </a:xfrm>
        </p:spPr>
        <p:txBody>
          <a:bodyPr>
            <a:noAutofit/>
          </a:bodyPr>
          <a:lstStyle/>
          <a:p>
            <a:pPr marL="0" indent="0">
              <a:buNone/>
            </a:pPr>
            <a:r>
              <a:rPr lang="en-US" sz="4000" dirty="0">
                <a:solidFill>
                  <a:srgbClr val="306E5E"/>
                </a:solidFill>
                <a:latin typeface="Avenir Book" panose="02000503020000020003" pitchFamily="2" charset="0"/>
              </a:rPr>
              <a:t>In the first case you live a good life out of the hope of a reward, with all the insecurity and self-doubts that go with it. In the Christian approach the motivation is one not of fear but of grateful joy…You serve him not in order to coerce him to love you but because he already does.</a:t>
            </a: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1976760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What are apologetics?</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8D0DC46E-2A37-4AAC-BB65-69E241B83445}"/>
              </a:ext>
            </a:extLst>
          </p:cNvPr>
          <p:cNvSpPr>
            <a:spLocks noGrp="1"/>
          </p:cNvSpPr>
          <p:nvPr>
            <p:ph idx="1"/>
          </p:nvPr>
        </p:nvSpPr>
        <p:spPr>
          <a:xfrm>
            <a:off x="838200" y="1825625"/>
            <a:ext cx="10515600" cy="4351338"/>
          </a:xfrm>
        </p:spPr>
        <p:txBody>
          <a:bodyPr>
            <a:noAutofit/>
          </a:bodyPr>
          <a:lstStyle/>
          <a:p>
            <a:pPr marL="742950" indent="-742950">
              <a:buAutoNum type="arabicPeriod"/>
            </a:pPr>
            <a:r>
              <a:rPr lang="en-US" sz="4000" dirty="0">
                <a:solidFill>
                  <a:srgbClr val="306E5E"/>
                </a:solidFill>
                <a:latin typeface="Avenir Book" panose="02000503020000020003" pitchFamily="2" charset="0"/>
              </a:rPr>
              <a:t>Apologetics are Biblical (1 Peter 3:15, John 5:46-47, Acts 17:16-31)</a:t>
            </a:r>
          </a:p>
          <a:p>
            <a:pPr marL="742950" indent="-742950">
              <a:buAutoNum type="arabicPeriod"/>
            </a:pPr>
            <a:r>
              <a:rPr lang="en-US" sz="4000" dirty="0">
                <a:solidFill>
                  <a:srgbClr val="306E5E"/>
                </a:solidFill>
                <a:latin typeface="Avenir Book" panose="02000503020000020003" pitchFamily="2" charset="0"/>
              </a:rPr>
              <a:t>Apologetics are necessary </a:t>
            </a:r>
          </a:p>
          <a:p>
            <a:pPr marL="0" indent="0">
              <a:buNone/>
            </a:pPr>
            <a:endParaRPr lang="en-US" sz="4000" dirty="0">
              <a:solidFill>
                <a:srgbClr val="306E5E"/>
              </a:solidFill>
              <a:latin typeface="Avenir Book" panose="02000503020000020003" pitchFamily="2" charset="0"/>
            </a:endParaRPr>
          </a:p>
        </p:txBody>
      </p:sp>
      <p:sp>
        <p:nvSpPr>
          <p:cNvPr id="6" name="Rounded Rectangle 7">
            <a:extLst>
              <a:ext uri="{FF2B5EF4-FFF2-40B4-BE49-F238E27FC236}">
                <a16:creationId xmlns="" xmlns:a16="http://schemas.microsoft.com/office/drawing/2014/main" id="{CAC41044-F638-469D-A2CF-1E0BCBFAF963}"/>
              </a:ext>
            </a:extLst>
          </p:cNvPr>
          <p:cNvSpPr/>
          <p:nvPr/>
        </p:nvSpPr>
        <p:spPr>
          <a:xfrm>
            <a:off x="1637679" y="3942494"/>
            <a:ext cx="9040329" cy="2550381"/>
          </a:xfrm>
          <a:prstGeom prst="roundRect">
            <a:avLst/>
          </a:prstGeom>
          <a:solidFill>
            <a:srgbClr val="A29B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 xmlns:a16="http://schemas.microsoft.com/office/drawing/2014/main" id="{99CAD784-0154-43A8-A6E7-AF3B90A43F1F}"/>
              </a:ext>
            </a:extLst>
          </p:cNvPr>
          <p:cNvSpPr txBox="1"/>
          <p:nvPr/>
        </p:nvSpPr>
        <p:spPr>
          <a:xfrm>
            <a:off x="1774805" y="3980594"/>
            <a:ext cx="8626221" cy="2308324"/>
          </a:xfrm>
          <a:prstGeom prst="rect">
            <a:avLst/>
          </a:prstGeom>
          <a:noFill/>
        </p:spPr>
        <p:txBody>
          <a:bodyPr wrap="square" rtlCol="0">
            <a:spAutoFit/>
          </a:bodyPr>
          <a:lstStyle/>
          <a:p>
            <a:pPr marL="571500" indent="-571500">
              <a:buFontTx/>
              <a:buChar char="-"/>
            </a:pPr>
            <a:r>
              <a:rPr lang="en-US" sz="3600" dirty="0">
                <a:solidFill>
                  <a:srgbClr val="E8DDC4"/>
                </a:solidFill>
                <a:latin typeface="Avenir Book" panose="02000503020000020003" pitchFamily="2" charset="0"/>
              </a:rPr>
              <a:t>Humans are rational beings (Isaiah 1:18)</a:t>
            </a:r>
          </a:p>
          <a:p>
            <a:pPr marL="571500" indent="-571500">
              <a:buFontTx/>
              <a:buChar char="-"/>
            </a:pPr>
            <a:r>
              <a:rPr lang="en-US" sz="3600" dirty="0">
                <a:solidFill>
                  <a:srgbClr val="E8DDC4"/>
                </a:solidFill>
                <a:latin typeface="Avenir Book" panose="02000503020000020003" pitchFamily="2" charset="0"/>
              </a:rPr>
              <a:t>Satan generates new lies (Eph. 6:11)</a:t>
            </a:r>
          </a:p>
          <a:p>
            <a:pPr marL="571500" indent="-571500">
              <a:buFontTx/>
              <a:buChar char="-"/>
            </a:pPr>
            <a:r>
              <a:rPr lang="en-US" sz="3600" dirty="0">
                <a:solidFill>
                  <a:srgbClr val="E8DDC4"/>
                </a:solidFill>
                <a:latin typeface="Avenir Book" panose="02000503020000020003" pitchFamily="2" charset="0"/>
              </a:rPr>
              <a:t>Christianity bases itself on testable truth claims (Acts 10:34-43)</a:t>
            </a:r>
          </a:p>
        </p:txBody>
      </p:sp>
    </p:spTree>
    <p:extLst>
      <p:ext uri="{BB962C8B-B14F-4D97-AF65-F5344CB8AC3E}">
        <p14:creationId xmlns:p14="http://schemas.microsoft.com/office/powerpoint/2010/main" val="3930574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a:xfrm>
            <a:off x="838200" y="365125"/>
            <a:ext cx="11002108" cy="1325563"/>
          </a:xfrm>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What God is offering </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b="1" dirty="0">
                <a:solidFill>
                  <a:srgbClr val="306E5E"/>
                </a:solidFill>
                <a:latin typeface="Avenir Book" panose="02000503020000020003" pitchFamily="2" charset="0"/>
              </a:rPr>
              <a:t> An identity that gives a secure sense of worth</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309452977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a:xfrm>
            <a:off x="838200" y="365125"/>
            <a:ext cx="11002108" cy="1325563"/>
          </a:xfrm>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What God is offering </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b="1" dirty="0">
                <a:solidFill>
                  <a:srgbClr val="306E5E"/>
                </a:solidFill>
                <a:latin typeface="Avenir Book" panose="02000503020000020003" pitchFamily="2" charset="0"/>
              </a:rPr>
              <a:t> An identity that gives a secure sense of worth</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
        <p:nvSpPr>
          <p:cNvPr id="6" name="Rounded Rectangle 7">
            <a:extLst>
              <a:ext uri="{FF2B5EF4-FFF2-40B4-BE49-F238E27FC236}">
                <a16:creationId xmlns="" xmlns:a16="http://schemas.microsoft.com/office/drawing/2014/main" id="{639D7797-758A-44B6-B9C8-F37E5B1BE71C}"/>
              </a:ext>
            </a:extLst>
          </p:cNvPr>
          <p:cNvSpPr/>
          <p:nvPr/>
        </p:nvSpPr>
        <p:spPr>
          <a:xfrm>
            <a:off x="885092" y="2709861"/>
            <a:ext cx="10515600" cy="3602039"/>
          </a:xfrm>
          <a:prstGeom prst="roundRect">
            <a:avLst/>
          </a:prstGeom>
          <a:solidFill>
            <a:srgbClr val="306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 xmlns:a16="http://schemas.microsoft.com/office/drawing/2014/main" id="{71FBAEE9-F1D2-4AA3-BFA8-1C6B7C046869}"/>
              </a:ext>
            </a:extLst>
          </p:cNvPr>
          <p:cNvSpPr txBox="1"/>
          <p:nvPr/>
        </p:nvSpPr>
        <p:spPr>
          <a:xfrm>
            <a:off x="1084382" y="2768478"/>
            <a:ext cx="10046679" cy="3416320"/>
          </a:xfrm>
          <a:prstGeom prst="rect">
            <a:avLst/>
          </a:prstGeom>
          <a:noFill/>
        </p:spPr>
        <p:txBody>
          <a:bodyPr wrap="square" rtlCol="0">
            <a:spAutoFit/>
          </a:bodyPr>
          <a:lstStyle/>
          <a:p>
            <a:r>
              <a:rPr lang="en-US" sz="3600" dirty="0">
                <a:solidFill>
                  <a:srgbClr val="E8DDC4"/>
                </a:solidFill>
                <a:latin typeface="Avenir Book" panose="02000503020000020003" pitchFamily="2" charset="0"/>
              </a:rPr>
              <a:t>(Romans 8:38) For I am convinced that neither death nor life, neither angels nor demons, neither the present nor the future, nor any powers, neither height nor depth, </a:t>
            </a:r>
            <a:r>
              <a:rPr lang="en-US" sz="3600" u="sng" dirty="0">
                <a:solidFill>
                  <a:srgbClr val="E8DDC4"/>
                </a:solidFill>
                <a:latin typeface="Avenir Book" panose="02000503020000020003" pitchFamily="2" charset="0"/>
              </a:rPr>
              <a:t>nor anything else in all creation</a:t>
            </a:r>
            <a:r>
              <a:rPr lang="en-US" sz="3600" dirty="0">
                <a:solidFill>
                  <a:srgbClr val="E8DDC4"/>
                </a:solidFill>
                <a:latin typeface="Avenir Book" panose="02000503020000020003" pitchFamily="2" charset="0"/>
              </a:rPr>
              <a:t>, will be </a:t>
            </a:r>
            <a:r>
              <a:rPr lang="en-US" sz="3600" u="sng" dirty="0">
                <a:solidFill>
                  <a:srgbClr val="E8DDC4"/>
                </a:solidFill>
                <a:latin typeface="Avenir Book" panose="02000503020000020003" pitchFamily="2" charset="0"/>
              </a:rPr>
              <a:t>able to separate us from the love of God</a:t>
            </a:r>
            <a:r>
              <a:rPr lang="en-US" sz="3600" dirty="0">
                <a:solidFill>
                  <a:srgbClr val="E8DDC4"/>
                </a:solidFill>
                <a:latin typeface="Avenir Book" panose="02000503020000020003" pitchFamily="2" charset="0"/>
              </a:rPr>
              <a:t> that is in Christ Jesus our Lord.</a:t>
            </a:r>
          </a:p>
        </p:txBody>
      </p:sp>
      <p:sp>
        <p:nvSpPr>
          <p:cNvPr id="8" name="Rounded Rectangle 7">
            <a:extLst>
              <a:ext uri="{FF2B5EF4-FFF2-40B4-BE49-F238E27FC236}">
                <a16:creationId xmlns="" xmlns:a16="http://schemas.microsoft.com/office/drawing/2014/main" id="{80B687C9-CF0F-4964-9861-D54007897C15}"/>
              </a:ext>
            </a:extLst>
          </p:cNvPr>
          <p:cNvSpPr/>
          <p:nvPr/>
        </p:nvSpPr>
        <p:spPr>
          <a:xfrm>
            <a:off x="1336432" y="306509"/>
            <a:ext cx="8686799" cy="1934285"/>
          </a:xfrm>
          <a:prstGeom prst="roundRect">
            <a:avLst/>
          </a:prstGeom>
          <a:solidFill>
            <a:srgbClr val="306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 xmlns:a16="http://schemas.microsoft.com/office/drawing/2014/main" id="{21E3C42E-C2E6-476C-8586-3CE83F183B46}"/>
              </a:ext>
            </a:extLst>
          </p:cNvPr>
          <p:cNvSpPr txBox="1"/>
          <p:nvPr/>
        </p:nvSpPr>
        <p:spPr>
          <a:xfrm>
            <a:off x="1535723" y="365125"/>
            <a:ext cx="8821611" cy="2308324"/>
          </a:xfrm>
          <a:prstGeom prst="rect">
            <a:avLst/>
          </a:prstGeom>
          <a:noFill/>
        </p:spPr>
        <p:txBody>
          <a:bodyPr wrap="square" rtlCol="0">
            <a:spAutoFit/>
          </a:bodyPr>
          <a:lstStyle/>
          <a:p>
            <a:r>
              <a:rPr lang="en-US" sz="3600" dirty="0">
                <a:solidFill>
                  <a:srgbClr val="E8DDC4"/>
                </a:solidFill>
                <a:latin typeface="Avenir Book" panose="02000503020000020003" pitchFamily="2" charset="0"/>
              </a:rPr>
              <a:t>(1 John 3:1)  See what great love the Father has lavished on us, that we should be called children of God! And that is what we are!</a:t>
            </a:r>
          </a:p>
          <a:p>
            <a:endParaRPr lang="en-US" sz="3600" dirty="0">
              <a:solidFill>
                <a:srgbClr val="E8DDC4"/>
              </a:solidFill>
              <a:latin typeface="Avenir Book" panose="02000503020000020003" pitchFamily="2" charset="0"/>
            </a:endParaRPr>
          </a:p>
        </p:txBody>
      </p:sp>
    </p:spTree>
    <p:extLst>
      <p:ext uri="{BB962C8B-B14F-4D97-AF65-F5344CB8AC3E}">
        <p14:creationId xmlns:p14="http://schemas.microsoft.com/office/powerpoint/2010/main" val="1129656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a:xfrm>
            <a:off x="838200" y="365125"/>
            <a:ext cx="11002108" cy="1325563"/>
          </a:xfrm>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What God is offering </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b="1" dirty="0">
                <a:solidFill>
                  <a:srgbClr val="306E5E"/>
                </a:solidFill>
                <a:latin typeface="Avenir Book" panose="02000503020000020003" pitchFamily="2" charset="0"/>
              </a:rPr>
              <a:t> An identity that give us wisdom in knowing how to live</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83924919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a:xfrm>
            <a:off x="838200" y="365125"/>
            <a:ext cx="11002108" cy="1325563"/>
          </a:xfrm>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What God is offering </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b="1" dirty="0">
                <a:solidFill>
                  <a:srgbClr val="306E5E"/>
                </a:solidFill>
                <a:latin typeface="Avenir Book" panose="02000503020000020003" pitchFamily="2" charset="0"/>
              </a:rPr>
              <a:t> An identity that give us wisdom in knowing how to live</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
        <p:nvSpPr>
          <p:cNvPr id="6" name="Rounded Rectangle 7">
            <a:extLst>
              <a:ext uri="{FF2B5EF4-FFF2-40B4-BE49-F238E27FC236}">
                <a16:creationId xmlns="" xmlns:a16="http://schemas.microsoft.com/office/drawing/2014/main" id="{639D7797-758A-44B6-B9C8-F37E5B1BE71C}"/>
              </a:ext>
            </a:extLst>
          </p:cNvPr>
          <p:cNvSpPr/>
          <p:nvPr/>
        </p:nvSpPr>
        <p:spPr>
          <a:xfrm>
            <a:off x="720969" y="4737064"/>
            <a:ext cx="10515600" cy="2027239"/>
          </a:xfrm>
          <a:prstGeom prst="roundRect">
            <a:avLst/>
          </a:prstGeom>
          <a:solidFill>
            <a:srgbClr val="306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 xmlns:a16="http://schemas.microsoft.com/office/drawing/2014/main" id="{71FBAEE9-F1D2-4AA3-BFA8-1C6B7C046869}"/>
              </a:ext>
            </a:extLst>
          </p:cNvPr>
          <p:cNvSpPr txBox="1"/>
          <p:nvPr/>
        </p:nvSpPr>
        <p:spPr>
          <a:xfrm>
            <a:off x="1029282" y="4826587"/>
            <a:ext cx="10046679" cy="1754326"/>
          </a:xfrm>
          <a:prstGeom prst="rect">
            <a:avLst/>
          </a:prstGeom>
          <a:noFill/>
        </p:spPr>
        <p:txBody>
          <a:bodyPr wrap="square" rtlCol="0">
            <a:spAutoFit/>
          </a:bodyPr>
          <a:lstStyle/>
          <a:p>
            <a:r>
              <a:rPr lang="en-US" sz="3600" dirty="0">
                <a:solidFill>
                  <a:srgbClr val="E8DDC4"/>
                </a:solidFill>
                <a:latin typeface="Avenir Book" panose="02000503020000020003" pitchFamily="2" charset="0"/>
              </a:rPr>
              <a:t>(Colossians 1:10) so that you may </a:t>
            </a:r>
            <a:r>
              <a:rPr lang="en-US" sz="3600" u="sng" dirty="0">
                <a:solidFill>
                  <a:srgbClr val="E8DDC4"/>
                </a:solidFill>
                <a:latin typeface="Avenir Book" panose="02000503020000020003" pitchFamily="2" charset="0"/>
              </a:rPr>
              <a:t>live a life worthy</a:t>
            </a:r>
            <a:r>
              <a:rPr lang="en-US" sz="3600" dirty="0">
                <a:solidFill>
                  <a:srgbClr val="E8DDC4"/>
                </a:solidFill>
                <a:latin typeface="Avenir Book" panose="02000503020000020003" pitchFamily="2" charset="0"/>
              </a:rPr>
              <a:t> of the Lord and </a:t>
            </a:r>
            <a:r>
              <a:rPr lang="en-US" sz="3600" u="sng" dirty="0">
                <a:solidFill>
                  <a:srgbClr val="E8DDC4"/>
                </a:solidFill>
                <a:latin typeface="Avenir Book" panose="02000503020000020003" pitchFamily="2" charset="0"/>
              </a:rPr>
              <a:t>please him</a:t>
            </a:r>
            <a:r>
              <a:rPr lang="en-US" sz="3600" dirty="0">
                <a:solidFill>
                  <a:srgbClr val="E8DDC4"/>
                </a:solidFill>
                <a:latin typeface="Avenir Book" panose="02000503020000020003" pitchFamily="2" charset="0"/>
              </a:rPr>
              <a:t> in every way: </a:t>
            </a:r>
            <a:r>
              <a:rPr lang="en-US" sz="3600" u="sng" dirty="0">
                <a:solidFill>
                  <a:srgbClr val="E8DDC4"/>
                </a:solidFill>
                <a:latin typeface="Avenir Book" panose="02000503020000020003" pitchFamily="2" charset="0"/>
              </a:rPr>
              <a:t>bearing fruit</a:t>
            </a:r>
            <a:r>
              <a:rPr lang="en-US" sz="3600" dirty="0">
                <a:solidFill>
                  <a:srgbClr val="E8DDC4"/>
                </a:solidFill>
                <a:latin typeface="Avenir Book" panose="02000503020000020003" pitchFamily="2" charset="0"/>
              </a:rPr>
              <a:t> in every good work, </a:t>
            </a:r>
            <a:r>
              <a:rPr lang="en-US" sz="3600" u="sng" dirty="0">
                <a:solidFill>
                  <a:srgbClr val="E8DDC4"/>
                </a:solidFill>
                <a:latin typeface="Avenir Book" panose="02000503020000020003" pitchFamily="2" charset="0"/>
              </a:rPr>
              <a:t>growing in the knowledge of God</a:t>
            </a:r>
          </a:p>
        </p:txBody>
      </p:sp>
      <p:sp>
        <p:nvSpPr>
          <p:cNvPr id="8" name="Rounded Rectangle 7">
            <a:extLst>
              <a:ext uri="{FF2B5EF4-FFF2-40B4-BE49-F238E27FC236}">
                <a16:creationId xmlns="" xmlns:a16="http://schemas.microsoft.com/office/drawing/2014/main" id="{65487CD4-87B9-4F5C-AE2E-AB2BE499DABC}"/>
              </a:ext>
            </a:extLst>
          </p:cNvPr>
          <p:cNvSpPr/>
          <p:nvPr/>
        </p:nvSpPr>
        <p:spPr>
          <a:xfrm>
            <a:off x="1248507" y="2501899"/>
            <a:ext cx="9460523" cy="2027239"/>
          </a:xfrm>
          <a:prstGeom prst="roundRect">
            <a:avLst/>
          </a:prstGeom>
          <a:solidFill>
            <a:srgbClr val="306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 xmlns:a16="http://schemas.microsoft.com/office/drawing/2014/main" id="{C05658F4-B044-4FE1-A760-E6117DE344D8}"/>
              </a:ext>
            </a:extLst>
          </p:cNvPr>
          <p:cNvSpPr txBox="1"/>
          <p:nvPr/>
        </p:nvSpPr>
        <p:spPr>
          <a:xfrm>
            <a:off x="1539236" y="2647852"/>
            <a:ext cx="9026770" cy="2308324"/>
          </a:xfrm>
          <a:prstGeom prst="rect">
            <a:avLst/>
          </a:prstGeom>
          <a:noFill/>
        </p:spPr>
        <p:txBody>
          <a:bodyPr wrap="square" rtlCol="0">
            <a:spAutoFit/>
          </a:bodyPr>
          <a:lstStyle/>
          <a:p>
            <a:r>
              <a:rPr lang="en-US" sz="3600" dirty="0">
                <a:solidFill>
                  <a:srgbClr val="E8DDC4"/>
                </a:solidFill>
                <a:latin typeface="Avenir Book" panose="02000503020000020003" pitchFamily="2" charset="0"/>
              </a:rPr>
              <a:t>(James 1:5) But if any of you lacks wisdom, let him ask of God, who gives to all generously and without reproach, and it will be given to him.</a:t>
            </a:r>
          </a:p>
          <a:p>
            <a:endParaRPr lang="en-US" sz="3600" u="sng" dirty="0">
              <a:solidFill>
                <a:srgbClr val="E8DDC4"/>
              </a:solidFill>
              <a:latin typeface="Avenir Book" panose="02000503020000020003" pitchFamily="2" charset="0"/>
            </a:endParaRPr>
          </a:p>
        </p:txBody>
      </p:sp>
    </p:spTree>
    <p:extLst>
      <p:ext uri="{BB962C8B-B14F-4D97-AF65-F5344CB8AC3E}">
        <p14:creationId xmlns:p14="http://schemas.microsoft.com/office/powerpoint/2010/main" val="2903403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a:xfrm>
            <a:off x="838200" y="365125"/>
            <a:ext cx="11002108" cy="1325563"/>
          </a:xfrm>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What God is offering </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b="1" dirty="0">
                <a:solidFill>
                  <a:srgbClr val="306E5E"/>
                </a:solidFill>
                <a:latin typeface="Avenir Book" panose="02000503020000020003" pitchFamily="2" charset="0"/>
              </a:rPr>
              <a:t> An identity that makes real loving community possible</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76172926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a:xfrm>
            <a:off x="838200" y="365125"/>
            <a:ext cx="11002108" cy="1325563"/>
          </a:xfrm>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What God is offering </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p:txBody>
          <a:bodyPr>
            <a:noAutofit/>
          </a:bodyPr>
          <a:lstStyle/>
          <a:p>
            <a:pPr marL="0" indent="0">
              <a:buNone/>
            </a:pPr>
            <a:r>
              <a:rPr lang="en-US" sz="4000" b="1" dirty="0">
                <a:solidFill>
                  <a:srgbClr val="306E5E"/>
                </a:solidFill>
                <a:latin typeface="Avenir Book" panose="02000503020000020003" pitchFamily="2" charset="0"/>
              </a:rPr>
              <a:t> An identity that makes real loving community possible</a:t>
            </a: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a:p>
            <a:pPr marL="0" indent="0">
              <a:buNone/>
            </a:pPr>
            <a:endParaRPr lang="en-US" sz="4000" dirty="0">
              <a:solidFill>
                <a:srgbClr val="306E5E"/>
              </a:solidFill>
              <a:latin typeface="Avenir Book" panose="02000503020000020003" pitchFamily="2" charset="0"/>
            </a:endParaRPr>
          </a:p>
        </p:txBody>
      </p:sp>
      <p:sp>
        <p:nvSpPr>
          <p:cNvPr id="6" name="Rounded Rectangle 7">
            <a:extLst>
              <a:ext uri="{FF2B5EF4-FFF2-40B4-BE49-F238E27FC236}">
                <a16:creationId xmlns="" xmlns:a16="http://schemas.microsoft.com/office/drawing/2014/main" id="{639D7797-758A-44B6-B9C8-F37E5B1BE71C}"/>
              </a:ext>
            </a:extLst>
          </p:cNvPr>
          <p:cNvSpPr/>
          <p:nvPr/>
        </p:nvSpPr>
        <p:spPr>
          <a:xfrm>
            <a:off x="594946" y="4143552"/>
            <a:ext cx="11002108" cy="1883448"/>
          </a:xfrm>
          <a:prstGeom prst="roundRect">
            <a:avLst/>
          </a:prstGeom>
          <a:solidFill>
            <a:srgbClr val="306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 xmlns:a16="http://schemas.microsoft.com/office/drawing/2014/main" id="{71FBAEE9-F1D2-4AA3-BFA8-1C6B7C046869}"/>
              </a:ext>
            </a:extLst>
          </p:cNvPr>
          <p:cNvSpPr txBox="1"/>
          <p:nvPr/>
        </p:nvSpPr>
        <p:spPr>
          <a:xfrm>
            <a:off x="700454" y="4202169"/>
            <a:ext cx="10703170" cy="1754326"/>
          </a:xfrm>
          <a:prstGeom prst="rect">
            <a:avLst/>
          </a:prstGeom>
          <a:noFill/>
        </p:spPr>
        <p:txBody>
          <a:bodyPr wrap="square" rtlCol="0">
            <a:spAutoFit/>
          </a:bodyPr>
          <a:lstStyle/>
          <a:p>
            <a:r>
              <a:rPr lang="en-US" sz="3600" dirty="0">
                <a:solidFill>
                  <a:srgbClr val="E8DDC4"/>
                </a:solidFill>
                <a:latin typeface="Avenir Book" panose="02000503020000020003" pitchFamily="2" charset="0"/>
              </a:rPr>
              <a:t>(Galatians 5:13) You, my brothers and sisters, were called to be free. But do not use your freedom to indulge the flesh; rather, serve one another humbly in love.</a:t>
            </a:r>
          </a:p>
        </p:txBody>
      </p:sp>
      <p:sp>
        <p:nvSpPr>
          <p:cNvPr id="8" name="Rounded Rectangle 7">
            <a:extLst>
              <a:ext uri="{FF2B5EF4-FFF2-40B4-BE49-F238E27FC236}">
                <a16:creationId xmlns="" xmlns:a16="http://schemas.microsoft.com/office/drawing/2014/main" id="{35D5D243-62C9-4099-B466-EA0C18AD74E9}"/>
              </a:ext>
            </a:extLst>
          </p:cNvPr>
          <p:cNvSpPr/>
          <p:nvPr/>
        </p:nvSpPr>
        <p:spPr>
          <a:xfrm>
            <a:off x="788376" y="1487613"/>
            <a:ext cx="10306672" cy="2071177"/>
          </a:xfrm>
          <a:prstGeom prst="roundRect">
            <a:avLst/>
          </a:prstGeom>
          <a:solidFill>
            <a:srgbClr val="306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 xmlns:a16="http://schemas.microsoft.com/office/drawing/2014/main" id="{2B2E3357-5FDE-422C-9893-D4013929C685}"/>
              </a:ext>
            </a:extLst>
          </p:cNvPr>
          <p:cNvSpPr txBox="1"/>
          <p:nvPr/>
        </p:nvSpPr>
        <p:spPr>
          <a:xfrm>
            <a:off x="1038535" y="1612847"/>
            <a:ext cx="9806353" cy="1200329"/>
          </a:xfrm>
          <a:prstGeom prst="rect">
            <a:avLst/>
          </a:prstGeom>
          <a:noFill/>
        </p:spPr>
        <p:txBody>
          <a:bodyPr wrap="square" rtlCol="0">
            <a:spAutoFit/>
          </a:bodyPr>
          <a:lstStyle/>
          <a:p>
            <a:r>
              <a:rPr lang="en-US" sz="3600" dirty="0">
                <a:solidFill>
                  <a:srgbClr val="E8DDC4"/>
                </a:solidFill>
                <a:latin typeface="Avenir Book" panose="02000503020000020003" pitchFamily="2" charset="0"/>
              </a:rPr>
              <a:t>(Romans 12:5) so in Christ we, though many, form one body, and each member belongs to all the others.</a:t>
            </a:r>
          </a:p>
        </p:txBody>
      </p:sp>
    </p:spTree>
    <p:extLst>
      <p:ext uri="{BB962C8B-B14F-4D97-AF65-F5344CB8AC3E}">
        <p14:creationId xmlns:p14="http://schemas.microsoft.com/office/powerpoint/2010/main" val="2774240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3">
            <a:extLst>
              <a:ext uri="{FF2B5EF4-FFF2-40B4-BE49-F238E27FC236}">
                <a16:creationId xmlns="" xmlns:a16="http://schemas.microsoft.com/office/drawing/2014/main" id="{EE6E2944-8563-40EF-AF69-DA7668673630}"/>
              </a:ext>
            </a:extLst>
          </p:cNvPr>
          <p:cNvSpPr>
            <a:spLocks noGrp="1"/>
          </p:cNvSpPr>
          <p:nvPr>
            <p:ph type="title"/>
          </p:nvPr>
        </p:nvSpPr>
        <p:spPr>
          <a:xfrm>
            <a:off x="366550" y="365125"/>
            <a:ext cx="7558250" cy="2031234"/>
          </a:xfrm>
        </p:spPr>
        <p:txBody>
          <a:bodyPr>
            <a:normAutofit/>
          </a:bodyPr>
          <a:lstStyle/>
          <a:p>
            <a:r>
              <a:rPr lang="en-US" sz="6000" b="1" spc="600" dirty="0">
                <a:solidFill>
                  <a:srgbClr val="306E5E"/>
                </a:solidFill>
                <a:latin typeface="Aktiv Grotesk Ex" panose="020B0604020203020204" pitchFamily="34" charset="77"/>
                <a:cs typeface="Aktiv Grotesk Ex" panose="020B0604020203020204" pitchFamily="34" charset="77"/>
              </a:rPr>
              <a:t>Tim Keller</a:t>
            </a:r>
            <a:r>
              <a:rPr lang="en-US" sz="5000" b="1" spc="600" dirty="0">
                <a:solidFill>
                  <a:srgbClr val="306E5E"/>
                </a:solidFill>
                <a:latin typeface="Aktiv Grotesk Ex" panose="020B0604020203020204" pitchFamily="34" charset="77"/>
                <a:cs typeface="Aktiv Grotesk Ex" panose="020B0604020203020204" pitchFamily="34" charset="77"/>
              </a:rPr>
              <a:t/>
            </a:r>
            <a:br>
              <a:rPr lang="en-US" sz="5000" b="1" spc="600" dirty="0">
                <a:solidFill>
                  <a:srgbClr val="306E5E"/>
                </a:solidFill>
                <a:latin typeface="Aktiv Grotesk Ex" panose="020B0604020203020204" pitchFamily="34" charset="77"/>
                <a:cs typeface="Aktiv Grotesk Ex" panose="020B0604020203020204" pitchFamily="34" charset="77"/>
              </a:rPr>
            </a:br>
            <a:r>
              <a:rPr lang="en-US" sz="3000" b="1" spc="600" dirty="0">
                <a:solidFill>
                  <a:srgbClr val="306E5E"/>
                </a:solidFill>
                <a:latin typeface="Aktiv Grotesk Ex" panose="020B0604020203020204" pitchFamily="34" charset="77"/>
                <a:cs typeface="Aktiv Grotesk Ex" panose="020B0604020203020204" pitchFamily="34" charset="77"/>
              </a:rPr>
              <a:t>Author and Pastor</a:t>
            </a:r>
            <a:endParaRPr lang="en-US" sz="3000" b="1" spc="600" dirty="0">
              <a:solidFill>
                <a:srgbClr val="A29B0F"/>
              </a:solidFill>
              <a:latin typeface="Aktiv Grotesk Ex" panose="020B0604020203020204" pitchFamily="34" charset="77"/>
              <a:cs typeface="Aktiv Grotesk Ex" panose="020B0604020203020204" pitchFamily="34" charset="77"/>
            </a:endParaRPr>
          </a:p>
        </p:txBody>
      </p:sp>
      <p:sp>
        <p:nvSpPr>
          <p:cNvPr id="17" name="Content Placeholder 4">
            <a:extLst>
              <a:ext uri="{FF2B5EF4-FFF2-40B4-BE49-F238E27FC236}">
                <a16:creationId xmlns="" xmlns:a16="http://schemas.microsoft.com/office/drawing/2014/main" id="{01390E07-4E43-4FE2-91F1-12751AA97C37}"/>
              </a:ext>
            </a:extLst>
          </p:cNvPr>
          <p:cNvSpPr>
            <a:spLocks noGrp="1"/>
          </p:cNvSpPr>
          <p:nvPr>
            <p:ph idx="1"/>
          </p:nvPr>
        </p:nvSpPr>
        <p:spPr>
          <a:xfrm>
            <a:off x="366550" y="3433705"/>
            <a:ext cx="11458900" cy="4351338"/>
          </a:xfrm>
        </p:spPr>
        <p:txBody>
          <a:bodyPr>
            <a:noAutofit/>
          </a:bodyPr>
          <a:lstStyle/>
          <a:p>
            <a:pPr marL="0" indent="0">
              <a:buNone/>
            </a:pPr>
            <a:r>
              <a:rPr lang="en-US" sz="4000" dirty="0">
                <a:solidFill>
                  <a:srgbClr val="306E5E"/>
                </a:solidFill>
                <a:latin typeface="Avenir Book" panose="02000503020000020003" pitchFamily="2" charset="0"/>
              </a:rPr>
              <a:t>One of the unique things about Christianity is that it is the only truly worldwide religion. Over 90 percent of Muslims live in a band from Southeast Asia to the Middle East and Northern Africa. Over 95 percent of all Hindus are in India and immediate environs. Some 88 percent of Buddhists are in East Asia. </a:t>
            </a:r>
          </a:p>
        </p:txBody>
      </p:sp>
    </p:spTree>
    <p:extLst>
      <p:ext uri="{BB962C8B-B14F-4D97-AF65-F5344CB8AC3E}">
        <p14:creationId xmlns:p14="http://schemas.microsoft.com/office/powerpoint/2010/main" val="4256706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3">
            <a:extLst>
              <a:ext uri="{FF2B5EF4-FFF2-40B4-BE49-F238E27FC236}">
                <a16:creationId xmlns="" xmlns:a16="http://schemas.microsoft.com/office/drawing/2014/main" id="{EE6E2944-8563-40EF-AF69-DA7668673630}"/>
              </a:ext>
            </a:extLst>
          </p:cNvPr>
          <p:cNvSpPr>
            <a:spLocks noGrp="1"/>
          </p:cNvSpPr>
          <p:nvPr>
            <p:ph type="title"/>
          </p:nvPr>
        </p:nvSpPr>
        <p:spPr>
          <a:xfrm>
            <a:off x="366550" y="365125"/>
            <a:ext cx="7558250" cy="2031234"/>
          </a:xfrm>
        </p:spPr>
        <p:txBody>
          <a:bodyPr>
            <a:normAutofit/>
          </a:bodyPr>
          <a:lstStyle/>
          <a:p>
            <a:r>
              <a:rPr lang="en-US" sz="6000" b="1" spc="600" dirty="0">
                <a:solidFill>
                  <a:srgbClr val="306E5E"/>
                </a:solidFill>
                <a:latin typeface="Aktiv Grotesk Ex" panose="020B0604020203020204" pitchFamily="34" charset="77"/>
                <a:cs typeface="Aktiv Grotesk Ex" panose="020B0604020203020204" pitchFamily="34" charset="77"/>
              </a:rPr>
              <a:t>Tim Keller</a:t>
            </a:r>
            <a:r>
              <a:rPr lang="en-US" sz="5000" b="1" spc="600" dirty="0">
                <a:solidFill>
                  <a:srgbClr val="306E5E"/>
                </a:solidFill>
                <a:latin typeface="Aktiv Grotesk Ex" panose="020B0604020203020204" pitchFamily="34" charset="77"/>
                <a:cs typeface="Aktiv Grotesk Ex" panose="020B0604020203020204" pitchFamily="34" charset="77"/>
              </a:rPr>
              <a:t/>
            </a:r>
            <a:br>
              <a:rPr lang="en-US" sz="5000" b="1" spc="600" dirty="0">
                <a:solidFill>
                  <a:srgbClr val="306E5E"/>
                </a:solidFill>
                <a:latin typeface="Aktiv Grotesk Ex" panose="020B0604020203020204" pitchFamily="34" charset="77"/>
                <a:cs typeface="Aktiv Grotesk Ex" panose="020B0604020203020204" pitchFamily="34" charset="77"/>
              </a:rPr>
            </a:br>
            <a:r>
              <a:rPr lang="en-US" sz="3000" b="1" spc="600" dirty="0">
                <a:solidFill>
                  <a:srgbClr val="306E5E"/>
                </a:solidFill>
                <a:latin typeface="Aktiv Grotesk Ex" panose="020B0604020203020204" pitchFamily="34" charset="77"/>
                <a:cs typeface="Aktiv Grotesk Ex" panose="020B0604020203020204" pitchFamily="34" charset="77"/>
              </a:rPr>
              <a:t>Author and Pastor</a:t>
            </a:r>
            <a:endParaRPr lang="en-US" sz="3000" b="1" spc="600" dirty="0">
              <a:solidFill>
                <a:srgbClr val="A29B0F"/>
              </a:solidFill>
              <a:latin typeface="Aktiv Grotesk Ex" panose="020B0604020203020204" pitchFamily="34" charset="77"/>
              <a:cs typeface="Aktiv Grotesk Ex" panose="020B0604020203020204" pitchFamily="34" charset="77"/>
            </a:endParaRPr>
          </a:p>
        </p:txBody>
      </p:sp>
      <p:sp>
        <p:nvSpPr>
          <p:cNvPr id="17" name="Content Placeholder 4">
            <a:extLst>
              <a:ext uri="{FF2B5EF4-FFF2-40B4-BE49-F238E27FC236}">
                <a16:creationId xmlns="" xmlns:a16="http://schemas.microsoft.com/office/drawing/2014/main" id="{01390E07-4E43-4FE2-91F1-12751AA97C37}"/>
              </a:ext>
            </a:extLst>
          </p:cNvPr>
          <p:cNvSpPr>
            <a:spLocks noGrp="1"/>
          </p:cNvSpPr>
          <p:nvPr>
            <p:ph idx="1"/>
          </p:nvPr>
        </p:nvSpPr>
        <p:spPr>
          <a:xfrm>
            <a:off x="366550" y="3433705"/>
            <a:ext cx="11458900" cy="4351338"/>
          </a:xfrm>
        </p:spPr>
        <p:txBody>
          <a:bodyPr>
            <a:noAutofit/>
          </a:bodyPr>
          <a:lstStyle/>
          <a:p>
            <a:pPr marL="0" indent="0">
              <a:buNone/>
            </a:pPr>
            <a:r>
              <a:rPr lang="en-US" sz="4000" dirty="0">
                <a:solidFill>
                  <a:srgbClr val="306E5E"/>
                </a:solidFill>
                <a:latin typeface="Avenir Book" panose="02000503020000020003" pitchFamily="2" charset="0"/>
              </a:rPr>
              <a:t>However, about 25 percent of Christians live in Europe, 25 percent in Central and South America, 22 percent in Africa, 15 percent (and growing fast) in Asia, and 12 percent in North America…Almost certainly Christianity exhibits more cultural diversity than any other religion, and that must say something about it.</a:t>
            </a: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4658445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3">
            <a:extLst>
              <a:ext uri="{FF2B5EF4-FFF2-40B4-BE49-F238E27FC236}">
                <a16:creationId xmlns="" xmlns:a16="http://schemas.microsoft.com/office/drawing/2014/main" id="{EE6E2944-8563-40EF-AF69-DA7668673630}"/>
              </a:ext>
            </a:extLst>
          </p:cNvPr>
          <p:cNvSpPr>
            <a:spLocks noGrp="1"/>
          </p:cNvSpPr>
          <p:nvPr>
            <p:ph type="title"/>
          </p:nvPr>
        </p:nvSpPr>
        <p:spPr>
          <a:xfrm>
            <a:off x="366550" y="365125"/>
            <a:ext cx="7558250" cy="2031234"/>
          </a:xfrm>
        </p:spPr>
        <p:txBody>
          <a:bodyPr>
            <a:normAutofit/>
          </a:bodyPr>
          <a:lstStyle/>
          <a:p>
            <a:r>
              <a:rPr lang="en-US" sz="6000" b="1" spc="600" dirty="0">
                <a:solidFill>
                  <a:srgbClr val="306E5E"/>
                </a:solidFill>
                <a:latin typeface="Aktiv Grotesk Ex" panose="020B0604020203020204" pitchFamily="34" charset="77"/>
                <a:cs typeface="Aktiv Grotesk Ex" panose="020B0604020203020204" pitchFamily="34" charset="77"/>
              </a:rPr>
              <a:t>Tim Keller</a:t>
            </a:r>
            <a:r>
              <a:rPr lang="en-US" sz="5000" b="1" spc="600" dirty="0">
                <a:solidFill>
                  <a:srgbClr val="306E5E"/>
                </a:solidFill>
                <a:latin typeface="Aktiv Grotesk Ex" panose="020B0604020203020204" pitchFamily="34" charset="77"/>
                <a:cs typeface="Aktiv Grotesk Ex" panose="020B0604020203020204" pitchFamily="34" charset="77"/>
              </a:rPr>
              <a:t/>
            </a:r>
            <a:br>
              <a:rPr lang="en-US" sz="5000" b="1" spc="600" dirty="0">
                <a:solidFill>
                  <a:srgbClr val="306E5E"/>
                </a:solidFill>
                <a:latin typeface="Aktiv Grotesk Ex" panose="020B0604020203020204" pitchFamily="34" charset="77"/>
                <a:cs typeface="Aktiv Grotesk Ex" panose="020B0604020203020204" pitchFamily="34" charset="77"/>
              </a:rPr>
            </a:br>
            <a:r>
              <a:rPr lang="en-US" sz="3000" b="1" spc="600" dirty="0">
                <a:solidFill>
                  <a:srgbClr val="306E5E"/>
                </a:solidFill>
                <a:latin typeface="Aktiv Grotesk Ex" panose="020B0604020203020204" pitchFamily="34" charset="77"/>
                <a:cs typeface="Aktiv Grotesk Ex" panose="020B0604020203020204" pitchFamily="34" charset="77"/>
              </a:rPr>
              <a:t>Author and Pastor</a:t>
            </a:r>
            <a:endParaRPr lang="en-US" sz="3000" b="1" spc="600" dirty="0">
              <a:solidFill>
                <a:srgbClr val="A29B0F"/>
              </a:solidFill>
              <a:latin typeface="Aktiv Grotesk Ex" panose="020B0604020203020204" pitchFamily="34" charset="77"/>
              <a:cs typeface="Aktiv Grotesk Ex" panose="020B0604020203020204" pitchFamily="34" charset="77"/>
            </a:endParaRPr>
          </a:p>
        </p:txBody>
      </p:sp>
      <p:sp>
        <p:nvSpPr>
          <p:cNvPr id="17" name="Content Placeholder 4">
            <a:extLst>
              <a:ext uri="{FF2B5EF4-FFF2-40B4-BE49-F238E27FC236}">
                <a16:creationId xmlns="" xmlns:a16="http://schemas.microsoft.com/office/drawing/2014/main" id="{01390E07-4E43-4FE2-91F1-12751AA97C37}"/>
              </a:ext>
            </a:extLst>
          </p:cNvPr>
          <p:cNvSpPr>
            <a:spLocks noGrp="1"/>
          </p:cNvSpPr>
          <p:nvPr>
            <p:ph idx="1"/>
          </p:nvPr>
        </p:nvSpPr>
        <p:spPr>
          <a:xfrm>
            <a:off x="366550" y="3433705"/>
            <a:ext cx="11458900" cy="4351338"/>
          </a:xfrm>
        </p:spPr>
        <p:txBody>
          <a:bodyPr>
            <a:noAutofit/>
          </a:bodyPr>
          <a:lstStyle/>
          <a:p>
            <a:pPr marL="0" indent="0">
              <a:buNone/>
            </a:pPr>
            <a:r>
              <a:rPr lang="en-US" sz="4000" dirty="0">
                <a:solidFill>
                  <a:srgbClr val="306E5E"/>
                </a:solidFill>
                <a:latin typeface="Avenir Book" panose="02000503020000020003" pitchFamily="2" charset="0"/>
              </a:rPr>
              <a:t>What makes Christianity less culturally imperialistic than many other great worldviews? The crucial reason is that Christians are saved by grace alone. They do not enter their salvation by obedience to moral law, nor do they keep themselves saved that way. </a:t>
            </a:r>
          </a:p>
        </p:txBody>
      </p:sp>
    </p:spTree>
    <p:extLst>
      <p:ext uri="{BB962C8B-B14F-4D97-AF65-F5344CB8AC3E}">
        <p14:creationId xmlns:p14="http://schemas.microsoft.com/office/powerpoint/2010/main" val="6615303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3">
            <a:extLst>
              <a:ext uri="{FF2B5EF4-FFF2-40B4-BE49-F238E27FC236}">
                <a16:creationId xmlns="" xmlns:a16="http://schemas.microsoft.com/office/drawing/2014/main" id="{EE6E2944-8563-40EF-AF69-DA7668673630}"/>
              </a:ext>
            </a:extLst>
          </p:cNvPr>
          <p:cNvSpPr>
            <a:spLocks noGrp="1"/>
          </p:cNvSpPr>
          <p:nvPr>
            <p:ph type="title"/>
          </p:nvPr>
        </p:nvSpPr>
        <p:spPr>
          <a:xfrm>
            <a:off x="366550" y="365125"/>
            <a:ext cx="7558250" cy="2031234"/>
          </a:xfrm>
        </p:spPr>
        <p:txBody>
          <a:bodyPr>
            <a:normAutofit/>
          </a:bodyPr>
          <a:lstStyle/>
          <a:p>
            <a:r>
              <a:rPr lang="en-US" sz="6000" b="1" spc="600" dirty="0">
                <a:solidFill>
                  <a:srgbClr val="306E5E"/>
                </a:solidFill>
                <a:latin typeface="Aktiv Grotesk Ex" panose="020B0604020203020204" pitchFamily="34" charset="77"/>
                <a:cs typeface="Aktiv Grotesk Ex" panose="020B0604020203020204" pitchFamily="34" charset="77"/>
              </a:rPr>
              <a:t>Tim Keller</a:t>
            </a:r>
            <a:r>
              <a:rPr lang="en-US" sz="5000" b="1" spc="600" dirty="0">
                <a:solidFill>
                  <a:srgbClr val="306E5E"/>
                </a:solidFill>
                <a:latin typeface="Aktiv Grotesk Ex" panose="020B0604020203020204" pitchFamily="34" charset="77"/>
                <a:cs typeface="Aktiv Grotesk Ex" panose="020B0604020203020204" pitchFamily="34" charset="77"/>
              </a:rPr>
              <a:t/>
            </a:r>
            <a:br>
              <a:rPr lang="en-US" sz="5000" b="1" spc="600" dirty="0">
                <a:solidFill>
                  <a:srgbClr val="306E5E"/>
                </a:solidFill>
                <a:latin typeface="Aktiv Grotesk Ex" panose="020B0604020203020204" pitchFamily="34" charset="77"/>
                <a:cs typeface="Aktiv Grotesk Ex" panose="020B0604020203020204" pitchFamily="34" charset="77"/>
              </a:rPr>
            </a:br>
            <a:r>
              <a:rPr lang="en-US" sz="3000" b="1" spc="600" dirty="0">
                <a:solidFill>
                  <a:srgbClr val="306E5E"/>
                </a:solidFill>
                <a:latin typeface="Aktiv Grotesk Ex" panose="020B0604020203020204" pitchFamily="34" charset="77"/>
                <a:cs typeface="Aktiv Grotesk Ex" panose="020B0604020203020204" pitchFamily="34" charset="77"/>
              </a:rPr>
              <a:t>Author and Pastor</a:t>
            </a:r>
            <a:endParaRPr lang="en-US" sz="3000" b="1" spc="600" dirty="0">
              <a:solidFill>
                <a:srgbClr val="A29B0F"/>
              </a:solidFill>
              <a:latin typeface="Aktiv Grotesk Ex" panose="020B0604020203020204" pitchFamily="34" charset="77"/>
              <a:cs typeface="Aktiv Grotesk Ex" panose="020B0604020203020204" pitchFamily="34" charset="77"/>
            </a:endParaRPr>
          </a:p>
        </p:txBody>
      </p:sp>
      <p:sp>
        <p:nvSpPr>
          <p:cNvPr id="17" name="Content Placeholder 4">
            <a:extLst>
              <a:ext uri="{FF2B5EF4-FFF2-40B4-BE49-F238E27FC236}">
                <a16:creationId xmlns="" xmlns:a16="http://schemas.microsoft.com/office/drawing/2014/main" id="{01390E07-4E43-4FE2-91F1-12751AA97C37}"/>
              </a:ext>
            </a:extLst>
          </p:cNvPr>
          <p:cNvSpPr>
            <a:spLocks noGrp="1"/>
          </p:cNvSpPr>
          <p:nvPr>
            <p:ph idx="1"/>
          </p:nvPr>
        </p:nvSpPr>
        <p:spPr>
          <a:xfrm>
            <a:off x="366550" y="3433705"/>
            <a:ext cx="11458900" cy="4351338"/>
          </a:xfrm>
        </p:spPr>
        <p:txBody>
          <a:bodyPr>
            <a:noAutofit/>
          </a:bodyPr>
          <a:lstStyle/>
          <a:p>
            <a:pPr marL="0" indent="0">
              <a:buNone/>
            </a:pPr>
            <a:r>
              <a:rPr lang="en-US" sz="4000" dirty="0">
                <a:solidFill>
                  <a:srgbClr val="306E5E"/>
                </a:solidFill>
                <a:latin typeface="Avenir Book" panose="02000503020000020003" pitchFamily="2" charset="0"/>
              </a:rPr>
              <a:t>The New Testament has…no detailed set of laws and rules about behavior that tend to remove its adherents from their local cultures. The Christian who makes Christ and his love the core of his or her identity, then, discovers that we need not completely reject other identity factors.</a:t>
            </a:r>
          </a:p>
        </p:txBody>
      </p:sp>
    </p:spTree>
    <p:extLst>
      <p:ext uri="{BB962C8B-B14F-4D97-AF65-F5344CB8AC3E}">
        <p14:creationId xmlns:p14="http://schemas.microsoft.com/office/powerpoint/2010/main" val="1955531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What are apologetics?</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8D0DC46E-2A37-4AAC-BB65-69E241B83445}"/>
              </a:ext>
            </a:extLst>
          </p:cNvPr>
          <p:cNvSpPr>
            <a:spLocks noGrp="1"/>
          </p:cNvSpPr>
          <p:nvPr>
            <p:ph idx="1"/>
          </p:nvPr>
        </p:nvSpPr>
        <p:spPr>
          <a:xfrm>
            <a:off x="838200" y="1825625"/>
            <a:ext cx="10515600" cy="4351338"/>
          </a:xfrm>
        </p:spPr>
        <p:txBody>
          <a:bodyPr>
            <a:noAutofit/>
          </a:bodyPr>
          <a:lstStyle/>
          <a:p>
            <a:pPr marL="742950" indent="-742950">
              <a:buAutoNum type="arabicPeriod"/>
            </a:pPr>
            <a:r>
              <a:rPr lang="en-US" sz="4000" dirty="0">
                <a:solidFill>
                  <a:srgbClr val="306E5E"/>
                </a:solidFill>
                <a:latin typeface="Avenir Book" panose="02000503020000020003" pitchFamily="2" charset="0"/>
              </a:rPr>
              <a:t>Apologetics are Biblical (1 Peter 3:15, John 5:46-47, Acts 17:16-31)</a:t>
            </a:r>
          </a:p>
          <a:p>
            <a:pPr marL="742950" indent="-742950">
              <a:buAutoNum type="arabicPeriod"/>
            </a:pPr>
            <a:r>
              <a:rPr lang="en-US" sz="4000" dirty="0">
                <a:solidFill>
                  <a:srgbClr val="306E5E"/>
                </a:solidFill>
                <a:latin typeface="Avenir Book" panose="02000503020000020003" pitchFamily="2" charset="0"/>
              </a:rPr>
              <a:t>Apologetics are necessary </a:t>
            </a:r>
          </a:p>
          <a:p>
            <a:pPr marL="742950" indent="-742950">
              <a:buAutoNum type="arabicPeriod"/>
            </a:pPr>
            <a:r>
              <a:rPr lang="en-US" sz="4000" dirty="0">
                <a:solidFill>
                  <a:srgbClr val="306E5E"/>
                </a:solidFill>
                <a:latin typeface="Avenir Book" panose="02000503020000020003" pitchFamily="2" charset="0"/>
              </a:rPr>
              <a:t>Apologetics are contextual </a:t>
            </a:r>
          </a:p>
          <a:p>
            <a:pPr>
              <a:buFontTx/>
              <a:buChar char="-"/>
            </a:pPr>
            <a:r>
              <a:rPr lang="en-US" sz="4000" dirty="0">
                <a:solidFill>
                  <a:srgbClr val="306E5E"/>
                </a:solidFill>
                <a:latin typeface="Avenir Book" panose="02000503020000020003" pitchFamily="2" charset="0"/>
              </a:rPr>
              <a:t>Jews respected OT Revelation (Acts 17:5)</a:t>
            </a:r>
          </a:p>
          <a:p>
            <a:pPr>
              <a:buFontTx/>
              <a:buChar char="-"/>
            </a:pPr>
            <a:r>
              <a:rPr lang="en-US" sz="4000" dirty="0">
                <a:solidFill>
                  <a:srgbClr val="306E5E"/>
                </a:solidFill>
                <a:latin typeface="Avenir Book" panose="02000503020000020003" pitchFamily="2" charset="0"/>
              </a:rPr>
              <a:t>Greeks listened to reason (Acts 17:24-28)</a:t>
            </a: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1529030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3">
            <a:extLst>
              <a:ext uri="{FF2B5EF4-FFF2-40B4-BE49-F238E27FC236}">
                <a16:creationId xmlns="" xmlns:a16="http://schemas.microsoft.com/office/drawing/2014/main" id="{EE6E2944-8563-40EF-AF69-DA7668673630}"/>
              </a:ext>
            </a:extLst>
          </p:cNvPr>
          <p:cNvSpPr>
            <a:spLocks noGrp="1"/>
          </p:cNvSpPr>
          <p:nvPr>
            <p:ph type="title"/>
          </p:nvPr>
        </p:nvSpPr>
        <p:spPr>
          <a:xfrm>
            <a:off x="366550" y="365125"/>
            <a:ext cx="7558250" cy="2031234"/>
          </a:xfrm>
        </p:spPr>
        <p:txBody>
          <a:bodyPr>
            <a:normAutofit/>
          </a:bodyPr>
          <a:lstStyle/>
          <a:p>
            <a:r>
              <a:rPr lang="en-US" sz="6000" b="1" spc="600" dirty="0">
                <a:solidFill>
                  <a:srgbClr val="306E5E"/>
                </a:solidFill>
                <a:latin typeface="Aktiv Grotesk Ex" panose="020B0604020203020204" pitchFamily="34" charset="77"/>
                <a:cs typeface="Aktiv Grotesk Ex" panose="020B0604020203020204" pitchFamily="34" charset="77"/>
              </a:rPr>
              <a:t>Tim Keller</a:t>
            </a:r>
            <a:r>
              <a:rPr lang="en-US" sz="5000" b="1" spc="600" dirty="0">
                <a:solidFill>
                  <a:srgbClr val="306E5E"/>
                </a:solidFill>
                <a:latin typeface="Aktiv Grotesk Ex" panose="020B0604020203020204" pitchFamily="34" charset="77"/>
                <a:cs typeface="Aktiv Grotesk Ex" panose="020B0604020203020204" pitchFamily="34" charset="77"/>
              </a:rPr>
              <a:t/>
            </a:r>
            <a:br>
              <a:rPr lang="en-US" sz="5000" b="1" spc="600" dirty="0">
                <a:solidFill>
                  <a:srgbClr val="306E5E"/>
                </a:solidFill>
                <a:latin typeface="Aktiv Grotesk Ex" panose="020B0604020203020204" pitchFamily="34" charset="77"/>
                <a:cs typeface="Aktiv Grotesk Ex" panose="020B0604020203020204" pitchFamily="34" charset="77"/>
              </a:rPr>
            </a:br>
            <a:r>
              <a:rPr lang="en-US" sz="3000" b="1" spc="600" dirty="0">
                <a:solidFill>
                  <a:srgbClr val="306E5E"/>
                </a:solidFill>
                <a:latin typeface="Aktiv Grotesk Ex" panose="020B0604020203020204" pitchFamily="34" charset="77"/>
                <a:cs typeface="Aktiv Grotesk Ex" panose="020B0604020203020204" pitchFamily="34" charset="77"/>
              </a:rPr>
              <a:t>Author and Pastor</a:t>
            </a:r>
            <a:endParaRPr lang="en-US" sz="3000" b="1" spc="600" dirty="0">
              <a:solidFill>
                <a:srgbClr val="A29B0F"/>
              </a:solidFill>
              <a:latin typeface="Aktiv Grotesk Ex" panose="020B0604020203020204" pitchFamily="34" charset="77"/>
              <a:cs typeface="Aktiv Grotesk Ex" panose="020B0604020203020204" pitchFamily="34" charset="77"/>
            </a:endParaRPr>
          </a:p>
        </p:txBody>
      </p:sp>
      <p:sp>
        <p:nvSpPr>
          <p:cNvPr id="17" name="Content Placeholder 4">
            <a:extLst>
              <a:ext uri="{FF2B5EF4-FFF2-40B4-BE49-F238E27FC236}">
                <a16:creationId xmlns="" xmlns:a16="http://schemas.microsoft.com/office/drawing/2014/main" id="{01390E07-4E43-4FE2-91F1-12751AA97C37}"/>
              </a:ext>
            </a:extLst>
          </p:cNvPr>
          <p:cNvSpPr>
            <a:spLocks noGrp="1"/>
          </p:cNvSpPr>
          <p:nvPr>
            <p:ph idx="1"/>
          </p:nvPr>
        </p:nvSpPr>
        <p:spPr>
          <a:xfrm>
            <a:off x="366550" y="3433705"/>
            <a:ext cx="11458900" cy="4351338"/>
          </a:xfrm>
        </p:spPr>
        <p:txBody>
          <a:bodyPr>
            <a:noAutofit/>
          </a:bodyPr>
          <a:lstStyle/>
          <a:p>
            <a:pPr marL="0" indent="0">
              <a:buNone/>
            </a:pPr>
            <a:r>
              <a:rPr lang="en-US" sz="4000" dirty="0">
                <a:solidFill>
                  <a:srgbClr val="306E5E"/>
                </a:solidFill>
                <a:latin typeface="Avenir Book" panose="02000503020000020003" pitchFamily="2" charset="0"/>
              </a:rPr>
              <a:t>Our race and national identity, our work and profession, our family and politics and community ties can all remain intact. They are no longer the ultimate basis for our significance and security, but that does not mean they are flattened or eliminated. Rather we are free to enjoy them as God’s gifts to us. </a:t>
            </a:r>
          </a:p>
          <a:p>
            <a:pPr marL="0" indent="0">
              <a:buNone/>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407184367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9C2BB121-2545-C2D4-6966-5BBFDF0E4634}"/>
              </a:ext>
            </a:extLst>
          </p:cNvPr>
          <p:cNvSpPr/>
          <p:nvPr/>
        </p:nvSpPr>
        <p:spPr>
          <a:xfrm>
            <a:off x="0" y="0"/>
            <a:ext cx="12192000" cy="7031038"/>
          </a:xfrm>
          <a:prstGeom prst="rect">
            <a:avLst/>
          </a:prstGeom>
          <a:solidFill>
            <a:srgbClr val="A29B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a:xfrm>
            <a:off x="838200" y="365125"/>
            <a:ext cx="10515600" cy="1325563"/>
          </a:xfrm>
        </p:spPr>
        <p:txBody>
          <a:bodyPr>
            <a:normAutofit/>
          </a:bodyPr>
          <a:lstStyle/>
          <a:p>
            <a:r>
              <a:rPr lang="en-US" sz="5000" b="1" spc="600" dirty="0">
                <a:solidFill>
                  <a:srgbClr val="E8DDC4"/>
                </a:solidFill>
                <a:latin typeface="Aktiv Grotesk Ex" panose="020B0604020203020204" pitchFamily="34" charset="77"/>
                <a:cs typeface="Aktiv Grotesk Ex" panose="020B0604020203020204" pitchFamily="34" charset="77"/>
              </a:rPr>
              <a:t>Final thoughts </a:t>
            </a:r>
          </a:p>
        </p:txBody>
      </p:sp>
      <p:sp>
        <p:nvSpPr>
          <p:cNvPr id="5" name="Content Placeholder 4">
            <a:extLst>
              <a:ext uri="{FF2B5EF4-FFF2-40B4-BE49-F238E27FC236}">
                <a16:creationId xmlns="" xmlns:a16="http://schemas.microsoft.com/office/drawing/2014/main" id="{91EEFF69-DB8E-7E31-5561-34347061C8A2}"/>
              </a:ext>
            </a:extLst>
          </p:cNvPr>
          <p:cNvSpPr>
            <a:spLocks noGrp="1"/>
          </p:cNvSpPr>
          <p:nvPr>
            <p:ph idx="1"/>
          </p:nvPr>
        </p:nvSpPr>
        <p:spPr>
          <a:xfrm>
            <a:off x="838200" y="1512636"/>
            <a:ext cx="8296373" cy="5460392"/>
          </a:xfrm>
        </p:spPr>
        <p:txBody>
          <a:bodyPr>
            <a:normAutofit fontScale="92500"/>
          </a:bodyPr>
          <a:lstStyle/>
          <a:p>
            <a:pPr marL="0" indent="0">
              <a:buNone/>
            </a:pPr>
            <a:r>
              <a:rPr lang="en-US" sz="4000" dirty="0">
                <a:solidFill>
                  <a:srgbClr val="E8DDC4"/>
                </a:solidFill>
                <a:latin typeface="Avenir Light" panose="020B0402020203020204" pitchFamily="34" charset="77"/>
              </a:rPr>
              <a:t>Identity is at the epicenter of our cultural crisis </a:t>
            </a:r>
          </a:p>
          <a:p>
            <a:pPr marL="0" indent="0">
              <a:buNone/>
            </a:pPr>
            <a:endParaRPr lang="en-US" sz="4000" dirty="0">
              <a:solidFill>
                <a:srgbClr val="E8DDC4"/>
              </a:solidFill>
              <a:latin typeface="Avenir Light" panose="020B0402020203020204" pitchFamily="34" charset="77"/>
            </a:endParaRPr>
          </a:p>
          <a:p>
            <a:pPr marL="0" indent="0">
              <a:buNone/>
            </a:pPr>
            <a:r>
              <a:rPr lang="en-US" sz="4000" dirty="0">
                <a:solidFill>
                  <a:srgbClr val="E8DDC4"/>
                </a:solidFill>
                <a:latin typeface="Avenir Light" panose="020B0402020203020204" pitchFamily="34" charset="77"/>
              </a:rPr>
              <a:t>Only God’s truth supplies a satisfying answer to people’s confusion</a:t>
            </a:r>
          </a:p>
          <a:p>
            <a:pPr marL="0" indent="0">
              <a:buNone/>
            </a:pPr>
            <a:endParaRPr lang="en-US" sz="4000" dirty="0">
              <a:solidFill>
                <a:srgbClr val="E8DDC4"/>
              </a:solidFill>
              <a:latin typeface="Avenir Light" panose="020B0402020203020204" pitchFamily="34" charset="77"/>
            </a:endParaRPr>
          </a:p>
          <a:p>
            <a:pPr marL="0" indent="0">
              <a:buNone/>
            </a:pPr>
            <a:r>
              <a:rPr lang="en-US" sz="4000" dirty="0">
                <a:solidFill>
                  <a:srgbClr val="E8DDC4"/>
                </a:solidFill>
                <a:latin typeface="Avenir Light" panose="020B0402020203020204" pitchFamily="34" charset="77"/>
              </a:rPr>
              <a:t>We should speak persuasively but model confidence and security </a:t>
            </a:r>
          </a:p>
          <a:p>
            <a:pPr marL="0" indent="0">
              <a:buNone/>
            </a:pPr>
            <a:endParaRPr lang="en-US" sz="4000" dirty="0">
              <a:solidFill>
                <a:srgbClr val="E8DDC4"/>
              </a:solidFill>
              <a:latin typeface="Avenir Light" panose="020B0402020203020204" pitchFamily="34" charset="77"/>
            </a:endParaRPr>
          </a:p>
          <a:p>
            <a:pPr marL="0" indent="0">
              <a:buNone/>
            </a:pPr>
            <a:endParaRPr lang="en-US" sz="4000" dirty="0">
              <a:solidFill>
                <a:srgbClr val="E8DDC4"/>
              </a:solidFill>
              <a:latin typeface="Avenir Light" panose="020B0402020203020204" pitchFamily="34" charset="77"/>
            </a:endParaRPr>
          </a:p>
          <a:p>
            <a:pPr marL="0" indent="0">
              <a:buNone/>
            </a:pPr>
            <a:endParaRPr lang="en-US" sz="4000" dirty="0">
              <a:solidFill>
                <a:srgbClr val="E8DDC4"/>
              </a:solidFill>
              <a:latin typeface="Avenir Light" panose="020B0402020203020204" pitchFamily="34" charset="77"/>
            </a:endParaRPr>
          </a:p>
        </p:txBody>
      </p:sp>
      <p:sp>
        <p:nvSpPr>
          <p:cNvPr id="10" name="Oval 9">
            <a:extLst>
              <a:ext uri="{FF2B5EF4-FFF2-40B4-BE49-F238E27FC236}">
                <a16:creationId xmlns="" xmlns:a16="http://schemas.microsoft.com/office/drawing/2014/main" id="{008E2C98-14AF-AF11-4336-B14E0BE0C89E}"/>
              </a:ext>
            </a:extLst>
          </p:cNvPr>
          <p:cNvSpPr/>
          <p:nvPr/>
        </p:nvSpPr>
        <p:spPr>
          <a:xfrm>
            <a:off x="9962361" y="0"/>
            <a:ext cx="1961703" cy="7031038"/>
          </a:xfrm>
          <a:prstGeom prst="ellipse">
            <a:avLst/>
          </a:prstGeom>
          <a:solidFill>
            <a:srgbClr val="306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1746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What are apologetics?</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8D0DC46E-2A37-4AAC-BB65-69E241B83445}"/>
              </a:ext>
            </a:extLst>
          </p:cNvPr>
          <p:cNvSpPr>
            <a:spLocks noGrp="1"/>
          </p:cNvSpPr>
          <p:nvPr>
            <p:ph idx="1"/>
          </p:nvPr>
        </p:nvSpPr>
        <p:spPr>
          <a:xfrm>
            <a:off x="838200" y="1825625"/>
            <a:ext cx="10515600" cy="4351338"/>
          </a:xfrm>
        </p:spPr>
        <p:txBody>
          <a:bodyPr>
            <a:noAutofit/>
          </a:bodyPr>
          <a:lstStyle/>
          <a:p>
            <a:pPr marL="742950" indent="-742950">
              <a:buAutoNum type="arabicPeriod"/>
            </a:pPr>
            <a:r>
              <a:rPr lang="en-US" sz="4000" dirty="0">
                <a:solidFill>
                  <a:srgbClr val="306E5E"/>
                </a:solidFill>
                <a:latin typeface="Avenir Book" panose="02000503020000020003" pitchFamily="2" charset="0"/>
              </a:rPr>
              <a:t>Apologetics are Biblical (1 Peter 3:15, John 5:46-47, Acts 17:16-31)</a:t>
            </a:r>
          </a:p>
          <a:p>
            <a:pPr marL="742950" indent="-742950">
              <a:buAutoNum type="arabicPeriod"/>
            </a:pPr>
            <a:r>
              <a:rPr lang="en-US" sz="4000" dirty="0">
                <a:solidFill>
                  <a:srgbClr val="306E5E"/>
                </a:solidFill>
                <a:latin typeface="Avenir Book" panose="02000503020000020003" pitchFamily="2" charset="0"/>
              </a:rPr>
              <a:t>Apologetics are necessary </a:t>
            </a:r>
          </a:p>
          <a:p>
            <a:pPr marL="742950" indent="-742950">
              <a:buAutoNum type="arabicPeriod"/>
            </a:pPr>
            <a:r>
              <a:rPr lang="en-US" sz="4000" dirty="0">
                <a:solidFill>
                  <a:srgbClr val="306E5E"/>
                </a:solidFill>
                <a:latin typeface="Avenir Book" panose="02000503020000020003" pitchFamily="2" charset="0"/>
              </a:rPr>
              <a:t>Apologetics are contextual </a:t>
            </a:r>
          </a:p>
          <a:p>
            <a:pPr>
              <a:buFontTx/>
              <a:buChar char="-"/>
            </a:pPr>
            <a:r>
              <a:rPr lang="en-US" sz="4000" dirty="0">
                <a:solidFill>
                  <a:srgbClr val="306E5E"/>
                </a:solidFill>
                <a:latin typeface="Avenir Book" panose="02000503020000020003" pitchFamily="2" charset="0"/>
              </a:rPr>
              <a:t>The Modernist Era required scientific and philosophical engagement</a:t>
            </a:r>
          </a:p>
          <a:p>
            <a:pPr marL="742950" indent="-742950">
              <a:buAutoNum type="arabicPeriod"/>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3619340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What are apologetics?</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8D0DC46E-2A37-4AAC-BB65-69E241B83445}"/>
              </a:ext>
            </a:extLst>
          </p:cNvPr>
          <p:cNvSpPr>
            <a:spLocks noGrp="1"/>
          </p:cNvSpPr>
          <p:nvPr>
            <p:ph idx="1"/>
          </p:nvPr>
        </p:nvSpPr>
        <p:spPr>
          <a:xfrm>
            <a:off x="838200" y="1825625"/>
            <a:ext cx="10515600" cy="4351338"/>
          </a:xfrm>
        </p:spPr>
        <p:txBody>
          <a:bodyPr>
            <a:noAutofit/>
          </a:bodyPr>
          <a:lstStyle/>
          <a:p>
            <a:pPr marL="742950" indent="-742950">
              <a:buAutoNum type="arabicPeriod"/>
            </a:pPr>
            <a:r>
              <a:rPr lang="en-US" sz="4000" dirty="0">
                <a:solidFill>
                  <a:srgbClr val="306E5E"/>
                </a:solidFill>
                <a:latin typeface="Avenir Book" panose="02000503020000020003" pitchFamily="2" charset="0"/>
              </a:rPr>
              <a:t>Apologetics are Biblical (1 Peter 3:15, John 5:46-47, Acts 17:16-31)</a:t>
            </a:r>
          </a:p>
          <a:p>
            <a:pPr marL="742950" indent="-742950">
              <a:buAutoNum type="arabicPeriod"/>
            </a:pPr>
            <a:r>
              <a:rPr lang="en-US" sz="4000" dirty="0">
                <a:solidFill>
                  <a:srgbClr val="306E5E"/>
                </a:solidFill>
                <a:latin typeface="Avenir Book" panose="02000503020000020003" pitchFamily="2" charset="0"/>
              </a:rPr>
              <a:t>Apologetics are necessary </a:t>
            </a:r>
          </a:p>
          <a:p>
            <a:pPr marL="742950" indent="-742950">
              <a:buAutoNum type="arabicPeriod"/>
            </a:pPr>
            <a:r>
              <a:rPr lang="en-US" sz="4000" dirty="0">
                <a:solidFill>
                  <a:srgbClr val="306E5E"/>
                </a:solidFill>
                <a:latin typeface="Avenir Book" panose="02000503020000020003" pitchFamily="2" charset="0"/>
              </a:rPr>
              <a:t>Apologetics are contextual </a:t>
            </a:r>
          </a:p>
          <a:p>
            <a:pPr>
              <a:buFontTx/>
              <a:buChar char="-"/>
            </a:pPr>
            <a:r>
              <a:rPr lang="en-US" sz="4000" dirty="0">
                <a:solidFill>
                  <a:srgbClr val="306E5E"/>
                </a:solidFill>
                <a:latin typeface="Avenir Book" panose="02000503020000020003" pitchFamily="2" charset="0"/>
              </a:rPr>
              <a:t>The Modernist Era required scientific and philosophical engagement</a:t>
            </a:r>
          </a:p>
          <a:p>
            <a:pPr marL="742950" indent="-742950">
              <a:buAutoNum type="arabicPeriod"/>
            </a:pPr>
            <a:endParaRPr lang="en-US" sz="4000" dirty="0">
              <a:solidFill>
                <a:srgbClr val="306E5E"/>
              </a:solidFill>
              <a:latin typeface="Avenir Book" panose="02000503020000020003" pitchFamily="2" charset="0"/>
            </a:endParaRPr>
          </a:p>
        </p:txBody>
      </p:sp>
      <p:sp>
        <p:nvSpPr>
          <p:cNvPr id="6" name="Rounded Rectangle 7">
            <a:extLst>
              <a:ext uri="{FF2B5EF4-FFF2-40B4-BE49-F238E27FC236}">
                <a16:creationId xmlns="" xmlns:a16="http://schemas.microsoft.com/office/drawing/2014/main" id="{116121A6-92F5-45B0-8848-9A9FF258A8D2}"/>
              </a:ext>
            </a:extLst>
          </p:cNvPr>
          <p:cNvSpPr/>
          <p:nvPr/>
        </p:nvSpPr>
        <p:spPr>
          <a:xfrm>
            <a:off x="5958875" y="1825625"/>
            <a:ext cx="5813552" cy="2495305"/>
          </a:xfrm>
          <a:prstGeom prst="roundRect">
            <a:avLst/>
          </a:prstGeom>
          <a:solidFill>
            <a:srgbClr val="A29B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 xmlns:a16="http://schemas.microsoft.com/office/drawing/2014/main" id="{B0EFBA55-6666-4541-B65A-FDA4D66C5C5C}"/>
              </a:ext>
            </a:extLst>
          </p:cNvPr>
          <p:cNvSpPr txBox="1"/>
          <p:nvPr/>
        </p:nvSpPr>
        <p:spPr>
          <a:xfrm>
            <a:off x="6096000" y="1863724"/>
            <a:ext cx="5512303" cy="2308324"/>
          </a:xfrm>
          <a:prstGeom prst="rect">
            <a:avLst/>
          </a:prstGeom>
          <a:noFill/>
        </p:spPr>
        <p:txBody>
          <a:bodyPr wrap="square" rtlCol="0">
            <a:spAutoFit/>
          </a:bodyPr>
          <a:lstStyle/>
          <a:p>
            <a:pPr marL="571500" indent="-571500">
              <a:buFontTx/>
              <a:buChar char="-"/>
            </a:pPr>
            <a:r>
              <a:rPr lang="en-US" sz="3600" dirty="0">
                <a:solidFill>
                  <a:srgbClr val="E8DDC4"/>
                </a:solidFill>
                <a:latin typeface="Avenir Book" panose="02000503020000020003" pitchFamily="2" charset="0"/>
              </a:rPr>
              <a:t>Cosmological argument </a:t>
            </a:r>
          </a:p>
          <a:p>
            <a:pPr marL="571500" indent="-571500">
              <a:buFontTx/>
              <a:buChar char="-"/>
            </a:pPr>
            <a:r>
              <a:rPr lang="en-US" sz="3600" dirty="0">
                <a:solidFill>
                  <a:srgbClr val="E8DDC4"/>
                </a:solidFill>
                <a:latin typeface="Avenir Book" panose="02000503020000020003" pitchFamily="2" charset="0"/>
              </a:rPr>
              <a:t>Teleological argument </a:t>
            </a:r>
          </a:p>
          <a:p>
            <a:pPr marL="571500" indent="-571500">
              <a:buFontTx/>
              <a:buChar char="-"/>
            </a:pPr>
            <a:r>
              <a:rPr lang="en-US" sz="3600" dirty="0">
                <a:solidFill>
                  <a:srgbClr val="E8DDC4"/>
                </a:solidFill>
                <a:latin typeface="Avenir Book" panose="02000503020000020003" pitchFamily="2" charset="0"/>
              </a:rPr>
              <a:t>Moral argument </a:t>
            </a:r>
          </a:p>
          <a:p>
            <a:pPr marL="571500" indent="-571500">
              <a:buFontTx/>
              <a:buChar char="-"/>
            </a:pPr>
            <a:r>
              <a:rPr lang="en-US" sz="3600" dirty="0">
                <a:solidFill>
                  <a:srgbClr val="E8DDC4"/>
                </a:solidFill>
                <a:latin typeface="Avenir Book" panose="02000503020000020003" pitchFamily="2" charset="0"/>
              </a:rPr>
              <a:t>The problem of evil</a:t>
            </a:r>
          </a:p>
        </p:txBody>
      </p:sp>
    </p:spTree>
    <p:extLst>
      <p:ext uri="{BB962C8B-B14F-4D97-AF65-F5344CB8AC3E}">
        <p14:creationId xmlns:p14="http://schemas.microsoft.com/office/powerpoint/2010/main" val="1318119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70E196-6ADA-D647-96EC-7D7AE3716810}"/>
              </a:ext>
            </a:extLst>
          </p:cNvPr>
          <p:cNvSpPr/>
          <p:nvPr/>
        </p:nvSpPr>
        <p:spPr>
          <a:xfrm>
            <a:off x="0" y="0"/>
            <a:ext cx="12192000" cy="7031038"/>
          </a:xfrm>
          <a:prstGeom prst="rect">
            <a:avLst/>
          </a:prstGeom>
          <a:solidFill>
            <a:srgbClr val="E8DD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 xmlns:a16="http://schemas.microsoft.com/office/drawing/2014/main" id="{CADD3ABA-1100-F03B-3A8A-2D564DB0DBAE}"/>
              </a:ext>
            </a:extLst>
          </p:cNvPr>
          <p:cNvSpPr>
            <a:spLocks noGrp="1"/>
          </p:cNvSpPr>
          <p:nvPr>
            <p:ph type="title"/>
          </p:nvPr>
        </p:nvSpPr>
        <p:spPr/>
        <p:txBody>
          <a:bodyPr>
            <a:normAutofit/>
          </a:bodyPr>
          <a:lstStyle/>
          <a:p>
            <a:r>
              <a:rPr lang="en-US" sz="5000" b="1" spc="600" dirty="0">
                <a:solidFill>
                  <a:srgbClr val="306E5E"/>
                </a:solidFill>
                <a:latin typeface="Aktiv Grotesk Ex" panose="020B0604020203020204" pitchFamily="34" charset="77"/>
                <a:cs typeface="Aktiv Grotesk Ex" panose="020B0604020203020204" pitchFamily="34" charset="77"/>
              </a:rPr>
              <a:t>What are apologetics?</a:t>
            </a:r>
            <a:endParaRPr lang="en-US" sz="5000" b="1" spc="600" dirty="0">
              <a:solidFill>
                <a:srgbClr val="A29B0F"/>
              </a:solidFill>
              <a:latin typeface="Aktiv Grotesk Ex" panose="020B0604020203020204" pitchFamily="34" charset="77"/>
              <a:cs typeface="Aktiv Grotesk Ex" panose="020B0604020203020204" pitchFamily="34" charset="77"/>
            </a:endParaRPr>
          </a:p>
        </p:txBody>
      </p:sp>
      <p:sp>
        <p:nvSpPr>
          <p:cNvPr id="5" name="Content Placeholder 4">
            <a:extLst>
              <a:ext uri="{FF2B5EF4-FFF2-40B4-BE49-F238E27FC236}">
                <a16:creationId xmlns="" xmlns:a16="http://schemas.microsoft.com/office/drawing/2014/main" id="{8D0DC46E-2A37-4AAC-BB65-69E241B83445}"/>
              </a:ext>
            </a:extLst>
          </p:cNvPr>
          <p:cNvSpPr>
            <a:spLocks noGrp="1"/>
          </p:cNvSpPr>
          <p:nvPr>
            <p:ph idx="1"/>
          </p:nvPr>
        </p:nvSpPr>
        <p:spPr>
          <a:xfrm>
            <a:off x="838200" y="1825625"/>
            <a:ext cx="10515600" cy="4351338"/>
          </a:xfrm>
        </p:spPr>
        <p:txBody>
          <a:bodyPr>
            <a:noAutofit/>
          </a:bodyPr>
          <a:lstStyle/>
          <a:p>
            <a:pPr marL="742950" indent="-742950">
              <a:buAutoNum type="arabicPeriod"/>
            </a:pPr>
            <a:r>
              <a:rPr lang="en-US" sz="4000" dirty="0">
                <a:solidFill>
                  <a:srgbClr val="306E5E"/>
                </a:solidFill>
                <a:latin typeface="Avenir Book" panose="02000503020000020003" pitchFamily="2" charset="0"/>
              </a:rPr>
              <a:t>Apologetics are Biblical (1 Peter 3:15, John 5:46-47, Acts 17:16-31)</a:t>
            </a:r>
          </a:p>
          <a:p>
            <a:pPr marL="742950" indent="-742950">
              <a:buAutoNum type="arabicPeriod"/>
            </a:pPr>
            <a:r>
              <a:rPr lang="en-US" sz="4000" dirty="0">
                <a:solidFill>
                  <a:srgbClr val="306E5E"/>
                </a:solidFill>
                <a:latin typeface="Avenir Book" panose="02000503020000020003" pitchFamily="2" charset="0"/>
              </a:rPr>
              <a:t>Apologetics are necessary </a:t>
            </a:r>
          </a:p>
          <a:p>
            <a:pPr marL="742950" indent="-742950">
              <a:buAutoNum type="arabicPeriod"/>
            </a:pPr>
            <a:r>
              <a:rPr lang="en-US" sz="4000" dirty="0">
                <a:solidFill>
                  <a:srgbClr val="306E5E"/>
                </a:solidFill>
                <a:latin typeface="Avenir Book" panose="02000503020000020003" pitchFamily="2" charset="0"/>
              </a:rPr>
              <a:t>Apologetics are contextual </a:t>
            </a:r>
          </a:p>
          <a:p>
            <a:pPr>
              <a:buFontTx/>
              <a:buChar char="-"/>
            </a:pPr>
            <a:r>
              <a:rPr lang="en-US" sz="4000" dirty="0">
                <a:solidFill>
                  <a:srgbClr val="306E5E"/>
                </a:solidFill>
                <a:latin typeface="Avenir Book" panose="02000503020000020003" pitchFamily="2" charset="0"/>
              </a:rPr>
              <a:t>The relevancy of an apologetic varies according to whom the “apology” is being given.</a:t>
            </a:r>
          </a:p>
          <a:p>
            <a:pPr marL="0" indent="0">
              <a:buNone/>
            </a:pPr>
            <a:endParaRPr lang="en-US" sz="4000" dirty="0">
              <a:solidFill>
                <a:srgbClr val="306E5E"/>
              </a:solidFill>
              <a:latin typeface="Avenir Book" panose="02000503020000020003" pitchFamily="2" charset="0"/>
            </a:endParaRPr>
          </a:p>
          <a:p>
            <a:pPr marL="742950" indent="-742950">
              <a:buAutoNum type="arabicPeriod"/>
            </a:pPr>
            <a:endParaRPr lang="en-US" sz="4000" dirty="0">
              <a:solidFill>
                <a:srgbClr val="306E5E"/>
              </a:solidFill>
              <a:latin typeface="Avenir Book" panose="02000503020000020003" pitchFamily="2" charset="0"/>
            </a:endParaRPr>
          </a:p>
        </p:txBody>
      </p:sp>
    </p:spTree>
    <p:extLst>
      <p:ext uri="{BB962C8B-B14F-4D97-AF65-F5344CB8AC3E}">
        <p14:creationId xmlns:p14="http://schemas.microsoft.com/office/powerpoint/2010/main" val="41417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5 [Autosaved]" id="{9280A579-7AE1-0846-A560-24A5BF6B1517}" vid="{EA5B0DC6-6110-9E47-ACB9-F29AF219703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Josh_Option1</Template>
  <TotalTime>0</TotalTime>
  <Words>2545</Words>
  <Application>Microsoft Office PowerPoint</Application>
  <PresentationFormat>Widescreen</PresentationFormat>
  <Paragraphs>286</Paragraphs>
  <Slides>61</Slides>
  <Notes>61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61</vt:i4>
      </vt:variant>
    </vt:vector>
  </HeadingPairs>
  <TitlesOfParts>
    <vt:vector size="70" baseType="lpstr">
      <vt:lpstr>Aktiv Grotesk</vt:lpstr>
      <vt:lpstr>Aktiv Grotesk Ex</vt:lpstr>
      <vt:lpstr>Arial</vt:lpstr>
      <vt:lpstr>Avenir Black</vt:lpstr>
      <vt:lpstr>Avenir Book</vt:lpstr>
      <vt:lpstr>Avenir Light</vt:lpstr>
      <vt:lpstr>Calibri</vt:lpstr>
      <vt:lpstr>Calibri Light</vt:lpstr>
      <vt:lpstr>Office Theme</vt:lpstr>
      <vt:lpstr>Identity as an apologetic</vt:lpstr>
      <vt:lpstr>What are apologetics?</vt:lpstr>
      <vt:lpstr>Clark Pinnock Theologian</vt:lpstr>
      <vt:lpstr>Clark Pinnock Theologian</vt:lpstr>
      <vt:lpstr>What are apologetics?</vt:lpstr>
      <vt:lpstr>What are apologetics?</vt:lpstr>
      <vt:lpstr>What are apologetics?</vt:lpstr>
      <vt:lpstr>What are apologetics?</vt:lpstr>
      <vt:lpstr>What are apologetics?</vt:lpstr>
      <vt:lpstr>Eric Mason Author and Pastor</vt:lpstr>
      <vt:lpstr>Eric Mason Author and Pastor</vt:lpstr>
      <vt:lpstr>Identity as an apologetic</vt:lpstr>
      <vt:lpstr>Breaching the subject</vt:lpstr>
      <vt:lpstr>Defining identity</vt:lpstr>
      <vt:lpstr>Defining identity</vt:lpstr>
      <vt:lpstr>Why does identity matter?</vt:lpstr>
      <vt:lpstr>Two approaches to identity </vt:lpstr>
      <vt:lpstr>Two approaches to identity </vt:lpstr>
      <vt:lpstr>Two approaches to identity </vt:lpstr>
      <vt:lpstr>Two approaches to identity </vt:lpstr>
      <vt:lpstr>Assessing modern identity</vt:lpstr>
      <vt:lpstr>Assessing modern identity</vt:lpstr>
      <vt:lpstr>Assessing modern identity</vt:lpstr>
      <vt:lpstr>Assessing modern identity</vt:lpstr>
      <vt:lpstr>Francis Spufford British Author </vt:lpstr>
      <vt:lpstr>Assessing modern identity</vt:lpstr>
      <vt:lpstr>Assessing modern identity</vt:lpstr>
      <vt:lpstr>Tim Keller Author and Pastor</vt:lpstr>
      <vt:lpstr>Tim Keller Author and Pastor</vt:lpstr>
      <vt:lpstr>Assessing modern identity</vt:lpstr>
      <vt:lpstr>Robert Bellah American Sociologist </vt:lpstr>
      <vt:lpstr>Robert Bellah American Sociologist </vt:lpstr>
      <vt:lpstr>Assessing modern identity</vt:lpstr>
      <vt:lpstr>Tim Keller Author and Pastor</vt:lpstr>
      <vt:lpstr>Assessing modern identity</vt:lpstr>
      <vt:lpstr>Tim Keller Author and Pastor</vt:lpstr>
      <vt:lpstr>Tim Keller Author and Pastor</vt:lpstr>
      <vt:lpstr>A better basis for identity</vt:lpstr>
      <vt:lpstr>A better basis for identity</vt:lpstr>
      <vt:lpstr>A better basis for identity</vt:lpstr>
      <vt:lpstr>Tim Keller Author and Pastor</vt:lpstr>
      <vt:lpstr>Tim Keller Author and Pastor</vt:lpstr>
      <vt:lpstr>A better basis for identity </vt:lpstr>
      <vt:lpstr>A better basis for identity </vt:lpstr>
      <vt:lpstr>What God is offering </vt:lpstr>
      <vt:lpstr>What God is offering </vt:lpstr>
      <vt:lpstr>What God is offering </vt:lpstr>
      <vt:lpstr>Tim Keller Author and Pastor</vt:lpstr>
      <vt:lpstr>Tim Keller Author and Pastor</vt:lpstr>
      <vt:lpstr>What God is offering </vt:lpstr>
      <vt:lpstr>What God is offering </vt:lpstr>
      <vt:lpstr>What God is offering </vt:lpstr>
      <vt:lpstr>What God is offering </vt:lpstr>
      <vt:lpstr>What God is offering </vt:lpstr>
      <vt:lpstr>What God is offering </vt:lpstr>
      <vt:lpstr>Tim Keller Author and Pastor</vt:lpstr>
      <vt:lpstr>Tim Keller Author and Pastor</vt:lpstr>
      <vt:lpstr>Tim Keller Author and Pastor</vt:lpstr>
      <vt:lpstr>Tim Keller Author and Pastor</vt:lpstr>
      <vt:lpstr>Tim Keller Author and Pastor</vt:lpstr>
      <vt:lpstr>Final thoughts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2023-07-18T15:18:48Z</dcterms:created>
  <dcterms:modified xsi:type="dcterms:W3CDTF">2023-07-18T15:34:14Z</dcterms:modified>
</cp:coreProperties>
</file>