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0"/>
  </p:notesMasterIdLst>
  <p:sldIdLst>
    <p:sldId id="1273" r:id="rId2"/>
    <p:sldId id="7430" r:id="rId3"/>
    <p:sldId id="7431" r:id="rId4"/>
    <p:sldId id="7548" r:id="rId5"/>
    <p:sldId id="7551" r:id="rId6"/>
    <p:sldId id="7405" r:id="rId7"/>
    <p:sldId id="7436" r:id="rId8"/>
    <p:sldId id="7437" r:id="rId9"/>
    <p:sldId id="7438" r:id="rId10"/>
    <p:sldId id="7439" r:id="rId11"/>
    <p:sldId id="7440" r:id="rId12"/>
    <p:sldId id="7448" r:id="rId13"/>
    <p:sldId id="7561" r:id="rId14"/>
    <p:sldId id="7562" r:id="rId15"/>
    <p:sldId id="7563" r:id="rId16"/>
    <p:sldId id="7564" r:id="rId17"/>
    <p:sldId id="7565" r:id="rId18"/>
    <p:sldId id="7450" r:id="rId19"/>
    <p:sldId id="7447" r:id="rId20"/>
    <p:sldId id="7451" r:id="rId21"/>
    <p:sldId id="7560" r:id="rId22"/>
    <p:sldId id="7559" r:id="rId23"/>
    <p:sldId id="7566" r:id="rId24"/>
    <p:sldId id="7442" r:id="rId25"/>
    <p:sldId id="7443" r:id="rId26"/>
    <p:sldId id="7454" r:id="rId27"/>
    <p:sldId id="7444" r:id="rId28"/>
    <p:sldId id="7457" r:id="rId29"/>
    <p:sldId id="7458" r:id="rId30"/>
    <p:sldId id="7459" r:id="rId31"/>
    <p:sldId id="7460" r:id="rId32"/>
    <p:sldId id="7455" r:id="rId33"/>
    <p:sldId id="7463" r:id="rId34"/>
    <p:sldId id="7446" r:id="rId35"/>
    <p:sldId id="7464" r:id="rId36"/>
    <p:sldId id="7549" r:id="rId37"/>
    <p:sldId id="7466" r:id="rId38"/>
    <p:sldId id="7467" r:id="rId39"/>
    <p:sldId id="7469" r:id="rId40"/>
    <p:sldId id="7470" r:id="rId41"/>
    <p:sldId id="7472" r:id="rId42"/>
    <p:sldId id="7567" r:id="rId43"/>
    <p:sldId id="7473" r:id="rId44"/>
    <p:sldId id="7474" r:id="rId45"/>
    <p:sldId id="7546" r:id="rId46"/>
    <p:sldId id="7478" r:id="rId47"/>
    <p:sldId id="7479" r:id="rId48"/>
    <p:sldId id="7536" r:id="rId49"/>
    <p:sldId id="7480" r:id="rId50"/>
    <p:sldId id="7481" r:id="rId51"/>
    <p:sldId id="7482" r:id="rId52"/>
    <p:sldId id="7483" r:id="rId53"/>
    <p:sldId id="7558" r:id="rId54"/>
    <p:sldId id="7490" r:id="rId55"/>
    <p:sldId id="7491" r:id="rId56"/>
    <p:sldId id="7492" r:id="rId57"/>
    <p:sldId id="7496" r:id="rId58"/>
    <p:sldId id="7568" r:id="rId59"/>
    <p:sldId id="7569" r:id="rId60"/>
    <p:sldId id="7570" r:id="rId61"/>
    <p:sldId id="7502" r:id="rId62"/>
    <p:sldId id="7571" r:id="rId63"/>
    <p:sldId id="7503" r:id="rId64"/>
    <p:sldId id="7505" r:id="rId65"/>
    <p:sldId id="7506" r:id="rId66"/>
    <p:sldId id="7507" r:id="rId67"/>
    <p:sldId id="7508" r:id="rId68"/>
    <p:sldId id="7572" r:id="rId69"/>
    <p:sldId id="7573" r:id="rId70"/>
    <p:sldId id="7528" r:id="rId71"/>
    <p:sldId id="7518" r:id="rId72"/>
    <p:sldId id="7574" r:id="rId73"/>
    <p:sldId id="7575" r:id="rId74"/>
    <p:sldId id="7576" r:id="rId75"/>
    <p:sldId id="7577" r:id="rId76"/>
    <p:sldId id="7578" r:id="rId77"/>
    <p:sldId id="7579" r:id="rId78"/>
    <p:sldId id="7580" r:id="rId79"/>
    <p:sldId id="7581" r:id="rId80"/>
    <p:sldId id="7582" r:id="rId81"/>
    <p:sldId id="7583" r:id="rId82"/>
    <p:sldId id="7584" r:id="rId83"/>
    <p:sldId id="7398" r:id="rId84"/>
    <p:sldId id="7553" r:id="rId85"/>
    <p:sldId id="7585" r:id="rId86"/>
    <p:sldId id="7557" r:id="rId87"/>
    <p:sldId id="6665" r:id="rId88"/>
    <p:sldId id="7552" r:id="rId8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4000" kern="1200">
        <a:solidFill>
          <a:srgbClr val="ECECEC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6"/>
    <a:srgbClr val="A85400"/>
    <a:srgbClr val="B85C00"/>
    <a:srgbClr val="C06000"/>
    <a:srgbClr val="005AB4"/>
    <a:srgbClr val="4D4D4D"/>
    <a:srgbClr val="595959"/>
    <a:srgbClr val="000064"/>
    <a:srgbClr val="640000"/>
    <a:srgbClr val="00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646D62-38E0-4ADC-B4B9-36E93A1D2B75}" v="1123" dt="2024-09-05T21:09:57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864" autoAdjust="0"/>
    <p:restoredTop sz="88774" autoAdjust="0"/>
  </p:normalViewPr>
  <p:slideViewPr>
    <p:cSldViewPr>
      <p:cViewPr varScale="1">
        <p:scale>
          <a:sx n="57" d="100"/>
          <a:sy n="57" d="100"/>
        </p:scale>
        <p:origin x="64" y="2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85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microsoft.com/office/2015/10/relationships/revisionInfo" Target="revisionInfo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804B121-C697-45FA-8785-47E93EACA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B94BAA-DF7B-4B17-9FE3-C4A1D4F7BEEE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1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B6113-3CB8-4FE6-8F99-971F181A6A24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87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AA91A-840B-400E-8836-D9A384A456C7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6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4B121-C697-45FA-8785-47E93EACA35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06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04B121-C697-45FA-8785-47E93EACA3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4B121-C697-45FA-8785-47E93EACA35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383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04B121-C697-45FA-8785-47E93EACA35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926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AA91A-840B-400E-8836-D9A384A456C7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83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AA91A-840B-400E-8836-D9A384A456C7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84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921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B6113-3CB8-4FE6-8F99-971F181A6A24}" type="slidenum">
              <a:rPr lang="en-US" smtClean="0">
                <a:latin typeface="Times New Roman" pitchFamily="18" charset="0"/>
                <a:ea typeface="ＭＳ Ｐゴシック" pitchFamily="34" charset="-128"/>
              </a:rPr>
              <a:pPr>
                <a:defRPr/>
              </a:pPr>
              <a:t>85</a:t>
            </a:fld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1" y="2130428"/>
            <a:ext cx="10158548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7602" y="3886200"/>
            <a:ext cx="9956800" cy="1752600"/>
          </a:xfrm>
        </p:spPr>
        <p:txBody>
          <a:bodyPr/>
          <a:lstStyle>
            <a:lvl1pPr marL="0" indent="0" algn="ctr">
              <a:buNone/>
              <a:defRPr sz="432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548640" indent="0" algn="ctr">
              <a:buNone/>
              <a:defRPr/>
            </a:lvl2pPr>
            <a:lvl3pPr marL="1097280" indent="0" algn="ctr">
              <a:buNone/>
              <a:defRPr/>
            </a:lvl3pPr>
            <a:lvl4pPr marL="1645920" indent="0" algn="ctr">
              <a:buNone/>
              <a:defRPr/>
            </a:lvl4pPr>
            <a:lvl5pPr marL="2194560" indent="0" algn="ctr">
              <a:buNone/>
              <a:defRPr/>
            </a:lvl5pPr>
            <a:lvl6pPr marL="2743200" indent="0" algn="ctr">
              <a:buNone/>
              <a:defRPr/>
            </a:lvl6pPr>
            <a:lvl7pPr marL="3291840" indent="0" algn="ctr">
              <a:buNone/>
              <a:defRPr/>
            </a:lvl7pPr>
            <a:lvl8pPr marL="3840480" indent="0" algn="ctr">
              <a:buNone/>
              <a:defRPr/>
            </a:lvl8pPr>
            <a:lvl9pPr marL="438912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830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 with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5905500"/>
            <a:ext cx="11988800" cy="838200"/>
          </a:xfrm>
        </p:spPr>
        <p:txBody>
          <a:bodyPr/>
          <a:lstStyle>
            <a:lvl1pPr>
              <a:defRPr sz="576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158" y="228600"/>
            <a:ext cx="11887200" cy="556260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382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 with To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152400"/>
            <a:ext cx="11988800" cy="838200"/>
          </a:xfrm>
        </p:spPr>
        <p:txBody>
          <a:bodyPr/>
          <a:lstStyle>
            <a:lvl1pPr>
              <a:defRPr sz="576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158" y="1143000"/>
            <a:ext cx="11887200" cy="556260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79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7" y="2130430"/>
            <a:ext cx="10158548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7601" y="3886200"/>
            <a:ext cx="9956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Text Without Sub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625600" y="5943600"/>
            <a:ext cx="1036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n-US" sz="4800" kern="0" dirty="0">
              <a:solidFill>
                <a:schemeClr val="bg1"/>
              </a:solidFill>
              <a:latin typeface="+mj-lt"/>
              <a:ea typeface="MS PGothic" pitchFamily="34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48800" y="6200553"/>
            <a:ext cx="2540000" cy="535531"/>
          </a:xfrm>
        </p:spPr>
        <p:txBody>
          <a:bodyPr anchor="b" anchorCtr="0">
            <a:spAutoFit/>
          </a:bodyPr>
          <a:lstStyle>
            <a:lvl1pPr algn="r">
              <a:lnSpc>
                <a:spcPct val="80000"/>
              </a:lnSpc>
              <a:defRPr sz="3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3200" y="137160"/>
            <a:ext cx="11785600" cy="58064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Verses go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Text With Sub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625600" y="5943600"/>
            <a:ext cx="1036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n-US" sz="4800" kern="0" dirty="0">
              <a:solidFill>
                <a:schemeClr val="bg1"/>
              </a:solidFill>
              <a:latin typeface="+mj-lt"/>
              <a:ea typeface="MS PGothic" pitchFamily="34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48800" y="6200553"/>
            <a:ext cx="2540000" cy="535531"/>
          </a:xfrm>
        </p:spPr>
        <p:txBody>
          <a:bodyPr wrap="square" anchor="b" anchorCtr="0">
            <a:spAutoFit/>
          </a:bodyPr>
          <a:lstStyle>
            <a:lvl1pPr algn="r">
              <a:lnSpc>
                <a:spcPct val="80000"/>
              </a:lnSpc>
              <a:defRPr sz="3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3200" y="137160"/>
            <a:ext cx="11785600" cy="58064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Verses go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9" y="6172200"/>
            <a:ext cx="9143999" cy="570412"/>
          </a:xfrm>
        </p:spPr>
        <p:txBody>
          <a:bodyPr wrap="square" anchor="b" anchorCtr="0">
            <a:noAutofit/>
          </a:bodyPr>
          <a:lstStyle>
            <a:lvl1pPr algn="l">
              <a:defRPr sz="3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err="1"/>
              <a:t>Subpoint</a:t>
            </a:r>
            <a:r>
              <a:rPr lang="en-US" dirty="0"/>
              <a:t> goes here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ll Screen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19062"/>
            <a:ext cx="9017000" cy="749618"/>
          </a:xfrm>
        </p:spPr>
        <p:txBody>
          <a:bodyPr anchor="t"/>
          <a:lstStyle>
            <a:lvl1pPr algn="ctr">
              <a:defRPr sz="4000" b="0"/>
            </a:lvl1pPr>
          </a:lstStyle>
          <a:p>
            <a:r>
              <a:rPr lang="en-US" dirty="0"/>
              <a:t>Author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448800" y="95254"/>
            <a:ext cx="2565400" cy="2495547"/>
          </a:xfrm>
        </p:spPr>
        <p:txBody>
          <a:bodyPr/>
          <a:lstStyle>
            <a:lvl1pPr marL="0" indent="0" algn="ctr">
              <a:buNone/>
              <a:defRPr sz="2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Picture of source being quoted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3200" y="2645228"/>
            <a:ext cx="11785600" cy="4114800"/>
          </a:xfrm>
        </p:spPr>
        <p:txBody>
          <a:bodyPr/>
          <a:lstStyle>
            <a:lvl1pPr marL="228600" indent="-228600">
              <a:lnSpc>
                <a:spcPct val="90000"/>
              </a:lnSpc>
              <a:buNone/>
              <a:defRPr sz="3600" baseline="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Quote goes here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03200" y="1371600"/>
            <a:ext cx="9044829" cy="1219200"/>
          </a:xfrm>
        </p:spPr>
        <p:txBody>
          <a:bodyPr/>
          <a:lstStyle>
            <a:lvl1pPr marL="0" indent="0" algn="ctr">
              <a:lnSpc>
                <a:spcPct val="90000"/>
              </a:lnSpc>
              <a:buNone/>
              <a:defRPr sz="2000" i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Bibliographic info for quote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03200" y="894083"/>
            <a:ext cx="9044829" cy="523240"/>
          </a:xfrm>
        </p:spPr>
        <p:txBody>
          <a:bodyPr/>
          <a:lstStyle>
            <a:lvl1pPr marL="0" indent="0" algn="ctr">
              <a:lnSpc>
                <a:spcPct val="90000"/>
              </a:lnSpc>
              <a:buNone/>
              <a:defRPr sz="2000" i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Who is this person (incl. worldview)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66800"/>
            <a:ext cx="11785600" cy="55626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625600" y="5943600"/>
            <a:ext cx="1036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n-US" sz="4800" kern="0" dirty="0">
              <a:solidFill>
                <a:schemeClr val="bg1"/>
              </a:solidFill>
              <a:latin typeface="+mj-lt"/>
              <a:ea typeface="MS PGothic" pitchFamily="34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52400"/>
            <a:ext cx="117856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66800"/>
            <a:ext cx="11785600" cy="48768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3200" y="6057900"/>
            <a:ext cx="11785600" cy="609600"/>
          </a:xfrm>
        </p:spPr>
        <p:txBody>
          <a:bodyPr anchor="b" anchorCtr="0"/>
          <a:lstStyle>
            <a:lvl1pPr algn="r">
              <a:defRPr sz="4000"/>
            </a:lvl1pPr>
            <a:lvl5pPr>
              <a:defRPr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05500"/>
            <a:ext cx="11988800" cy="838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ble Verse Text Without Sub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625600" y="5943600"/>
            <a:ext cx="1036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n-US" sz="5760" kern="0" dirty="0">
              <a:solidFill>
                <a:schemeClr val="bg1"/>
              </a:solidFill>
              <a:latin typeface="Calibri Light" panose="020F0302020204030204" pitchFamily="34" charset="0"/>
              <a:ea typeface="MS PGothic" pitchFamily="34" charset="-128"/>
              <a:cs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41921" y="6105637"/>
            <a:ext cx="4246880" cy="642637"/>
          </a:xfrm>
        </p:spPr>
        <p:txBody>
          <a:bodyPr anchor="b" anchorCtr="0">
            <a:noAutofit/>
          </a:bodyPr>
          <a:lstStyle>
            <a:lvl1pPr algn="r">
              <a:lnSpc>
                <a:spcPct val="80000"/>
              </a:lnSpc>
              <a:defRPr sz="432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3201" y="137160"/>
            <a:ext cx="11785600" cy="580644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Verses go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8041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with 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11988800" cy="838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with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05500"/>
            <a:ext cx="11988800" cy="838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157" y="228600"/>
            <a:ext cx="11887200" cy="55626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with Top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4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1988800" cy="838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157" y="1143000"/>
            <a:ext cx="11887200" cy="55626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066800"/>
            <a:ext cx="5791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57912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6" y="137160"/>
            <a:ext cx="1184365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1535114"/>
            <a:ext cx="57912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200" y="2174876"/>
            <a:ext cx="5791200" cy="4545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535114"/>
            <a:ext cx="584925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1" y="2174876"/>
            <a:ext cx="5849259" cy="4545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10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10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ble Verse Text With Sub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741921" y="6096003"/>
            <a:ext cx="4246880" cy="653143"/>
          </a:xfrm>
        </p:spPr>
        <p:txBody>
          <a:bodyPr wrap="square" anchor="b" anchorCtr="0">
            <a:noAutofit/>
          </a:bodyPr>
          <a:lstStyle>
            <a:lvl1pPr algn="r">
              <a:lnSpc>
                <a:spcPct val="80000"/>
              </a:lnSpc>
              <a:defRPr sz="432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3201" y="137160"/>
            <a:ext cx="11785600" cy="580644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Verses go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3203" y="6096003"/>
            <a:ext cx="8910318" cy="653143"/>
          </a:xfrm>
        </p:spPr>
        <p:txBody>
          <a:bodyPr anchor="b" anchorCtr="0"/>
          <a:lstStyle>
            <a:lvl1pPr algn="l">
              <a:defRPr sz="432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 err="1"/>
              <a:t>Subpoint</a:t>
            </a:r>
            <a:r>
              <a:rPr lang="en-US" dirty="0"/>
              <a:t> goes here</a:t>
            </a:r>
          </a:p>
        </p:txBody>
      </p:sp>
    </p:spTree>
    <p:extLst>
      <p:ext uri="{BB962C8B-B14F-4D97-AF65-F5344CB8AC3E}">
        <p14:creationId xmlns:p14="http://schemas.microsoft.com/office/powerpoint/2010/main" val="3032671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74200" y="152400"/>
            <a:ext cx="25146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0400" y="152400"/>
            <a:ext cx="73406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Screen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76159" y="6172200"/>
            <a:ext cx="4638041" cy="578777"/>
          </a:xfrm>
        </p:spPr>
        <p:txBody>
          <a:bodyPr anchor="t"/>
          <a:lstStyle>
            <a:lvl1pPr algn="ctr">
              <a:defRPr sz="2160" b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Author (if necessary), Bibliographic Info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76160" y="95251"/>
            <a:ext cx="4638040" cy="6076949"/>
          </a:xfrm>
        </p:spPr>
        <p:txBody>
          <a:bodyPr/>
          <a:lstStyle>
            <a:lvl1pPr marL="0" indent="0" algn="ctr">
              <a:buNone/>
              <a:defRPr sz="3360" baseline="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pPr lvl="0"/>
            <a:r>
              <a:rPr lang="en-US" noProof="0" dirty="0"/>
              <a:t>Picture of source being quoted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3203" y="95252"/>
            <a:ext cx="7081518" cy="6625589"/>
          </a:xfrm>
        </p:spPr>
        <p:txBody>
          <a:bodyPr/>
          <a:lstStyle>
            <a:lvl1pPr marL="274320" indent="-274320">
              <a:lnSpc>
                <a:spcPct val="90000"/>
              </a:lnSpc>
              <a:buNone/>
              <a:defRPr sz="4320" baseline="0">
                <a:latin typeface="Georgia" panose="02040502050405020303" pitchFamily="18" charset="0"/>
                <a:cs typeface="Calibri Light" panose="020F0302020204030204" pitchFamily="34" charset="0"/>
              </a:defRPr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 dirty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330476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1" y="152400"/>
            <a:ext cx="11785600" cy="838200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066800"/>
            <a:ext cx="11785600" cy="556260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22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625600" y="5943600"/>
            <a:ext cx="1036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en-US" sz="5760" kern="0" dirty="0">
              <a:solidFill>
                <a:schemeClr val="bg1"/>
              </a:solidFill>
              <a:latin typeface="Calibri Light" panose="020F0302020204030204" pitchFamily="34" charset="0"/>
              <a:ea typeface="MS PGothic" pitchFamily="34" charset="-128"/>
              <a:cs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1" y="152400"/>
            <a:ext cx="11785600" cy="838200"/>
          </a:xfrm>
        </p:spPr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066800"/>
            <a:ext cx="11785600" cy="4876800"/>
          </a:xfrm>
        </p:spPr>
        <p:txBody>
          <a:bodyPr/>
          <a:lstStyle>
            <a:lvl1pPr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03201" y="6057900"/>
            <a:ext cx="11785600" cy="609600"/>
          </a:xfrm>
        </p:spPr>
        <p:txBody>
          <a:bodyPr anchor="ctr" anchorCtr="0"/>
          <a:lstStyle>
            <a:lvl1pPr algn="r">
              <a:spcBef>
                <a:spcPts val="0"/>
              </a:spcBef>
              <a:defRPr sz="48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19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5905500"/>
            <a:ext cx="11988800" cy="838200"/>
          </a:xfrm>
        </p:spPr>
        <p:txBody>
          <a:bodyPr/>
          <a:lstStyle>
            <a:lvl1pPr>
              <a:defRPr sz="576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354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ck with Top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76200"/>
            <a:ext cx="11988800" cy="838200"/>
          </a:xfrm>
        </p:spPr>
        <p:txBody>
          <a:bodyPr/>
          <a:lstStyle>
            <a:lvl1pPr>
              <a:defRPr sz="576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398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152400"/>
            <a:ext cx="1178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3200" y="1066800"/>
            <a:ext cx="11785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9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  <p:sldLayoutId id="2147484849" r:id="rId12"/>
    <p:sldLayoutId id="2147484868" r:id="rId13"/>
    <p:sldLayoutId id="2147484867" r:id="rId14"/>
    <p:sldLayoutId id="2147484861" r:id="rId15"/>
    <p:sldLayoutId id="2147484850" r:id="rId16"/>
    <p:sldLayoutId id="2147484860" r:id="rId17"/>
    <p:sldLayoutId id="2147484862" r:id="rId18"/>
    <p:sldLayoutId id="2147484863" r:id="rId19"/>
    <p:sldLayoutId id="2147484865" r:id="rId20"/>
    <p:sldLayoutId id="2147484864" r:id="rId21"/>
    <p:sldLayoutId id="2147484866" r:id="rId22"/>
    <p:sldLayoutId id="2147484851" r:id="rId23"/>
    <p:sldLayoutId id="2147484852" r:id="rId24"/>
    <p:sldLayoutId id="2147484853" r:id="rId25"/>
    <p:sldLayoutId id="2147484854" r:id="rId26"/>
    <p:sldLayoutId id="2147484855" r:id="rId27"/>
    <p:sldLayoutId id="2147484856" r:id="rId28"/>
    <p:sldLayoutId id="2147484857" r:id="rId29"/>
    <p:sldLayoutId id="2147484858" r:id="rId30"/>
    <p:sldLayoutId id="2147484859" r:id="rId3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defRPr sz="3600">
          <a:solidFill>
            <a:schemeClr val="bg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–"/>
        <a:defRPr sz="32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9A37-CF5C-511B-7CCC-1B7E321A1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2130428"/>
            <a:ext cx="11276150" cy="1470025"/>
          </a:xfrm>
        </p:spPr>
        <p:txBody>
          <a:bodyPr/>
          <a:lstStyle/>
          <a:p>
            <a:r>
              <a:rPr lang="en-US" sz="8000" dirty="0"/>
              <a:t>The Resurrection Of Jesus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10972804" cy="1752600"/>
          </a:xfrm>
        </p:spPr>
        <p:txBody>
          <a:bodyPr/>
          <a:lstStyle/>
          <a:p>
            <a:r>
              <a:rPr lang="en-US" sz="5400" dirty="0">
                <a:ea typeface="ＭＳ Ｐゴシック" pitchFamily="34" charset="-128"/>
              </a:rPr>
              <a:t>Can A Corpse Come Back to Life?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6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7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AutoShape 42"/>
          <p:cNvSpPr>
            <a:spLocks noChangeArrowheads="1"/>
          </p:cNvSpPr>
          <p:nvPr/>
        </p:nvSpPr>
        <p:spPr bwMode="auto">
          <a:xfrm>
            <a:off x="4419600" y="4876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94" name="AutoShape 43"/>
          <p:cNvSpPr>
            <a:spLocks noChangeArrowheads="1"/>
          </p:cNvSpPr>
          <p:nvPr/>
        </p:nvSpPr>
        <p:spPr bwMode="auto">
          <a:xfrm>
            <a:off x="3886200" y="4343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95" name="AutoShape 44"/>
          <p:cNvSpPr>
            <a:spLocks noChangeArrowheads="1"/>
          </p:cNvSpPr>
          <p:nvPr/>
        </p:nvSpPr>
        <p:spPr bwMode="auto">
          <a:xfrm>
            <a:off x="3733800" y="4876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grpSp>
        <p:nvGrpSpPr>
          <p:cNvPr id="97" name="Group 46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" name="Group 49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101" name="Rectangle 50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1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Text Box 52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96" name="Text Box 51">
            <a:extLst>
              <a:ext uri="{FF2B5EF4-FFF2-40B4-BE49-F238E27FC236}">
                <a16:creationId xmlns:a16="http://schemas.microsoft.com/office/drawing/2014/main" id="{95A0DFC3-1462-4876-CABF-96CB844D5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Thursday Night</a:t>
            </a:r>
          </a:p>
        </p:txBody>
      </p:sp>
      <p:sp>
        <p:nvSpPr>
          <p:cNvPr id="106" name="Rounded Rectangle 56">
            <a:extLst>
              <a:ext uri="{FF2B5EF4-FFF2-40B4-BE49-F238E27FC236}">
                <a16:creationId xmlns:a16="http://schemas.microsoft.com/office/drawing/2014/main" id="{730B8970-BFA4-48C4-9621-D38F6F785B7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Line 56"/>
          <p:cNvSpPr>
            <a:spLocks noChangeShapeType="1"/>
          </p:cNvSpPr>
          <p:nvPr/>
        </p:nvSpPr>
        <p:spPr bwMode="auto">
          <a:xfrm flipH="1" flipV="1">
            <a:off x="4953000" y="3810000"/>
            <a:ext cx="457200" cy="2362200"/>
          </a:xfrm>
          <a:prstGeom prst="line">
            <a:avLst/>
          </a:prstGeom>
          <a:noFill/>
          <a:ln w="31750">
            <a:solidFill>
              <a:schemeClr val="bg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4" name="Group 48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50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51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48" name="AutoShape 41"/>
          <p:cNvSpPr>
            <a:spLocks noChangeArrowheads="1"/>
          </p:cNvSpPr>
          <p:nvPr/>
        </p:nvSpPr>
        <p:spPr bwMode="auto">
          <a:xfrm>
            <a:off x="4419600" y="4876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49" name="AutoShape 42"/>
          <p:cNvSpPr>
            <a:spLocks noChangeArrowheads="1"/>
          </p:cNvSpPr>
          <p:nvPr/>
        </p:nvSpPr>
        <p:spPr bwMode="auto">
          <a:xfrm>
            <a:off x="3886200" y="4343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50" name="AutoShape 43"/>
          <p:cNvSpPr>
            <a:spLocks noChangeArrowheads="1"/>
          </p:cNvSpPr>
          <p:nvPr/>
        </p:nvSpPr>
        <p:spPr bwMode="auto">
          <a:xfrm>
            <a:off x="3733800" y="4876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1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grpSp>
        <p:nvGrpSpPr>
          <p:cNvPr id="53" name="Group 45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54" name="Line 46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47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4038600" y="6178170"/>
            <a:ext cx="1589314" cy="646331"/>
          </a:xfrm>
          <a:prstGeom prst="roundRect">
            <a:avLst>
              <a:gd name="adj" fmla="val 0"/>
            </a:avLst>
          </a:prstGeom>
          <a:solidFill>
            <a:srgbClr val="0064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 algn="ctr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</a:rPr>
              <a:t>Palace</a:t>
            </a:r>
          </a:p>
        </p:txBody>
      </p:sp>
      <p:sp>
        <p:nvSpPr>
          <p:cNvPr id="63" name="Rounded Rectangle 56">
            <a:extLst>
              <a:ext uri="{FF2B5EF4-FFF2-40B4-BE49-F238E27FC236}">
                <a16:creationId xmlns:a16="http://schemas.microsoft.com/office/drawing/2014/main" id="{63B2A0D3-65EA-533B-6841-C4C5D157560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970F98DF-20D1-3373-6AA9-04890E60849E}"/>
              </a:ext>
            </a:extLst>
          </p:cNvPr>
          <p:cNvSpPr/>
          <p:nvPr/>
        </p:nvSpPr>
        <p:spPr bwMode="auto">
          <a:xfrm>
            <a:off x="8153400" y="4038600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MM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W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3351 -0.05481 0.06701 -0.10962 0.08038 -0.13159 " pathEditMode="relative" ptsTypes="aA">
                                      <p:cBhvr>
                                        <p:cTn id="1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3351 -0.05481 0.06701 -0.10962 0.08038 -0.13159 " pathEditMode="relative" ptsTypes="aA"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3351 -0.05481 0.06701 -0.10962 0.08038 -0.13159 " pathEditMode="relative" ptsTypes="aA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34 -0.13148 C 0.07929 -0.26782 0.07864 -0.40394 0.06328 -0.44352 C 0.04791 -0.48287 0.00586 -0.37431 -0.01302 -0.36944 C -0.03216 -0.36435 -0.04414 -0.40509 -0.05026 -0.4125 " pathEditMode="relative" rAng="0" ptsTypes="AAAA">
                                      <p:cBhvr>
                                        <p:cTn id="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36" y="-1604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34 -0.13148 C 0.07943 -0.26158 0.07878 -0.39144 0.06354 -0.42917 C 0.04844 -0.4669 0.00716 -0.36343 -0.01159 -0.35857 C -0.03034 -0.35371 -0.04232 -0.39259 -0.04844 -0.39954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45" y="-1530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034 -0.13148 C 0.07943 -0.26158 0.07891 -0.39144 0.06406 -0.42917 C 0.04935 -0.4669 0.00937 -0.36343 -0.00885 -0.35857 C -0.02695 -0.35371 -0.03854 -0.39259 -0.04453 -0.39954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-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8" grpId="0" animBg="1"/>
      <p:bldP spid="49" grpId="0" animBg="1"/>
      <p:bldP spid="50" grpId="0" animBg="1"/>
      <p:bldP spid="51" grpId="0" animBg="1"/>
      <p:bldP spid="52" grpId="0" animBg="1"/>
      <p:bldP spid="60" grpId="0" animBg="1"/>
      <p:bldP spid="60" grpId="1" animBg="1"/>
      <p:bldP spid="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Some women were there, watching from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 distance, including Mary Magdalene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15:40)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It was the day of preparation, and the Jewish leaders didn’t want the bodies hanging there the next day, which was the Sabbath (and a very special Sabbath, because it was Passover week).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19:31)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260747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So they asked Pilate to hasten their deaths by ordering that their legs be broken.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their bodies could be taken down.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So the soldiers came and broke the legs of the two men crucified with Jesus.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19:31-32)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983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when they came to Jesus, they saw that he was already dead, so they didn’t break his legs.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One of the soldiers, however, pierced his side with a spear, and immediately blood and water flowed out.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19:33-34)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870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(This report is from an eyewitness giving an accurate account.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He speaks the truth so that you also may continue to believe.)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19:35)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6773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3" name="AutoShape 41"/>
          <p:cNvSpPr>
            <a:spLocks noChangeArrowheads="1"/>
          </p:cNvSpPr>
          <p:nvPr/>
        </p:nvSpPr>
        <p:spPr bwMode="auto">
          <a:xfrm>
            <a:off x="38481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/J</a:t>
            </a:r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3162300" y="2095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Text Box 54">
            <a:extLst>
              <a:ext uri="{FF2B5EF4-FFF2-40B4-BE49-F238E27FC236}">
                <a16:creationId xmlns:a16="http://schemas.microsoft.com/office/drawing/2014/main" id="{B6BDFD83-AB8E-5674-61A8-D762742B1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3F28449F-AFB8-D374-0369-66A8995E293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These things happened in fulfillment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of the Scriptures that say,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“Not one of his bones will be broken,” </a:t>
            </a:r>
            <a:r>
              <a:rPr lang="en-US" sz="2400" i="1" dirty="0">
                <a:solidFill>
                  <a:schemeClr val="bg1"/>
                </a:solidFill>
                <a:latin typeface="Calibri Light" panose="020F0302020204030204" pitchFamily="34" charset="0"/>
              </a:rPr>
              <a:t>[Exodus 12:45]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“They will look on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 one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they pierced.”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400" i="1" dirty="0">
                <a:solidFill>
                  <a:schemeClr val="bg1"/>
                </a:solidFill>
                <a:latin typeface="Calibri Light" panose="020F0302020204030204" pitchFamily="34" charset="0"/>
              </a:rPr>
              <a:t>[Zechariah 12:10]                                                  (John 19:36-37)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1" name="Rounded Rectangle 6">
            <a:extLst>
              <a:ext uri="{FF2B5EF4-FFF2-40B4-BE49-F238E27FC236}">
                <a16:creationId xmlns:a16="http://schemas.microsoft.com/office/drawing/2014/main" id="{2C387503-EF4A-1A59-4B96-499258770C48}"/>
              </a:ext>
            </a:extLst>
          </p:cNvPr>
          <p:cNvSpPr/>
          <p:nvPr/>
        </p:nvSpPr>
        <p:spPr bwMode="auto">
          <a:xfrm>
            <a:off x="6103134" y="600450"/>
            <a:ext cx="5597752" cy="1089529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They will look on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whom they have pierced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(Zechariah 12:10)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223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5" name="AutoShape 52"/>
          <p:cNvSpPr>
            <a:spLocks noChangeArrowheads="1"/>
          </p:cNvSpPr>
          <p:nvPr/>
        </p:nvSpPr>
        <p:spPr bwMode="auto">
          <a:xfrm>
            <a:off x="2743200" y="914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6" name="AutoShape 53"/>
          <p:cNvSpPr>
            <a:spLocks noChangeArrowheads="1"/>
          </p:cNvSpPr>
          <p:nvPr/>
        </p:nvSpPr>
        <p:spPr bwMode="auto">
          <a:xfrm>
            <a:off x="3429000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AutoShape 50">
            <a:extLst>
              <a:ext uri="{FF2B5EF4-FFF2-40B4-BE49-F238E27FC236}">
                <a16:creationId xmlns:a16="http://schemas.microsoft.com/office/drawing/2014/main" id="{5FF39EEF-8087-5619-4690-3D0E0A0DF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098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EEF4E8E0-277D-39B1-33C1-0D457B5AE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0" name="Rounded Rectangle 56">
            <a:extLst>
              <a:ext uri="{FF2B5EF4-FFF2-40B4-BE49-F238E27FC236}">
                <a16:creationId xmlns:a16="http://schemas.microsoft.com/office/drawing/2014/main" id="{6B4E5BA4-4E30-C627-06DC-6C0EA55641D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Afterward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Joseph of Arimathea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who had been a secret disciple of Jesus (because he feared the Jewish leaders),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asked Pilate for permission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to take down Jesus’ body.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When Pilate gave permission, Joseph came and took the body away.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9" name="Rounded Rectangle 6">
            <a:extLst>
              <a:ext uri="{FF2B5EF4-FFF2-40B4-BE49-F238E27FC236}">
                <a16:creationId xmlns:a16="http://schemas.microsoft.com/office/drawing/2014/main" id="{66D89486-F1C8-BB8D-7521-44AB5CD6007F}"/>
              </a:ext>
            </a:extLst>
          </p:cNvPr>
          <p:cNvSpPr/>
          <p:nvPr/>
        </p:nvSpPr>
        <p:spPr bwMode="auto">
          <a:xfrm>
            <a:off x="5169162" y="209826"/>
            <a:ext cx="6874296" cy="2086725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Joseph was a member of the Jewish high council, but he had not agreed with the decision and actions of the other religious leaders.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(Luke 23:50-51)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3276600" y="1492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4" name="AutoShape 49"/>
          <p:cNvSpPr>
            <a:spLocks noChangeArrowheads="1"/>
          </p:cNvSpPr>
          <p:nvPr/>
        </p:nvSpPr>
        <p:spPr bwMode="auto">
          <a:xfrm>
            <a:off x="2743200" y="92551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3436937" y="83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3810000" y="22098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55CBAE5F-B071-A146-2E4C-9BF1F6E2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0" name="Rounded Rectangle 56">
            <a:extLst>
              <a:ext uri="{FF2B5EF4-FFF2-40B4-BE49-F238E27FC236}">
                <a16:creationId xmlns:a16="http://schemas.microsoft.com/office/drawing/2014/main" id="{C5A7C762-0326-6AE1-592E-C2BD41E38CDE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8" name="Rounded Rectangle 49">
            <a:extLst>
              <a:ext uri="{FF2B5EF4-FFF2-40B4-BE49-F238E27FC236}">
                <a16:creationId xmlns:a16="http://schemas.microsoft.com/office/drawing/2014/main" id="{5C3245DE-C1CB-55ED-4CA9-82805BF396AB}"/>
              </a:ext>
            </a:extLst>
          </p:cNvPr>
          <p:cNvSpPr/>
          <p:nvPr/>
        </p:nvSpPr>
        <p:spPr bwMode="auto">
          <a:xfrm>
            <a:off x="76200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Afterward Joseph of Arimathea,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who had been a secret disciple of Jesus (because he feared the Jewish leaders),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asked Pilate for permission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to take down Jesus’ body.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When Pilate gave permission, Joseph came and took the body away.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92 L -3.33333E-6 0.044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4352 L -0.05313 0.03519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-4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05 0.04444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04497 0.04838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2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75 -0.0111 " pathEditMode="relative" ptsTypes="AA">
                                      <p:cBhvr>
                                        <p:cTn id="16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54" grpId="0" animBg="1"/>
      <p:bldP spid="55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05800" y="6234079"/>
            <a:ext cx="3708400" cy="516898"/>
          </a:xfrm>
        </p:spPr>
        <p:txBody>
          <a:bodyPr/>
          <a:lstStyle/>
          <a:p>
            <a:pPr algn="r"/>
            <a:r>
              <a:rPr lang="en-US" sz="1200" dirty="0"/>
              <a:t>Quoted from “An Interview with Rudolf Bultmann,” in Christianity and Crisis (November 14, 1966), 254.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03202" y="95252"/>
            <a:ext cx="11810997" cy="6625589"/>
          </a:xfrm>
        </p:spPr>
        <p:txBody>
          <a:bodyPr/>
          <a:lstStyle/>
          <a:p>
            <a:pPr marL="0" indent="0" algn="ctr"/>
            <a:endParaRPr lang="en-US" sz="4800" dirty="0"/>
          </a:p>
          <a:p>
            <a:pPr marL="0" indent="0" algn="ctr"/>
            <a:endParaRPr lang="en-US" sz="4800" dirty="0"/>
          </a:p>
          <a:p>
            <a:pPr marL="0" indent="0" algn="ctr"/>
            <a:endParaRPr lang="en-US" sz="4800" dirty="0"/>
          </a:p>
          <a:p>
            <a:pPr marL="0" indent="0" algn="ctr"/>
            <a:r>
              <a:rPr lang="en-US" sz="4800" dirty="0"/>
              <a:t>A corpse cannot come to life again and </a:t>
            </a:r>
            <a:br>
              <a:rPr lang="en-US" sz="4800" dirty="0"/>
            </a:br>
            <a:r>
              <a:rPr lang="en-US" sz="4800" dirty="0"/>
              <a:t>climb out of the grave.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28900" y="1714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 dirty="0">
                <a:latin typeface="Arial Narrow" pitchFamily="34" charset="0"/>
              </a:rPr>
              <a:t>JC</a:t>
            </a:r>
          </a:p>
        </p:txBody>
      </p: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4" name="AutoShape 49"/>
          <p:cNvSpPr>
            <a:spLocks noChangeArrowheads="1"/>
          </p:cNvSpPr>
          <p:nvPr/>
        </p:nvSpPr>
        <p:spPr bwMode="auto">
          <a:xfrm>
            <a:off x="2209800" y="12573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2842287" y="11534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2895600" y="21336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D589D1C8-3F2C-1DC0-AC8A-45504A1FE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75EBBB11-7DC7-E304-B541-14A41BE0CA4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6" name="Rounded Rectangle 55"/>
          <p:cNvSpPr/>
          <p:nvPr/>
        </p:nvSpPr>
        <p:spPr bwMode="auto">
          <a:xfrm>
            <a:off x="76199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With him came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Nicodemus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 the man who had come to Jesus at night. He brought about seventy-five pounds of perfumed ointment made from myrrh and aloes.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Following Jewish burial custom, they wrapped Jesus’ body with the spices in long sheets of linen cloth.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19:39-40)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28900" y="1714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 dirty="0">
                <a:latin typeface="Arial Narrow" pitchFamily="34" charset="0"/>
              </a:rPr>
              <a:t>JC</a:t>
            </a:r>
          </a:p>
        </p:txBody>
      </p: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4" name="AutoShape 49"/>
          <p:cNvSpPr>
            <a:spLocks noChangeArrowheads="1"/>
          </p:cNvSpPr>
          <p:nvPr/>
        </p:nvSpPr>
        <p:spPr bwMode="auto">
          <a:xfrm>
            <a:off x="2209800" y="12573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2842287" y="11534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2895600" y="21336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D589D1C8-3F2C-1DC0-AC8A-45504A1FE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75EBBB11-7DC7-E304-B541-14A41BE0CA4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6" name="Rounded Rectangle 55"/>
          <p:cNvSpPr/>
          <p:nvPr/>
        </p:nvSpPr>
        <p:spPr bwMode="auto">
          <a:xfrm>
            <a:off x="76199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place of crucifixion was near a garden, where there was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a new tomb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never used before.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so, because it was the day of preparation for the Jewish Passover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since the tomb was close at hand, they laid Jesus there.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19:41-42)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4228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28900" y="1714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 dirty="0">
                <a:latin typeface="Arial Narrow" pitchFamily="34" charset="0"/>
              </a:rPr>
              <a:t>JC</a:t>
            </a:r>
          </a:p>
        </p:txBody>
      </p: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4" name="AutoShape 49"/>
          <p:cNvSpPr>
            <a:spLocks noChangeArrowheads="1"/>
          </p:cNvSpPr>
          <p:nvPr/>
        </p:nvSpPr>
        <p:spPr bwMode="auto">
          <a:xfrm>
            <a:off x="2209800" y="12573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2842287" y="11534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2895600" y="21336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D589D1C8-3F2C-1DC0-AC8A-45504A1FE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75EBBB11-7DC7-E304-B541-14A41BE0CA4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6" name="Rounded Rectangle 55"/>
          <p:cNvSpPr/>
          <p:nvPr/>
        </p:nvSpPr>
        <p:spPr bwMode="auto">
          <a:xfrm>
            <a:off x="76199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he rolled a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stone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in front of the entrance.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Mary Magdalene and Mary the mother of Joseph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saw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where Jesus’ body was laid.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15:46-47)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4535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7"/>
          <p:cNvSpPr>
            <a:spLocks noChangeArrowheads="1"/>
          </p:cNvSpPr>
          <p:nvPr/>
        </p:nvSpPr>
        <p:spPr bwMode="auto">
          <a:xfrm>
            <a:off x="2628900" y="1714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 dirty="0">
                <a:latin typeface="Arial Narrow" pitchFamily="34" charset="0"/>
              </a:rPr>
              <a:t>JC</a:t>
            </a:r>
          </a:p>
        </p:txBody>
      </p:sp>
      <p:grpSp>
        <p:nvGrpSpPr>
          <p:cNvPr id="42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4" name="AutoShape 49"/>
          <p:cNvSpPr>
            <a:spLocks noChangeArrowheads="1"/>
          </p:cNvSpPr>
          <p:nvPr/>
        </p:nvSpPr>
        <p:spPr bwMode="auto">
          <a:xfrm>
            <a:off x="2209800" y="12573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5" name="AutoShape 50"/>
          <p:cNvSpPr>
            <a:spLocks noChangeArrowheads="1"/>
          </p:cNvSpPr>
          <p:nvPr/>
        </p:nvSpPr>
        <p:spPr bwMode="auto">
          <a:xfrm>
            <a:off x="2842287" y="11534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2895600" y="2133600"/>
            <a:ext cx="6858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Joe</a:t>
            </a:r>
          </a:p>
        </p:txBody>
      </p:sp>
      <p:sp>
        <p:nvSpPr>
          <p:cNvPr id="59" name="Text Box 54">
            <a:extLst>
              <a:ext uri="{FF2B5EF4-FFF2-40B4-BE49-F238E27FC236}">
                <a16:creationId xmlns:a16="http://schemas.microsoft.com/office/drawing/2014/main" id="{D589D1C8-3F2C-1DC0-AC8A-45504A1FE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75EBBB11-7DC7-E304-B541-14A41BE0CA4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6" name="Rounded Rectangle 55"/>
          <p:cNvSpPr/>
          <p:nvPr/>
        </p:nvSpPr>
        <p:spPr bwMode="auto">
          <a:xfrm>
            <a:off x="76199" y="3199281"/>
            <a:ext cx="8000999" cy="358251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they went home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prepared spices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ointments to anoint his body.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by the time they were finished the Sabbath had begun, so they rested as required by the law.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(Luke 23:56)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104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47"/>
          <p:cNvSpPr>
            <a:spLocks noChangeArrowheads="1"/>
          </p:cNvSpPr>
          <p:nvPr/>
        </p:nvSpPr>
        <p:spPr bwMode="auto">
          <a:xfrm>
            <a:off x="2622550" y="18129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>
                <a:latin typeface="Arial Narrow" pitchFamily="34" charset="0"/>
              </a:rPr>
              <a:t>JC</a:t>
            </a:r>
          </a:p>
        </p:txBody>
      </p:sp>
      <p:grpSp>
        <p:nvGrpSpPr>
          <p:cNvPr id="46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1" name="AutoShape 54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AutoShape 49"/>
          <p:cNvSpPr>
            <a:spLocks noChangeArrowheads="1"/>
          </p:cNvSpPr>
          <p:nvPr/>
        </p:nvSpPr>
        <p:spPr bwMode="auto">
          <a:xfrm>
            <a:off x="2289375" y="1268875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8" name="AutoShape 50"/>
          <p:cNvSpPr>
            <a:spLocks noChangeArrowheads="1"/>
          </p:cNvSpPr>
          <p:nvPr/>
        </p:nvSpPr>
        <p:spPr bwMode="auto">
          <a:xfrm>
            <a:off x="2979737" y="11303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9" name="AutoShape 50"/>
          <p:cNvSpPr>
            <a:spLocks noChangeArrowheads="1"/>
          </p:cNvSpPr>
          <p:nvPr/>
        </p:nvSpPr>
        <p:spPr bwMode="auto">
          <a:xfrm>
            <a:off x="2937075" y="115457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2" name="Text Box 54">
            <a:extLst>
              <a:ext uri="{FF2B5EF4-FFF2-40B4-BE49-F238E27FC236}">
                <a16:creationId xmlns:a16="http://schemas.microsoft.com/office/drawing/2014/main" id="{86F70A57-E3DD-0236-43D1-8947CA1B0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Friday Evening</a:t>
            </a:r>
          </a:p>
        </p:txBody>
      </p:sp>
      <p:sp>
        <p:nvSpPr>
          <p:cNvPr id="63" name="Rounded Rectangle 56">
            <a:extLst>
              <a:ext uri="{FF2B5EF4-FFF2-40B4-BE49-F238E27FC236}">
                <a16:creationId xmlns:a16="http://schemas.microsoft.com/office/drawing/2014/main" id="{8FB50D6E-053E-E6F7-AE27-B9197199E8F4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81481E-6 C 0.01445 0.04885 0.02904 0.09792 0.04987 0.13033 C 0.07083 0.16297 0.11042 0.1588 0.12539 0.19375 C 0.14037 0.22894 0.13776 0.31644 0.14037 0.34098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8" y="1703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C 0.00174 0.10764 0.00365 0.21551 0.01111 0.28704 C 0.01858 0.35857 0.04097 0.37685 0.04445 0.42963 C 0.04792 0.48241 0.03993 0.54306 0.03195 0.60371 " pathEditMode="relative" ptsTypes="aaaA">
                                      <p:cBhvr>
                                        <p:cTn id="1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1.48148E-6 C 0.03711 0.00556 0.07448 0.01134 0.07917 0.08333 C 0.08385 0.15533 0.03737 0.34722 0.02773 0.43148 C 0.01823 0.51574 0.02344 0.56273 0.02227 0.58889 " pathEditMode="relative" rAng="0" ptsTypes="AAAA">
                                      <p:cBhvr>
                                        <p:cTn id="1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1" y="2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7" grpId="0" animBg="1"/>
      <p:bldP spid="58" grpId="0" animBg="1"/>
      <p:bldP spid="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47"/>
          <p:cNvSpPr>
            <a:spLocks noChangeArrowheads="1"/>
          </p:cNvSpPr>
          <p:nvPr/>
        </p:nvSpPr>
        <p:spPr bwMode="auto">
          <a:xfrm>
            <a:off x="2622550" y="18129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>
                <a:latin typeface="Arial Narrow" pitchFamily="34" charset="0"/>
              </a:rPr>
              <a:t>JC</a:t>
            </a:r>
          </a:p>
        </p:txBody>
      </p:sp>
      <p:grpSp>
        <p:nvGrpSpPr>
          <p:cNvPr id="46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0" name="AutoShape 54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4648200" y="3530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AutoShape 50"/>
          <p:cNvSpPr>
            <a:spLocks noChangeArrowheads="1"/>
          </p:cNvSpPr>
          <p:nvPr/>
        </p:nvSpPr>
        <p:spPr bwMode="auto">
          <a:xfrm>
            <a:off x="3276600" y="5257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9" name="AutoShape 49"/>
          <p:cNvSpPr>
            <a:spLocks noChangeArrowheads="1"/>
          </p:cNvSpPr>
          <p:nvPr/>
        </p:nvSpPr>
        <p:spPr bwMode="auto">
          <a:xfrm>
            <a:off x="2514600" y="52959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2" name="Text Box 52">
            <a:extLst>
              <a:ext uri="{FF2B5EF4-FFF2-40B4-BE49-F238E27FC236}">
                <a16:creationId xmlns:a16="http://schemas.microsoft.com/office/drawing/2014/main" id="{3E7AE12C-F486-9AD8-A664-D3044331A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Saturday</a:t>
            </a: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A7ED8AC7-0F60-6CD7-24F2-BEDBFAB39B99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3276600" y="109884"/>
            <a:ext cx="88392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next day, on the Sabbath, the leading priests and Pharisees went to see Pilate.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“Sir, we remember what that deceiver once said while he was still alive: ‘After three days I will rise from the dead.’”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27:62-63)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51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2" name="Line 52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53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47"/>
          <p:cNvSpPr>
            <a:spLocks noChangeArrowheads="1"/>
          </p:cNvSpPr>
          <p:nvPr/>
        </p:nvSpPr>
        <p:spPr bwMode="auto">
          <a:xfrm>
            <a:off x="2622550" y="18129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600">
                <a:latin typeface="Arial Narrow" pitchFamily="34" charset="0"/>
              </a:rPr>
              <a:t>JC</a:t>
            </a:r>
          </a:p>
        </p:txBody>
      </p:sp>
      <p:grpSp>
        <p:nvGrpSpPr>
          <p:cNvPr id="46" name="Group 42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4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45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0" name="AutoShape 54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AutoShape 50"/>
          <p:cNvSpPr>
            <a:spLocks noChangeArrowheads="1"/>
          </p:cNvSpPr>
          <p:nvPr/>
        </p:nvSpPr>
        <p:spPr bwMode="auto">
          <a:xfrm>
            <a:off x="4648200" y="3530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AutoShape 50"/>
          <p:cNvSpPr>
            <a:spLocks noChangeArrowheads="1"/>
          </p:cNvSpPr>
          <p:nvPr/>
        </p:nvSpPr>
        <p:spPr bwMode="auto">
          <a:xfrm>
            <a:off x="3276600" y="5257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9" name="AutoShape 49"/>
          <p:cNvSpPr>
            <a:spLocks noChangeArrowheads="1"/>
          </p:cNvSpPr>
          <p:nvPr/>
        </p:nvSpPr>
        <p:spPr bwMode="auto">
          <a:xfrm>
            <a:off x="2514600" y="52959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2" name="Text Box 52">
            <a:extLst>
              <a:ext uri="{FF2B5EF4-FFF2-40B4-BE49-F238E27FC236}">
                <a16:creationId xmlns:a16="http://schemas.microsoft.com/office/drawing/2014/main" id="{18E22D09-0BE4-EC18-6FC2-45081738D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Saturday </a:t>
            </a:r>
          </a:p>
        </p:txBody>
      </p:sp>
      <p:sp>
        <p:nvSpPr>
          <p:cNvPr id="63" name="AutoShape 44">
            <a:extLst>
              <a:ext uri="{FF2B5EF4-FFF2-40B4-BE49-F238E27FC236}">
                <a16:creationId xmlns:a16="http://schemas.microsoft.com/office/drawing/2014/main" id="{17632926-9A7D-9058-5E68-3DE7F6FAD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09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2ADAD48F-A2CF-A1F1-0A1B-19652C8DBD10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3276600" y="109884"/>
            <a:ext cx="88392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Pilate replied,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“Take guards and secure it the best you can.”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So they sealed the tomb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posted guards to protect it.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27:65-66)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410200" y="1371600"/>
            <a:ext cx="990600" cy="32766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7594600" y="2870200"/>
            <a:ext cx="2387600" cy="1473200"/>
          </a:xfrm>
          <a:custGeom>
            <a:avLst/>
            <a:gdLst>
              <a:gd name="T0" fmla="*/ 0 w 1536"/>
              <a:gd name="T1" fmla="*/ 0 h 960"/>
              <a:gd name="T2" fmla="*/ 2147483647 w 1536"/>
              <a:gd name="T3" fmla="*/ 2147483647 h 960"/>
              <a:gd name="T4" fmla="*/ 2147483647 w 1536"/>
              <a:gd name="T5" fmla="*/ 2147483647 h 960"/>
              <a:gd name="T6" fmla="*/ 0 60000 65536"/>
              <a:gd name="T7" fmla="*/ 0 60000 65536"/>
              <a:gd name="T8" fmla="*/ 0 60000 65536"/>
              <a:gd name="T9" fmla="*/ 0 w 1536"/>
              <a:gd name="T10" fmla="*/ 0 h 960"/>
              <a:gd name="T11" fmla="*/ 1536 w 1536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960">
                <a:moveTo>
                  <a:pt x="0" y="0"/>
                </a:moveTo>
                <a:cubicBezTo>
                  <a:pt x="280" y="40"/>
                  <a:pt x="560" y="80"/>
                  <a:pt x="816" y="240"/>
                </a:cubicBezTo>
                <a:cubicBezTo>
                  <a:pt x="1072" y="400"/>
                  <a:pt x="1384" y="784"/>
                  <a:pt x="1536" y="960"/>
                </a:cubicBezTo>
              </a:path>
            </a:pathLst>
          </a:custGeom>
          <a:noFill/>
          <a:ln w="31750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829800" y="4343400"/>
            <a:ext cx="457200" cy="457200"/>
          </a:xfrm>
          <a:prstGeom prst="rect">
            <a:avLst/>
          </a:prstGeom>
          <a:solidFill>
            <a:schemeClr val="bg1">
              <a:alpha val="10196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5956300" y="749300"/>
            <a:ext cx="1981200" cy="457200"/>
          </a:xfrm>
          <a:prstGeom prst="line">
            <a:avLst/>
          </a:prstGeom>
          <a:noFill/>
          <a:ln w="31750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905000" y="1166814"/>
            <a:ext cx="5715000" cy="3881437"/>
            <a:chOff x="240" y="735"/>
            <a:chExt cx="3600" cy="2445"/>
          </a:xfrm>
        </p:grpSpPr>
        <p:sp>
          <p:nvSpPr>
            <p:cNvPr id="9" name="Freeform 9"/>
            <p:cNvSpPr>
              <a:spLocks noChangeAspect="1"/>
            </p:cNvSpPr>
            <p:nvPr/>
          </p:nvSpPr>
          <p:spPr bwMode="auto">
            <a:xfrm>
              <a:off x="1584" y="1296"/>
              <a:ext cx="485" cy="1000"/>
            </a:xfrm>
            <a:custGeom>
              <a:avLst/>
              <a:gdLst>
                <a:gd name="T0" fmla="*/ 43 w 768"/>
                <a:gd name="T1" fmla="*/ 0 h 1536"/>
                <a:gd name="T2" fmla="*/ 0 w 768"/>
                <a:gd name="T3" fmla="*/ 8 h 1536"/>
                <a:gd name="T4" fmla="*/ 9 w 768"/>
                <a:gd name="T5" fmla="*/ 117 h 1536"/>
                <a:gd name="T6" fmla="*/ 49 w 768"/>
                <a:gd name="T7" fmla="*/ 110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1536"/>
                <a:gd name="T14" fmla="*/ 768 w 768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1536">
                  <a:moveTo>
                    <a:pt x="672" y="0"/>
                  </a:moveTo>
                  <a:lnTo>
                    <a:pt x="0" y="96"/>
                  </a:lnTo>
                  <a:lnTo>
                    <a:pt x="144" y="1536"/>
                  </a:lnTo>
                  <a:lnTo>
                    <a:pt x="768" y="144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10"/>
            <p:cNvGrpSpPr>
              <a:grpSpLocks noChangeAspect="1"/>
            </p:cNvGrpSpPr>
            <p:nvPr/>
          </p:nvGrpSpPr>
          <p:grpSpPr bwMode="auto">
            <a:xfrm>
              <a:off x="694" y="1053"/>
              <a:ext cx="1391" cy="1935"/>
              <a:chOff x="816" y="528"/>
              <a:chExt cx="2208" cy="3072"/>
            </a:xfrm>
          </p:grpSpPr>
          <p:sp>
            <p:nvSpPr>
              <p:cNvPr id="23" name="Line 11"/>
              <p:cNvSpPr>
                <a:spLocks noChangeAspect="1"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2"/>
              <p:cNvSpPr>
                <a:spLocks noChangeAspect="1"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Aspect="1"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Aspect="1"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Aspect="1"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Aspect="1"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Aspect="1"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Aspect="1"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Aspect="1"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Aspect="1"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Line 27"/>
            <p:cNvSpPr>
              <a:spLocks noChangeAspect="1" noChangeShapeType="1"/>
            </p:cNvSpPr>
            <p:nvPr/>
          </p:nvSpPr>
          <p:spPr bwMode="auto">
            <a:xfrm flipV="1">
              <a:off x="2055" y="1597"/>
              <a:ext cx="151" cy="3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8"/>
            <p:cNvSpPr>
              <a:spLocks noChangeAspect="1"/>
            </p:cNvSpPr>
            <p:nvPr/>
          </p:nvSpPr>
          <p:spPr bwMode="auto">
            <a:xfrm>
              <a:off x="795" y="1597"/>
              <a:ext cx="1487" cy="1583"/>
            </a:xfrm>
            <a:custGeom>
              <a:avLst/>
              <a:gdLst>
                <a:gd name="T0" fmla="*/ 5 w 2360"/>
                <a:gd name="T1" fmla="*/ 135 h 2512"/>
                <a:gd name="T2" fmla="*/ 2 w 2360"/>
                <a:gd name="T3" fmla="*/ 147 h 2512"/>
                <a:gd name="T4" fmla="*/ 17 w 2360"/>
                <a:gd name="T5" fmla="*/ 153 h 2512"/>
                <a:gd name="T6" fmla="*/ 89 w 2360"/>
                <a:gd name="T7" fmla="*/ 153 h 2512"/>
                <a:gd name="T8" fmla="*/ 113 w 2360"/>
                <a:gd name="T9" fmla="*/ 129 h 2512"/>
                <a:gd name="T10" fmla="*/ 143 w 2360"/>
                <a:gd name="T11" fmla="*/ 51 h 2512"/>
                <a:gd name="T12" fmla="*/ 1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9"/>
            <p:cNvSpPr>
              <a:spLocks noChangeAspect="1" noChangeShapeType="1"/>
            </p:cNvSpPr>
            <p:nvPr/>
          </p:nvSpPr>
          <p:spPr bwMode="auto">
            <a:xfrm flipH="1" flipV="1">
              <a:off x="2085" y="901"/>
              <a:ext cx="119" cy="697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 noChangeAspect="1"/>
            </p:cNvSpPr>
            <p:nvPr/>
          </p:nvSpPr>
          <p:spPr bwMode="auto">
            <a:xfrm>
              <a:off x="452" y="1234"/>
              <a:ext cx="665" cy="545"/>
            </a:xfrm>
            <a:custGeom>
              <a:avLst/>
              <a:gdLst>
                <a:gd name="T0" fmla="*/ 109 w 864"/>
                <a:gd name="T1" fmla="*/ 98 h 768"/>
                <a:gd name="T2" fmla="*/ 119 w 864"/>
                <a:gd name="T3" fmla="*/ 74 h 768"/>
                <a:gd name="T4" fmla="*/ 10 w 864"/>
                <a:gd name="T5" fmla="*/ 67 h 768"/>
                <a:gd name="T6" fmla="*/ 61 w 864"/>
                <a:gd name="T7" fmla="*/ 0 h 768"/>
                <a:gd name="T8" fmla="*/ 140 w 864"/>
                <a:gd name="T9" fmla="*/ 67 h 768"/>
                <a:gd name="T10" fmla="*/ 179 w 864"/>
                <a:gd name="T11" fmla="*/ 74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1"/>
            <p:cNvSpPr>
              <a:spLocks noChangeAspect="1"/>
            </p:cNvSpPr>
            <p:nvPr/>
          </p:nvSpPr>
          <p:spPr bwMode="auto">
            <a:xfrm>
              <a:off x="669" y="811"/>
              <a:ext cx="1870" cy="484"/>
            </a:xfrm>
            <a:custGeom>
              <a:avLst/>
              <a:gdLst>
                <a:gd name="T0" fmla="*/ 8 w 2968"/>
                <a:gd name="T1" fmla="*/ 48 h 768"/>
                <a:gd name="T2" fmla="*/ 30 w 2968"/>
                <a:gd name="T3" fmla="*/ 30 h 768"/>
                <a:gd name="T4" fmla="*/ 185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2"/>
            <p:cNvSpPr>
              <a:spLocks noChangeAspect="1" noChangeShapeType="1"/>
            </p:cNvSpPr>
            <p:nvPr/>
          </p:nvSpPr>
          <p:spPr bwMode="auto">
            <a:xfrm flipV="1">
              <a:off x="648" y="1174"/>
              <a:ext cx="137" cy="75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3"/>
            <p:cNvSpPr>
              <a:spLocks noChangeAspect="1" noChangeShapeType="1"/>
            </p:cNvSpPr>
            <p:nvPr/>
          </p:nvSpPr>
          <p:spPr bwMode="auto">
            <a:xfrm flipH="1">
              <a:off x="240" y="1597"/>
              <a:ext cx="242" cy="12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4"/>
            <p:cNvSpPr>
              <a:spLocks noChangeAspect="1"/>
            </p:cNvSpPr>
            <p:nvPr/>
          </p:nvSpPr>
          <p:spPr bwMode="auto">
            <a:xfrm>
              <a:off x="2206" y="1597"/>
              <a:ext cx="1634" cy="212"/>
            </a:xfrm>
            <a:custGeom>
              <a:avLst/>
              <a:gdLst>
                <a:gd name="T0" fmla="*/ 0 w 2640"/>
                <a:gd name="T1" fmla="*/ 0 h 336"/>
                <a:gd name="T2" fmla="*/ 27 w 2640"/>
                <a:gd name="T3" fmla="*/ 6 h 336"/>
                <a:gd name="T4" fmla="*/ 73 w 2640"/>
                <a:gd name="T5" fmla="*/ 9 h 336"/>
                <a:gd name="T6" fmla="*/ 121 w 2640"/>
                <a:gd name="T7" fmla="*/ 15 h 336"/>
                <a:gd name="T8" fmla="*/ 149 w 2640"/>
                <a:gd name="T9" fmla="*/ 21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5"/>
            <p:cNvSpPr>
              <a:spLocks noChangeAspect="1"/>
            </p:cNvSpPr>
            <p:nvPr/>
          </p:nvSpPr>
          <p:spPr bwMode="auto">
            <a:xfrm>
              <a:off x="2781" y="735"/>
              <a:ext cx="61" cy="953"/>
            </a:xfrm>
            <a:custGeom>
              <a:avLst/>
              <a:gdLst>
                <a:gd name="T0" fmla="*/ 1 w 104"/>
                <a:gd name="T1" fmla="*/ 111 h 1464"/>
                <a:gd name="T2" fmla="*/ 1 w 104"/>
                <a:gd name="T3" fmla="*/ 75 h 1464"/>
                <a:gd name="T4" fmla="*/ 2 w 104"/>
                <a:gd name="T5" fmla="*/ 35 h 1464"/>
                <a:gd name="T6" fmla="*/ 1 w 104"/>
                <a:gd name="T7" fmla="*/ 5 h 1464"/>
                <a:gd name="T8" fmla="*/ 4 w 104"/>
                <a:gd name="T9" fmla="*/ 2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6"/>
            <p:cNvSpPr>
              <a:spLocks noChangeAspect="1" noChangeShapeType="1"/>
            </p:cNvSpPr>
            <p:nvPr/>
          </p:nvSpPr>
          <p:spPr bwMode="auto">
            <a:xfrm flipV="1">
              <a:off x="2539" y="750"/>
              <a:ext cx="272" cy="6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7"/>
            <p:cNvSpPr>
              <a:spLocks noChangeAspect="1" noChangeShapeType="1"/>
            </p:cNvSpPr>
            <p:nvPr/>
          </p:nvSpPr>
          <p:spPr bwMode="auto">
            <a:xfrm flipH="1">
              <a:off x="906" y="1642"/>
              <a:ext cx="121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8"/>
            <p:cNvSpPr>
              <a:spLocks noChangeAspect="1"/>
            </p:cNvSpPr>
            <p:nvPr/>
          </p:nvSpPr>
          <p:spPr bwMode="auto">
            <a:xfrm>
              <a:off x="543" y="3030"/>
              <a:ext cx="272" cy="71"/>
            </a:xfrm>
            <a:custGeom>
              <a:avLst/>
              <a:gdLst>
                <a:gd name="T0" fmla="*/ 27 w 432"/>
                <a:gd name="T1" fmla="*/ 0 h 112"/>
                <a:gd name="T2" fmla="*/ 12 w 432"/>
                <a:gd name="T3" fmla="*/ 6 h 112"/>
                <a:gd name="T4" fmla="*/ 0 w 432"/>
                <a:gd name="T5" fmla="*/ 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AutoShape 39"/>
          <p:cNvSpPr>
            <a:spLocks noChangeArrowheads="1"/>
          </p:cNvSpPr>
          <p:nvPr/>
        </p:nvSpPr>
        <p:spPr bwMode="auto">
          <a:xfrm>
            <a:off x="2286000" y="42338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3810000" y="3276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41" name="AutoShape 41"/>
          <p:cNvSpPr>
            <a:spLocks noChangeArrowheads="1"/>
          </p:cNvSpPr>
          <p:nvPr/>
        </p:nvSpPr>
        <p:spPr bwMode="auto">
          <a:xfrm>
            <a:off x="9982200" y="4647457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2" name="AutoShape 42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3" name="AutoShape 43"/>
          <p:cNvSpPr>
            <a:spLocks noChangeArrowheads="1"/>
          </p:cNvSpPr>
          <p:nvPr/>
        </p:nvSpPr>
        <p:spPr bwMode="auto">
          <a:xfrm>
            <a:off x="2339975" y="2057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grpSp>
        <p:nvGrpSpPr>
          <p:cNvPr id="44" name="Group 45"/>
          <p:cNvGrpSpPr>
            <a:grpSpLocks/>
          </p:cNvGrpSpPr>
          <p:nvPr/>
        </p:nvGrpSpPr>
        <p:grpSpPr bwMode="auto">
          <a:xfrm>
            <a:off x="2895600" y="1828800"/>
            <a:ext cx="304800" cy="609600"/>
            <a:chOff x="288" y="1728"/>
            <a:chExt cx="192" cy="384"/>
          </a:xfrm>
        </p:grpSpPr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8"/>
          <p:cNvGrpSpPr>
            <a:grpSpLocks/>
          </p:cNvGrpSpPr>
          <p:nvPr/>
        </p:nvGrpSpPr>
        <p:grpSpPr bwMode="auto">
          <a:xfrm>
            <a:off x="2438401" y="2144714"/>
            <a:ext cx="358775" cy="390525"/>
            <a:chOff x="576" y="1351"/>
            <a:chExt cx="226" cy="246"/>
          </a:xfrm>
        </p:grpSpPr>
        <p:sp>
          <p:nvSpPr>
            <p:cNvPr id="48" name="Rectangle 49"/>
            <p:cNvSpPr>
              <a:spLocks noChangeArrowheads="1"/>
            </p:cNvSpPr>
            <p:nvPr/>
          </p:nvSpPr>
          <p:spPr bwMode="auto">
            <a:xfrm>
              <a:off x="583" y="1398"/>
              <a:ext cx="219" cy="199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50"/>
            <p:cNvSpPr>
              <a:spLocks noChangeArrowheads="1"/>
            </p:cNvSpPr>
            <p:nvPr/>
          </p:nvSpPr>
          <p:spPr bwMode="auto">
            <a:xfrm>
              <a:off x="576" y="1351"/>
              <a:ext cx="219" cy="120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 Box 52"/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Saturday Evening</a:t>
            </a:r>
          </a:p>
        </p:txBody>
      </p:sp>
      <p:sp>
        <p:nvSpPr>
          <p:cNvPr id="52" name="AutoShape 53"/>
          <p:cNvSpPr>
            <a:spLocks noChangeArrowheads="1"/>
          </p:cNvSpPr>
          <p:nvPr/>
        </p:nvSpPr>
        <p:spPr bwMode="auto">
          <a:xfrm>
            <a:off x="2971800" y="431006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3" name="AutoShape 54"/>
          <p:cNvSpPr>
            <a:spLocks noChangeArrowheads="1"/>
          </p:cNvSpPr>
          <p:nvPr/>
        </p:nvSpPr>
        <p:spPr bwMode="auto">
          <a:xfrm>
            <a:off x="2960688" y="431006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4" name="AutoShape 44"/>
          <p:cNvSpPr>
            <a:spLocks noChangeArrowheads="1"/>
          </p:cNvSpPr>
          <p:nvPr/>
        </p:nvSpPr>
        <p:spPr bwMode="auto">
          <a:xfrm>
            <a:off x="2035175" y="249237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11111E-6 C -0.00977 0.02083 -0.0194 0.0419 0.00091 0.05116 C 0.02135 0.06042 0.08802 0.09838 0.122 0.05602 C 0.15586 0.01366 0.1789 -0.14537 0.20546 -0.20208 C 0.2319 -0.2588 0.22955 -0.28009 0.28086 -0.28449 C 0.33229 -0.28889 0.45286 -0.26875 0.5138 -0.22847 C 0.57461 -0.1882 0.61028 -0.11574 0.64622 -0.04283 " pathEditMode="relative" rAng="0" ptsTypes="AAAAAAA">
                                      <p:cBhvr>
                                        <p:cTn id="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58" y="-104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11022E-16 C -0.00834 0.02083 -0.01628 0.0419 0.00078 0.05116 C 0.01797 0.06042 0.07422 0.09838 0.10299 0.05602 C 0.13164 0.01366 0.15117 -0.14537 0.17356 -0.20208 C 0.19583 -0.2588 0.19375 -0.28009 0.23711 -0.28449 C 0.28047 -0.28889 0.38255 -0.26875 0.43385 -0.22847 C 0.48528 -0.18819 0.51549 -0.11574 0.5457 -0.04282 " pathEditMode="relative" rAng="0" ptsTypes="AAAAAAA">
                                      <p:cBhvr>
                                        <p:cTn id="8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10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“Harmonizing”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writers had to decide what to include</a:t>
            </a:r>
          </a:p>
          <a:p>
            <a:pPr>
              <a:buFontTx/>
              <a:buChar char="-"/>
            </a:pPr>
            <a:r>
              <a:rPr lang="en-US" dirty="0"/>
              <a:t>Events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“Harmonizing”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writers had to decide what to include</a:t>
            </a:r>
          </a:p>
          <a:p>
            <a:pPr>
              <a:buFontTx/>
              <a:buChar char="-"/>
            </a:pPr>
            <a:r>
              <a:rPr lang="en-US" dirty="0"/>
              <a:t>Events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712686" y="3124201"/>
            <a:ext cx="8839200" cy="2086725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Jesus also did many other things.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they were all written down,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suppose the whole world could not contain the books that would be written.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(John 21:25)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03764" y="6172200"/>
            <a:ext cx="3810436" cy="578777"/>
          </a:xfrm>
        </p:spPr>
        <p:txBody>
          <a:bodyPr/>
          <a:lstStyle/>
          <a:p>
            <a:r>
              <a:rPr lang="en-US" sz="1600" dirty="0"/>
              <a:t>Essay by Robert Miller in Paul Copan, </a:t>
            </a:r>
            <a:br>
              <a:rPr lang="en-US" sz="1600" dirty="0"/>
            </a:br>
            <a:r>
              <a:rPr lang="en-US" sz="1600" i="1" dirty="0"/>
              <a:t>Will the Real Jesus Please Stand Up?</a:t>
            </a:r>
            <a:r>
              <a:rPr lang="en-US" sz="1600" dirty="0"/>
              <a:t>, p. 82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03202" y="228600"/>
            <a:ext cx="7721597" cy="6492241"/>
          </a:xfrm>
        </p:spPr>
        <p:txBody>
          <a:bodyPr/>
          <a:lstStyle/>
          <a:p>
            <a:pPr marL="0" indent="0" algn="ctr"/>
            <a:endParaRPr lang="en-US" dirty="0"/>
          </a:p>
          <a:p>
            <a:pPr marL="0" indent="0" algn="ctr"/>
            <a:r>
              <a:rPr lang="en-US" dirty="0"/>
              <a:t>What do you make of all the disparity?</a:t>
            </a:r>
          </a:p>
          <a:p>
            <a:pPr marL="0" indent="0" algn="ctr"/>
            <a:r>
              <a:rPr lang="en-US" dirty="0"/>
              <a:t>Perhaps you conclude that the early Christians couldn’t keep their stories straight,</a:t>
            </a:r>
          </a:p>
          <a:p>
            <a:pPr marL="0" indent="0" algn="ctr"/>
            <a:r>
              <a:rPr lang="en-US" dirty="0"/>
              <a:t>or that nobody knew what had actually happened...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“Harmonizing”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writers had to decide what to include</a:t>
            </a:r>
          </a:p>
          <a:p>
            <a:pPr>
              <a:buFontTx/>
              <a:buChar char="-"/>
            </a:pPr>
            <a:r>
              <a:rPr lang="en-US" dirty="0"/>
              <a:t>Events</a:t>
            </a:r>
          </a:p>
          <a:p>
            <a:pPr>
              <a:buFontTx/>
              <a:buChar char="-"/>
            </a:pPr>
            <a:r>
              <a:rPr lang="en-US" dirty="0"/>
              <a:t>Speech is condensed &amp; translated</a:t>
            </a:r>
            <a:r>
              <a:rPr lang="en-US" sz="3200" dirty="0"/>
              <a:t> </a:t>
            </a:r>
            <a:r>
              <a:rPr lang="en-US" sz="2400" dirty="0"/>
              <a:t>(cf. Mt 5-7)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Characters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“Harmonizing”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writers had to decide what to include</a:t>
            </a:r>
          </a:p>
          <a:p>
            <a:pPr>
              <a:buFontTx/>
              <a:buChar char="-"/>
            </a:pPr>
            <a:r>
              <a:rPr lang="en-US" dirty="0"/>
              <a:t>Events</a:t>
            </a:r>
          </a:p>
          <a:p>
            <a:pPr>
              <a:buFontTx/>
              <a:buChar char="-"/>
            </a:pPr>
            <a:r>
              <a:rPr lang="en-US" dirty="0"/>
              <a:t>Speech is condensed &amp; translated</a:t>
            </a:r>
            <a:r>
              <a:rPr lang="en-US" sz="3200" dirty="0"/>
              <a:t> </a:t>
            </a:r>
            <a:r>
              <a:rPr lang="en-US" sz="2400" dirty="0"/>
              <a:t>(cf. Mt 5-7)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Characters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2362200" y="3884676"/>
            <a:ext cx="9626599" cy="2363724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Mary Magdalene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came to the tomb …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She said,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“They have taken the Lord's body out of the tomb, and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don't know where they have put him!”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(John 20:1-2)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2"/>
          <p:cNvGrpSpPr>
            <a:grpSpLocks/>
          </p:cNvGrpSpPr>
          <p:nvPr/>
        </p:nvGrpSpPr>
        <p:grpSpPr bwMode="auto">
          <a:xfrm>
            <a:off x="5410200" y="1371600"/>
            <a:ext cx="990600" cy="3276600"/>
            <a:chOff x="2544" y="960"/>
            <a:chExt cx="432" cy="1920"/>
          </a:xfrm>
        </p:grpSpPr>
        <p:sp>
          <p:nvSpPr>
            <p:cNvPr id="5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 5"/>
          <p:cNvSpPr>
            <a:spLocks/>
          </p:cNvSpPr>
          <p:nvPr/>
        </p:nvSpPr>
        <p:spPr bwMode="auto">
          <a:xfrm>
            <a:off x="7594600" y="2870200"/>
            <a:ext cx="2387600" cy="1473200"/>
          </a:xfrm>
          <a:custGeom>
            <a:avLst/>
            <a:gdLst>
              <a:gd name="T0" fmla="*/ 0 w 1536"/>
              <a:gd name="T1" fmla="*/ 0 h 960"/>
              <a:gd name="T2" fmla="*/ 2147483647 w 1536"/>
              <a:gd name="T3" fmla="*/ 2147483647 h 960"/>
              <a:gd name="T4" fmla="*/ 2147483647 w 1536"/>
              <a:gd name="T5" fmla="*/ 2147483647 h 960"/>
              <a:gd name="T6" fmla="*/ 0 60000 65536"/>
              <a:gd name="T7" fmla="*/ 0 60000 65536"/>
              <a:gd name="T8" fmla="*/ 0 60000 65536"/>
              <a:gd name="T9" fmla="*/ 0 w 1536"/>
              <a:gd name="T10" fmla="*/ 0 h 960"/>
              <a:gd name="T11" fmla="*/ 1536 w 1536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960">
                <a:moveTo>
                  <a:pt x="0" y="0"/>
                </a:moveTo>
                <a:cubicBezTo>
                  <a:pt x="280" y="40"/>
                  <a:pt x="560" y="80"/>
                  <a:pt x="816" y="240"/>
                </a:cubicBezTo>
                <a:cubicBezTo>
                  <a:pt x="1072" y="400"/>
                  <a:pt x="1384" y="784"/>
                  <a:pt x="1536" y="960"/>
                </a:cubicBezTo>
              </a:path>
            </a:pathLst>
          </a:custGeom>
          <a:noFill/>
          <a:ln w="31750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9829800" y="4343400"/>
            <a:ext cx="457200" cy="457200"/>
          </a:xfrm>
          <a:prstGeom prst="rect">
            <a:avLst/>
          </a:prstGeom>
          <a:solidFill>
            <a:schemeClr val="bg1">
              <a:alpha val="10196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 flipV="1">
            <a:off x="5956300" y="749300"/>
            <a:ext cx="1981200" cy="457200"/>
          </a:xfrm>
          <a:prstGeom prst="line">
            <a:avLst/>
          </a:prstGeom>
          <a:noFill/>
          <a:ln w="31750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0" name="Group 8"/>
          <p:cNvGrpSpPr>
            <a:grpSpLocks/>
          </p:cNvGrpSpPr>
          <p:nvPr/>
        </p:nvGrpSpPr>
        <p:grpSpPr bwMode="auto">
          <a:xfrm>
            <a:off x="1905000" y="1166814"/>
            <a:ext cx="5715000" cy="3881437"/>
            <a:chOff x="240" y="735"/>
            <a:chExt cx="3600" cy="2445"/>
          </a:xfrm>
        </p:grpSpPr>
        <p:sp>
          <p:nvSpPr>
            <p:cNvPr id="61" name="Freeform 9"/>
            <p:cNvSpPr>
              <a:spLocks noChangeAspect="1"/>
            </p:cNvSpPr>
            <p:nvPr/>
          </p:nvSpPr>
          <p:spPr bwMode="auto">
            <a:xfrm>
              <a:off x="1584" y="1296"/>
              <a:ext cx="485" cy="1000"/>
            </a:xfrm>
            <a:custGeom>
              <a:avLst/>
              <a:gdLst>
                <a:gd name="T0" fmla="*/ 43 w 768"/>
                <a:gd name="T1" fmla="*/ 0 h 1536"/>
                <a:gd name="T2" fmla="*/ 0 w 768"/>
                <a:gd name="T3" fmla="*/ 8 h 1536"/>
                <a:gd name="T4" fmla="*/ 9 w 768"/>
                <a:gd name="T5" fmla="*/ 117 h 1536"/>
                <a:gd name="T6" fmla="*/ 49 w 768"/>
                <a:gd name="T7" fmla="*/ 110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1536"/>
                <a:gd name="T14" fmla="*/ 768 w 768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1536">
                  <a:moveTo>
                    <a:pt x="672" y="0"/>
                  </a:moveTo>
                  <a:lnTo>
                    <a:pt x="0" y="96"/>
                  </a:lnTo>
                  <a:lnTo>
                    <a:pt x="144" y="1536"/>
                  </a:lnTo>
                  <a:lnTo>
                    <a:pt x="768" y="144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" name="Group 10"/>
            <p:cNvGrpSpPr>
              <a:grpSpLocks noChangeAspect="1"/>
            </p:cNvGrpSpPr>
            <p:nvPr/>
          </p:nvGrpSpPr>
          <p:grpSpPr bwMode="auto">
            <a:xfrm>
              <a:off x="694" y="1053"/>
              <a:ext cx="1391" cy="1935"/>
              <a:chOff x="816" y="528"/>
              <a:chExt cx="2208" cy="3072"/>
            </a:xfrm>
          </p:grpSpPr>
          <p:sp>
            <p:nvSpPr>
              <p:cNvPr id="75" name="Line 11"/>
              <p:cNvSpPr>
                <a:spLocks noChangeAspect="1"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12"/>
              <p:cNvSpPr>
                <a:spLocks noChangeAspect="1"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4"/>
              <p:cNvSpPr>
                <a:spLocks noChangeAspect="1"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15"/>
              <p:cNvSpPr>
                <a:spLocks noChangeAspect="1"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6"/>
              <p:cNvSpPr>
                <a:spLocks noChangeAspect="1"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0"/>
              <p:cNvSpPr>
                <a:spLocks noChangeAspect="1"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3"/>
              <p:cNvSpPr>
                <a:spLocks noChangeAspect="1"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4"/>
              <p:cNvSpPr>
                <a:spLocks noChangeAspect="1"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25"/>
              <p:cNvSpPr>
                <a:spLocks noChangeAspect="1"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6"/>
              <p:cNvSpPr>
                <a:spLocks noChangeAspect="1"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Line 27"/>
            <p:cNvSpPr>
              <a:spLocks noChangeAspect="1" noChangeShapeType="1"/>
            </p:cNvSpPr>
            <p:nvPr/>
          </p:nvSpPr>
          <p:spPr bwMode="auto">
            <a:xfrm flipV="1">
              <a:off x="2055" y="1597"/>
              <a:ext cx="151" cy="3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 noChangeAspect="1"/>
            </p:cNvSpPr>
            <p:nvPr/>
          </p:nvSpPr>
          <p:spPr bwMode="auto">
            <a:xfrm>
              <a:off x="795" y="1597"/>
              <a:ext cx="1487" cy="1583"/>
            </a:xfrm>
            <a:custGeom>
              <a:avLst/>
              <a:gdLst>
                <a:gd name="T0" fmla="*/ 5 w 2360"/>
                <a:gd name="T1" fmla="*/ 135 h 2512"/>
                <a:gd name="T2" fmla="*/ 2 w 2360"/>
                <a:gd name="T3" fmla="*/ 147 h 2512"/>
                <a:gd name="T4" fmla="*/ 17 w 2360"/>
                <a:gd name="T5" fmla="*/ 153 h 2512"/>
                <a:gd name="T6" fmla="*/ 89 w 2360"/>
                <a:gd name="T7" fmla="*/ 153 h 2512"/>
                <a:gd name="T8" fmla="*/ 113 w 2360"/>
                <a:gd name="T9" fmla="*/ 129 h 2512"/>
                <a:gd name="T10" fmla="*/ 143 w 2360"/>
                <a:gd name="T11" fmla="*/ 51 h 2512"/>
                <a:gd name="T12" fmla="*/ 1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9"/>
            <p:cNvSpPr>
              <a:spLocks noChangeAspect="1" noChangeShapeType="1"/>
            </p:cNvSpPr>
            <p:nvPr/>
          </p:nvSpPr>
          <p:spPr bwMode="auto">
            <a:xfrm flipH="1" flipV="1">
              <a:off x="2085" y="901"/>
              <a:ext cx="119" cy="697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 noChangeAspect="1"/>
            </p:cNvSpPr>
            <p:nvPr/>
          </p:nvSpPr>
          <p:spPr bwMode="auto">
            <a:xfrm>
              <a:off x="452" y="1234"/>
              <a:ext cx="665" cy="545"/>
            </a:xfrm>
            <a:custGeom>
              <a:avLst/>
              <a:gdLst>
                <a:gd name="T0" fmla="*/ 109 w 864"/>
                <a:gd name="T1" fmla="*/ 98 h 768"/>
                <a:gd name="T2" fmla="*/ 119 w 864"/>
                <a:gd name="T3" fmla="*/ 74 h 768"/>
                <a:gd name="T4" fmla="*/ 10 w 864"/>
                <a:gd name="T5" fmla="*/ 67 h 768"/>
                <a:gd name="T6" fmla="*/ 61 w 864"/>
                <a:gd name="T7" fmla="*/ 0 h 768"/>
                <a:gd name="T8" fmla="*/ 140 w 864"/>
                <a:gd name="T9" fmla="*/ 67 h 768"/>
                <a:gd name="T10" fmla="*/ 179 w 864"/>
                <a:gd name="T11" fmla="*/ 74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 noChangeAspect="1"/>
            </p:cNvSpPr>
            <p:nvPr/>
          </p:nvSpPr>
          <p:spPr bwMode="auto">
            <a:xfrm>
              <a:off x="669" y="811"/>
              <a:ext cx="1870" cy="484"/>
            </a:xfrm>
            <a:custGeom>
              <a:avLst/>
              <a:gdLst>
                <a:gd name="T0" fmla="*/ 8 w 2968"/>
                <a:gd name="T1" fmla="*/ 48 h 768"/>
                <a:gd name="T2" fmla="*/ 30 w 2968"/>
                <a:gd name="T3" fmla="*/ 30 h 768"/>
                <a:gd name="T4" fmla="*/ 185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2"/>
            <p:cNvSpPr>
              <a:spLocks noChangeAspect="1" noChangeShapeType="1"/>
            </p:cNvSpPr>
            <p:nvPr/>
          </p:nvSpPr>
          <p:spPr bwMode="auto">
            <a:xfrm flipV="1">
              <a:off x="648" y="1174"/>
              <a:ext cx="137" cy="75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33"/>
            <p:cNvSpPr>
              <a:spLocks noChangeAspect="1" noChangeShapeType="1"/>
            </p:cNvSpPr>
            <p:nvPr/>
          </p:nvSpPr>
          <p:spPr bwMode="auto">
            <a:xfrm flipH="1">
              <a:off x="240" y="1597"/>
              <a:ext cx="242" cy="12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 noChangeAspect="1"/>
            </p:cNvSpPr>
            <p:nvPr/>
          </p:nvSpPr>
          <p:spPr bwMode="auto">
            <a:xfrm>
              <a:off x="2206" y="1597"/>
              <a:ext cx="1634" cy="212"/>
            </a:xfrm>
            <a:custGeom>
              <a:avLst/>
              <a:gdLst>
                <a:gd name="T0" fmla="*/ 0 w 2640"/>
                <a:gd name="T1" fmla="*/ 0 h 336"/>
                <a:gd name="T2" fmla="*/ 27 w 2640"/>
                <a:gd name="T3" fmla="*/ 6 h 336"/>
                <a:gd name="T4" fmla="*/ 73 w 2640"/>
                <a:gd name="T5" fmla="*/ 9 h 336"/>
                <a:gd name="T6" fmla="*/ 121 w 2640"/>
                <a:gd name="T7" fmla="*/ 15 h 336"/>
                <a:gd name="T8" fmla="*/ 149 w 2640"/>
                <a:gd name="T9" fmla="*/ 21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 noChangeAspect="1"/>
            </p:cNvSpPr>
            <p:nvPr/>
          </p:nvSpPr>
          <p:spPr bwMode="auto">
            <a:xfrm>
              <a:off x="2781" y="735"/>
              <a:ext cx="61" cy="953"/>
            </a:xfrm>
            <a:custGeom>
              <a:avLst/>
              <a:gdLst>
                <a:gd name="T0" fmla="*/ 1 w 104"/>
                <a:gd name="T1" fmla="*/ 111 h 1464"/>
                <a:gd name="T2" fmla="*/ 1 w 104"/>
                <a:gd name="T3" fmla="*/ 75 h 1464"/>
                <a:gd name="T4" fmla="*/ 2 w 104"/>
                <a:gd name="T5" fmla="*/ 35 h 1464"/>
                <a:gd name="T6" fmla="*/ 1 w 104"/>
                <a:gd name="T7" fmla="*/ 5 h 1464"/>
                <a:gd name="T8" fmla="*/ 4 w 104"/>
                <a:gd name="T9" fmla="*/ 2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6"/>
            <p:cNvSpPr>
              <a:spLocks noChangeAspect="1" noChangeShapeType="1"/>
            </p:cNvSpPr>
            <p:nvPr/>
          </p:nvSpPr>
          <p:spPr bwMode="auto">
            <a:xfrm flipV="1">
              <a:off x="2539" y="750"/>
              <a:ext cx="272" cy="6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7"/>
            <p:cNvSpPr>
              <a:spLocks noChangeAspect="1" noChangeShapeType="1"/>
            </p:cNvSpPr>
            <p:nvPr/>
          </p:nvSpPr>
          <p:spPr bwMode="auto">
            <a:xfrm flipH="1">
              <a:off x="906" y="1642"/>
              <a:ext cx="121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 noChangeAspect="1"/>
            </p:cNvSpPr>
            <p:nvPr/>
          </p:nvSpPr>
          <p:spPr bwMode="auto">
            <a:xfrm>
              <a:off x="543" y="3030"/>
              <a:ext cx="272" cy="71"/>
            </a:xfrm>
            <a:custGeom>
              <a:avLst/>
              <a:gdLst>
                <a:gd name="T0" fmla="*/ 27 w 432"/>
                <a:gd name="T1" fmla="*/ 0 h 112"/>
                <a:gd name="T2" fmla="*/ 12 w 432"/>
                <a:gd name="T3" fmla="*/ 6 h 112"/>
                <a:gd name="T4" fmla="*/ 0 w 432"/>
                <a:gd name="T5" fmla="*/ 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" name="AutoShape 39"/>
          <p:cNvSpPr>
            <a:spLocks noChangeArrowheads="1"/>
          </p:cNvSpPr>
          <p:nvPr/>
        </p:nvSpPr>
        <p:spPr bwMode="auto">
          <a:xfrm>
            <a:off x="9437688" y="39290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92" name="AutoShape 40"/>
          <p:cNvSpPr>
            <a:spLocks noChangeArrowheads="1"/>
          </p:cNvSpPr>
          <p:nvPr/>
        </p:nvSpPr>
        <p:spPr bwMode="auto">
          <a:xfrm>
            <a:off x="3810000" y="3276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93" name="AutoShape 41"/>
          <p:cNvSpPr>
            <a:spLocks noChangeArrowheads="1"/>
          </p:cNvSpPr>
          <p:nvPr/>
        </p:nvSpPr>
        <p:spPr bwMode="auto">
          <a:xfrm>
            <a:off x="9982200" y="464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94" name="AutoShape 42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95" name="AutoShape 43"/>
          <p:cNvSpPr>
            <a:spLocks noChangeArrowheads="1"/>
          </p:cNvSpPr>
          <p:nvPr/>
        </p:nvSpPr>
        <p:spPr bwMode="auto">
          <a:xfrm>
            <a:off x="2339975" y="2057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grpSp>
        <p:nvGrpSpPr>
          <p:cNvPr id="96" name="Group 44"/>
          <p:cNvGrpSpPr>
            <a:grpSpLocks/>
          </p:cNvGrpSpPr>
          <p:nvPr/>
        </p:nvGrpSpPr>
        <p:grpSpPr bwMode="auto">
          <a:xfrm>
            <a:off x="2895600" y="1828800"/>
            <a:ext cx="304800" cy="609600"/>
            <a:chOff x="288" y="1728"/>
            <a:chExt cx="192" cy="384"/>
          </a:xfrm>
        </p:grpSpPr>
        <p:sp>
          <p:nvSpPr>
            <p:cNvPr id="97" name="Line 45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46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47"/>
          <p:cNvGrpSpPr>
            <a:grpSpLocks/>
          </p:cNvGrpSpPr>
          <p:nvPr/>
        </p:nvGrpSpPr>
        <p:grpSpPr bwMode="auto">
          <a:xfrm>
            <a:off x="2438401" y="2144714"/>
            <a:ext cx="358775" cy="390525"/>
            <a:chOff x="576" y="1351"/>
            <a:chExt cx="226" cy="246"/>
          </a:xfrm>
        </p:grpSpPr>
        <p:sp>
          <p:nvSpPr>
            <p:cNvPr id="100" name="Rectangle 48"/>
            <p:cNvSpPr>
              <a:spLocks noChangeArrowheads="1"/>
            </p:cNvSpPr>
            <p:nvPr/>
          </p:nvSpPr>
          <p:spPr bwMode="auto">
            <a:xfrm>
              <a:off x="583" y="1398"/>
              <a:ext cx="219" cy="199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49"/>
            <p:cNvSpPr>
              <a:spLocks noChangeArrowheads="1"/>
            </p:cNvSpPr>
            <p:nvPr/>
          </p:nvSpPr>
          <p:spPr bwMode="auto">
            <a:xfrm>
              <a:off x="576" y="1351"/>
              <a:ext cx="219" cy="120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" name="Text Box 51"/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sp>
        <p:nvSpPr>
          <p:cNvPr id="103" name="AutoShape 52"/>
          <p:cNvSpPr>
            <a:spLocks noChangeArrowheads="1"/>
          </p:cNvSpPr>
          <p:nvPr/>
        </p:nvSpPr>
        <p:spPr bwMode="auto">
          <a:xfrm>
            <a:off x="2035175" y="249237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104" name="AutoShape 53"/>
          <p:cNvSpPr>
            <a:spLocks noChangeArrowheads="1"/>
          </p:cNvSpPr>
          <p:nvPr/>
        </p:nvSpPr>
        <p:spPr bwMode="auto">
          <a:xfrm>
            <a:off x="2971800" y="431006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105" name="AutoShape 54"/>
          <p:cNvSpPr>
            <a:spLocks noChangeArrowheads="1"/>
          </p:cNvSpPr>
          <p:nvPr/>
        </p:nvSpPr>
        <p:spPr bwMode="auto">
          <a:xfrm>
            <a:off x="10123488" y="406241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2" name="Rounded Rectangle 59">
            <a:extLst>
              <a:ext uri="{FF2B5EF4-FFF2-40B4-BE49-F238E27FC236}">
                <a16:creationId xmlns:a16="http://schemas.microsoft.com/office/drawing/2014/main" id="{679E432A-1EB8-A4DF-19FB-A792A60EC452}"/>
              </a:ext>
            </a:extLst>
          </p:cNvPr>
          <p:cNvSpPr/>
          <p:nvPr/>
        </p:nvSpPr>
        <p:spPr bwMode="auto">
          <a:xfrm>
            <a:off x="7270750" y="75082"/>
            <a:ext cx="4845049" cy="1865126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Very early on Sunday morning,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just at sunrise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went to the tomb.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410200" y="1371600"/>
            <a:ext cx="990600" cy="3276600"/>
            <a:chOff x="2544" y="960"/>
            <a:chExt cx="432" cy="1920"/>
          </a:xfrm>
        </p:grpSpPr>
        <p:sp>
          <p:nvSpPr>
            <p:cNvPr id="5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7" name="Freeform 5"/>
          <p:cNvSpPr>
            <a:spLocks/>
          </p:cNvSpPr>
          <p:nvPr/>
        </p:nvSpPr>
        <p:spPr bwMode="auto">
          <a:xfrm>
            <a:off x="7594600" y="2870200"/>
            <a:ext cx="2387600" cy="1473200"/>
          </a:xfrm>
          <a:custGeom>
            <a:avLst/>
            <a:gdLst>
              <a:gd name="T0" fmla="*/ 0 w 1536"/>
              <a:gd name="T1" fmla="*/ 0 h 960"/>
              <a:gd name="T2" fmla="*/ 2147483647 w 1536"/>
              <a:gd name="T3" fmla="*/ 2147483647 h 960"/>
              <a:gd name="T4" fmla="*/ 2147483647 w 1536"/>
              <a:gd name="T5" fmla="*/ 2147483647 h 960"/>
              <a:gd name="T6" fmla="*/ 0 60000 65536"/>
              <a:gd name="T7" fmla="*/ 0 60000 65536"/>
              <a:gd name="T8" fmla="*/ 0 60000 65536"/>
              <a:gd name="T9" fmla="*/ 0 w 1536"/>
              <a:gd name="T10" fmla="*/ 0 h 960"/>
              <a:gd name="T11" fmla="*/ 1536 w 1536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960">
                <a:moveTo>
                  <a:pt x="0" y="0"/>
                </a:moveTo>
                <a:cubicBezTo>
                  <a:pt x="280" y="40"/>
                  <a:pt x="560" y="80"/>
                  <a:pt x="816" y="240"/>
                </a:cubicBezTo>
                <a:cubicBezTo>
                  <a:pt x="1072" y="400"/>
                  <a:pt x="1384" y="784"/>
                  <a:pt x="1536" y="960"/>
                </a:cubicBezTo>
              </a:path>
            </a:pathLst>
          </a:custGeom>
          <a:noFill/>
          <a:ln w="31750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9829800" y="4343400"/>
            <a:ext cx="457200" cy="457200"/>
          </a:xfrm>
          <a:prstGeom prst="rect">
            <a:avLst/>
          </a:prstGeom>
          <a:solidFill>
            <a:schemeClr val="bg1">
              <a:alpha val="10196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 flipV="1">
            <a:off x="5956300" y="749300"/>
            <a:ext cx="1981200" cy="457200"/>
          </a:xfrm>
          <a:prstGeom prst="line">
            <a:avLst/>
          </a:prstGeom>
          <a:noFill/>
          <a:ln w="31750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05000" y="1166814"/>
            <a:ext cx="5715000" cy="3881437"/>
            <a:chOff x="240" y="735"/>
            <a:chExt cx="3600" cy="2445"/>
          </a:xfrm>
        </p:grpSpPr>
        <p:sp>
          <p:nvSpPr>
            <p:cNvPr id="61" name="Freeform 9"/>
            <p:cNvSpPr>
              <a:spLocks noChangeAspect="1"/>
            </p:cNvSpPr>
            <p:nvPr/>
          </p:nvSpPr>
          <p:spPr bwMode="auto">
            <a:xfrm>
              <a:off x="1584" y="1296"/>
              <a:ext cx="485" cy="1000"/>
            </a:xfrm>
            <a:custGeom>
              <a:avLst/>
              <a:gdLst>
                <a:gd name="T0" fmla="*/ 43 w 768"/>
                <a:gd name="T1" fmla="*/ 0 h 1536"/>
                <a:gd name="T2" fmla="*/ 0 w 768"/>
                <a:gd name="T3" fmla="*/ 8 h 1536"/>
                <a:gd name="T4" fmla="*/ 9 w 768"/>
                <a:gd name="T5" fmla="*/ 117 h 1536"/>
                <a:gd name="T6" fmla="*/ 49 w 768"/>
                <a:gd name="T7" fmla="*/ 110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1536"/>
                <a:gd name="T14" fmla="*/ 768 w 768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1536">
                  <a:moveTo>
                    <a:pt x="672" y="0"/>
                  </a:moveTo>
                  <a:lnTo>
                    <a:pt x="0" y="96"/>
                  </a:lnTo>
                  <a:lnTo>
                    <a:pt x="144" y="1536"/>
                  </a:lnTo>
                  <a:lnTo>
                    <a:pt x="768" y="144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0"/>
            <p:cNvGrpSpPr>
              <a:grpSpLocks noChangeAspect="1"/>
            </p:cNvGrpSpPr>
            <p:nvPr/>
          </p:nvGrpSpPr>
          <p:grpSpPr bwMode="auto">
            <a:xfrm>
              <a:off x="694" y="1053"/>
              <a:ext cx="1391" cy="1935"/>
              <a:chOff x="816" y="528"/>
              <a:chExt cx="2208" cy="3072"/>
            </a:xfrm>
          </p:grpSpPr>
          <p:sp>
            <p:nvSpPr>
              <p:cNvPr id="75" name="Line 11"/>
              <p:cNvSpPr>
                <a:spLocks noChangeAspect="1"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12"/>
              <p:cNvSpPr>
                <a:spLocks noChangeAspect="1"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4"/>
              <p:cNvSpPr>
                <a:spLocks noChangeAspect="1"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15"/>
              <p:cNvSpPr>
                <a:spLocks noChangeAspect="1"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6"/>
              <p:cNvSpPr>
                <a:spLocks noChangeAspect="1"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20"/>
              <p:cNvSpPr>
                <a:spLocks noChangeAspect="1"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3"/>
              <p:cNvSpPr>
                <a:spLocks noChangeAspect="1"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4"/>
              <p:cNvSpPr>
                <a:spLocks noChangeAspect="1"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25"/>
              <p:cNvSpPr>
                <a:spLocks noChangeAspect="1"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6"/>
              <p:cNvSpPr>
                <a:spLocks noChangeAspect="1"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Line 27"/>
            <p:cNvSpPr>
              <a:spLocks noChangeAspect="1" noChangeShapeType="1"/>
            </p:cNvSpPr>
            <p:nvPr/>
          </p:nvSpPr>
          <p:spPr bwMode="auto">
            <a:xfrm flipV="1">
              <a:off x="2055" y="1597"/>
              <a:ext cx="151" cy="3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8"/>
            <p:cNvSpPr>
              <a:spLocks noChangeAspect="1"/>
            </p:cNvSpPr>
            <p:nvPr/>
          </p:nvSpPr>
          <p:spPr bwMode="auto">
            <a:xfrm>
              <a:off x="795" y="1597"/>
              <a:ext cx="1487" cy="1583"/>
            </a:xfrm>
            <a:custGeom>
              <a:avLst/>
              <a:gdLst>
                <a:gd name="T0" fmla="*/ 5 w 2360"/>
                <a:gd name="T1" fmla="*/ 135 h 2512"/>
                <a:gd name="T2" fmla="*/ 2 w 2360"/>
                <a:gd name="T3" fmla="*/ 147 h 2512"/>
                <a:gd name="T4" fmla="*/ 17 w 2360"/>
                <a:gd name="T5" fmla="*/ 153 h 2512"/>
                <a:gd name="T6" fmla="*/ 89 w 2360"/>
                <a:gd name="T7" fmla="*/ 153 h 2512"/>
                <a:gd name="T8" fmla="*/ 113 w 2360"/>
                <a:gd name="T9" fmla="*/ 129 h 2512"/>
                <a:gd name="T10" fmla="*/ 143 w 2360"/>
                <a:gd name="T11" fmla="*/ 51 h 2512"/>
                <a:gd name="T12" fmla="*/ 1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9"/>
            <p:cNvSpPr>
              <a:spLocks noChangeAspect="1" noChangeShapeType="1"/>
            </p:cNvSpPr>
            <p:nvPr/>
          </p:nvSpPr>
          <p:spPr bwMode="auto">
            <a:xfrm flipH="1" flipV="1">
              <a:off x="2085" y="901"/>
              <a:ext cx="119" cy="697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0"/>
            <p:cNvSpPr>
              <a:spLocks noChangeAspect="1"/>
            </p:cNvSpPr>
            <p:nvPr/>
          </p:nvSpPr>
          <p:spPr bwMode="auto">
            <a:xfrm>
              <a:off x="452" y="1234"/>
              <a:ext cx="665" cy="545"/>
            </a:xfrm>
            <a:custGeom>
              <a:avLst/>
              <a:gdLst>
                <a:gd name="T0" fmla="*/ 109 w 864"/>
                <a:gd name="T1" fmla="*/ 98 h 768"/>
                <a:gd name="T2" fmla="*/ 119 w 864"/>
                <a:gd name="T3" fmla="*/ 74 h 768"/>
                <a:gd name="T4" fmla="*/ 10 w 864"/>
                <a:gd name="T5" fmla="*/ 67 h 768"/>
                <a:gd name="T6" fmla="*/ 61 w 864"/>
                <a:gd name="T7" fmla="*/ 0 h 768"/>
                <a:gd name="T8" fmla="*/ 140 w 864"/>
                <a:gd name="T9" fmla="*/ 67 h 768"/>
                <a:gd name="T10" fmla="*/ 179 w 864"/>
                <a:gd name="T11" fmla="*/ 74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1"/>
            <p:cNvSpPr>
              <a:spLocks noChangeAspect="1"/>
            </p:cNvSpPr>
            <p:nvPr/>
          </p:nvSpPr>
          <p:spPr bwMode="auto">
            <a:xfrm>
              <a:off x="669" y="811"/>
              <a:ext cx="1870" cy="484"/>
            </a:xfrm>
            <a:custGeom>
              <a:avLst/>
              <a:gdLst>
                <a:gd name="T0" fmla="*/ 8 w 2968"/>
                <a:gd name="T1" fmla="*/ 48 h 768"/>
                <a:gd name="T2" fmla="*/ 30 w 2968"/>
                <a:gd name="T3" fmla="*/ 30 h 768"/>
                <a:gd name="T4" fmla="*/ 185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2"/>
            <p:cNvSpPr>
              <a:spLocks noChangeAspect="1" noChangeShapeType="1"/>
            </p:cNvSpPr>
            <p:nvPr/>
          </p:nvSpPr>
          <p:spPr bwMode="auto">
            <a:xfrm flipV="1">
              <a:off x="648" y="1174"/>
              <a:ext cx="137" cy="75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33"/>
            <p:cNvSpPr>
              <a:spLocks noChangeAspect="1" noChangeShapeType="1"/>
            </p:cNvSpPr>
            <p:nvPr/>
          </p:nvSpPr>
          <p:spPr bwMode="auto">
            <a:xfrm flipH="1">
              <a:off x="240" y="1597"/>
              <a:ext cx="242" cy="12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4"/>
            <p:cNvSpPr>
              <a:spLocks noChangeAspect="1"/>
            </p:cNvSpPr>
            <p:nvPr/>
          </p:nvSpPr>
          <p:spPr bwMode="auto">
            <a:xfrm>
              <a:off x="2206" y="1597"/>
              <a:ext cx="1634" cy="212"/>
            </a:xfrm>
            <a:custGeom>
              <a:avLst/>
              <a:gdLst>
                <a:gd name="T0" fmla="*/ 0 w 2640"/>
                <a:gd name="T1" fmla="*/ 0 h 336"/>
                <a:gd name="T2" fmla="*/ 27 w 2640"/>
                <a:gd name="T3" fmla="*/ 6 h 336"/>
                <a:gd name="T4" fmla="*/ 73 w 2640"/>
                <a:gd name="T5" fmla="*/ 9 h 336"/>
                <a:gd name="T6" fmla="*/ 121 w 2640"/>
                <a:gd name="T7" fmla="*/ 15 h 336"/>
                <a:gd name="T8" fmla="*/ 149 w 2640"/>
                <a:gd name="T9" fmla="*/ 21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5"/>
            <p:cNvSpPr>
              <a:spLocks noChangeAspect="1"/>
            </p:cNvSpPr>
            <p:nvPr/>
          </p:nvSpPr>
          <p:spPr bwMode="auto">
            <a:xfrm>
              <a:off x="2781" y="735"/>
              <a:ext cx="61" cy="953"/>
            </a:xfrm>
            <a:custGeom>
              <a:avLst/>
              <a:gdLst>
                <a:gd name="T0" fmla="*/ 1 w 104"/>
                <a:gd name="T1" fmla="*/ 111 h 1464"/>
                <a:gd name="T2" fmla="*/ 1 w 104"/>
                <a:gd name="T3" fmla="*/ 75 h 1464"/>
                <a:gd name="T4" fmla="*/ 2 w 104"/>
                <a:gd name="T5" fmla="*/ 35 h 1464"/>
                <a:gd name="T6" fmla="*/ 1 w 104"/>
                <a:gd name="T7" fmla="*/ 5 h 1464"/>
                <a:gd name="T8" fmla="*/ 4 w 104"/>
                <a:gd name="T9" fmla="*/ 2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6"/>
            <p:cNvSpPr>
              <a:spLocks noChangeAspect="1" noChangeShapeType="1"/>
            </p:cNvSpPr>
            <p:nvPr/>
          </p:nvSpPr>
          <p:spPr bwMode="auto">
            <a:xfrm flipV="1">
              <a:off x="2539" y="750"/>
              <a:ext cx="272" cy="6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7"/>
            <p:cNvSpPr>
              <a:spLocks noChangeAspect="1" noChangeShapeType="1"/>
            </p:cNvSpPr>
            <p:nvPr/>
          </p:nvSpPr>
          <p:spPr bwMode="auto">
            <a:xfrm flipH="1">
              <a:off x="906" y="1642"/>
              <a:ext cx="121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8"/>
            <p:cNvSpPr>
              <a:spLocks noChangeAspect="1"/>
            </p:cNvSpPr>
            <p:nvPr/>
          </p:nvSpPr>
          <p:spPr bwMode="auto">
            <a:xfrm>
              <a:off x="543" y="3030"/>
              <a:ext cx="272" cy="71"/>
            </a:xfrm>
            <a:custGeom>
              <a:avLst/>
              <a:gdLst>
                <a:gd name="T0" fmla="*/ 27 w 432"/>
                <a:gd name="T1" fmla="*/ 0 h 112"/>
                <a:gd name="T2" fmla="*/ 12 w 432"/>
                <a:gd name="T3" fmla="*/ 6 h 112"/>
                <a:gd name="T4" fmla="*/ 0 w 432"/>
                <a:gd name="T5" fmla="*/ 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" name="AutoShape 40"/>
          <p:cNvSpPr>
            <a:spLocks noChangeArrowheads="1"/>
          </p:cNvSpPr>
          <p:nvPr/>
        </p:nvSpPr>
        <p:spPr bwMode="auto">
          <a:xfrm>
            <a:off x="3810000" y="3276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93" name="AutoShape 41"/>
          <p:cNvSpPr>
            <a:spLocks noChangeArrowheads="1"/>
          </p:cNvSpPr>
          <p:nvPr/>
        </p:nvSpPr>
        <p:spPr bwMode="auto">
          <a:xfrm>
            <a:off x="9982200" y="4648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94" name="AutoShape 42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95" name="AutoShape 43"/>
          <p:cNvSpPr>
            <a:spLocks noChangeArrowheads="1"/>
          </p:cNvSpPr>
          <p:nvPr/>
        </p:nvSpPr>
        <p:spPr bwMode="auto">
          <a:xfrm>
            <a:off x="2339975" y="2057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895600" y="1828800"/>
            <a:ext cx="304800" cy="609600"/>
            <a:chOff x="288" y="1728"/>
            <a:chExt cx="192" cy="384"/>
          </a:xfrm>
        </p:grpSpPr>
        <p:sp>
          <p:nvSpPr>
            <p:cNvPr id="97" name="Line 45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46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2438401" y="2144714"/>
            <a:ext cx="358775" cy="390525"/>
            <a:chOff x="576" y="1351"/>
            <a:chExt cx="226" cy="246"/>
          </a:xfrm>
        </p:grpSpPr>
        <p:sp>
          <p:nvSpPr>
            <p:cNvPr id="100" name="Rectangle 48"/>
            <p:cNvSpPr>
              <a:spLocks noChangeArrowheads="1"/>
            </p:cNvSpPr>
            <p:nvPr/>
          </p:nvSpPr>
          <p:spPr bwMode="auto">
            <a:xfrm>
              <a:off x="583" y="1398"/>
              <a:ext cx="219" cy="199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49"/>
            <p:cNvSpPr>
              <a:spLocks noChangeArrowheads="1"/>
            </p:cNvSpPr>
            <p:nvPr/>
          </p:nvSpPr>
          <p:spPr bwMode="auto">
            <a:xfrm>
              <a:off x="576" y="1351"/>
              <a:ext cx="219" cy="120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" name="AutoShape 52"/>
          <p:cNvSpPr>
            <a:spLocks noChangeArrowheads="1"/>
          </p:cNvSpPr>
          <p:nvPr/>
        </p:nvSpPr>
        <p:spPr bwMode="auto">
          <a:xfrm>
            <a:off x="2035175" y="249237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104" name="AutoShape 53"/>
          <p:cNvSpPr>
            <a:spLocks noChangeArrowheads="1"/>
          </p:cNvSpPr>
          <p:nvPr/>
        </p:nvSpPr>
        <p:spPr bwMode="auto">
          <a:xfrm>
            <a:off x="2971800" y="431006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7270750" y="75082"/>
            <a:ext cx="4845049" cy="1865126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Very early on Sunday morning,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just at sunrise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went to the tomb.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39"/>
          <p:cNvSpPr>
            <a:spLocks noChangeArrowheads="1"/>
          </p:cNvSpPr>
          <p:nvPr/>
        </p:nvSpPr>
        <p:spPr bwMode="auto">
          <a:xfrm>
            <a:off x="9437688" y="3929063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96" name="AutoShape 54"/>
          <p:cNvSpPr>
            <a:spLocks noChangeArrowheads="1"/>
          </p:cNvSpPr>
          <p:nvPr/>
        </p:nvSpPr>
        <p:spPr bwMode="auto">
          <a:xfrm>
            <a:off x="10123488" y="4062413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99" name="Rounded Rectangle 98"/>
          <p:cNvSpPr/>
          <p:nvPr/>
        </p:nvSpPr>
        <p:spPr bwMode="auto">
          <a:xfrm>
            <a:off x="76200" y="5692271"/>
            <a:ext cx="8178800" cy="1089529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“while it was still dark”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“as the new day was dawning”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91" name="Text Box 51">
            <a:extLst>
              <a:ext uri="{FF2B5EF4-FFF2-40B4-BE49-F238E27FC236}">
                <a16:creationId xmlns:a16="http://schemas.microsoft.com/office/drawing/2014/main" id="{2653A379-8F55-BE53-50A7-F5563CE26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083E-16 1.85185E-6 C -0.01641 -0.0463 -0.03281 -0.09259 -0.08138 -0.12639 C -0.12995 -0.16042 -0.23177 -0.24028 -0.29115 -0.20394 C -0.35052 -0.16759 -0.39245 0.03611 -0.43763 0.09213 C -0.48281 0.14791 -0.53802 0.13912 -0.56224 0.13148 C -0.58633 0.12407 -0.58477 0.08495 -0.5832 0.04606 " pathEditMode="relative" rAng="0" ptsTypes="AAAAAA">
                                      <p:cBhvr>
                                        <p:cTn id="1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93" y="-38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C -0.0164 -0.04629 -0.03282 -0.09259 -0.08138 -0.12639 C -0.12995 -0.16041 -0.23178 -0.24027 -0.29115 -0.20393 C -0.35053 -0.16759 -0.39245 0.03611 -0.43764 0.09213 C -0.48282 0.14792 -0.53803 0.13912 -0.56224 0.13172 C -0.58633 0.12408 -0.58477 0.08496 -0.58321 0.04607 " pathEditMode="relative" rAng="0" ptsTypes="AAAAAA">
                                      <p:cBhvr>
                                        <p:cTn id="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93" y="-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9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2"/>
          <p:cNvSpPr>
            <a:spLocks noChangeArrowheads="1"/>
          </p:cNvSpPr>
          <p:nvPr/>
        </p:nvSpPr>
        <p:spPr bwMode="auto">
          <a:xfrm>
            <a:off x="2578100" y="16002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grpSp>
        <p:nvGrpSpPr>
          <p:cNvPr id="42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7" name="AutoShape 54"/>
          <p:cNvSpPr>
            <a:spLocks noChangeArrowheads="1"/>
          </p:cNvSpPr>
          <p:nvPr/>
        </p:nvSpPr>
        <p:spPr bwMode="auto">
          <a:xfrm>
            <a:off x="4724400" y="3462338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48" name="AutoShape 55"/>
          <p:cNvSpPr>
            <a:spLocks noChangeArrowheads="1"/>
          </p:cNvSpPr>
          <p:nvPr/>
        </p:nvSpPr>
        <p:spPr bwMode="auto">
          <a:xfrm>
            <a:off x="2209800" y="2286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2613025" y="52149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0" name="AutoShape 51"/>
          <p:cNvSpPr>
            <a:spLocks noChangeArrowheads="1"/>
          </p:cNvSpPr>
          <p:nvPr/>
        </p:nvSpPr>
        <p:spPr bwMode="auto">
          <a:xfrm>
            <a:off x="3255963" y="51276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>
            <a:off x="1587500" y="990600"/>
            <a:ext cx="2298700" cy="2133600"/>
          </a:xfrm>
          <a:prstGeom prst="ellipse">
            <a:avLst/>
          </a:prstGeom>
          <a:noFill/>
          <a:ln w="7620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2667001" y="1741488"/>
            <a:ext cx="468313" cy="468312"/>
            <a:chOff x="720" y="1097"/>
            <a:chExt cx="295" cy="295"/>
          </a:xfrm>
        </p:grpSpPr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48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Text Box 51">
            <a:extLst>
              <a:ext uri="{FF2B5EF4-FFF2-40B4-BE49-F238E27FC236}">
                <a16:creationId xmlns:a16="http://schemas.microsoft.com/office/drawing/2014/main" id="{234B774D-A9D3-BA88-59F7-D3D49157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sp>
        <p:nvSpPr>
          <p:cNvPr id="59" name="Rounded Rectangle 56">
            <a:extLst>
              <a:ext uri="{FF2B5EF4-FFF2-40B4-BE49-F238E27FC236}">
                <a16:creationId xmlns:a16="http://schemas.microsoft.com/office/drawing/2014/main" id="{73030151-7828-C7EA-741E-76A74BE721D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1" grpId="0" animBg="1"/>
      <p:bldP spid="51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51">
            <a:extLst>
              <a:ext uri="{FF2B5EF4-FFF2-40B4-BE49-F238E27FC236}">
                <a16:creationId xmlns:a16="http://schemas.microsoft.com/office/drawing/2014/main" id="{79F968EF-0ED5-759E-F319-E3A20F5D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7" name="AutoShape 54"/>
          <p:cNvSpPr>
            <a:spLocks noChangeArrowheads="1"/>
          </p:cNvSpPr>
          <p:nvPr/>
        </p:nvSpPr>
        <p:spPr bwMode="auto">
          <a:xfrm>
            <a:off x="4724400" y="3462338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48" name="AutoShape 55"/>
          <p:cNvSpPr>
            <a:spLocks noChangeArrowheads="1"/>
          </p:cNvSpPr>
          <p:nvPr/>
        </p:nvSpPr>
        <p:spPr bwMode="auto">
          <a:xfrm>
            <a:off x="2209800" y="2286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2613025" y="52149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0" name="AutoShape 51"/>
          <p:cNvSpPr>
            <a:spLocks noChangeArrowheads="1"/>
          </p:cNvSpPr>
          <p:nvPr/>
        </p:nvSpPr>
        <p:spPr bwMode="auto">
          <a:xfrm>
            <a:off x="3255963" y="51276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64" name="Group 46"/>
          <p:cNvGrpSpPr>
            <a:grpSpLocks/>
          </p:cNvGrpSpPr>
          <p:nvPr/>
        </p:nvGrpSpPr>
        <p:grpSpPr bwMode="auto">
          <a:xfrm>
            <a:off x="2557463" y="1741489"/>
            <a:ext cx="685800" cy="719137"/>
            <a:chOff x="651" y="1097"/>
            <a:chExt cx="432" cy="453"/>
          </a:xfrm>
        </p:grpSpPr>
        <p:sp>
          <p:nvSpPr>
            <p:cNvPr id="65" name="Rectangle 47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8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Suddenly there was a great earthquake!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0" name="Rounded Rectangle 56">
            <a:extLst>
              <a:ext uri="{FF2B5EF4-FFF2-40B4-BE49-F238E27FC236}">
                <a16:creationId xmlns:a16="http://schemas.microsoft.com/office/drawing/2014/main" id="{4441F440-5B48-0BDD-ACBE-C3EE0C54B078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C 0.00157 -0.00811 0.00482 -0.01274 0.00691 -0.02037 C 0.01081 -0.03403 0.0056 -0.022 0.01107 -0.03334 C 0.00782 -0.0463 0.00938 -0.06575 0.00691 -0.02593 C 0.00743 -0.02107 0.00508 -0.0088 0.00833 -0.01112 C 0.01211 -0.01366 0.00925 -0.02223 0.00977 -0.02778 C 0.01003 -0.03149 0.01081 -0.03519 0.01107 -0.03889 C 0.01251 -0.05139 0.01198 -0.05 0.01394 -0.06112 C 0.0142 -0.06366 0.01667 -0.06667 0.01524 -0.06852 C 0.01407 -0.07014 0.01342 -0.06482 0.01251 -0.06297 C 0.00638 -0.02686 -0.00572 0.00601 -0.01523 0.04074 C -0.01888 0.05393 -0.01758 0.06828 -0.02083 0.08148 C -0.0198 0.03958 -0.01732 0.00138 -0.00977 -0.03889 C -0.00885 -0.05371 -0.00416 -0.09769 -0.0069 -0.08334 C -0.00782 -0.07848 -0.00833 -0.07338 -0.00977 -0.06852 C -0.01393 -0.05417 -0.01783 -0.03936 -0.02357 -0.02593 C -0.03111 -0.00857 -0.03958 0.00787 -0.04583 0.02592 C -0.04804 0.03263 -0.0496 0.04004 -0.05273 0.04629 C -0.07513 0.09097 -0.05533 0.04027 -0.06523 0.06666 C -0.07408 0.03125 -0.0694 -0.0169 -0.07357 -0.05556 C -0.07799 -0.03797 -0.07747 -0.01991 -0.07916 -0.00186 C -0.08229 0.0287 -0.0858 0.05902 -0.09167 0.08888 C -0.09167 0.08935 -0.09257 0.11527 -0.09583 0.11851 C -0.09726 0.1199 -0.09778 0.11481 -0.09857 0.11296 C -0.10417 0.08078 -0.1073 0.05092 -0.11107 0.01851 C -0.1129 0.00439 -0.11342 -0.02223 -0.12084 -0.03704 C -0.12357 -0.02037 -0.12487 -0.00787 -0.1306 0.0074 C -0.13191 0.02083 -0.13972 0.04652 -0.1306 0.00185 C -0.12657 -0.01737 -0.12084 -0.02593 -0.11667 -0.0426 C -0.09492 -0.00649 -0.09596 0.04791 -0.07083 0.08148 C -0.06302 0.078 -0.05742 0.05092 -0.05416 0.04259 C -0.05104 0.03495 -0.04726 0.028 -0.0444 0.02037 C -0.03528 -0.0051 -0.03242 -0.02524 -0.0181 -0.04445 C -0.00403 -0.01945 -0.01732 -0.04607 -0.01249 0.02592 C -0.0121 0.03148 -0.00885 0.04421 -0.0069 0.05185 C 0.00157 0.0405 -0.00677 0.053 0.00143 0.03333 C 0.00782 0.01782 0.0129 0.0118 0.0181 -0.00371 C 0.02305 -0.01852 0.0267 -0.03866 0.03751 -0.04815 C 0.03842 -0.01667 0.03907 0.01481 0.04024 0.04629 C 0.04063 0.05463 0.04128 0.05347 0.04584 0.0574 C 0.05782 0.02986 0.06563 0.00138 0.07501 -0.02778 C 0.07553 -0.03149 0.07383 -0.03774 0.07643 -0.03889 C 0.07878 -0.04005 0.07904 -0.03287 0.07917 -0.02963 C 0.08008 -0.01343 0.0724 0.03773 0.09023 0.0537 C 0.10144 0.0449 0.10118 0.0368 0.10691 0.02222 C 0.10886 0.01759 0.11185 0.01365 0.11394 0.00925 C 0.11654 0.00393 0.11862 -0.00186 0.12084 -0.00741 C 0.12461 -0.01713 0.12748 -0.02778 0.13191 -0.03704 C 0.13425 -0.01852 0.12123 0.03009 0.13894 0.02222 C 0.14376 0.00902 0.15105 -0.00348 0.1556 -0.01667 C 0.15769 -0.02269 0.15925 -0.02917 0.16107 -0.03519 C 0.16159 -0.03704 0.16251 -0.0426 0.16251 -0.04075 C 0.16251 -0.02732 0.15456 -0.00926 0.15144 4.44444E-6 C 0.14857 0.00833 0.14805 0.01736 0.14584 0.02592 C 0.14128 0.04375 0.1323 0.07708 0.12357 0.09444 C 0.12553 0.07037 0.12709 0.04745 0.1306 0.02407 C 0.12969 -0.00116 0.13034 -0.02686 0.12774 -0.05186 C 0.12748 -0.0544 0.12344 -0.05556 0.12227 -0.05371 C 0.11719 -0.04653 0.10925 -0.01875 0.1056 -0.00926 C 0.09701 0.0125 0.08894 0.03611 0.07774 0.05555 C 0.07018 0.06898 0.06055 0.07777 0.05274 0.09074 C 0.03907 0.02662 0.05586 0.10949 0.04857 -0.07408 C 0.04843 -0.07825 0.04571 -0.0669 0.0444 -0.06297 C 0.04232 -0.05625 0.04102 -0.04931 0.03894 -0.0426 C 0.03165 -0.01991 0.02188 0.00463 0.01251 0.02592 C 0.00795 0.03634 0.00222 0.0456 -0.00273 0.05555 C -0.00365 0.0574 -0.0056 0.06111 -0.0056 0.06134 C -0.00898 0.02037 -0.00885 -0.02084 -0.00273 -0.06112 C -0.0052 -0.11737 -0.00312 -0.08982 -0.00833 -0.07223 C -0.01771 -0.07639 -0.01576 -0.08843 -0.0194 -0.09815 C -0.02122 -0.10301 -0.02408 -0.10672 -0.02643 -0.11112 C -0.03229 -0.07593 -0.04414 -0.04283 -0.05416 -0.00926 C -0.07096 0.04722 -0.08541 0.10995 -0.0944 0.17037 C -0.09492 0.17685 -0.09467 0.18402 -0.09583 0.19074 C -0.09648 0.19467 -0.09687 0.20162 -0.09999 0.20162 C -0.10274 0.20162 -0.10092 0.19421 -0.10144 0.19074 C -0.10352 -0.14051 -0.0944 0.04513 -0.10691 -0.05556 C -0.1129 -0.04005 -0.11355 -0.02593 -0.11667 -0.00926 C -0.12123 0.01481 -0.12605 0.03888 -0.1306 0.06296 C -0.13646 0.04722 -0.1375 0.03032 -0.14024 0.01296 C -0.14219 -0.01598 -0.14623 -0.04584 -0.15144 -0.07408 C -0.15313 -0.10186 -0.15157 -0.09121 -0.15691 -0.11852 C -0.15782 -0.12292 -0.15886 -0.12709 -0.15977 -0.13149 C -0.16029 -0.13403 -0.1629 -0.14005 -0.16107 -0.13889 C -0.15873 -0.13727 -0.15834 -0.13264 -0.15691 -0.12963 C -0.15222 -0.11899 -0.14896 -0.11088 -0.14441 -0.1 C -0.12904 -0.06274 -0.10951 -0.03635 -0.09726 0.0037 C -0.08294 0.05 -0.08919 0.03101 -0.07916 0.06111 C -0.06979 0.08912 -0.0832 0.06875 -0.07083 0.08518 C -0.06822 0.09537 -0.06289 0.09861 -0.05559 0.10185 C -0.05208 0.11574 -0.05716 0.09907 -0.04999 0.11111 C -0.04908 0.11273 -0.04947 0.11504 -0.04857 0.11666 C -0.047 0.11944 -0.04466 0.12129 -0.04309 0.12407 C -0.03489 0.13865 -0.04687 0.125 -0.03476 0.13703 C -0.03177 0.15277 -0.0267 0.17361 -0.01393 0.17963 C 0.02501 0.12754 0.04532 0.08287 0.07084 0.01666 C 0.07761 -0.00116 0.08033 -0.02061 0.08607 -0.03889 C 0.08698 -0.04514 0.0879 -0.05116 0.08894 -0.05741 C 0.0892 -0.05996 0.0905 -0.06737 0.09023 -0.06482 C 0.08685 -0.00116 0.07279 0.05995 0.06251 0.12222 C 0.06093 0.13148 0.0599 0.14074 0.05833 0.15 C 0.05665 0.15995 0.05274 0.17963 0.05274 0.17986 C 0.05325 0.18263 0.05417 0.18564 0.05417 0.18888 C 0.05417 0.20925 0.05456 0.22963 0.05274 0.25 C 0.05196 0.26088 0.02774 0.26226 0.02357 0.26296 C 0.00456 0.26111 -0.01459 0.25995 -0.03333 0.2537 C -0.0526 0.23912 -0.09114 0.21157 -0.10417 0.18888 C -0.11628 0.16689 -0.12709 0.14814 -0.13607 0.12407 C -0.13972 0.08564 -0.14284 0.04675 -0.15 0.00925 C -0.15586 0.03287 -0.15639 0.05879 -0.15834 0.08333 C -0.15886 0.09745 -0.15977 0.1118 -0.15977 0.12592 C -0.15977 0.1956 -0.16446 0.27592 -0.14727 0.34444 C -0.14336 0.35995 -0.13842 0.38472 -0.125 0.39074 C -0.09231 0.38356 -0.04075 0.34143 -0.01393 0.32407 C 0.02344 0.3 0.05937 0.27708 0.09023 0.23888 C 0.09883 0.22824 0.10066 0.2155 0.10834 0.20555 C 0.11029 0.20671 0.11237 0.2074 0.11394 0.20925 C 0.11862 0.21458 0.11563 0.22268 0.1181 0.2037 C 0.11758 0.17893 0.1181 0.15416 0.11667 0.12963 C 0.11615 0.12199 0.11394 0.11481 0.11251 0.1074 C 0.10951 0.09074 0.10508 0.06064 0.09023 0.0537 C 0.08399 0.05069 0.07709 0.05254 0.07084 0.05 C 0.06511 0.04768 0.06003 0.04444 0.05417 0.04259 C 0.04388 0.03356 0.02761 0.03611 0.01667 0.03518 C 0.01081 0.02986 0.00873 0.02199 0.00274 0.01666 C 0.00222 0.0118 0.003 0.00648 0.00143 0.00185 C 0.00092 4.44444E-6 -0.0017 0.00138 -0.00273 4.44444E-6 C -0.00351 -0.00116 -0.00091 4.44444E-6 5E-6 4.44444E-6 Z " pathEditMode="relative" rAng="0" ptsTypes="AAAAAAAAAAAAAAAAAAAAAAAAAAA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51">
            <a:extLst>
              <a:ext uri="{FF2B5EF4-FFF2-40B4-BE49-F238E27FC236}">
                <a16:creationId xmlns:a16="http://schemas.microsoft.com/office/drawing/2014/main" id="{79F968EF-0ED5-759E-F319-E3A20F5D6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7" name="AutoShape 54"/>
          <p:cNvSpPr>
            <a:spLocks noChangeArrowheads="1"/>
          </p:cNvSpPr>
          <p:nvPr/>
        </p:nvSpPr>
        <p:spPr bwMode="auto">
          <a:xfrm>
            <a:off x="4724400" y="3462338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48" name="AutoShape 55"/>
          <p:cNvSpPr>
            <a:spLocks noChangeArrowheads="1"/>
          </p:cNvSpPr>
          <p:nvPr/>
        </p:nvSpPr>
        <p:spPr bwMode="auto">
          <a:xfrm>
            <a:off x="2209800" y="2286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2613025" y="52149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0" name="AutoShape 51"/>
          <p:cNvSpPr>
            <a:spLocks noChangeArrowheads="1"/>
          </p:cNvSpPr>
          <p:nvPr/>
        </p:nvSpPr>
        <p:spPr bwMode="auto">
          <a:xfrm>
            <a:off x="3255963" y="51276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2490789" y="609601"/>
            <a:ext cx="669925" cy="885825"/>
          </a:xfrm>
          <a:prstGeom prst="rect">
            <a:avLst/>
          </a:prstGeom>
          <a:noFill/>
        </p:spPr>
      </p:pic>
      <p:grpSp>
        <p:nvGrpSpPr>
          <p:cNvPr id="64" name="Group 46"/>
          <p:cNvGrpSpPr>
            <a:grpSpLocks/>
          </p:cNvGrpSpPr>
          <p:nvPr/>
        </p:nvGrpSpPr>
        <p:grpSpPr bwMode="auto">
          <a:xfrm>
            <a:off x="2557463" y="1741489"/>
            <a:ext cx="685800" cy="719137"/>
            <a:chOff x="651" y="1097"/>
            <a:chExt cx="432" cy="453"/>
          </a:xfrm>
        </p:grpSpPr>
        <p:sp>
          <p:nvSpPr>
            <p:cNvPr id="65" name="Rectangle 47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48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Suddenly there was a great earthquake!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For an angel of the Lord came down from heaven, rolled aside the stone, and sat on it.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0" name="Rounded Rectangle 56">
            <a:extLst>
              <a:ext uri="{FF2B5EF4-FFF2-40B4-BE49-F238E27FC236}">
                <a16:creationId xmlns:a16="http://schemas.microsoft.com/office/drawing/2014/main" id="{03644EA1-B6B7-E0B5-47A4-1C2797BA37AC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157455035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8 0.00255 L -0.03177 -0.0013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Box 51">
            <a:extLst>
              <a:ext uri="{FF2B5EF4-FFF2-40B4-BE49-F238E27FC236}">
                <a16:creationId xmlns:a16="http://schemas.microsoft.com/office/drawing/2014/main" id="{C99391FC-1B59-3A71-FC5F-7E7DFCD79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7" name="AutoShape 54"/>
          <p:cNvSpPr>
            <a:spLocks noChangeArrowheads="1"/>
          </p:cNvSpPr>
          <p:nvPr/>
        </p:nvSpPr>
        <p:spPr bwMode="auto">
          <a:xfrm>
            <a:off x="4724400" y="3462338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49" name="AutoShape 50"/>
          <p:cNvSpPr>
            <a:spLocks noChangeArrowheads="1"/>
          </p:cNvSpPr>
          <p:nvPr/>
        </p:nvSpPr>
        <p:spPr bwMode="auto">
          <a:xfrm>
            <a:off x="2613025" y="52149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0" name="AutoShape 51"/>
          <p:cNvSpPr>
            <a:spLocks noChangeArrowheads="1"/>
          </p:cNvSpPr>
          <p:nvPr/>
        </p:nvSpPr>
        <p:spPr bwMode="auto">
          <a:xfrm>
            <a:off x="3255963" y="51276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guards shook with fear when they saw him, and they fell into a dead faint.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28:4)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2490789" y="609601"/>
            <a:ext cx="669925" cy="885825"/>
          </a:xfrm>
          <a:prstGeom prst="rect">
            <a:avLst/>
          </a:prstGeom>
          <a:noFill/>
        </p:spPr>
      </p:pic>
      <p:sp>
        <p:nvSpPr>
          <p:cNvPr id="64" name="AutoShape 55"/>
          <p:cNvSpPr>
            <a:spLocks noChangeArrowheads="1"/>
          </p:cNvSpPr>
          <p:nvPr/>
        </p:nvSpPr>
        <p:spPr bwMode="auto">
          <a:xfrm>
            <a:off x="2209800" y="2286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8" name="AutoShape 56"/>
          <p:cNvSpPr>
            <a:spLocks noChangeArrowheads="1"/>
          </p:cNvSpPr>
          <p:nvPr/>
        </p:nvSpPr>
        <p:spPr bwMode="auto">
          <a:xfrm rot="13500000">
            <a:off x="2286000" y="2286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6AD14BAC-179B-67BD-B7DB-F33116DB17F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03334 0.0222 " pathEditMode="relative" ptsTypes="AA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0208 0.11111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58" grpId="0" animBg="1"/>
      <p:bldP spid="58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51">
            <a:extLst>
              <a:ext uri="{FF2B5EF4-FFF2-40B4-BE49-F238E27FC236}">
                <a16:creationId xmlns:a16="http://schemas.microsoft.com/office/drawing/2014/main" id="{618495FA-55E4-8D54-DCC3-10D8E2B8C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[Meanwhile…] On the way the women were asking each other,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“Who will roll away the stone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for us from the entrance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to the tomb?”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16:3)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88539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6" name="AutoShape 54"/>
          <p:cNvSpPr>
            <a:spLocks noChangeArrowheads="1"/>
          </p:cNvSpPr>
          <p:nvPr/>
        </p:nvSpPr>
        <p:spPr bwMode="auto">
          <a:xfrm>
            <a:off x="4724400" y="3462338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255963" y="5127625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2613025" y="5214938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95C2B659-79DA-476D-5B0B-DB226EE21007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4.6901E-6 L 0.15955 -0.24422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-122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4.39408E-6 L 0.15955 -0.24422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-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55 -0.24422 C 0.13229 -0.3247 0.10521 -0.40495 0.07951 -0.44011 C 0.05399 -0.47503 0.02986 -0.46508 0.0059 -0.45491 " pathEditMode="relative" rAng="0" ptsTypes="aaA">
                                      <p:cBhvr>
                                        <p:cTn id="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0" y="-115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55 -0.24422 C 0.13229 -0.3247 0.1052 -0.40495 0.07951 -0.44011 C 0.05399 -0.47503 0.02986 -0.46508 0.0059 -0.45491 " pathEditMode="relative" rAng="0" ptsTypes="aaA">
                                      <p:cBhvr>
                                        <p:cTn id="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0" y="-1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7" grpId="1" animBg="1"/>
      <p:bldP spid="69" grpId="0" animBg="1"/>
      <p:bldP spid="69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C2E57EEB-55EF-BCC3-64CD-CD2CCC452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" name="AutoShape 51"/>
          <p:cNvSpPr>
            <a:spLocks noChangeArrowheads="1"/>
          </p:cNvSpPr>
          <p:nvPr/>
        </p:nvSpPr>
        <p:spPr bwMode="auto">
          <a:xfrm>
            <a:off x="3314700" y="2000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2667000" y="2095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as they arrived, they looked up and saw that the stone, which was very large, had already been rolled aside.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16:4)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[Notice the women witnesses!]</a:t>
            </a:r>
          </a:p>
        </p:txBody>
      </p:sp>
      <p:sp>
        <p:nvSpPr>
          <p:cNvPr id="68" name="AutoShape 56">
            <a:extLst>
              <a:ext uri="{FF2B5EF4-FFF2-40B4-BE49-F238E27FC236}">
                <a16:creationId xmlns:a16="http://schemas.microsoft.com/office/drawing/2014/main" id="{BA290995-A4AD-81CE-6F37-BA54799B8A1B}"/>
              </a:ext>
            </a:extLst>
          </p:cNvPr>
          <p:cNvSpPr>
            <a:spLocks noChangeArrowheads="1"/>
          </p:cNvSpPr>
          <p:nvPr/>
        </p:nvSpPr>
        <p:spPr bwMode="auto">
          <a:xfrm rot="13500000">
            <a:off x="188539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9" name="Rounded Rectangle 56">
            <a:extLst>
              <a:ext uri="{FF2B5EF4-FFF2-40B4-BE49-F238E27FC236}">
                <a16:creationId xmlns:a16="http://schemas.microsoft.com/office/drawing/2014/main" id="{B2D15FEB-A13F-94A3-2B7A-69BC3FEE595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03764" y="6172200"/>
            <a:ext cx="3810436" cy="578777"/>
          </a:xfrm>
        </p:spPr>
        <p:txBody>
          <a:bodyPr/>
          <a:lstStyle/>
          <a:p>
            <a:r>
              <a:rPr lang="en-US" sz="1600" dirty="0"/>
              <a:t>Essay by Robert Miller in Paul Copan, </a:t>
            </a:r>
            <a:br>
              <a:rPr lang="en-US" sz="1600" dirty="0"/>
            </a:br>
            <a:r>
              <a:rPr lang="en-US" sz="1600" i="1" dirty="0"/>
              <a:t>Will the Real Jesus Please Stand Up?</a:t>
            </a:r>
            <a:r>
              <a:rPr lang="en-US" sz="1600" dirty="0"/>
              <a:t>, p. 82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03202" y="95252"/>
            <a:ext cx="7797797" cy="6625589"/>
          </a:xfrm>
        </p:spPr>
        <p:txBody>
          <a:bodyPr/>
          <a:lstStyle/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 algn="ctr"/>
            <a:r>
              <a:rPr lang="en-US" dirty="0"/>
              <a:t>Or maybe you would conclude that the differences are indications that the stories </a:t>
            </a:r>
            <a:r>
              <a:rPr lang="en-US" u="sng" dirty="0"/>
              <a:t>were never meant to be taken literally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4615332"/>
      </p:ext>
    </p:extLst>
  </p:cSld>
  <p:clrMapOvr>
    <a:masterClrMapping/>
  </p:clrMapOvr>
  <p:transition spd="slow"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9506" y="6172200"/>
            <a:ext cx="3924694" cy="578777"/>
          </a:xfrm>
        </p:spPr>
        <p:txBody>
          <a:bodyPr/>
          <a:lstStyle/>
          <a:p>
            <a:r>
              <a:rPr lang="en-US" sz="1200" dirty="0"/>
              <a:t>Origen, C. </a:t>
            </a:r>
            <a:r>
              <a:rPr lang="en-US" sz="1200" dirty="0" err="1"/>
              <a:t>Cels</a:t>
            </a:r>
            <a:r>
              <a:rPr lang="en-US" sz="1200" dirty="0"/>
              <a:t>. 2.55, cited in Translation from H. Chadwick, Origen: Contra </a:t>
            </a:r>
            <a:r>
              <a:rPr lang="en-US" sz="1200" dirty="0" err="1"/>
              <a:t>Celsum</a:t>
            </a:r>
            <a:r>
              <a:rPr lang="en-US" sz="1200" dirty="0"/>
              <a:t> (Cambridge: Cambridge University Press, 2nd edition 1965) 109.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2" y="990600"/>
            <a:ext cx="7794865" cy="5730241"/>
          </a:xfrm>
        </p:spPr>
        <p:txBody>
          <a:bodyPr/>
          <a:lstStyle/>
          <a:p>
            <a:pPr marL="0" indent="0" algn="ctr"/>
            <a:endParaRPr lang="en-US" dirty="0"/>
          </a:p>
          <a:p>
            <a:pPr marL="0" indent="0" algn="ctr"/>
            <a:r>
              <a:rPr lang="en-US" dirty="0"/>
              <a:t>After death he rose again </a:t>
            </a:r>
            <a:br>
              <a:rPr lang="en-US" dirty="0"/>
            </a:br>
            <a:r>
              <a:rPr lang="en-US" dirty="0"/>
              <a:t>and showed the marks </a:t>
            </a:r>
            <a:br>
              <a:rPr lang="en-US" dirty="0"/>
            </a:br>
            <a:r>
              <a:rPr lang="en-US" dirty="0"/>
              <a:t>of his punishment…</a:t>
            </a:r>
          </a:p>
          <a:p>
            <a:pPr marL="0" indent="0" algn="ctr"/>
            <a:r>
              <a:rPr lang="en-US" dirty="0"/>
              <a:t>But who saw this?</a:t>
            </a:r>
          </a:p>
          <a:p>
            <a:pPr marL="0" indent="0" algn="ctr"/>
            <a:r>
              <a:rPr lang="en-US" dirty="0"/>
              <a:t>A hysterical female, as you say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5779604E-AAF9-37DC-03B5-FF5CDE51B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8" name="AutoShape 51"/>
          <p:cNvSpPr>
            <a:spLocks noChangeArrowheads="1"/>
          </p:cNvSpPr>
          <p:nvPr/>
        </p:nvSpPr>
        <p:spPr bwMode="auto">
          <a:xfrm>
            <a:off x="3314700" y="2000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Mary Magdalene came to the tomb and found that the stone had been rolled away from the entrance.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 (John 20:1)</a:t>
            </a: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6" name="AutoShape 50"/>
          <p:cNvSpPr>
            <a:spLocks noChangeArrowheads="1"/>
          </p:cNvSpPr>
          <p:nvPr/>
        </p:nvSpPr>
        <p:spPr bwMode="auto">
          <a:xfrm>
            <a:off x="2667000" y="2095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Rounded Rectangle 56">
            <a:extLst>
              <a:ext uri="{FF2B5EF4-FFF2-40B4-BE49-F238E27FC236}">
                <a16:creationId xmlns:a16="http://schemas.microsoft.com/office/drawing/2014/main" id="{D70E1DDC-6727-BCBB-7CF1-6936C382D457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5779604E-AAF9-37DC-03B5-FF5CDE51B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58" name="AutoShape 51"/>
          <p:cNvSpPr>
            <a:spLocks noChangeArrowheads="1"/>
          </p:cNvSpPr>
          <p:nvPr/>
        </p:nvSpPr>
        <p:spPr bwMode="auto">
          <a:xfrm>
            <a:off x="3314700" y="2000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She ran and found Simon Peter and the other disciple, the one whom Jesus loved…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20:1-2) </a:t>
            </a: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endParaRPr lang="en-US" sz="20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6" name="AutoShape 50"/>
          <p:cNvSpPr>
            <a:spLocks noChangeArrowheads="1"/>
          </p:cNvSpPr>
          <p:nvPr/>
        </p:nvSpPr>
        <p:spPr bwMode="auto">
          <a:xfrm>
            <a:off x="2667000" y="2095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Rounded Rectangle 56">
            <a:extLst>
              <a:ext uri="{FF2B5EF4-FFF2-40B4-BE49-F238E27FC236}">
                <a16:creationId xmlns:a16="http://schemas.microsoft.com/office/drawing/2014/main" id="{D70E1DDC-6727-BCBB-7CF1-6936C382D457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51161536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075 0.455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36674B5B-75EE-47AD-D809-5A9EFBDF8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When the women entered the tomb, they saw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a young man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clothed in a white robe sitting on the right side.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16:5)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314700" y="20002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Rounded Rectangle 56">
            <a:extLst>
              <a:ext uri="{FF2B5EF4-FFF2-40B4-BE49-F238E27FC236}">
                <a16:creationId xmlns:a16="http://schemas.microsoft.com/office/drawing/2014/main" id="{DF199A4F-55A8-30D9-6685-54E67B3C6998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0.05833 0.00833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0" y="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971DB9FC-8051-B471-5023-04C0E5390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66518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women were shocked,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he said, “Don’t be alarmed.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You are looking for Jesus of Nazareth, who was crucified.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16:5-6)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6" name="AutoShape 51"/>
          <p:cNvSpPr>
            <a:spLocks noChangeArrowheads="1"/>
          </p:cNvSpPr>
          <p:nvPr/>
        </p:nvSpPr>
        <p:spPr bwMode="auto">
          <a:xfrm>
            <a:off x="2606040" y="2057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BFD1C1B-64C3-089D-9A4C-8FCAA21E9A01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47510BCB-B109-B473-224E-3850E485F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He isn’t here!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He is risen from the dead!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Now go and tell his disciples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16:6-7)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6" name="AutoShape 51"/>
          <p:cNvSpPr>
            <a:spLocks noChangeArrowheads="1"/>
          </p:cNvSpPr>
          <p:nvPr/>
        </p:nvSpPr>
        <p:spPr bwMode="auto">
          <a:xfrm>
            <a:off x="2606040" y="2057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363DC08E-253C-CBFE-301F-00D77450C175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41177771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6E0BA91F-DEB5-1E00-FBC3-8718B52DA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women fled from the tomb,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trembling and bewildered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they said nothing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to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anyone because they were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too frightened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2606040" y="20510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6" name="Rounded Rectangle 56">
            <a:extLst>
              <a:ext uri="{FF2B5EF4-FFF2-40B4-BE49-F238E27FC236}">
                <a16:creationId xmlns:a16="http://schemas.microsoft.com/office/drawing/2014/main" id="{15B9B147-A37F-AF63-DF1F-F4E6B11CF57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C 0.01471 0.00209 0.02968 0.0044 0.04284 0.02986 C 0.05612 0.05533 0.07291 0.13218 0.07916 0.15278 " pathEditMode="relative" rAng="0" ptsTypes="AAA">
                                      <p:cBhvr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56">
            <a:extLst>
              <a:ext uri="{FF2B5EF4-FFF2-40B4-BE49-F238E27FC236}">
                <a16:creationId xmlns:a16="http://schemas.microsoft.com/office/drawing/2014/main" id="{39354FAE-ADCA-D56A-2100-138D5E4A7EDE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58" name="Text Box 51">
            <a:extLst>
              <a:ext uri="{FF2B5EF4-FFF2-40B4-BE49-F238E27FC236}">
                <a16:creationId xmlns:a16="http://schemas.microsoft.com/office/drawing/2014/main" id="{2A545671-FC0A-5DFA-A80F-5291EF0FE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6616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9" name="Rounded Rectangle 63">
            <a:extLst>
              <a:ext uri="{FF2B5EF4-FFF2-40B4-BE49-F238E27FC236}">
                <a16:creationId xmlns:a16="http://schemas.microsoft.com/office/drawing/2014/main" id="{42CADAED-4686-45CA-6392-502ED27A4ED1}"/>
              </a:ext>
            </a:extLst>
          </p:cNvPr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women fled from the tomb,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trembling and bewildered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they said nothing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to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anyone because they were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too frightened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(Mark 16:8)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4" name="Rounded Rectangle 67">
            <a:extLst>
              <a:ext uri="{FF2B5EF4-FFF2-40B4-BE49-F238E27FC236}">
                <a16:creationId xmlns:a16="http://schemas.microsoft.com/office/drawing/2014/main" id="{62A9AEFD-6A0F-A071-90C3-E2E3E31BEB52}"/>
              </a:ext>
            </a:extLst>
          </p:cNvPr>
          <p:cNvSpPr/>
          <p:nvPr/>
        </p:nvSpPr>
        <p:spPr bwMode="auto">
          <a:xfrm>
            <a:off x="152400" y="4618875"/>
            <a:ext cx="8915400" cy="2086725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were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very frightened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also filled with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great joy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When they came back …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they told all these things to the Eleven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(Luke 24:9)</a:t>
            </a:r>
            <a:endParaRPr lang="en-US" sz="3600" i="1" u="sng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8839200" cy="6477000"/>
          </a:xfrm>
        </p:spPr>
        <p:txBody>
          <a:bodyPr/>
          <a:lstStyle/>
          <a:p>
            <a:r>
              <a:rPr lang="en-US" sz="115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did the women feel?</a:t>
            </a: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1C6C760A-44B8-4B03-AB7A-CDBE2D929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 rot="13500000"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As the women were on their way, some of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 guards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went into the city and told the leading priests what had happened.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28:11)</a:t>
            </a:r>
          </a:p>
          <a:p>
            <a:pPr marL="174625" indent="-174625">
              <a:lnSpc>
                <a:spcPct val="90000"/>
              </a:lnSpc>
            </a:pP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0520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8" name="Rounded Rectangle 56">
            <a:extLst>
              <a:ext uri="{FF2B5EF4-FFF2-40B4-BE49-F238E27FC236}">
                <a16:creationId xmlns:a16="http://schemas.microsoft.com/office/drawing/2014/main" id="{9446E202-2DF1-474F-A191-BD0AB4AB10C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59D6-BD9E-B9FE-2988-9D54C8774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1" dirty="0"/>
              <a:t>1 Corinthians 15:14-19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36871-EE88-4BF7-A179-3997D05D7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</a:pPr>
            <a:endParaRPr lang="en-US" sz="5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Christ has not been raised,</a:t>
            </a:r>
          </a:p>
          <a:p>
            <a:pPr marL="0" indent="0" algn="ctr"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then all our preaching is </a:t>
            </a:r>
            <a:r>
              <a:rPr lang="en-US" sz="54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useless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</a:p>
          <a:p>
            <a:pPr marL="0" indent="0" algn="ctr"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your faith is </a:t>
            </a:r>
            <a:r>
              <a:rPr lang="en-US" sz="54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useless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 we apostles would all be </a:t>
            </a:r>
            <a:r>
              <a:rPr lang="en-US" sz="54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lying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… </a:t>
            </a:r>
          </a:p>
          <a:p>
            <a:pPr marL="0" indent="0" algn="ctr">
              <a:lnSpc>
                <a:spcPct val="90000"/>
              </a:lnSpc>
            </a:pP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 should be </a:t>
            </a:r>
            <a:r>
              <a:rPr lang="en-US" sz="5400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pitied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more than anyone</a:t>
            </a:r>
            <a:endParaRPr lang="en-US" sz="54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6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51">
            <a:extLst>
              <a:ext uri="{FF2B5EF4-FFF2-40B4-BE49-F238E27FC236}">
                <a16:creationId xmlns:a16="http://schemas.microsoft.com/office/drawing/2014/main" id="{EBC3CD29-911D-4005-93FB-CC7FE8FA2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As the women were on their way, some of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 guards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 went into the city and told the leading priests what had happened.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28:11)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0520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58" name="AutoShape 56"/>
          <p:cNvSpPr>
            <a:spLocks noChangeArrowheads="1"/>
          </p:cNvSpPr>
          <p:nvPr/>
        </p:nvSpPr>
        <p:spPr bwMode="auto">
          <a:xfrm>
            <a:off x="1981200" y="2438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sp>
        <p:nvSpPr>
          <p:cNvPr id="68" name="Rounded Rectangle 56">
            <a:extLst>
              <a:ext uri="{FF2B5EF4-FFF2-40B4-BE49-F238E27FC236}">
                <a16:creationId xmlns:a16="http://schemas.microsoft.com/office/drawing/2014/main" id="{646DC60E-0DF7-477C-1D2C-68B2436399F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C 0.01589 0.04838 0.03204 0.09676 0.07982 0.11667 C 0.12787 0.13658 0.20769 0.12801 0.28751 0.11945 " pathEditMode="relative" rAng="0" ptsTypes="AAA">
                                      <p:cBhvr>
                                        <p:cTn id="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Box 51">
            <a:extLst>
              <a:ext uri="{FF2B5EF4-FFF2-40B4-BE49-F238E27FC236}">
                <a16:creationId xmlns:a16="http://schemas.microsoft.com/office/drawing/2014/main" id="{83ED68F6-561B-9828-C5AD-5D9E112C6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 meeting with the elders was called,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they decided to give the soldiers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a large bribe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0520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>
            <a:off x="5486400" y="32575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pic>
        <p:nvPicPr>
          <p:cNvPr id="57" name="Picture 56" descr="Treasure">
            <a:extLst>
              <a:ext uri="{FF2B5EF4-FFF2-40B4-BE49-F238E27FC236}">
                <a16:creationId xmlns:a16="http://schemas.microsoft.com/office/drawing/2014/main" id="{76896D15-D123-369B-639B-392F1F1497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10" y="3344949"/>
            <a:ext cx="1447800" cy="1303251"/>
          </a:xfrm>
          <a:prstGeom prst="rect">
            <a:avLst/>
          </a:prstGeom>
        </p:spPr>
      </p:pic>
      <p:sp>
        <p:nvSpPr>
          <p:cNvPr id="69" name="Rounded Rectangle 56">
            <a:extLst>
              <a:ext uri="{FF2B5EF4-FFF2-40B4-BE49-F238E27FC236}">
                <a16:creationId xmlns:a16="http://schemas.microsoft.com/office/drawing/2014/main" id="{E093E275-6C1A-6FE9-90EF-E2A8130FAF2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51">
            <a:extLst>
              <a:ext uri="{FF2B5EF4-FFF2-40B4-BE49-F238E27FC236}">
                <a16:creationId xmlns:a16="http://schemas.microsoft.com/office/drawing/2014/main" id="{BCEC6E28-4046-0013-2D32-FB820DE19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told the soldiers,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“You must say,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‘Jesus’ disciples came during the night while we were sleeping, and </a:t>
            </a: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they stole his body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.’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28:13)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0520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>
            <a:off x="5486400" y="32575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pic>
        <p:nvPicPr>
          <p:cNvPr id="48" name="Picture 47" descr="Treasure">
            <a:extLst>
              <a:ext uri="{FF2B5EF4-FFF2-40B4-BE49-F238E27FC236}">
                <a16:creationId xmlns:a16="http://schemas.microsoft.com/office/drawing/2014/main" id="{EB007055-55D9-0162-2E0B-7027C916C8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10" y="3344949"/>
            <a:ext cx="1447800" cy="1303251"/>
          </a:xfrm>
          <a:prstGeom prst="rect">
            <a:avLst/>
          </a:prstGeom>
        </p:spPr>
      </p:pic>
      <p:sp>
        <p:nvSpPr>
          <p:cNvPr id="69" name="Rounded Rectangle 56">
            <a:extLst>
              <a:ext uri="{FF2B5EF4-FFF2-40B4-BE49-F238E27FC236}">
                <a16:creationId xmlns:a16="http://schemas.microsoft.com/office/drawing/2014/main" id="{DE28A647-7A65-5BB1-9374-6C913F6EE723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51">
            <a:extLst>
              <a:ext uri="{FF2B5EF4-FFF2-40B4-BE49-F238E27FC236}">
                <a16:creationId xmlns:a16="http://schemas.microsoft.com/office/drawing/2014/main" id="{BCEC6E28-4046-0013-2D32-FB820DE19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pic>
        <p:nvPicPr>
          <p:cNvPr id="63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794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 Narrow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3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So the guards accepted the bribe and said what they were told to say. Their story spread widely among the Jews, and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they still tell it today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 28:15)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2" name="Oval 61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  <p:sp>
          <p:nvSpPr>
            <p:cNvPr id="61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" name="AutoShape 51"/>
          <p:cNvSpPr>
            <a:spLocks noChangeArrowheads="1"/>
          </p:cNvSpPr>
          <p:nvPr/>
        </p:nvSpPr>
        <p:spPr bwMode="auto">
          <a:xfrm>
            <a:off x="3505200" y="3098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</a:p>
        </p:txBody>
      </p:sp>
      <p:sp>
        <p:nvSpPr>
          <p:cNvPr id="65" name="AutoShape 56"/>
          <p:cNvSpPr>
            <a:spLocks noChangeArrowheads="1"/>
          </p:cNvSpPr>
          <p:nvPr/>
        </p:nvSpPr>
        <p:spPr bwMode="auto">
          <a:xfrm>
            <a:off x="5486400" y="325755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pic>
        <p:nvPicPr>
          <p:cNvPr id="48" name="Picture 47" descr="Treasure">
            <a:extLst>
              <a:ext uri="{FF2B5EF4-FFF2-40B4-BE49-F238E27FC236}">
                <a16:creationId xmlns:a16="http://schemas.microsoft.com/office/drawing/2014/main" id="{EB007055-55D9-0162-2E0B-7027C916C8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10" y="3344949"/>
            <a:ext cx="1447800" cy="1303251"/>
          </a:xfrm>
          <a:prstGeom prst="rect">
            <a:avLst/>
          </a:prstGeom>
        </p:spPr>
      </p:pic>
      <p:sp>
        <p:nvSpPr>
          <p:cNvPr id="69" name="Rounded Rectangle 56">
            <a:extLst>
              <a:ext uri="{FF2B5EF4-FFF2-40B4-BE49-F238E27FC236}">
                <a16:creationId xmlns:a16="http://schemas.microsoft.com/office/drawing/2014/main" id="{DE28A647-7A65-5BB1-9374-6C913F6EE723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3796989495"/>
      </p:ext>
    </p:extLst>
  </p:cSld>
  <p:clrMapOvr>
    <a:masterClrMapping/>
  </p:clrMapOvr>
  <p:transition>
    <p:wipe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Empty Tomb Theories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3201" y="1676400"/>
            <a:ext cx="11785600" cy="4953000"/>
          </a:xfrm>
        </p:spPr>
        <p:txBody>
          <a:bodyPr/>
          <a:lstStyle/>
          <a:p>
            <a:pPr algn="ctr"/>
            <a:r>
              <a:rPr lang="en-US" sz="5400" dirty="0"/>
              <a:t>“Disciples stole the body” theory</a:t>
            </a:r>
          </a:p>
          <a:p>
            <a:pPr algn="ctr"/>
            <a:r>
              <a:rPr lang="en-US" sz="5400" dirty="0"/>
              <a:t>“Wrong tomb” theory</a:t>
            </a:r>
          </a:p>
          <a:p>
            <a:pPr algn="ctr"/>
            <a:r>
              <a:rPr lang="en-US" sz="5400" dirty="0"/>
              <a:t>“He only looked like he was dead” theory</a:t>
            </a:r>
          </a:p>
          <a:p>
            <a:pPr algn="ctr"/>
            <a:r>
              <a:rPr lang="en-US" sz="5400" dirty="0"/>
              <a:t>“Hallucination” theory</a:t>
            </a:r>
          </a:p>
          <a:p>
            <a:pPr algn="ctr"/>
            <a:r>
              <a:rPr lang="en-US" sz="5400" dirty="0"/>
              <a:t>Other theories?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Box 51">
            <a:extLst>
              <a:ext uri="{FF2B5EF4-FFF2-40B4-BE49-F238E27FC236}">
                <a16:creationId xmlns:a16="http://schemas.microsoft.com/office/drawing/2014/main" id="{B7BEC80B-499A-6678-9BE2-3A054E3F5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grpSp>
        <p:nvGrpSpPr>
          <p:cNvPr id="48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58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2168525" y="4235450"/>
            <a:ext cx="2298700" cy="2133600"/>
          </a:xfrm>
          <a:prstGeom prst="ellipse">
            <a:avLst/>
          </a:prstGeom>
          <a:noFill/>
          <a:ln w="7620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896717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Mary Magdalene said,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“They have taken the Lord’s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body out of the tomb,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we don’t know where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have put him!”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9" name="Rounded Rectangle 56">
            <a:extLst>
              <a:ext uri="{FF2B5EF4-FFF2-40B4-BE49-F238E27FC236}">
                <a16:creationId xmlns:a16="http://schemas.microsoft.com/office/drawing/2014/main" id="{FB9EAF14-B2DC-A3A9-260C-1D82B588FB2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Box 51">
            <a:extLst>
              <a:ext uri="{FF2B5EF4-FFF2-40B4-BE49-F238E27FC236}">
                <a16:creationId xmlns:a16="http://schemas.microsoft.com/office/drawing/2014/main" id="{CCD57125-AD4A-69C8-9C0D-BDC074415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2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917722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Peter and the other disciple started out for the tomb.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were both running, but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	the other disciple outran Peter and reached the tomb first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20:3-4)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9" name="AutoShape 52"/>
          <p:cNvSpPr>
            <a:spLocks noChangeArrowheads="1"/>
          </p:cNvSpPr>
          <p:nvPr/>
        </p:nvSpPr>
        <p:spPr bwMode="auto">
          <a:xfrm>
            <a:off x="2971800" y="4724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70" name="Oval 69"/>
          <p:cNvSpPr>
            <a:spLocks noChangeArrowheads="1"/>
          </p:cNvSpPr>
          <p:nvPr/>
        </p:nvSpPr>
        <p:spPr bwMode="auto">
          <a:xfrm>
            <a:off x="2168525" y="4235450"/>
            <a:ext cx="2298700" cy="2133600"/>
          </a:xfrm>
          <a:prstGeom prst="ellipse">
            <a:avLst/>
          </a:prstGeom>
          <a:noFill/>
          <a:ln w="76200" algn="ctr">
            <a:solidFill>
              <a:srgbClr val="FFC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8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B027155B-0D1D-E4EA-BC81-B331F84E056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3333E-6 L -0.0375 -0.3833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-19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51">
            <a:extLst>
              <a:ext uri="{FF2B5EF4-FFF2-40B4-BE49-F238E27FC236}">
                <a16:creationId xmlns:a16="http://schemas.microsoft.com/office/drawing/2014/main" id="{F6384EAA-5DFD-782F-FE9A-3C8B2076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8" name="AutoShape 52"/>
          <p:cNvSpPr>
            <a:spLocks noChangeArrowheads="1"/>
          </p:cNvSpPr>
          <p:nvPr/>
        </p:nvSpPr>
        <p:spPr bwMode="auto">
          <a:xfrm>
            <a:off x="2616200" y="2070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595312"/>
            <a:chOff x="480" y="1097"/>
            <a:chExt cx="603" cy="375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68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3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DE3C3A9A-08D0-0985-4C9E-7A9CA7099E9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47" name="Rounded Rectangle 65">
            <a:extLst>
              <a:ext uri="{FF2B5EF4-FFF2-40B4-BE49-F238E27FC236}">
                <a16:creationId xmlns:a16="http://schemas.microsoft.com/office/drawing/2014/main" id="{4629943E-84C0-1753-EA58-CADE725F4187}"/>
              </a:ext>
            </a:extLst>
          </p:cNvPr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He stooped and looked in and saw the linen wrappings lying there, but he didn’t go in.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Simon Peter arrived and went inside.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20:5-6)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51">
            <a:extLst>
              <a:ext uri="{FF2B5EF4-FFF2-40B4-BE49-F238E27FC236}">
                <a16:creationId xmlns:a16="http://schemas.microsoft.com/office/drawing/2014/main" id="{F6384EAA-5DFD-782F-FE9A-3C8B2076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8" name="AutoShape 52"/>
          <p:cNvSpPr>
            <a:spLocks noChangeArrowheads="1"/>
          </p:cNvSpPr>
          <p:nvPr/>
        </p:nvSpPr>
        <p:spPr bwMode="auto">
          <a:xfrm>
            <a:off x="2616200" y="2070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595312"/>
            <a:chOff x="480" y="1097"/>
            <a:chExt cx="603" cy="375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68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3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DE3C3A9A-08D0-0985-4C9E-7A9CA7099E9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47" name="Rounded Rectangle 65">
            <a:extLst>
              <a:ext uri="{FF2B5EF4-FFF2-40B4-BE49-F238E27FC236}">
                <a16:creationId xmlns:a16="http://schemas.microsoft.com/office/drawing/2014/main" id="{4629943E-84C0-1753-EA58-CADE725F4187}"/>
              </a:ext>
            </a:extLst>
          </p:cNvPr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He also noticed the linen wrappings lying there, while the cloth that had covered Jesus’ head was folded up and lying apart from the other wrappings.</a:t>
            </a:r>
          </a:p>
        </p:txBody>
      </p:sp>
    </p:spTree>
    <p:extLst>
      <p:ext uri="{BB962C8B-B14F-4D97-AF65-F5344CB8AC3E}">
        <p14:creationId xmlns:p14="http://schemas.microsoft.com/office/powerpoint/2010/main" val="4025080940"/>
      </p:ext>
    </p:extLst>
  </p:cSld>
  <p:clrMapOvr>
    <a:masterClrMapping/>
  </p:clrMapOvr>
  <p:transition spd="slow"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51">
            <a:extLst>
              <a:ext uri="{FF2B5EF4-FFF2-40B4-BE49-F238E27FC236}">
                <a16:creationId xmlns:a16="http://schemas.microsoft.com/office/drawing/2014/main" id="{F6384EAA-5DFD-782F-FE9A-3C8B2076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8" name="AutoShape 52"/>
          <p:cNvSpPr>
            <a:spLocks noChangeArrowheads="1"/>
          </p:cNvSpPr>
          <p:nvPr/>
        </p:nvSpPr>
        <p:spPr bwMode="auto">
          <a:xfrm>
            <a:off x="2616200" y="2070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595312"/>
            <a:chOff x="480" y="1097"/>
            <a:chExt cx="603" cy="375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68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3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9" name="AutoShape 50"/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DE3C3A9A-08D0-0985-4C9E-7A9CA7099E9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47" name="Rounded Rectangle 65">
            <a:extLst>
              <a:ext uri="{FF2B5EF4-FFF2-40B4-BE49-F238E27FC236}">
                <a16:creationId xmlns:a16="http://schemas.microsoft.com/office/drawing/2014/main" id="{4629943E-84C0-1753-EA58-CADE725F4187}"/>
              </a:ext>
            </a:extLst>
          </p:cNvPr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the disciple who had reached the tomb first also went in, and he saw and believed—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49462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6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7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8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4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65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78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4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95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" name="Group 46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48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101" name="Text Box 52"/>
          <p:cNvSpPr txBox="1">
            <a:spLocks noChangeArrowheads="1"/>
          </p:cNvSpPr>
          <p:nvPr/>
        </p:nvSpPr>
        <p:spPr bwMode="auto">
          <a:xfrm>
            <a:off x="76200" y="-33338"/>
            <a:ext cx="28194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Jerusalem</a:t>
            </a:r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 flipH="1">
            <a:off x="8534400" y="1143000"/>
            <a:ext cx="609600" cy="533400"/>
          </a:xfrm>
          <a:prstGeom prst="line">
            <a:avLst/>
          </a:prstGeom>
          <a:noFill/>
          <a:ln w="31750">
            <a:solidFill>
              <a:schemeClr val="bg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Rounded Rectangle 58"/>
          <p:cNvSpPr/>
          <p:nvPr/>
        </p:nvSpPr>
        <p:spPr bwMode="auto">
          <a:xfrm>
            <a:off x="8763000" y="164272"/>
            <a:ext cx="1828800" cy="1089529"/>
          </a:xfrm>
          <a:prstGeom prst="roundRect">
            <a:avLst>
              <a:gd name="adj" fmla="val 0"/>
            </a:avLst>
          </a:prstGeom>
          <a:solidFill>
            <a:srgbClr val="0064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Mount of Olives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 Box 51">
            <a:extLst>
              <a:ext uri="{FF2B5EF4-FFF2-40B4-BE49-F238E27FC236}">
                <a16:creationId xmlns:a16="http://schemas.microsoft.com/office/drawing/2014/main" id="{F6384EAA-5DFD-782F-FE9A-3C8B2076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AutoShape 52"/>
          <p:cNvSpPr>
            <a:spLocks noChangeArrowheads="1"/>
          </p:cNvSpPr>
          <p:nvPr/>
        </p:nvSpPr>
        <p:spPr bwMode="auto">
          <a:xfrm>
            <a:off x="2616200" y="2070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DE3C3A9A-08D0-0985-4C9E-7A9CA7099E9F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  <p:sp>
        <p:nvSpPr>
          <p:cNvPr id="47" name="Rounded Rectangle 65">
            <a:extLst>
              <a:ext uri="{FF2B5EF4-FFF2-40B4-BE49-F238E27FC236}">
                <a16:creationId xmlns:a16="http://schemas.microsoft.com/office/drawing/2014/main" id="{4629943E-84C0-1753-EA58-CADE725F4187}"/>
              </a:ext>
            </a:extLst>
          </p:cNvPr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for until then they still hadn’t understood the Scriptures that said Jesus must rise from the dead.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they went home.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20:9-10)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8" name="AutoShape 52">
            <a:extLst>
              <a:ext uri="{FF2B5EF4-FFF2-40B4-BE49-F238E27FC236}">
                <a16:creationId xmlns:a16="http://schemas.microsoft.com/office/drawing/2014/main" id="{CF88FC07-C715-3C9F-D52E-B065F9E1C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00" y="2070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3" name="AutoShape 50">
            <a:extLst>
              <a:ext uri="{FF2B5EF4-FFF2-40B4-BE49-F238E27FC236}">
                <a16:creationId xmlns:a16="http://schemas.microsoft.com/office/drawing/2014/main" id="{4038B02D-09E7-44AA-F5B0-2411A9DD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20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595312"/>
            <a:chOff x="480" y="1097"/>
            <a:chExt cx="603" cy="375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68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32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84218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0416 0.4611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31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-0.00463 C 0.04566 -0.03889 0.08629 -0.07315 0.08802 -0.10116 C 0.08976 -0.12917 0.02049 -0.13912 0.01563 -0.17245 C 0.01077 -0.20579 0.0573 -0.24491 0.05868 -0.30116 C 0.06007 -0.35741 0.04236 -0.46597 0.02431 -0.51042 C 0.00625 -0.55486 -0.02187 -0.56134 -0.04982 -0.56782 " pathEditMode="relative" rAng="0" ptsTypes="aaaaaA">
                                      <p:cBhvr>
                                        <p:cTn id="13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" y="-2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51">
            <a:extLst>
              <a:ext uri="{FF2B5EF4-FFF2-40B4-BE49-F238E27FC236}">
                <a16:creationId xmlns:a16="http://schemas.microsoft.com/office/drawing/2014/main" id="{5F1A727B-EA25-0617-4119-ABCAB3AC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Mary was standing outside the tomb crying,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as she wept, she stooped and looked in.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20:10-11)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BD5DC785-2396-9BF3-868C-3C56521EF7D0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51">
            <a:extLst>
              <a:ext uri="{FF2B5EF4-FFF2-40B4-BE49-F238E27FC236}">
                <a16:creationId xmlns:a16="http://schemas.microsoft.com/office/drawing/2014/main" id="{030A7E36-F0C7-92F3-DD8F-9ADED4C5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She sees two white-robed angels,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one sitting at the head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the other at the foot of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place where the body of Jesus had been lying.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20:12)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E40CF61B-7C1A-0BEB-C2C0-25C99081A4B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344078459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51">
            <a:extLst>
              <a:ext uri="{FF2B5EF4-FFF2-40B4-BE49-F238E27FC236}">
                <a16:creationId xmlns:a16="http://schemas.microsoft.com/office/drawing/2014/main" id="{030A7E36-F0C7-92F3-DD8F-9ADED4C5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the angels ask her,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“Dear woman,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why are you crying?”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20:12-13)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E40CF61B-7C1A-0BEB-C2C0-25C99081A4B2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51">
            <a:extLst>
              <a:ext uri="{FF2B5EF4-FFF2-40B4-BE49-F238E27FC236}">
                <a16:creationId xmlns:a16="http://schemas.microsoft.com/office/drawing/2014/main" id="{6ED69679-1D81-287B-FBDA-E686D0BF6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“Because they have taken away my Lord, and I don’t know where they have put him.”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20:13)</a:t>
            </a:r>
          </a:p>
          <a:p>
            <a:pPr marL="174625" indent="-174625">
              <a:lnSpc>
                <a:spcPct val="90000"/>
              </a:lnSpc>
            </a:pP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70" name="Rounded Rectangle 56">
            <a:extLst>
              <a:ext uri="{FF2B5EF4-FFF2-40B4-BE49-F238E27FC236}">
                <a16:creationId xmlns:a16="http://schemas.microsoft.com/office/drawing/2014/main" id="{DBBB22E7-7A27-492D-4510-9D88F51A804D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51">
            <a:extLst>
              <a:ext uri="{FF2B5EF4-FFF2-40B4-BE49-F238E27FC236}">
                <a16:creationId xmlns:a16="http://schemas.microsoft.com/office/drawing/2014/main" id="{8CCF2267-1568-15F1-6577-858E98423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she turned to leave and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she sees someone standing there.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It was Jesus,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she didn’t recognize him.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20:14)</a:t>
            </a:r>
          </a:p>
          <a:p>
            <a:pPr marL="174625" indent="-174625">
              <a:lnSpc>
                <a:spcPct val="90000"/>
              </a:lnSpc>
            </a:pP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AutoShape 58"/>
          <p:cNvSpPr>
            <a:spLocks noChangeArrowheads="1"/>
          </p:cNvSpPr>
          <p:nvPr/>
        </p:nvSpPr>
        <p:spPr bwMode="auto">
          <a:xfrm>
            <a:off x="2133600" y="1143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0D907D20-1FC6-21F3-EF1D-2F562748F68B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51">
            <a:extLst>
              <a:ext uri="{FF2B5EF4-FFF2-40B4-BE49-F238E27FC236}">
                <a16:creationId xmlns:a16="http://schemas.microsoft.com/office/drawing/2014/main" id="{CEF053D5-75BE-91F4-9D7A-646D81326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“Dear woman, why are you crying?”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“Who are you looking for?”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She thought he was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gardener.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20:15)</a:t>
            </a: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AutoShape 58"/>
          <p:cNvSpPr>
            <a:spLocks noChangeArrowheads="1"/>
          </p:cNvSpPr>
          <p:nvPr/>
        </p:nvSpPr>
        <p:spPr bwMode="auto">
          <a:xfrm>
            <a:off x="2133600" y="1143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092CCCCA-979A-620B-1C8A-F384656CD92E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51">
            <a:extLst>
              <a:ext uri="{FF2B5EF4-FFF2-40B4-BE49-F238E27FC236}">
                <a16:creationId xmlns:a16="http://schemas.microsoft.com/office/drawing/2014/main" id="{E1E76B97-084B-D4EF-F81B-1DAB00F72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“Sir, if you have taken him away,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tell me where you have put him, and I will go and get him.”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“Mary!” Jesus said.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20:15-16)</a:t>
            </a: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</a:p>
          <a:p>
            <a:pPr marL="174625" indent="-174625">
              <a:lnSpc>
                <a:spcPct val="90000"/>
              </a:lnSpc>
            </a:pP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AutoShape 58"/>
          <p:cNvSpPr>
            <a:spLocks noChangeArrowheads="1"/>
          </p:cNvSpPr>
          <p:nvPr/>
        </p:nvSpPr>
        <p:spPr bwMode="auto">
          <a:xfrm>
            <a:off x="2133600" y="1143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79999773-9C46-E4F6-6F8E-2ABBA3A8D754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51">
            <a:extLst>
              <a:ext uri="{FF2B5EF4-FFF2-40B4-BE49-F238E27FC236}">
                <a16:creationId xmlns:a16="http://schemas.microsoft.com/office/drawing/2014/main" id="{E1E76B97-084B-D4EF-F81B-1DAB00F72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She turned to him and cried out, “</a:t>
            </a:r>
            <a:r>
              <a:rPr lang="en-US" sz="3600" dirty="0" err="1">
                <a:solidFill>
                  <a:schemeClr val="bg1"/>
                </a:solidFill>
                <a:latin typeface="Calibri Light" panose="020F0302020204030204" pitchFamily="34" charset="0"/>
              </a:rPr>
              <a:t>Rabboni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!”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“Don’t cling to me,” Jesus said, “for I haven’t yet ascended to the Father.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20:16-17)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AutoShape 58"/>
          <p:cNvSpPr>
            <a:spLocks noChangeArrowheads="1"/>
          </p:cNvSpPr>
          <p:nvPr/>
        </p:nvSpPr>
        <p:spPr bwMode="auto">
          <a:xfrm>
            <a:off x="2133600" y="1143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79999773-9C46-E4F6-6F8E-2ABBA3A8D754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42195399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51">
            <a:extLst>
              <a:ext uri="{FF2B5EF4-FFF2-40B4-BE49-F238E27FC236}">
                <a16:creationId xmlns:a16="http://schemas.microsoft.com/office/drawing/2014/main" id="{E1E76B97-084B-D4EF-F81B-1DAB00F72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 Morning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Rounded Rectangle 65"/>
          <p:cNvSpPr/>
          <p:nvPr/>
        </p:nvSpPr>
        <p:spPr bwMode="auto">
          <a:xfrm>
            <a:off x="5638800" y="75082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go find my brothers and tell them,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‘I am ascending to my Father and your Father, to my God and your God.’ 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4" name="AutoShape 52"/>
          <p:cNvSpPr>
            <a:spLocks noChangeArrowheads="1"/>
          </p:cNvSpPr>
          <p:nvPr/>
        </p:nvSpPr>
        <p:spPr bwMode="auto">
          <a:xfrm>
            <a:off x="257810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7" name="AutoShape 50"/>
          <p:cNvSpPr>
            <a:spLocks noChangeArrowheads="1"/>
          </p:cNvSpPr>
          <p:nvPr/>
        </p:nvSpPr>
        <p:spPr bwMode="auto">
          <a:xfrm>
            <a:off x="2743200" y="131064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  <p:sp>
        <p:nvSpPr>
          <p:cNvPr id="68" name="AutoShape 58"/>
          <p:cNvSpPr>
            <a:spLocks noChangeArrowheads="1"/>
          </p:cNvSpPr>
          <p:nvPr/>
        </p:nvSpPr>
        <p:spPr bwMode="auto">
          <a:xfrm>
            <a:off x="2133600" y="1143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79999773-9C46-E4F6-6F8E-2ABBA3A8D754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  <p:extLst>
      <p:ext uri="{BB962C8B-B14F-4D97-AF65-F5344CB8AC3E}">
        <p14:creationId xmlns:p14="http://schemas.microsoft.com/office/powerpoint/2010/main" val="6261578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.02773 0.4976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" y="2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8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1" name="Text Box 51"/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Thursday Night</a:t>
            </a:r>
          </a:p>
        </p:txBody>
      </p:sp>
      <p:sp>
        <p:nvSpPr>
          <p:cNvPr id="52" name="AutoShape 52"/>
          <p:cNvSpPr>
            <a:spLocks noChangeArrowheads="1"/>
          </p:cNvSpPr>
          <p:nvPr/>
        </p:nvSpPr>
        <p:spPr bwMode="auto">
          <a:xfrm>
            <a:off x="3581400" y="4038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55" name="AutoShape 41"/>
          <p:cNvSpPr>
            <a:spLocks noChangeArrowheads="1"/>
          </p:cNvSpPr>
          <p:nvPr/>
        </p:nvSpPr>
        <p:spPr bwMode="auto">
          <a:xfrm>
            <a:off x="3886200" y="3581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56" name="AutoShape 42"/>
          <p:cNvSpPr>
            <a:spLocks noChangeArrowheads="1"/>
          </p:cNvSpPr>
          <p:nvPr/>
        </p:nvSpPr>
        <p:spPr bwMode="auto">
          <a:xfrm>
            <a:off x="4191000" y="4191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A39D45C2-3199-0205-D2FE-A32DEE403E3E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JC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P/J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D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G   	= Guards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05 0 C -0.06654 0.11319 -0.1129 0.22685 -0.11862 0.28218 C -0.12409 0.33727 -0.09154 0.32338 -0.05417 0.33079 C -0.01666 0.3375 0.05964 0.39236 0.10652 0.325 C 0.15365 0.25787 0.20847 0.03171 0.22813 -0.07245 C 0.24792 -0.17639 0.20821 -0.25926 0.22474 -0.30093 C 0.24115 -0.34259 0.28373 -0.33333 0.3267 -0.32338 " pathEditMode="relative" rAng="0" ptsTypes="AAAAAAA">
                                      <p:cBhvr>
                                        <p:cTn id="17" dur="3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129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05 1.11111E-6 C -0.06653 0.11319 -0.1129 0.22685 -0.11862 0.28217 C -0.12409 0.33727 -0.09154 0.32338 -0.05416 0.33079 C -0.01666 0.3375 0.05964 0.39236 0.10652 0.325 C 0.15365 0.25787 0.20847 0.03171 0.22813 -0.07245 C 0.24792 -0.17639 0.20821 -0.25926 0.22474 -0.30093 C 0.24115 -0.34259 0.28373 -0.33333 0.3267 -0.32338 " pathEditMode="relative" rAng="0" ptsTypes="AAAAAAA">
                                      <p:cBhvr>
                                        <p:cTn id="19" dur="3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129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05 3.33333E-6 C -0.06653 0.11319 -0.1129 0.22685 -0.11862 0.28217 C -0.12409 0.33727 -0.09153 0.32338 -0.05417 0.33078 C -0.01666 0.3375 0.05964 0.39236 0.10652 0.325 C 0.15365 0.25787 0.20847 0.03171 0.22813 -0.07246 C 0.24792 -0.17639 0.20821 -0.25926 0.22474 -0.30093 C 0.24115 -0.3426 0.28373 -0.33334 0.3267 -0.32338 " pathEditMode="relative" rAng="0" ptsTypes="AAAAAAA">
                                      <p:cBhvr>
                                        <p:cTn id="21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83" y="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2" grpId="1" animBg="1"/>
      <p:bldP spid="55" grpId="0" animBg="1"/>
      <p:bldP spid="5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Mary Magdalene found the disciples and told them,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“I have seen the Lord!”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she gave them his message.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6" name="Text Box 51">
            <a:extLst>
              <a:ext uri="{FF2B5EF4-FFF2-40B4-BE49-F238E27FC236}">
                <a16:creationId xmlns:a16="http://schemas.microsoft.com/office/drawing/2014/main" id="{21B3500D-4338-59AF-0B4B-9FA25B1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F667C47B-4643-7996-C75E-12D590C03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96FF59E2-DAC0-CF38-16E9-6E2D468EF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AutoShape 50">
            <a:extLst>
              <a:ext uri="{FF2B5EF4-FFF2-40B4-BE49-F238E27FC236}">
                <a16:creationId xmlns:a16="http://schemas.microsoft.com/office/drawing/2014/main" id="{7E6FAC0F-643D-403E-FE81-6CA52E6A4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166" y="4709161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47" name="Rounded Rectangle 63">
            <a:extLst>
              <a:ext uri="{FF2B5EF4-FFF2-40B4-BE49-F238E27FC236}">
                <a16:creationId xmlns:a16="http://schemas.microsoft.com/office/drawing/2014/main" id="{DBB4FDD2-DFC3-4431-13D6-549D0CE5BFCC}"/>
              </a:ext>
            </a:extLst>
          </p:cNvPr>
          <p:cNvSpPr/>
          <p:nvPr/>
        </p:nvSpPr>
        <p:spPr bwMode="auto">
          <a:xfrm>
            <a:off x="6030686" y="4191001"/>
            <a:ext cx="6085114" cy="2585323"/>
          </a:xfrm>
          <a:prstGeom prst="roundRect">
            <a:avLst>
              <a:gd name="adj" fmla="val 0"/>
            </a:avLst>
          </a:prstGeom>
          <a:solidFill>
            <a:srgbClr val="004B96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u="sng" dirty="0">
                <a:solidFill>
                  <a:schemeClr val="bg1"/>
                </a:solidFill>
                <a:latin typeface="Calibri Light" panose="020F0302020204030204" pitchFamily="34" charset="0"/>
              </a:rPr>
              <a:t>Other Sunday Appearances</a:t>
            </a: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:</a:t>
            </a:r>
          </a:p>
          <a:p>
            <a:pPr marL="174625" indent="-174625">
              <a:lnSpc>
                <a:spcPct val="90000"/>
              </a:lnSpc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other women </a:t>
            </a:r>
            <a:r>
              <a:rPr lang="en-US" sz="2400" i="1" dirty="0">
                <a:solidFill>
                  <a:schemeClr val="bg1"/>
                </a:solidFill>
                <a:latin typeface="Calibri Light" panose="020F0302020204030204" pitchFamily="34" charset="0"/>
              </a:rPr>
              <a:t>(Matthew 28:9-10)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marL="174625" indent="-174625">
              <a:lnSpc>
                <a:spcPct val="90000"/>
              </a:lnSpc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Cleopas &amp; Friend </a:t>
            </a:r>
            <a:r>
              <a:rPr lang="en-US" sz="2400" i="1" dirty="0">
                <a:solidFill>
                  <a:schemeClr val="bg1"/>
                </a:solidFill>
                <a:latin typeface="Calibri Light" panose="020F0302020204030204" pitchFamily="34" charset="0"/>
              </a:rPr>
              <a:t>(Luke 24:13-32)</a:t>
            </a:r>
          </a:p>
          <a:p>
            <a:pPr marL="174625" indent="-174625">
              <a:lnSpc>
                <a:spcPct val="90000"/>
              </a:lnSpc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Peter </a:t>
            </a:r>
            <a:r>
              <a:rPr lang="en-US" sz="2400" i="1" dirty="0">
                <a:solidFill>
                  <a:schemeClr val="bg1"/>
                </a:solidFill>
                <a:latin typeface="Calibri Light" panose="020F0302020204030204" pitchFamily="34" charset="0"/>
              </a:rPr>
              <a:t>(Luke 24:34; 1 Corinthians 15:5)</a:t>
            </a:r>
          </a:p>
          <a:p>
            <a:pPr marL="174625" indent="-174625">
              <a:lnSpc>
                <a:spcPct val="90000"/>
              </a:lnSpc>
              <a:buFontTx/>
              <a:buChar char="-"/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then…</a:t>
            </a:r>
            <a:endParaRPr lang="en-US" sz="48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That Sunday evening the disciples were meeting behind locked doors because they were afraid of the Jewish leaders.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20:19)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829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Suddenly, Jesus was standing there among them!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“Peace be with you,” he said. </a:t>
            </a:r>
            <a:b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20:19)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D6477823-92F5-7DA4-8CD4-5121BF76C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39586423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As he spoke, he showed them the wounds in his hands and his side.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were filled with joy when they saw the Lord!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20:20)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5BF20265-DDE9-877B-AEAD-96604554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40811092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One of the twelve disciples, Thomas (nicknamed the Twin), was not with the others when Jesus came.</a:t>
            </a: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20:24)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28925"/>
      </p:ext>
    </p:extLst>
  </p:cSld>
  <p:clrMapOvr>
    <a:masterClrMapping/>
  </p:clrMapOvr>
  <p:transition spd="slow">
    <p:wipe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They told him,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“We have seen the Lord!”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20:25)</a:t>
            </a:r>
          </a:p>
        </p:txBody>
      </p:sp>
    </p:spTree>
    <p:extLst>
      <p:ext uri="{BB962C8B-B14F-4D97-AF65-F5344CB8AC3E}">
        <p14:creationId xmlns:p14="http://schemas.microsoft.com/office/powerpoint/2010/main" val="2161953565"/>
      </p:ext>
    </p:extLst>
  </p:cSld>
  <p:clrMapOvr>
    <a:masterClrMapping/>
  </p:clrMapOvr>
  <p:transition spd="slow"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But he replied, “I won’t believe it unless I see the nail wounds in his hands, put my fingers into them, and place my hand into the wound in his side.”</a:t>
            </a:r>
            <a: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20:25)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650330"/>
      </p:ext>
    </p:extLst>
  </p:cSld>
  <p:clrMapOvr>
    <a:masterClrMapping/>
  </p:clrMapOvr>
  <p:transition spd="slow"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Eight days later the disciples were together again, and this time Thomas was with them.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20:26)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46367"/>
      </p:ext>
    </p:extLst>
  </p:cSld>
  <p:clrMapOvr>
    <a:masterClrMapping/>
  </p:clrMapOvr>
  <p:transition spd="slow">
    <p:wipe dir="r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doors were locked; but suddenly, as before, Jesus was standing among them.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“Peace be with you,” he said. </a:t>
            </a:r>
            <a:br>
              <a:rPr lang="en-US" sz="3600" i="1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5BF20265-DDE9-877B-AEAD-96604554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39854973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3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5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AutoShape 43"/>
          <p:cNvSpPr>
            <a:spLocks noChangeArrowheads="1"/>
          </p:cNvSpPr>
          <p:nvPr/>
        </p:nvSpPr>
        <p:spPr bwMode="auto">
          <a:xfrm>
            <a:off x="7848600" y="13589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2" name="AutoShape 44"/>
          <p:cNvSpPr>
            <a:spLocks noChangeArrowheads="1"/>
          </p:cNvSpPr>
          <p:nvPr/>
        </p:nvSpPr>
        <p:spPr bwMode="auto">
          <a:xfrm>
            <a:off x="7543800" y="18161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auto">
          <a:xfrm>
            <a:off x="8153400" y="19685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800600" y="1524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7" name="Line 49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50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9" name="Group 51"/>
          <p:cNvGrpSpPr>
            <a:grpSpLocks/>
          </p:cNvGrpSpPr>
          <p:nvPr/>
        </p:nvGrpSpPr>
        <p:grpSpPr bwMode="auto">
          <a:xfrm>
            <a:off x="2557463" y="1741489"/>
            <a:ext cx="685800" cy="534987"/>
            <a:chOff x="651" y="1097"/>
            <a:chExt cx="432" cy="337"/>
          </a:xfrm>
        </p:grpSpPr>
        <p:sp>
          <p:nvSpPr>
            <p:cNvPr id="50" name="Rectangle 52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53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54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33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chemeClr val="tx1"/>
                  </a:solidFill>
                  <a:latin typeface="Arial Narrow" pitchFamily="34" charset="0"/>
                </a:rPr>
                <a:t>RIP</a:t>
              </a:r>
            </a:p>
          </p:txBody>
        </p:sp>
      </p:grpSp>
      <p:sp>
        <p:nvSpPr>
          <p:cNvPr id="59" name="Text Box 51">
            <a:extLst>
              <a:ext uri="{FF2B5EF4-FFF2-40B4-BE49-F238E27FC236}">
                <a16:creationId xmlns:a16="http://schemas.microsoft.com/office/drawing/2014/main" id="{9837C6C8-15C3-2432-517F-EC2E90496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Thursday Night</a:t>
            </a:r>
          </a:p>
        </p:txBody>
      </p:sp>
      <p:sp>
        <p:nvSpPr>
          <p:cNvPr id="60" name="Rounded Rectangle 56">
            <a:extLst>
              <a:ext uri="{FF2B5EF4-FFF2-40B4-BE49-F238E27FC236}">
                <a16:creationId xmlns:a16="http://schemas.microsoft.com/office/drawing/2014/main" id="{EE758F11-94E7-5E04-81F4-34999AD77960}"/>
              </a:ext>
            </a:extLst>
          </p:cNvPr>
          <p:cNvSpPr/>
          <p:nvPr/>
        </p:nvSpPr>
        <p:spPr bwMode="auto">
          <a:xfrm>
            <a:off x="8153400" y="4030278"/>
            <a:ext cx="3962400" cy="2751522"/>
          </a:xfrm>
          <a:prstGeom prst="roundRect">
            <a:avLst>
              <a:gd name="adj" fmla="val 0"/>
            </a:avLst>
          </a:prstGeom>
          <a:solidFill>
            <a:srgbClr val="4D4D4D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45720" rIns="0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JC 	= Jesus Christ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P/J 	= Peter &amp; John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MM	= Mary Magdalene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W	= Other Women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D   	= Other Disciples</a:t>
            </a:r>
          </a:p>
          <a:p>
            <a:pPr marL="174625" indent="-174625">
              <a:lnSpc>
                <a:spcPct val="90000"/>
              </a:lnSpc>
              <a:tabLst>
                <a:tab pos="740664" algn="l"/>
              </a:tabLst>
            </a:pP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</a:rPr>
              <a:t>G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Calibri Light" panose="020F0302020204030204" pitchFamily="34" charset="0"/>
              </a:rPr>
              <a:t>   	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</a:rPr>
              <a:t>= Guards</a:t>
            </a:r>
          </a:p>
        </p:txBody>
      </p:sp>
      <p:sp>
        <p:nvSpPr>
          <p:cNvPr id="45" name="Line 57">
            <a:extLst>
              <a:ext uri="{FF2B5EF4-FFF2-40B4-BE49-F238E27FC236}">
                <a16:creationId xmlns:a16="http://schemas.microsoft.com/office/drawing/2014/main" id="{BE67CEF3-D5B2-0855-91D9-BF83B7E85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4724400"/>
            <a:ext cx="2057400" cy="1447800"/>
          </a:xfrm>
          <a:prstGeom prst="line">
            <a:avLst/>
          </a:prstGeom>
          <a:noFill/>
          <a:ln w="31750">
            <a:solidFill>
              <a:schemeClr val="bg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" name="Rounded Rectangle 56">
            <a:extLst>
              <a:ext uri="{FF2B5EF4-FFF2-40B4-BE49-F238E27FC236}">
                <a16:creationId xmlns:a16="http://schemas.microsoft.com/office/drawing/2014/main" id="{7E3BD488-E6A1-133A-5E77-E83E890D7023}"/>
              </a:ext>
            </a:extLst>
          </p:cNvPr>
          <p:cNvSpPr/>
          <p:nvPr/>
        </p:nvSpPr>
        <p:spPr bwMode="auto">
          <a:xfrm>
            <a:off x="1524000" y="6178170"/>
            <a:ext cx="4103914" cy="590931"/>
          </a:xfrm>
          <a:prstGeom prst="roundRect">
            <a:avLst>
              <a:gd name="adj" fmla="val 0"/>
            </a:avLst>
          </a:prstGeom>
          <a:solidFill>
            <a:srgbClr val="0064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174625" indent="-174625" algn="ctr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House of High Priest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39593E-6 C 0.04913 0.03747 0.09826 0.07493 0.12969 0.08881 C 0.16111 0.10268 0.16302 0.07933 0.18889 0.08372 C 0.21476 0.08811 0.25972 0.10662 0.28524 0.11517 " pathEditMode="relative" ptsTypes="aaaA">
                                      <p:cBhvr>
                                        <p:cTn id="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07917 -0.0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-25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00417 -0.1497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-0.04505 -0.01018 -0.08958 -0.02013 -0.13307 -0.01319 C -0.17669 -0.00625 -0.23789 -0.00324 -0.26107 0.04121 C -0.28451 0.08565 -0.25195 0.20163 -0.27344 0.25325 C -0.29492 0.30487 -0.34271 0.32755 -0.39011 0.35047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5" y="1673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529 0.11528 C 0.24284 0.10463 0.20092 0.09444 0.15964 0.10139 C 0.11849 0.1088 0.06107 0.11181 0.03907 0.1581 C 0.01719 0.2044 0.04779 0.32569 0.02761 0.37963 C 0.00743 0.43333 -0.03776 0.45718 -0.08229 0.48125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85" y="1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0.14977 C -0.02527 -0.075 -0.05455 0.0007 -0.09596 0.04306 C -0.13711 0.08542 -0.21485 0.0507 -0.24389 0.10579 C -0.27292 0.16019 -0.25144 0.31204 -0.2698 0.37176 C -0.28829 0.43125 -0.34102 0.44815 -0.35456 0.46297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43" y="3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53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he said to Thomas,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“Put your finger here,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and look at my hands.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Put your hand into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 wound in my side.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20:27)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5BF20265-DDE9-877B-AEAD-96604554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41400754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Don’t be faithless any longer. Believe!”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“My Lord and my God!” 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Thomas exclaimed.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20:27-28)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5BF20265-DDE9-877B-AEAD-96604554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27633903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15200" y="457200"/>
            <a:ext cx="1447800" cy="5334000"/>
            <a:chOff x="2544" y="960"/>
            <a:chExt cx="432" cy="1920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auto">
          <a:xfrm>
            <a:off x="5029200" y="1447800"/>
            <a:ext cx="1219200" cy="2514600"/>
          </a:xfrm>
          <a:custGeom>
            <a:avLst/>
            <a:gdLst>
              <a:gd name="T0" fmla="*/ 2147483647 w 768"/>
              <a:gd name="T1" fmla="*/ 0 h 1536"/>
              <a:gd name="T2" fmla="*/ 0 w 768"/>
              <a:gd name="T3" fmla="*/ 2147483647 h 1536"/>
              <a:gd name="T4" fmla="*/ 2147483647 w 768"/>
              <a:gd name="T5" fmla="*/ 2147483647 h 1536"/>
              <a:gd name="T6" fmla="*/ 2147483647 w 768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1536"/>
              <a:gd name="T14" fmla="*/ 768 w 768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1536">
                <a:moveTo>
                  <a:pt x="672" y="0"/>
                </a:moveTo>
                <a:lnTo>
                  <a:pt x="0" y="96"/>
                </a:lnTo>
                <a:lnTo>
                  <a:pt x="144" y="1536"/>
                </a:lnTo>
                <a:lnTo>
                  <a:pt x="768" y="1440"/>
                </a:lnTo>
              </a:path>
            </a:pathLst>
          </a:custGeom>
          <a:noFill/>
          <a:ln w="12700" cap="flat" cmpd="sng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 rot="21300000">
            <a:off x="4795838" y="3582988"/>
            <a:ext cx="292100" cy="4064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038600" y="4038600"/>
            <a:ext cx="2286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048000" y="5181600"/>
            <a:ext cx="152400" cy="177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011738" y="2392364"/>
            <a:ext cx="1409700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temple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733800" y="4572000"/>
            <a:ext cx="381000" cy="304800"/>
          </a:xfrm>
          <a:prstGeom prst="rect">
            <a:avLst/>
          </a:prstGeom>
          <a:solidFill>
            <a:schemeClr val="bg2">
              <a:alpha val="39999"/>
            </a:schemeClr>
          </a:solidFill>
          <a:ln w="158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76400" y="38100"/>
            <a:ext cx="9067800" cy="6159500"/>
            <a:chOff x="96" y="24"/>
            <a:chExt cx="5712" cy="388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16" y="528"/>
              <a:ext cx="2208" cy="3072"/>
              <a:chOff x="816" y="528"/>
              <a:chExt cx="2208" cy="307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5"/>
              <p:cNvSpPr>
                <a:spLocks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6"/>
              <p:cNvSpPr>
                <a:spLocks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"/>
              <p:cNvSpPr>
                <a:spLocks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5"/>
              <p:cNvSpPr>
                <a:spLocks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6"/>
              <p:cNvSpPr>
                <a:spLocks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27"/>
              <p:cNvSpPr>
                <a:spLocks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28"/>
              <p:cNvSpPr>
                <a:spLocks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V="1">
              <a:off x="2976" y="1392"/>
              <a:ext cx="240" cy="48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976" y="1392"/>
              <a:ext cx="2360" cy="2512"/>
            </a:xfrm>
            <a:custGeom>
              <a:avLst/>
              <a:gdLst>
                <a:gd name="T0" fmla="*/ 80 w 2360"/>
                <a:gd name="T1" fmla="*/ 2160 h 2512"/>
                <a:gd name="T2" fmla="*/ 32 w 2360"/>
                <a:gd name="T3" fmla="*/ 2352 h 2512"/>
                <a:gd name="T4" fmla="*/ 272 w 2360"/>
                <a:gd name="T5" fmla="*/ 2448 h 2512"/>
                <a:gd name="T6" fmla="*/ 1424 w 2360"/>
                <a:gd name="T7" fmla="*/ 2448 h 2512"/>
                <a:gd name="T8" fmla="*/ 1808 w 2360"/>
                <a:gd name="T9" fmla="*/ 2064 h 2512"/>
                <a:gd name="T10" fmla="*/ 2288 w 2360"/>
                <a:gd name="T11" fmla="*/ 816 h 2512"/>
                <a:gd name="T12" fmla="*/ 22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 flipH="1" flipV="1">
              <a:off x="3023" y="287"/>
              <a:ext cx="190" cy="110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2"/>
            <p:cNvSpPr>
              <a:spLocks/>
            </p:cNvSpPr>
            <p:nvPr/>
          </p:nvSpPr>
          <p:spPr bwMode="auto">
            <a:xfrm>
              <a:off x="432" y="816"/>
              <a:ext cx="1056" cy="864"/>
            </a:xfrm>
            <a:custGeom>
              <a:avLst/>
              <a:gdLst>
                <a:gd name="T0" fmla="*/ 1759 w 864"/>
                <a:gd name="T1" fmla="*/ 1557 h 768"/>
                <a:gd name="T2" fmla="*/ 1920 w 864"/>
                <a:gd name="T3" fmla="*/ 1167 h 768"/>
                <a:gd name="T4" fmla="*/ 161 w 864"/>
                <a:gd name="T5" fmla="*/ 1071 h 768"/>
                <a:gd name="T6" fmla="*/ 961 w 864"/>
                <a:gd name="T7" fmla="*/ 0 h 768"/>
                <a:gd name="T8" fmla="*/ 2238 w 864"/>
                <a:gd name="T9" fmla="*/ 1071 h 768"/>
                <a:gd name="T10" fmla="*/ 2882 w 864"/>
                <a:gd name="T11" fmla="*/ 1167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3"/>
            <p:cNvSpPr>
              <a:spLocks/>
            </p:cNvSpPr>
            <p:nvPr/>
          </p:nvSpPr>
          <p:spPr bwMode="auto">
            <a:xfrm>
              <a:off x="776" y="144"/>
              <a:ext cx="2968" cy="768"/>
            </a:xfrm>
            <a:custGeom>
              <a:avLst/>
              <a:gdLst>
                <a:gd name="T0" fmla="*/ 136 w 2968"/>
                <a:gd name="T1" fmla="*/ 768 h 768"/>
                <a:gd name="T2" fmla="*/ 472 w 2968"/>
                <a:gd name="T3" fmla="*/ 480 h 768"/>
                <a:gd name="T4" fmla="*/ 2968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 flipV="1">
              <a:off x="744" y="720"/>
              <a:ext cx="216" cy="12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 flipH="1">
              <a:off x="96" y="1392"/>
              <a:ext cx="384" cy="192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6"/>
            <p:cNvSpPr>
              <a:spLocks/>
            </p:cNvSpPr>
            <p:nvPr/>
          </p:nvSpPr>
          <p:spPr bwMode="auto">
            <a:xfrm>
              <a:off x="3216" y="1392"/>
              <a:ext cx="2592" cy="336"/>
            </a:xfrm>
            <a:custGeom>
              <a:avLst/>
              <a:gdLst>
                <a:gd name="T0" fmla="*/ 0 w 2640"/>
                <a:gd name="T1" fmla="*/ 0 h 336"/>
                <a:gd name="T2" fmla="*/ 430 w 2640"/>
                <a:gd name="T3" fmla="*/ 96 h 336"/>
                <a:gd name="T4" fmla="*/ 1161 w 2640"/>
                <a:gd name="T5" fmla="*/ 144 h 336"/>
                <a:gd name="T6" fmla="*/ 1935 w 2640"/>
                <a:gd name="T7" fmla="*/ 240 h 336"/>
                <a:gd name="T8" fmla="*/ 2365 w 2640"/>
                <a:gd name="T9" fmla="*/ 33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7"/>
            <p:cNvSpPr>
              <a:spLocks/>
            </p:cNvSpPr>
            <p:nvPr/>
          </p:nvSpPr>
          <p:spPr bwMode="auto">
            <a:xfrm>
              <a:off x="4128" y="24"/>
              <a:ext cx="96" cy="1512"/>
            </a:xfrm>
            <a:custGeom>
              <a:avLst/>
              <a:gdLst>
                <a:gd name="T0" fmla="*/ 6 w 104"/>
                <a:gd name="T1" fmla="*/ 1777 h 1464"/>
                <a:gd name="T2" fmla="*/ 6 w 104"/>
                <a:gd name="T3" fmla="*/ 1194 h 1464"/>
                <a:gd name="T4" fmla="*/ 35 w 104"/>
                <a:gd name="T5" fmla="*/ 553 h 1464"/>
                <a:gd name="T6" fmla="*/ 6 w 104"/>
                <a:gd name="T7" fmla="*/ 87 h 1464"/>
                <a:gd name="T8" fmla="*/ 65 w 104"/>
                <a:gd name="T9" fmla="*/ 30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 flipV="1">
              <a:off x="3744" y="48"/>
              <a:ext cx="432" cy="96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 flipH="1">
              <a:off x="1152" y="1464"/>
              <a:ext cx="192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40"/>
            <p:cNvSpPr>
              <a:spLocks/>
            </p:cNvSpPr>
            <p:nvPr/>
          </p:nvSpPr>
          <p:spPr bwMode="auto">
            <a:xfrm>
              <a:off x="576" y="3666"/>
              <a:ext cx="432" cy="112"/>
            </a:xfrm>
            <a:custGeom>
              <a:avLst/>
              <a:gdLst>
                <a:gd name="T0" fmla="*/ 432 w 432"/>
                <a:gd name="T1" fmla="*/ 0 h 112"/>
                <a:gd name="T2" fmla="*/ 192 w 432"/>
                <a:gd name="T3" fmla="*/ 96 h 112"/>
                <a:gd name="T4" fmla="*/ 0 w 432"/>
                <a:gd name="T5" fmla="*/ 9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3352800" y="1447800"/>
            <a:ext cx="304800" cy="609600"/>
            <a:chOff x="288" y="1728"/>
            <a:chExt cx="192" cy="384"/>
          </a:xfrm>
        </p:grpSpPr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49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pic>
        <p:nvPicPr>
          <p:cNvPr id="52" name="Picture 67" descr="MCj02393650000[1]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4601" y="1371601"/>
            <a:ext cx="6699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" name="Group 57"/>
          <p:cNvGrpSpPr>
            <a:grpSpLocks/>
          </p:cNvGrpSpPr>
          <p:nvPr/>
        </p:nvGrpSpPr>
        <p:grpSpPr bwMode="auto">
          <a:xfrm>
            <a:off x="2557463" y="1743074"/>
            <a:ext cx="685800" cy="719138"/>
            <a:chOff x="651" y="1097"/>
            <a:chExt cx="432" cy="453"/>
          </a:xfrm>
        </p:grpSpPr>
        <p:sp>
          <p:nvSpPr>
            <p:cNvPr id="54" name="Rectangle 58"/>
            <p:cNvSpPr>
              <a:spLocks noChangeArrowheads="1"/>
            </p:cNvSpPr>
            <p:nvPr/>
          </p:nvSpPr>
          <p:spPr bwMode="auto">
            <a:xfrm>
              <a:off x="720" y="1152"/>
              <a:ext cx="295" cy="240"/>
            </a:xfrm>
            <a:prstGeom prst="rect">
              <a:avLst/>
            </a:prstGeom>
            <a:solidFill>
              <a:schemeClr val="tx1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720" y="1097"/>
              <a:ext cx="288" cy="136"/>
            </a:xfrm>
            <a:prstGeom prst="ellipse">
              <a:avLst/>
            </a:prstGeom>
            <a:solidFill>
              <a:schemeClr val="tx1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60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57" name="Oval 68"/>
          <p:cNvSpPr>
            <a:spLocks noChangeArrowheads="1"/>
          </p:cNvSpPr>
          <p:nvPr/>
        </p:nvSpPr>
        <p:spPr bwMode="auto">
          <a:xfrm>
            <a:off x="2667000" y="1752600"/>
            <a:ext cx="457200" cy="457200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/>
          </a:p>
        </p:txBody>
      </p:sp>
      <p:grpSp>
        <p:nvGrpSpPr>
          <p:cNvPr id="46" name="Group 46"/>
          <p:cNvGrpSpPr>
            <a:grpSpLocks/>
          </p:cNvGrpSpPr>
          <p:nvPr/>
        </p:nvGrpSpPr>
        <p:grpSpPr bwMode="auto">
          <a:xfrm>
            <a:off x="2286001" y="1741489"/>
            <a:ext cx="957263" cy="719137"/>
            <a:chOff x="480" y="1097"/>
            <a:chExt cx="603" cy="453"/>
          </a:xfrm>
        </p:grpSpPr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480" y="1152"/>
              <a:ext cx="295" cy="240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48"/>
            <p:cNvSpPr>
              <a:spLocks noChangeArrowheads="1"/>
            </p:cNvSpPr>
            <p:nvPr/>
          </p:nvSpPr>
          <p:spPr bwMode="auto">
            <a:xfrm>
              <a:off x="480" y="1097"/>
              <a:ext cx="288" cy="136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Text Box 49"/>
            <p:cNvSpPr txBox="1">
              <a:spLocks noChangeArrowheads="1"/>
            </p:cNvSpPr>
            <p:nvPr/>
          </p:nvSpPr>
          <p:spPr bwMode="auto">
            <a:xfrm>
              <a:off x="651" y="1104"/>
              <a:ext cx="432" cy="446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>
                <a:latin typeface="Arial Narrow" pitchFamily="34" charset="0"/>
              </a:endParaRPr>
            </a:p>
          </p:txBody>
        </p:sp>
      </p:grpSp>
      <p:sp>
        <p:nvSpPr>
          <p:cNvPr id="66" name="Text Box 51">
            <a:extLst>
              <a:ext uri="{FF2B5EF4-FFF2-40B4-BE49-F238E27FC236}">
                <a16:creationId xmlns:a16="http://schemas.microsoft.com/office/drawing/2014/main" id="{B572E633-55AB-5072-FBC5-470E9A7A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-33338"/>
            <a:ext cx="65532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</a:rPr>
              <a:t>Sunday</a:t>
            </a:r>
          </a:p>
        </p:txBody>
      </p:sp>
      <p:sp>
        <p:nvSpPr>
          <p:cNvPr id="62" name="AutoShape 52">
            <a:extLst>
              <a:ext uri="{FF2B5EF4-FFF2-40B4-BE49-F238E27FC236}">
                <a16:creationId xmlns:a16="http://schemas.microsoft.com/office/drawing/2014/main" id="{B4EB2814-5F7B-36B5-FECB-2C421104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834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63" name="AutoShape 41">
            <a:extLst>
              <a:ext uri="{FF2B5EF4-FFF2-40B4-BE49-F238E27FC236}">
                <a16:creationId xmlns:a16="http://schemas.microsoft.com/office/drawing/2014/main" id="{36BDBC26-D454-685C-09C9-8CF9B02C0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320" y="5232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8" name="Rounded Rectangle 72">
            <a:extLst>
              <a:ext uri="{FF2B5EF4-FFF2-40B4-BE49-F238E27FC236}">
                <a16:creationId xmlns:a16="http://schemas.microsoft.com/office/drawing/2014/main" id="{343D2836-F3F8-8A8F-6EC0-B425655B86FA}"/>
              </a:ext>
            </a:extLst>
          </p:cNvPr>
          <p:cNvSpPr/>
          <p:nvPr/>
        </p:nvSpPr>
        <p:spPr bwMode="auto">
          <a:xfrm>
            <a:off x="5638800" y="76201"/>
            <a:ext cx="6477000" cy="2585323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no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Then Jesus told him,</a:t>
            </a:r>
            <a:b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“You believe because you have seen me. 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</a:rPr>
              <a:t>Blessed are those who believe without seeing me.” </a:t>
            </a:r>
            <a:r>
              <a:rPr lang="en-US" sz="2000" i="1" dirty="0">
                <a:solidFill>
                  <a:schemeClr val="bg1"/>
                </a:solidFill>
                <a:latin typeface="Calibri Light" panose="020F0302020204030204" pitchFamily="34" charset="0"/>
              </a:rPr>
              <a:t>(John 20:27-28)</a:t>
            </a:r>
            <a:endParaRPr lang="en-US" sz="3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47" name="AutoShape 58">
            <a:extLst>
              <a:ext uri="{FF2B5EF4-FFF2-40B4-BE49-F238E27FC236}">
                <a16:creationId xmlns:a16="http://schemas.microsoft.com/office/drawing/2014/main" id="{5BF20265-DDE9-877B-AEAD-96604554F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8614" y="4757184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</p:spTree>
    <p:extLst>
      <p:ext uri="{BB962C8B-B14F-4D97-AF65-F5344CB8AC3E}">
        <p14:creationId xmlns:p14="http://schemas.microsoft.com/office/powerpoint/2010/main" val="9743728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600" dirty="0">
                <a:ea typeface="ＭＳ Ｐゴシック" pitchFamily="34" charset="-128"/>
              </a:rPr>
              <a:t>Two Questions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en-US" sz="5400" dirty="0"/>
              <a:t>What do you think is the best explanation of the evidence for the Resurrection?</a:t>
            </a:r>
          </a:p>
          <a:p>
            <a:pPr marL="0" indent="0" algn="ctr"/>
            <a:endParaRPr lang="en-US" dirty="0"/>
          </a:p>
          <a:p>
            <a:pPr marL="0" indent="0" algn="ctr"/>
            <a:r>
              <a:rPr lang="en-US" dirty="0"/>
              <a:t>The empty tomb?</a:t>
            </a:r>
          </a:p>
          <a:p>
            <a:pPr marL="0" indent="0" algn="ctr"/>
            <a:r>
              <a:rPr lang="en-US" dirty="0"/>
              <a:t>The embarrassing material?</a:t>
            </a:r>
          </a:p>
          <a:p>
            <a:pPr marL="0" indent="0" algn="ctr"/>
            <a:r>
              <a:rPr lang="en-US" dirty="0"/>
              <a:t>The hundreds of witnesses?</a:t>
            </a:r>
          </a:p>
          <a:p>
            <a:pPr marL="0" indent="0" algn="ctr"/>
            <a:r>
              <a:rPr lang="en-US" dirty="0"/>
              <a:t>The explosion of Christianity?</a:t>
            </a:r>
          </a:p>
          <a:p>
            <a:pPr marL="0" indent="0" algn="ctr"/>
            <a:r>
              <a:rPr lang="en-US" dirty="0"/>
              <a:t>The deaths of the apostles?</a:t>
            </a:r>
          </a:p>
          <a:p>
            <a:pPr marL="0" indent="0" algn="ctr"/>
            <a:endParaRPr lang="en-US" sz="4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6600" dirty="0">
                <a:ea typeface="ＭＳ Ｐゴシック" pitchFamily="34" charset="-128"/>
              </a:rPr>
              <a:t>Two Questions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/>
            <a:r>
              <a:rPr lang="en-US" sz="5400" dirty="0"/>
              <a:t>What do you think is the best explanation of the evidence for the Resurrection?</a:t>
            </a:r>
          </a:p>
          <a:p>
            <a:pPr marL="0" indent="0" algn="ctr"/>
            <a:endParaRPr lang="en-US" sz="5400" dirty="0"/>
          </a:p>
          <a:p>
            <a:pPr marL="0" indent="0" algn="ctr"/>
            <a:r>
              <a:rPr lang="en-US" sz="5400" dirty="0"/>
              <a:t>Do you want to live forever?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624181-9212-833A-A202-66E3EFAE0B5F}"/>
              </a:ext>
            </a:extLst>
          </p:cNvPr>
          <p:cNvSpPr txBox="1"/>
          <p:nvPr/>
        </p:nvSpPr>
        <p:spPr>
          <a:xfrm>
            <a:off x="203198" y="4724400"/>
            <a:ext cx="11785600" cy="16004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But in fact, Christ has been raised from the dead. 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He is the first of a great harvest of all who have died.</a:t>
            </a:r>
          </a:p>
          <a:p>
            <a:pPr algn="ctr"/>
            <a:r>
              <a:rPr lang="en-US" sz="1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(1 Cor 15:20)</a:t>
            </a:r>
          </a:p>
        </p:txBody>
      </p:sp>
    </p:spTree>
    <p:extLst>
      <p:ext uri="{BB962C8B-B14F-4D97-AF65-F5344CB8AC3E}">
        <p14:creationId xmlns:p14="http://schemas.microsoft.com/office/powerpoint/2010/main" val="989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en-US" dirty="0">
                <a:ea typeface="ＭＳ Ｐゴシック" pitchFamily="34" charset="-128"/>
              </a:rPr>
              <a:t>Questions?</a:t>
            </a:r>
          </a:p>
          <a:p>
            <a:pPr algn="r" eaLnBrk="1" hangingPunct="1"/>
            <a:r>
              <a:rPr lang="en-US" dirty="0">
                <a:ea typeface="ＭＳ Ｐゴシック" pitchFamily="34" charset="-128"/>
              </a:rPr>
              <a:t>Comments?</a:t>
            </a:r>
          </a:p>
          <a:p>
            <a:pPr algn="r" eaLnBrk="1" hangingPunct="1"/>
            <a:r>
              <a:rPr lang="en-US" dirty="0">
                <a:ea typeface="ＭＳ Ｐゴシック" pitchFamily="34" charset="-128"/>
              </a:rPr>
              <a:t>Experiences?</a:t>
            </a:r>
          </a:p>
          <a:p>
            <a:pPr eaLnBrk="1" hangingPunct="1"/>
            <a:endParaRPr lang="en-US" sz="3360" dirty="0">
              <a:ea typeface="ＭＳ Ｐゴシック" pitchFamily="34" charset="-128"/>
            </a:endParaRPr>
          </a:p>
          <a:p>
            <a:pPr eaLnBrk="1" hangingPunct="1"/>
            <a:endParaRPr lang="en-US" sz="4080" dirty="0">
              <a:ea typeface="ＭＳ Ｐゴシック" pitchFamily="34" charset="-128"/>
            </a:endParaRPr>
          </a:p>
          <a:p>
            <a:pPr algn="r" eaLnBrk="1" hangingPunct="1">
              <a:lnSpc>
                <a:spcPct val="90000"/>
              </a:lnSpc>
            </a:pPr>
            <a:endParaRPr lang="en-US" sz="3360" dirty="0">
              <a:ea typeface="ＭＳ Ｐゴシック" pitchFamily="34" charset="-128"/>
            </a:endParaRPr>
          </a:p>
          <a:p>
            <a:pPr algn="r" eaLnBrk="1" hangingPunct="1">
              <a:lnSpc>
                <a:spcPct val="90000"/>
              </a:lnSpc>
            </a:pPr>
            <a:endParaRPr lang="en-US" sz="3360" dirty="0">
              <a:ea typeface="ＭＳ Ｐゴシック" pitchFamily="34" charset="-128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US" sz="2880" dirty="0">
                <a:ea typeface="ＭＳ Ｐゴシック" pitchFamily="34" charset="-128"/>
              </a:rPr>
              <a:t>risleys@dwellcc.org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2880" dirty="0">
                <a:ea typeface="ＭＳ Ｐゴシック" pitchFamily="34" charset="-128"/>
              </a:rPr>
              <a:t>See the Dwell App OR </a:t>
            </a:r>
            <a:r>
              <a:rPr lang="en-US" sz="2880" u="sng" dirty="0">
                <a:ea typeface="ＭＳ Ｐゴシック" pitchFamily="34" charset="-128"/>
              </a:rPr>
              <a:t>teachings.dwellcc.org</a:t>
            </a:r>
          </a:p>
        </p:txBody>
      </p:sp>
      <p:sp>
        <p:nvSpPr>
          <p:cNvPr id="63491" name="Rectangle 8"/>
          <p:cNvSpPr>
            <a:spLocks noGrp="1" noChangeArrowheads="1"/>
          </p:cNvSpPr>
          <p:nvPr>
            <p:ph type="title"/>
          </p:nvPr>
        </p:nvSpPr>
        <p:spPr>
          <a:xfrm>
            <a:off x="203200" y="304800"/>
            <a:ext cx="117856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The Resurrection</a:t>
            </a:r>
            <a:br>
              <a:rPr lang="en-US" dirty="0">
                <a:ea typeface="ＭＳ Ｐゴシック" pitchFamily="34" charset="-128"/>
              </a:rPr>
            </a:br>
            <a:r>
              <a:rPr lang="en-US" sz="2800" i="1" dirty="0">
                <a:ea typeface="ＭＳ Ｐゴシック" pitchFamily="34" charset="-128"/>
              </a:rPr>
              <a:t>(John 20)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01320" y="4742152"/>
            <a:ext cx="3713480" cy="1887248"/>
          </a:xfrm>
          <a:prstGeom prst="roundRect">
            <a:avLst>
              <a:gd name="adj" fmla="val 0"/>
            </a:avLst>
          </a:prstGeom>
          <a:solidFill>
            <a:srgbClr val="64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 anchor="t" anchorCtr="0">
            <a:spAutoFit/>
          </a:bodyPr>
          <a:lstStyle/>
          <a:p>
            <a:pPr marL="209550" indent="-209550">
              <a:lnSpc>
                <a:spcPct val="90000"/>
              </a:lnSpc>
            </a:pPr>
            <a:r>
              <a:rPr lang="en-US" sz="432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Next time: “Feed My Sheep” </a:t>
            </a:r>
            <a:r>
              <a:rPr lang="en-US" sz="28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(John 21)</a:t>
            </a:r>
            <a:endParaRPr lang="en-US" sz="432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Rounded Rectangle 6">
            <a:extLst>
              <a:ext uri="{FF2B5EF4-FFF2-40B4-BE49-F238E27FC236}">
                <a16:creationId xmlns:a16="http://schemas.microsoft.com/office/drawing/2014/main" id="{DAABA8E7-D42E-9299-2457-B813456D30DE}"/>
              </a:ext>
            </a:extLst>
          </p:cNvPr>
          <p:cNvSpPr/>
          <p:nvPr/>
        </p:nvSpPr>
        <p:spPr bwMode="auto">
          <a:xfrm>
            <a:off x="401321" y="1470327"/>
            <a:ext cx="8590280" cy="3083921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rtlCol="0" anchor="t" anchorCtr="0">
            <a:spAutoFit/>
          </a:bodyPr>
          <a:lstStyle/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sticks out to you most about this story?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Which of the arguments for the resurrection do you find most persuasive?</a:t>
            </a:r>
          </a:p>
          <a:p>
            <a:pPr marL="174625" indent="-174625">
              <a:lnSpc>
                <a:spcPct val="90000"/>
              </a:lnSpc>
            </a:pPr>
            <a:r>
              <a:rPr lang="en-US" sz="3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had a friend who was doubting the resurrection, what is one thing you might say to them?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8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8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3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83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15" grpId="0" uiExpand="1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3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7788-E14F-6610-BBDF-1D69330B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57D44-D656-D654-7EC3-E5BDC5E57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What sticks out to you most about this story?</a:t>
            </a:r>
          </a:p>
          <a:p>
            <a:r>
              <a:rPr lang="en-US" sz="4800" dirty="0"/>
              <a:t>Which of the arguments for the resurrection did you find most persuasive?</a:t>
            </a:r>
          </a:p>
          <a:p>
            <a:r>
              <a:rPr lang="en-US" sz="4800" dirty="0"/>
              <a:t>If you had a friend who was doubting the resurrection, what is one thing you might say to them?</a:t>
            </a:r>
          </a:p>
        </p:txBody>
      </p:sp>
    </p:spTree>
  </p:cSld>
  <p:clrMapOvr>
    <a:masterClrMapping/>
  </p:clrMapOvr>
  <p:transition>
    <p:fade thruBlk="1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29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tx1"/>
          </a:solidFill>
          <a:ln w="2540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410200" y="1371600"/>
            <a:ext cx="990600" cy="3276600"/>
            <a:chOff x="2544" y="960"/>
            <a:chExt cx="432" cy="192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640" y="1248"/>
              <a:ext cx="240" cy="1296"/>
            </a:xfrm>
            <a:prstGeom prst="ellipse">
              <a:avLst/>
            </a:prstGeom>
            <a:solidFill>
              <a:schemeClr val="hlink">
                <a:alpha val="14902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544" y="960"/>
              <a:ext cx="432" cy="1920"/>
            </a:xfrm>
            <a:prstGeom prst="ellipse">
              <a:avLst/>
            </a:prstGeom>
            <a:solidFill>
              <a:schemeClr val="hlink">
                <a:alpha val="20000"/>
              </a:schemeClr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" name="Freeform 5"/>
          <p:cNvSpPr>
            <a:spLocks/>
          </p:cNvSpPr>
          <p:nvPr/>
        </p:nvSpPr>
        <p:spPr bwMode="auto">
          <a:xfrm>
            <a:off x="7594600" y="2870200"/>
            <a:ext cx="2387600" cy="1473200"/>
          </a:xfrm>
          <a:custGeom>
            <a:avLst/>
            <a:gdLst>
              <a:gd name="T0" fmla="*/ 0 w 1536"/>
              <a:gd name="T1" fmla="*/ 0 h 960"/>
              <a:gd name="T2" fmla="*/ 2147483647 w 1536"/>
              <a:gd name="T3" fmla="*/ 2147483647 h 960"/>
              <a:gd name="T4" fmla="*/ 2147483647 w 1536"/>
              <a:gd name="T5" fmla="*/ 2147483647 h 960"/>
              <a:gd name="T6" fmla="*/ 0 60000 65536"/>
              <a:gd name="T7" fmla="*/ 0 60000 65536"/>
              <a:gd name="T8" fmla="*/ 0 60000 65536"/>
              <a:gd name="T9" fmla="*/ 0 w 1536"/>
              <a:gd name="T10" fmla="*/ 0 h 960"/>
              <a:gd name="T11" fmla="*/ 1536 w 1536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960">
                <a:moveTo>
                  <a:pt x="0" y="0"/>
                </a:moveTo>
                <a:cubicBezTo>
                  <a:pt x="280" y="40"/>
                  <a:pt x="560" y="80"/>
                  <a:pt x="816" y="240"/>
                </a:cubicBezTo>
                <a:cubicBezTo>
                  <a:pt x="1072" y="400"/>
                  <a:pt x="1384" y="784"/>
                  <a:pt x="1536" y="960"/>
                </a:cubicBezTo>
              </a:path>
            </a:pathLst>
          </a:custGeom>
          <a:noFill/>
          <a:ln w="31750" cap="flat" cmpd="sng">
            <a:solidFill>
              <a:srgbClr val="CC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829800" y="4343400"/>
            <a:ext cx="457200" cy="457200"/>
          </a:xfrm>
          <a:prstGeom prst="rect">
            <a:avLst/>
          </a:prstGeom>
          <a:solidFill>
            <a:schemeClr val="bg1">
              <a:alpha val="10196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5956300" y="749300"/>
            <a:ext cx="1981200" cy="457200"/>
          </a:xfrm>
          <a:prstGeom prst="line">
            <a:avLst/>
          </a:prstGeom>
          <a:noFill/>
          <a:ln w="31750">
            <a:solidFill>
              <a:srgbClr val="CC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905000" y="1166814"/>
            <a:ext cx="5715000" cy="3881437"/>
            <a:chOff x="240" y="735"/>
            <a:chExt cx="3600" cy="2445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 bwMode="auto">
            <a:xfrm>
              <a:off x="1584" y="1296"/>
              <a:ext cx="485" cy="1000"/>
            </a:xfrm>
            <a:custGeom>
              <a:avLst/>
              <a:gdLst>
                <a:gd name="T0" fmla="*/ 43 w 768"/>
                <a:gd name="T1" fmla="*/ 0 h 1536"/>
                <a:gd name="T2" fmla="*/ 0 w 768"/>
                <a:gd name="T3" fmla="*/ 8 h 1536"/>
                <a:gd name="T4" fmla="*/ 9 w 768"/>
                <a:gd name="T5" fmla="*/ 117 h 1536"/>
                <a:gd name="T6" fmla="*/ 49 w 768"/>
                <a:gd name="T7" fmla="*/ 110 h 1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1536"/>
                <a:gd name="T14" fmla="*/ 768 w 768"/>
                <a:gd name="T15" fmla="*/ 1536 h 1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1536">
                  <a:moveTo>
                    <a:pt x="672" y="0"/>
                  </a:moveTo>
                  <a:lnTo>
                    <a:pt x="0" y="96"/>
                  </a:lnTo>
                  <a:lnTo>
                    <a:pt x="144" y="1536"/>
                  </a:lnTo>
                  <a:lnTo>
                    <a:pt x="768" y="144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 bwMode="auto">
            <a:xfrm>
              <a:off x="694" y="1053"/>
              <a:ext cx="1391" cy="1935"/>
              <a:chOff x="816" y="528"/>
              <a:chExt cx="2208" cy="3072"/>
            </a:xfrm>
          </p:grpSpPr>
          <p:sp>
            <p:nvSpPr>
              <p:cNvPr id="24" name="Line 11"/>
              <p:cNvSpPr>
                <a:spLocks noChangeAspect="1" noChangeShapeType="1"/>
              </p:cNvSpPr>
              <p:nvPr/>
            </p:nvSpPr>
            <p:spPr bwMode="auto">
              <a:xfrm>
                <a:off x="2832" y="528"/>
                <a:ext cx="144" cy="816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2"/>
              <p:cNvSpPr>
                <a:spLocks noChangeAspect="1" noChangeShapeType="1"/>
              </p:cNvSpPr>
              <p:nvPr/>
            </p:nvSpPr>
            <p:spPr bwMode="auto">
              <a:xfrm>
                <a:off x="2976" y="1536"/>
                <a:ext cx="48" cy="6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3"/>
              <p:cNvSpPr>
                <a:spLocks noChangeAspect="1" noChangeShapeType="1"/>
              </p:cNvSpPr>
              <p:nvPr/>
            </p:nvSpPr>
            <p:spPr bwMode="auto">
              <a:xfrm flipH="1">
                <a:off x="2928" y="2352"/>
                <a:ext cx="96" cy="24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4"/>
              <p:cNvSpPr>
                <a:spLocks noChangeAspect="1" noChangeShapeType="1"/>
              </p:cNvSpPr>
              <p:nvPr/>
            </p:nvSpPr>
            <p:spPr bwMode="auto">
              <a:xfrm flipH="1">
                <a:off x="2640" y="2736"/>
                <a:ext cx="240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5"/>
              <p:cNvSpPr>
                <a:spLocks noChangeAspect="1" noChangeShapeType="1"/>
              </p:cNvSpPr>
              <p:nvPr/>
            </p:nvSpPr>
            <p:spPr bwMode="auto">
              <a:xfrm flipH="1">
                <a:off x="2400" y="3408"/>
                <a:ext cx="144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6"/>
              <p:cNvSpPr>
                <a:spLocks noChangeAspect="1" noChangeShapeType="1"/>
              </p:cNvSpPr>
              <p:nvPr/>
            </p:nvSpPr>
            <p:spPr bwMode="auto">
              <a:xfrm flipH="1">
                <a:off x="1152" y="3600"/>
                <a:ext cx="1104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3504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8"/>
              <p:cNvSpPr>
                <a:spLocks noChangeAspect="1" noChangeShapeType="1"/>
              </p:cNvSpPr>
              <p:nvPr/>
            </p:nvSpPr>
            <p:spPr bwMode="auto">
              <a:xfrm flipH="1" flipV="1">
                <a:off x="816" y="1680"/>
                <a:ext cx="0" cy="182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9"/>
              <p:cNvSpPr>
                <a:spLocks noChangeAspect="1" noChangeShapeType="1"/>
              </p:cNvSpPr>
              <p:nvPr/>
            </p:nvSpPr>
            <p:spPr bwMode="auto">
              <a:xfrm flipV="1">
                <a:off x="816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Aspect="1" noChangeShapeType="1"/>
              </p:cNvSpPr>
              <p:nvPr/>
            </p:nvSpPr>
            <p:spPr bwMode="auto">
              <a:xfrm flipV="1">
                <a:off x="1248" y="1680"/>
                <a:ext cx="240" cy="0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1488" y="1536"/>
                <a:ext cx="0" cy="144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22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440" y="864"/>
                <a:ext cx="48" cy="52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3"/>
              <p:cNvSpPr>
                <a:spLocks noChangeAspect="1" noChangeShapeType="1"/>
              </p:cNvSpPr>
              <p:nvPr/>
            </p:nvSpPr>
            <p:spPr bwMode="auto">
              <a:xfrm flipH="1">
                <a:off x="1440" y="816"/>
                <a:ext cx="96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4"/>
              <p:cNvSpPr>
                <a:spLocks noChangeAspect="1" noChangeShapeType="1"/>
              </p:cNvSpPr>
              <p:nvPr/>
            </p:nvSpPr>
            <p:spPr bwMode="auto">
              <a:xfrm flipH="1">
                <a:off x="1680" y="720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5"/>
              <p:cNvSpPr>
                <a:spLocks noChangeAspect="1" noChangeShapeType="1"/>
              </p:cNvSpPr>
              <p:nvPr/>
            </p:nvSpPr>
            <p:spPr bwMode="auto">
              <a:xfrm flipH="1">
                <a:off x="2016" y="624"/>
                <a:ext cx="43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6"/>
              <p:cNvSpPr>
                <a:spLocks noChangeAspect="1" noChangeShapeType="1"/>
              </p:cNvSpPr>
              <p:nvPr/>
            </p:nvSpPr>
            <p:spPr bwMode="auto">
              <a:xfrm flipH="1">
                <a:off x="2640" y="528"/>
                <a:ext cx="192" cy="48"/>
              </a:xfrm>
              <a:prstGeom prst="line">
                <a:avLst/>
              </a:prstGeom>
              <a:noFill/>
              <a:ln w="412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Line 27"/>
            <p:cNvSpPr>
              <a:spLocks noChangeAspect="1" noChangeShapeType="1"/>
            </p:cNvSpPr>
            <p:nvPr/>
          </p:nvSpPr>
          <p:spPr bwMode="auto">
            <a:xfrm flipV="1">
              <a:off x="2055" y="1597"/>
              <a:ext cx="151" cy="3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8"/>
            <p:cNvSpPr>
              <a:spLocks noChangeAspect="1"/>
            </p:cNvSpPr>
            <p:nvPr/>
          </p:nvSpPr>
          <p:spPr bwMode="auto">
            <a:xfrm>
              <a:off x="795" y="1597"/>
              <a:ext cx="1487" cy="1583"/>
            </a:xfrm>
            <a:custGeom>
              <a:avLst/>
              <a:gdLst>
                <a:gd name="T0" fmla="*/ 5 w 2360"/>
                <a:gd name="T1" fmla="*/ 135 h 2512"/>
                <a:gd name="T2" fmla="*/ 2 w 2360"/>
                <a:gd name="T3" fmla="*/ 147 h 2512"/>
                <a:gd name="T4" fmla="*/ 17 w 2360"/>
                <a:gd name="T5" fmla="*/ 153 h 2512"/>
                <a:gd name="T6" fmla="*/ 89 w 2360"/>
                <a:gd name="T7" fmla="*/ 153 h 2512"/>
                <a:gd name="T8" fmla="*/ 113 w 2360"/>
                <a:gd name="T9" fmla="*/ 129 h 2512"/>
                <a:gd name="T10" fmla="*/ 143 w 2360"/>
                <a:gd name="T11" fmla="*/ 51 h 2512"/>
                <a:gd name="T12" fmla="*/ 140 w 2360"/>
                <a:gd name="T13" fmla="*/ 0 h 25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60"/>
                <a:gd name="T22" fmla="*/ 0 h 2512"/>
                <a:gd name="T23" fmla="*/ 2360 w 2360"/>
                <a:gd name="T24" fmla="*/ 2512 h 25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60" h="2512">
                  <a:moveTo>
                    <a:pt x="80" y="2160"/>
                  </a:moveTo>
                  <a:cubicBezTo>
                    <a:pt x="40" y="2232"/>
                    <a:pt x="0" y="2304"/>
                    <a:pt x="32" y="2352"/>
                  </a:cubicBezTo>
                  <a:cubicBezTo>
                    <a:pt x="64" y="2400"/>
                    <a:pt x="40" y="2432"/>
                    <a:pt x="272" y="2448"/>
                  </a:cubicBezTo>
                  <a:cubicBezTo>
                    <a:pt x="504" y="2464"/>
                    <a:pt x="1168" y="2512"/>
                    <a:pt x="1424" y="2448"/>
                  </a:cubicBezTo>
                  <a:cubicBezTo>
                    <a:pt x="1680" y="2384"/>
                    <a:pt x="1664" y="2336"/>
                    <a:pt x="1808" y="2064"/>
                  </a:cubicBezTo>
                  <a:cubicBezTo>
                    <a:pt x="1952" y="1792"/>
                    <a:pt x="2216" y="1160"/>
                    <a:pt x="2288" y="816"/>
                  </a:cubicBezTo>
                  <a:cubicBezTo>
                    <a:pt x="2360" y="472"/>
                    <a:pt x="2300" y="236"/>
                    <a:pt x="2240" y="0"/>
                  </a:cubicBezTo>
                </a:path>
              </a:pathLst>
            </a:cu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9"/>
            <p:cNvSpPr>
              <a:spLocks noChangeAspect="1" noChangeShapeType="1"/>
            </p:cNvSpPr>
            <p:nvPr/>
          </p:nvSpPr>
          <p:spPr bwMode="auto">
            <a:xfrm flipH="1" flipV="1">
              <a:off x="2085" y="901"/>
              <a:ext cx="119" cy="697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30"/>
            <p:cNvSpPr>
              <a:spLocks noChangeAspect="1"/>
            </p:cNvSpPr>
            <p:nvPr/>
          </p:nvSpPr>
          <p:spPr bwMode="auto">
            <a:xfrm>
              <a:off x="452" y="1234"/>
              <a:ext cx="665" cy="545"/>
            </a:xfrm>
            <a:custGeom>
              <a:avLst/>
              <a:gdLst>
                <a:gd name="T0" fmla="*/ 109 w 864"/>
                <a:gd name="T1" fmla="*/ 98 h 768"/>
                <a:gd name="T2" fmla="*/ 119 w 864"/>
                <a:gd name="T3" fmla="*/ 74 h 768"/>
                <a:gd name="T4" fmla="*/ 10 w 864"/>
                <a:gd name="T5" fmla="*/ 67 h 768"/>
                <a:gd name="T6" fmla="*/ 61 w 864"/>
                <a:gd name="T7" fmla="*/ 0 h 768"/>
                <a:gd name="T8" fmla="*/ 140 w 864"/>
                <a:gd name="T9" fmla="*/ 67 h 768"/>
                <a:gd name="T10" fmla="*/ 179 w 864"/>
                <a:gd name="T11" fmla="*/ 74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64"/>
                <a:gd name="T19" fmla="*/ 0 h 768"/>
                <a:gd name="T20" fmla="*/ 864 w 864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64" h="768">
                  <a:moveTo>
                    <a:pt x="528" y="768"/>
                  </a:moveTo>
                  <a:cubicBezTo>
                    <a:pt x="592" y="692"/>
                    <a:pt x="656" y="616"/>
                    <a:pt x="576" y="576"/>
                  </a:cubicBezTo>
                  <a:cubicBezTo>
                    <a:pt x="496" y="536"/>
                    <a:pt x="96" y="624"/>
                    <a:pt x="48" y="528"/>
                  </a:cubicBezTo>
                  <a:cubicBezTo>
                    <a:pt x="0" y="432"/>
                    <a:pt x="184" y="0"/>
                    <a:pt x="288" y="0"/>
                  </a:cubicBezTo>
                  <a:cubicBezTo>
                    <a:pt x="392" y="0"/>
                    <a:pt x="576" y="432"/>
                    <a:pt x="672" y="528"/>
                  </a:cubicBezTo>
                  <a:cubicBezTo>
                    <a:pt x="768" y="624"/>
                    <a:pt x="808" y="568"/>
                    <a:pt x="864" y="57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31"/>
            <p:cNvSpPr>
              <a:spLocks noChangeAspect="1"/>
            </p:cNvSpPr>
            <p:nvPr/>
          </p:nvSpPr>
          <p:spPr bwMode="auto">
            <a:xfrm>
              <a:off x="669" y="811"/>
              <a:ext cx="1870" cy="484"/>
            </a:xfrm>
            <a:custGeom>
              <a:avLst/>
              <a:gdLst>
                <a:gd name="T0" fmla="*/ 8 w 2968"/>
                <a:gd name="T1" fmla="*/ 48 h 768"/>
                <a:gd name="T2" fmla="*/ 30 w 2968"/>
                <a:gd name="T3" fmla="*/ 30 h 768"/>
                <a:gd name="T4" fmla="*/ 185 w 2968"/>
                <a:gd name="T5" fmla="*/ 0 h 768"/>
                <a:gd name="T6" fmla="*/ 0 60000 65536"/>
                <a:gd name="T7" fmla="*/ 0 60000 65536"/>
                <a:gd name="T8" fmla="*/ 0 60000 65536"/>
                <a:gd name="T9" fmla="*/ 0 w 2968"/>
                <a:gd name="T10" fmla="*/ 0 h 768"/>
                <a:gd name="T11" fmla="*/ 2968 w 296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68" h="768">
                  <a:moveTo>
                    <a:pt x="136" y="768"/>
                  </a:moveTo>
                  <a:cubicBezTo>
                    <a:pt x="68" y="688"/>
                    <a:pt x="0" y="608"/>
                    <a:pt x="472" y="480"/>
                  </a:cubicBezTo>
                  <a:cubicBezTo>
                    <a:pt x="944" y="352"/>
                    <a:pt x="2552" y="80"/>
                    <a:pt x="2968" y="0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Aspect="1" noChangeShapeType="1"/>
            </p:cNvSpPr>
            <p:nvPr/>
          </p:nvSpPr>
          <p:spPr bwMode="auto">
            <a:xfrm flipV="1">
              <a:off x="648" y="1174"/>
              <a:ext cx="137" cy="75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Aspect="1" noChangeShapeType="1"/>
            </p:cNvSpPr>
            <p:nvPr/>
          </p:nvSpPr>
          <p:spPr bwMode="auto">
            <a:xfrm flipH="1">
              <a:off x="240" y="1597"/>
              <a:ext cx="242" cy="12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34"/>
            <p:cNvSpPr>
              <a:spLocks noChangeAspect="1"/>
            </p:cNvSpPr>
            <p:nvPr/>
          </p:nvSpPr>
          <p:spPr bwMode="auto">
            <a:xfrm>
              <a:off x="2206" y="1597"/>
              <a:ext cx="1634" cy="212"/>
            </a:xfrm>
            <a:custGeom>
              <a:avLst/>
              <a:gdLst>
                <a:gd name="T0" fmla="*/ 0 w 2640"/>
                <a:gd name="T1" fmla="*/ 0 h 336"/>
                <a:gd name="T2" fmla="*/ 27 w 2640"/>
                <a:gd name="T3" fmla="*/ 6 h 336"/>
                <a:gd name="T4" fmla="*/ 73 w 2640"/>
                <a:gd name="T5" fmla="*/ 9 h 336"/>
                <a:gd name="T6" fmla="*/ 121 w 2640"/>
                <a:gd name="T7" fmla="*/ 15 h 336"/>
                <a:gd name="T8" fmla="*/ 149 w 2640"/>
                <a:gd name="T9" fmla="*/ 21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0"/>
                <a:gd name="T16" fmla="*/ 0 h 336"/>
                <a:gd name="T17" fmla="*/ 2640 w 2640"/>
                <a:gd name="T18" fmla="*/ 336 h 3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0" h="336">
                  <a:moveTo>
                    <a:pt x="0" y="0"/>
                  </a:moveTo>
                  <a:cubicBezTo>
                    <a:pt x="132" y="36"/>
                    <a:pt x="264" y="72"/>
                    <a:pt x="480" y="96"/>
                  </a:cubicBezTo>
                  <a:cubicBezTo>
                    <a:pt x="696" y="120"/>
                    <a:pt x="1016" y="120"/>
                    <a:pt x="1296" y="144"/>
                  </a:cubicBezTo>
                  <a:cubicBezTo>
                    <a:pt x="1576" y="168"/>
                    <a:pt x="1936" y="208"/>
                    <a:pt x="2160" y="240"/>
                  </a:cubicBezTo>
                  <a:cubicBezTo>
                    <a:pt x="2384" y="272"/>
                    <a:pt x="2512" y="304"/>
                    <a:pt x="2640" y="33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35"/>
            <p:cNvSpPr>
              <a:spLocks noChangeAspect="1"/>
            </p:cNvSpPr>
            <p:nvPr/>
          </p:nvSpPr>
          <p:spPr bwMode="auto">
            <a:xfrm>
              <a:off x="2781" y="735"/>
              <a:ext cx="61" cy="953"/>
            </a:xfrm>
            <a:custGeom>
              <a:avLst/>
              <a:gdLst>
                <a:gd name="T0" fmla="*/ 1 w 104"/>
                <a:gd name="T1" fmla="*/ 111 h 1464"/>
                <a:gd name="T2" fmla="*/ 1 w 104"/>
                <a:gd name="T3" fmla="*/ 75 h 1464"/>
                <a:gd name="T4" fmla="*/ 2 w 104"/>
                <a:gd name="T5" fmla="*/ 35 h 1464"/>
                <a:gd name="T6" fmla="*/ 1 w 104"/>
                <a:gd name="T7" fmla="*/ 5 h 1464"/>
                <a:gd name="T8" fmla="*/ 4 w 104"/>
                <a:gd name="T9" fmla="*/ 2 h 14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"/>
                <a:gd name="T16" fmla="*/ 0 h 1464"/>
                <a:gd name="T17" fmla="*/ 104 w 104"/>
                <a:gd name="T18" fmla="*/ 1464 h 14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" h="1464">
                  <a:moveTo>
                    <a:pt x="8" y="1464"/>
                  </a:moveTo>
                  <a:cubicBezTo>
                    <a:pt x="4" y="1308"/>
                    <a:pt x="0" y="1152"/>
                    <a:pt x="8" y="984"/>
                  </a:cubicBezTo>
                  <a:cubicBezTo>
                    <a:pt x="16" y="816"/>
                    <a:pt x="56" y="608"/>
                    <a:pt x="56" y="456"/>
                  </a:cubicBezTo>
                  <a:cubicBezTo>
                    <a:pt x="56" y="304"/>
                    <a:pt x="0" y="144"/>
                    <a:pt x="8" y="72"/>
                  </a:cubicBezTo>
                  <a:cubicBezTo>
                    <a:pt x="16" y="0"/>
                    <a:pt x="56" y="32"/>
                    <a:pt x="104" y="24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6"/>
            <p:cNvSpPr>
              <a:spLocks noChangeAspect="1" noChangeShapeType="1"/>
            </p:cNvSpPr>
            <p:nvPr/>
          </p:nvSpPr>
          <p:spPr bwMode="auto">
            <a:xfrm flipV="1">
              <a:off x="2539" y="750"/>
              <a:ext cx="272" cy="61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7"/>
            <p:cNvSpPr>
              <a:spLocks noChangeAspect="1" noChangeShapeType="1"/>
            </p:cNvSpPr>
            <p:nvPr/>
          </p:nvSpPr>
          <p:spPr bwMode="auto">
            <a:xfrm flipH="1">
              <a:off x="906" y="1642"/>
              <a:ext cx="121" cy="0"/>
            </a:xfrm>
            <a:prstGeom prst="line">
              <a:avLst/>
            </a:prstGeom>
            <a:noFill/>
            <a:ln w="31750">
              <a:solidFill>
                <a:srgbClr val="CC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8"/>
            <p:cNvSpPr>
              <a:spLocks noChangeAspect="1"/>
            </p:cNvSpPr>
            <p:nvPr/>
          </p:nvSpPr>
          <p:spPr bwMode="auto">
            <a:xfrm>
              <a:off x="543" y="3030"/>
              <a:ext cx="272" cy="71"/>
            </a:xfrm>
            <a:custGeom>
              <a:avLst/>
              <a:gdLst>
                <a:gd name="T0" fmla="*/ 27 w 432"/>
                <a:gd name="T1" fmla="*/ 0 h 112"/>
                <a:gd name="T2" fmla="*/ 12 w 432"/>
                <a:gd name="T3" fmla="*/ 6 h 112"/>
                <a:gd name="T4" fmla="*/ 0 w 432"/>
                <a:gd name="T5" fmla="*/ 6 h 112"/>
                <a:gd name="T6" fmla="*/ 0 60000 65536"/>
                <a:gd name="T7" fmla="*/ 0 60000 65536"/>
                <a:gd name="T8" fmla="*/ 0 60000 65536"/>
                <a:gd name="T9" fmla="*/ 0 w 432"/>
                <a:gd name="T10" fmla="*/ 0 h 112"/>
                <a:gd name="T11" fmla="*/ 432 w 432"/>
                <a:gd name="T12" fmla="*/ 112 h 1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12">
                  <a:moveTo>
                    <a:pt x="432" y="0"/>
                  </a:moveTo>
                  <a:cubicBezTo>
                    <a:pt x="348" y="40"/>
                    <a:pt x="264" y="80"/>
                    <a:pt x="192" y="96"/>
                  </a:cubicBezTo>
                  <a:cubicBezTo>
                    <a:pt x="120" y="112"/>
                    <a:pt x="16" y="88"/>
                    <a:pt x="0" y="96"/>
                  </a:cubicBezTo>
                </a:path>
              </a:pathLst>
            </a:custGeom>
            <a:noFill/>
            <a:ln w="31750" cap="flat" cmpd="sng">
              <a:solidFill>
                <a:srgbClr val="CC99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AutoShape 42"/>
          <p:cNvSpPr>
            <a:spLocks noChangeArrowheads="1"/>
          </p:cNvSpPr>
          <p:nvPr/>
        </p:nvSpPr>
        <p:spPr bwMode="auto">
          <a:xfrm>
            <a:off x="6172200" y="16764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41" name="AutoShape 43"/>
          <p:cNvSpPr>
            <a:spLocks noChangeArrowheads="1"/>
          </p:cNvSpPr>
          <p:nvPr/>
        </p:nvSpPr>
        <p:spPr bwMode="auto">
          <a:xfrm>
            <a:off x="3733800" y="38100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>
                <a:latin typeface="Calibri Light" panose="020F0302020204030204" pitchFamily="34" charset="0"/>
                <a:cs typeface="Calibri Light" panose="020F0302020204030204" pitchFamily="34" charset="0"/>
              </a:rPr>
              <a:t>P/J</a:t>
            </a:r>
          </a:p>
        </p:txBody>
      </p:sp>
      <p:sp>
        <p:nvSpPr>
          <p:cNvPr id="42" name="AutoShape 44"/>
          <p:cNvSpPr>
            <a:spLocks noChangeArrowheads="1"/>
          </p:cNvSpPr>
          <p:nvPr/>
        </p:nvSpPr>
        <p:spPr bwMode="auto">
          <a:xfrm>
            <a:off x="3124200" y="36576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JC</a:t>
            </a:r>
          </a:p>
        </p:txBody>
      </p:sp>
      <p:sp>
        <p:nvSpPr>
          <p:cNvPr id="43" name="AutoShape 45"/>
          <p:cNvSpPr>
            <a:spLocks noChangeArrowheads="1"/>
          </p:cNvSpPr>
          <p:nvPr/>
        </p:nvSpPr>
        <p:spPr bwMode="auto">
          <a:xfrm>
            <a:off x="3048000" y="4114800"/>
            <a:ext cx="533400" cy="381000"/>
          </a:xfrm>
          <a:prstGeom prst="roundRect">
            <a:avLst>
              <a:gd name="adj" fmla="val 16667"/>
            </a:avLst>
          </a:prstGeom>
          <a:solidFill>
            <a:srgbClr val="220000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0" rIns="0" anchor="ctr"/>
          <a:lstStyle/>
          <a:p>
            <a:pPr algn="ctr"/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</a:p>
        </p:txBody>
      </p:sp>
      <p:grpSp>
        <p:nvGrpSpPr>
          <p:cNvPr id="44" name="Group 46"/>
          <p:cNvGrpSpPr>
            <a:grpSpLocks/>
          </p:cNvGrpSpPr>
          <p:nvPr/>
        </p:nvGrpSpPr>
        <p:grpSpPr bwMode="auto">
          <a:xfrm>
            <a:off x="2895600" y="1828800"/>
            <a:ext cx="304800" cy="609600"/>
            <a:chOff x="288" y="1728"/>
            <a:chExt cx="192" cy="384"/>
          </a:xfrm>
        </p:grpSpPr>
        <p:sp>
          <p:nvSpPr>
            <p:cNvPr id="45" name="Line 47"/>
            <p:cNvSpPr>
              <a:spLocks noChangeShapeType="1"/>
            </p:cNvSpPr>
            <p:nvPr/>
          </p:nvSpPr>
          <p:spPr bwMode="auto">
            <a:xfrm>
              <a:off x="384" y="1728"/>
              <a:ext cx="0" cy="384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8"/>
            <p:cNvSpPr>
              <a:spLocks noChangeShapeType="1"/>
            </p:cNvSpPr>
            <p:nvPr/>
          </p:nvSpPr>
          <p:spPr bwMode="auto">
            <a:xfrm flipH="1">
              <a:off x="288" y="1872"/>
              <a:ext cx="192" cy="0"/>
            </a:xfrm>
            <a:prstGeom prst="line">
              <a:avLst/>
            </a:prstGeom>
            <a:noFill/>
            <a:ln w="63500">
              <a:solidFill>
                <a:srgbClr val="99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" name="Group 49"/>
          <p:cNvGrpSpPr>
            <a:grpSpLocks/>
          </p:cNvGrpSpPr>
          <p:nvPr/>
        </p:nvGrpSpPr>
        <p:grpSpPr bwMode="auto">
          <a:xfrm>
            <a:off x="2438401" y="2144714"/>
            <a:ext cx="358775" cy="390525"/>
            <a:chOff x="576" y="1351"/>
            <a:chExt cx="226" cy="246"/>
          </a:xfrm>
        </p:grpSpPr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583" y="1398"/>
              <a:ext cx="219" cy="199"/>
            </a:xfrm>
            <a:prstGeom prst="rect">
              <a:avLst/>
            </a:prstGeom>
            <a:solidFill>
              <a:schemeClr val="bg2"/>
            </a:solidFill>
            <a:ln w="317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51"/>
            <p:cNvSpPr>
              <a:spLocks noChangeArrowheads="1"/>
            </p:cNvSpPr>
            <p:nvPr/>
          </p:nvSpPr>
          <p:spPr bwMode="auto">
            <a:xfrm>
              <a:off x="576" y="1351"/>
              <a:ext cx="219" cy="120"/>
            </a:xfrm>
            <a:prstGeom prst="ellipse">
              <a:avLst/>
            </a:prstGeom>
            <a:solidFill>
              <a:schemeClr val="bg2"/>
            </a:solidFill>
            <a:ln w="317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8915400" y="2133600"/>
            <a:ext cx="1600200" cy="609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45720" rIns="0"/>
          <a:lstStyle/>
          <a:p>
            <a:pPr algn="ctr">
              <a:lnSpc>
                <a:spcPct val="95000"/>
              </a:lnSpc>
              <a:tabLst>
                <a:tab pos="744538" algn="l"/>
              </a:tabLst>
            </a:pP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Bethany</a:t>
            </a:r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9753600" y="2667000"/>
            <a:ext cx="304800" cy="1371600"/>
          </a:xfrm>
          <a:prstGeom prst="line">
            <a:avLst/>
          </a:prstGeom>
          <a:noFill/>
          <a:ln w="31750">
            <a:solidFill>
              <a:schemeClr val="bg1"/>
            </a:solidFill>
            <a:prstDash val="lgDash"/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Text Box 51">
            <a:extLst>
              <a:ext uri="{FF2B5EF4-FFF2-40B4-BE49-F238E27FC236}">
                <a16:creationId xmlns:a16="http://schemas.microsoft.com/office/drawing/2014/main" id="{D8AF50D4-64F7-082D-2624-6ADB13227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-33338"/>
            <a:ext cx="4191000" cy="76200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Thursday Night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-2.22222E-6 C -0.00247 0.04144 -0.00429 0.08287 0.02201 0.11111 C 0.04857 0.13912 0.11237 0.12176 0.15938 0.16806 C 0.20612 0.21482 0.29441 0.40394 0.30313 0.39074 " pathEditMode="relative" rAng="0" ptsTypes="AAAA">
                                      <p:cBhvr>
                                        <p:cTn id="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17" y="1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4954</Words>
  <Application>Microsoft Office PowerPoint</Application>
  <PresentationFormat>Widescreen</PresentationFormat>
  <Paragraphs>957</Paragraphs>
  <Slides>88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6" baseType="lpstr">
      <vt:lpstr>ＭＳ Ｐゴシック</vt:lpstr>
      <vt:lpstr>ＭＳ Ｐゴシック</vt:lpstr>
      <vt:lpstr>Arial</vt:lpstr>
      <vt:lpstr>Arial Narrow</vt:lpstr>
      <vt:lpstr>Calibri Light</vt:lpstr>
      <vt:lpstr>Georgia</vt:lpstr>
      <vt:lpstr>Times New Roman</vt:lpstr>
      <vt:lpstr>Default Design</vt:lpstr>
      <vt:lpstr>The Resurrection Of Jesus</vt:lpstr>
      <vt:lpstr>Quoted from “An Interview with Rudolf Bultmann,” in Christianity and Crisis (November 14, 1966), 254.</vt:lpstr>
      <vt:lpstr>Essay by Robert Miller in Paul Copan,  Will the Real Jesus Please Stand Up?, p. 82</vt:lpstr>
      <vt:lpstr>Essay by Robert Miller in Paul Copan,  Will the Real Jesus Please Stand Up?, p. 82</vt:lpstr>
      <vt:lpstr>1 Corinthians 15:14-19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Keys to “Harmonizing”</vt:lpstr>
      <vt:lpstr>Keys to “Harmonizing”</vt:lpstr>
      <vt:lpstr>Keys to “Harmonizing”</vt:lpstr>
      <vt:lpstr>Keys to “Harmonizing”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Origen, C. Cels. 2.55, cited in Translation from H. Chadwick, Origen: Contra Celsum (Cambridge: Cambridge University Press, 2nd edition 1965) 109.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did the women feel?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Empty Tomb Theories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Questions</vt:lpstr>
      <vt:lpstr>Two Questions</vt:lpstr>
      <vt:lpstr>The Resurrection (John 20)</vt:lpstr>
      <vt:lpstr>PowerPoint Presentation</vt:lpstr>
      <vt:lpstr>Discussion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2014-02-04T14:15:57Z</dcterms:created>
  <dcterms:modified xsi:type="dcterms:W3CDTF">2024-09-15T21:14:42Z</dcterms:modified>
</cp:coreProperties>
</file>