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 id="2147483995" r:id="rId2"/>
    <p:sldMasterId id="2147484011" r:id="rId3"/>
    <p:sldMasterId id="2147484028" r:id="rId4"/>
  </p:sldMasterIdLst>
  <p:sldIdLst>
    <p:sldId id="256" r:id="rId5"/>
    <p:sldId id="358" r:id="rId6"/>
    <p:sldId id="359" r:id="rId7"/>
    <p:sldId id="350" r:id="rId8"/>
    <p:sldId id="387" r:id="rId9"/>
    <p:sldId id="386" r:id="rId10"/>
    <p:sldId id="351" r:id="rId11"/>
    <p:sldId id="362" r:id="rId12"/>
    <p:sldId id="389" r:id="rId13"/>
    <p:sldId id="352" r:id="rId14"/>
    <p:sldId id="363" r:id="rId15"/>
    <p:sldId id="406" r:id="rId16"/>
    <p:sldId id="405" r:id="rId17"/>
    <p:sldId id="364" r:id="rId18"/>
    <p:sldId id="365" r:id="rId19"/>
    <p:sldId id="366" r:id="rId20"/>
    <p:sldId id="367" r:id="rId21"/>
    <p:sldId id="368" r:id="rId22"/>
    <p:sldId id="369" r:id="rId23"/>
    <p:sldId id="370" r:id="rId24"/>
    <p:sldId id="390" r:id="rId25"/>
    <p:sldId id="353" r:id="rId26"/>
    <p:sldId id="371" r:id="rId27"/>
    <p:sldId id="383" r:id="rId28"/>
    <p:sldId id="391" r:id="rId29"/>
    <p:sldId id="354" r:id="rId30"/>
    <p:sldId id="392" r:id="rId31"/>
    <p:sldId id="355" r:id="rId32"/>
    <p:sldId id="372" r:id="rId33"/>
    <p:sldId id="385" r:id="rId34"/>
    <p:sldId id="373" r:id="rId35"/>
    <p:sldId id="356" r:id="rId36"/>
    <p:sldId id="374" r:id="rId37"/>
    <p:sldId id="375" r:id="rId38"/>
    <p:sldId id="376" r:id="rId39"/>
    <p:sldId id="377" r:id="rId40"/>
    <p:sldId id="378" r:id="rId41"/>
    <p:sldId id="379" r:id="rId42"/>
    <p:sldId id="357" r:id="rId43"/>
    <p:sldId id="380" r:id="rId44"/>
    <p:sldId id="381" r:id="rId45"/>
    <p:sldId id="388" r:id="rId46"/>
    <p:sldId id="393" r:id="rId47"/>
    <p:sldId id="394" r:id="rId48"/>
    <p:sldId id="382" r:id="rId49"/>
    <p:sldId id="395" r:id="rId50"/>
    <p:sldId id="407" r:id="rId51"/>
    <p:sldId id="397" r:id="rId52"/>
    <p:sldId id="399" r:id="rId53"/>
    <p:sldId id="396" r:id="rId54"/>
    <p:sldId id="398" r:id="rId55"/>
    <p:sldId id="400" r:id="rId56"/>
    <p:sldId id="402" r:id="rId57"/>
    <p:sldId id="403" r:id="rId58"/>
    <p:sldId id="40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69AC7-2896-40BD-A546-F297C0C9DBF9}" v="579" dt="2023-03-05T14:30:19.676"/>
    <p1510:client id="{EC977DD4-9AEF-4BB7-9874-2A0606702533}" v="10" dt="2023-03-04T14:53:12.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3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100" cap="all" baseline="0">
                <a:solidFill>
                  <a:srgbClr val="72DB2B"/>
                </a:solidFill>
                <a:latin typeface="Lao UI" panose="020B0502040204020203" pitchFamily="34" charset="0"/>
                <a:cs typeface="Lao UI" panose="020B0502040204020203"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1367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44424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49818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C18FFF-7C10-4044-A478-72921EADAA3E}" type="slidenum">
              <a:rPr lang="en-US" altLang="en-US" smtClean="0"/>
              <a:pPr/>
              <a:t>‹#›</a:t>
            </a:fld>
            <a:endParaRPr lang="en-US" alt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5475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284309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239911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310573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173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1500" cap="all" baseline="0">
                <a:solidFill>
                  <a:srgbClr val="03272D"/>
                </a:solidFill>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4"/>
            <a:ext cx="2743200" cy="365125"/>
          </a:xfrm>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a:xfrm>
            <a:off x="1876425" y="5410204"/>
            <a:ext cx="5124887" cy="365125"/>
          </a:xfrm>
        </p:spPr>
        <p:txBody>
          <a:bodyPr/>
          <a:lstStyle/>
          <a:p>
            <a:endParaRPr lang="en-US"/>
          </a:p>
        </p:txBody>
      </p:sp>
      <p:sp>
        <p:nvSpPr>
          <p:cNvPr id="6" name="Slide Number Placeholder 5"/>
          <p:cNvSpPr>
            <a:spLocks noGrp="1"/>
          </p:cNvSpPr>
          <p:nvPr>
            <p:ph type="sldNum" sz="quarter" idx="12"/>
          </p:nvPr>
        </p:nvSpPr>
        <p:spPr>
          <a:xfrm>
            <a:off x="9896913" y="5410202"/>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008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7253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03272D"/>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779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3" y="618518"/>
            <a:ext cx="11798135" cy="1478570"/>
          </a:xfrm>
        </p:spPr>
        <p:txBody>
          <a:bodyPr>
            <a:normAutofit/>
          </a:bodyPr>
          <a:lstStyle>
            <a:lvl1pPr>
              <a:defRPr sz="405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3" y="2249488"/>
            <a:ext cx="11798135" cy="4466009"/>
          </a:xfrm>
        </p:spPr>
        <p:txBody>
          <a:bodyPr/>
          <a:lstStyle>
            <a:lvl1pPr>
              <a:defRPr sz="3300">
                <a:latin typeface="Lao UI" panose="020B0502040204020203" pitchFamily="34" charset="0"/>
                <a:cs typeface="Lao UI" panose="020B0502040204020203" pitchFamily="34" charset="0"/>
              </a:defRPr>
            </a:lvl1pPr>
            <a:lvl2pPr>
              <a:defRPr sz="2700">
                <a:latin typeface="Lao UI" panose="020B0502040204020203" pitchFamily="34" charset="0"/>
                <a:cs typeface="Lao UI" panose="020B0502040204020203" pitchFamily="34" charset="0"/>
              </a:defRPr>
            </a:lvl2pPr>
            <a:lvl3pPr>
              <a:defRPr sz="2400">
                <a:latin typeface="Lao UI" panose="020B0502040204020203" pitchFamily="34" charset="0"/>
                <a:cs typeface="Lao UI" panose="020B0502040204020203" pitchFamily="34" charset="0"/>
              </a:defRPr>
            </a:lvl3pPr>
            <a:lvl4pPr>
              <a:defRPr sz="2100">
                <a:latin typeface="Lao UI" panose="020B0502040204020203" pitchFamily="34" charset="0"/>
                <a:cs typeface="Lao UI" panose="020B0502040204020203" pitchFamily="34" charset="0"/>
              </a:defRPr>
            </a:lvl4pPr>
            <a:lvl5pPr>
              <a:defRPr sz="18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0199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6380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2" y="2249486"/>
            <a:ext cx="464978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3" y="3073400"/>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400"/>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95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42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015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25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4"/>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5921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92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9185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12953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4044"/>
            <a:ext cx="99060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91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72DB2B"/>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93CCA92-9B95-4C59-9797-2F63AA03217F}" type="datetimeFigureOut">
              <a:rPr lang="en-US" smtClean="0"/>
              <a:pPr>
                <a:defRPr/>
              </a:pPr>
              <a:t>3/8/2023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ACB0760-E107-456B-A7AB-8BBBCA1B8AE3}" type="slidenum">
              <a:rPr lang="en-US" altLang="en-US" smtClean="0"/>
              <a:pPr/>
              <a:t>‹#›</a:t>
            </a:fld>
            <a:endParaRPr lang="en-US" altLang="en-US"/>
          </a:p>
        </p:txBody>
      </p:sp>
    </p:spTree>
    <p:extLst>
      <p:ext uri="{BB962C8B-B14F-4D97-AF65-F5344CB8AC3E}">
        <p14:creationId xmlns:p14="http://schemas.microsoft.com/office/powerpoint/2010/main" val="3984055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9639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4"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490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93904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7585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93CCA92-9B95-4C59-9797-2F63AA03217F}" type="datetimeFigureOut">
              <a:rPr lang="en-US" smtClean="0"/>
              <a:pPr>
                <a:defRPr/>
              </a:pPr>
              <a:t>3/8/2023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ACB0760-E107-456B-A7AB-8BBBCA1B8AE3}" type="slidenum">
              <a:rPr lang="en-US" altLang="en-US" smtClean="0"/>
              <a:pPr/>
              <a:t>‹#›</a:t>
            </a:fld>
            <a:endParaRPr lang="en-US" altLang="en-US"/>
          </a:p>
        </p:txBody>
      </p:sp>
    </p:spTree>
    <p:extLst>
      <p:ext uri="{BB962C8B-B14F-4D97-AF65-F5344CB8AC3E}">
        <p14:creationId xmlns:p14="http://schemas.microsoft.com/office/powerpoint/2010/main" val="454962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A1B1D0E-A7D7-40B2-BBFF-9E8F7B6C04D5}"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A84B36B-A6A6-4B66-A68B-99A26468DDF9}" type="slidenum">
              <a:rPr lang="en-US" altLang="en-US" smtClean="0"/>
              <a:pPr/>
              <a:t>‹#›</a:t>
            </a:fld>
            <a:endParaRPr lang="en-US" altLang="en-US"/>
          </a:p>
        </p:txBody>
      </p:sp>
    </p:spTree>
    <p:extLst>
      <p:ext uri="{BB962C8B-B14F-4D97-AF65-F5344CB8AC3E}">
        <p14:creationId xmlns:p14="http://schemas.microsoft.com/office/powerpoint/2010/main" val="406090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2213E41-A164-4652-9AD1-3D16EEBC4F0F}" type="datetimeFigureOut">
              <a:rPr lang="en-US" smtClean="0"/>
              <a:pPr>
                <a:defRPr/>
              </a:pPr>
              <a:t>3/8/2023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511FE9B-EB61-47E5-A032-E23A567093D5}" type="slidenum">
              <a:rPr lang="en-US" altLang="en-US" smtClean="0"/>
              <a:pPr/>
              <a:t>‹#›</a:t>
            </a:fld>
            <a:endParaRPr lang="en-US" altLang="en-US"/>
          </a:p>
        </p:txBody>
      </p:sp>
    </p:spTree>
    <p:extLst>
      <p:ext uri="{BB962C8B-B14F-4D97-AF65-F5344CB8AC3E}">
        <p14:creationId xmlns:p14="http://schemas.microsoft.com/office/powerpoint/2010/main" val="2467666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8288178-2DDD-4D04-875F-530DE8E9FBB1}" type="datetimeFigureOut">
              <a:rPr lang="en-US" smtClean="0"/>
              <a:pPr>
                <a:defRPr/>
              </a:pPr>
              <a:t>3/8/2023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33EBC5A-EA20-4EC0-9628-0D6B78408A83}" type="slidenum">
              <a:rPr lang="en-US" altLang="en-US" smtClean="0"/>
              <a:pPr/>
              <a:t>‹#›</a:t>
            </a:fld>
            <a:endParaRPr lang="en-US" altLang="en-US"/>
          </a:p>
        </p:txBody>
      </p:sp>
    </p:spTree>
    <p:extLst>
      <p:ext uri="{BB962C8B-B14F-4D97-AF65-F5344CB8AC3E}">
        <p14:creationId xmlns:p14="http://schemas.microsoft.com/office/powerpoint/2010/main" val="2473049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0083F83-B4D2-4B1E-8599-E9429469831C}" type="datetimeFigureOut">
              <a:rPr lang="en-US" smtClean="0"/>
              <a:pPr>
                <a:defRPr/>
              </a:pPr>
              <a:t>3/8/2023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9490E0B-55FE-46F6-B694-A29AF681BB52}" type="slidenum">
              <a:rPr lang="en-US" altLang="en-US" smtClean="0"/>
              <a:pPr/>
              <a:t>‹#›</a:t>
            </a:fld>
            <a:endParaRPr lang="en-US" altLang="en-US"/>
          </a:p>
        </p:txBody>
      </p:sp>
    </p:spTree>
    <p:extLst>
      <p:ext uri="{BB962C8B-B14F-4D97-AF65-F5344CB8AC3E}">
        <p14:creationId xmlns:p14="http://schemas.microsoft.com/office/powerpoint/2010/main" val="1801718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817A2D7-CD7F-40F3-B028-838A0F1F4AF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D680C4A-CE59-44CF-B275-63C7660371D0}" type="slidenum">
              <a:rPr lang="en-US" altLang="en-US" smtClean="0"/>
              <a:pPr/>
              <a:t>‹#›</a:t>
            </a:fld>
            <a:endParaRPr lang="en-US" altLang="en-US"/>
          </a:p>
        </p:txBody>
      </p:sp>
    </p:spTree>
    <p:extLst>
      <p:ext uri="{BB962C8B-B14F-4D97-AF65-F5344CB8AC3E}">
        <p14:creationId xmlns:p14="http://schemas.microsoft.com/office/powerpoint/2010/main" val="331604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A1B1D0E-A7D7-40B2-BBFF-9E8F7B6C04D5}"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A84B36B-A6A6-4B66-A68B-99A26468DDF9}" type="slidenum">
              <a:rPr lang="en-US" altLang="en-US" smtClean="0"/>
              <a:pPr/>
              <a:t>‹#›</a:t>
            </a:fld>
            <a:endParaRPr lang="en-US" altLang="en-US"/>
          </a:p>
        </p:txBody>
      </p:sp>
    </p:spTree>
    <p:extLst>
      <p:ext uri="{BB962C8B-B14F-4D97-AF65-F5344CB8AC3E}">
        <p14:creationId xmlns:p14="http://schemas.microsoft.com/office/powerpoint/2010/main" val="3414548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D53C540-646F-4F2D-A2DB-22B2D162E960}"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5E03188-D24F-4CA9-9C8F-CA696B4D801C}" type="slidenum">
              <a:rPr lang="en-US" altLang="en-US" smtClean="0"/>
              <a:pPr/>
              <a:t>‹#›</a:t>
            </a:fld>
            <a:endParaRPr lang="en-US" altLang="en-US"/>
          </a:p>
        </p:txBody>
      </p:sp>
    </p:spTree>
    <p:extLst>
      <p:ext uri="{BB962C8B-B14F-4D97-AF65-F5344CB8AC3E}">
        <p14:creationId xmlns:p14="http://schemas.microsoft.com/office/powerpoint/2010/main" val="144632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3235247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1480116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C18FFF-7C10-4044-A478-72921EADAA3E}" type="slidenum">
              <a:rPr lang="en-US" altLang="en-US" smtClean="0"/>
              <a:pPr/>
              <a:t>‹#›</a:t>
            </a:fld>
            <a:endParaRPr lang="en-US"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44427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1592010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435138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A3DD076-D3D4-4E33-898B-7D9C2FAAA669}" type="datetimeFigureOut">
              <a:rPr lang="en-US" smtClean="0"/>
              <a:pPr>
                <a:defRPr/>
              </a:pPr>
              <a:t>3/8/2023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1636851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508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1464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00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2" y="2249486"/>
            <a:ext cx="464978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3" y="3073400"/>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400"/>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2213E41-A164-4652-9AD1-3D16EEBC4F0F}" type="datetimeFigureOut">
              <a:rPr lang="en-US" smtClean="0"/>
              <a:pPr>
                <a:defRPr/>
              </a:pPr>
              <a:t>3/8/2023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511FE9B-EB61-47E5-A032-E23A567093D5}" type="slidenum">
              <a:rPr lang="en-US" altLang="en-US" smtClean="0"/>
              <a:pPr/>
              <a:t>‹#›</a:t>
            </a:fld>
            <a:endParaRPr lang="en-US" altLang="en-US"/>
          </a:p>
        </p:txBody>
      </p:sp>
    </p:spTree>
    <p:extLst>
      <p:ext uri="{BB962C8B-B14F-4D97-AF65-F5344CB8AC3E}">
        <p14:creationId xmlns:p14="http://schemas.microsoft.com/office/powerpoint/2010/main" val="4280885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9216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163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6501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4059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0419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4596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7525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419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12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86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8288178-2DDD-4D04-875F-530DE8E9FBB1}" type="datetimeFigureOut">
              <a:rPr lang="en-US" smtClean="0"/>
              <a:pPr>
                <a:defRPr/>
              </a:pPr>
              <a:t>3/8/2023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33EBC5A-EA20-4EC0-9628-0D6B78408A83}" type="slidenum">
              <a:rPr lang="en-US" altLang="en-US" smtClean="0"/>
              <a:pPr/>
              <a:t>‹#›</a:t>
            </a:fld>
            <a:endParaRPr lang="en-US" altLang="en-US"/>
          </a:p>
        </p:txBody>
      </p:sp>
    </p:spTree>
    <p:extLst>
      <p:ext uri="{BB962C8B-B14F-4D97-AF65-F5344CB8AC3E}">
        <p14:creationId xmlns:p14="http://schemas.microsoft.com/office/powerpoint/2010/main" val="12234693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5777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2312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780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0083F83-B4D2-4B1E-8599-E9429469831C}" type="datetimeFigureOut">
              <a:rPr lang="en-US" smtClean="0"/>
              <a:pPr>
                <a:defRPr/>
              </a:pPr>
              <a:t>3/8/2023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9490E0B-55FE-46F6-B694-A29AF681BB52}" type="slidenum">
              <a:rPr lang="en-US" altLang="en-US" smtClean="0"/>
              <a:pPr/>
              <a:t>‹#›</a:t>
            </a:fld>
            <a:endParaRPr lang="en-US" altLang="en-US"/>
          </a:p>
        </p:txBody>
      </p:sp>
    </p:spTree>
    <p:extLst>
      <p:ext uri="{BB962C8B-B14F-4D97-AF65-F5344CB8AC3E}">
        <p14:creationId xmlns:p14="http://schemas.microsoft.com/office/powerpoint/2010/main" val="136682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817A2D7-CD7F-40F3-B028-838A0F1F4AF9}"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D680C4A-CE59-44CF-B275-63C7660371D0}" type="slidenum">
              <a:rPr lang="en-US" altLang="en-US" smtClean="0"/>
              <a:pPr/>
              <a:t>‹#›</a:t>
            </a:fld>
            <a:endParaRPr lang="en-US" altLang="en-US"/>
          </a:p>
        </p:txBody>
      </p:sp>
    </p:spTree>
    <p:extLst>
      <p:ext uri="{BB962C8B-B14F-4D97-AF65-F5344CB8AC3E}">
        <p14:creationId xmlns:p14="http://schemas.microsoft.com/office/powerpoint/2010/main" val="231292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4"/>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D53C540-646F-4F2D-A2DB-22B2D162E960}" type="datetimeFigureOut">
              <a:rPr lang="en-US" smtClean="0"/>
              <a:pPr>
                <a:defRPr/>
              </a:pPr>
              <a:t>3/8/2023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5E03188-D24F-4CA9-9C8F-CA696B4D801C}" type="slidenum">
              <a:rPr lang="en-US" altLang="en-US" smtClean="0"/>
              <a:pPr/>
              <a:t>‹#›</a:t>
            </a:fld>
            <a:endParaRPr lang="en-US" altLang="en-US"/>
          </a:p>
        </p:txBody>
      </p:sp>
    </p:spTree>
    <p:extLst>
      <p:ext uri="{BB962C8B-B14F-4D97-AF65-F5344CB8AC3E}">
        <p14:creationId xmlns:p14="http://schemas.microsoft.com/office/powerpoint/2010/main" val="212821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4.pn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4A3DD076-D3D4-4E33-898B-7D9C2FAAA669}" type="datetimeFigureOut">
              <a:rPr lang="en-US" smtClean="0"/>
              <a:pPr>
                <a:defRPr/>
              </a:pPr>
              <a:t>3/8/2023</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4239049411"/>
      </p:ext>
    </p:extLst>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Lst>
  <p:txStyles>
    <p:titleStyle>
      <a:lvl1pPr algn="l" defTabSz="685835"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rgbClr val="03272D"/>
                </a:solidFill>
              </a:defRPr>
            </a:lvl1pPr>
          </a:lstStyle>
          <a:p>
            <a:fld id="{1D8BD707-D9CF-40AE-B4C6-C98DA3205C09}" type="datetimeFigureOut">
              <a:rPr lang="en-US" smtClean="0"/>
              <a:pPr/>
              <a:t>3/8/2023</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3101001"/>
      </p:ext>
    </p:extLst>
  </p:cSld>
  <p:clrMap bg1="dk1" tx1="lt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Lst>
  <p:txStyles>
    <p:titleStyle>
      <a:lvl1pPr algn="l" defTabSz="685835" rtl="0" eaLnBrk="1" latinLnBrk="0" hangingPunct="1">
        <a:lnSpc>
          <a:spcPct val="90000"/>
        </a:lnSpc>
        <a:spcBef>
          <a:spcPct val="0"/>
        </a:spcBef>
        <a:buNone/>
        <a:defRPr sz="2700" kern="1200" cap="all" baseline="0">
          <a:solidFill>
            <a:srgbClr val="03272D"/>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rgbClr val="03272D"/>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rgbClr val="03272D"/>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rgbClr val="03272D"/>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A3DD076-D3D4-4E33-898B-7D9C2FAAA669}" type="datetimeFigureOut">
              <a:rPr lang="en-US" smtClean="0"/>
              <a:pPr>
                <a:defRPr/>
              </a:pPr>
              <a:t>3/8/2023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C18FFF-7C10-4044-A478-72921EADAA3E}" type="slidenum">
              <a:rPr lang="en-US" altLang="en-US" smtClean="0"/>
              <a:pPr/>
              <a:t>‹#›</a:t>
            </a:fld>
            <a:endParaRPr lang="en-US" altLang="en-US"/>
          </a:p>
        </p:txBody>
      </p:sp>
    </p:spTree>
    <p:extLst>
      <p:ext uri="{BB962C8B-B14F-4D97-AF65-F5344CB8AC3E}">
        <p14:creationId xmlns:p14="http://schemas.microsoft.com/office/powerpoint/2010/main" val="982796200"/>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3/8/2023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96539256"/>
      </p:ext>
    </p:extLst>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4AA12-3557-618E-E899-016F35EF0525}"/>
              </a:ext>
            </a:extLst>
          </p:cNvPr>
          <p:cNvSpPr>
            <a:spLocks noGrp="1"/>
          </p:cNvSpPr>
          <p:nvPr>
            <p:ph type="ctrTitle"/>
          </p:nvPr>
        </p:nvSpPr>
        <p:spPr/>
        <p:txBody>
          <a:bodyPr>
            <a:normAutofit/>
          </a:bodyPr>
          <a:lstStyle/>
          <a:p>
            <a:pPr>
              <a:defRPr/>
            </a:pPr>
            <a:r>
              <a:rPr lang="en-US" sz="6600" dirty="0"/>
              <a:t>1 Corinthians 5</a:t>
            </a:r>
          </a:p>
        </p:txBody>
      </p:sp>
      <p:sp>
        <p:nvSpPr>
          <p:cNvPr id="9219" name="Subtitle 2">
            <a:extLst>
              <a:ext uri="{FF2B5EF4-FFF2-40B4-BE49-F238E27FC236}">
                <a16:creationId xmlns:a16="http://schemas.microsoft.com/office/drawing/2014/main" xmlns="" id="{C43B5850-B7C3-58F5-D0DB-6B3566CE8B82}"/>
              </a:ext>
            </a:extLst>
          </p:cNvPr>
          <p:cNvSpPr>
            <a:spLocks noGrp="1"/>
          </p:cNvSpPr>
          <p:nvPr>
            <p:ph type="subTitle" idx="1"/>
          </p:nvPr>
        </p:nvSpPr>
        <p:spPr/>
        <p:txBody>
          <a:bodyPr>
            <a:normAutofit/>
          </a:bodyPr>
          <a:lstStyle/>
          <a:p>
            <a:pPr eaLnBrk="1" hangingPunct="1">
              <a:defRPr/>
            </a:pPr>
            <a:r>
              <a:rPr lang="en-US" sz="4000" dirty="0"/>
              <a:t>Church Discipline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CCACFDEC-7E1D-5D1D-DA2B-C6C6C9E80F4A}"/>
              </a:ext>
            </a:extLst>
          </p:cNvPr>
          <p:cNvSpPr>
            <a:spLocks noGrp="1"/>
          </p:cNvSpPr>
          <p:nvPr>
            <p:ph type="title"/>
          </p:nvPr>
        </p:nvSpPr>
        <p:spPr/>
        <p:txBody>
          <a:bodyPr/>
          <a:lstStyle/>
          <a:p>
            <a:r>
              <a:rPr lang="en-US" sz="5400" b="1" dirty="0">
                <a:effectLst/>
              </a:rPr>
              <a:t>1 Corinthians 5:1–4 (NASB95) </a:t>
            </a:r>
            <a:endParaRPr lang="en-US" altLang="en-US" dirty="0"/>
          </a:p>
        </p:txBody>
      </p:sp>
      <p:sp>
        <p:nvSpPr>
          <p:cNvPr id="17411" name="Content Placeholder 2">
            <a:extLst>
              <a:ext uri="{FF2B5EF4-FFF2-40B4-BE49-F238E27FC236}">
                <a16:creationId xmlns:a16="http://schemas.microsoft.com/office/drawing/2014/main" xmlns="" id="{7F7027C6-3A11-4F98-A3A6-E85084B6DEFD}"/>
              </a:ext>
            </a:extLst>
          </p:cNvPr>
          <p:cNvSpPr>
            <a:spLocks noGrp="1"/>
          </p:cNvSpPr>
          <p:nvPr>
            <p:ph idx="1"/>
          </p:nvPr>
        </p:nvSpPr>
        <p:spPr/>
        <p:txBody>
          <a:bodyPr>
            <a:normAutofit/>
          </a:bodyPr>
          <a:lstStyle/>
          <a:p>
            <a:pPr marL="0" indent="0" algn="l" rtl="0">
              <a:buNone/>
            </a:pPr>
            <a:r>
              <a:rPr lang="en-US" dirty="0"/>
              <a:t>4 </a:t>
            </a:r>
            <a:r>
              <a:rPr lang="en-US" u="sng" dirty="0"/>
              <a:t>In the name of our Lord Jesus</a:t>
            </a:r>
            <a:r>
              <a:rPr lang="en-US" dirty="0"/>
              <a:t>, when you are assembled, and I with you in spirit, </a:t>
            </a:r>
            <a:r>
              <a:rPr lang="en-US" u="sng" dirty="0"/>
              <a:t>with the power of our Lord Jesus</a:t>
            </a:r>
            <a:r>
              <a:rPr lang="en-US" dirty="0"/>
              <a:t>,</a:t>
            </a:r>
          </a:p>
          <a:p>
            <a:r>
              <a:rPr lang="en-US" dirty="0"/>
              <a:t>Consistent with the teachings of Jesus</a:t>
            </a:r>
          </a:p>
          <a:p>
            <a:r>
              <a:rPr lang="en-US" dirty="0"/>
              <a:t>According to the will of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4B96E5D4-FF85-CE21-3835-9A3B19398492}"/>
              </a:ext>
            </a:extLst>
          </p:cNvPr>
          <p:cNvSpPr>
            <a:spLocks noGrp="1"/>
          </p:cNvSpPr>
          <p:nvPr>
            <p:ph type="title"/>
          </p:nvPr>
        </p:nvSpPr>
        <p:spPr/>
        <p:txBody>
          <a:bodyPr/>
          <a:lstStyle/>
          <a:p>
            <a:r>
              <a:rPr lang="en-US" b="1" dirty="0"/>
              <a:t>1 Corinthians 5:5 (NASB95) </a:t>
            </a:r>
            <a:endParaRPr lang="en-US" altLang="en-US" b="1" dirty="0"/>
          </a:p>
        </p:txBody>
      </p:sp>
      <p:sp>
        <p:nvSpPr>
          <p:cNvPr id="18435" name="Content Placeholder 2">
            <a:extLst>
              <a:ext uri="{FF2B5EF4-FFF2-40B4-BE49-F238E27FC236}">
                <a16:creationId xmlns:a16="http://schemas.microsoft.com/office/drawing/2014/main" xmlns="" id="{FD0B67DA-2438-5A88-6A96-326545ABF90B}"/>
              </a:ext>
            </a:extLst>
          </p:cNvPr>
          <p:cNvSpPr>
            <a:spLocks noGrp="1"/>
          </p:cNvSpPr>
          <p:nvPr>
            <p:ph idx="1"/>
          </p:nvPr>
        </p:nvSpPr>
        <p:spPr/>
        <p:txBody>
          <a:bodyPr>
            <a:normAutofit/>
          </a:bodyPr>
          <a:lstStyle/>
          <a:p>
            <a:pPr marL="0" indent="0" algn="l" rtl="0">
              <a:buNone/>
            </a:pPr>
            <a:r>
              <a:rPr lang="en-US" dirty="0"/>
              <a:t>5 I have decided to deliver such a one to Satan for the destruction of his flesh, so that his spirit may be saved in the day of the Lord Jesus.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4B96E5D4-FF85-CE21-3835-9A3B19398492}"/>
              </a:ext>
            </a:extLst>
          </p:cNvPr>
          <p:cNvSpPr>
            <a:spLocks noGrp="1"/>
          </p:cNvSpPr>
          <p:nvPr>
            <p:ph type="title"/>
          </p:nvPr>
        </p:nvSpPr>
        <p:spPr/>
        <p:txBody>
          <a:bodyPr/>
          <a:lstStyle/>
          <a:p>
            <a:r>
              <a:rPr lang="en-US" b="1" dirty="0"/>
              <a:t>1 Corinthians 5:5 (NASB95) </a:t>
            </a:r>
            <a:endParaRPr lang="en-US" altLang="en-US" b="1" dirty="0"/>
          </a:p>
        </p:txBody>
      </p:sp>
      <p:sp>
        <p:nvSpPr>
          <p:cNvPr id="18435" name="Content Placeholder 2">
            <a:extLst>
              <a:ext uri="{FF2B5EF4-FFF2-40B4-BE49-F238E27FC236}">
                <a16:creationId xmlns:a16="http://schemas.microsoft.com/office/drawing/2014/main" xmlns="" id="{FD0B67DA-2438-5A88-6A96-326545ABF90B}"/>
              </a:ext>
            </a:extLst>
          </p:cNvPr>
          <p:cNvSpPr>
            <a:spLocks noGrp="1"/>
          </p:cNvSpPr>
          <p:nvPr>
            <p:ph idx="1"/>
          </p:nvPr>
        </p:nvSpPr>
        <p:spPr/>
        <p:txBody>
          <a:bodyPr>
            <a:normAutofit/>
          </a:bodyPr>
          <a:lstStyle/>
          <a:p>
            <a:pPr marL="0" indent="0" algn="l" rtl="0">
              <a:buNone/>
            </a:pPr>
            <a:r>
              <a:rPr lang="en-US" dirty="0"/>
              <a:t>5 I have decided to deliver such a one to Satan for the destruction of his flesh, so that his spirit may be saved in the day of the Lord Jesus.</a:t>
            </a:r>
          </a:p>
        </p:txBody>
      </p:sp>
    </p:spTree>
    <p:extLst>
      <p:ext uri="{BB962C8B-B14F-4D97-AF65-F5344CB8AC3E}">
        <p14:creationId xmlns:p14="http://schemas.microsoft.com/office/powerpoint/2010/main" val="72616283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4B96E5D4-FF85-CE21-3835-9A3B19398492}"/>
              </a:ext>
            </a:extLst>
          </p:cNvPr>
          <p:cNvSpPr>
            <a:spLocks noGrp="1"/>
          </p:cNvSpPr>
          <p:nvPr>
            <p:ph type="title"/>
          </p:nvPr>
        </p:nvSpPr>
        <p:spPr/>
        <p:txBody>
          <a:bodyPr/>
          <a:lstStyle/>
          <a:p>
            <a:r>
              <a:rPr lang="en-US" b="1" dirty="0"/>
              <a:t>1 Corinthians 5:5 (NASB95) </a:t>
            </a:r>
            <a:endParaRPr lang="en-US" altLang="en-US" b="1" dirty="0"/>
          </a:p>
        </p:txBody>
      </p:sp>
      <p:sp>
        <p:nvSpPr>
          <p:cNvPr id="18435" name="Content Placeholder 2">
            <a:extLst>
              <a:ext uri="{FF2B5EF4-FFF2-40B4-BE49-F238E27FC236}">
                <a16:creationId xmlns:a16="http://schemas.microsoft.com/office/drawing/2014/main" xmlns="" id="{FD0B67DA-2438-5A88-6A96-326545ABF90B}"/>
              </a:ext>
            </a:extLst>
          </p:cNvPr>
          <p:cNvSpPr>
            <a:spLocks noGrp="1"/>
          </p:cNvSpPr>
          <p:nvPr>
            <p:ph idx="1"/>
          </p:nvPr>
        </p:nvSpPr>
        <p:spPr/>
        <p:txBody>
          <a:bodyPr>
            <a:normAutofit/>
          </a:bodyPr>
          <a:lstStyle/>
          <a:p>
            <a:pPr marL="0" indent="0" algn="l" rtl="0">
              <a:buNone/>
            </a:pPr>
            <a:r>
              <a:rPr lang="en-US" dirty="0"/>
              <a:t>5 I have decided to deliver such a one to Satan for the destruction of his flesh, so that his spirit may be saved in the day of the Lord Jesus.</a:t>
            </a:r>
          </a:p>
        </p:txBody>
      </p:sp>
      <p:sp>
        <p:nvSpPr>
          <p:cNvPr id="4" name="TextBox 3">
            <a:extLst>
              <a:ext uri="{FF2B5EF4-FFF2-40B4-BE49-F238E27FC236}">
                <a16:creationId xmlns:a16="http://schemas.microsoft.com/office/drawing/2014/main" xmlns="" id="{21C3BCBE-6994-8D82-F5A0-192A44A3E3B9}"/>
              </a:ext>
            </a:extLst>
          </p:cNvPr>
          <p:cNvSpPr txBox="1"/>
          <p:nvPr/>
        </p:nvSpPr>
        <p:spPr>
          <a:xfrm>
            <a:off x="188308" y="4419600"/>
            <a:ext cx="3733800" cy="132343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000" dirty="0"/>
              <a:t>This is not human sacrifice!</a:t>
            </a:r>
          </a:p>
        </p:txBody>
      </p:sp>
    </p:spTree>
    <p:extLst>
      <p:ext uri="{BB962C8B-B14F-4D97-AF65-F5344CB8AC3E}">
        <p14:creationId xmlns:p14="http://schemas.microsoft.com/office/powerpoint/2010/main" val="1399297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23410FB8-55BA-D8CB-AF54-37D188770484}"/>
              </a:ext>
            </a:extLst>
          </p:cNvPr>
          <p:cNvSpPr>
            <a:spLocks noGrp="1"/>
          </p:cNvSpPr>
          <p:nvPr>
            <p:ph type="title"/>
          </p:nvPr>
        </p:nvSpPr>
        <p:spPr/>
        <p:txBody>
          <a:bodyPr/>
          <a:lstStyle/>
          <a:p>
            <a:r>
              <a:rPr lang="en-US" b="1"/>
              <a:t>1 Corinthians 5:5 (NASB95) </a:t>
            </a:r>
            <a:endParaRPr lang="en-US" altLang="en-US"/>
          </a:p>
        </p:txBody>
      </p:sp>
      <p:sp>
        <p:nvSpPr>
          <p:cNvPr id="19459" name="Content Placeholder 2">
            <a:extLst>
              <a:ext uri="{FF2B5EF4-FFF2-40B4-BE49-F238E27FC236}">
                <a16:creationId xmlns:a16="http://schemas.microsoft.com/office/drawing/2014/main" xmlns="" id="{4EE7785A-2BE9-4FBB-5BD7-99B910A4C39A}"/>
              </a:ext>
            </a:extLst>
          </p:cNvPr>
          <p:cNvSpPr>
            <a:spLocks noGrp="1"/>
          </p:cNvSpPr>
          <p:nvPr>
            <p:ph idx="1"/>
          </p:nvPr>
        </p:nvSpPr>
        <p:spPr/>
        <p:txBody>
          <a:bodyPr/>
          <a:lstStyle/>
          <a:p>
            <a:r>
              <a:rPr lang="en-US" altLang="en-US" sz="4000"/>
              <a:t>Deliver to Satan</a:t>
            </a:r>
          </a:p>
          <a:p>
            <a:pPr lvl="1"/>
            <a:r>
              <a:rPr lang="en-US" altLang="en-US" sz="4000"/>
              <a:t>Removing the individual from the church</a:t>
            </a:r>
          </a:p>
          <a:p>
            <a:pPr lvl="1"/>
            <a:r>
              <a:rPr lang="en-US" altLang="en-US" sz="4000"/>
              <a:t>Why would a community of love EVER do something like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65E2FA45-5DE9-5099-0ED6-5D95769F778D}"/>
              </a:ext>
            </a:extLst>
          </p:cNvPr>
          <p:cNvSpPr>
            <a:spLocks noGrp="1"/>
          </p:cNvSpPr>
          <p:nvPr>
            <p:ph type="title"/>
          </p:nvPr>
        </p:nvSpPr>
        <p:spPr/>
        <p:txBody>
          <a:bodyPr/>
          <a:lstStyle/>
          <a:p>
            <a:r>
              <a:rPr lang="en-US" altLang="en-US"/>
              <a:t>Matt 18</a:t>
            </a:r>
          </a:p>
        </p:txBody>
      </p:sp>
      <p:sp>
        <p:nvSpPr>
          <p:cNvPr id="20483" name="Content Placeholder 2">
            <a:extLst>
              <a:ext uri="{FF2B5EF4-FFF2-40B4-BE49-F238E27FC236}">
                <a16:creationId xmlns:a16="http://schemas.microsoft.com/office/drawing/2014/main" xmlns="" id="{4C19DE88-BBCA-BE1B-44DE-6A817E1F2F2A}"/>
              </a:ext>
            </a:extLst>
          </p:cNvPr>
          <p:cNvSpPr>
            <a:spLocks noGrp="1"/>
          </p:cNvSpPr>
          <p:nvPr>
            <p:ph idx="1"/>
          </p:nvPr>
        </p:nvSpPr>
        <p:spPr/>
        <p:txBody>
          <a:bodyPr>
            <a:normAutofit/>
          </a:bodyPr>
          <a:lstStyle/>
          <a:p>
            <a:pPr>
              <a:buFont typeface="Wingdings" panose="05000000000000000000" pitchFamily="2" charset="2"/>
              <a:buNone/>
            </a:pPr>
            <a:r>
              <a:rPr lang="en-US" altLang="en-US" sz="4000" b="1"/>
              <a:t>15</a:t>
            </a:r>
            <a:r>
              <a:rPr lang="en-US" altLang="en-US" sz="4000"/>
              <a:t> “If your brother sins against you, go and show him his fault, just between the two of you. If he listens to you, you have won your brother over. </a:t>
            </a:r>
            <a:r>
              <a:rPr lang="en-US" altLang="en-US" sz="4000" b="1"/>
              <a:t>16</a:t>
            </a:r>
            <a:r>
              <a:rPr lang="en-US" altLang="en-US" sz="4000"/>
              <a:t> But if he will not listen, take one or two others along, so that ‘every matter may be established by the testimony of two or three witnesses.’</a:t>
            </a:r>
          </a:p>
          <a:p>
            <a:pPr>
              <a:buFont typeface="Wingdings" panose="05000000000000000000" pitchFamily="2" charset="2"/>
              <a:buNone/>
            </a:pPr>
            <a:endParaRPr lang="en-US" altLang="en-US" sz="400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C81AD44F-82F0-AEC2-FD9F-67B0A18F9202}"/>
              </a:ext>
            </a:extLst>
          </p:cNvPr>
          <p:cNvSpPr>
            <a:spLocks noGrp="1"/>
          </p:cNvSpPr>
          <p:nvPr>
            <p:ph type="title"/>
          </p:nvPr>
        </p:nvSpPr>
        <p:spPr/>
        <p:txBody>
          <a:bodyPr/>
          <a:lstStyle/>
          <a:p>
            <a:r>
              <a:rPr lang="en-US" altLang="en-US"/>
              <a:t>Matt 18</a:t>
            </a:r>
          </a:p>
        </p:txBody>
      </p:sp>
      <p:sp>
        <p:nvSpPr>
          <p:cNvPr id="21507" name="Content Placeholder 2">
            <a:extLst>
              <a:ext uri="{FF2B5EF4-FFF2-40B4-BE49-F238E27FC236}">
                <a16:creationId xmlns:a16="http://schemas.microsoft.com/office/drawing/2014/main" xmlns="" id="{07995C73-ADBF-2C4A-003F-920762AAA7D8}"/>
              </a:ext>
            </a:extLst>
          </p:cNvPr>
          <p:cNvSpPr>
            <a:spLocks noGrp="1"/>
          </p:cNvSpPr>
          <p:nvPr>
            <p:ph idx="1"/>
          </p:nvPr>
        </p:nvSpPr>
        <p:spPr/>
        <p:txBody>
          <a:bodyPr/>
          <a:lstStyle/>
          <a:p>
            <a:pPr>
              <a:buFont typeface="Wingdings" panose="05000000000000000000" pitchFamily="2" charset="2"/>
              <a:buNone/>
            </a:pPr>
            <a:r>
              <a:rPr lang="en-US" altLang="en-US" sz="4000" b="1"/>
              <a:t>17</a:t>
            </a:r>
            <a:r>
              <a:rPr lang="en-US" altLang="en-US" sz="4000"/>
              <a:t> If he refuses to listen to them, tell it to the church; and if he refuses to listen even to the church, treat him as you would a </a:t>
            </a:r>
            <a:r>
              <a:rPr lang="en-US" altLang="en-US" sz="4000" u="sng"/>
              <a:t>pagan</a:t>
            </a:r>
            <a:r>
              <a:rPr lang="en-US" altLang="en-US" sz="4000"/>
              <a:t> or a </a:t>
            </a:r>
            <a:r>
              <a:rPr lang="en-US" altLang="en-US" sz="4000" u="sng"/>
              <a:t>tax collector</a:t>
            </a:r>
            <a:r>
              <a:rPr lang="en-US" altLang="en-US" sz="4000"/>
              <a:t>.</a:t>
            </a:r>
          </a:p>
        </p:txBody>
      </p:sp>
      <p:sp>
        <p:nvSpPr>
          <p:cNvPr id="4" name="TextBox 3">
            <a:extLst>
              <a:ext uri="{FF2B5EF4-FFF2-40B4-BE49-F238E27FC236}">
                <a16:creationId xmlns:a16="http://schemas.microsoft.com/office/drawing/2014/main" xmlns="" id="{FF25E654-1145-94D3-3198-15492C6552D3}"/>
              </a:ext>
            </a:extLst>
          </p:cNvPr>
          <p:cNvSpPr txBox="1"/>
          <p:nvPr/>
        </p:nvSpPr>
        <p:spPr>
          <a:xfrm>
            <a:off x="4114800" y="4191000"/>
            <a:ext cx="50292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n-US" sz="4000" dirty="0"/>
              <a:t>Those outcast from society among the Jews.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47918FAE-4016-9E75-CE6E-EAD9A25717A8}"/>
              </a:ext>
            </a:extLst>
          </p:cNvPr>
          <p:cNvSpPr>
            <a:spLocks noGrp="1"/>
          </p:cNvSpPr>
          <p:nvPr>
            <p:ph type="title"/>
          </p:nvPr>
        </p:nvSpPr>
        <p:spPr/>
        <p:txBody>
          <a:bodyPr/>
          <a:lstStyle/>
          <a:p>
            <a:r>
              <a:rPr lang="en-US" altLang="en-US"/>
              <a:t>Church Discipline</a:t>
            </a:r>
          </a:p>
        </p:txBody>
      </p:sp>
      <p:sp>
        <p:nvSpPr>
          <p:cNvPr id="22531" name="Content Placeholder 2">
            <a:extLst>
              <a:ext uri="{FF2B5EF4-FFF2-40B4-BE49-F238E27FC236}">
                <a16:creationId xmlns:a16="http://schemas.microsoft.com/office/drawing/2014/main" xmlns="" id="{1B2DD257-5117-1195-5FC0-7C4609B437FD}"/>
              </a:ext>
            </a:extLst>
          </p:cNvPr>
          <p:cNvSpPr>
            <a:spLocks noGrp="1"/>
          </p:cNvSpPr>
          <p:nvPr>
            <p:ph idx="1"/>
          </p:nvPr>
        </p:nvSpPr>
        <p:spPr/>
        <p:txBody>
          <a:bodyPr>
            <a:normAutofit lnSpcReduction="10000"/>
          </a:bodyPr>
          <a:lstStyle/>
          <a:p>
            <a:r>
              <a:rPr lang="en-US" altLang="en-US" sz="4000"/>
              <a:t>Punishment vs. Discipline</a:t>
            </a:r>
          </a:p>
          <a:p>
            <a:pPr lvl="1"/>
            <a:r>
              <a:rPr lang="en-US" altLang="en-US" sz="3700"/>
              <a:t>Punishment is action against someone because of what they have done</a:t>
            </a:r>
          </a:p>
          <a:p>
            <a:pPr lvl="2"/>
            <a:r>
              <a:rPr lang="en-US" altLang="en-US" sz="4400"/>
              <a:t>Punishment is for…</a:t>
            </a:r>
          </a:p>
          <a:p>
            <a:pPr lvl="3"/>
            <a:r>
              <a:rPr lang="en-US" altLang="en-US" sz="4000"/>
              <a:t>The court system</a:t>
            </a:r>
          </a:p>
          <a:p>
            <a:pPr lvl="3"/>
            <a:r>
              <a:rPr lang="en-US" altLang="en-US" sz="4000"/>
              <a:t>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C4A90DC9-95E8-5DB3-74AD-24A33E745B42}"/>
              </a:ext>
            </a:extLst>
          </p:cNvPr>
          <p:cNvSpPr>
            <a:spLocks noGrp="1"/>
          </p:cNvSpPr>
          <p:nvPr>
            <p:ph type="title"/>
          </p:nvPr>
        </p:nvSpPr>
        <p:spPr/>
        <p:txBody>
          <a:bodyPr/>
          <a:lstStyle/>
          <a:p>
            <a:r>
              <a:rPr lang="en-US" altLang="en-US"/>
              <a:t>Church Discipline</a:t>
            </a:r>
          </a:p>
        </p:txBody>
      </p:sp>
      <p:sp>
        <p:nvSpPr>
          <p:cNvPr id="23555" name="Content Placeholder 2">
            <a:extLst>
              <a:ext uri="{FF2B5EF4-FFF2-40B4-BE49-F238E27FC236}">
                <a16:creationId xmlns:a16="http://schemas.microsoft.com/office/drawing/2014/main" xmlns="" id="{3D53EC15-C781-CD44-04DC-C8F8C33B0D60}"/>
              </a:ext>
            </a:extLst>
          </p:cNvPr>
          <p:cNvSpPr>
            <a:spLocks noGrp="1"/>
          </p:cNvSpPr>
          <p:nvPr>
            <p:ph idx="1"/>
          </p:nvPr>
        </p:nvSpPr>
        <p:spPr/>
        <p:txBody>
          <a:bodyPr/>
          <a:lstStyle/>
          <a:p>
            <a:r>
              <a:rPr lang="en-US" altLang="en-US" sz="4000"/>
              <a:t>Punishment vs. Discipline</a:t>
            </a:r>
          </a:p>
          <a:p>
            <a:pPr lvl="1"/>
            <a:r>
              <a:rPr lang="en-US" altLang="en-US" sz="3700"/>
              <a:t>Discipline is action toward someone to help them change</a:t>
            </a:r>
          </a:p>
          <a:p>
            <a:pPr lvl="2"/>
            <a:r>
              <a:rPr lang="en-US" altLang="en-US" sz="4000"/>
              <a:t>God does this</a:t>
            </a:r>
          </a:p>
          <a:p>
            <a:pPr lvl="2"/>
            <a:r>
              <a:rPr lang="en-US" altLang="en-US" sz="4000"/>
              <a:t>And calls on us to do it with fellow believers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FBBD46BD-745E-E30B-0DD8-CB68A9E8E61D}"/>
              </a:ext>
            </a:extLst>
          </p:cNvPr>
          <p:cNvSpPr>
            <a:spLocks noGrp="1"/>
          </p:cNvSpPr>
          <p:nvPr>
            <p:ph type="title"/>
          </p:nvPr>
        </p:nvSpPr>
        <p:spPr/>
        <p:txBody>
          <a:bodyPr/>
          <a:lstStyle/>
          <a:p>
            <a:r>
              <a:rPr lang="en-US" altLang="en-US" dirty="0"/>
              <a:t>Church Discipline</a:t>
            </a:r>
          </a:p>
        </p:txBody>
      </p:sp>
      <p:sp>
        <p:nvSpPr>
          <p:cNvPr id="24579" name="Content Placeholder 2">
            <a:extLst>
              <a:ext uri="{FF2B5EF4-FFF2-40B4-BE49-F238E27FC236}">
                <a16:creationId xmlns:a16="http://schemas.microsoft.com/office/drawing/2014/main" xmlns="" id="{52A70EA8-6732-9532-FE40-5300F8C3E971}"/>
              </a:ext>
            </a:extLst>
          </p:cNvPr>
          <p:cNvSpPr>
            <a:spLocks noGrp="1"/>
          </p:cNvSpPr>
          <p:nvPr>
            <p:ph idx="1"/>
          </p:nvPr>
        </p:nvSpPr>
        <p:spPr/>
        <p:txBody>
          <a:bodyPr/>
          <a:lstStyle/>
          <a:p>
            <a:r>
              <a:rPr lang="en-US" altLang="en-US" sz="4000"/>
              <a:t>Punishment vs. Discipline</a:t>
            </a:r>
          </a:p>
          <a:p>
            <a:pPr lvl="1"/>
            <a:r>
              <a:rPr lang="en-US" altLang="en-US" sz="3700"/>
              <a:t>Discipline is action toward someone to help them change</a:t>
            </a:r>
          </a:p>
          <a:p>
            <a:pPr lvl="2"/>
            <a:r>
              <a:rPr lang="en-US" altLang="en-US" sz="3600"/>
              <a:t>God does this</a:t>
            </a:r>
          </a:p>
          <a:p>
            <a:pPr lvl="2"/>
            <a:r>
              <a:rPr lang="en-US" altLang="en-US" sz="4000"/>
              <a:t>And calls on us to do it with fellow believers</a:t>
            </a:r>
          </a:p>
        </p:txBody>
      </p:sp>
      <p:sp>
        <p:nvSpPr>
          <p:cNvPr id="4" name="TextBox 3">
            <a:extLst>
              <a:ext uri="{FF2B5EF4-FFF2-40B4-BE49-F238E27FC236}">
                <a16:creationId xmlns:a16="http://schemas.microsoft.com/office/drawing/2014/main" xmlns="" id="{2E39F512-B904-7AE1-6BDB-4B2E2CF8C9BA}"/>
              </a:ext>
            </a:extLst>
          </p:cNvPr>
          <p:cNvSpPr txBox="1"/>
          <p:nvPr/>
        </p:nvSpPr>
        <p:spPr>
          <a:xfrm>
            <a:off x="2133600" y="2133600"/>
            <a:ext cx="4343400" cy="230832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600" dirty="0"/>
              <a:t>The kind of discipline Paul is talking about is the most extreme and should be very rare.</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21227EE2-6CB7-228E-EE5B-C9C56D030DAE}"/>
              </a:ext>
            </a:extLst>
          </p:cNvPr>
          <p:cNvSpPr>
            <a:spLocks noGrp="1"/>
          </p:cNvSpPr>
          <p:nvPr>
            <p:ph type="title"/>
          </p:nvPr>
        </p:nvSpPr>
        <p:spPr/>
        <p:txBody>
          <a:bodyPr/>
          <a:lstStyle/>
          <a:p>
            <a:r>
              <a:rPr lang="en-US" altLang="en-US"/>
              <a:t>Context</a:t>
            </a:r>
          </a:p>
        </p:txBody>
      </p:sp>
      <p:sp>
        <p:nvSpPr>
          <p:cNvPr id="10243" name="Content Placeholder 2">
            <a:extLst>
              <a:ext uri="{FF2B5EF4-FFF2-40B4-BE49-F238E27FC236}">
                <a16:creationId xmlns:a16="http://schemas.microsoft.com/office/drawing/2014/main" xmlns="" id="{84F94854-3BD2-B84E-8756-7B42B8DB3E8D}"/>
              </a:ext>
            </a:extLst>
          </p:cNvPr>
          <p:cNvSpPr>
            <a:spLocks noGrp="1"/>
          </p:cNvSpPr>
          <p:nvPr>
            <p:ph idx="1"/>
          </p:nvPr>
        </p:nvSpPr>
        <p:spPr/>
        <p:txBody>
          <a:bodyPr/>
          <a:lstStyle/>
          <a:p>
            <a:r>
              <a:rPr lang="en-US" altLang="en-US" sz="4400"/>
              <a:t>Dealing with the many sin issues in Corinth</a:t>
            </a:r>
          </a:p>
          <a:p>
            <a:pPr lvl="1"/>
            <a:r>
              <a:rPr lang="en-US" altLang="en-US" sz="4000"/>
              <a:t>Disunity</a:t>
            </a:r>
          </a:p>
          <a:p>
            <a:pPr lvl="1"/>
            <a:r>
              <a:rPr lang="en-US" altLang="en-US" sz="4000"/>
              <a:t>Wrong Priorities</a:t>
            </a:r>
          </a:p>
          <a:p>
            <a:pPr lvl="1"/>
            <a:r>
              <a:rPr lang="en-US" altLang="en-US" sz="4000"/>
              <a:t>Spiritual mediocrity</a:t>
            </a:r>
          </a:p>
          <a:p>
            <a:pPr lvl="1">
              <a:buFont typeface="Wingdings 2" panose="05020102010507070707" pitchFamily="18" charset="2"/>
              <a:buNone/>
            </a:pPr>
            <a:endParaRPr lang="en-US" altLang="en-US" sz="400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6B0B6000-D085-21DC-3831-70FE4F41F86E}"/>
              </a:ext>
            </a:extLst>
          </p:cNvPr>
          <p:cNvSpPr>
            <a:spLocks noGrp="1"/>
          </p:cNvSpPr>
          <p:nvPr>
            <p:ph type="title"/>
          </p:nvPr>
        </p:nvSpPr>
        <p:spPr/>
        <p:txBody>
          <a:bodyPr/>
          <a:lstStyle/>
          <a:p>
            <a:r>
              <a:rPr lang="en-US" altLang="en-US"/>
              <a:t>Purpose of Church Discipline</a:t>
            </a:r>
          </a:p>
        </p:txBody>
      </p:sp>
      <p:sp>
        <p:nvSpPr>
          <p:cNvPr id="25603" name="Content Placeholder 2">
            <a:extLst>
              <a:ext uri="{FF2B5EF4-FFF2-40B4-BE49-F238E27FC236}">
                <a16:creationId xmlns:a16="http://schemas.microsoft.com/office/drawing/2014/main" xmlns="" id="{8B3B4480-B4ED-B116-9668-60C8D0ABEB62}"/>
              </a:ext>
            </a:extLst>
          </p:cNvPr>
          <p:cNvSpPr>
            <a:spLocks noGrp="1"/>
          </p:cNvSpPr>
          <p:nvPr>
            <p:ph idx="1"/>
          </p:nvPr>
        </p:nvSpPr>
        <p:spPr/>
        <p:txBody>
          <a:bodyPr>
            <a:normAutofit/>
          </a:bodyPr>
          <a:lstStyle/>
          <a:p>
            <a:r>
              <a:rPr lang="en-US" altLang="en-US" sz="4000" dirty="0"/>
              <a:t>Vs. 5-for the destruction of his sin nature</a:t>
            </a:r>
          </a:p>
          <a:p>
            <a:pPr lvl="1"/>
            <a:r>
              <a:rPr lang="en-US" altLang="en-US" sz="3600" dirty="0"/>
              <a:t>It is primarily to help the person see the error of their ways.</a:t>
            </a:r>
          </a:p>
          <a:p>
            <a:pPr lvl="2"/>
            <a:r>
              <a:rPr lang="en-US" altLang="en-US" sz="3600" dirty="0"/>
              <a:t>Sometimes the comfort of community and friends can keep us from facing consequences</a:t>
            </a:r>
          </a:p>
          <a:p>
            <a:pPr lvl="2"/>
            <a:r>
              <a:rPr lang="en-US" altLang="en-US" sz="3600" dirty="0"/>
              <a:t>It is always done in the hope of redemption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6B0B6000-D085-21DC-3831-70FE4F41F86E}"/>
              </a:ext>
            </a:extLst>
          </p:cNvPr>
          <p:cNvSpPr>
            <a:spLocks noGrp="1"/>
          </p:cNvSpPr>
          <p:nvPr>
            <p:ph type="title"/>
          </p:nvPr>
        </p:nvSpPr>
        <p:spPr/>
        <p:txBody>
          <a:bodyPr/>
          <a:lstStyle/>
          <a:p>
            <a:r>
              <a:rPr lang="en-US" altLang="en-US"/>
              <a:t>Purpose of Church Discipline</a:t>
            </a:r>
          </a:p>
        </p:txBody>
      </p:sp>
      <p:sp>
        <p:nvSpPr>
          <p:cNvPr id="25603" name="Content Placeholder 2">
            <a:extLst>
              <a:ext uri="{FF2B5EF4-FFF2-40B4-BE49-F238E27FC236}">
                <a16:creationId xmlns:a16="http://schemas.microsoft.com/office/drawing/2014/main" xmlns="" id="{8B3B4480-B4ED-B116-9668-60C8D0ABEB62}"/>
              </a:ext>
            </a:extLst>
          </p:cNvPr>
          <p:cNvSpPr>
            <a:spLocks noGrp="1"/>
          </p:cNvSpPr>
          <p:nvPr>
            <p:ph idx="1"/>
          </p:nvPr>
        </p:nvSpPr>
        <p:spPr/>
        <p:txBody>
          <a:bodyPr>
            <a:normAutofit/>
          </a:bodyPr>
          <a:lstStyle/>
          <a:p>
            <a:r>
              <a:rPr lang="en-US" altLang="en-US" sz="4000" dirty="0"/>
              <a:t>But it’s mean! </a:t>
            </a:r>
          </a:p>
          <a:p>
            <a:r>
              <a:rPr lang="en-US" altLang="en-US" sz="4000" dirty="0"/>
              <a:t>Where is the grace?</a:t>
            </a:r>
          </a:p>
          <a:p>
            <a:r>
              <a:rPr lang="en-US" altLang="en-US" sz="4000" dirty="0"/>
              <a:t>Anything that hurts someone is wrong!</a:t>
            </a:r>
          </a:p>
          <a:p>
            <a:pPr lvl="1"/>
            <a:r>
              <a:rPr lang="en-US" altLang="en-US" sz="3200" dirty="0"/>
              <a:t>What is best for the person?</a:t>
            </a:r>
          </a:p>
          <a:p>
            <a:pPr lvl="1"/>
            <a:r>
              <a:rPr lang="en-US" altLang="en-US" sz="3200" dirty="0"/>
              <a:t>What are the boundaries for Biblical community?</a:t>
            </a:r>
          </a:p>
          <a:p>
            <a:pPr lvl="1"/>
            <a:r>
              <a:rPr lang="en-US" altLang="en-US" sz="3200" dirty="0"/>
              <a:t>What is best for the community?</a:t>
            </a:r>
            <a:endParaRPr lang="en-US" altLang="en-US" sz="2800" dirty="0"/>
          </a:p>
        </p:txBody>
      </p:sp>
    </p:spTree>
    <p:extLst>
      <p:ext uri="{BB962C8B-B14F-4D97-AF65-F5344CB8AC3E}">
        <p14:creationId xmlns:p14="http://schemas.microsoft.com/office/powerpoint/2010/main" val="27380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3BC92EA6-67AC-6AF7-0BFC-F9F40BF477F3}"/>
              </a:ext>
            </a:extLst>
          </p:cNvPr>
          <p:cNvSpPr>
            <a:spLocks noGrp="1"/>
          </p:cNvSpPr>
          <p:nvPr>
            <p:ph type="title"/>
          </p:nvPr>
        </p:nvSpPr>
        <p:spPr/>
        <p:txBody>
          <a:bodyPr/>
          <a:lstStyle/>
          <a:p>
            <a:r>
              <a:rPr lang="en-US" altLang="en-US"/>
              <a:t> 1 Corinthians 5</a:t>
            </a:r>
          </a:p>
        </p:txBody>
      </p:sp>
      <p:sp>
        <p:nvSpPr>
          <p:cNvPr id="26627" name="Content Placeholder 2">
            <a:extLst>
              <a:ext uri="{FF2B5EF4-FFF2-40B4-BE49-F238E27FC236}">
                <a16:creationId xmlns:a16="http://schemas.microsoft.com/office/drawing/2014/main" xmlns="" id="{8A69B944-23D4-70AF-6B81-5818E59A6623}"/>
              </a:ext>
            </a:extLst>
          </p:cNvPr>
          <p:cNvSpPr>
            <a:spLocks noGrp="1"/>
          </p:cNvSpPr>
          <p:nvPr>
            <p:ph idx="1"/>
          </p:nvPr>
        </p:nvSpPr>
        <p:spPr/>
        <p:txBody>
          <a:bodyPr>
            <a:normAutofit/>
          </a:bodyPr>
          <a:lstStyle/>
          <a:p>
            <a:pPr>
              <a:buFont typeface="Wingdings" panose="05000000000000000000" pitchFamily="2" charset="2"/>
              <a:buNone/>
            </a:pPr>
            <a:r>
              <a:rPr lang="en-US" altLang="en-US" sz="4000" b="1"/>
              <a:t>6</a:t>
            </a:r>
            <a:r>
              <a:rPr lang="en-US" altLang="en-US" sz="4000"/>
              <a:t> Your boasting is not good. Do you not know that a little leaven leavens the whole lump </a:t>
            </a:r>
            <a:r>
              <a:rPr lang="en-US" altLang="en-US" sz="4000" i="1"/>
              <a:t>of dough? </a:t>
            </a:r>
            <a:r>
              <a:rPr lang="en-US" altLang="en-US" sz="4000" b="1"/>
              <a:t>7</a:t>
            </a:r>
            <a:r>
              <a:rPr lang="en-US" altLang="en-US" sz="4000"/>
              <a:t> Clean out the old leaven so that you may be a new lump, just as you are </a:t>
            </a:r>
            <a:r>
              <a:rPr lang="en-US" altLang="en-US" sz="4000" i="1"/>
              <a:t>in fact </a:t>
            </a:r>
            <a:r>
              <a:rPr lang="en-US" altLang="en-US" sz="4000"/>
              <a:t>unleavened. For Christ our Passover also has been sacrificed. </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A810C70A-CF3F-5F86-4067-D81932CAAC09}"/>
              </a:ext>
            </a:extLst>
          </p:cNvPr>
          <p:cNvSpPr>
            <a:spLocks noGrp="1"/>
          </p:cNvSpPr>
          <p:nvPr>
            <p:ph type="title"/>
          </p:nvPr>
        </p:nvSpPr>
        <p:spPr/>
        <p:txBody>
          <a:bodyPr/>
          <a:lstStyle/>
          <a:p>
            <a:r>
              <a:rPr lang="en-US" altLang="en-US"/>
              <a:t> 1 Corinthians 5</a:t>
            </a:r>
          </a:p>
        </p:txBody>
      </p:sp>
      <p:sp>
        <p:nvSpPr>
          <p:cNvPr id="27651" name="Content Placeholder 2">
            <a:extLst>
              <a:ext uri="{FF2B5EF4-FFF2-40B4-BE49-F238E27FC236}">
                <a16:creationId xmlns:a16="http://schemas.microsoft.com/office/drawing/2014/main" xmlns="" id="{13F659AD-DDE9-F6A0-8F37-214FACA4A56E}"/>
              </a:ext>
            </a:extLst>
          </p:cNvPr>
          <p:cNvSpPr>
            <a:spLocks noGrp="1"/>
          </p:cNvSpPr>
          <p:nvPr>
            <p:ph idx="1"/>
          </p:nvPr>
        </p:nvSpPr>
        <p:spPr/>
        <p:txBody>
          <a:bodyPr>
            <a:normAutofit/>
          </a:bodyPr>
          <a:lstStyle/>
          <a:p>
            <a:pPr>
              <a:buFont typeface="Wingdings" panose="05000000000000000000" pitchFamily="2" charset="2"/>
              <a:buNone/>
            </a:pPr>
            <a:r>
              <a:rPr lang="en-US" altLang="en-US" sz="4000" b="1"/>
              <a:t>6</a:t>
            </a:r>
            <a:r>
              <a:rPr lang="en-US" altLang="en-US" sz="4000"/>
              <a:t> Your boasting is not good. Do you not know that a </a:t>
            </a:r>
            <a:r>
              <a:rPr lang="en-US" altLang="en-US" sz="4000" u="sng"/>
              <a:t>little leaven leavens the whole lump </a:t>
            </a:r>
            <a:r>
              <a:rPr lang="en-US" altLang="en-US" sz="4000" i="1" u="sng"/>
              <a:t>of dough</a:t>
            </a:r>
            <a:r>
              <a:rPr lang="en-US" altLang="en-US" sz="4000" i="1"/>
              <a:t>? </a:t>
            </a:r>
            <a:r>
              <a:rPr lang="en-US" altLang="en-US" sz="4000" b="1"/>
              <a:t>7</a:t>
            </a:r>
            <a:r>
              <a:rPr lang="en-US" altLang="en-US" sz="4000"/>
              <a:t> Clean out the old leaven so that you may be a new lump, just as you are </a:t>
            </a:r>
            <a:r>
              <a:rPr lang="en-US" altLang="en-US" sz="4000" i="1"/>
              <a:t>in fact </a:t>
            </a:r>
            <a:r>
              <a:rPr lang="en-US" altLang="en-US" sz="4000"/>
              <a:t>unleavened. For Christ our Passover also has been sacrificed. </a:t>
            </a:r>
          </a:p>
        </p:txBody>
      </p:sp>
      <p:sp>
        <p:nvSpPr>
          <p:cNvPr id="4" name="TextBox 3">
            <a:extLst>
              <a:ext uri="{FF2B5EF4-FFF2-40B4-BE49-F238E27FC236}">
                <a16:creationId xmlns:a16="http://schemas.microsoft.com/office/drawing/2014/main" xmlns="" id="{EB93C47D-AED6-657F-98B8-5790C7EB6613}"/>
              </a:ext>
            </a:extLst>
          </p:cNvPr>
          <p:cNvSpPr txBox="1"/>
          <p:nvPr/>
        </p:nvSpPr>
        <p:spPr>
          <a:xfrm>
            <a:off x="2133600" y="3352801"/>
            <a:ext cx="76200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600" dirty="0"/>
              <a:t>It is also for the good of the church</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3ED4FFB2-8B7C-1F87-EED5-F2AC204DFCD3}"/>
              </a:ext>
            </a:extLst>
          </p:cNvPr>
          <p:cNvSpPr>
            <a:spLocks noGrp="1"/>
          </p:cNvSpPr>
          <p:nvPr>
            <p:ph type="title"/>
          </p:nvPr>
        </p:nvSpPr>
        <p:spPr/>
        <p:txBody>
          <a:bodyPr/>
          <a:lstStyle/>
          <a:p>
            <a:r>
              <a:rPr lang="en-US" altLang="en-US"/>
              <a:t> 1 Corinthians 5</a:t>
            </a:r>
          </a:p>
        </p:txBody>
      </p:sp>
      <p:sp>
        <p:nvSpPr>
          <p:cNvPr id="28675" name="Content Placeholder 2">
            <a:extLst>
              <a:ext uri="{FF2B5EF4-FFF2-40B4-BE49-F238E27FC236}">
                <a16:creationId xmlns:a16="http://schemas.microsoft.com/office/drawing/2014/main" xmlns="" id="{716BA6BA-3AD0-3F0C-B3A5-EF0CD9A8DDE5}"/>
              </a:ext>
            </a:extLst>
          </p:cNvPr>
          <p:cNvSpPr>
            <a:spLocks noGrp="1"/>
          </p:cNvSpPr>
          <p:nvPr>
            <p:ph idx="1"/>
          </p:nvPr>
        </p:nvSpPr>
        <p:spPr/>
        <p:txBody>
          <a:bodyPr>
            <a:normAutofit/>
          </a:bodyPr>
          <a:lstStyle/>
          <a:p>
            <a:pPr>
              <a:buFont typeface="Wingdings" panose="05000000000000000000" pitchFamily="2" charset="2"/>
              <a:buNone/>
            </a:pPr>
            <a:r>
              <a:rPr lang="en-US" altLang="en-US" sz="4000" b="1"/>
              <a:t>6</a:t>
            </a:r>
            <a:r>
              <a:rPr lang="en-US" altLang="en-US" sz="4000"/>
              <a:t> Your boasting is not good. Do you not know that a </a:t>
            </a:r>
            <a:r>
              <a:rPr lang="en-US" altLang="en-US" sz="4000" u="sng"/>
              <a:t>little leaven leavens the whole lump </a:t>
            </a:r>
            <a:r>
              <a:rPr lang="en-US" altLang="en-US" sz="4000" i="1" u="sng"/>
              <a:t>of dough</a:t>
            </a:r>
            <a:r>
              <a:rPr lang="en-US" altLang="en-US" sz="4000" i="1"/>
              <a:t>? </a:t>
            </a:r>
            <a:r>
              <a:rPr lang="en-US" altLang="en-US" sz="4000" b="1"/>
              <a:t>7</a:t>
            </a:r>
            <a:r>
              <a:rPr lang="en-US" altLang="en-US" sz="4000"/>
              <a:t> Clean out the old leaven so that you may be a new lump, just as you are </a:t>
            </a:r>
            <a:r>
              <a:rPr lang="en-US" altLang="en-US" sz="4000" i="1"/>
              <a:t>in fact </a:t>
            </a:r>
            <a:r>
              <a:rPr lang="en-US" altLang="en-US" sz="4000"/>
              <a:t>unleavened. For Christ our Passover also has been sacrificed. </a:t>
            </a:r>
          </a:p>
        </p:txBody>
      </p:sp>
      <p:sp>
        <p:nvSpPr>
          <p:cNvPr id="4" name="TextBox 3">
            <a:extLst>
              <a:ext uri="{FF2B5EF4-FFF2-40B4-BE49-F238E27FC236}">
                <a16:creationId xmlns:a16="http://schemas.microsoft.com/office/drawing/2014/main" xmlns="" id="{FA667F57-532E-F1F7-34E7-3B0E1F74E29E}"/>
              </a:ext>
            </a:extLst>
          </p:cNvPr>
          <p:cNvSpPr txBox="1"/>
          <p:nvPr/>
        </p:nvSpPr>
        <p:spPr>
          <a:xfrm>
            <a:off x="2133600" y="3352800"/>
            <a:ext cx="7620000" cy="120032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600" dirty="0"/>
              <a:t>It is also for the good of the church</a:t>
            </a:r>
          </a:p>
          <a:p>
            <a:pPr>
              <a:defRPr/>
            </a:pPr>
            <a:r>
              <a:rPr lang="en-US" sz="3600" dirty="0"/>
              <a:t>-The church is not a country club</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3ED4FFB2-8B7C-1F87-EED5-F2AC204DFCD3}"/>
              </a:ext>
            </a:extLst>
          </p:cNvPr>
          <p:cNvSpPr>
            <a:spLocks noGrp="1"/>
          </p:cNvSpPr>
          <p:nvPr>
            <p:ph type="title"/>
          </p:nvPr>
        </p:nvSpPr>
        <p:spPr/>
        <p:txBody>
          <a:bodyPr/>
          <a:lstStyle/>
          <a:p>
            <a:r>
              <a:rPr lang="en-US" altLang="en-US"/>
              <a:t> 1 Corinthians 5</a:t>
            </a:r>
          </a:p>
        </p:txBody>
      </p:sp>
      <p:sp>
        <p:nvSpPr>
          <p:cNvPr id="28675" name="Content Placeholder 2">
            <a:extLst>
              <a:ext uri="{FF2B5EF4-FFF2-40B4-BE49-F238E27FC236}">
                <a16:creationId xmlns:a16="http://schemas.microsoft.com/office/drawing/2014/main" xmlns="" id="{716BA6BA-3AD0-3F0C-B3A5-EF0CD9A8DDE5}"/>
              </a:ext>
            </a:extLst>
          </p:cNvPr>
          <p:cNvSpPr>
            <a:spLocks noGrp="1"/>
          </p:cNvSpPr>
          <p:nvPr>
            <p:ph idx="1"/>
          </p:nvPr>
        </p:nvSpPr>
        <p:spPr/>
        <p:txBody>
          <a:bodyPr>
            <a:normAutofit/>
          </a:bodyPr>
          <a:lstStyle/>
          <a:p>
            <a:pPr>
              <a:buFont typeface="Wingdings" panose="05000000000000000000" pitchFamily="2" charset="2"/>
              <a:buNone/>
            </a:pPr>
            <a:r>
              <a:rPr lang="en-US" altLang="en-US" sz="4000" b="1"/>
              <a:t>6</a:t>
            </a:r>
            <a:r>
              <a:rPr lang="en-US" altLang="en-US" sz="4000"/>
              <a:t> Your boasting is not good. Do you not know that a </a:t>
            </a:r>
            <a:r>
              <a:rPr lang="en-US" altLang="en-US" sz="4000" u="sng"/>
              <a:t>little leaven leavens the whole lump </a:t>
            </a:r>
            <a:r>
              <a:rPr lang="en-US" altLang="en-US" sz="4000" i="1" u="sng"/>
              <a:t>of dough</a:t>
            </a:r>
            <a:r>
              <a:rPr lang="en-US" altLang="en-US" sz="4000" i="1"/>
              <a:t>? </a:t>
            </a:r>
            <a:r>
              <a:rPr lang="en-US" altLang="en-US" sz="4000" b="1"/>
              <a:t>7</a:t>
            </a:r>
            <a:r>
              <a:rPr lang="en-US" altLang="en-US" sz="4000"/>
              <a:t> Clean out the old leaven so that you may be a new lump, just as you are </a:t>
            </a:r>
            <a:r>
              <a:rPr lang="en-US" altLang="en-US" sz="4000" i="1"/>
              <a:t>in fact </a:t>
            </a:r>
            <a:r>
              <a:rPr lang="en-US" altLang="en-US" sz="4000"/>
              <a:t>unleavened. For Christ our Passover also has been sacrificed. </a:t>
            </a:r>
          </a:p>
        </p:txBody>
      </p:sp>
      <p:sp>
        <p:nvSpPr>
          <p:cNvPr id="4" name="TextBox 3">
            <a:extLst>
              <a:ext uri="{FF2B5EF4-FFF2-40B4-BE49-F238E27FC236}">
                <a16:creationId xmlns:a16="http://schemas.microsoft.com/office/drawing/2014/main" xmlns="" id="{FA667F57-532E-F1F7-34E7-3B0E1F74E29E}"/>
              </a:ext>
            </a:extLst>
          </p:cNvPr>
          <p:cNvSpPr txBox="1"/>
          <p:nvPr/>
        </p:nvSpPr>
        <p:spPr>
          <a:xfrm>
            <a:off x="2133600" y="3352800"/>
            <a:ext cx="7620000" cy="286232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600" dirty="0"/>
              <a:t>It is also for the good of the church</a:t>
            </a:r>
          </a:p>
          <a:p>
            <a:pPr>
              <a:defRPr/>
            </a:pPr>
            <a:r>
              <a:rPr lang="en-US" sz="3600" dirty="0"/>
              <a:t>-The church is not a country club </a:t>
            </a:r>
          </a:p>
          <a:p>
            <a:pPr>
              <a:defRPr/>
            </a:pPr>
            <a:r>
              <a:rPr lang="en-US" sz="3600" dirty="0"/>
              <a:t>-We can’t be sincere about the Bible while throwing out the parts that are hard</a:t>
            </a:r>
          </a:p>
        </p:txBody>
      </p:sp>
    </p:spTree>
    <p:extLst>
      <p:ext uri="{BB962C8B-B14F-4D97-AF65-F5344CB8AC3E}">
        <p14:creationId xmlns:p14="http://schemas.microsoft.com/office/powerpoint/2010/main" val="51389630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0EA7A8D8-7690-18CC-9D0A-B01C7AACF73E}"/>
              </a:ext>
            </a:extLst>
          </p:cNvPr>
          <p:cNvSpPr>
            <a:spLocks noGrp="1"/>
          </p:cNvSpPr>
          <p:nvPr>
            <p:ph type="title"/>
          </p:nvPr>
        </p:nvSpPr>
        <p:spPr/>
        <p:txBody>
          <a:bodyPr/>
          <a:lstStyle/>
          <a:p>
            <a:r>
              <a:rPr lang="en-US" altLang="en-US"/>
              <a:t> 1 Corinthians 5</a:t>
            </a:r>
          </a:p>
        </p:txBody>
      </p:sp>
      <p:sp>
        <p:nvSpPr>
          <p:cNvPr id="30723" name="Content Placeholder 2">
            <a:extLst>
              <a:ext uri="{FF2B5EF4-FFF2-40B4-BE49-F238E27FC236}">
                <a16:creationId xmlns:a16="http://schemas.microsoft.com/office/drawing/2014/main" xmlns="" id="{D5BC0C48-AF4A-DD5A-31F7-6860F40B3322}"/>
              </a:ext>
            </a:extLst>
          </p:cNvPr>
          <p:cNvSpPr>
            <a:spLocks noGrp="1"/>
          </p:cNvSpPr>
          <p:nvPr>
            <p:ph idx="1"/>
          </p:nvPr>
        </p:nvSpPr>
        <p:spPr/>
        <p:txBody>
          <a:bodyPr/>
          <a:lstStyle/>
          <a:p>
            <a:pPr>
              <a:buFont typeface="Wingdings" panose="05000000000000000000" pitchFamily="2" charset="2"/>
              <a:buNone/>
            </a:pPr>
            <a:r>
              <a:rPr lang="en-US" altLang="en-US" sz="4000" b="1" dirty="0"/>
              <a:t>8</a:t>
            </a:r>
            <a:r>
              <a:rPr lang="en-US" altLang="en-US" sz="4000" dirty="0"/>
              <a:t> Therefore let us celebrate the feast, not with old leaven, nor with the leaven of malice and wickedness, but with the unleavened bread of </a:t>
            </a:r>
            <a:r>
              <a:rPr lang="en-US" altLang="en-US" sz="4000" u="sng" dirty="0"/>
              <a:t>sincerity and truth</a:t>
            </a:r>
            <a:r>
              <a:rPr lang="en-US" altLang="en-US" sz="4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5BBD2-E94D-82C2-6A8D-2D228AE1EABF}"/>
              </a:ext>
            </a:extLst>
          </p:cNvPr>
          <p:cNvSpPr>
            <a:spLocks noGrp="1"/>
          </p:cNvSpPr>
          <p:nvPr>
            <p:ph type="title"/>
          </p:nvPr>
        </p:nvSpPr>
        <p:spPr/>
        <p:txBody>
          <a:bodyPr>
            <a:normAutofit/>
          </a:bodyPr>
          <a:lstStyle/>
          <a:p>
            <a:r>
              <a:rPr lang="en-US" sz="3200" dirty="0"/>
              <a:t>This is exactly what's wrong with Christianity</a:t>
            </a:r>
          </a:p>
        </p:txBody>
      </p:sp>
      <p:sp>
        <p:nvSpPr>
          <p:cNvPr id="3" name="Content Placeholder 2">
            <a:extLst>
              <a:ext uri="{FF2B5EF4-FFF2-40B4-BE49-F238E27FC236}">
                <a16:creationId xmlns:a16="http://schemas.microsoft.com/office/drawing/2014/main" xmlns="" id="{25707D8A-D4B9-5D2A-017F-ACB7037DE6F9}"/>
              </a:ext>
            </a:extLst>
          </p:cNvPr>
          <p:cNvSpPr>
            <a:spLocks noGrp="1"/>
          </p:cNvSpPr>
          <p:nvPr>
            <p:ph idx="1"/>
          </p:nvPr>
        </p:nvSpPr>
        <p:spPr>
          <a:xfrm>
            <a:off x="225630" y="1662801"/>
            <a:ext cx="11798135" cy="4537262"/>
          </a:xfrm>
        </p:spPr>
        <p:txBody>
          <a:bodyPr/>
          <a:lstStyle/>
          <a:p>
            <a:r>
              <a:rPr lang="en-US" dirty="0"/>
              <a:t>Pointing the finger at others</a:t>
            </a:r>
          </a:p>
          <a:p>
            <a:r>
              <a:rPr lang="en-US" dirty="0"/>
              <a:t>Being severe</a:t>
            </a:r>
          </a:p>
          <a:p>
            <a:r>
              <a:rPr lang="en-US" dirty="0"/>
              <a:t>Shaming</a:t>
            </a:r>
          </a:p>
          <a:p>
            <a:r>
              <a:rPr lang="en-US" dirty="0"/>
              <a:t>What gives you the right to treat someone this way?</a:t>
            </a:r>
          </a:p>
        </p:txBody>
      </p:sp>
    </p:spTree>
    <p:extLst>
      <p:ext uri="{BB962C8B-B14F-4D97-AF65-F5344CB8AC3E}">
        <p14:creationId xmlns:p14="http://schemas.microsoft.com/office/powerpoint/2010/main" val="38784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8B1AE8A4-F8DD-DC40-BC8A-182A5C328858}"/>
              </a:ext>
            </a:extLst>
          </p:cNvPr>
          <p:cNvSpPr>
            <a:spLocks noGrp="1"/>
          </p:cNvSpPr>
          <p:nvPr>
            <p:ph type="title"/>
          </p:nvPr>
        </p:nvSpPr>
        <p:spPr/>
        <p:txBody>
          <a:bodyPr/>
          <a:lstStyle/>
          <a:p>
            <a:r>
              <a:rPr lang="en-US" altLang="en-US"/>
              <a:t> 1 Corinthians 5</a:t>
            </a:r>
          </a:p>
        </p:txBody>
      </p:sp>
      <p:sp>
        <p:nvSpPr>
          <p:cNvPr id="31747" name="Content Placeholder 2">
            <a:extLst>
              <a:ext uri="{FF2B5EF4-FFF2-40B4-BE49-F238E27FC236}">
                <a16:creationId xmlns:a16="http://schemas.microsoft.com/office/drawing/2014/main" xmlns="" id="{809F2497-9A38-21CD-495F-BFE3A9F6A1E4}"/>
              </a:ext>
            </a:extLst>
          </p:cNvPr>
          <p:cNvSpPr>
            <a:spLocks noGrp="1"/>
          </p:cNvSpPr>
          <p:nvPr>
            <p:ph idx="1"/>
          </p:nvPr>
        </p:nvSpPr>
        <p:spPr/>
        <p:txBody>
          <a:bodyPr>
            <a:normAutofit/>
          </a:bodyPr>
          <a:lstStyle/>
          <a:p>
            <a:pPr>
              <a:buFont typeface="Wingdings" panose="05000000000000000000" pitchFamily="2" charset="2"/>
              <a:buNone/>
            </a:pPr>
            <a:r>
              <a:rPr lang="en-US" altLang="en-US" sz="4000" b="1"/>
              <a:t>9</a:t>
            </a:r>
            <a:r>
              <a:rPr lang="en-US" altLang="en-US" sz="4000"/>
              <a:t> I wrote you in my letter not to associate with immoral people; </a:t>
            </a:r>
            <a:r>
              <a:rPr lang="en-US" altLang="en-US" sz="4000" b="1"/>
              <a:t>10</a:t>
            </a:r>
            <a:r>
              <a:rPr lang="en-US" altLang="en-US" sz="4000"/>
              <a:t> </a:t>
            </a:r>
            <a:r>
              <a:rPr lang="en-US" altLang="en-US" sz="4000" u="sng"/>
              <a:t>I </a:t>
            </a:r>
            <a:r>
              <a:rPr lang="en-US" altLang="en-US" sz="4000" i="1" u="sng"/>
              <a:t>did </a:t>
            </a:r>
            <a:r>
              <a:rPr lang="en-US" altLang="en-US" sz="4000" u="sng"/>
              <a:t>not at all </a:t>
            </a:r>
            <a:r>
              <a:rPr lang="en-US" altLang="en-US" sz="4000" i="1" u="sng"/>
              <a:t>mean </a:t>
            </a:r>
            <a:r>
              <a:rPr lang="en-US" altLang="en-US" sz="4000" u="sng"/>
              <a:t>with the immoral people of this world</a:t>
            </a:r>
            <a:r>
              <a:rPr lang="en-US" altLang="en-US" sz="4000"/>
              <a:t>, or with the covetous and swindlers, or with idolaters, for then you would have to go out of the world.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496AE3C9-0401-4C56-6FA2-908780E8A939}"/>
              </a:ext>
            </a:extLst>
          </p:cNvPr>
          <p:cNvSpPr>
            <a:spLocks noGrp="1"/>
          </p:cNvSpPr>
          <p:nvPr>
            <p:ph type="title"/>
          </p:nvPr>
        </p:nvSpPr>
        <p:spPr/>
        <p:txBody>
          <a:bodyPr/>
          <a:lstStyle/>
          <a:p>
            <a:r>
              <a:rPr lang="en-US" altLang="en-US"/>
              <a:t> 1 Corinthians 5</a:t>
            </a:r>
          </a:p>
        </p:txBody>
      </p:sp>
      <p:sp>
        <p:nvSpPr>
          <p:cNvPr id="32771" name="Content Placeholder 2">
            <a:extLst>
              <a:ext uri="{FF2B5EF4-FFF2-40B4-BE49-F238E27FC236}">
                <a16:creationId xmlns:a16="http://schemas.microsoft.com/office/drawing/2014/main" xmlns="" id="{766717A1-A3EB-32E1-632E-EE1F8541F435}"/>
              </a:ext>
            </a:extLst>
          </p:cNvPr>
          <p:cNvSpPr>
            <a:spLocks noGrp="1"/>
          </p:cNvSpPr>
          <p:nvPr>
            <p:ph idx="1"/>
          </p:nvPr>
        </p:nvSpPr>
        <p:spPr/>
        <p:txBody>
          <a:bodyPr>
            <a:normAutofit/>
          </a:bodyPr>
          <a:lstStyle/>
          <a:p>
            <a:pPr>
              <a:buFont typeface="Wingdings" panose="05000000000000000000" pitchFamily="2" charset="2"/>
              <a:buNone/>
            </a:pPr>
            <a:r>
              <a:rPr lang="en-US" altLang="en-US" sz="4000" b="1"/>
              <a:t>9</a:t>
            </a:r>
            <a:r>
              <a:rPr lang="en-US" altLang="en-US" sz="4000"/>
              <a:t> I wrote you in my letter not to associate with immoral people; </a:t>
            </a:r>
            <a:r>
              <a:rPr lang="en-US" altLang="en-US" sz="4000" b="1"/>
              <a:t>10</a:t>
            </a:r>
            <a:r>
              <a:rPr lang="en-US" altLang="en-US" sz="4000"/>
              <a:t> </a:t>
            </a:r>
            <a:r>
              <a:rPr lang="en-US" altLang="en-US" sz="4000" u="sng"/>
              <a:t>I </a:t>
            </a:r>
            <a:r>
              <a:rPr lang="en-US" altLang="en-US" sz="4000" i="1" u="sng"/>
              <a:t>did </a:t>
            </a:r>
            <a:r>
              <a:rPr lang="en-US" altLang="en-US" sz="4000" u="sng"/>
              <a:t>not at all </a:t>
            </a:r>
            <a:r>
              <a:rPr lang="en-US" altLang="en-US" sz="4000" i="1" u="sng"/>
              <a:t>mean </a:t>
            </a:r>
            <a:r>
              <a:rPr lang="en-US" altLang="en-US" sz="4000" u="sng"/>
              <a:t>with the immoral people of this world</a:t>
            </a:r>
            <a:r>
              <a:rPr lang="en-US" altLang="en-US" sz="4000"/>
              <a:t>, or with the covetous and swindlers, or with idolaters, for then you would have to go out of the world. </a:t>
            </a:r>
          </a:p>
        </p:txBody>
      </p:sp>
      <p:sp>
        <p:nvSpPr>
          <p:cNvPr id="4" name="TextBox 3">
            <a:extLst>
              <a:ext uri="{FF2B5EF4-FFF2-40B4-BE49-F238E27FC236}">
                <a16:creationId xmlns:a16="http://schemas.microsoft.com/office/drawing/2014/main" xmlns="" id="{F64BBA76-7906-3A0B-4938-BB82B5FB13E8}"/>
              </a:ext>
            </a:extLst>
          </p:cNvPr>
          <p:cNvSpPr txBox="1"/>
          <p:nvPr/>
        </p:nvSpPr>
        <p:spPr>
          <a:xfrm>
            <a:off x="2057400" y="3276601"/>
            <a:ext cx="76200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600" dirty="0"/>
              <a:t>This is NOT a command to reject sinners!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AADFC9FA-5F5D-C91D-596E-C809D27A9FBA}"/>
              </a:ext>
            </a:extLst>
          </p:cNvPr>
          <p:cNvSpPr>
            <a:spLocks noGrp="1"/>
          </p:cNvSpPr>
          <p:nvPr>
            <p:ph type="title"/>
          </p:nvPr>
        </p:nvSpPr>
        <p:spPr/>
        <p:txBody>
          <a:bodyPr/>
          <a:lstStyle/>
          <a:p>
            <a:r>
              <a:rPr lang="en-US" altLang="en-US"/>
              <a:t>Context</a:t>
            </a:r>
          </a:p>
        </p:txBody>
      </p:sp>
      <p:sp>
        <p:nvSpPr>
          <p:cNvPr id="11267" name="Content Placeholder 2">
            <a:extLst>
              <a:ext uri="{FF2B5EF4-FFF2-40B4-BE49-F238E27FC236}">
                <a16:creationId xmlns:a16="http://schemas.microsoft.com/office/drawing/2014/main" xmlns="" id="{508C9064-91B7-9591-ADA6-9B10F6A2AE37}"/>
              </a:ext>
            </a:extLst>
          </p:cNvPr>
          <p:cNvSpPr>
            <a:spLocks noGrp="1"/>
          </p:cNvSpPr>
          <p:nvPr>
            <p:ph idx="1"/>
          </p:nvPr>
        </p:nvSpPr>
        <p:spPr/>
        <p:txBody>
          <a:bodyPr/>
          <a:lstStyle/>
          <a:p>
            <a:r>
              <a:rPr lang="en-US" altLang="en-US" sz="4400" dirty="0"/>
              <a:t>This week</a:t>
            </a:r>
          </a:p>
          <a:p>
            <a:pPr lvl="1"/>
            <a:r>
              <a:rPr lang="en-US" altLang="en-US" sz="4000" dirty="0"/>
              <a:t>Sexual immorality</a:t>
            </a:r>
          </a:p>
          <a:p>
            <a:pPr lvl="1">
              <a:buFont typeface="Wingdings 2" panose="05020102010507070707" pitchFamily="18" charset="2"/>
              <a:buNone/>
            </a:pPr>
            <a:endParaRPr lang="en-US"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75347FB0-C510-F355-A097-439EFF0DEEF4}"/>
              </a:ext>
            </a:extLst>
          </p:cNvPr>
          <p:cNvSpPr>
            <a:spLocks noGrp="1"/>
          </p:cNvSpPr>
          <p:nvPr>
            <p:ph type="title"/>
          </p:nvPr>
        </p:nvSpPr>
        <p:spPr/>
        <p:txBody>
          <a:bodyPr/>
          <a:lstStyle/>
          <a:p>
            <a:r>
              <a:rPr lang="en-US" altLang="en-US"/>
              <a:t> 1 Corinthians 5</a:t>
            </a:r>
          </a:p>
        </p:txBody>
      </p:sp>
      <p:sp>
        <p:nvSpPr>
          <p:cNvPr id="33795" name="Content Placeholder 2">
            <a:extLst>
              <a:ext uri="{FF2B5EF4-FFF2-40B4-BE49-F238E27FC236}">
                <a16:creationId xmlns:a16="http://schemas.microsoft.com/office/drawing/2014/main" xmlns="" id="{133E1F4D-AA0A-B013-28FA-896DDDB362CC}"/>
              </a:ext>
            </a:extLst>
          </p:cNvPr>
          <p:cNvSpPr>
            <a:spLocks noGrp="1"/>
          </p:cNvSpPr>
          <p:nvPr>
            <p:ph idx="1"/>
          </p:nvPr>
        </p:nvSpPr>
        <p:spPr/>
        <p:txBody>
          <a:bodyPr>
            <a:normAutofit/>
          </a:bodyPr>
          <a:lstStyle/>
          <a:p>
            <a:pPr>
              <a:buFont typeface="Wingdings" panose="05000000000000000000" pitchFamily="2" charset="2"/>
              <a:buNone/>
            </a:pPr>
            <a:r>
              <a:rPr lang="en-US" altLang="en-US" sz="4000" b="1"/>
              <a:t>9</a:t>
            </a:r>
            <a:r>
              <a:rPr lang="en-US" altLang="en-US" sz="4000"/>
              <a:t> I wrote you in my letter not to associate with immoral people; </a:t>
            </a:r>
            <a:r>
              <a:rPr lang="en-US" altLang="en-US" sz="4000" b="1"/>
              <a:t>10</a:t>
            </a:r>
            <a:r>
              <a:rPr lang="en-US" altLang="en-US" sz="4000"/>
              <a:t> </a:t>
            </a:r>
            <a:r>
              <a:rPr lang="en-US" altLang="en-US" sz="4000" u="sng"/>
              <a:t>I </a:t>
            </a:r>
            <a:r>
              <a:rPr lang="en-US" altLang="en-US" sz="4000" i="1" u="sng"/>
              <a:t>did </a:t>
            </a:r>
            <a:r>
              <a:rPr lang="en-US" altLang="en-US" sz="4000" u="sng"/>
              <a:t>not at all </a:t>
            </a:r>
            <a:r>
              <a:rPr lang="en-US" altLang="en-US" sz="4000" i="1" u="sng"/>
              <a:t>mean </a:t>
            </a:r>
            <a:r>
              <a:rPr lang="en-US" altLang="en-US" sz="4000" u="sng"/>
              <a:t>with the immoral people of this world</a:t>
            </a:r>
            <a:r>
              <a:rPr lang="en-US" altLang="en-US" sz="4000"/>
              <a:t>, or with the covetous and swindlers, or with idolaters, for then you would have to go out of the world. </a:t>
            </a:r>
          </a:p>
        </p:txBody>
      </p:sp>
      <p:sp>
        <p:nvSpPr>
          <p:cNvPr id="4" name="TextBox 3">
            <a:extLst>
              <a:ext uri="{FF2B5EF4-FFF2-40B4-BE49-F238E27FC236}">
                <a16:creationId xmlns:a16="http://schemas.microsoft.com/office/drawing/2014/main" xmlns="" id="{66CAD927-5866-D475-6224-4E68D87A7188}"/>
              </a:ext>
            </a:extLst>
          </p:cNvPr>
          <p:cNvSpPr txBox="1"/>
          <p:nvPr/>
        </p:nvSpPr>
        <p:spPr>
          <a:xfrm>
            <a:off x="2057400" y="3276600"/>
            <a:ext cx="7620000" cy="230832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600" dirty="0"/>
              <a:t>This is NOT a command to reject sinners!</a:t>
            </a:r>
          </a:p>
          <a:p>
            <a:pPr>
              <a:defRPr/>
            </a:pPr>
            <a:endParaRPr lang="en-US" sz="3600" dirty="0"/>
          </a:p>
          <a:p>
            <a:pPr>
              <a:defRPr/>
            </a:pPr>
            <a:r>
              <a:rPr lang="en-US" sz="3600" dirty="0"/>
              <a:t>Church Discipline is for those who are in the community of Christ.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0A3630BD-F69F-FBC5-6A32-588EA571DC86}"/>
              </a:ext>
            </a:extLst>
          </p:cNvPr>
          <p:cNvSpPr>
            <a:spLocks noGrp="1"/>
          </p:cNvSpPr>
          <p:nvPr>
            <p:ph type="title"/>
          </p:nvPr>
        </p:nvSpPr>
        <p:spPr/>
        <p:txBody>
          <a:bodyPr/>
          <a:lstStyle/>
          <a:p>
            <a:r>
              <a:rPr lang="en-US" altLang="en-US"/>
              <a:t> 1 Corinthians 5</a:t>
            </a:r>
          </a:p>
        </p:txBody>
      </p:sp>
      <p:sp>
        <p:nvSpPr>
          <p:cNvPr id="34819" name="Content Placeholder 2">
            <a:extLst>
              <a:ext uri="{FF2B5EF4-FFF2-40B4-BE49-F238E27FC236}">
                <a16:creationId xmlns:a16="http://schemas.microsoft.com/office/drawing/2014/main" xmlns="" id="{B7905900-C1B1-D832-DADB-3B0B81D1447C}"/>
              </a:ext>
            </a:extLst>
          </p:cNvPr>
          <p:cNvSpPr>
            <a:spLocks noGrp="1"/>
          </p:cNvSpPr>
          <p:nvPr>
            <p:ph idx="1"/>
          </p:nvPr>
        </p:nvSpPr>
        <p:spPr/>
        <p:txBody>
          <a:bodyPr/>
          <a:lstStyle/>
          <a:p>
            <a:pPr>
              <a:buFont typeface="Wingdings" panose="05000000000000000000" pitchFamily="2" charset="2"/>
              <a:buNone/>
            </a:pPr>
            <a:r>
              <a:rPr lang="en-US" altLang="en-US" sz="4000" b="1"/>
              <a:t>11 </a:t>
            </a:r>
            <a:r>
              <a:rPr lang="en-US" altLang="en-US" sz="4000"/>
              <a:t> But actually, I wrote to you not to associate with any </a:t>
            </a:r>
            <a:r>
              <a:rPr lang="en-US" altLang="en-US" sz="4000" u="sng"/>
              <a:t>so-called brother </a:t>
            </a:r>
            <a:r>
              <a:rPr lang="en-US" altLang="en-US" sz="4000"/>
              <a:t>if he is an immoral person, or covetous, or an idolater, or a reviler, or a drunkard, or a swindler—not even to eat with such a one.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BCDE36E2-8B41-B499-43D7-11BF79CC4E6E}"/>
              </a:ext>
            </a:extLst>
          </p:cNvPr>
          <p:cNvSpPr>
            <a:spLocks noGrp="1"/>
          </p:cNvSpPr>
          <p:nvPr>
            <p:ph type="title"/>
          </p:nvPr>
        </p:nvSpPr>
        <p:spPr/>
        <p:txBody>
          <a:bodyPr/>
          <a:lstStyle/>
          <a:p>
            <a:r>
              <a:rPr lang="en-US" altLang="en-US"/>
              <a:t> 1 Corinthians 5</a:t>
            </a:r>
          </a:p>
        </p:txBody>
      </p:sp>
      <p:sp>
        <p:nvSpPr>
          <p:cNvPr id="35843" name="Content Placeholder 2">
            <a:extLst>
              <a:ext uri="{FF2B5EF4-FFF2-40B4-BE49-F238E27FC236}">
                <a16:creationId xmlns:a16="http://schemas.microsoft.com/office/drawing/2014/main" xmlns="" id="{FE086696-28D4-C53A-2656-EC61C410A513}"/>
              </a:ext>
            </a:extLst>
          </p:cNvPr>
          <p:cNvSpPr>
            <a:spLocks noGrp="1"/>
          </p:cNvSpPr>
          <p:nvPr>
            <p:ph idx="1"/>
          </p:nvPr>
        </p:nvSpPr>
        <p:spPr/>
        <p:txBody>
          <a:bodyPr/>
          <a:lstStyle/>
          <a:p>
            <a:pPr>
              <a:buFont typeface="Wingdings" panose="05000000000000000000" pitchFamily="2" charset="2"/>
              <a:buNone/>
            </a:pPr>
            <a:r>
              <a:rPr lang="en-US" altLang="en-US" sz="4000" b="1" dirty="0"/>
              <a:t>11 </a:t>
            </a:r>
            <a:r>
              <a:rPr lang="en-US" altLang="en-US" sz="4000" dirty="0"/>
              <a:t> But actually, I wrote to you not to associate with any so-called brother if he is an immoral person, or covetous, or an idolater, or a reviler, or a drunkard, or a swindler—not even to eat with such a one. </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BF6DB8DA-ADFE-12DD-BB2D-31441908812B}"/>
              </a:ext>
            </a:extLst>
          </p:cNvPr>
          <p:cNvSpPr>
            <a:spLocks noGrp="1"/>
          </p:cNvSpPr>
          <p:nvPr>
            <p:ph type="title"/>
          </p:nvPr>
        </p:nvSpPr>
        <p:spPr/>
        <p:txBody>
          <a:bodyPr/>
          <a:lstStyle/>
          <a:p>
            <a:r>
              <a:rPr lang="en-US" altLang="en-US"/>
              <a:t> 1 Corinthians 5</a:t>
            </a:r>
          </a:p>
        </p:txBody>
      </p:sp>
      <p:sp>
        <p:nvSpPr>
          <p:cNvPr id="36867" name="Content Placeholder 2">
            <a:extLst>
              <a:ext uri="{FF2B5EF4-FFF2-40B4-BE49-F238E27FC236}">
                <a16:creationId xmlns:a16="http://schemas.microsoft.com/office/drawing/2014/main" xmlns="" id="{76FC8CF2-375A-FAED-72E2-C8AC6CA53BB5}"/>
              </a:ext>
            </a:extLst>
          </p:cNvPr>
          <p:cNvSpPr>
            <a:spLocks noGrp="1"/>
          </p:cNvSpPr>
          <p:nvPr>
            <p:ph idx="1"/>
          </p:nvPr>
        </p:nvSpPr>
        <p:spPr/>
        <p:txBody>
          <a:bodyPr/>
          <a:lstStyle/>
          <a:p>
            <a:pPr>
              <a:buFont typeface="Wingdings" panose="05000000000000000000" pitchFamily="2" charset="2"/>
              <a:buNone/>
            </a:pPr>
            <a:r>
              <a:rPr lang="en-US" altLang="en-US" sz="4000" b="1"/>
              <a:t>11 </a:t>
            </a:r>
            <a:r>
              <a:rPr lang="en-US" altLang="en-US" sz="4000"/>
              <a:t> But actually, I wrote to you not to associate with any so-called brother if he is an immoral person, or </a:t>
            </a:r>
            <a:r>
              <a:rPr lang="en-US" altLang="en-US" sz="4000" u="sng"/>
              <a:t>covetous</a:t>
            </a:r>
            <a:r>
              <a:rPr lang="en-US" altLang="en-US" sz="4000"/>
              <a:t>, or an idolater, or a reviler, or a drunkard, or a swindler—not even to eat with such a one. </a:t>
            </a:r>
          </a:p>
        </p:txBody>
      </p:sp>
      <p:sp>
        <p:nvSpPr>
          <p:cNvPr id="5" name="Rectangle 4">
            <a:extLst>
              <a:ext uri="{FF2B5EF4-FFF2-40B4-BE49-F238E27FC236}">
                <a16:creationId xmlns:a16="http://schemas.microsoft.com/office/drawing/2014/main" xmlns="" id="{1C71B64F-A426-61A1-8D51-CA794A41DC1F}"/>
              </a:ext>
            </a:extLst>
          </p:cNvPr>
          <p:cNvSpPr>
            <a:spLocks noChangeArrowheads="1"/>
          </p:cNvSpPr>
          <p:nvPr/>
        </p:nvSpPr>
        <p:spPr bwMode="auto">
          <a:xfrm>
            <a:off x="2438400" y="2438400"/>
            <a:ext cx="5867400" cy="1143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lnSpc>
                <a:spcPct val="75000"/>
              </a:lnSpc>
              <a:spcBef>
                <a:spcPct val="10000"/>
              </a:spcBef>
              <a:defRPr/>
            </a:pPr>
            <a:r>
              <a:rPr lang="en-US" sz="4800" dirty="0" err="1"/>
              <a:t>pleonectes</a:t>
            </a:r>
            <a:r>
              <a:rPr lang="en-US" sz="4800" dirty="0"/>
              <a:t> = avarice, greediness</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4FC24919-C2F5-7FE2-91C7-3C61BD4CA746}"/>
              </a:ext>
            </a:extLst>
          </p:cNvPr>
          <p:cNvSpPr>
            <a:spLocks noGrp="1"/>
          </p:cNvSpPr>
          <p:nvPr>
            <p:ph type="title"/>
          </p:nvPr>
        </p:nvSpPr>
        <p:spPr/>
        <p:txBody>
          <a:bodyPr/>
          <a:lstStyle/>
          <a:p>
            <a:r>
              <a:rPr lang="en-US" altLang="en-US"/>
              <a:t> 1 Corinthians 5</a:t>
            </a:r>
          </a:p>
        </p:txBody>
      </p:sp>
      <p:sp>
        <p:nvSpPr>
          <p:cNvPr id="37891" name="Content Placeholder 2">
            <a:extLst>
              <a:ext uri="{FF2B5EF4-FFF2-40B4-BE49-F238E27FC236}">
                <a16:creationId xmlns:a16="http://schemas.microsoft.com/office/drawing/2014/main" xmlns="" id="{A663093A-FC9A-FCFF-55D2-B1F4AF81AE75}"/>
              </a:ext>
            </a:extLst>
          </p:cNvPr>
          <p:cNvSpPr>
            <a:spLocks noGrp="1"/>
          </p:cNvSpPr>
          <p:nvPr>
            <p:ph idx="1"/>
          </p:nvPr>
        </p:nvSpPr>
        <p:spPr/>
        <p:txBody>
          <a:bodyPr/>
          <a:lstStyle/>
          <a:p>
            <a:pPr>
              <a:buFont typeface="Wingdings" panose="05000000000000000000" pitchFamily="2" charset="2"/>
              <a:buNone/>
            </a:pPr>
            <a:r>
              <a:rPr lang="en-US" altLang="en-US" sz="4000" b="1"/>
              <a:t>11 </a:t>
            </a:r>
            <a:r>
              <a:rPr lang="en-US" altLang="en-US" sz="4000"/>
              <a:t> But actually, I wrote to you not to associate with any so-called brother if he is an immoral person, or covetous, or an </a:t>
            </a:r>
            <a:r>
              <a:rPr lang="en-US" altLang="en-US" sz="4000" u="sng"/>
              <a:t>idolater</a:t>
            </a:r>
            <a:r>
              <a:rPr lang="en-US" altLang="en-US" sz="4000"/>
              <a:t>, or a reviler, or a drunkard, or a swindler—not even to eat with such a one. </a:t>
            </a:r>
          </a:p>
        </p:txBody>
      </p:sp>
      <p:sp>
        <p:nvSpPr>
          <p:cNvPr id="5" name="Rectangle 4">
            <a:extLst>
              <a:ext uri="{FF2B5EF4-FFF2-40B4-BE49-F238E27FC236}">
                <a16:creationId xmlns:a16="http://schemas.microsoft.com/office/drawing/2014/main" xmlns="" id="{6B2E9B1F-84FA-857F-0490-FE3C058FF53E}"/>
              </a:ext>
            </a:extLst>
          </p:cNvPr>
          <p:cNvSpPr>
            <a:spLocks noChangeArrowheads="1"/>
          </p:cNvSpPr>
          <p:nvPr/>
        </p:nvSpPr>
        <p:spPr bwMode="auto">
          <a:xfrm>
            <a:off x="1905000" y="2514600"/>
            <a:ext cx="5867400" cy="762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lnSpc>
                <a:spcPct val="75000"/>
              </a:lnSpc>
              <a:spcBef>
                <a:spcPct val="10000"/>
              </a:spcBef>
              <a:defRPr/>
            </a:pPr>
            <a:r>
              <a:rPr lang="en-US" sz="4800" dirty="0"/>
              <a:t>Worshiping false Gods</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E79B4737-A7F7-7566-059D-6A1B131955BE}"/>
              </a:ext>
            </a:extLst>
          </p:cNvPr>
          <p:cNvSpPr>
            <a:spLocks noGrp="1"/>
          </p:cNvSpPr>
          <p:nvPr>
            <p:ph type="title"/>
          </p:nvPr>
        </p:nvSpPr>
        <p:spPr/>
        <p:txBody>
          <a:bodyPr/>
          <a:lstStyle/>
          <a:p>
            <a:r>
              <a:rPr lang="en-US" altLang="en-US"/>
              <a:t> 1 Corinthians 5</a:t>
            </a:r>
          </a:p>
        </p:txBody>
      </p:sp>
      <p:sp>
        <p:nvSpPr>
          <p:cNvPr id="38915" name="Content Placeholder 2">
            <a:extLst>
              <a:ext uri="{FF2B5EF4-FFF2-40B4-BE49-F238E27FC236}">
                <a16:creationId xmlns:a16="http://schemas.microsoft.com/office/drawing/2014/main" xmlns="" id="{90D180DE-6A6C-8274-4F91-720ACAF74286}"/>
              </a:ext>
            </a:extLst>
          </p:cNvPr>
          <p:cNvSpPr>
            <a:spLocks noGrp="1"/>
          </p:cNvSpPr>
          <p:nvPr>
            <p:ph idx="1"/>
          </p:nvPr>
        </p:nvSpPr>
        <p:spPr/>
        <p:txBody>
          <a:bodyPr/>
          <a:lstStyle/>
          <a:p>
            <a:pPr>
              <a:buFont typeface="Wingdings" panose="05000000000000000000" pitchFamily="2" charset="2"/>
              <a:buNone/>
            </a:pPr>
            <a:r>
              <a:rPr lang="en-US" altLang="en-US" sz="4000" b="1"/>
              <a:t>11 </a:t>
            </a:r>
            <a:r>
              <a:rPr lang="en-US" altLang="en-US" sz="4000"/>
              <a:t> But actually, I wrote to you not to associate with any so-called brother if he is an immoral person, or covetous, or an idolater, or a </a:t>
            </a:r>
            <a:r>
              <a:rPr lang="en-US" altLang="en-US" sz="4000" u="sng"/>
              <a:t>reviler,</a:t>
            </a:r>
            <a:r>
              <a:rPr lang="en-US" altLang="en-US" sz="4000"/>
              <a:t> or a drunkard, or a swindler—not even to eat with such a one. </a:t>
            </a:r>
          </a:p>
        </p:txBody>
      </p:sp>
      <p:sp>
        <p:nvSpPr>
          <p:cNvPr id="5" name="Rectangle 4">
            <a:extLst>
              <a:ext uri="{FF2B5EF4-FFF2-40B4-BE49-F238E27FC236}">
                <a16:creationId xmlns:a16="http://schemas.microsoft.com/office/drawing/2014/main" xmlns="" id="{E598E082-EC21-6141-DD50-D9E800E7E7C8}"/>
              </a:ext>
            </a:extLst>
          </p:cNvPr>
          <p:cNvSpPr>
            <a:spLocks noChangeArrowheads="1"/>
          </p:cNvSpPr>
          <p:nvPr/>
        </p:nvSpPr>
        <p:spPr bwMode="auto">
          <a:xfrm>
            <a:off x="1905000" y="2514600"/>
            <a:ext cx="5867400" cy="1143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lnSpc>
                <a:spcPct val="75000"/>
              </a:lnSpc>
              <a:spcBef>
                <a:spcPct val="10000"/>
              </a:spcBef>
              <a:defRPr/>
            </a:pPr>
            <a:r>
              <a:rPr lang="en-US" sz="4800" dirty="0"/>
              <a:t>Verbal attack, insults, abuse</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F3456ED5-F3F6-1D4D-9100-196DBBEF2C76}"/>
              </a:ext>
            </a:extLst>
          </p:cNvPr>
          <p:cNvSpPr>
            <a:spLocks noGrp="1"/>
          </p:cNvSpPr>
          <p:nvPr>
            <p:ph type="title"/>
          </p:nvPr>
        </p:nvSpPr>
        <p:spPr/>
        <p:txBody>
          <a:bodyPr/>
          <a:lstStyle/>
          <a:p>
            <a:r>
              <a:rPr lang="en-US" altLang="en-US"/>
              <a:t> 1 Corinthians 5</a:t>
            </a:r>
          </a:p>
        </p:txBody>
      </p:sp>
      <p:sp>
        <p:nvSpPr>
          <p:cNvPr id="39939" name="Content Placeholder 2">
            <a:extLst>
              <a:ext uri="{FF2B5EF4-FFF2-40B4-BE49-F238E27FC236}">
                <a16:creationId xmlns:a16="http://schemas.microsoft.com/office/drawing/2014/main" xmlns="" id="{D67DC117-7B02-CEBF-85B8-E26476416A6F}"/>
              </a:ext>
            </a:extLst>
          </p:cNvPr>
          <p:cNvSpPr>
            <a:spLocks noGrp="1"/>
          </p:cNvSpPr>
          <p:nvPr>
            <p:ph idx="1"/>
          </p:nvPr>
        </p:nvSpPr>
        <p:spPr/>
        <p:txBody>
          <a:bodyPr/>
          <a:lstStyle/>
          <a:p>
            <a:pPr>
              <a:buFont typeface="Wingdings" panose="05000000000000000000" pitchFamily="2" charset="2"/>
              <a:buNone/>
            </a:pPr>
            <a:r>
              <a:rPr lang="en-US" altLang="en-US" sz="4000" b="1" dirty="0"/>
              <a:t>11 </a:t>
            </a:r>
            <a:r>
              <a:rPr lang="en-US" altLang="en-US" sz="4000" dirty="0"/>
              <a:t> But actually, I wrote to you not to associate with any so-called brother if he is an immoral person, or covetous, or an idolater, or a reviler, or a </a:t>
            </a:r>
            <a:r>
              <a:rPr lang="en-US" altLang="en-US" sz="4000" u="sng" dirty="0"/>
              <a:t>drunkard</a:t>
            </a:r>
            <a:r>
              <a:rPr lang="en-US" altLang="en-US" sz="4000" dirty="0"/>
              <a:t>, or a swindler—not even to eat with such a one. </a:t>
            </a:r>
          </a:p>
        </p:txBody>
      </p:sp>
      <p:sp>
        <p:nvSpPr>
          <p:cNvPr id="5" name="Rectangle 4">
            <a:extLst>
              <a:ext uri="{FF2B5EF4-FFF2-40B4-BE49-F238E27FC236}">
                <a16:creationId xmlns:a16="http://schemas.microsoft.com/office/drawing/2014/main" xmlns="" id="{CCB1162C-51AA-7AD0-4243-5EAC48C6D0E8}"/>
              </a:ext>
            </a:extLst>
          </p:cNvPr>
          <p:cNvSpPr>
            <a:spLocks noChangeArrowheads="1"/>
          </p:cNvSpPr>
          <p:nvPr/>
        </p:nvSpPr>
        <p:spPr bwMode="auto">
          <a:xfrm>
            <a:off x="1905000" y="2514600"/>
            <a:ext cx="6781800" cy="17526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lnSpc>
                <a:spcPct val="75000"/>
              </a:lnSpc>
              <a:spcBef>
                <a:spcPct val="10000"/>
              </a:spcBef>
              <a:defRPr/>
            </a:pPr>
            <a:r>
              <a:rPr lang="en-US" sz="4800" dirty="0"/>
              <a:t>Addiction to intoxication including alcohol and drugs</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65FF84DC-989C-EEB6-CD3A-EA779D510CF8}"/>
              </a:ext>
            </a:extLst>
          </p:cNvPr>
          <p:cNvSpPr>
            <a:spLocks noGrp="1"/>
          </p:cNvSpPr>
          <p:nvPr>
            <p:ph type="title"/>
          </p:nvPr>
        </p:nvSpPr>
        <p:spPr/>
        <p:txBody>
          <a:bodyPr/>
          <a:lstStyle/>
          <a:p>
            <a:r>
              <a:rPr lang="en-US" altLang="en-US"/>
              <a:t> 1 Corinthians 5</a:t>
            </a:r>
          </a:p>
        </p:txBody>
      </p:sp>
      <p:sp>
        <p:nvSpPr>
          <p:cNvPr id="40963" name="Content Placeholder 2">
            <a:extLst>
              <a:ext uri="{FF2B5EF4-FFF2-40B4-BE49-F238E27FC236}">
                <a16:creationId xmlns:a16="http://schemas.microsoft.com/office/drawing/2014/main" xmlns="" id="{CA4B58B0-E580-50DF-261F-F7CF3E80F988}"/>
              </a:ext>
            </a:extLst>
          </p:cNvPr>
          <p:cNvSpPr>
            <a:spLocks noGrp="1"/>
          </p:cNvSpPr>
          <p:nvPr>
            <p:ph idx="1"/>
          </p:nvPr>
        </p:nvSpPr>
        <p:spPr/>
        <p:txBody>
          <a:bodyPr/>
          <a:lstStyle/>
          <a:p>
            <a:pPr>
              <a:buFont typeface="Wingdings" panose="05000000000000000000" pitchFamily="2" charset="2"/>
              <a:buNone/>
            </a:pPr>
            <a:r>
              <a:rPr lang="en-US" altLang="en-US" sz="4000" b="1"/>
              <a:t>11 </a:t>
            </a:r>
            <a:r>
              <a:rPr lang="en-US" altLang="en-US" sz="4000"/>
              <a:t> But actually, I wrote to you not to associate with any so-called brother if he is an immoral person, or covetous, or an idolater, or a reviler, or a drunkard, or a </a:t>
            </a:r>
            <a:r>
              <a:rPr lang="en-US" altLang="en-US" sz="4000" u="sng"/>
              <a:t>swindler</a:t>
            </a:r>
            <a:r>
              <a:rPr lang="en-US" altLang="en-US" sz="4000"/>
              <a:t>—not even to eat with such a one. </a:t>
            </a:r>
          </a:p>
        </p:txBody>
      </p:sp>
      <p:sp>
        <p:nvSpPr>
          <p:cNvPr id="5" name="Rectangle 4">
            <a:extLst>
              <a:ext uri="{FF2B5EF4-FFF2-40B4-BE49-F238E27FC236}">
                <a16:creationId xmlns:a16="http://schemas.microsoft.com/office/drawing/2014/main" xmlns="" id="{6FE3C9A3-15FA-29F3-80CB-A68249800248}"/>
              </a:ext>
            </a:extLst>
          </p:cNvPr>
          <p:cNvSpPr>
            <a:spLocks noChangeArrowheads="1"/>
          </p:cNvSpPr>
          <p:nvPr/>
        </p:nvSpPr>
        <p:spPr bwMode="auto">
          <a:xfrm>
            <a:off x="1905000" y="2514600"/>
            <a:ext cx="5867400" cy="1143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lnSpc>
                <a:spcPct val="75000"/>
              </a:lnSpc>
              <a:spcBef>
                <a:spcPct val="10000"/>
              </a:spcBef>
              <a:defRPr/>
            </a:pPr>
            <a:r>
              <a:rPr lang="en-US" sz="4800" dirty="0"/>
              <a:t>Stealing, or taking advantage financially</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76B36340-1D98-ADB9-5850-FE7FFECC09F8}"/>
              </a:ext>
            </a:extLst>
          </p:cNvPr>
          <p:cNvSpPr>
            <a:spLocks noGrp="1"/>
          </p:cNvSpPr>
          <p:nvPr>
            <p:ph type="title"/>
          </p:nvPr>
        </p:nvSpPr>
        <p:spPr/>
        <p:txBody>
          <a:bodyPr/>
          <a:lstStyle/>
          <a:p>
            <a:r>
              <a:rPr lang="en-US" altLang="en-US"/>
              <a:t> 1 Corinthians 5</a:t>
            </a:r>
          </a:p>
        </p:txBody>
      </p:sp>
      <p:sp>
        <p:nvSpPr>
          <p:cNvPr id="41987" name="Content Placeholder 2">
            <a:extLst>
              <a:ext uri="{FF2B5EF4-FFF2-40B4-BE49-F238E27FC236}">
                <a16:creationId xmlns:a16="http://schemas.microsoft.com/office/drawing/2014/main" xmlns="" id="{434613A9-8142-340A-B641-6D27D7167031}"/>
              </a:ext>
            </a:extLst>
          </p:cNvPr>
          <p:cNvSpPr>
            <a:spLocks noGrp="1"/>
          </p:cNvSpPr>
          <p:nvPr>
            <p:ph idx="1"/>
          </p:nvPr>
        </p:nvSpPr>
        <p:spPr/>
        <p:txBody>
          <a:bodyPr/>
          <a:lstStyle/>
          <a:p>
            <a:pPr>
              <a:buFont typeface="Wingdings" panose="05000000000000000000" pitchFamily="2" charset="2"/>
              <a:buNone/>
            </a:pPr>
            <a:r>
              <a:rPr lang="en-US" altLang="en-US" sz="4000" b="1" dirty="0"/>
              <a:t>11 </a:t>
            </a:r>
            <a:r>
              <a:rPr lang="en-US" altLang="en-US" sz="4000" dirty="0"/>
              <a:t> But actually, I wrote to you not to associate with any so-called brother if he is an immoral person, or covetous, or an idolater, or a reviler, or a drunkard, or a </a:t>
            </a:r>
            <a:r>
              <a:rPr lang="en-US" altLang="en-US" sz="4000" u="sng" dirty="0"/>
              <a:t>swindler</a:t>
            </a:r>
            <a:r>
              <a:rPr lang="en-US" altLang="en-US" sz="4000" dirty="0"/>
              <a:t>—not even to eat with such a one. </a:t>
            </a:r>
          </a:p>
        </p:txBody>
      </p:sp>
      <p:sp>
        <p:nvSpPr>
          <p:cNvPr id="5" name="Rectangle 4">
            <a:extLst>
              <a:ext uri="{FF2B5EF4-FFF2-40B4-BE49-F238E27FC236}">
                <a16:creationId xmlns:a16="http://schemas.microsoft.com/office/drawing/2014/main" xmlns="" id="{8520B37B-8BC6-7629-C7EE-10F14058E95B}"/>
              </a:ext>
            </a:extLst>
          </p:cNvPr>
          <p:cNvSpPr>
            <a:spLocks noChangeArrowheads="1"/>
          </p:cNvSpPr>
          <p:nvPr/>
        </p:nvSpPr>
        <p:spPr bwMode="auto">
          <a:xfrm>
            <a:off x="1905000" y="2514600"/>
            <a:ext cx="5867400" cy="1143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lnSpc>
                <a:spcPct val="75000"/>
              </a:lnSpc>
              <a:spcBef>
                <a:spcPct val="10000"/>
              </a:spcBef>
              <a:defRPr/>
            </a:pPr>
            <a:r>
              <a:rPr lang="en-US" sz="4800" dirty="0"/>
              <a:t>Stealing, or taking advantage financially</a:t>
            </a:r>
          </a:p>
        </p:txBody>
      </p:sp>
      <p:sp>
        <p:nvSpPr>
          <p:cNvPr id="6" name="Rectangle 6">
            <a:extLst>
              <a:ext uri="{FF2B5EF4-FFF2-40B4-BE49-F238E27FC236}">
                <a16:creationId xmlns:a16="http://schemas.microsoft.com/office/drawing/2014/main" xmlns="" id="{1A496371-45F1-6106-87D9-F393033B7C57}"/>
              </a:ext>
            </a:extLst>
          </p:cNvPr>
          <p:cNvSpPr>
            <a:spLocks noChangeArrowheads="1"/>
          </p:cNvSpPr>
          <p:nvPr/>
        </p:nvSpPr>
        <p:spPr bwMode="auto">
          <a:xfrm>
            <a:off x="1066800" y="152400"/>
            <a:ext cx="9448800" cy="46482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lstStyle/>
          <a:p>
            <a:pPr>
              <a:lnSpc>
                <a:spcPct val="75000"/>
              </a:lnSpc>
              <a:defRPr/>
            </a:pPr>
            <a:r>
              <a:rPr lang="en-US" sz="4400" b="1" dirty="0">
                <a:effectLst>
                  <a:outerShdw blurRad="38100" dist="38100" dir="2700000" algn="tl">
                    <a:srgbClr val="000000"/>
                  </a:outerShdw>
                </a:effectLst>
              </a:rPr>
              <a:t>Also known from other passages:</a:t>
            </a:r>
          </a:p>
          <a:p>
            <a:pPr>
              <a:lnSpc>
                <a:spcPct val="75000"/>
              </a:lnSpc>
              <a:defRPr/>
            </a:pPr>
            <a:endParaRPr lang="en-US" sz="4400" b="1" dirty="0">
              <a:effectLst>
                <a:outerShdw blurRad="38100" dist="38100" dir="2700000" algn="tl">
                  <a:srgbClr val="000000"/>
                </a:outerShdw>
              </a:effectLst>
            </a:endParaRPr>
          </a:p>
          <a:p>
            <a:pPr>
              <a:lnSpc>
                <a:spcPct val="75000"/>
              </a:lnSpc>
              <a:defRPr/>
            </a:pPr>
            <a:r>
              <a:rPr lang="en-US" sz="4000" b="1" u="sng" dirty="0">
                <a:effectLst>
                  <a:outerShdw blurRad="38100" dist="38100" dir="2700000" algn="tl">
                    <a:srgbClr val="000000"/>
                  </a:outerShdw>
                </a:effectLst>
              </a:rPr>
              <a:t>Unruly life</a:t>
            </a:r>
            <a:r>
              <a:rPr lang="en-US" sz="4000" b="1" dirty="0">
                <a:effectLst>
                  <a:outerShdw blurRad="38100" dist="38100" dir="2700000" algn="tl">
                    <a:srgbClr val="000000"/>
                  </a:outerShdw>
                </a:effectLst>
              </a:rPr>
              <a:t> II Thess.3:6 - refusal to work, even though the ability and the opportunity are clearly present. </a:t>
            </a:r>
          </a:p>
          <a:p>
            <a:pPr>
              <a:lnSpc>
                <a:spcPct val="75000"/>
              </a:lnSpc>
              <a:defRPr/>
            </a:pPr>
            <a:endParaRPr lang="en-US" sz="4000" b="1" dirty="0">
              <a:effectLst>
                <a:outerShdw blurRad="38100" dist="38100" dir="2700000" algn="tl">
                  <a:srgbClr val="000000"/>
                </a:outerShdw>
              </a:effectLst>
            </a:endParaRPr>
          </a:p>
          <a:p>
            <a:pPr>
              <a:lnSpc>
                <a:spcPct val="75000"/>
              </a:lnSpc>
              <a:defRPr/>
            </a:pPr>
            <a:r>
              <a:rPr lang="en-US" sz="4000" b="1" u="sng" dirty="0">
                <a:effectLst>
                  <a:outerShdw blurRad="38100" dist="38100" dir="2700000" algn="tl">
                    <a:srgbClr val="000000"/>
                  </a:outerShdw>
                </a:effectLst>
              </a:rPr>
              <a:t>Division of the local church</a:t>
            </a:r>
            <a:r>
              <a:rPr lang="en-US" sz="4000" b="1" dirty="0">
                <a:effectLst>
                  <a:outerShdw blurRad="38100" dist="38100" dir="2700000" algn="tl">
                    <a:srgbClr val="000000"/>
                  </a:outerShdw>
                </a:effectLst>
              </a:rPr>
              <a:t> Titus 3:10,11 - collecting followers in opposition to the established leadership</a:t>
            </a:r>
          </a:p>
          <a:p>
            <a:pPr>
              <a:lnSpc>
                <a:spcPct val="75000"/>
              </a:lnSpc>
              <a:defRPr/>
            </a:pPr>
            <a:r>
              <a:rPr lang="en-US" sz="4000" b="1" dirty="0">
                <a:effectLst>
                  <a:outerShdw blurRad="38100" dist="38100" dir="2700000" algn="tl">
                    <a:srgbClr val="000000"/>
                  </a:outerShdw>
                </a:effectLst>
              </a:rPr>
              <a:t/>
            </a:r>
            <a:br>
              <a:rPr lang="en-US" sz="4000" b="1" dirty="0">
                <a:effectLst>
                  <a:outerShdw blurRad="38100" dist="38100" dir="2700000" algn="tl">
                    <a:srgbClr val="000000"/>
                  </a:outerShdw>
                </a:effectLst>
              </a:rPr>
            </a:br>
            <a:endParaRPr lang="en-US" sz="280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35668A06-52F7-4259-C631-C68E15F37606}"/>
              </a:ext>
            </a:extLst>
          </p:cNvPr>
          <p:cNvSpPr>
            <a:spLocks noGrp="1"/>
          </p:cNvSpPr>
          <p:nvPr>
            <p:ph type="title"/>
          </p:nvPr>
        </p:nvSpPr>
        <p:spPr/>
        <p:txBody>
          <a:bodyPr/>
          <a:lstStyle/>
          <a:p>
            <a:r>
              <a:rPr lang="en-US" altLang="en-US"/>
              <a:t> 1 Corinthians 5</a:t>
            </a:r>
          </a:p>
        </p:txBody>
      </p:sp>
      <p:sp>
        <p:nvSpPr>
          <p:cNvPr id="3" name="Content Placeholder 2">
            <a:extLst>
              <a:ext uri="{FF2B5EF4-FFF2-40B4-BE49-F238E27FC236}">
                <a16:creationId xmlns:a16="http://schemas.microsoft.com/office/drawing/2014/main" xmlns="" id="{E6E42AB9-4024-0DFB-B8D0-6165B60E8EFC}"/>
              </a:ext>
            </a:extLst>
          </p:cNvPr>
          <p:cNvSpPr>
            <a:spLocks noGrp="1"/>
          </p:cNvSpPr>
          <p:nvPr>
            <p:ph idx="1"/>
          </p:nvPr>
        </p:nvSpPr>
        <p:spPr/>
        <p:txBody>
          <a:bodyPr/>
          <a:lstStyle/>
          <a:p>
            <a:pPr>
              <a:buFont typeface="Wingdings" panose="05000000000000000000" pitchFamily="2" charset="2"/>
              <a:buNone/>
              <a:defRPr/>
            </a:pPr>
            <a:r>
              <a:rPr lang="en-US" sz="4000" b="1" dirty="0"/>
              <a:t>12</a:t>
            </a:r>
            <a:r>
              <a:rPr lang="en-US" sz="4000" dirty="0"/>
              <a:t> For what have I to do with judging outsiders? Do you not judge those who are within </a:t>
            </a:r>
            <a:r>
              <a:rPr lang="en-US" sz="4000" i="1" dirty="0"/>
              <a:t>the church? </a:t>
            </a:r>
            <a:r>
              <a:rPr lang="en-US" sz="4000" b="1" dirty="0"/>
              <a:t>13</a:t>
            </a:r>
            <a:r>
              <a:rPr lang="en-US" sz="4000" dirty="0"/>
              <a:t> But those who are outside, God judges. </a:t>
            </a:r>
            <a:r>
              <a:rPr lang="en-US" sz="4000" cap="small" dirty="0"/>
              <a:t>Remove the wicked</a:t>
            </a:r>
            <a:r>
              <a:rPr lang="en-US" sz="4000" dirty="0"/>
              <a:t> </a:t>
            </a:r>
            <a:r>
              <a:rPr lang="en-US" sz="4000" cap="small" dirty="0"/>
              <a:t>man from among</a:t>
            </a:r>
            <a:r>
              <a:rPr lang="en-US" sz="4000" dirty="0"/>
              <a:t> </a:t>
            </a:r>
            <a:r>
              <a:rPr lang="en-US" sz="4000" cap="small" dirty="0"/>
              <a:t>yourselves</a:t>
            </a:r>
            <a:r>
              <a:rPr lang="en-US" sz="4000" dirty="0"/>
              <a:t>.</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039295C2-BD54-4297-C4B1-C807B60C9D9D}"/>
              </a:ext>
            </a:extLst>
          </p:cNvPr>
          <p:cNvSpPr>
            <a:spLocks noGrp="1"/>
          </p:cNvSpPr>
          <p:nvPr>
            <p:ph type="title"/>
          </p:nvPr>
        </p:nvSpPr>
        <p:spPr/>
        <p:txBody>
          <a:bodyPr/>
          <a:lstStyle/>
          <a:p>
            <a:r>
              <a:rPr lang="en-US" sz="5400" b="1" dirty="0">
                <a:effectLst/>
              </a:rPr>
              <a:t>1 Corinthians 5:1–4 (NASB95) </a:t>
            </a:r>
            <a:endParaRPr lang="en-US" altLang="en-US" dirty="0"/>
          </a:p>
        </p:txBody>
      </p:sp>
      <p:sp>
        <p:nvSpPr>
          <p:cNvPr id="12291" name="Content Placeholder 2">
            <a:extLst>
              <a:ext uri="{FF2B5EF4-FFF2-40B4-BE49-F238E27FC236}">
                <a16:creationId xmlns:a16="http://schemas.microsoft.com/office/drawing/2014/main" xmlns="" id="{D9E5B432-3DAF-C261-D852-9AFA9A1A277A}"/>
              </a:ext>
            </a:extLst>
          </p:cNvPr>
          <p:cNvSpPr>
            <a:spLocks noGrp="1"/>
          </p:cNvSpPr>
          <p:nvPr>
            <p:ph idx="1"/>
          </p:nvPr>
        </p:nvSpPr>
        <p:spPr/>
        <p:txBody>
          <a:bodyPr>
            <a:normAutofit/>
          </a:bodyPr>
          <a:lstStyle/>
          <a:p>
            <a:pPr marL="0" indent="0">
              <a:buNone/>
            </a:pPr>
            <a:r>
              <a:rPr lang="en-US" dirty="0"/>
              <a:t>1 It is actually reported that there is immorality among you, and immorality of such a kind as does not exist even among the Gentiles, that someone has his father’s wife. </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8">
            <a:extLst>
              <a:ext uri="{FF2B5EF4-FFF2-40B4-BE49-F238E27FC236}">
                <a16:creationId xmlns:a16="http://schemas.microsoft.com/office/drawing/2014/main" xmlns="" id="{DB20077F-BAEC-433C-EECF-6734BE85317D}"/>
              </a:ext>
            </a:extLst>
          </p:cNvPr>
          <p:cNvSpPr>
            <a:spLocks noGrp="1"/>
          </p:cNvSpPr>
          <p:nvPr>
            <p:ph type="title"/>
          </p:nvPr>
        </p:nvSpPr>
        <p:spPr/>
        <p:txBody>
          <a:bodyPr/>
          <a:lstStyle/>
          <a:p>
            <a:r>
              <a:rPr lang="en-US" altLang="en-US"/>
              <a:t>Is this too harsh?</a:t>
            </a:r>
          </a:p>
        </p:txBody>
      </p:sp>
      <p:sp>
        <p:nvSpPr>
          <p:cNvPr id="40962" name="Content Placeholder 7">
            <a:extLst>
              <a:ext uri="{FF2B5EF4-FFF2-40B4-BE49-F238E27FC236}">
                <a16:creationId xmlns:a16="http://schemas.microsoft.com/office/drawing/2014/main" xmlns="" id="{AC4A482F-4580-9A7B-44AB-75E170CD22B1}"/>
              </a:ext>
            </a:extLst>
          </p:cNvPr>
          <p:cNvSpPr>
            <a:spLocks noGrp="1"/>
          </p:cNvSpPr>
          <p:nvPr>
            <p:ph idx="1"/>
          </p:nvPr>
        </p:nvSpPr>
        <p:spPr/>
        <p:txBody>
          <a:bodyPr>
            <a:normAutofit/>
          </a:bodyPr>
          <a:lstStyle/>
          <a:p>
            <a:r>
              <a:rPr lang="en-US" altLang="en-US" sz="4000"/>
              <a:t>What about love and forgiveness?</a:t>
            </a:r>
          </a:p>
          <a:p>
            <a:r>
              <a:rPr lang="en-US" altLang="en-US" sz="4000"/>
              <a:t>This is a type of love focused on redemption</a:t>
            </a:r>
          </a:p>
          <a:p>
            <a:r>
              <a:rPr lang="en-US" altLang="en-US" sz="4000"/>
              <a:t>See the modern concept of intervention</a:t>
            </a:r>
          </a:p>
          <a:p>
            <a:r>
              <a:rPr lang="en-US" altLang="en-US" sz="4000"/>
              <a:t>It’s not permanent, it only lasts until the person agrees to change</a:t>
            </a:r>
          </a:p>
          <a:p>
            <a:endParaRPr lang="en-US" alt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8">
            <a:extLst>
              <a:ext uri="{FF2B5EF4-FFF2-40B4-BE49-F238E27FC236}">
                <a16:creationId xmlns:a16="http://schemas.microsoft.com/office/drawing/2014/main" xmlns="" id="{FFC57FE2-AB7C-E94E-0CC9-01A044A27CE6}"/>
              </a:ext>
            </a:extLst>
          </p:cNvPr>
          <p:cNvSpPr>
            <a:spLocks noGrp="1"/>
          </p:cNvSpPr>
          <p:nvPr>
            <p:ph type="title"/>
          </p:nvPr>
        </p:nvSpPr>
        <p:spPr/>
        <p:txBody>
          <a:bodyPr/>
          <a:lstStyle/>
          <a:p>
            <a:r>
              <a:rPr lang="en-US" altLang="en-US"/>
              <a:t>Is this too harsh?</a:t>
            </a:r>
          </a:p>
        </p:txBody>
      </p:sp>
      <p:sp>
        <p:nvSpPr>
          <p:cNvPr id="45058" name="Content Placeholder 7">
            <a:extLst>
              <a:ext uri="{FF2B5EF4-FFF2-40B4-BE49-F238E27FC236}">
                <a16:creationId xmlns:a16="http://schemas.microsoft.com/office/drawing/2014/main" xmlns="" id="{822A13BC-A620-3CA1-4FA1-80F6244306A0}"/>
              </a:ext>
            </a:extLst>
          </p:cNvPr>
          <p:cNvSpPr>
            <a:spLocks noGrp="1"/>
          </p:cNvSpPr>
          <p:nvPr>
            <p:ph idx="1"/>
          </p:nvPr>
        </p:nvSpPr>
        <p:spPr/>
        <p:txBody>
          <a:bodyPr>
            <a:normAutofit/>
          </a:bodyPr>
          <a:lstStyle/>
          <a:p>
            <a:r>
              <a:rPr lang="en-US" altLang="en-US" sz="4000" dirty="0"/>
              <a:t>What about love and forgiveness?</a:t>
            </a:r>
          </a:p>
          <a:p>
            <a:r>
              <a:rPr lang="en-US" altLang="en-US" sz="4000" dirty="0"/>
              <a:t>This is a type of love focused on redemption</a:t>
            </a:r>
          </a:p>
          <a:p>
            <a:r>
              <a:rPr lang="en-US" altLang="en-US" sz="4000" dirty="0"/>
              <a:t>See the modern concept of intervention</a:t>
            </a:r>
          </a:p>
          <a:p>
            <a:r>
              <a:rPr lang="en-US" altLang="en-US" sz="4000" dirty="0"/>
              <a:t>It’s not permanent, it only lasts until the person agrees to change</a:t>
            </a:r>
          </a:p>
          <a:p>
            <a:endParaRPr lang="en-US" altLang="en-US" sz="4000" dirty="0"/>
          </a:p>
        </p:txBody>
      </p:sp>
      <p:sp>
        <p:nvSpPr>
          <p:cNvPr id="4" name="Rectangle 5">
            <a:extLst>
              <a:ext uri="{FF2B5EF4-FFF2-40B4-BE49-F238E27FC236}">
                <a16:creationId xmlns:a16="http://schemas.microsoft.com/office/drawing/2014/main" xmlns="" id="{8D306F2B-DC26-F232-E048-8EC32FFC4255}"/>
              </a:ext>
            </a:extLst>
          </p:cNvPr>
          <p:cNvSpPr>
            <a:spLocks noChangeArrowheads="1"/>
          </p:cNvSpPr>
          <p:nvPr/>
        </p:nvSpPr>
        <p:spPr bwMode="auto">
          <a:xfrm>
            <a:off x="168235" y="685800"/>
            <a:ext cx="11201400" cy="46482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lnSpc>
                <a:spcPct val="75000"/>
              </a:lnSpc>
              <a:spcBef>
                <a:spcPct val="10000"/>
              </a:spcBef>
              <a:defRPr/>
            </a:pPr>
            <a:r>
              <a:rPr lang="en-US" sz="4400" b="1" dirty="0">
                <a:effectLst>
                  <a:outerShdw blurRad="38100" dist="38100" dir="2700000" algn="tl">
                    <a:srgbClr val="000000"/>
                  </a:outerShdw>
                </a:effectLst>
              </a:rPr>
              <a:t>2 Cor. 2:5 If anyone has caused grief, he has not so much grieved me as he has grieved all of you, to some extent--not to put it too severely. 6 The punishment inflicted on him by the majority is sufficient for him. 7 Now instead, you ought to forgive and comfort him, so that he will not be overwhelmed by excessive sorrow. 8 I urge you, therefore, to reaffirm your love for him.</a:t>
            </a:r>
            <a:endParaRPr lang="en-US" sz="9600" b="1" dirty="0">
              <a:effectLst>
                <a:outerShdw blurRad="38100" dist="38100" dir="2700000" algn="tl">
                  <a:srgbClr val="000000"/>
                </a:outerShdw>
              </a:effectLst>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C6874-794B-9202-83AD-B1695DAB6FF4}"/>
              </a:ext>
            </a:extLst>
          </p:cNvPr>
          <p:cNvSpPr>
            <a:spLocks noGrp="1"/>
          </p:cNvSpPr>
          <p:nvPr>
            <p:ph type="title"/>
          </p:nvPr>
        </p:nvSpPr>
        <p:spPr/>
        <p:txBody>
          <a:bodyPr/>
          <a:lstStyle/>
          <a:p>
            <a:r>
              <a:rPr lang="en-US" dirty="0"/>
              <a:t>So how is this done?</a:t>
            </a:r>
          </a:p>
        </p:txBody>
      </p:sp>
      <p:sp>
        <p:nvSpPr>
          <p:cNvPr id="3" name="Content Placeholder 2">
            <a:extLst>
              <a:ext uri="{FF2B5EF4-FFF2-40B4-BE49-F238E27FC236}">
                <a16:creationId xmlns:a16="http://schemas.microsoft.com/office/drawing/2014/main" xmlns="" id="{A21E087B-10E4-EB2F-5C5F-7E137832FB78}"/>
              </a:ext>
            </a:extLst>
          </p:cNvPr>
          <p:cNvSpPr>
            <a:spLocks noGrp="1"/>
          </p:cNvSpPr>
          <p:nvPr>
            <p:ph idx="1"/>
          </p:nvPr>
        </p:nvSpPr>
        <p:spPr/>
        <p:txBody>
          <a:bodyPr/>
          <a:lstStyle/>
          <a:p>
            <a:r>
              <a:rPr lang="en-US" dirty="0"/>
              <a:t>Jesus says</a:t>
            </a:r>
          </a:p>
          <a:p>
            <a:pPr lvl="1"/>
            <a:r>
              <a:rPr lang="en-US" dirty="0"/>
              <a:t>One person should confront</a:t>
            </a:r>
          </a:p>
          <a:p>
            <a:pPr lvl="1"/>
            <a:r>
              <a:rPr lang="en-US" dirty="0"/>
              <a:t>Then 2 or more</a:t>
            </a:r>
          </a:p>
          <a:p>
            <a:pPr lvl="1"/>
            <a:r>
              <a:rPr lang="en-US" dirty="0"/>
              <a:t>Then the church</a:t>
            </a:r>
          </a:p>
        </p:txBody>
      </p:sp>
    </p:spTree>
    <p:extLst>
      <p:ext uri="{BB962C8B-B14F-4D97-AF65-F5344CB8AC3E}">
        <p14:creationId xmlns:p14="http://schemas.microsoft.com/office/powerpoint/2010/main" val="122762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C6874-794B-9202-83AD-B1695DAB6FF4}"/>
              </a:ext>
            </a:extLst>
          </p:cNvPr>
          <p:cNvSpPr>
            <a:spLocks noGrp="1"/>
          </p:cNvSpPr>
          <p:nvPr>
            <p:ph type="title"/>
          </p:nvPr>
        </p:nvSpPr>
        <p:spPr/>
        <p:txBody>
          <a:bodyPr/>
          <a:lstStyle/>
          <a:p>
            <a:r>
              <a:rPr lang="en-US" dirty="0"/>
              <a:t>So how is this done?</a:t>
            </a:r>
          </a:p>
        </p:txBody>
      </p:sp>
      <p:sp>
        <p:nvSpPr>
          <p:cNvPr id="3" name="Content Placeholder 2">
            <a:extLst>
              <a:ext uri="{FF2B5EF4-FFF2-40B4-BE49-F238E27FC236}">
                <a16:creationId xmlns:a16="http://schemas.microsoft.com/office/drawing/2014/main" xmlns="" id="{A21E087B-10E4-EB2F-5C5F-7E137832FB78}"/>
              </a:ext>
            </a:extLst>
          </p:cNvPr>
          <p:cNvSpPr>
            <a:spLocks noGrp="1"/>
          </p:cNvSpPr>
          <p:nvPr>
            <p:ph idx="1"/>
          </p:nvPr>
        </p:nvSpPr>
        <p:spPr/>
        <p:txBody>
          <a:bodyPr/>
          <a:lstStyle/>
          <a:p>
            <a:r>
              <a:rPr lang="en-US" dirty="0"/>
              <a:t>Our church	</a:t>
            </a:r>
          </a:p>
          <a:p>
            <a:pPr lvl="1"/>
            <a:r>
              <a:rPr lang="en-US" dirty="0"/>
              <a:t>HC leaders have to check with a sphere leader or elder 1</a:t>
            </a:r>
            <a:r>
              <a:rPr lang="en-US" baseline="30000" dirty="0"/>
              <a:t>st</a:t>
            </a:r>
            <a:endParaRPr lang="en-US" dirty="0"/>
          </a:p>
          <a:p>
            <a:pPr lvl="1"/>
            <a:r>
              <a:rPr lang="en-US" dirty="0"/>
              <a:t>That elder has to let the other elders know</a:t>
            </a:r>
          </a:p>
        </p:txBody>
      </p:sp>
      <p:pic>
        <p:nvPicPr>
          <p:cNvPr id="5" name="Picture 4">
            <a:extLst>
              <a:ext uri="{FF2B5EF4-FFF2-40B4-BE49-F238E27FC236}">
                <a16:creationId xmlns:a16="http://schemas.microsoft.com/office/drawing/2014/main" xmlns="" id="{4FD03555-FECD-73CF-6811-F651AD5436BC}"/>
              </a:ext>
            </a:extLst>
          </p:cNvPr>
          <p:cNvPicPr>
            <a:picLocks noChangeAspect="1"/>
          </p:cNvPicPr>
          <p:nvPr/>
        </p:nvPicPr>
        <p:blipFill>
          <a:blip r:embed="rId2"/>
          <a:stretch>
            <a:fillRect/>
          </a:stretch>
        </p:blipFill>
        <p:spPr>
          <a:xfrm>
            <a:off x="990600" y="942166"/>
            <a:ext cx="9525000" cy="5077852"/>
          </a:xfrm>
          <a:prstGeom prst="rect">
            <a:avLst/>
          </a:prstGeom>
        </p:spPr>
      </p:pic>
    </p:spTree>
    <p:extLst>
      <p:ext uri="{BB962C8B-B14F-4D97-AF65-F5344CB8AC3E}">
        <p14:creationId xmlns:p14="http://schemas.microsoft.com/office/powerpoint/2010/main" val="42534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1A6B7-7127-90DB-E467-07D1955585DF}"/>
              </a:ext>
            </a:extLst>
          </p:cNvPr>
          <p:cNvSpPr>
            <a:spLocks noGrp="1"/>
          </p:cNvSpPr>
          <p:nvPr>
            <p:ph type="title"/>
          </p:nvPr>
        </p:nvSpPr>
        <p:spPr/>
        <p:txBody>
          <a:bodyPr>
            <a:normAutofit/>
          </a:bodyPr>
          <a:lstStyle/>
          <a:p>
            <a:r>
              <a:rPr lang="en-US" dirty="0"/>
              <a:t>How then do we interact?</a:t>
            </a:r>
          </a:p>
        </p:txBody>
      </p:sp>
      <p:sp>
        <p:nvSpPr>
          <p:cNvPr id="3" name="Content Placeholder 2">
            <a:extLst>
              <a:ext uri="{FF2B5EF4-FFF2-40B4-BE49-F238E27FC236}">
                <a16:creationId xmlns:a16="http://schemas.microsoft.com/office/drawing/2014/main" xmlns="" id="{B389C3A7-FD63-78E9-B2A6-AB351890B41F}"/>
              </a:ext>
            </a:extLst>
          </p:cNvPr>
          <p:cNvSpPr>
            <a:spLocks noGrp="1"/>
          </p:cNvSpPr>
          <p:nvPr>
            <p:ph idx="1"/>
          </p:nvPr>
        </p:nvSpPr>
        <p:spPr/>
        <p:txBody>
          <a:bodyPr/>
          <a:lstStyle/>
          <a:p>
            <a:r>
              <a:rPr lang="en-US" dirty="0"/>
              <a:t>Largely up to your own conscience</a:t>
            </a:r>
          </a:p>
          <a:p>
            <a:r>
              <a:rPr lang="en-US" dirty="0"/>
              <a:t>The principle is not to offer relational comfort while the brother/sister is refusing to change</a:t>
            </a:r>
          </a:p>
          <a:p>
            <a:pPr marL="0" indent="0">
              <a:buNone/>
            </a:pPr>
            <a:endParaRPr lang="en-US" dirty="0"/>
          </a:p>
        </p:txBody>
      </p:sp>
    </p:spTree>
    <p:extLst>
      <p:ext uri="{BB962C8B-B14F-4D97-AF65-F5344CB8AC3E}">
        <p14:creationId xmlns:p14="http://schemas.microsoft.com/office/powerpoint/2010/main" val="53590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BF6E6F4D-D594-07C1-7CF0-A3F987AAB178}"/>
              </a:ext>
            </a:extLst>
          </p:cNvPr>
          <p:cNvSpPr>
            <a:spLocks noGrp="1"/>
          </p:cNvSpPr>
          <p:nvPr>
            <p:ph type="title"/>
          </p:nvPr>
        </p:nvSpPr>
        <p:spPr/>
        <p:txBody>
          <a:bodyPr/>
          <a:lstStyle/>
          <a:p>
            <a:r>
              <a:rPr lang="en-US" altLang="en-US"/>
              <a:t>Biblical Love</a:t>
            </a:r>
          </a:p>
        </p:txBody>
      </p:sp>
      <p:sp>
        <p:nvSpPr>
          <p:cNvPr id="46083" name="Content Placeholder 2">
            <a:extLst>
              <a:ext uri="{FF2B5EF4-FFF2-40B4-BE49-F238E27FC236}">
                <a16:creationId xmlns:a16="http://schemas.microsoft.com/office/drawing/2014/main" xmlns="" id="{1200ABA5-69CD-94D8-2EF8-1AD485F965C5}"/>
              </a:ext>
            </a:extLst>
          </p:cNvPr>
          <p:cNvSpPr>
            <a:spLocks noGrp="1"/>
          </p:cNvSpPr>
          <p:nvPr>
            <p:ph idx="1"/>
          </p:nvPr>
        </p:nvSpPr>
        <p:spPr/>
        <p:txBody>
          <a:bodyPr>
            <a:normAutofit fontScale="92500" lnSpcReduction="20000"/>
          </a:bodyPr>
          <a:lstStyle/>
          <a:p>
            <a:r>
              <a:rPr lang="en-US" altLang="en-US" sz="4000" dirty="0"/>
              <a:t>Is more forgiving, tolerant, and patient than that of our culture</a:t>
            </a:r>
          </a:p>
          <a:p>
            <a:r>
              <a:rPr lang="en-US" altLang="en-US" sz="4000" dirty="0"/>
              <a:t>It also is tougher</a:t>
            </a:r>
          </a:p>
          <a:p>
            <a:pPr lvl="1"/>
            <a:r>
              <a:rPr lang="en-US" altLang="en-US" sz="3700" dirty="0"/>
              <a:t>I won’t sit back and do nothing as you destroy your life</a:t>
            </a:r>
          </a:p>
          <a:p>
            <a:pPr lvl="1"/>
            <a:r>
              <a:rPr lang="en-US" altLang="en-US" sz="3700" dirty="0"/>
              <a:t>Or hurt others</a:t>
            </a:r>
          </a:p>
          <a:p>
            <a:pPr lvl="1"/>
            <a:r>
              <a:rPr lang="en-US" altLang="en-US" sz="3700" dirty="0"/>
              <a:t>We will even go as far as withdrawing fellowship, if it can mean real change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D3784-1B3E-4BA2-AC2E-9A90B94F960E}"/>
              </a:ext>
            </a:extLst>
          </p:cNvPr>
          <p:cNvSpPr>
            <a:spLocks noGrp="1"/>
          </p:cNvSpPr>
          <p:nvPr>
            <p:ph type="title"/>
          </p:nvPr>
        </p:nvSpPr>
        <p:spPr/>
        <p:txBody>
          <a:bodyPr>
            <a:normAutofit fontScale="90000"/>
          </a:bodyPr>
          <a:lstStyle/>
          <a:p>
            <a:r>
              <a:rPr lang="en-US" dirty="0"/>
              <a:t>The church should be a safe space</a:t>
            </a:r>
          </a:p>
        </p:txBody>
      </p:sp>
      <p:sp>
        <p:nvSpPr>
          <p:cNvPr id="3" name="Content Placeholder 2">
            <a:extLst>
              <a:ext uri="{FF2B5EF4-FFF2-40B4-BE49-F238E27FC236}">
                <a16:creationId xmlns:a16="http://schemas.microsoft.com/office/drawing/2014/main" xmlns="" id="{2C40E27A-A3D7-64AF-D0B8-5C3FE1A1F448}"/>
              </a:ext>
            </a:extLst>
          </p:cNvPr>
          <p:cNvSpPr>
            <a:spLocks noGrp="1"/>
          </p:cNvSpPr>
          <p:nvPr>
            <p:ph idx="1"/>
          </p:nvPr>
        </p:nvSpPr>
        <p:spPr>
          <a:xfrm>
            <a:off x="225629" y="1651300"/>
            <a:ext cx="11798135" cy="4537262"/>
          </a:xfrm>
        </p:spPr>
        <p:txBody>
          <a:bodyPr>
            <a:normAutofit fontScale="70000" lnSpcReduction="20000"/>
          </a:bodyPr>
          <a:lstStyle/>
          <a:p>
            <a:r>
              <a:rPr lang="en-US" dirty="0"/>
              <a:t>In terms of physical safety</a:t>
            </a:r>
          </a:p>
          <a:p>
            <a:r>
              <a:rPr lang="en-US" dirty="0"/>
              <a:t>Patience, Kindness, moral support</a:t>
            </a:r>
          </a:p>
          <a:p>
            <a:r>
              <a:rPr lang="en-US" dirty="0"/>
              <a:t>In terms of acceptance regardless of the consequences or the damage?</a:t>
            </a:r>
          </a:p>
          <a:p>
            <a:r>
              <a:rPr lang="en-US" dirty="0"/>
              <a:t>The church should be a good place but that doesn’t mean it should be easy or painless</a:t>
            </a:r>
          </a:p>
          <a:p>
            <a:r>
              <a:rPr lang="en-US" dirty="0"/>
              <a:t>Our cultures obsession with pain avoidance is warping our understanding of love</a:t>
            </a:r>
          </a:p>
        </p:txBody>
      </p:sp>
    </p:spTree>
    <p:extLst>
      <p:ext uri="{BB962C8B-B14F-4D97-AF65-F5344CB8AC3E}">
        <p14:creationId xmlns:p14="http://schemas.microsoft.com/office/powerpoint/2010/main" val="25223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8FE47-C02E-67E0-3DA9-F4E5F7CDD075}"/>
              </a:ext>
            </a:extLst>
          </p:cNvPr>
          <p:cNvSpPr>
            <a:spLocks noGrp="1"/>
          </p:cNvSpPr>
          <p:nvPr>
            <p:ph type="title"/>
          </p:nvPr>
        </p:nvSpPr>
        <p:spPr/>
        <p:txBody>
          <a:bodyPr>
            <a:normAutofit fontScale="90000"/>
          </a:bodyPr>
          <a:lstStyle/>
          <a:p>
            <a:r>
              <a:rPr lang="en-US" dirty="0"/>
              <a:t>The Concept of Radical Compassion</a:t>
            </a:r>
          </a:p>
        </p:txBody>
      </p:sp>
      <p:pic>
        <p:nvPicPr>
          <p:cNvPr id="5" name="Content Placeholder 4">
            <a:extLst>
              <a:ext uri="{FF2B5EF4-FFF2-40B4-BE49-F238E27FC236}">
                <a16:creationId xmlns:a16="http://schemas.microsoft.com/office/drawing/2014/main" xmlns="" id="{6D421A78-B895-3130-0BDD-7C6013C7D843}"/>
              </a:ext>
            </a:extLst>
          </p:cNvPr>
          <p:cNvPicPr>
            <a:picLocks noGrp="1" noChangeAspect="1"/>
          </p:cNvPicPr>
          <p:nvPr>
            <p:ph idx="1"/>
          </p:nvPr>
        </p:nvPicPr>
        <p:blipFill>
          <a:blip r:embed="rId2"/>
          <a:stretch>
            <a:fillRect/>
          </a:stretch>
        </p:blipFill>
        <p:spPr>
          <a:xfrm>
            <a:off x="225425" y="2567491"/>
            <a:ext cx="11798300" cy="3010480"/>
          </a:xfrm>
        </p:spPr>
      </p:pic>
      <p:sp>
        <p:nvSpPr>
          <p:cNvPr id="6" name="TextBox 5">
            <a:extLst>
              <a:ext uri="{FF2B5EF4-FFF2-40B4-BE49-F238E27FC236}">
                <a16:creationId xmlns:a16="http://schemas.microsoft.com/office/drawing/2014/main" xmlns="" id="{2F366A16-C56B-64FD-18DC-4D69EEE1A311}"/>
              </a:ext>
            </a:extLst>
          </p:cNvPr>
          <p:cNvSpPr txBox="1"/>
          <p:nvPr/>
        </p:nvSpPr>
        <p:spPr>
          <a:xfrm>
            <a:off x="381000" y="1524000"/>
            <a:ext cx="548640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t>NUA</a:t>
            </a:r>
          </a:p>
          <a:p>
            <a:r>
              <a:rPr lang="en-US" sz="2800" dirty="0"/>
              <a:t>https://neverusealone.com/mission/</a:t>
            </a:r>
          </a:p>
        </p:txBody>
      </p:sp>
    </p:spTree>
    <p:extLst>
      <p:ext uri="{BB962C8B-B14F-4D97-AF65-F5344CB8AC3E}">
        <p14:creationId xmlns:p14="http://schemas.microsoft.com/office/powerpoint/2010/main" val="40873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51402DA-ED08-585D-EC3E-576DA919081C}"/>
              </a:ext>
            </a:extLst>
          </p:cNvPr>
          <p:cNvPicPr>
            <a:picLocks noChangeAspect="1"/>
          </p:cNvPicPr>
          <p:nvPr/>
        </p:nvPicPr>
        <p:blipFill>
          <a:blip r:embed="rId2"/>
          <a:stretch>
            <a:fillRect/>
          </a:stretch>
        </p:blipFill>
        <p:spPr>
          <a:xfrm>
            <a:off x="120650" y="844662"/>
            <a:ext cx="11950700" cy="5168677"/>
          </a:xfrm>
          <a:prstGeom prst="rect">
            <a:avLst/>
          </a:prstGeom>
          <a:noFill/>
        </p:spPr>
      </p:pic>
    </p:spTree>
    <p:extLst>
      <p:ext uri="{BB962C8B-B14F-4D97-AF65-F5344CB8AC3E}">
        <p14:creationId xmlns:p14="http://schemas.microsoft.com/office/powerpoint/2010/main" val="2299421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FDFF2-B05B-2815-D9C4-A5086BAD250D}"/>
              </a:ext>
            </a:extLst>
          </p:cNvPr>
          <p:cNvSpPr>
            <a:spLocks noGrp="1"/>
          </p:cNvSpPr>
          <p:nvPr>
            <p:ph type="title"/>
          </p:nvPr>
        </p:nvSpPr>
        <p:spPr/>
        <p:txBody>
          <a:bodyPr>
            <a:normAutofit/>
          </a:bodyPr>
          <a:lstStyle/>
          <a:p>
            <a:r>
              <a:rPr lang="en-US" dirty="0"/>
              <a:t>Get Serous: About Suffering</a:t>
            </a:r>
            <a:br>
              <a:rPr lang="en-US" dirty="0"/>
            </a:br>
            <a:r>
              <a:rPr lang="en-US" sz="1600" dirty="0"/>
              <a:t> </a:t>
            </a:r>
            <a:r>
              <a:rPr lang="en-US" sz="1400" dirty="0"/>
              <a:t>Katherine Boyle</a:t>
            </a:r>
            <a:endParaRPr lang="en-US" dirty="0"/>
          </a:p>
        </p:txBody>
      </p:sp>
      <p:sp>
        <p:nvSpPr>
          <p:cNvPr id="3" name="Content Placeholder 2">
            <a:extLst>
              <a:ext uri="{FF2B5EF4-FFF2-40B4-BE49-F238E27FC236}">
                <a16:creationId xmlns:a16="http://schemas.microsoft.com/office/drawing/2014/main" xmlns="" id="{74B28C93-4577-E12F-33F7-26446FB02667}"/>
              </a:ext>
            </a:extLst>
          </p:cNvPr>
          <p:cNvSpPr>
            <a:spLocks noGrp="1"/>
          </p:cNvSpPr>
          <p:nvPr>
            <p:ph idx="1"/>
          </p:nvPr>
        </p:nvSpPr>
        <p:spPr/>
        <p:txBody>
          <a:bodyPr>
            <a:normAutofit fontScale="92500"/>
          </a:bodyPr>
          <a:lstStyle/>
          <a:p>
            <a:pPr marL="0" indent="0">
              <a:buNone/>
            </a:pPr>
            <a:r>
              <a:rPr lang="en-US" sz="2800" dirty="0"/>
              <a:t>“But eradicating suffering in this country—or at least striving to reach that utopian goal—has come with some unforeseen consequences. Among them: a loss for what to replace suffering with. And the results of the multi-decade war on suffering haven’t been all that impressive. Recent headlines show no one’s coping very well these days, with growing depression and hopelessness among teenage girls and the “crisis of men,” who lag behind women in education and the workplace.  Though we may not realize it, nearly all of our modern cultural debates and ailments stem from the contemporary belief that suffering is not a natural or essential part of the human condition. </a:t>
            </a:r>
          </a:p>
        </p:txBody>
      </p:sp>
    </p:spTree>
    <p:extLst>
      <p:ext uri="{BB962C8B-B14F-4D97-AF65-F5344CB8AC3E}">
        <p14:creationId xmlns:p14="http://schemas.microsoft.com/office/powerpoint/2010/main" val="402529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039295C2-BD54-4297-C4B1-C807B60C9D9D}"/>
              </a:ext>
            </a:extLst>
          </p:cNvPr>
          <p:cNvSpPr>
            <a:spLocks noGrp="1"/>
          </p:cNvSpPr>
          <p:nvPr>
            <p:ph type="title"/>
          </p:nvPr>
        </p:nvSpPr>
        <p:spPr/>
        <p:txBody>
          <a:bodyPr/>
          <a:lstStyle/>
          <a:p>
            <a:r>
              <a:rPr lang="en-US" sz="5400" b="1" dirty="0">
                <a:effectLst/>
              </a:rPr>
              <a:t>1 Corinthians 5:1–4 (NASB95) </a:t>
            </a:r>
            <a:endParaRPr lang="en-US" altLang="en-US" dirty="0"/>
          </a:p>
        </p:txBody>
      </p:sp>
      <p:sp>
        <p:nvSpPr>
          <p:cNvPr id="12291" name="Content Placeholder 2">
            <a:extLst>
              <a:ext uri="{FF2B5EF4-FFF2-40B4-BE49-F238E27FC236}">
                <a16:creationId xmlns:a16="http://schemas.microsoft.com/office/drawing/2014/main" xmlns="" id="{D9E5B432-3DAF-C261-D852-9AFA9A1A277A}"/>
              </a:ext>
            </a:extLst>
          </p:cNvPr>
          <p:cNvSpPr>
            <a:spLocks noGrp="1"/>
          </p:cNvSpPr>
          <p:nvPr>
            <p:ph idx="1"/>
          </p:nvPr>
        </p:nvSpPr>
        <p:spPr/>
        <p:txBody>
          <a:bodyPr>
            <a:normAutofit/>
          </a:bodyPr>
          <a:lstStyle/>
          <a:p>
            <a:pPr marL="0" indent="0">
              <a:buNone/>
            </a:pPr>
            <a:r>
              <a:rPr lang="en-US" dirty="0"/>
              <a:t>1 It is actually reported that there is </a:t>
            </a:r>
            <a:r>
              <a:rPr lang="en-US" u="sng" dirty="0"/>
              <a:t>immorality</a:t>
            </a:r>
            <a:r>
              <a:rPr lang="en-US" dirty="0"/>
              <a:t> among you, and immorality of such a kind as does not exist even among the Gentiles, that someone has his father’s wife. </a:t>
            </a:r>
          </a:p>
        </p:txBody>
      </p:sp>
      <p:sp>
        <p:nvSpPr>
          <p:cNvPr id="3" name="TextBox 2">
            <a:extLst>
              <a:ext uri="{FF2B5EF4-FFF2-40B4-BE49-F238E27FC236}">
                <a16:creationId xmlns:a16="http://schemas.microsoft.com/office/drawing/2014/main" xmlns="" id="{2C1A1AD4-E37D-F15A-DB5C-9EFF37A28421}"/>
              </a:ext>
            </a:extLst>
          </p:cNvPr>
          <p:cNvSpPr txBox="1"/>
          <p:nvPr/>
        </p:nvSpPr>
        <p:spPr>
          <a:xfrm>
            <a:off x="1219200" y="2590800"/>
            <a:ext cx="10406744"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l-GR" sz="7200" dirty="0">
                <a:latin typeface="SBL Greek"/>
              </a:rPr>
              <a:t>Πόρνη</a:t>
            </a:r>
            <a:r>
              <a:rPr lang="en-US" sz="7200" dirty="0">
                <a:latin typeface="SBL Greek"/>
              </a:rPr>
              <a:t> </a:t>
            </a:r>
            <a:r>
              <a:rPr lang="en-US" sz="7200" dirty="0" err="1">
                <a:latin typeface="SBL Greek"/>
              </a:rPr>
              <a:t>Porne</a:t>
            </a:r>
            <a:r>
              <a:rPr lang="en-US" sz="7200" dirty="0">
                <a:latin typeface="SBL Greek"/>
              </a:rPr>
              <a:t>- Sex outside of marriage </a:t>
            </a:r>
            <a:endParaRPr lang="en-US" sz="7200" dirty="0"/>
          </a:p>
        </p:txBody>
      </p:sp>
    </p:spTree>
    <p:extLst>
      <p:ext uri="{BB962C8B-B14F-4D97-AF65-F5344CB8AC3E}">
        <p14:creationId xmlns:p14="http://schemas.microsoft.com/office/powerpoint/2010/main" val="469599190"/>
      </p:ext>
    </p:extLst>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FDFF2-B05B-2815-D9C4-A5086BAD250D}"/>
              </a:ext>
            </a:extLst>
          </p:cNvPr>
          <p:cNvSpPr>
            <a:spLocks noGrp="1"/>
          </p:cNvSpPr>
          <p:nvPr>
            <p:ph type="title"/>
          </p:nvPr>
        </p:nvSpPr>
        <p:spPr/>
        <p:txBody>
          <a:bodyPr/>
          <a:lstStyle/>
          <a:p>
            <a:r>
              <a:rPr lang="en-US" dirty="0"/>
              <a:t>Get Serous: About Suffering</a:t>
            </a:r>
            <a:br>
              <a:rPr lang="en-US" dirty="0"/>
            </a:br>
            <a:r>
              <a:rPr lang="en-US" sz="1600" dirty="0"/>
              <a:t> </a:t>
            </a:r>
            <a:r>
              <a:rPr lang="en-US" sz="1400" dirty="0"/>
              <a:t>Katherine Boyle</a:t>
            </a:r>
            <a:endParaRPr lang="en-US" dirty="0"/>
          </a:p>
        </p:txBody>
      </p:sp>
      <p:sp>
        <p:nvSpPr>
          <p:cNvPr id="3" name="Content Placeholder 2">
            <a:extLst>
              <a:ext uri="{FF2B5EF4-FFF2-40B4-BE49-F238E27FC236}">
                <a16:creationId xmlns:a16="http://schemas.microsoft.com/office/drawing/2014/main" xmlns="" id="{74B28C93-4577-E12F-33F7-26446FB02667}"/>
              </a:ext>
            </a:extLst>
          </p:cNvPr>
          <p:cNvSpPr>
            <a:spLocks noGrp="1"/>
          </p:cNvSpPr>
          <p:nvPr>
            <p:ph idx="1"/>
          </p:nvPr>
        </p:nvSpPr>
        <p:spPr/>
        <p:txBody>
          <a:bodyPr>
            <a:normAutofit fontScale="92500"/>
          </a:bodyPr>
          <a:lstStyle/>
          <a:p>
            <a:pPr marL="0" indent="0">
              <a:buNone/>
            </a:pPr>
            <a:r>
              <a:rPr lang="en-US" sz="2800" dirty="0"/>
              <a:t>The war on suffering has not only robbed us of resilience; it has sold us a mirage that is making us miserable. It is not a coincidence that the modern campaign to eradicate suffering commenced just as religiosity in general and Christianity in particular began to decline at a rapid pace in America. There is no religion that doesn’t embrace suffering as integral to its teaching. Christianity deified it, with adherents wearing a symbol of torture as a symbol of their belief. Buddhism declares suffering its First Noble Truth. Stoicism acknowledges suffering while rejecting its dominance, and modern philosophers such as Holocaust survivor Viktor Frankl wrote, </a:t>
            </a:r>
            <a:endParaRPr lang="en-US" sz="1600" dirty="0"/>
          </a:p>
        </p:txBody>
      </p:sp>
    </p:spTree>
    <p:extLst>
      <p:ext uri="{BB962C8B-B14F-4D97-AF65-F5344CB8AC3E}">
        <p14:creationId xmlns:p14="http://schemas.microsoft.com/office/powerpoint/2010/main" val="203510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FDFF2-B05B-2815-D9C4-A5086BAD250D}"/>
              </a:ext>
            </a:extLst>
          </p:cNvPr>
          <p:cNvSpPr>
            <a:spLocks noGrp="1"/>
          </p:cNvSpPr>
          <p:nvPr>
            <p:ph type="title"/>
          </p:nvPr>
        </p:nvSpPr>
        <p:spPr/>
        <p:txBody>
          <a:bodyPr/>
          <a:lstStyle/>
          <a:p>
            <a:r>
              <a:rPr lang="en-US" dirty="0"/>
              <a:t>Get Serous: About Suffering</a:t>
            </a:r>
            <a:br>
              <a:rPr lang="en-US" dirty="0"/>
            </a:br>
            <a:r>
              <a:rPr lang="en-US" sz="1600" dirty="0"/>
              <a:t> </a:t>
            </a:r>
            <a:r>
              <a:rPr lang="en-US" sz="1400" dirty="0"/>
              <a:t>Katherine Boyle</a:t>
            </a:r>
            <a:endParaRPr lang="en-US" dirty="0"/>
          </a:p>
        </p:txBody>
      </p:sp>
      <p:sp>
        <p:nvSpPr>
          <p:cNvPr id="3" name="Content Placeholder 2">
            <a:extLst>
              <a:ext uri="{FF2B5EF4-FFF2-40B4-BE49-F238E27FC236}">
                <a16:creationId xmlns:a16="http://schemas.microsoft.com/office/drawing/2014/main" xmlns="" id="{74B28C93-4577-E12F-33F7-26446FB02667}"/>
              </a:ext>
            </a:extLst>
          </p:cNvPr>
          <p:cNvSpPr>
            <a:spLocks noGrp="1"/>
          </p:cNvSpPr>
          <p:nvPr>
            <p:ph idx="1"/>
          </p:nvPr>
        </p:nvSpPr>
        <p:spPr/>
        <p:txBody>
          <a:bodyPr>
            <a:normAutofit fontScale="32500" lnSpcReduction="20000"/>
          </a:bodyPr>
          <a:lstStyle/>
          <a:p>
            <a:pPr marL="0" indent="0">
              <a:buNone/>
            </a:pPr>
            <a:r>
              <a:rPr lang="en-US" sz="8000" dirty="0"/>
              <a:t>“If there is a meaning in life at all, then there must be a meaning in suffering.” Many of these ancient beliefs are being replaced with piecemeal spirituality, or what Ross Douthat recently described as “magical thinking,” which is not inclined to acknowledge the need for suffering as a redemptive or meaningful part of life. </a:t>
            </a:r>
          </a:p>
          <a:p>
            <a:pPr marL="0" indent="0">
              <a:buNone/>
            </a:pPr>
            <a:r>
              <a:rPr lang="en-US" sz="8000" dirty="0"/>
              <a:t>The real question, then, is why our attempt to eradicate suffering isn’t working. Most of our modern culture wars are waged in the name of harm reduction, </a:t>
            </a:r>
            <a:r>
              <a:rPr lang="en-US" sz="8000" dirty="0" err="1"/>
              <a:t>safetyism</a:t>
            </a:r>
            <a:r>
              <a:rPr lang="en-US" sz="8000" dirty="0"/>
              <a:t>, and relief from the mildest form of suffering—once referred to as adversity. With so much focus on comfort and safety, why aren’t we. . . happier?”</a:t>
            </a:r>
          </a:p>
          <a:p>
            <a:pPr marL="0" indent="0">
              <a:buNone/>
            </a:pPr>
            <a:endParaRPr lang="en-US" dirty="0"/>
          </a:p>
        </p:txBody>
      </p:sp>
    </p:spTree>
    <p:extLst>
      <p:ext uri="{BB962C8B-B14F-4D97-AF65-F5344CB8AC3E}">
        <p14:creationId xmlns:p14="http://schemas.microsoft.com/office/powerpoint/2010/main" val="2606034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FDFF2-B05B-2815-D9C4-A5086BAD250D}"/>
              </a:ext>
            </a:extLst>
          </p:cNvPr>
          <p:cNvSpPr>
            <a:spLocks noGrp="1"/>
          </p:cNvSpPr>
          <p:nvPr>
            <p:ph type="title"/>
          </p:nvPr>
        </p:nvSpPr>
        <p:spPr/>
        <p:txBody>
          <a:bodyPr>
            <a:normAutofit/>
          </a:bodyPr>
          <a:lstStyle/>
          <a:p>
            <a:r>
              <a:rPr lang="en-US" sz="4000" dirty="0"/>
              <a:t>God believes we are worth suffering for</a:t>
            </a:r>
          </a:p>
        </p:txBody>
      </p:sp>
      <p:sp>
        <p:nvSpPr>
          <p:cNvPr id="3" name="Content Placeholder 2">
            <a:extLst>
              <a:ext uri="{FF2B5EF4-FFF2-40B4-BE49-F238E27FC236}">
                <a16:creationId xmlns:a16="http://schemas.microsoft.com/office/drawing/2014/main" xmlns="" id="{74B28C93-4577-E12F-33F7-26446FB02667}"/>
              </a:ext>
            </a:extLst>
          </p:cNvPr>
          <p:cNvSpPr>
            <a:spLocks noGrp="1"/>
          </p:cNvSpPr>
          <p:nvPr>
            <p:ph idx="1"/>
          </p:nvPr>
        </p:nvSpPr>
        <p:spPr/>
        <p:txBody>
          <a:bodyPr>
            <a:normAutofit/>
          </a:bodyPr>
          <a:lstStyle/>
          <a:p>
            <a:pPr marL="0" indent="0">
              <a:buNone/>
            </a:pPr>
            <a:r>
              <a:rPr lang="en-US" b="1" dirty="0"/>
              <a:t>2 Corinthians 5:21 (NASB95) — </a:t>
            </a:r>
            <a:r>
              <a:rPr lang="en-US" b="1" i="0" u="none" baseline="0" dirty="0"/>
              <a:t>21</a:t>
            </a:r>
            <a:r>
              <a:rPr lang="en-US" b="0" i="0" u="none" baseline="0" dirty="0"/>
              <a:t> He made Him who knew no sin to be sin on our behalf, so that we might become the righteousness of God in Him.</a:t>
            </a:r>
          </a:p>
          <a:p>
            <a:pPr marL="0" indent="0">
              <a:buNone/>
            </a:pPr>
            <a:endParaRPr lang="en-US" dirty="0"/>
          </a:p>
        </p:txBody>
      </p:sp>
    </p:spTree>
    <p:extLst>
      <p:ext uri="{BB962C8B-B14F-4D97-AF65-F5344CB8AC3E}">
        <p14:creationId xmlns:p14="http://schemas.microsoft.com/office/powerpoint/2010/main" val="2237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FDFF2-B05B-2815-D9C4-A5086BAD250D}"/>
              </a:ext>
            </a:extLst>
          </p:cNvPr>
          <p:cNvSpPr>
            <a:spLocks noGrp="1"/>
          </p:cNvSpPr>
          <p:nvPr>
            <p:ph type="title"/>
          </p:nvPr>
        </p:nvSpPr>
        <p:spPr/>
        <p:txBody>
          <a:bodyPr>
            <a:normAutofit/>
          </a:bodyPr>
          <a:lstStyle/>
          <a:p>
            <a:r>
              <a:rPr lang="en-US" sz="4000" dirty="0"/>
              <a:t>Having real meaning and purpose will include suffering</a:t>
            </a:r>
          </a:p>
        </p:txBody>
      </p:sp>
      <p:sp>
        <p:nvSpPr>
          <p:cNvPr id="3" name="Content Placeholder 2">
            <a:extLst>
              <a:ext uri="{FF2B5EF4-FFF2-40B4-BE49-F238E27FC236}">
                <a16:creationId xmlns:a16="http://schemas.microsoft.com/office/drawing/2014/main" xmlns="" id="{74B28C93-4577-E12F-33F7-26446FB02667}"/>
              </a:ext>
            </a:extLst>
          </p:cNvPr>
          <p:cNvSpPr>
            <a:spLocks noGrp="1"/>
          </p:cNvSpPr>
          <p:nvPr>
            <p:ph idx="1"/>
          </p:nvPr>
        </p:nvSpPr>
        <p:spPr/>
        <p:txBody>
          <a:bodyPr>
            <a:normAutofit fontScale="92500" lnSpcReduction="10000"/>
          </a:bodyPr>
          <a:lstStyle/>
          <a:p>
            <a:r>
              <a:rPr lang="en-US" dirty="0"/>
              <a:t>Being mistreated or even attacked for trying to follow this teaching</a:t>
            </a:r>
          </a:p>
          <a:p>
            <a:r>
              <a:rPr lang="en-US" dirty="0"/>
              <a:t>Potentially being confronted in the way this passage describes</a:t>
            </a:r>
          </a:p>
          <a:p>
            <a:r>
              <a:rPr lang="en-US" dirty="0"/>
              <a:t>Having to confront someone else the way this passage describes</a:t>
            </a:r>
          </a:p>
        </p:txBody>
      </p:sp>
    </p:spTree>
    <p:extLst>
      <p:ext uri="{BB962C8B-B14F-4D97-AF65-F5344CB8AC3E}">
        <p14:creationId xmlns:p14="http://schemas.microsoft.com/office/powerpoint/2010/main" val="9522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6C44B-234D-E221-5596-5F6180897BCE}"/>
              </a:ext>
            </a:extLst>
          </p:cNvPr>
          <p:cNvSpPr>
            <a:spLocks noGrp="1"/>
          </p:cNvSpPr>
          <p:nvPr>
            <p:ph type="title"/>
          </p:nvPr>
        </p:nvSpPr>
        <p:spPr/>
        <p:txBody>
          <a:bodyPr/>
          <a:lstStyle/>
          <a:p>
            <a:r>
              <a:rPr lang="en-US" dirty="0"/>
              <a:t>This isn’t an effort to purge</a:t>
            </a:r>
          </a:p>
        </p:txBody>
      </p:sp>
      <p:sp>
        <p:nvSpPr>
          <p:cNvPr id="3" name="Content Placeholder 2">
            <a:extLst>
              <a:ext uri="{FF2B5EF4-FFF2-40B4-BE49-F238E27FC236}">
                <a16:creationId xmlns:a16="http://schemas.microsoft.com/office/drawing/2014/main" xmlns="" id="{6FF60A0D-21A4-834C-94FA-07D7C04443FF}"/>
              </a:ext>
            </a:extLst>
          </p:cNvPr>
          <p:cNvSpPr>
            <a:spLocks noGrp="1"/>
          </p:cNvSpPr>
          <p:nvPr>
            <p:ph idx="1"/>
          </p:nvPr>
        </p:nvSpPr>
        <p:spPr/>
        <p:txBody>
          <a:bodyPr/>
          <a:lstStyle/>
          <a:p>
            <a:r>
              <a:rPr lang="en-US" dirty="0"/>
              <a:t>It’s an effort to be authentic</a:t>
            </a:r>
          </a:p>
          <a:p>
            <a:r>
              <a:rPr lang="en-US" dirty="0"/>
              <a:t>It’s an effort to be obedient to God</a:t>
            </a:r>
          </a:p>
          <a:p>
            <a:r>
              <a:rPr lang="en-US" dirty="0"/>
              <a:t>It’s an effort to help bring about real change</a:t>
            </a:r>
          </a:p>
          <a:p>
            <a:pPr marL="0" indent="0">
              <a:buNone/>
            </a:pPr>
            <a:endParaRPr lang="en-US" dirty="0"/>
          </a:p>
        </p:txBody>
      </p:sp>
    </p:spTree>
    <p:extLst>
      <p:ext uri="{BB962C8B-B14F-4D97-AF65-F5344CB8AC3E}">
        <p14:creationId xmlns:p14="http://schemas.microsoft.com/office/powerpoint/2010/main" val="27285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38FA4-30BF-9BBC-9AC6-11AA12825A6E}"/>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xmlns="" id="{E68E20C3-7299-F322-8887-A813A0672234}"/>
              </a:ext>
            </a:extLst>
          </p:cNvPr>
          <p:cNvSpPr>
            <a:spLocks noGrp="1"/>
          </p:cNvSpPr>
          <p:nvPr>
            <p:ph idx="1"/>
          </p:nvPr>
        </p:nvSpPr>
        <p:spPr/>
        <p:txBody>
          <a:bodyPr/>
          <a:lstStyle/>
          <a:p>
            <a:r>
              <a:rPr lang="en-US" dirty="0"/>
              <a:t>1 Corinthians 6 &amp; 7 God’s view on sex and marriage</a:t>
            </a:r>
          </a:p>
        </p:txBody>
      </p:sp>
    </p:spTree>
    <p:extLst>
      <p:ext uri="{BB962C8B-B14F-4D97-AF65-F5344CB8AC3E}">
        <p14:creationId xmlns:p14="http://schemas.microsoft.com/office/powerpoint/2010/main" val="288748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039295C2-BD54-4297-C4B1-C807B60C9D9D}"/>
              </a:ext>
            </a:extLst>
          </p:cNvPr>
          <p:cNvSpPr>
            <a:spLocks noGrp="1"/>
          </p:cNvSpPr>
          <p:nvPr>
            <p:ph type="title"/>
          </p:nvPr>
        </p:nvSpPr>
        <p:spPr/>
        <p:txBody>
          <a:bodyPr/>
          <a:lstStyle/>
          <a:p>
            <a:r>
              <a:rPr lang="en-US" sz="5400" b="1" dirty="0">
                <a:effectLst/>
              </a:rPr>
              <a:t>1 Corinthians 5:1–4 (NASB95) </a:t>
            </a:r>
            <a:endParaRPr lang="en-US" altLang="en-US" dirty="0"/>
          </a:p>
        </p:txBody>
      </p:sp>
      <p:sp>
        <p:nvSpPr>
          <p:cNvPr id="12291" name="Content Placeholder 2">
            <a:extLst>
              <a:ext uri="{FF2B5EF4-FFF2-40B4-BE49-F238E27FC236}">
                <a16:creationId xmlns:a16="http://schemas.microsoft.com/office/drawing/2014/main" xmlns="" id="{D9E5B432-3DAF-C261-D852-9AFA9A1A277A}"/>
              </a:ext>
            </a:extLst>
          </p:cNvPr>
          <p:cNvSpPr>
            <a:spLocks noGrp="1"/>
          </p:cNvSpPr>
          <p:nvPr>
            <p:ph idx="1"/>
          </p:nvPr>
        </p:nvSpPr>
        <p:spPr/>
        <p:txBody>
          <a:bodyPr>
            <a:normAutofit/>
          </a:bodyPr>
          <a:lstStyle/>
          <a:p>
            <a:pPr marL="0" indent="0">
              <a:buNone/>
            </a:pPr>
            <a:r>
              <a:rPr lang="en-US" dirty="0"/>
              <a:t>1 It is actually reported that there is immorality among you, and immorality of such a kind as does not exist even among the Gentiles, that </a:t>
            </a:r>
            <a:r>
              <a:rPr lang="en-US" u="sng" dirty="0"/>
              <a:t>someone has his father’s wife</a:t>
            </a:r>
            <a:r>
              <a:rPr lang="en-US" dirty="0"/>
              <a:t>. </a:t>
            </a:r>
          </a:p>
        </p:txBody>
      </p:sp>
      <p:sp>
        <p:nvSpPr>
          <p:cNvPr id="2" name="TextBox 1">
            <a:extLst>
              <a:ext uri="{FF2B5EF4-FFF2-40B4-BE49-F238E27FC236}">
                <a16:creationId xmlns:a16="http://schemas.microsoft.com/office/drawing/2014/main" xmlns="" id="{B2E3B786-1A57-B6A0-A9B7-2088FA5C3329}"/>
              </a:ext>
            </a:extLst>
          </p:cNvPr>
          <p:cNvSpPr txBox="1"/>
          <p:nvPr/>
        </p:nvSpPr>
        <p:spPr>
          <a:xfrm>
            <a:off x="225630" y="2318466"/>
            <a:ext cx="7010400" cy="175432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5400" dirty="0"/>
              <a:t>The relationship is unclear</a:t>
            </a:r>
          </a:p>
        </p:txBody>
      </p:sp>
    </p:spTree>
    <p:extLst>
      <p:ext uri="{BB962C8B-B14F-4D97-AF65-F5344CB8AC3E}">
        <p14:creationId xmlns:p14="http://schemas.microsoft.com/office/powerpoint/2010/main" val="1058935245"/>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237A5D71-2DC1-FFEC-CE91-5E6E60FC9472}"/>
              </a:ext>
            </a:extLst>
          </p:cNvPr>
          <p:cNvSpPr>
            <a:spLocks noGrp="1"/>
          </p:cNvSpPr>
          <p:nvPr>
            <p:ph type="title"/>
          </p:nvPr>
        </p:nvSpPr>
        <p:spPr/>
        <p:txBody>
          <a:bodyPr/>
          <a:lstStyle/>
          <a:p>
            <a:r>
              <a:rPr lang="en-US" sz="5400" b="1" dirty="0">
                <a:effectLst/>
              </a:rPr>
              <a:t>1 Corinthians 5:1–4 (NASB95) </a:t>
            </a:r>
            <a:endParaRPr lang="en-US" altLang="en-US" dirty="0"/>
          </a:p>
        </p:txBody>
      </p:sp>
      <p:sp>
        <p:nvSpPr>
          <p:cNvPr id="15363" name="Content Placeholder 2">
            <a:extLst>
              <a:ext uri="{FF2B5EF4-FFF2-40B4-BE49-F238E27FC236}">
                <a16:creationId xmlns:a16="http://schemas.microsoft.com/office/drawing/2014/main" xmlns="" id="{FCBDBC6C-6F36-EB9E-E597-7B06405E73D9}"/>
              </a:ext>
            </a:extLst>
          </p:cNvPr>
          <p:cNvSpPr>
            <a:spLocks noGrp="1"/>
          </p:cNvSpPr>
          <p:nvPr>
            <p:ph idx="1"/>
          </p:nvPr>
        </p:nvSpPr>
        <p:spPr/>
        <p:txBody>
          <a:bodyPr>
            <a:normAutofit/>
          </a:bodyPr>
          <a:lstStyle/>
          <a:p>
            <a:pPr>
              <a:buFont typeface="Wingdings" panose="05000000000000000000" pitchFamily="2" charset="2"/>
              <a:buNone/>
            </a:pPr>
            <a:r>
              <a:rPr lang="en-US" sz="4000" dirty="0"/>
              <a:t>2 You have become arrogant and have not mourned instead, so that the one who had done this deed would be removed from your midst. </a:t>
            </a:r>
          </a:p>
        </p:txBody>
      </p:sp>
      <p:sp>
        <p:nvSpPr>
          <p:cNvPr id="2" name="TextBox 1">
            <a:extLst>
              <a:ext uri="{FF2B5EF4-FFF2-40B4-BE49-F238E27FC236}">
                <a16:creationId xmlns:a16="http://schemas.microsoft.com/office/drawing/2014/main" xmlns="" id="{F230CFC9-4A6A-DA1D-81DD-9A0C3041AFA0}"/>
              </a:ext>
            </a:extLst>
          </p:cNvPr>
          <p:cNvSpPr txBox="1"/>
          <p:nvPr/>
        </p:nvSpPr>
        <p:spPr>
          <a:xfrm>
            <a:off x="225630" y="4267200"/>
            <a:ext cx="11509170" cy="1569660"/>
          </a:xfrm>
          <a:prstGeom prst="rect">
            <a:avLst/>
          </a:prstGeom>
          <a:noFill/>
        </p:spPr>
        <p:txBody>
          <a:bodyPr wrap="square" rtlCol="0">
            <a:spAutoFit/>
          </a:bodyPr>
          <a:lstStyle/>
          <a:p>
            <a:r>
              <a:rPr lang="en-US" sz="3200" dirty="0"/>
              <a:t>Two issues</a:t>
            </a:r>
          </a:p>
          <a:p>
            <a:pPr marL="342900" indent="-342900">
              <a:buAutoNum type="arabicParenR"/>
            </a:pPr>
            <a:r>
              <a:rPr lang="en-US" sz="3200" dirty="0"/>
              <a:t>It is happening and they all know about it</a:t>
            </a:r>
          </a:p>
          <a:p>
            <a:pPr marL="342900" indent="-342900">
              <a:buAutoNum type="arabicParenR"/>
            </a:pPr>
            <a:r>
              <a:rPr lang="en-US" sz="3200" dirty="0"/>
              <a:t>They seem to have a terrible attitude toward the issue “arrogant”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7CF8E97A-FB64-5547-3118-4CDB51B7EBAD}"/>
              </a:ext>
            </a:extLst>
          </p:cNvPr>
          <p:cNvSpPr>
            <a:spLocks noGrp="1"/>
          </p:cNvSpPr>
          <p:nvPr>
            <p:ph type="title"/>
          </p:nvPr>
        </p:nvSpPr>
        <p:spPr/>
        <p:txBody>
          <a:bodyPr/>
          <a:lstStyle/>
          <a:p>
            <a:r>
              <a:rPr lang="en-US" sz="5400" b="1" dirty="0">
                <a:effectLst/>
              </a:rPr>
              <a:t>1 Corinthians 5:1–4 (NASB95) </a:t>
            </a:r>
            <a:endParaRPr lang="en-US" altLang="en-US" dirty="0"/>
          </a:p>
        </p:txBody>
      </p:sp>
      <p:sp>
        <p:nvSpPr>
          <p:cNvPr id="16387" name="Content Placeholder 2">
            <a:extLst>
              <a:ext uri="{FF2B5EF4-FFF2-40B4-BE49-F238E27FC236}">
                <a16:creationId xmlns:a16="http://schemas.microsoft.com/office/drawing/2014/main" xmlns="" id="{5CF0557F-7D14-97DD-7D66-8C41E03D848B}"/>
              </a:ext>
            </a:extLst>
          </p:cNvPr>
          <p:cNvSpPr>
            <a:spLocks noGrp="1"/>
          </p:cNvSpPr>
          <p:nvPr>
            <p:ph idx="1"/>
          </p:nvPr>
        </p:nvSpPr>
        <p:spPr/>
        <p:txBody>
          <a:bodyPr>
            <a:normAutofit/>
          </a:bodyPr>
          <a:lstStyle/>
          <a:p>
            <a:pPr>
              <a:buFont typeface="Wingdings" panose="05000000000000000000" pitchFamily="2" charset="2"/>
              <a:buNone/>
            </a:pPr>
            <a:r>
              <a:rPr lang="en-US" sz="4000" dirty="0"/>
              <a:t>3 For I, on my part, though absent in body but present in spirit, have already judged him who has so committed this, as though I were present. </a:t>
            </a:r>
          </a:p>
          <a:p>
            <a:r>
              <a:rPr lang="en-US" altLang="en-US" sz="4000" dirty="0"/>
              <a:t>Wait I thought Christians were not supposed to judge?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7CF8E97A-FB64-5547-3118-4CDB51B7EBAD}"/>
              </a:ext>
            </a:extLst>
          </p:cNvPr>
          <p:cNvSpPr>
            <a:spLocks noGrp="1"/>
          </p:cNvSpPr>
          <p:nvPr>
            <p:ph type="title"/>
          </p:nvPr>
        </p:nvSpPr>
        <p:spPr/>
        <p:txBody>
          <a:bodyPr/>
          <a:lstStyle/>
          <a:p>
            <a:r>
              <a:rPr lang="en-US" sz="5400" b="1" dirty="0">
                <a:effectLst/>
              </a:rPr>
              <a:t>1 Corinthians 5:1–4 (NASB95) </a:t>
            </a:r>
            <a:endParaRPr lang="en-US" altLang="en-US" dirty="0"/>
          </a:p>
        </p:txBody>
      </p:sp>
      <p:sp>
        <p:nvSpPr>
          <p:cNvPr id="16387" name="Content Placeholder 2">
            <a:extLst>
              <a:ext uri="{FF2B5EF4-FFF2-40B4-BE49-F238E27FC236}">
                <a16:creationId xmlns:a16="http://schemas.microsoft.com/office/drawing/2014/main" xmlns="" id="{5CF0557F-7D14-97DD-7D66-8C41E03D848B}"/>
              </a:ext>
            </a:extLst>
          </p:cNvPr>
          <p:cNvSpPr>
            <a:spLocks noGrp="1"/>
          </p:cNvSpPr>
          <p:nvPr>
            <p:ph idx="1"/>
          </p:nvPr>
        </p:nvSpPr>
        <p:spPr/>
        <p:txBody>
          <a:bodyPr>
            <a:normAutofit/>
          </a:bodyPr>
          <a:lstStyle/>
          <a:p>
            <a:pPr>
              <a:buFont typeface="Wingdings" panose="05000000000000000000" pitchFamily="2" charset="2"/>
              <a:buNone/>
            </a:pPr>
            <a:r>
              <a:rPr lang="en-US" sz="4000" dirty="0"/>
              <a:t>3 For I, on my part, though absent in body but present in spirit, have already judged him who has so committed this, as though I were present. </a:t>
            </a:r>
          </a:p>
          <a:p>
            <a:r>
              <a:rPr lang="en-US" altLang="en-US" sz="4000" dirty="0"/>
              <a:t>Wait I thought Christians were not supposed to judge?</a:t>
            </a:r>
          </a:p>
        </p:txBody>
      </p:sp>
      <p:pic>
        <p:nvPicPr>
          <p:cNvPr id="3" name="Picture 2">
            <a:extLst>
              <a:ext uri="{FF2B5EF4-FFF2-40B4-BE49-F238E27FC236}">
                <a16:creationId xmlns:a16="http://schemas.microsoft.com/office/drawing/2014/main" xmlns="" id="{1B3514A3-16A5-6201-6339-1B8588C2D526}"/>
              </a:ext>
            </a:extLst>
          </p:cNvPr>
          <p:cNvPicPr>
            <a:picLocks noChangeAspect="1"/>
          </p:cNvPicPr>
          <p:nvPr/>
        </p:nvPicPr>
        <p:blipFill>
          <a:blip r:embed="rId2"/>
          <a:stretch>
            <a:fillRect/>
          </a:stretch>
        </p:blipFill>
        <p:spPr>
          <a:xfrm>
            <a:off x="29055" y="0"/>
            <a:ext cx="6891213" cy="2924450"/>
          </a:xfrm>
          <a:prstGeom prst="rect">
            <a:avLst/>
          </a:prstGeom>
        </p:spPr>
      </p:pic>
      <p:sp>
        <p:nvSpPr>
          <p:cNvPr id="5" name="TextBox 4">
            <a:extLst>
              <a:ext uri="{FF2B5EF4-FFF2-40B4-BE49-F238E27FC236}">
                <a16:creationId xmlns:a16="http://schemas.microsoft.com/office/drawing/2014/main" xmlns="" id="{477E92B0-3E1A-96C1-BD1A-F386CD2619C7}"/>
              </a:ext>
            </a:extLst>
          </p:cNvPr>
          <p:cNvSpPr txBox="1"/>
          <p:nvPr/>
        </p:nvSpPr>
        <p:spPr>
          <a:xfrm>
            <a:off x="76200" y="2899568"/>
            <a:ext cx="1164276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800" dirty="0"/>
              <a:t>https://teachings.dwellcc.org/teaching/5555</a:t>
            </a:r>
          </a:p>
        </p:txBody>
      </p:sp>
    </p:spTree>
    <p:extLst>
      <p:ext uri="{BB962C8B-B14F-4D97-AF65-F5344CB8AC3E}">
        <p14:creationId xmlns:p14="http://schemas.microsoft.com/office/powerpoint/2010/main" val="1591318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0530C1E6-F8D8-4B61-A478-76B233D9ABC6}"/>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586AD5A8-CAD1-4A83-A9F4-732EBC0F50B9}"/>
    </a:ext>
  </a:extLst>
</a:theme>
</file>

<file path=ppt/theme/theme3.xml><?xml version="1.0" encoding="utf-8"?>
<a:theme xmlns:a="http://schemas.openxmlformats.org/drawingml/2006/main" name="1_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4.xml><?xml version="1.0" encoding="utf-8"?>
<a:theme xmlns:a="http://schemas.openxmlformats.org/drawingml/2006/main" name="1_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3687</TotalTime>
  <Words>1790</Words>
  <Application>Microsoft Office PowerPoint</Application>
  <PresentationFormat>Widescreen</PresentationFormat>
  <Paragraphs>197</Paragraphs>
  <Slides>55</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55</vt:i4>
      </vt:variant>
    </vt:vector>
  </HeadingPairs>
  <TitlesOfParts>
    <vt:vector size="66" baseType="lpstr">
      <vt:lpstr>Arial</vt:lpstr>
      <vt:lpstr>Lao UI</vt:lpstr>
      <vt:lpstr>SBL Greek</vt:lpstr>
      <vt:lpstr>Trebuchet MS</vt:lpstr>
      <vt:lpstr>Tw Cen MT</vt:lpstr>
      <vt:lpstr>Wingdings</vt:lpstr>
      <vt:lpstr>Wingdings 2</vt:lpstr>
      <vt:lpstr>Dwell-Theme</vt:lpstr>
      <vt:lpstr>Dwell-Light-Theme</vt:lpstr>
      <vt:lpstr>1_Dwell-Theme</vt:lpstr>
      <vt:lpstr>1_Dwell-Light-Theme</vt:lpstr>
      <vt:lpstr>1 Corinthians 5</vt:lpstr>
      <vt:lpstr>Context</vt:lpstr>
      <vt:lpstr>Context</vt:lpstr>
      <vt:lpstr>1 Corinthians 5:1–4 (NASB95) </vt:lpstr>
      <vt:lpstr>1 Corinthians 5:1–4 (NASB95) </vt:lpstr>
      <vt:lpstr>1 Corinthians 5:1–4 (NASB95) </vt:lpstr>
      <vt:lpstr>1 Corinthians 5:1–4 (NASB95) </vt:lpstr>
      <vt:lpstr>1 Corinthians 5:1–4 (NASB95) </vt:lpstr>
      <vt:lpstr>1 Corinthians 5:1–4 (NASB95) </vt:lpstr>
      <vt:lpstr>1 Corinthians 5:1–4 (NASB95) </vt:lpstr>
      <vt:lpstr>1 Corinthians 5:5 (NASB95) </vt:lpstr>
      <vt:lpstr>1 Corinthians 5:5 (NASB95) </vt:lpstr>
      <vt:lpstr>1 Corinthians 5:5 (NASB95) </vt:lpstr>
      <vt:lpstr>1 Corinthians 5:5 (NASB95) </vt:lpstr>
      <vt:lpstr>Matt 18</vt:lpstr>
      <vt:lpstr>Matt 18</vt:lpstr>
      <vt:lpstr>Church Discipline</vt:lpstr>
      <vt:lpstr>Church Discipline</vt:lpstr>
      <vt:lpstr>Church Discipline</vt:lpstr>
      <vt:lpstr>Purpose of Church Discipline</vt:lpstr>
      <vt:lpstr>Purpose of Church Discipline</vt:lpstr>
      <vt:lpstr> 1 Corinthians 5</vt:lpstr>
      <vt:lpstr> 1 Corinthians 5</vt:lpstr>
      <vt:lpstr> 1 Corinthians 5</vt:lpstr>
      <vt:lpstr> 1 Corinthians 5</vt:lpstr>
      <vt:lpstr> 1 Corinthians 5</vt:lpstr>
      <vt:lpstr>This is exactly what's wrong with Christianity</vt:lpstr>
      <vt:lpstr> 1 Corinthians 5</vt:lpstr>
      <vt:lpstr> 1 Corinthians 5</vt:lpstr>
      <vt:lpstr> 1 Corinthians 5</vt:lpstr>
      <vt:lpstr> 1 Corinthians 5</vt:lpstr>
      <vt:lpstr> 1 Corinthians 5</vt:lpstr>
      <vt:lpstr> 1 Corinthians 5</vt:lpstr>
      <vt:lpstr> 1 Corinthians 5</vt:lpstr>
      <vt:lpstr> 1 Corinthians 5</vt:lpstr>
      <vt:lpstr> 1 Corinthians 5</vt:lpstr>
      <vt:lpstr> 1 Corinthians 5</vt:lpstr>
      <vt:lpstr> 1 Corinthians 5</vt:lpstr>
      <vt:lpstr> 1 Corinthians 5</vt:lpstr>
      <vt:lpstr>Is this too harsh?</vt:lpstr>
      <vt:lpstr>Is this too harsh?</vt:lpstr>
      <vt:lpstr>So how is this done?</vt:lpstr>
      <vt:lpstr>So how is this done?</vt:lpstr>
      <vt:lpstr>How then do we interact?</vt:lpstr>
      <vt:lpstr>Biblical Love</vt:lpstr>
      <vt:lpstr>The church should be a safe space</vt:lpstr>
      <vt:lpstr>The Concept of Radical Compassion</vt:lpstr>
      <vt:lpstr>PowerPoint Presentation</vt:lpstr>
      <vt:lpstr>Get Serous: About Suffering  Katherine Boyle</vt:lpstr>
      <vt:lpstr>Get Serous: About Suffering  Katherine Boyle</vt:lpstr>
      <vt:lpstr>Get Serous: About Suffering  Katherine Boyle</vt:lpstr>
      <vt:lpstr>God believes we are worth suffering for</vt:lpstr>
      <vt:lpstr>Having real meaning and purpose will include suffering</vt:lpstr>
      <vt:lpstr>This isn’t an effort to purge</vt:lpstr>
      <vt:lpstr>Next Week</vt:lpstr>
    </vt:vector>
  </TitlesOfParts>
  <Company>Xenos Christian Fellowship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Lowery</dc:creator>
  <cp:lastModifiedBy>DoddH</cp:lastModifiedBy>
  <cp:revision>186</cp:revision>
  <dcterms:created xsi:type="dcterms:W3CDTF">2010-02-06T17:55:16Z</dcterms:created>
  <dcterms:modified xsi:type="dcterms:W3CDTF">2023-03-08T16:50:13Z</dcterms:modified>
</cp:coreProperties>
</file>