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4"/>
  </p:notesMasterIdLst>
  <p:sldIdLst>
    <p:sldId id="8541" r:id="rId2"/>
    <p:sldId id="10187" r:id="rId3"/>
    <p:sldId id="10347" r:id="rId4"/>
    <p:sldId id="10342" r:id="rId5"/>
    <p:sldId id="10343" r:id="rId6"/>
    <p:sldId id="10344" r:id="rId7"/>
    <p:sldId id="10345" r:id="rId8"/>
    <p:sldId id="10346" r:id="rId9"/>
    <p:sldId id="10359" r:id="rId10"/>
    <p:sldId id="10360" r:id="rId11"/>
    <p:sldId id="10361" r:id="rId12"/>
    <p:sldId id="10362" r:id="rId13"/>
    <p:sldId id="10349" r:id="rId14"/>
    <p:sldId id="10350" r:id="rId15"/>
    <p:sldId id="10366" r:id="rId16"/>
    <p:sldId id="10367" r:id="rId17"/>
    <p:sldId id="10368" r:id="rId18"/>
    <p:sldId id="10351" r:id="rId19"/>
    <p:sldId id="10357" r:id="rId20"/>
    <p:sldId id="10352" r:id="rId21"/>
    <p:sldId id="10353" r:id="rId22"/>
    <p:sldId id="10354" r:id="rId23"/>
    <p:sldId id="10355" r:id="rId24"/>
    <p:sldId id="10369" r:id="rId25"/>
    <p:sldId id="10254" r:id="rId26"/>
    <p:sldId id="10372" r:id="rId27"/>
    <p:sldId id="10373" r:id="rId28"/>
    <p:sldId id="10374" r:id="rId29"/>
    <p:sldId id="9070" r:id="rId30"/>
    <p:sldId id="10358" r:id="rId31"/>
    <p:sldId id="10394" r:id="rId32"/>
    <p:sldId id="10378" r:id="rId33"/>
    <p:sldId id="10379" r:id="rId34"/>
    <p:sldId id="10380" r:id="rId35"/>
    <p:sldId id="10383" r:id="rId36"/>
    <p:sldId id="10384" r:id="rId37"/>
    <p:sldId id="10395" r:id="rId38"/>
    <p:sldId id="10385" r:id="rId39"/>
    <p:sldId id="10386" r:id="rId40"/>
    <p:sldId id="10387" r:id="rId41"/>
    <p:sldId id="10388" r:id="rId42"/>
    <p:sldId id="10052"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43E"/>
    <a:srgbClr val="A0C8D0"/>
    <a:srgbClr val="872E3A"/>
    <a:srgbClr val="942E3A"/>
    <a:srgbClr val="254061"/>
    <a:srgbClr val="AC1A1F"/>
    <a:srgbClr val="7A7A7A"/>
    <a:srgbClr val="586676"/>
    <a:srgbClr val="B2CCDA"/>
    <a:srgbClr val="EF4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2AB7FD-23AE-DA40-ACC2-5F84760F3AB3}" v="1992" dt="2025-01-24T00:19:33.70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439" autoAdjust="0"/>
    <p:restoredTop sz="82318" autoAdjust="0"/>
  </p:normalViewPr>
  <p:slideViewPr>
    <p:cSldViewPr snapToGrid="0" snapToObjects="1">
      <p:cViewPr varScale="1">
        <p:scale>
          <a:sx n="57" d="100"/>
          <a:sy n="57" d="100"/>
        </p:scale>
        <p:origin x="56" y="1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7DEED-9E6B-A29A-94FB-7FDA8CB53A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A62741-8181-5E6E-60E5-7EF73218B22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1380A84-FB6A-6EF6-60D0-F33C24A3306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BB99E97-CCFF-A43D-F170-29AE5A2CC70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2515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3535E-5CF7-621C-8792-9923D987EA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76A937-1B73-DB79-FE6E-54EA39C51D3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4C4440C-B4A4-3FD3-2857-D5A5D987C17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984EE8E-843D-A1BB-276F-B2AB401377E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68888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56515-BCB0-A3E9-B81E-119D3398F9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2AD52E-5762-EDCF-6D39-1F5878D04B7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2E7FA82-A57C-3874-BC8E-00911228DC96}"/>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B774E1B7-FCCA-67F3-A883-C7B7041D527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55112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7BC1F-2FDC-6FA8-8274-9AD89C0A86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3AB332-8796-B743-7D8D-504477250FE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E965AE9-D342-C6D3-D940-C57157835A5D}"/>
              </a:ext>
            </a:extLst>
          </p:cNvPr>
          <p:cNvSpPr>
            <a:spLocks noGrp="1"/>
          </p:cNvSpPr>
          <p:nvPr>
            <p:ph type="body" idx="1"/>
          </p:nvPr>
        </p:nvSpPr>
        <p:spPr/>
        <p:txBody>
          <a:bodyPr>
            <a:normAutofit/>
          </a:bodyPr>
          <a:lstStyle/>
          <a:p>
            <a:pPr marL="0" marR="0" lvl="0" indent="0" algn="l" defTabSz="914400" rtl="0" eaLnBrk="0" fontAlgn="base" latinLnBrk="0" hangingPunct="0">
              <a:lnSpc>
                <a:spcPct val="100000"/>
              </a:lnSpc>
              <a:spcBef>
                <a:spcPts val="0"/>
              </a:spcBef>
              <a:spcAft>
                <a:spcPts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10CDADCC-46D6-82E9-1F2B-2D5DDAD50E5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33500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13C40-DCA0-4EEC-B9F3-A8CCC25CE9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5A58C6-FE20-6FB2-428B-EB69CFCAEE4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D77DBCC-615C-F48B-CA94-6FC67BAF53A9}"/>
              </a:ext>
            </a:extLst>
          </p:cNvPr>
          <p:cNvSpPr>
            <a:spLocks noGrp="1"/>
          </p:cNvSpPr>
          <p:nvPr>
            <p:ph type="body" idx="1"/>
          </p:nvPr>
        </p:nvSpPr>
        <p:spPr/>
        <p:txBody>
          <a:bodyPr>
            <a:normAutofit/>
          </a:bodyPr>
          <a:lstStyle/>
          <a:p>
            <a:pPr marL="0" marR="0">
              <a:spcBef>
                <a:spcPts val="0"/>
              </a:spcBef>
              <a:spcAft>
                <a:spcPts val="0"/>
              </a:spcAft>
            </a:pPr>
            <a:endParaRPr lang="en-US" dirty="0"/>
          </a:p>
        </p:txBody>
      </p:sp>
      <p:sp>
        <p:nvSpPr>
          <p:cNvPr id="4" name="Slide Number Placeholder 3">
            <a:extLst>
              <a:ext uri="{FF2B5EF4-FFF2-40B4-BE49-F238E27FC236}">
                <a16:creationId xmlns:a16="http://schemas.microsoft.com/office/drawing/2014/main" id="{12495272-A4BD-7D2A-B03E-B0AFADCB1A1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7787045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7FD91-61C6-DB15-E90A-44B1F835F8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F68B01-94CD-9D2A-FD24-25DE440144B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833FDEA-F71F-1A1C-2DF3-C3400890C1A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6A210D2-40D2-1BA6-2A60-E2CCB06809E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62842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2F8DB-ED09-FE60-DD14-B814505CDD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A08C92-9C93-E710-C219-1678A8DE739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08FCB81-EEDC-0905-A695-FF3036F9B82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1"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1DB88E1C-DAE1-0E35-A85C-D126186E57C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39343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8B620-B2BA-81D3-8A2E-5FAC0BF42D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871FB0-03E1-15BC-4912-F2EFF7AB5F0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D752FAB-2522-4D2F-B6AB-DA0C65C04A4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21023D0-2089-C7E0-FB7B-B857A3E6425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47866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E5E66D-33C1-1C92-7941-1C2EF0DA6C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BD1DA6-1134-CD10-30AA-577380D1FE2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3BFFE5A-3BBF-61E3-D0ED-37DB771AE32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33425AE-AE59-98A2-520C-F99546334F1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661265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A838D-7CE6-58F2-6A55-CC78267F36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5E3F2F-D347-ABB5-6DFA-69D5CCC00DD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504767F-5200-0867-0922-BEF3E0E0A951}"/>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33AF1B9-27D9-B434-83EE-A0C3FD0DCEE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03434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DADD2-D79F-3635-A23F-D230A32078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2D1903-02C1-A054-D408-849F6533F56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2689C8-4E30-AC69-FB0A-D769998E98B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1"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48C880A2-E25A-6922-F8E5-FD894F8804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300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A53DFF-E477-30D6-5463-AD27B03E5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199DC5-9D5D-5BBA-01A0-FEEBA173C4F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ECEE715-BCFA-5FDE-989B-BC8BC970D471}"/>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DC5688C-68C0-2D3B-A020-9ECFC98720D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8831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99E5C-87BA-E7C0-6172-51040F7826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3074AC-5BD4-33B7-EF0A-E14D3674D63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087AD0A-F9DA-0FDA-09CE-A571AD8F2FC7}"/>
              </a:ext>
            </a:extLst>
          </p:cNvPr>
          <p:cNvSpPr>
            <a:spLocks noGrp="1"/>
          </p:cNvSpPr>
          <p:nvPr>
            <p:ph type="body" idx="1"/>
          </p:nvPr>
        </p:nvSpPr>
        <p:spPr/>
        <p:txBody>
          <a:bodyPr/>
          <a:lstStyle/>
          <a:p>
            <a:pPr marL="0" marR="0" lvl="0" indent="0" fontAlgn="base">
              <a:spcAft>
                <a:spcPts val="1000"/>
              </a:spcAft>
              <a:buSzPts val="1200"/>
              <a:buFont typeface="Times New Roman" panose="02020603050405020304" pitchFamily="18" charset="0"/>
              <a:buNone/>
              <a:tabLst>
                <a:tab pos="914400" algn="l"/>
              </a:tabLst>
            </a:pPr>
            <a:endParaRPr lang="en-US" dirty="0"/>
          </a:p>
        </p:txBody>
      </p:sp>
      <p:sp>
        <p:nvSpPr>
          <p:cNvPr id="4" name="Slide Number Placeholder 3">
            <a:extLst>
              <a:ext uri="{FF2B5EF4-FFF2-40B4-BE49-F238E27FC236}">
                <a16:creationId xmlns:a16="http://schemas.microsoft.com/office/drawing/2014/main" id="{470E85F0-8CFF-AD0F-13AC-949C7F5692E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80674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66BE4-AE46-5187-666B-339E4E3930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FABEAF-4DF4-A223-F1C3-A75522F4FCD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C00E5FD-2BC8-29D4-6EA2-A87F97CC289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B027D7B-6DDC-EF8F-D60C-83C63265BE6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29064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C1380-89BD-E2DE-3601-E3DA6EE7A5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84F5D2-0EA6-95B4-B6D0-6972B262B8E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32B6032-0C46-FE1B-625A-4479D64F706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C13814B-BB72-2DA0-5437-15BF7048266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564618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52EF7-BF21-603B-EC81-0871A838F4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801825-40D3-5FC7-A71B-35703DD0395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027CEE7-3A2D-B242-EF79-14749CB1DC1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08F810E-F640-6805-97F2-6CD4A64FBAF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275478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F4015-EA4E-D942-EBD9-41E0D51DF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CE7582-5479-12DB-DAF7-E64A6E18EF5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E239F36-1779-137D-1927-69DA5188784C}"/>
              </a:ext>
            </a:extLst>
          </p:cNvPr>
          <p:cNvSpPr>
            <a:spLocks noGrp="1"/>
          </p:cNvSpPr>
          <p:nvPr>
            <p:ph type="body" idx="1"/>
          </p:nvPr>
        </p:nvSpPr>
        <p:spPr/>
        <p:txBody>
          <a:bodyPr/>
          <a:lstStyle/>
          <a:p>
            <a:pPr marL="0" marR="0" lvl="0" indent="0" fontAlgn="base">
              <a:spcAft>
                <a:spcPts val="1000"/>
              </a:spcAft>
              <a:buSzPts val="1200"/>
              <a:buFont typeface="Times New Roman" panose="02020603050405020304" pitchFamily="18" charset="0"/>
              <a:buNone/>
              <a:tabLst>
                <a:tab pos="228600" algn="r"/>
                <a:tab pos="342900" algn="l"/>
                <a:tab pos="914400" algn="l"/>
              </a:tabLst>
            </a:pPr>
            <a:endParaRPr lang="en-US" dirty="0"/>
          </a:p>
        </p:txBody>
      </p:sp>
      <p:sp>
        <p:nvSpPr>
          <p:cNvPr id="4" name="Slide Number Placeholder 3">
            <a:extLst>
              <a:ext uri="{FF2B5EF4-FFF2-40B4-BE49-F238E27FC236}">
                <a16:creationId xmlns:a16="http://schemas.microsoft.com/office/drawing/2014/main" id="{F176ED43-4E74-3829-DBB6-FDE12988AF3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17489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11B7B-0833-A897-DC8B-5231D533FE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F9591A-D8F4-F7A9-F3A8-186F6A815BE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1D8A0B5-382A-A915-C680-541B060D8E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7D45F2D-EBAE-5850-0EF0-4D76CEFB682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04607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0E63E-C043-3903-11BB-191C07E593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7484F6-9537-31B7-9751-F70DEFC67D7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04F02DD-46B4-9A6D-9E0E-2B94BDFAE18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AA6B2F0-2D8F-3A3E-2CB8-DA642473B03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00948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57053-65EC-C973-6F4A-422D97C431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4DFDA7-B0C9-7F41-61C7-4B151956438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183A0E4-6FA4-32B0-C71C-5BB8161F34FB}"/>
              </a:ext>
            </a:extLst>
          </p:cNvPr>
          <p:cNvSpPr>
            <a:spLocks noGrp="1"/>
          </p:cNvSpPr>
          <p:nvPr>
            <p:ph type="body" idx="1"/>
          </p:nvPr>
        </p:nvSpPr>
        <p:spPr/>
        <p:txBody>
          <a:bodyPr/>
          <a:lstStyle/>
          <a:p>
            <a:pPr marL="914400" marR="0" lvl="2"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BA4B231-A917-556F-FCBE-B26ED4C55A3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32008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9213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0FE24-4A10-E915-813C-5F25D7EBBE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F89319-F8B3-631F-BA48-4D07AEAE595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6A7A41D-1BEF-98A3-5102-8A6339B67A6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7BF0167-A360-99C3-08B2-CBD7DB8FC9C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551066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73913-D00B-F0C8-9EC7-49507FC922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5D688C-F887-1CA0-525A-36482E97EB9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0A683B6-D8FD-37A6-92EE-1A0ED1ECD71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FC4AE7-F10C-D80F-E93B-AEC7F3BF5A6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207276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D3261-E020-D710-4A48-F47C71A198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220381-59F4-83AF-F2D3-45F1D9992E0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AD5BBBA-DD0A-DF41-5E30-B70494E0AF8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2800" dirty="0">
              <a:solidFill>
                <a:schemeClr val="bg1"/>
              </a:solidFill>
              <a:effectLst/>
              <a:latin typeface="Aptos Display" panose="020B0004020202020204" pitchFamily="34" charset="0"/>
            </a:endParaRPr>
          </a:p>
        </p:txBody>
      </p:sp>
      <p:sp>
        <p:nvSpPr>
          <p:cNvPr id="4" name="Slide Number Placeholder 3">
            <a:extLst>
              <a:ext uri="{FF2B5EF4-FFF2-40B4-BE49-F238E27FC236}">
                <a16:creationId xmlns:a16="http://schemas.microsoft.com/office/drawing/2014/main" id="{00A8F942-386B-DE97-0D4F-E5BA121CF89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89645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B700D-9096-5579-A789-8B85769151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EBEBB6-3E14-C0FB-421E-23D9AECA1F4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39D1471-BFDE-7334-399C-E93BC7EDBD0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C9E52F5-064D-9761-E442-FD8B4E03B27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472242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0CF9F-1D7E-D3C4-7F61-9ADA16AD2E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C6093C-1B1A-7B51-71ED-1BF196BC8A5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39B7B2D-2E59-1741-74CF-8FDB67622790}"/>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25D1C27A-339D-8185-7444-3114685772F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75524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2D683-5877-4FC1-2E29-C65851B9FB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7A86B1-90C6-0558-5CBE-B6AB919F643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358A4AC-C721-9964-0446-BBDD9173A55B}"/>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E729D43D-8B71-D91A-D52D-7C498520724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554977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AD240-A75B-F58B-73B2-AEA1C22BB7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9ADFC0-FF23-CDD4-306C-E2EDA7BA17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F48D211-ED30-0D12-1DED-EC01A8E77729}"/>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97211211-99CB-451A-FC63-C518876C8F8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269117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171E2-BC31-2D1C-B57F-60E5101134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B760DC-B191-C087-CE3A-53C012C188E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6D533B5-FB65-1903-59F8-ACC55D256CFD}"/>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455B65D7-75F9-21D4-5EFE-31C141B302D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386536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171E2-BC31-2D1C-B57F-60E5101134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B760DC-B191-C087-CE3A-53C012C188E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6D533B5-FB65-1903-59F8-ACC55D256CFD}"/>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455B65D7-75F9-21D4-5EFE-31C141B302D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69292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1180A5-1370-532E-6C91-9AAAA37741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8EA5C0-F011-DB07-8FAC-65B3DE6FE11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4481FA6-0F07-B9EE-D101-0B7974AD09D4}"/>
              </a:ext>
            </a:extLst>
          </p:cNvPr>
          <p:cNvSpPr>
            <a:spLocks noGrp="1"/>
          </p:cNvSpPr>
          <p:nvPr>
            <p:ph type="body" idx="1"/>
          </p:nvPr>
        </p:nvSpPr>
        <p:spPr/>
        <p:txBody>
          <a:bodyPr/>
          <a:lstStyle/>
          <a:p>
            <a:pPr marL="914400" marR="0" lvl="2"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D482974D-1748-B9EC-CF50-55CF4FB9D01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179940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F79C4-117A-A789-E86A-6D02BF6619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9D145D-37AD-D229-4A91-83F8AEA1309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24DE6AF-DC4A-BA2F-20B1-17D26B7D74C8}"/>
              </a:ext>
            </a:extLst>
          </p:cNvPr>
          <p:cNvSpPr>
            <a:spLocks noGrp="1"/>
          </p:cNvSpPr>
          <p:nvPr>
            <p:ph type="body" idx="1"/>
          </p:nvPr>
        </p:nvSpPr>
        <p:spPr/>
        <p:txBody>
          <a:bodyPr/>
          <a:lstStyle/>
          <a:p>
            <a:pPr marL="0" marR="0" lvl="0" indent="0">
              <a:spcAft>
                <a:spcPts val="100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004E9D85-B694-6FFD-6F5A-0208D5961F0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54015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79330-94F5-8D24-5065-42BDBD5604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DB1C22-C808-628C-3727-1F526FA2CA4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BB132F8-8779-09C5-F99B-17284F555DE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996A599-0FAA-67F0-AFC6-D2C6FBED59B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38662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FA6F2-F91D-14DA-867C-D5EFEB629D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A6DB36-0EA6-A151-3E7F-568529C075A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CDE177F-9900-D80A-9A02-D3A57DEB3C90}"/>
              </a:ext>
            </a:extLst>
          </p:cNvPr>
          <p:cNvSpPr>
            <a:spLocks noGrp="1"/>
          </p:cNvSpPr>
          <p:nvPr>
            <p:ph type="body" idx="1"/>
          </p:nvPr>
        </p:nvSpPr>
        <p:spPr/>
        <p:txBody>
          <a:bodyPr/>
          <a:lstStyle/>
          <a:p>
            <a:pPr marL="457200" marR="0" lvl="1" indent="0" fontAlgn="base">
              <a:spcAft>
                <a:spcPts val="1000"/>
              </a:spcAft>
              <a:buSzPts val="1200"/>
              <a:buFont typeface="Times New Roman" panose="02020603050405020304" pitchFamily="18" charset="0"/>
              <a:buNone/>
              <a:tabLst>
                <a:tab pos="914400" algn="l"/>
              </a:tabLst>
            </a:pPr>
            <a:endParaRPr lang="en-US" dirty="0"/>
          </a:p>
        </p:txBody>
      </p:sp>
      <p:sp>
        <p:nvSpPr>
          <p:cNvPr id="4" name="Slide Number Placeholder 3">
            <a:extLst>
              <a:ext uri="{FF2B5EF4-FFF2-40B4-BE49-F238E27FC236}">
                <a16:creationId xmlns:a16="http://schemas.microsoft.com/office/drawing/2014/main" id="{3FA6AE9E-04AF-3A2E-BF19-FA208F8F70C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813132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51A8D5-C7A3-EB6F-FBF6-96FADB0E3A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4F2949-5E96-3E94-61AB-EC6194E42F8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F1A8429-199E-0798-4A2C-D7D051CCD6F6}"/>
              </a:ext>
            </a:extLst>
          </p:cNvPr>
          <p:cNvSpPr>
            <a:spLocks noGrp="1"/>
          </p:cNvSpPr>
          <p:nvPr>
            <p:ph type="body" idx="1"/>
          </p:nvPr>
        </p:nvSpPr>
        <p:spPr/>
        <p:txBody>
          <a:bodyPr/>
          <a:lstStyle/>
          <a:p>
            <a:pPr marL="457200" marR="0" lvl="1" indent="0" fontAlgn="base">
              <a:spcAft>
                <a:spcPts val="1000"/>
              </a:spcAft>
              <a:buSzPts val="1200"/>
              <a:buFont typeface="Times New Roman" panose="02020603050405020304" pitchFamily="18" charset="0"/>
              <a:buNone/>
              <a:tabLst>
                <a:tab pos="914400" algn="l"/>
              </a:tabLst>
            </a:pPr>
            <a:endParaRPr lang="en-US" dirty="0"/>
          </a:p>
        </p:txBody>
      </p:sp>
      <p:sp>
        <p:nvSpPr>
          <p:cNvPr id="4" name="Slide Number Placeholder 3">
            <a:extLst>
              <a:ext uri="{FF2B5EF4-FFF2-40B4-BE49-F238E27FC236}">
                <a16:creationId xmlns:a16="http://schemas.microsoft.com/office/drawing/2014/main" id="{EB5216E2-BA1D-3E3A-C30C-9F2CA9473CC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366820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BBB3-FA84-97F1-1564-836BEF37CB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37EAE-AE38-F277-FCFE-20D5BC49F3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19C1B7-A812-1D31-2C5F-7765621F38A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D4F09E0-F91A-79EC-1494-F3CA7FED658C}"/>
              </a:ext>
            </a:extLst>
          </p:cNvPr>
          <p:cNvSpPr>
            <a:spLocks noGrp="1"/>
          </p:cNvSpPr>
          <p:nvPr>
            <p:ph type="sldNum" sz="quarter" idx="5"/>
          </p:nvPr>
        </p:nvSpPr>
        <p:spPr/>
        <p:txBody>
          <a:bodyPr/>
          <a:lstStyle/>
          <a:p>
            <a:pPr>
              <a:defRPr/>
            </a:pPr>
            <a:fld id="{1696978B-A236-B943-B34D-431BF05F63D6}" type="slidenum">
              <a:rPr lang="en-US" smtClean="0"/>
              <a:pPr>
                <a:defRPr/>
              </a:pPr>
              <a:t>42</a:t>
            </a:fld>
            <a:endParaRPr lang="en-US"/>
          </a:p>
        </p:txBody>
      </p:sp>
    </p:spTree>
    <p:extLst>
      <p:ext uri="{BB962C8B-B14F-4D97-AF65-F5344CB8AC3E}">
        <p14:creationId xmlns:p14="http://schemas.microsoft.com/office/powerpoint/2010/main" val="2317021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81002-EF9B-013B-C5D6-1EFF4E537E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03575C-C64B-16CF-1B3F-F646D4E6404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62A4BA8-519A-CE2F-3E99-B62B33A9B64B}"/>
              </a:ext>
            </a:extLst>
          </p:cNvPr>
          <p:cNvSpPr>
            <a:spLocks noGrp="1"/>
          </p:cNvSpPr>
          <p:nvPr>
            <p:ph type="body" idx="1"/>
          </p:nvPr>
        </p:nvSpPr>
        <p:spPr/>
        <p:txBody>
          <a:bodyPr/>
          <a:lstStyle/>
          <a:p>
            <a:pPr marL="0" marR="0" lvl="0" indent="0">
              <a:spcAft>
                <a:spcPts val="1000"/>
              </a:spcAft>
              <a:buSzPts val="1200"/>
              <a:buFont typeface="Times New Roman" panose="02020603050405020304" pitchFamily="18" charset="0"/>
              <a:buNone/>
              <a:tabLst>
                <a:tab pos="914400" algn="l"/>
              </a:tabLst>
            </a:pPr>
            <a:endParaRPr lang="en-US" dirty="0"/>
          </a:p>
        </p:txBody>
      </p:sp>
      <p:sp>
        <p:nvSpPr>
          <p:cNvPr id="4" name="Slide Number Placeholder 3">
            <a:extLst>
              <a:ext uri="{FF2B5EF4-FFF2-40B4-BE49-F238E27FC236}">
                <a16:creationId xmlns:a16="http://schemas.microsoft.com/office/drawing/2014/main" id="{852CE159-B424-777B-A092-03BCA8AFB4A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42829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3F94E-D483-F7B6-CB00-47225DA749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18A9C2-6A3B-B2AC-B75E-EF2E013ABE7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527DAF4-8BE1-6A65-03E3-4B907D965A8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AECC768-AD37-140E-3CA6-8BBDE19C74D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64956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DABAB0-202E-A16E-5989-1E42AA60FD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002D42-5855-58BB-BBF6-2CF14F4F58E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6D0F4CD-FA67-6DF5-CD3B-38AD759121C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DCB0A2D-1BB6-3FB0-6896-B3356D5C2C5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2858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FB260-B029-D57E-E7E3-E40318BB42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929C33-3EBF-AA7B-8670-4BA2129EC70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209BFDF-E8A5-55DB-10EC-7FEBCE8F275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665A115-AC00-CA97-734F-620A7364B4A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11736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8B5F58-80CB-9B0C-1BF1-E5762CCD4E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B11E7C-E7D0-BC98-E4BB-803C37D516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0D6F70F-455C-41C2-841E-CB492FE76CA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F2B6031-65CA-11B6-0A6B-BC2931F59D4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6910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2/4/2025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2/4/2025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2/4/2025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2/4/2025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2/4/2025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2/4/2025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2/4/2025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340F9-A323-0A50-4142-200CACF0A96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73338DB-85DF-BB0F-37E7-E2580AD9BC7F}"/>
              </a:ext>
            </a:extLst>
          </p:cNvPr>
          <p:cNvSpPr txBox="1">
            <a:spLocks noChangeArrowheads="1"/>
          </p:cNvSpPr>
          <p:nvPr/>
        </p:nvSpPr>
        <p:spPr bwMode="auto">
          <a:xfrm>
            <a:off x="304800" y="1295401"/>
            <a:ext cx="11537430" cy="4078039"/>
          </a:xfrm>
          <a:prstGeom prst="rect">
            <a:avLst/>
          </a:prstGeom>
          <a:noFill/>
          <a:ln w="9525">
            <a:noFill/>
            <a:miter lim="800000"/>
            <a:headEnd/>
            <a:tailEnd/>
          </a:ln>
        </p:spPr>
        <p:txBody>
          <a:bodyPr wrap="square">
            <a:spAutoFit/>
          </a:bodyPr>
          <a:lstStyle/>
          <a:p>
            <a:pPr marL="15875" marR="0" lvl="1">
              <a:spcAft>
                <a:spcPts val="1000"/>
              </a:spcAft>
              <a:buSzPts val="1200"/>
            </a:pPr>
            <a:r>
              <a:rPr lang="en-US" sz="3700" baseline="30000" dirty="0">
                <a:solidFill>
                  <a:schemeClr val="bg1"/>
                </a:solidFill>
                <a:effectLst/>
                <a:latin typeface="Aptos Display" panose="020B0004020202020204" pitchFamily="34" charset="0"/>
                <a:ea typeface="Cambria" panose="02040503050406030204" pitchFamily="18" charset="0"/>
              </a:rPr>
              <a:t>7 </a:t>
            </a:r>
            <a:r>
              <a:rPr lang="en-US" sz="3700" dirty="0">
                <a:solidFill>
                  <a:schemeClr val="bg1"/>
                </a:solidFill>
                <a:effectLst/>
                <a:latin typeface="Aptos Display" panose="020B0004020202020204" pitchFamily="34" charset="0"/>
                <a:ea typeface="Cambria" panose="02040503050406030204" pitchFamily="18" charset="0"/>
              </a:rPr>
              <a:t>“After that, in my vision at night I looked, and there before me was a fourth beast—terrifying and frightening and very powerful. It had large iron teeth; it crushed and devoured its victims and trampled underfoot whatever was left. It was different from all the former beasts, and it had ten horns. </a:t>
            </a:r>
            <a:r>
              <a:rPr lang="en-US" sz="3700" baseline="30000" dirty="0">
                <a:solidFill>
                  <a:schemeClr val="bg1"/>
                </a:solidFill>
                <a:effectLst/>
                <a:latin typeface="Aptos Display" panose="020B0004020202020204" pitchFamily="34" charset="0"/>
                <a:ea typeface="Cambria" panose="02040503050406030204" pitchFamily="18" charset="0"/>
              </a:rPr>
              <a:t>8 </a:t>
            </a:r>
            <a:r>
              <a:rPr lang="en-US" sz="3700" dirty="0">
                <a:solidFill>
                  <a:schemeClr val="bg1"/>
                </a:solidFill>
                <a:effectLst/>
                <a:latin typeface="Aptos Display" panose="020B0004020202020204" pitchFamily="34" charset="0"/>
                <a:ea typeface="Cambria" panose="02040503050406030204" pitchFamily="18" charset="0"/>
              </a:rPr>
              <a:t>While I was thinking about the horns, there before me was another horn, a little one, which came up among them. </a:t>
            </a:r>
            <a:endParaRPr lang="en-US" sz="37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1612AC81-FF63-3E89-4D17-26D337D0FED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Daniel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747916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54C9D-CEBD-A915-CD2F-D4C890B9CCC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0CE7C16-4485-2332-B0E3-85D839BB7151}"/>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15875" marR="0" lvl="1">
              <a:spcAft>
                <a:spcPts val="0"/>
              </a:spcAft>
              <a:buSzPts val="1200"/>
            </a:pPr>
            <a:r>
              <a:rPr lang="en-US" sz="3700" baseline="30000" dirty="0">
                <a:solidFill>
                  <a:schemeClr val="bg1"/>
                </a:solidFill>
                <a:effectLst/>
                <a:latin typeface="Aptos Display" panose="020B0004020202020204" pitchFamily="34" charset="0"/>
                <a:ea typeface="Cambria" panose="02040503050406030204" pitchFamily="18" charset="0"/>
              </a:rPr>
              <a:t>17</a:t>
            </a:r>
            <a:r>
              <a:rPr lang="en-US" sz="3700" baseline="30000" dirty="0">
                <a:solidFill>
                  <a:schemeClr val="bg1"/>
                </a:solidFill>
                <a:latin typeface="Aptos Display" panose="020B0004020202020204" pitchFamily="34" charset="0"/>
                <a:ea typeface="Cambria" panose="02040503050406030204" pitchFamily="18" charset="0"/>
              </a:rPr>
              <a:t> </a:t>
            </a:r>
            <a:r>
              <a:rPr lang="en-US" sz="3700" dirty="0">
                <a:solidFill>
                  <a:schemeClr val="bg1"/>
                </a:solidFill>
                <a:latin typeface="Aptos Display" panose="020B0004020202020204" pitchFamily="34" charset="0"/>
                <a:ea typeface="Cambria" panose="02040503050406030204" pitchFamily="18" charset="0"/>
              </a:rPr>
              <a:t>“T</a:t>
            </a:r>
            <a:r>
              <a:rPr lang="en-US" sz="3700" dirty="0">
                <a:solidFill>
                  <a:schemeClr val="bg1"/>
                </a:solidFill>
                <a:effectLst/>
                <a:latin typeface="Aptos Display" panose="020B0004020202020204" pitchFamily="34" charset="0"/>
                <a:ea typeface="Cambria" panose="02040503050406030204" pitchFamily="18" charset="0"/>
              </a:rPr>
              <a:t>he four great beasts are four kings that will rise from the earth.</a:t>
            </a:r>
          </a:p>
          <a:p>
            <a:pPr marL="15875" marR="0" lvl="1" indent="385763">
              <a:spcAft>
                <a:spcPts val="0"/>
              </a:spcAft>
              <a:buSzPts val="1200"/>
            </a:pPr>
            <a:r>
              <a:rPr lang="en-US" sz="3700" baseline="30000" dirty="0">
                <a:solidFill>
                  <a:schemeClr val="bg1"/>
                </a:solidFill>
                <a:effectLst/>
                <a:latin typeface="Aptos" panose="020B0004020202020204" pitchFamily="34" charset="0"/>
                <a:ea typeface="Cambria" panose="02040503050406030204" pitchFamily="18" charset="0"/>
              </a:rPr>
              <a:t>19 </a:t>
            </a:r>
            <a:r>
              <a:rPr lang="en-US" sz="3700" dirty="0">
                <a:solidFill>
                  <a:schemeClr val="bg1"/>
                </a:solidFill>
                <a:effectLst/>
                <a:latin typeface="Aptos" panose="020B0004020202020204" pitchFamily="34" charset="0"/>
                <a:ea typeface="Cambria" panose="02040503050406030204" pitchFamily="18" charset="0"/>
              </a:rPr>
              <a:t>“Then I wanted to know the meaning of the fourth beast, which was different from all the others and most terrifying, with its iron teeth and bronze claws—the beast that crushed and devoured its victims and trampled underfoot whatever was left. </a:t>
            </a:r>
          </a:p>
          <a:p>
            <a:pPr marL="15875" lvl="1" indent="385763">
              <a:spcAft>
                <a:spcPts val="0"/>
              </a:spcAft>
              <a:buSzPts val="1200"/>
            </a:pPr>
            <a:r>
              <a:rPr lang="en-US" sz="3700" baseline="30000" dirty="0">
                <a:solidFill>
                  <a:schemeClr val="bg1"/>
                </a:solidFill>
                <a:latin typeface="Aptos Display" panose="020B0004020202020204" pitchFamily="34" charset="0"/>
                <a:ea typeface="Cambria" panose="02040503050406030204" pitchFamily="18" charset="0"/>
              </a:rPr>
              <a:t>20 </a:t>
            </a:r>
            <a:r>
              <a:rPr lang="en-US" sz="3700" dirty="0">
                <a:solidFill>
                  <a:schemeClr val="bg1"/>
                </a:solidFill>
                <a:latin typeface="Aptos Display" panose="020B0004020202020204" pitchFamily="34" charset="0"/>
                <a:ea typeface="Cambria" panose="02040503050406030204" pitchFamily="18" charset="0"/>
              </a:rPr>
              <a:t>I also wanted to know about the ten horns on its head and about the other horn that came up. </a:t>
            </a:r>
          </a:p>
        </p:txBody>
      </p:sp>
      <p:sp>
        <p:nvSpPr>
          <p:cNvPr id="8" name="TextBox 7">
            <a:extLst>
              <a:ext uri="{FF2B5EF4-FFF2-40B4-BE49-F238E27FC236}">
                <a16:creationId xmlns:a16="http://schemas.microsoft.com/office/drawing/2014/main" id="{2ABE696A-F14F-A5BC-6543-F2D6856413C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Daniel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18735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86344-96BA-79F9-FEDC-D7646C9837F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EFC27BF-F7AE-A9F8-F20D-FAF87A8AA632}"/>
              </a:ext>
            </a:extLst>
          </p:cNvPr>
          <p:cNvSpPr txBox="1">
            <a:spLocks noChangeArrowheads="1"/>
          </p:cNvSpPr>
          <p:nvPr/>
        </p:nvSpPr>
        <p:spPr bwMode="auto">
          <a:xfrm>
            <a:off x="304800" y="1295401"/>
            <a:ext cx="11537430" cy="4647426"/>
          </a:xfrm>
          <a:prstGeom prst="rect">
            <a:avLst/>
          </a:prstGeom>
          <a:noFill/>
          <a:ln w="9525">
            <a:noFill/>
            <a:miter lim="800000"/>
            <a:headEnd/>
            <a:tailEnd/>
          </a:ln>
        </p:spPr>
        <p:txBody>
          <a:bodyPr wrap="square">
            <a:spAutoFit/>
          </a:bodyPr>
          <a:lstStyle/>
          <a:p>
            <a:pPr marL="15875" marR="0">
              <a:spcAft>
                <a:spcPts val="1000"/>
              </a:spcAft>
            </a:pPr>
            <a:r>
              <a:rPr lang="en-US" sz="3700" baseline="30000" dirty="0">
                <a:solidFill>
                  <a:schemeClr val="bg1"/>
                </a:solidFill>
                <a:latin typeface="Aptos Display" panose="020B0004020202020204" pitchFamily="34" charset="0"/>
                <a:ea typeface="Cambria" panose="02040503050406030204" pitchFamily="18" charset="0"/>
              </a:rPr>
              <a:t>23 </a:t>
            </a:r>
            <a:r>
              <a:rPr lang="en-US" sz="3700" dirty="0">
                <a:solidFill>
                  <a:schemeClr val="bg1"/>
                </a:solidFill>
                <a:latin typeface="Aptos Display" panose="020B0004020202020204" pitchFamily="34" charset="0"/>
                <a:ea typeface="Cambria" panose="02040503050406030204" pitchFamily="18" charset="0"/>
              </a:rPr>
              <a:t>“He gave me this explanation. </a:t>
            </a:r>
            <a:r>
              <a:rPr lang="en-US" sz="3700" baseline="30000" dirty="0">
                <a:solidFill>
                  <a:schemeClr val="bg1"/>
                </a:solidFill>
                <a:latin typeface="Aptos Display" panose="020B0004020202020204" pitchFamily="34" charset="0"/>
                <a:ea typeface="Cambria" panose="02040503050406030204" pitchFamily="18" charset="0"/>
              </a:rPr>
              <a:t>24</a:t>
            </a:r>
            <a:r>
              <a:rPr lang="en-US" sz="3700" dirty="0">
                <a:solidFill>
                  <a:schemeClr val="bg1"/>
                </a:solidFill>
                <a:latin typeface="Aptos Display" panose="020B0004020202020204" pitchFamily="34" charset="0"/>
                <a:ea typeface="Cambria" panose="02040503050406030204" pitchFamily="18" charset="0"/>
              </a:rPr>
              <a:t> The ten horns are ten kings who will come from this kingdom. After them another king will arise, different from the earlier ones…</a:t>
            </a:r>
            <a:r>
              <a:rPr lang="en-US" sz="3700" baseline="30000" dirty="0">
                <a:solidFill>
                  <a:schemeClr val="bg1"/>
                </a:solidFill>
                <a:latin typeface="Aptos Display" panose="020B0004020202020204" pitchFamily="34" charset="0"/>
                <a:ea typeface="Cambria" panose="02040503050406030204" pitchFamily="18" charset="0"/>
              </a:rPr>
              <a:t>25 </a:t>
            </a:r>
            <a:r>
              <a:rPr lang="en-US" sz="3700" dirty="0">
                <a:solidFill>
                  <a:schemeClr val="bg1"/>
                </a:solidFill>
                <a:latin typeface="Aptos Display" panose="020B0004020202020204" pitchFamily="34" charset="0"/>
                <a:ea typeface="Cambria" panose="02040503050406030204" pitchFamily="18" charset="0"/>
              </a:rPr>
              <a:t>He will speak against the Most High and oppress his people and try to change the set times and the laws. God’s people will be delivered into his hands for a time, times and half a time. </a:t>
            </a:r>
            <a:r>
              <a:rPr lang="en-US" sz="3700" baseline="30000" dirty="0">
                <a:solidFill>
                  <a:schemeClr val="bg1"/>
                </a:solidFill>
                <a:latin typeface="Aptos Display" panose="020B0004020202020204" pitchFamily="34" charset="0"/>
                <a:ea typeface="Cambria" panose="02040503050406030204" pitchFamily="18" charset="0"/>
              </a:rPr>
              <a:t>26 </a:t>
            </a:r>
            <a:r>
              <a:rPr lang="en-US" sz="3700" dirty="0">
                <a:solidFill>
                  <a:schemeClr val="bg1"/>
                </a:solidFill>
                <a:latin typeface="Aptos Display" panose="020B0004020202020204" pitchFamily="34" charset="0"/>
                <a:ea typeface="Cambria" panose="02040503050406030204" pitchFamily="18" charset="0"/>
              </a:rPr>
              <a:t>But the court will sit, and his power will be taken away and completely destroyed forever.</a:t>
            </a:r>
          </a:p>
        </p:txBody>
      </p:sp>
      <p:sp>
        <p:nvSpPr>
          <p:cNvPr id="8" name="TextBox 7">
            <a:extLst>
              <a:ext uri="{FF2B5EF4-FFF2-40B4-BE49-F238E27FC236}">
                <a16:creationId xmlns:a16="http://schemas.microsoft.com/office/drawing/2014/main" id="{6D774DCD-8DF1-2B19-7AAA-5056DCBC41E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Daniel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899662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6322E-6D5B-1D32-8DA7-A2C69DE284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6AE50A2-D67B-A244-CA06-1D5A48143800}"/>
              </a:ext>
            </a:extLst>
          </p:cNvPr>
          <p:cNvSpPr/>
          <p:nvPr/>
        </p:nvSpPr>
        <p:spPr>
          <a:xfrm>
            <a:off x="76200" y="76200"/>
            <a:ext cx="12039600" cy="67056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cxnSp>
        <p:nvCxnSpPr>
          <p:cNvPr id="6" name="Straight Connector 5">
            <a:extLst>
              <a:ext uri="{FF2B5EF4-FFF2-40B4-BE49-F238E27FC236}">
                <a16:creationId xmlns:a16="http://schemas.microsoft.com/office/drawing/2014/main" id="{A0A81C32-7AE9-517F-37E9-08D3414B0D1B}"/>
              </a:ext>
            </a:extLst>
          </p:cNvPr>
          <p:cNvCxnSpPr>
            <a:stCxn id="4" idx="0"/>
            <a:endCxn id="4" idx="2"/>
          </p:cNvCxnSpPr>
          <p:nvPr/>
        </p:nvCxnSpPr>
        <p:spPr>
          <a:xfrm>
            <a:off x="6096000" y="76200"/>
            <a:ext cx="0" cy="67056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EB28FB-3501-1CE9-870F-600A01596FA8}"/>
              </a:ext>
            </a:extLst>
          </p:cNvPr>
          <p:cNvCxnSpPr>
            <a:cxnSpLocks/>
          </p:cNvCxnSpPr>
          <p:nvPr/>
        </p:nvCxnSpPr>
        <p:spPr>
          <a:xfrm>
            <a:off x="76200" y="990600"/>
            <a:ext cx="12039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9367E51-C473-AEB5-7F62-64E1EC3F9E6C}"/>
              </a:ext>
            </a:extLst>
          </p:cNvPr>
          <p:cNvSpPr txBox="1"/>
          <p:nvPr/>
        </p:nvSpPr>
        <p:spPr>
          <a:xfrm>
            <a:off x="76200" y="76200"/>
            <a:ext cx="6019800" cy="800219"/>
          </a:xfrm>
          <a:prstGeom prst="rect">
            <a:avLst/>
          </a:prstGeom>
          <a:noFill/>
        </p:spPr>
        <p:txBody>
          <a:bodyPr wrap="square" rtlCol="0">
            <a:spAutoFit/>
          </a:bodyPr>
          <a:lstStyle/>
          <a:p>
            <a:r>
              <a:rPr lang="en-US" sz="4600" dirty="0">
                <a:solidFill>
                  <a:schemeClr val="bg1"/>
                </a:solidFill>
                <a:latin typeface="Aptos Display" panose="020B0004020202020204" pitchFamily="34" charset="0"/>
              </a:rPr>
              <a:t>“Little Horn” in Daniel</a:t>
            </a:r>
          </a:p>
        </p:txBody>
      </p:sp>
      <p:sp>
        <p:nvSpPr>
          <p:cNvPr id="12" name="TextBox 11">
            <a:extLst>
              <a:ext uri="{FF2B5EF4-FFF2-40B4-BE49-F238E27FC236}">
                <a16:creationId xmlns:a16="http://schemas.microsoft.com/office/drawing/2014/main" id="{7A0CC6DA-1481-5A7E-3F3C-C827F2CF1EEF}"/>
              </a:ext>
            </a:extLst>
          </p:cNvPr>
          <p:cNvSpPr txBox="1"/>
          <p:nvPr/>
        </p:nvSpPr>
        <p:spPr>
          <a:xfrm>
            <a:off x="6096001" y="76200"/>
            <a:ext cx="6019800" cy="800219"/>
          </a:xfrm>
          <a:prstGeom prst="rect">
            <a:avLst/>
          </a:prstGeom>
          <a:noFill/>
        </p:spPr>
        <p:txBody>
          <a:bodyPr wrap="square" rtlCol="0">
            <a:spAutoFit/>
          </a:bodyPr>
          <a:lstStyle/>
          <a:p>
            <a:r>
              <a:rPr lang="en-US" sz="4600" dirty="0">
                <a:solidFill>
                  <a:schemeClr val="bg1"/>
                </a:solidFill>
                <a:latin typeface="Aptos Display" panose="020B0004020202020204" pitchFamily="34" charset="0"/>
              </a:rPr>
              <a:t>“Beast” of Revelation</a:t>
            </a:r>
          </a:p>
        </p:txBody>
      </p:sp>
      <p:sp>
        <p:nvSpPr>
          <p:cNvPr id="13" name="TextBox 12">
            <a:extLst>
              <a:ext uri="{FF2B5EF4-FFF2-40B4-BE49-F238E27FC236}">
                <a16:creationId xmlns:a16="http://schemas.microsoft.com/office/drawing/2014/main" id="{92F89A72-ECFE-0B43-F0AB-80A4C9966767}"/>
              </a:ext>
            </a:extLst>
          </p:cNvPr>
          <p:cNvSpPr txBox="1"/>
          <p:nvPr/>
        </p:nvSpPr>
        <p:spPr>
          <a:xfrm>
            <a:off x="76200" y="1006929"/>
            <a:ext cx="6019800" cy="3924151"/>
          </a:xfrm>
          <a:prstGeom prst="rect">
            <a:avLst/>
          </a:prstGeom>
          <a:noFill/>
        </p:spPr>
        <p:txBody>
          <a:bodyPr wrap="square" rtlCol="0">
            <a:spAutoFit/>
          </a:bodyPr>
          <a:lstStyle/>
          <a:p>
            <a:pPr>
              <a:spcAft>
                <a:spcPts val="1000"/>
              </a:spcAft>
            </a:pPr>
            <a:r>
              <a:rPr lang="en-US" sz="3200" dirty="0">
                <a:solidFill>
                  <a:schemeClr val="bg1"/>
                </a:solidFill>
                <a:latin typeface="Aptos Display" panose="020B0004020202020204" pitchFamily="34" charset="0"/>
              </a:rPr>
              <a:t>Will rule for “time, times and half a time” (7:25).</a:t>
            </a:r>
          </a:p>
          <a:p>
            <a:pPr>
              <a:spcAft>
                <a:spcPts val="0"/>
              </a:spcAft>
            </a:pPr>
            <a:r>
              <a:rPr lang="en-US" sz="3200" dirty="0">
                <a:solidFill>
                  <a:schemeClr val="bg1"/>
                </a:solidFill>
                <a:latin typeface="Aptos Display" panose="020B0004020202020204" pitchFamily="34" charset="0"/>
              </a:rPr>
              <a:t>Will “speak against God Most High” (7:25).</a:t>
            </a:r>
          </a:p>
          <a:p>
            <a:pPr>
              <a:spcAft>
                <a:spcPts val="1000"/>
              </a:spcAft>
            </a:pPr>
            <a:endParaRPr lang="en-US" sz="3200" dirty="0">
              <a:solidFill>
                <a:schemeClr val="bg1"/>
              </a:solidFill>
              <a:latin typeface="Aptos Display" panose="020B0004020202020204" pitchFamily="34" charset="0"/>
            </a:endParaRPr>
          </a:p>
          <a:p>
            <a:pPr>
              <a:spcAft>
                <a:spcPts val="1000"/>
              </a:spcAft>
            </a:pPr>
            <a:r>
              <a:rPr lang="en-US" sz="3200" dirty="0">
                <a:solidFill>
                  <a:schemeClr val="bg1"/>
                </a:solidFill>
                <a:latin typeface="Aptos Display" panose="020B0004020202020204" pitchFamily="34" charset="0"/>
              </a:rPr>
              <a:t>He will oppress God’s people (7:25)</a:t>
            </a:r>
          </a:p>
          <a:p>
            <a:pPr>
              <a:spcAft>
                <a:spcPts val="1000"/>
              </a:spcAft>
            </a:pPr>
            <a:endParaRPr lang="en-US" sz="3200" dirty="0">
              <a:solidFill>
                <a:schemeClr val="bg1"/>
              </a:solidFill>
              <a:latin typeface="Aptos Display" panose="020B0004020202020204" pitchFamily="34" charset="0"/>
            </a:endParaRPr>
          </a:p>
        </p:txBody>
      </p:sp>
      <p:sp>
        <p:nvSpPr>
          <p:cNvPr id="5" name="TextBox 4">
            <a:extLst>
              <a:ext uri="{FF2B5EF4-FFF2-40B4-BE49-F238E27FC236}">
                <a16:creationId xmlns:a16="http://schemas.microsoft.com/office/drawing/2014/main" id="{EC6F8DAD-1742-288B-77C9-8EE2C3B0861D}"/>
              </a:ext>
            </a:extLst>
          </p:cNvPr>
          <p:cNvSpPr txBox="1"/>
          <p:nvPr/>
        </p:nvSpPr>
        <p:spPr>
          <a:xfrm>
            <a:off x="6123213" y="990599"/>
            <a:ext cx="6019800" cy="4288353"/>
          </a:xfrm>
          <a:prstGeom prst="rect">
            <a:avLst/>
          </a:prstGeom>
          <a:noFill/>
        </p:spPr>
        <p:txBody>
          <a:bodyPr wrap="square" rtlCol="0">
            <a:spAutoFit/>
          </a:bodyPr>
          <a:lstStyle/>
          <a:p>
            <a:pPr>
              <a:spcAft>
                <a:spcPts val="1000"/>
              </a:spcAft>
            </a:pPr>
            <a:r>
              <a:rPr lang="en-US" sz="3200" dirty="0">
                <a:solidFill>
                  <a:schemeClr val="bg1"/>
                </a:solidFill>
                <a:latin typeface="Aptos Display" panose="020B0004020202020204" pitchFamily="34" charset="0"/>
              </a:rPr>
              <a:t>Given authority for “forty-two months” (13:5).</a:t>
            </a:r>
          </a:p>
          <a:p>
            <a:pPr>
              <a:spcAft>
                <a:spcPts val="1000"/>
              </a:spcAft>
            </a:pPr>
            <a:r>
              <a:rPr lang="en-US" sz="3200" dirty="0">
                <a:solidFill>
                  <a:schemeClr val="bg1"/>
                </a:solidFill>
                <a:latin typeface="Aptos Display" panose="020B0004020202020204" pitchFamily="34" charset="0"/>
              </a:rPr>
              <a:t>Utters appalling blasphemes and slanders God and his dwelling place (13:5)</a:t>
            </a:r>
          </a:p>
          <a:p>
            <a:r>
              <a:rPr lang="en-US" sz="3200" dirty="0">
                <a:solidFill>
                  <a:schemeClr val="bg1"/>
                </a:solidFill>
                <a:latin typeface="Aptos Display" panose="020B0004020202020204" pitchFamily="34" charset="0"/>
              </a:rPr>
              <a:t>Makes war against God’s people and “conquers them” (Revelation 13:7)</a:t>
            </a:r>
          </a:p>
        </p:txBody>
      </p:sp>
    </p:spTree>
    <p:extLst>
      <p:ext uri="{BB962C8B-B14F-4D97-AF65-F5344CB8AC3E}">
        <p14:creationId xmlns:p14="http://schemas.microsoft.com/office/powerpoint/2010/main" val="89713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DE85A-583D-1E26-8D2E-ECDC296DE2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6659E6-5DCB-A926-A4C2-9C8B936C2FA8}"/>
              </a:ext>
            </a:extLst>
          </p:cNvPr>
          <p:cNvSpPr/>
          <p:nvPr/>
        </p:nvSpPr>
        <p:spPr>
          <a:xfrm>
            <a:off x="76200" y="76200"/>
            <a:ext cx="12039600" cy="670560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cxnSp>
        <p:nvCxnSpPr>
          <p:cNvPr id="6" name="Straight Connector 5">
            <a:extLst>
              <a:ext uri="{FF2B5EF4-FFF2-40B4-BE49-F238E27FC236}">
                <a16:creationId xmlns:a16="http://schemas.microsoft.com/office/drawing/2014/main" id="{0FF8F9D2-86E7-412B-5073-6F2982985F32}"/>
              </a:ext>
            </a:extLst>
          </p:cNvPr>
          <p:cNvCxnSpPr>
            <a:stCxn id="4" idx="0"/>
            <a:endCxn id="4" idx="2"/>
          </p:cNvCxnSpPr>
          <p:nvPr/>
        </p:nvCxnSpPr>
        <p:spPr>
          <a:xfrm>
            <a:off x="6096000" y="76200"/>
            <a:ext cx="0" cy="67056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866B2B1-7443-B3F4-EE13-FB8D2D74864A}"/>
              </a:ext>
            </a:extLst>
          </p:cNvPr>
          <p:cNvCxnSpPr>
            <a:cxnSpLocks/>
          </p:cNvCxnSpPr>
          <p:nvPr/>
        </p:nvCxnSpPr>
        <p:spPr>
          <a:xfrm>
            <a:off x="76200" y="990600"/>
            <a:ext cx="12039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E47578F-B646-E99B-B3A7-4C06555824AA}"/>
              </a:ext>
            </a:extLst>
          </p:cNvPr>
          <p:cNvSpPr txBox="1"/>
          <p:nvPr/>
        </p:nvSpPr>
        <p:spPr>
          <a:xfrm>
            <a:off x="76200" y="76200"/>
            <a:ext cx="6019800" cy="800219"/>
          </a:xfrm>
          <a:prstGeom prst="rect">
            <a:avLst/>
          </a:prstGeom>
          <a:noFill/>
        </p:spPr>
        <p:txBody>
          <a:bodyPr wrap="square" rtlCol="0">
            <a:spAutoFit/>
          </a:bodyPr>
          <a:lstStyle/>
          <a:p>
            <a:r>
              <a:rPr lang="en-US" sz="4600" dirty="0">
                <a:solidFill>
                  <a:schemeClr val="bg1"/>
                </a:solidFill>
                <a:latin typeface="Aptos Display" panose="020B0004020202020204" pitchFamily="34" charset="0"/>
              </a:rPr>
              <a:t>“Little Horn” in Daniel</a:t>
            </a:r>
          </a:p>
        </p:txBody>
      </p:sp>
      <p:sp>
        <p:nvSpPr>
          <p:cNvPr id="12" name="TextBox 11">
            <a:extLst>
              <a:ext uri="{FF2B5EF4-FFF2-40B4-BE49-F238E27FC236}">
                <a16:creationId xmlns:a16="http://schemas.microsoft.com/office/drawing/2014/main" id="{EE841494-AE9D-964D-3D80-00817D52CF52}"/>
              </a:ext>
            </a:extLst>
          </p:cNvPr>
          <p:cNvSpPr txBox="1"/>
          <p:nvPr/>
        </p:nvSpPr>
        <p:spPr>
          <a:xfrm>
            <a:off x="6096001" y="76200"/>
            <a:ext cx="6019800" cy="800219"/>
          </a:xfrm>
          <a:prstGeom prst="rect">
            <a:avLst/>
          </a:prstGeom>
          <a:noFill/>
        </p:spPr>
        <p:txBody>
          <a:bodyPr wrap="square" rtlCol="0">
            <a:spAutoFit/>
          </a:bodyPr>
          <a:lstStyle/>
          <a:p>
            <a:r>
              <a:rPr lang="en-US" sz="4600" dirty="0">
                <a:solidFill>
                  <a:schemeClr val="bg1"/>
                </a:solidFill>
                <a:latin typeface="Aptos Display" panose="020B0004020202020204" pitchFamily="34" charset="0"/>
              </a:rPr>
              <a:t>“Beast” of Revelation</a:t>
            </a:r>
          </a:p>
        </p:txBody>
      </p:sp>
      <p:sp>
        <p:nvSpPr>
          <p:cNvPr id="13" name="TextBox 12">
            <a:extLst>
              <a:ext uri="{FF2B5EF4-FFF2-40B4-BE49-F238E27FC236}">
                <a16:creationId xmlns:a16="http://schemas.microsoft.com/office/drawing/2014/main" id="{1848DB72-8D0A-51ED-AD9A-345393E83A1C}"/>
              </a:ext>
            </a:extLst>
          </p:cNvPr>
          <p:cNvSpPr txBox="1"/>
          <p:nvPr/>
        </p:nvSpPr>
        <p:spPr>
          <a:xfrm>
            <a:off x="76200" y="1006929"/>
            <a:ext cx="6019800" cy="3667671"/>
          </a:xfrm>
          <a:prstGeom prst="rect">
            <a:avLst/>
          </a:prstGeom>
          <a:noFill/>
        </p:spPr>
        <p:txBody>
          <a:bodyPr wrap="square" rtlCol="0">
            <a:spAutoFit/>
          </a:bodyPr>
          <a:lstStyle/>
          <a:p>
            <a:pPr>
              <a:spcAft>
                <a:spcPts val="0"/>
              </a:spcAft>
            </a:pPr>
            <a:r>
              <a:rPr lang="en-US" sz="3200" dirty="0">
                <a:solidFill>
                  <a:schemeClr val="bg1"/>
                </a:solidFill>
                <a:latin typeface="Aptos Display" panose="020B0004020202020204" pitchFamily="34" charset="0"/>
              </a:rPr>
              <a:t>Arises from a coalition of ten nations (7:24)</a:t>
            </a:r>
          </a:p>
          <a:p>
            <a:pPr>
              <a:spcAft>
                <a:spcPts val="0"/>
              </a:spcAft>
            </a:pPr>
            <a:endParaRPr lang="en-US" sz="3200" dirty="0">
              <a:solidFill>
                <a:schemeClr val="bg1"/>
              </a:solidFill>
              <a:latin typeface="Aptos Display" panose="020B0004020202020204" pitchFamily="34" charset="0"/>
            </a:endParaRPr>
          </a:p>
          <a:p>
            <a:pPr>
              <a:spcAft>
                <a:spcPts val="0"/>
              </a:spcAft>
            </a:pPr>
            <a:endParaRPr lang="en-US" sz="3200" dirty="0">
              <a:solidFill>
                <a:schemeClr val="bg1"/>
              </a:solidFill>
              <a:latin typeface="Aptos Display" panose="020B0004020202020204" pitchFamily="34" charset="0"/>
            </a:endParaRPr>
          </a:p>
          <a:p>
            <a:pPr>
              <a:spcAft>
                <a:spcPts val="1000"/>
              </a:spcAft>
            </a:pPr>
            <a:endParaRPr lang="en-US" sz="3200" dirty="0">
              <a:solidFill>
                <a:schemeClr val="bg1"/>
              </a:solidFill>
              <a:latin typeface="Aptos Display" panose="020B0004020202020204" pitchFamily="34" charset="0"/>
            </a:endParaRPr>
          </a:p>
          <a:p>
            <a:pPr>
              <a:spcAft>
                <a:spcPts val="1000"/>
              </a:spcAft>
            </a:pPr>
            <a:r>
              <a:rPr lang="en-US" sz="3200" dirty="0">
                <a:solidFill>
                  <a:schemeClr val="bg1"/>
                </a:solidFill>
                <a:latin typeface="Aptos Display" panose="020B0004020202020204" pitchFamily="34" charset="0"/>
              </a:rPr>
              <a:t>God will interrupt his reign and establish his eternal kingdom (7:26)</a:t>
            </a:r>
          </a:p>
        </p:txBody>
      </p:sp>
      <p:sp>
        <p:nvSpPr>
          <p:cNvPr id="5" name="TextBox 4">
            <a:extLst>
              <a:ext uri="{FF2B5EF4-FFF2-40B4-BE49-F238E27FC236}">
                <a16:creationId xmlns:a16="http://schemas.microsoft.com/office/drawing/2014/main" id="{4362FCD3-CA24-5FAD-A1DE-908930DE5F2C}"/>
              </a:ext>
            </a:extLst>
          </p:cNvPr>
          <p:cNvSpPr txBox="1"/>
          <p:nvPr/>
        </p:nvSpPr>
        <p:spPr>
          <a:xfrm>
            <a:off x="6123213" y="990599"/>
            <a:ext cx="6019800" cy="3175228"/>
          </a:xfrm>
          <a:prstGeom prst="rect">
            <a:avLst/>
          </a:prstGeom>
          <a:noFill/>
        </p:spPr>
        <p:txBody>
          <a:bodyPr wrap="square" rtlCol="0">
            <a:spAutoFit/>
          </a:bodyPr>
          <a:lstStyle/>
          <a:p>
            <a:pPr>
              <a:spcAft>
                <a:spcPts val="1000"/>
              </a:spcAft>
            </a:pPr>
            <a:r>
              <a:rPr lang="en-US" sz="3200" dirty="0">
                <a:solidFill>
                  <a:schemeClr val="bg1"/>
                </a:solidFill>
                <a:latin typeface="Aptos Display" panose="020B0004020202020204" pitchFamily="34" charset="0"/>
              </a:rPr>
              <a:t> “The ten horns you saw are ten kings who have not yet received a kingdom, but who will receive authority as kings along with the beast. (17:12).</a:t>
            </a:r>
          </a:p>
          <a:p>
            <a:pPr>
              <a:spcAft>
                <a:spcPts val="1000"/>
              </a:spcAft>
            </a:pPr>
            <a:r>
              <a:rPr lang="en-US" sz="3200" dirty="0">
                <a:solidFill>
                  <a:schemeClr val="bg1"/>
                </a:solidFill>
                <a:latin typeface="Aptos Display" panose="020B0004020202020204" pitchFamily="34" charset="0"/>
              </a:rPr>
              <a:t>Suffers the same fate (19:20)</a:t>
            </a:r>
          </a:p>
        </p:txBody>
      </p:sp>
      <p:sp>
        <p:nvSpPr>
          <p:cNvPr id="2" name="Rectangle 1">
            <a:extLst>
              <a:ext uri="{FF2B5EF4-FFF2-40B4-BE49-F238E27FC236}">
                <a16:creationId xmlns:a16="http://schemas.microsoft.com/office/drawing/2014/main" id="{F9BA8C44-57BE-CFF1-4849-3E96DEFBE7DC}"/>
              </a:ext>
            </a:extLst>
          </p:cNvPr>
          <p:cNvSpPr>
            <a:spLocks noChangeArrowheads="1"/>
          </p:cNvSpPr>
          <p:nvPr/>
        </p:nvSpPr>
        <p:spPr bwMode="auto">
          <a:xfrm>
            <a:off x="285673" y="5080563"/>
            <a:ext cx="11492460" cy="1516344"/>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E75A3E6-1768-5147-69DA-B556FA719478}"/>
              </a:ext>
            </a:extLst>
          </p:cNvPr>
          <p:cNvSpPr txBox="1">
            <a:spLocks noChangeArrowheads="1"/>
          </p:cNvSpPr>
          <p:nvPr/>
        </p:nvSpPr>
        <p:spPr bwMode="auto">
          <a:xfrm>
            <a:off x="334837" y="5069936"/>
            <a:ext cx="11394131" cy="132343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Why does God include this in Scripture?</a:t>
            </a:r>
          </a:p>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What’s the point of studying this? </a:t>
            </a:r>
          </a:p>
        </p:txBody>
      </p:sp>
    </p:spTree>
    <p:extLst>
      <p:ext uri="{BB962C8B-B14F-4D97-AF65-F5344CB8AC3E}">
        <p14:creationId xmlns:p14="http://schemas.microsoft.com/office/powerpoint/2010/main" val="162164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par>
                          <p:cTn id="23" fill="hold">
                            <p:stCondLst>
                              <p:cond delay="500"/>
                            </p:stCondLst>
                            <p:childTnLst>
                              <p:par>
                                <p:cTn id="24" presetID="1" presetClass="entr" presetSubtype="0" fill="hold" nodeType="after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72C7E-6B44-5196-E0ED-4CFDE2F5E5A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768764D-F1F5-46A6-C1DC-F4B3D8206BAF}"/>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All inhabitants of the earth will worship the beast—all whose names have not been written in the Lamb’s book of life, the Lamb who was slain from the creation of the world.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Whoever has ears, let them hear. </a:t>
            </a:r>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“If anyone is to go into captivity, into captivity they will go. If anyone is to be killed with the sword, with the sword they will be killed.” This calls for patient endurance and faithfulness on the part of God’s people.</a:t>
            </a:r>
          </a:p>
        </p:txBody>
      </p:sp>
      <p:sp>
        <p:nvSpPr>
          <p:cNvPr id="8" name="TextBox 7">
            <a:extLst>
              <a:ext uri="{FF2B5EF4-FFF2-40B4-BE49-F238E27FC236}">
                <a16:creationId xmlns:a16="http://schemas.microsoft.com/office/drawing/2014/main" id="{FBBF1420-2DE5-4F15-AA1C-FAFC18FFB6D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AF0EFC8-EF05-E6D3-B575-283A228A3D98}"/>
              </a:ext>
            </a:extLst>
          </p:cNvPr>
          <p:cNvSpPr>
            <a:spLocks noChangeArrowheads="1"/>
          </p:cNvSpPr>
          <p:nvPr/>
        </p:nvSpPr>
        <p:spPr bwMode="auto">
          <a:xfrm>
            <a:off x="151346" y="1943781"/>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C425D2A-C2B8-8854-C694-7347DB054B42}"/>
              </a:ext>
            </a:extLst>
          </p:cNvPr>
          <p:cNvSpPr txBox="1">
            <a:spLocks noChangeArrowheads="1"/>
          </p:cNvSpPr>
          <p:nvPr/>
        </p:nvSpPr>
        <p:spPr bwMode="auto">
          <a:xfrm>
            <a:off x="248544" y="2020816"/>
            <a:ext cx="11742998"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This vision in Revelation is an expansion of Daniel’s vision.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Beast sustains a “fatal wound” but somehow survives (13:3).  </a:t>
            </a:r>
          </a:p>
        </p:txBody>
      </p:sp>
    </p:spTree>
    <p:extLst>
      <p:ext uri="{BB962C8B-B14F-4D97-AF65-F5344CB8AC3E}">
        <p14:creationId xmlns:p14="http://schemas.microsoft.com/office/powerpoint/2010/main" val="291967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DDB734-3B46-8ABC-B813-675A0018D48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CEF6AF9-3ED3-6B36-5DAF-5CE2A788C8C6}"/>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All inhabitants of the earth will worship the beast—all whose names have not been written in the Lamb’s book of life, the Lamb who was slain from the creation of the world.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Whoever has ears, let them hear. </a:t>
            </a:r>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“If anyone is to go into captivity, into captivity they will go. If anyone is to be killed with the sword, with the sword they will be killed.” This calls for patient endurance and faithfulness on the part of God’s people.</a:t>
            </a:r>
          </a:p>
        </p:txBody>
      </p:sp>
      <p:sp>
        <p:nvSpPr>
          <p:cNvPr id="8" name="TextBox 7">
            <a:extLst>
              <a:ext uri="{FF2B5EF4-FFF2-40B4-BE49-F238E27FC236}">
                <a16:creationId xmlns:a16="http://schemas.microsoft.com/office/drawing/2014/main" id="{A9BF8AAD-A6AE-4643-D5BE-F9C89FC7074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94590EA-2BA5-1887-5E6E-6F96F7EA508F}"/>
              </a:ext>
            </a:extLst>
          </p:cNvPr>
          <p:cNvSpPr>
            <a:spLocks noChangeArrowheads="1"/>
          </p:cNvSpPr>
          <p:nvPr/>
        </p:nvSpPr>
        <p:spPr bwMode="auto">
          <a:xfrm>
            <a:off x="214312" y="1943781"/>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80BC08B-5440-C1B6-FD1A-DE8456472776}"/>
              </a:ext>
            </a:extLst>
          </p:cNvPr>
          <p:cNvSpPr txBox="1">
            <a:spLocks noChangeArrowheads="1"/>
          </p:cNvSpPr>
          <p:nvPr/>
        </p:nvSpPr>
        <p:spPr bwMode="auto">
          <a:xfrm>
            <a:off x="248544" y="2020816"/>
            <a:ext cx="11742998" cy="3908762"/>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This vision in Revelation is an expansion of Daniel’s vision.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Beast sustains a “fatal wound” but somehow survives (13:3). </a:t>
            </a:r>
          </a:p>
          <a:p>
            <a:pPr marL="915988"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Revelation 13:14: “The false prophet ordered the inhabitants of the earth to set up an image in honor of the beast who was wounded by the sword and yet lived.”  </a:t>
            </a:r>
          </a:p>
          <a:p>
            <a:pPr marL="473075" lvl="3" indent="-457200">
              <a:spcBef>
                <a:spcPts val="0"/>
              </a:spcBef>
              <a:spcAft>
                <a:spcPts val="600"/>
              </a:spcAft>
              <a:buSzPct val="100000"/>
              <a:buFont typeface="Arial" panose="020B0604020202020204" pitchFamily="34" charset="0"/>
              <a:buChar char="•"/>
            </a:pPr>
            <a:endParaRPr lang="en-US" sz="34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10332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F09E0-E4FF-ACE2-9CF9-ACFC0AB4549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1BE1311-4A80-1BCA-9B5C-9FDA9E291C81}"/>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All inhabitants of the earth will worship the beast—all whose names have not been written in the Lamb’s book of life, the Lamb who was slain from the creation of the world.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Whoever has ears, let them hear. </a:t>
            </a:r>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“If anyone is to go into captivity, into captivity they will go. If anyone is to be killed with the sword, with the sword they will be killed.” This calls for patient endurance and faithfulness on the part of God’s people.</a:t>
            </a:r>
          </a:p>
        </p:txBody>
      </p:sp>
      <p:sp>
        <p:nvSpPr>
          <p:cNvPr id="8" name="TextBox 7">
            <a:extLst>
              <a:ext uri="{FF2B5EF4-FFF2-40B4-BE49-F238E27FC236}">
                <a16:creationId xmlns:a16="http://schemas.microsoft.com/office/drawing/2014/main" id="{1C03602D-BA69-8C2D-9425-2993E8AF2E0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8E08B5B-3BFF-002B-29E6-0A3B4388788A}"/>
              </a:ext>
            </a:extLst>
          </p:cNvPr>
          <p:cNvSpPr>
            <a:spLocks noChangeArrowheads="1"/>
          </p:cNvSpPr>
          <p:nvPr/>
        </p:nvSpPr>
        <p:spPr bwMode="auto">
          <a:xfrm>
            <a:off x="214312" y="1943781"/>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13B531A-A452-3049-04F0-BD5AFBB71AE9}"/>
              </a:ext>
            </a:extLst>
          </p:cNvPr>
          <p:cNvSpPr txBox="1">
            <a:spLocks noChangeArrowheads="1"/>
          </p:cNvSpPr>
          <p:nvPr/>
        </p:nvSpPr>
        <p:spPr bwMode="auto">
          <a:xfrm>
            <a:off x="248544" y="2020816"/>
            <a:ext cx="11742998" cy="3908762"/>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This vision in Revelation is an expansion of Daniel’s vision.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The Beast sustains a “fatal wound” but somehow survives (13:3).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God’s enemy is the animating force, empowering the Beast (chapter 12).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God’s enemy will try to pass him off as a counterfeit messianic figure (1 John 2:18). </a:t>
            </a:r>
          </a:p>
        </p:txBody>
      </p:sp>
    </p:spTree>
    <p:extLst>
      <p:ext uri="{BB962C8B-B14F-4D97-AF65-F5344CB8AC3E}">
        <p14:creationId xmlns:p14="http://schemas.microsoft.com/office/powerpoint/2010/main" val="43026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108A91-5FCF-5027-3E46-FF14807D80B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C9B0963-CFA0-2B2D-73EB-20E9B4A0B9FA}"/>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ea typeface="Cambria" panose="02040503050406030204" pitchFamily="18" charset="0"/>
              </a:rPr>
              <a:t>11 </a:t>
            </a:r>
            <a:r>
              <a:rPr lang="en-US" sz="3800" dirty="0">
                <a:solidFill>
                  <a:schemeClr val="bg1"/>
                </a:solidFill>
                <a:latin typeface="Aptos Display" panose="020B0004020202020204" pitchFamily="34" charset="0"/>
                <a:ea typeface="Cambria" panose="02040503050406030204" pitchFamily="18" charset="0"/>
              </a:rPr>
              <a:t>Then I saw a second beast, coming out of the earth. It had two horns like a lamb, but it spoke like a dragon. </a:t>
            </a:r>
          </a:p>
        </p:txBody>
      </p:sp>
      <p:sp>
        <p:nvSpPr>
          <p:cNvPr id="8" name="TextBox 7">
            <a:extLst>
              <a:ext uri="{FF2B5EF4-FFF2-40B4-BE49-F238E27FC236}">
                <a16:creationId xmlns:a16="http://schemas.microsoft.com/office/drawing/2014/main" id="{1730F31F-9CBB-3D11-90CF-2913EDC2D88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9610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C5F71-F118-15D8-34FE-E218C24BE92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417BB8A-C16A-B73E-C454-FA05181D0960}"/>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tx1">
                    <a:lumMod val="50000"/>
                    <a:lumOff val="50000"/>
                  </a:schemeClr>
                </a:solidFill>
                <a:latin typeface="Aptos Display" panose="020B0004020202020204" pitchFamily="34" charset="0"/>
                <a:ea typeface="Cambria" panose="02040503050406030204" pitchFamily="18" charset="0"/>
              </a:rPr>
              <a:t>11 </a:t>
            </a:r>
            <a:r>
              <a:rPr lang="en-US" sz="3800" dirty="0">
                <a:solidFill>
                  <a:schemeClr val="tx1">
                    <a:lumMod val="50000"/>
                    <a:lumOff val="50000"/>
                  </a:schemeClr>
                </a:solidFill>
                <a:latin typeface="Aptos Display" panose="020B0004020202020204" pitchFamily="34" charset="0"/>
                <a:ea typeface="Cambria" panose="02040503050406030204" pitchFamily="18" charset="0"/>
              </a:rPr>
              <a:t>Then I saw a second beast, coming out of the earth. </a:t>
            </a:r>
            <a:r>
              <a:rPr lang="en-US" sz="3800" dirty="0">
                <a:solidFill>
                  <a:schemeClr val="bg1"/>
                </a:solidFill>
                <a:latin typeface="Aptos Display" panose="020B0004020202020204" pitchFamily="34" charset="0"/>
                <a:ea typeface="Cambria" panose="02040503050406030204" pitchFamily="18" charset="0"/>
              </a:rPr>
              <a:t>It had two horns like a lamb, but it spoke like a dragon. </a:t>
            </a:r>
          </a:p>
        </p:txBody>
      </p:sp>
      <p:sp>
        <p:nvSpPr>
          <p:cNvPr id="8" name="TextBox 7">
            <a:extLst>
              <a:ext uri="{FF2B5EF4-FFF2-40B4-BE49-F238E27FC236}">
                <a16:creationId xmlns:a16="http://schemas.microsoft.com/office/drawing/2014/main" id="{719DB26F-5C73-22BD-C27A-179D123B90D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29D4AD6-8D78-BC40-A4A1-AC85C7B27CE7}"/>
              </a:ext>
            </a:extLst>
          </p:cNvPr>
          <p:cNvSpPr>
            <a:spLocks noChangeArrowheads="1"/>
          </p:cNvSpPr>
          <p:nvPr/>
        </p:nvSpPr>
        <p:spPr bwMode="auto">
          <a:xfrm>
            <a:off x="1322613" y="2783513"/>
            <a:ext cx="10142051" cy="906744"/>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0B48916-7230-658B-4F6C-366B11B84462}"/>
              </a:ext>
            </a:extLst>
          </p:cNvPr>
          <p:cNvSpPr txBox="1">
            <a:spLocks noChangeArrowheads="1"/>
          </p:cNvSpPr>
          <p:nvPr/>
        </p:nvSpPr>
        <p:spPr bwMode="auto">
          <a:xfrm>
            <a:off x="1355270" y="2879952"/>
            <a:ext cx="10084417" cy="707886"/>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This imagery comes from Revelation 5:6</a:t>
            </a:r>
          </a:p>
        </p:txBody>
      </p:sp>
    </p:spTree>
    <p:extLst>
      <p:ext uri="{BB962C8B-B14F-4D97-AF65-F5344CB8AC3E}">
        <p14:creationId xmlns:p14="http://schemas.microsoft.com/office/powerpoint/2010/main" val="263876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198BB-C806-4210-8B15-455B3BCB490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A0E33A-3189-6EC8-57DE-3B4266AF6ADF}"/>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The dragon stood on the shore of the sea. And I saw a beast coming out of the sea. It had ten horns and seven heads, with ten crowns on its horns, and on each head a blasphemous name. </a:t>
            </a:r>
          </a:p>
        </p:txBody>
      </p:sp>
      <p:sp>
        <p:nvSpPr>
          <p:cNvPr id="8" name="TextBox 7">
            <a:extLst>
              <a:ext uri="{FF2B5EF4-FFF2-40B4-BE49-F238E27FC236}">
                <a16:creationId xmlns:a16="http://schemas.microsoft.com/office/drawing/2014/main" id="{79EF0367-3071-6ADA-DCB9-39A621DE4FF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TextBox 3">
            <a:extLst>
              <a:ext uri="{FF2B5EF4-FFF2-40B4-BE49-F238E27FC236}">
                <a16:creationId xmlns:a16="http://schemas.microsoft.com/office/drawing/2014/main" id="{38A2F11F-03D8-3C03-EE9F-8EB2A0820485}"/>
              </a:ext>
            </a:extLst>
          </p:cNvPr>
          <p:cNvSpPr txBox="1"/>
          <p:nvPr/>
        </p:nvSpPr>
        <p:spPr>
          <a:xfrm>
            <a:off x="11842230" y="6384175"/>
            <a:ext cx="349770" cy="47382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223072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2963A3-4FB9-38FA-3771-8573E3BBE6C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19649F5-C9B0-BC3B-92A1-FB99CDAA9CB0}"/>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ea typeface="Cambria" panose="02040503050406030204" pitchFamily="18" charset="0"/>
              </a:rPr>
              <a:t>11 </a:t>
            </a:r>
            <a:r>
              <a:rPr lang="en-US" sz="3800" dirty="0">
                <a:solidFill>
                  <a:schemeClr val="bg1"/>
                </a:solidFill>
                <a:latin typeface="Aptos Display" panose="020B0004020202020204" pitchFamily="34" charset="0"/>
                <a:ea typeface="Cambria" panose="02040503050406030204" pitchFamily="18" charset="0"/>
              </a:rPr>
              <a:t>Then I saw a second beast, coming out of the earth. It had two horns like a lamb, but it spoke like a dragon. </a:t>
            </a:r>
            <a:r>
              <a:rPr lang="en-US" sz="3800" baseline="30000" dirty="0">
                <a:solidFill>
                  <a:schemeClr val="bg1"/>
                </a:solidFill>
                <a:latin typeface="Aptos Display" panose="020B0004020202020204" pitchFamily="34" charset="0"/>
                <a:ea typeface="Cambria" panose="02040503050406030204" pitchFamily="18" charset="0"/>
              </a:rPr>
              <a:t>12 </a:t>
            </a:r>
            <a:r>
              <a:rPr lang="en-US" sz="3800" dirty="0">
                <a:solidFill>
                  <a:schemeClr val="bg1"/>
                </a:solidFill>
                <a:latin typeface="Aptos Display" panose="020B0004020202020204" pitchFamily="34" charset="0"/>
                <a:ea typeface="Cambria" panose="02040503050406030204" pitchFamily="18" charset="0"/>
              </a:rPr>
              <a:t>It exercised all the authority of the first beast on its behalf, and made the earth and its inhabitants worship the first beast. </a:t>
            </a:r>
            <a:r>
              <a:rPr lang="en-US" sz="3800" baseline="30000" dirty="0">
                <a:solidFill>
                  <a:schemeClr val="bg1"/>
                </a:solidFill>
                <a:latin typeface="Aptos Display" panose="020B0004020202020204" pitchFamily="34" charset="0"/>
                <a:ea typeface="Cambria" panose="02040503050406030204" pitchFamily="18" charset="0"/>
              </a:rPr>
              <a:t>13 </a:t>
            </a:r>
            <a:r>
              <a:rPr lang="en-US" sz="3800" dirty="0">
                <a:solidFill>
                  <a:schemeClr val="bg1"/>
                </a:solidFill>
                <a:latin typeface="Aptos Display" panose="020B0004020202020204" pitchFamily="34" charset="0"/>
                <a:ea typeface="Cambria" panose="02040503050406030204" pitchFamily="18" charset="0"/>
              </a:rPr>
              <a:t>And it performed great signs. </a:t>
            </a:r>
          </a:p>
        </p:txBody>
      </p:sp>
      <p:sp>
        <p:nvSpPr>
          <p:cNvPr id="8" name="TextBox 7">
            <a:extLst>
              <a:ext uri="{FF2B5EF4-FFF2-40B4-BE49-F238E27FC236}">
                <a16:creationId xmlns:a16="http://schemas.microsoft.com/office/drawing/2014/main" id="{06F01E9B-D832-DA71-A060-180EFE71B6F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C6DBC2B-7337-93BA-87CD-7AB3567C550B}"/>
              </a:ext>
            </a:extLst>
          </p:cNvPr>
          <p:cNvSpPr>
            <a:spLocks noChangeArrowheads="1"/>
          </p:cNvSpPr>
          <p:nvPr/>
        </p:nvSpPr>
        <p:spPr bwMode="auto">
          <a:xfrm>
            <a:off x="727335" y="4554656"/>
            <a:ext cx="10737330" cy="1290974"/>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D72D6B5-F4C9-083A-602E-B805889FE1AF}"/>
              </a:ext>
            </a:extLst>
          </p:cNvPr>
          <p:cNvSpPr txBox="1">
            <a:spLocks noChangeArrowheads="1"/>
          </p:cNvSpPr>
          <p:nvPr/>
        </p:nvSpPr>
        <p:spPr bwMode="auto">
          <a:xfrm>
            <a:off x="761568" y="4618437"/>
            <a:ext cx="10645462"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19:20: “The beast was captured, and with it the false prophet who had performed the signs on its behalf.”</a:t>
            </a:r>
          </a:p>
        </p:txBody>
      </p:sp>
    </p:spTree>
    <p:extLst>
      <p:ext uri="{BB962C8B-B14F-4D97-AF65-F5344CB8AC3E}">
        <p14:creationId xmlns:p14="http://schemas.microsoft.com/office/powerpoint/2010/main" val="306878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76EA8-67BB-3445-15B2-D9FD36369B5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149FFFE-F74A-AC75-C903-0AF303BB5D80}"/>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ea typeface="Cambria" panose="02040503050406030204" pitchFamily="18" charset="0"/>
              </a:rPr>
              <a:t>14 </a:t>
            </a:r>
            <a:r>
              <a:rPr lang="en-US" sz="3800" dirty="0">
                <a:solidFill>
                  <a:schemeClr val="bg1"/>
                </a:solidFill>
                <a:latin typeface="Aptos Display" panose="020B0004020202020204" pitchFamily="34" charset="0"/>
                <a:ea typeface="Cambria" panose="02040503050406030204" pitchFamily="18" charset="0"/>
              </a:rPr>
              <a:t>Because of the signs…it deceived the inhabitants of the earth. It ordered them to set up an image in honor of the beast who was wounded by the sword and yet lived. </a:t>
            </a:r>
          </a:p>
        </p:txBody>
      </p:sp>
      <p:sp>
        <p:nvSpPr>
          <p:cNvPr id="8" name="TextBox 7">
            <a:extLst>
              <a:ext uri="{FF2B5EF4-FFF2-40B4-BE49-F238E27FC236}">
                <a16:creationId xmlns:a16="http://schemas.microsoft.com/office/drawing/2014/main" id="{BEEDF585-F013-7696-FF2E-A204E10FE5D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88058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ECDC7-3F23-4D53-3542-7A6C6A26878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4E448D3-7FFC-0623-F590-D5A357E92F57}"/>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pPr marL="0" marR="0">
              <a:spcAft>
                <a:spcPts val="1000"/>
              </a:spcAft>
            </a:pPr>
            <a:r>
              <a:rPr lang="en-US" sz="3800" baseline="30000" dirty="0">
                <a:solidFill>
                  <a:schemeClr val="bg1"/>
                </a:solidFill>
                <a:latin typeface="Aptos Display" panose="020B0004020202020204" pitchFamily="34" charset="0"/>
                <a:ea typeface="Cambria" panose="02040503050406030204" pitchFamily="18" charset="0"/>
              </a:rPr>
              <a:t>16 </a:t>
            </a:r>
            <a:r>
              <a:rPr lang="en-US" sz="3800" dirty="0">
                <a:solidFill>
                  <a:schemeClr val="bg1"/>
                </a:solidFill>
                <a:latin typeface="Aptos Display" panose="020B0004020202020204" pitchFamily="34" charset="0"/>
                <a:ea typeface="Cambria" panose="02040503050406030204" pitchFamily="18" charset="0"/>
              </a:rPr>
              <a:t>It also forced all people, great and small, rich and poor, free and slave, to receive a mark on their right hands or on their foreheads, </a:t>
            </a:r>
            <a:r>
              <a:rPr lang="en-US" sz="3800" baseline="30000" dirty="0">
                <a:solidFill>
                  <a:schemeClr val="bg1"/>
                </a:solidFill>
                <a:latin typeface="Aptos Display" panose="020B0004020202020204" pitchFamily="34" charset="0"/>
                <a:ea typeface="Cambria" panose="02040503050406030204" pitchFamily="18" charset="0"/>
              </a:rPr>
              <a:t>17 </a:t>
            </a:r>
            <a:r>
              <a:rPr lang="en-US" sz="3800" dirty="0">
                <a:solidFill>
                  <a:schemeClr val="bg1"/>
                </a:solidFill>
                <a:latin typeface="Aptos Display" panose="020B0004020202020204" pitchFamily="34" charset="0"/>
                <a:ea typeface="Cambria" panose="02040503050406030204" pitchFamily="18" charset="0"/>
              </a:rPr>
              <a:t>so that they could not buy or sell unless they had the mark, which is the name of the beast or the number of its name.  </a:t>
            </a:r>
          </a:p>
        </p:txBody>
      </p:sp>
      <p:sp>
        <p:nvSpPr>
          <p:cNvPr id="8" name="TextBox 7">
            <a:extLst>
              <a:ext uri="{FF2B5EF4-FFF2-40B4-BE49-F238E27FC236}">
                <a16:creationId xmlns:a16="http://schemas.microsoft.com/office/drawing/2014/main" id="{2DE333B9-8BCC-83D9-C73E-5D4625D9782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4758B5D-F3BF-674F-989D-B0E6FACEAB78}"/>
              </a:ext>
            </a:extLst>
          </p:cNvPr>
          <p:cNvSpPr>
            <a:spLocks noChangeArrowheads="1"/>
          </p:cNvSpPr>
          <p:nvPr/>
        </p:nvSpPr>
        <p:spPr bwMode="auto">
          <a:xfrm>
            <a:off x="421054" y="4311611"/>
            <a:ext cx="10925193" cy="232690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9C64802-89E6-3351-659B-D31B2A961C67}"/>
              </a:ext>
            </a:extLst>
          </p:cNvPr>
          <p:cNvSpPr txBox="1">
            <a:spLocks noChangeArrowheads="1"/>
          </p:cNvSpPr>
          <p:nvPr/>
        </p:nvSpPr>
        <p:spPr bwMode="auto">
          <a:xfrm>
            <a:off x="514529" y="4339654"/>
            <a:ext cx="10831718"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14:1: “Then I looked, and there before me was the Lamb, standing on Mount Zion, and with him those who had his name and his Father’s name written on their foreheads.”</a:t>
            </a:r>
          </a:p>
        </p:txBody>
      </p:sp>
    </p:spTree>
    <p:extLst>
      <p:ext uri="{BB962C8B-B14F-4D97-AF65-F5344CB8AC3E}">
        <p14:creationId xmlns:p14="http://schemas.microsoft.com/office/powerpoint/2010/main" val="2013928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1A2C1-E817-A47B-960F-DFDBF98F978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228154B-E891-56E9-0E10-561B195BDE9B}"/>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0" marR="0">
              <a:spcAft>
                <a:spcPts val="1000"/>
              </a:spcAft>
            </a:pPr>
            <a:r>
              <a:rPr lang="en-US" sz="3800" baseline="30000" dirty="0">
                <a:solidFill>
                  <a:schemeClr val="bg1"/>
                </a:solidFill>
                <a:latin typeface="Aptos Display" panose="020B0004020202020204" pitchFamily="34" charset="0"/>
                <a:ea typeface="Cambria" panose="02040503050406030204" pitchFamily="18" charset="0"/>
              </a:rPr>
              <a:t>16 </a:t>
            </a:r>
            <a:r>
              <a:rPr lang="en-US" sz="3800" dirty="0">
                <a:solidFill>
                  <a:schemeClr val="bg1"/>
                </a:solidFill>
                <a:latin typeface="Aptos Display" panose="020B0004020202020204" pitchFamily="34" charset="0"/>
                <a:ea typeface="Cambria" panose="02040503050406030204" pitchFamily="18" charset="0"/>
              </a:rPr>
              <a:t>It also forced all people, great and small, rich and poor, free and slave, to receive a mark on their right hands or on their foreheads, </a:t>
            </a:r>
            <a:r>
              <a:rPr lang="en-US" sz="3800" baseline="30000" dirty="0">
                <a:solidFill>
                  <a:schemeClr val="bg1"/>
                </a:solidFill>
                <a:latin typeface="Aptos Display" panose="020B0004020202020204" pitchFamily="34" charset="0"/>
                <a:ea typeface="Cambria" panose="02040503050406030204" pitchFamily="18" charset="0"/>
              </a:rPr>
              <a:t>17 </a:t>
            </a:r>
            <a:r>
              <a:rPr lang="en-US" sz="3800" dirty="0">
                <a:solidFill>
                  <a:schemeClr val="bg1"/>
                </a:solidFill>
                <a:latin typeface="Aptos Display" panose="020B0004020202020204" pitchFamily="34" charset="0"/>
                <a:ea typeface="Cambria" panose="02040503050406030204" pitchFamily="18" charset="0"/>
              </a:rPr>
              <a:t>so that they could not buy or sell unless they had the mark, which is the name of the beast or the number of its name.  </a:t>
            </a:r>
            <a:r>
              <a:rPr lang="en-US" sz="3800" baseline="30000" dirty="0">
                <a:solidFill>
                  <a:schemeClr val="bg1"/>
                </a:solidFill>
                <a:latin typeface="Aptos Display" panose="020B0004020202020204" pitchFamily="34" charset="0"/>
                <a:ea typeface="Cambria" panose="02040503050406030204" pitchFamily="18" charset="0"/>
              </a:rPr>
              <a:t>18 </a:t>
            </a:r>
            <a:r>
              <a:rPr lang="en-US" sz="3800" dirty="0">
                <a:solidFill>
                  <a:schemeClr val="bg1"/>
                </a:solidFill>
                <a:latin typeface="Aptos Display" panose="020B0004020202020204" pitchFamily="34" charset="0"/>
                <a:ea typeface="Cambria" panose="02040503050406030204" pitchFamily="18" charset="0"/>
              </a:rPr>
              <a:t>This calls for wisdom. Let the person who has insight calculate the number of the beast, for it is the number of a man. That number is 666.  </a:t>
            </a:r>
          </a:p>
        </p:txBody>
      </p:sp>
      <p:sp>
        <p:nvSpPr>
          <p:cNvPr id="8" name="TextBox 7">
            <a:extLst>
              <a:ext uri="{FF2B5EF4-FFF2-40B4-BE49-F238E27FC236}">
                <a16:creationId xmlns:a16="http://schemas.microsoft.com/office/drawing/2014/main" id="{C1AED532-5E94-360C-6EB4-C467C208C08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A27C50C9-3AF9-AA34-4BCE-F160E456E1C5}"/>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9C1FA92-EEBC-A8A7-A8A9-F941A9EF4956}"/>
              </a:ext>
            </a:extLst>
          </p:cNvPr>
          <p:cNvSpPr txBox="1">
            <a:spLocks noChangeArrowheads="1"/>
          </p:cNvSpPr>
          <p:nvPr/>
        </p:nvSpPr>
        <p:spPr bwMode="auto">
          <a:xfrm>
            <a:off x="268862" y="1274254"/>
            <a:ext cx="11653284" cy="4662815"/>
          </a:xfrm>
          <a:prstGeom prst="rect">
            <a:avLst/>
          </a:prstGeom>
          <a:noFill/>
          <a:ln w="38100">
            <a:noFill/>
            <a:miter lim="800000"/>
            <a:headEnd/>
            <a:tailEnd/>
          </a:ln>
        </p:spPr>
        <p:txBody>
          <a:bodyPr wrap="square">
            <a:spAutoFit/>
          </a:bodyPr>
          <a:lstStyle/>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If you take the Hebrew transliteration of the Greek “Caesar Nero,” the numbers add up to 666.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In our day, some people are obsessed with trying to figure out out what it means.</a:t>
            </a:r>
          </a:p>
          <a:p>
            <a:pPr marL="473075" lvl="3" indent="-457200">
              <a:spcBef>
                <a:spcPts val="0"/>
              </a:spcBef>
              <a:spcAft>
                <a:spcPts val="600"/>
              </a:spcAft>
              <a:buSzPct val="100000"/>
              <a:buFont typeface="Arial" panose="020B0604020202020204" pitchFamily="34" charset="0"/>
              <a:buChar char="•"/>
            </a:pPr>
            <a:r>
              <a:rPr lang="en-US" sz="3400" dirty="0" err="1">
                <a:solidFill>
                  <a:prstClr val="white"/>
                </a:solidFill>
                <a:latin typeface="Aptos Display" panose="020B0004020202020204" pitchFamily="34" charset="0"/>
                <a:cs typeface="Calibri Light" panose="020F0302020204030204" pitchFamily="34" charset="0"/>
              </a:rPr>
              <a:t>Hexakosioihexakontahexaphobia</a:t>
            </a:r>
            <a:endParaRPr lang="en-US" sz="3400" dirty="0">
              <a:solidFill>
                <a:prstClr val="white"/>
              </a:solidFill>
              <a:latin typeface="Aptos Display" panose="020B0004020202020204" pitchFamily="34" charset="0"/>
              <a:cs typeface="Calibri Light" panose="020F0302020204030204" pitchFamily="34" charset="0"/>
            </a:endParaRP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	666 Number of the beast</a:t>
            </a: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	668 Neighbor of the beast</a:t>
            </a: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	666.0000 High-precision beast</a:t>
            </a:r>
          </a:p>
        </p:txBody>
      </p:sp>
    </p:spTree>
    <p:extLst>
      <p:ext uri="{BB962C8B-B14F-4D97-AF65-F5344CB8AC3E}">
        <p14:creationId xmlns:p14="http://schemas.microsoft.com/office/powerpoint/2010/main" val="3215419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EECA9-813C-7A71-DEF4-EA9894DEEC7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8B30792-C641-7643-1BF1-06D999CB7A3E}"/>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0" marR="0">
              <a:spcAft>
                <a:spcPts val="1000"/>
              </a:spcAft>
            </a:pPr>
            <a:r>
              <a:rPr lang="en-US" sz="3800" baseline="30000" dirty="0">
                <a:solidFill>
                  <a:schemeClr val="bg1"/>
                </a:solidFill>
                <a:latin typeface="Aptos Display" panose="020B0004020202020204" pitchFamily="34" charset="0"/>
                <a:ea typeface="Cambria" panose="02040503050406030204" pitchFamily="18" charset="0"/>
              </a:rPr>
              <a:t>16 </a:t>
            </a:r>
            <a:r>
              <a:rPr lang="en-US" sz="3800" dirty="0">
                <a:solidFill>
                  <a:schemeClr val="bg1"/>
                </a:solidFill>
                <a:latin typeface="Aptos Display" panose="020B0004020202020204" pitchFamily="34" charset="0"/>
                <a:ea typeface="Cambria" panose="02040503050406030204" pitchFamily="18" charset="0"/>
              </a:rPr>
              <a:t>It also forced all people, great and small, rich and poor, free and slave, to receive a mark on their right hands or on their foreheads, </a:t>
            </a:r>
            <a:r>
              <a:rPr lang="en-US" sz="3800" baseline="30000" dirty="0">
                <a:solidFill>
                  <a:schemeClr val="bg1"/>
                </a:solidFill>
                <a:latin typeface="Aptos Display" panose="020B0004020202020204" pitchFamily="34" charset="0"/>
                <a:ea typeface="Cambria" panose="02040503050406030204" pitchFamily="18" charset="0"/>
              </a:rPr>
              <a:t>17 </a:t>
            </a:r>
            <a:r>
              <a:rPr lang="en-US" sz="3800" dirty="0">
                <a:solidFill>
                  <a:schemeClr val="bg1"/>
                </a:solidFill>
                <a:latin typeface="Aptos Display" panose="020B0004020202020204" pitchFamily="34" charset="0"/>
                <a:ea typeface="Cambria" panose="02040503050406030204" pitchFamily="18" charset="0"/>
              </a:rPr>
              <a:t>so that they could not buy or sell unless they had the mark, which is the name of the beast or the number of its name.  </a:t>
            </a:r>
            <a:r>
              <a:rPr lang="en-US" sz="3800" baseline="30000" dirty="0">
                <a:solidFill>
                  <a:schemeClr val="bg1"/>
                </a:solidFill>
                <a:latin typeface="Aptos Display" panose="020B0004020202020204" pitchFamily="34" charset="0"/>
                <a:ea typeface="Cambria" panose="02040503050406030204" pitchFamily="18" charset="0"/>
              </a:rPr>
              <a:t>18 </a:t>
            </a:r>
            <a:r>
              <a:rPr lang="en-US" sz="3800" dirty="0">
                <a:solidFill>
                  <a:schemeClr val="bg1"/>
                </a:solidFill>
                <a:latin typeface="Aptos Display" panose="020B0004020202020204" pitchFamily="34" charset="0"/>
                <a:ea typeface="Cambria" panose="02040503050406030204" pitchFamily="18" charset="0"/>
              </a:rPr>
              <a:t>This calls for wisdom. Let the person who has insight calculate the number of the beast, for it is the number of a man. That number is 666.  </a:t>
            </a:r>
          </a:p>
        </p:txBody>
      </p:sp>
      <p:sp>
        <p:nvSpPr>
          <p:cNvPr id="8" name="TextBox 7">
            <a:extLst>
              <a:ext uri="{FF2B5EF4-FFF2-40B4-BE49-F238E27FC236}">
                <a16:creationId xmlns:a16="http://schemas.microsoft.com/office/drawing/2014/main" id="{414E1DDE-257E-82C8-F9F6-46E31CB761F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FC2024D-2658-D7CF-FBBC-889F7C22D2D9}"/>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1F4AA53-3543-D47C-F113-B66EFA4DBAB0}"/>
              </a:ext>
            </a:extLst>
          </p:cNvPr>
          <p:cNvSpPr txBox="1">
            <a:spLocks noChangeArrowheads="1"/>
          </p:cNvSpPr>
          <p:nvPr/>
        </p:nvSpPr>
        <p:spPr bwMode="auto">
          <a:xfrm>
            <a:off x="268862" y="1274254"/>
            <a:ext cx="11653284" cy="4585871"/>
          </a:xfrm>
          <a:prstGeom prst="rect">
            <a:avLst/>
          </a:prstGeom>
          <a:noFill/>
          <a:ln w="38100">
            <a:noFill/>
            <a:miter lim="800000"/>
            <a:headEnd/>
            <a:tailEnd/>
          </a:ln>
        </p:spPr>
        <p:txBody>
          <a:bodyPr wrap="square">
            <a:spAutoFit/>
          </a:bodyPr>
          <a:lstStyle/>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If you take the Hebrew transliteration of the Greek “Caesar Nero,” the numbers add up to 666.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In our day, some people are obsessed with trying to figure out out what it means.</a:t>
            </a:r>
          </a:p>
          <a:p>
            <a:pPr marL="473075" lvl="3" indent="-457200">
              <a:spcBef>
                <a:spcPts val="0"/>
              </a:spcBef>
              <a:spcAft>
                <a:spcPts val="600"/>
              </a:spcAft>
              <a:buSzPct val="100000"/>
              <a:buFont typeface="Arial" panose="020B0604020202020204" pitchFamily="34" charset="0"/>
              <a:buChar char="•"/>
            </a:pPr>
            <a:r>
              <a:rPr lang="en-US" sz="3400" dirty="0" err="1">
                <a:solidFill>
                  <a:prstClr val="white"/>
                </a:solidFill>
                <a:latin typeface="Aptos Display" panose="020B0004020202020204" pitchFamily="34" charset="0"/>
                <a:cs typeface="Calibri Light" panose="020F0302020204030204" pitchFamily="34" charset="0"/>
              </a:rPr>
              <a:t>Hexakosioihexakontahexaphobia</a:t>
            </a:r>
            <a:endParaRPr lang="en-US" sz="3400" dirty="0">
              <a:solidFill>
                <a:prstClr val="white"/>
              </a:solidFill>
              <a:latin typeface="Aptos Display" panose="020B0004020202020204" pitchFamily="34" charset="0"/>
              <a:cs typeface="Calibri Light" panose="020F0302020204030204" pitchFamily="34" charset="0"/>
            </a:endParaRP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	0.666 </a:t>
            </a:r>
            <a:r>
              <a:rPr lang="en-US" sz="3400" dirty="0" err="1">
                <a:solidFill>
                  <a:prstClr val="white"/>
                </a:solidFill>
                <a:latin typeface="Aptos Display" panose="020B0004020202020204" pitchFamily="34" charset="0"/>
                <a:cs typeface="Calibri Light" panose="020F0302020204030204" pitchFamily="34" charset="0"/>
              </a:rPr>
              <a:t>millibeast</a:t>
            </a:r>
            <a:endParaRPr lang="en-US" sz="3400" dirty="0">
              <a:solidFill>
                <a:prstClr val="white"/>
              </a:solidFill>
              <a:latin typeface="Aptos Display" panose="020B0004020202020204" pitchFamily="34" charset="0"/>
              <a:cs typeface="Calibri Light" panose="020F0302020204030204" pitchFamily="34" charset="0"/>
            </a:endParaRPr>
          </a:p>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	$699.25 Price of the beast +</a:t>
            </a: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	 sales tax (5%)</a:t>
            </a:r>
          </a:p>
        </p:txBody>
      </p:sp>
    </p:spTree>
    <p:extLst>
      <p:ext uri="{BB962C8B-B14F-4D97-AF65-F5344CB8AC3E}">
        <p14:creationId xmlns:p14="http://schemas.microsoft.com/office/powerpoint/2010/main" val="192375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994D4-5C68-48E2-BA6A-8B54B2ED17F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1B4A848-CCCF-B28A-7674-E964FEF6ECF7}"/>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Becomes a one world ruler (v7)</a:t>
            </a:r>
          </a:p>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Reign will have a religious dimension (v14)</a:t>
            </a:r>
          </a:p>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Blasphemes God and his Temple (v6)</a:t>
            </a:r>
          </a:p>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Oppresses God’s followers (v7). </a:t>
            </a:r>
          </a:p>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Reign of terror will end with the conclusion of human history upon Christ’s return. </a:t>
            </a:r>
            <a:endParaRPr lang="en-US" sz="3800" dirty="0">
              <a:solidFill>
                <a:schemeClr val="bg1"/>
              </a:solidFill>
              <a:effectLst/>
              <a:latin typeface="Aptos Display" panose="020B0004020202020204" pitchFamily="34" charset="0"/>
              <a:ea typeface="Cambria" panose="02040503050406030204" pitchFamily="18" charset="0"/>
            </a:endParaRPr>
          </a:p>
        </p:txBody>
      </p:sp>
      <p:sp>
        <p:nvSpPr>
          <p:cNvPr id="8" name="TextBox 7">
            <a:extLst>
              <a:ext uri="{FF2B5EF4-FFF2-40B4-BE49-F238E27FC236}">
                <a16:creationId xmlns:a16="http://schemas.microsoft.com/office/drawing/2014/main" id="{7D894F8D-2FFB-F847-B630-B73EFE359CF5}"/>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Summary: Beast’s Career</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8361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63D69-05AF-AF25-645C-4FAE045E811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A64878B-9B9D-ABBC-658D-5B9900913424}"/>
              </a:ext>
            </a:extLst>
          </p:cNvPr>
          <p:cNvSpPr txBox="1">
            <a:spLocks noChangeArrowheads="1"/>
          </p:cNvSpPr>
          <p:nvPr/>
        </p:nvSpPr>
        <p:spPr bwMode="auto">
          <a:xfrm>
            <a:off x="304800" y="1295401"/>
            <a:ext cx="11537430" cy="4216539"/>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Skepticism</a:t>
            </a:r>
          </a:p>
          <a:p>
            <a:pPr marL="915988" lvl="1" indent="-458788">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Possible? A charismatic leader bent on world domination arises from a coalition of powerful nations. </a:t>
            </a:r>
          </a:p>
          <a:p>
            <a:pPr marL="1381125" lvl="1" indent="-465138">
              <a:spcAft>
                <a:spcPts val="0"/>
              </a:spcAft>
              <a:tabLst>
                <a:tab pos="-2457450" algn="l"/>
              </a:tabLst>
            </a:pPr>
            <a:r>
              <a:rPr lang="en-US" sz="3600" dirty="0">
                <a:solidFill>
                  <a:schemeClr val="bg1"/>
                </a:solidFill>
                <a:effectLst/>
                <a:latin typeface="Aptos Display" panose="020B0004020202020204" pitchFamily="34" charset="0"/>
                <a:ea typeface="Cambria" panose="02040503050406030204" pitchFamily="18" charset="0"/>
              </a:rPr>
              <a:t>1.	The thirst for world domination is something we’ve seen throughout history. </a:t>
            </a:r>
          </a:p>
        </p:txBody>
      </p:sp>
      <p:sp>
        <p:nvSpPr>
          <p:cNvPr id="8" name="TextBox 7">
            <a:extLst>
              <a:ext uri="{FF2B5EF4-FFF2-40B4-BE49-F238E27FC236}">
                <a16:creationId xmlns:a16="http://schemas.microsoft.com/office/drawing/2014/main" id="{5DB0EF67-2EE6-B13C-AED5-C1A8FCBD37DE}"/>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20720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8DAE0-3F4D-1C87-90A6-4828DD2BC5E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CEC46B0-B215-0B44-3629-3A1BDDC430DA}"/>
              </a:ext>
            </a:extLst>
          </p:cNvPr>
          <p:cNvSpPr txBox="1">
            <a:spLocks noChangeArrowheads="1"/>
          </p:cNvSpPr>
          <p:nvPr/>
        </p:nvSpPr>
        <p:spPr bwMode="auto">
          <a:xfrm>
            <a:off x="304800" y="1295401"/>
            <a:ext cx="11537430" cy="4154984"/>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Skepticism</a:t>
            </a:r>
          </a:p>
          <a:p>
            <a:pPr marL="915988" lvl="1" indent="-458788">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Possible? A charismatic leader bent on world domination arises from a coalition of powerful nations. </a:t>
            </a:r>
          </a:p>
          <a:p>
            <a:pPr marL="1381125" lvl="1" indent="-465138">
              <a:spcAft>
                <a:spcPts val="0"/>
              </a:spcAft>
              <a:tabLst>
                <a:tab pos="-2457450" algn="l"/>
              </a:tabLst>
            </a:pPr>
            <a:r>
              <a:rPr lang="en-US" sz="3400" dirty="0">
                <a:solidFill>
                  <a:schemeClr val="bg1"/>
                </a:solidFill>
                <a:latin typeface="Aptos Display" panose="020B0004020202020204" pitchFamily="34" charset="0"/>
                <a:ea typeface="Cambria" panose="02040503050406030204" pitchFamily="18" charset="0"/>
              </a:rPr>
              <a:t>2</a:t>
            </a:r>
            <a:r>
              <a:rPr lang="en-US" sz="3400" dirty="0">
                <a:solidFill>
                  <a:schemeClr val="bg1"/>
                </a:solidFill>
                <a:effectLst/>
                <a:latin typeface="Aptos Display" panose="020B0004020202020204" pitchFamily="34" charset="0"/>
                <a:ea typeface="Cambria" panose="02040503050406030204" pitchFamily="18" charset="0"/>
              </a:rPr>
              <a:t>.	You could see how a temporary alliance could form among most nations in the world after a major world war.  </a:t>
            </a:r>
          </a:p>
        </p:txBody>
      </p:sp>
      <p:sp>
        <p:nvSpPr>
          <p:cNvPr id="8" name="TextBox 7">
            <a:extLst>
              <a:ext uri="{FF2B5EF4-FFF2-40B4-BE49-F238E27FC236}">
                <a16:creationId xmlns:a16="http://schemas.microsoft.com/office/drawing/2014/main" id="{E5A42399-B693-0854-39EF-807A5E729FAE}"/>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088380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67E44-1D26-00F4-F97B-6DA9B0FACF1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946C4A7-3A1B-22CC-5CD1-7BBD7133B1AE}"/>
              </a:ext>
            </a:extLst>
          </p:cNvPr>
          <p:cNvSpPr txBox="1">
            <a:spLocks noChangeArrowheads="1"/>
          </p:cNvSpPr>
          <p:nvPr/>
        </p:nvSpPr>
        <p:spPr bwMode="auto">
          <a:xfrm>
            <a:off x="304800" y="1295401"/>
            <a:ext cx="11537430" cy="4154984"/>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Skepticism</a:t>
            </a:r>
          </a:p>
          <a:p>
            <a:pPr marL="915988" lvl="1" indent="-458788">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Possible? A charismatic leader bent on world domination arises from a coalition of powerful nations. </a:t>
            </a:r>
          </a:p>
          <a:p>
            <a:pPr marL="1381125" lvl="1" indent="-465138">
              <a:spcAft>
                <a:spcPts val="0"/>
              </a:spcAft>
              <a:tabLst>
                <a:tab pos="-2457450" algn="l"/>
              </a:tabLst>
            </a:pPr>
            <a:r>
              <a:rPr lang="en-US" sz="3400" dirty="0">
                <a:solidFill>
                  <a:schemeClr val="bg1"/>
                </a:solidFill>
                <a:latin typeface="Aptos Display" panose="020B0004020202020204" pitchFamily="34" charset="0"/>
                <a:ea typeface="Cambria" panose="02040503050406030204" pitchFamily="18" charset="0"/>
              </a:rPr>
              <a:t>3</a:t>
            </a:r>
            <a:r>
              <a:rPr lang="en-US" sz="3400" dirty="0">
                <a:solidFill>
                  <a:schemeClr val="bg1"/>
                </a:solidFill>
                <a:effectLst/>
                <a:latin typeface="Aptos Display" panose="020B0004020202020204" pitchFamily="34" charset="0"/>
                <a:ea typeface="Cambria" panose="02040503050406030204" pitchFamily="18" charset="0"/>
              </a:rPr>
              <a:t>.	</a:t>
            </a:r>
            <a:r>
              <a:rPr lang="en-US" sz="3400" dirty="0">
                <a:solidFill>
                  <a:schemeClr val="bg1"/>
                </a:solidFill>
                <a:latin typeface="Aptos Display" panose="020B0004020202020204" pitchFamily="34" charset="0"/>
                <a:ea typeface="Cambria" panose="02040503050406030204" pitchFamily="18" charset="0"/>
              </a:rPr>
              <a:t>The existence of multinational corporations put pressure on countries to create coalitions or alliances  </a:t>
            </a:r>
            <a:endParaRPr lang="en-US" sz="3400" dirty="0">
              <a:solidFill>
                <a:schemeClr val="bg1"/>
              </a:solidFill>
              <a:effectLst/>
              <a:latin typeface="Aptos Display" panose="020B0004020202020204" pitchFamily="34" charset="0"/>
              <a:ea typeface="Cambria" panose="02040503050406030204" pitchFamily="18" charset="0"/>
            </a:endParaRPr>
          </a:p>
        </p:txBody>
      </p:sp>
      <p:sp>
        <p:nvSpPr>
          <p:cNvPr id="8" name="TextBox 7">
            <a:extLst>
              <a:ext uri="{FF2B5EF4-FFF2-40B4-BE49-F238E27FC236}">
                <a16:creationId xmlns:a16="http://schemas.microsoft.com/office/drawing/2014/main" id="{9F97C78A-4A77-96C8-8795-0D5B20AE7F38}"/>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714938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DFEA0EA-3A39-7F74-ACA9-3889032230AC}"/>
              </a:ext>
            </a:extLst>
          </p:cNvPr>
          <p:cNvSpPr>
            <a:spLocks noChangeArrowheads="1"/>
          </p:cNvSpPr>
          <p:nvPr/>
        </p:nvSpPr>
        <p:spPr bwMode="auto">
          <a:xfrm>
            <a:off x="966406" y="4304825"/>
            <a:ext cx="11082159" cy="2418705"/>
          </a:xfrm>
          <a:prstGeom prst="rect">
            <a:avLst/>
          </a:prstGeom>
          <a:solidFill>
            <a:srgbClr val="0F243E"/>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6" name="TextBox 5">
            <a:extLst>
              <a:ext uri="{FF2B5EF4-FFF2-40B4-BE49-F238E27FC236}">
                <a16:creationId xmlns:a16="http://schemas.microsoft.com/office/drawing/2014/main" id="{9F615248-3ED6-A734-8BF4-1FEFC40F5742}"/>
              </a:ext>
            </a:extLst>
          </p:cNvPr>
          <p:cNvSpPr txBox="1">
            <a:spLocks noChangeArrowheads="1"/>
          </p:cNvSpPr>
          <p:nvPr/>
        </p:nvSpPr>
        <p:spPr bwMode="auto">
          <a:xfrm>
            <a:off x="1060343" y="4430829"/>
            <a:ext cx="10844787" cy="2168607"/>
          </a:xfrm>
          <a:prstGeom prst="rect">
            <a:avLst/>
          </a:prstGeom>
          <a:noFill/>
          <a:ln w="38100">
            <a:noFill/>
            <a:miter lim="800000"/>
            <a:headEnd/>
            <a:tailEnd/>
          </a:ln>
        </p:spPr>
        <p:txBody>
          <a:bodyPr wrap="square">
            <a:spAutoFit/>
          </a:bodyPr>
          <a:lstStyle/>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Aptos Display" panose="020B0004020202020204" pitchFamily="34" charset="0"/>
                <a:cs typeface="Arial" charset="0"/>
              </a:rPr>
              <a:t>Walmart’s revenue is about $600 billion a year. </a:t>
            </a:r>
          </a:p>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Aptos Display" panose="020B0004020202020204" pitchFamily="34" charset="0"/>
                <a:cs typeface="Arial" charset="0"/>
              </a:rPr>
              <a:t>If it were a country, it would be ranked 24th among the top 185 countries in the world—higher than every country on the African continent. </a:t>
            </a:r>
          </a:p>
        </p:txBody>
      </p:sp>
    </p:spTree>
    <p:extLst>
      <p:ext uri="{BB962C8B-B14F-4D97-AF65-F5344CB8AC3E}">
        <p14:creationId xmlns:p14="http://schemas.microsoft.com/office/powerpoint/2010/main" val="219855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78B92-85B0-001A-067A-936F4275C41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FB15354-0D01-531E-36A7-C883D4003AFB}"/>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a:t>
            </a:r>
            <a:r>
              <a:rPr lang="en-US" sz="3800" dirty="0">
                <a:solidFill>
                  <a:schemeClr val="tx1">
                    <a:lumMod val="50000"/>
                    <a:lumOff val="50000"/>
                  </a:schemeClr>
                </a:solidFill>
                <a:latin typeface="Aptos Display" panose="020B0004020202020204" pitchFamily="34" charset="0"/>
              </a:rPr>
              <a:t>The dragon stood on the shore of the sea. And I saw a beast coming out of the sea. </a:t>
            </a:r>
            <a:r>
              <a:rPr lang="en-US" sz="3800" dirty="0">
                <a:solidFill>
                  <a:schemeClr val="bg1"/>
                </a:solidFill>
                <a:latin typeface="Aptos Display" panose="020B0004020202020204" pitchFamily="34" charset="0"/>
              </a:rPr>
              <a:t>It had ten horns and seven heads, with ten crowns on its horns</a:t>
            </a:r>
            <a:r>
              <a:rPr lang="en-US" sz="3800" dirty="0">
                <a:solidFill>
                  <a:schemeClr val="tx1">
                    <a:lumMod val="50000"/>
                    <a:lumOff val="50000"/>
                  </a:schemeClr>
                </a:solidFill>
                <a:latin typeface="Aptos Display" panose="020B0004020202020204" pitchFamily="34" charset="0"/>
              </a:rPr>
              <a:t>, and on each head a blasphemous name. </a:t>
            </a:r>
          </a:p>
        </p:txBody>
      </p:sp>
      <p:sp>
        <p:nvSpPr>
          <p:cNvPr id="8" name="TextBox 7">
            <a:extLst>
              <a:ext uri="{FF2B5EF4-FFF2-40B4-BE49-F238E27FC236}">
                <a16:creationId xmlns:a16="http://schemas.microsoft.com/office/drawing/2014/main" id="{B0307179-BCBD-5E1A-55C6-375E64B11A4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ADE038A0-37FD-2227-B553-9203992DB744}"/>
              </a:ext>
            </a:extLst>
          </p:cNvPr>
          <p:cNvSpPr>
            <a:spLocks noChangeArrowheads="1"/>
          </p:cNvSpPr>
          <p:nvPr/>
        </p:nvSpPr>
        <p:spPr bwMode="auto">
          <a:xfrm>
            <a:off x="727335" y="3885179"/>
            <a:ext cx="10737330" cy="186247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FFBDB45-7A6E-6929-ADA3-259578F6C346}"/>
              </a:ext>
            </a:extLst>
          </p:cNvPr>
          <p:cNvSpPr txBox="1">
            <a:spLocks noChangeArrowheads="1"/>
          </p:cNvSpPr>
          <p:nvPr/>
        </p:nvSpPr>
        <p:spPr bwMode="auto">
          <a:xfrm>
            <a:off x="761568" y="3948961"/>
            <a:ext cx="10645462"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13:2: “Then another sign appeared in heaven: an enormous red dragon with seven heads and ten horns and seven crowns on its heads.”</a:t>
            </a:r>
          </a:p>
        </p:txBody>
      </p:sp>
    </p:spTree>
    <p:extLst>
      <p:ext uri="{BB962C8B-B14F-4D97-AF65-F5344CB8AC3E}">
        <p14:creationId xmlns:p14="http://schemas.microsoft.com/office/powerpoint/2010/main" val="281186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F6CF7-4398-60D8-0680-8BD569B670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1BE49D-B47A-C2E9-6EB0-EAE76C273F85}"/>
              </a:ext>
            </a:extLst>
          </p:cNvPr>
          <p:cNvSpPr>
            <a:spLocks noChangeArrowheads="1"/>
          </p:cNvSpPr>
          <p:nvPr/>
        </p:nvSpPr>
        <p:spPr bwMode="auto">
          <a:xfrm>
            <a:off x="966406" y="4304825"/>
            <a:ext cx="11082159" cy="2418705"/>
          </a:xfrm>
          <a:prstGeom prst="rect">
            <a:avLst/>
          </a:prstGeom>
          <a:solidFill>
            <a:srgbClr val="0F243E"/>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6" name="TextBox 5">
            <a:extLst>
              <a:ext uri="{FF2B5EF4-FFF2-40B4-BE49-F238E27FC236}">
                <a16:creationId xmlns:a16="http://schemas.microsoft.com/office/drawing/2014/main" id="{1D1134DD-8847-730C-6852-70A38955F436}"/>
              </a:ext>
            </a:extLst>
          </p:cNvPr>
          <p:cNvSpPr txBox="1">
            <a:spLocks noChangeArrowheads="1"/>
          </p:cNvSpPr>
          <p:nvPr/>
        </p:nvSpPr>
        <p:spPr bwMode="auto">
          <a:xfrm>
            <a:off x="1060343" y="4430829"/>
            <a:ext cx="10844787" cy="1092735"/>
          </a:xfrm>
          <a:prstGeom prst="rect">
            <a:avLst/>
          </a:prstGeom>
          <a:noFill/>
          <a:ln w="38100">
            <a:noFill/>
            <a:miter lim="800000"/>
            <a:headEnd/>
            <a:tailEnd/>
          </a:ln>
        </p:spPr>
        <p:txBody>
          <a:bodyPr wrap="square">
            <a:spAutoFit/>
          </a:bodyPr>
          <a:lstStyle/>
          <a:p>
            <a:pPr marL="571500" indent="-571500">
              <a:lnSpc>
                <a:spcPct val="90000"/>
              </a:lnSpc>
              <a:spcAft>
                <a:spcPts val="600"/>
              </a:spcAft>
              <a:buSzPct val="100000"/>
              <a:buFont typeface="Arial" panose="020B0604020202020204" pitchFamily="34" charset="0"/>
              <a:buChar char="•"/>
              <a:defRPr/>
            </a:pPr>
            <a:r>
              <a:rPr lang="en-US" sz="3600" dirty="0">
                <a:solidFill>
                  <a:schemeClr val="bg1"/>
                </a:solidFill>
                <a:latin typeface="Aptos Display" panose="020B0004020202020204" pitchFamily="34" charset="0"/>
                <a:cs typeface="Arial" charset="0"/>
              </a:rPr>
              <a:t>It has more employees than the entire population of Slovenia. </a:t>
            </a:r>
          </a:p>
        </p:txBody>
      </p:sp>
    </p:spTree>
    <p:extLst>
      <p:ext uri="{BB962C8B-B14F-4D97-AF65-F5344CB8AC3E}">
        <p14:creationId xmlns:p14="http://schemas.microsoft.com/office/powerpoint/2010/main" val="3560720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5BBE6-9C7C-4963-8A59-5DA5F9DA74C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2843A60-8AB1-2D3F-477C-000E7BDAD459}"/>
              </a:ext>
            </a:extLst>
          </p:cNvPr>
          <p:cNvSpPr txBox="1">
            <a:spLocks noChangeArrowheads="1"/>
          </p:cNvSpPr>
          <p:nvPr/>
        </p:nvSpPr>
        <p:spPr bwMode="auto">
          <a:xfrm>
            <a:off x="304800" y="1295401"/>
            <a:ext cx="11537430" cy="4154984"/>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Skepticism</a:t>
            </a:r>
          </a:p>
          <a:p>
            <a:pPr marL="915988" lvl="1" indent="-458788">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Possible? A charismatic leader bent on world domination arises from a coalition of powerful nations. </a:t>
            </a:r>
          </a:p>
          <a:p>
            <a:pPr marL="1381125" lvl="1" indent="-465138">
              <a:spcAft>
                <a:spcPts val="0"/>
              </a:spcAft>
              <a:tabLst>
                <a:tab pos="-2457450" algn="l"/>
              </a:tabLst>
            </a:pPr>
            <a:r>
              <a:rPr lang="en-US" sz="3400" dirty="0">
                <a:solidFill>
                  <a:schemeClr val="bg1"/>
                </a:solidFill>
                <a:latin typeface="Aptos Display" panose="020B0004020202020204" pitchFamily="34" charset="0"/>
                <a:ea typeface="Cambria" panose="02040503050406030204" pitchFamily="18" charset="0"/>
              </a:rPr>
              <a:t>3.	The existence of multinational corporations put pressure on countries to create coalitions or alliances  </a:t>
            </a:r>
          </a:p>
        </p:txBody>
      </p:sp>
      <p:sp>
        <p:nvSpPr>
          <p:cNvPr id="8" name="TextBox 7">
            <a:extLst>
              <a:ext uri="{FF2B5EF4-FFF2-40B4-BE49-F238E27FC236}">
                <a16:creationId xmlns:a16="http://schemas.microsoft.com/office/drawing/2014/main" id="{0038197E-90EB-EEFE-E0A7-1E6581308DCF}"/>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E434F15-9C38-47D2-C196-85AFE8B06881}"/>
              </a:ext>
            </a:extLst>
          </p:cNvPr>
          <p:cNvSpPr>
            <a:spLocks noChangeArrowheads="1"/>
          </p:cNvSpPr>
          <p:nvPr/>
        </p:nvSpPr>
        <p:spPr bwMode="auto">
          <a:xfrm>
            <a:off x="760071" y="3210803"/>
            <a:ext cx="11082159" cy="3451254"/>
          </a:xfrm>
          <a:prstGeom prst="rect">
            <a:avLst/>
          </a:prstGeom>
          <a:solidFill>
            <a:srgbClr val="0F243E"/>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id="{5B23FAB3-D613-AE04-5278-BA1414457AD6}"/>
              </a:ext>
            </a:extLst>
          </p:cNvPr>
          <p:cNvSpPr txBox="1">
            <a:spLocks noChangeArrowheads="1"/>
          </p:cNvSpPr>
          <p:nvPr/>
        </p:nvSpPr>
        <p:spPr bwMode="auto">
          <a:xfrm>
            <a:off x="886666" y="3287820"/>
            <a:ext cx="10844787" cy="3274551"/>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200" dirty="0">
                <a:solidFill>
                  <a:schemeClr val="bg1"/>
                </a:solidFill>
                <a:latin typeface="Aptos Display" panose="020B0004020202020204" pitchFamily="34" charset="0"/>
                <a:cs typeface="Arial" charset="0"/>
              </a:rPr>
              <a:t>Joseph Stiglitz (Nobel Prize winning economist, former chief economist of the World Bank, professor at Columbia) – “These corporations are not only rich but politically powerful.</a:t>
            </a:r>
          </a:p>
          <a:p>
            <a:pPr>
              <a:lnSpc>
                <a:spcPct val="90000"/>
              </a:lnSpc>
              <a:spcAft>
                <a:spcPts val="600"/>
              </a:spcAft>
              <a:buSzPct val="100000"/>
              <a:defRPr/>
            </a:pPr>
            <a:r>
              <a:rPr lang="en-US" sz="3200" dirty="0">
                <a:solidFill>
                  <a:schemeClr val="bg1"/>
                </a:solidFill>
                <a:latin typeface="Aptos Display" panose="020B0004020202020204" pitchFamily="34" charset="0"/>
                <a:cs typeface="Arial" charset="0"/>
              </a:rPr>
              <a:t>“If governments decide to tax or regulate them in ways they don’t like, they threaten to move elsewhere. There is always another country that will welcome their tax revenues, jobs, and foreign investment.</a:t>
            </a:r>
          </a:p>
        </p:txBody>
      </p:sp>
    </p:spTree>
    <p:extLst>
      <p:ext uri="{BB962C8B-B14F-4D97-AF65-F5344CB8AC3E}">
        <p14:creationId xmlns:p14="http://schemas.microsoft.com/office/powerpoint/2010/main" val="50107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10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7EBDF-386C-401F-3039-37850D7100C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3B88BB5-85BB-D559-8B23-426AAF331128}"/>
              </a:ext>
            </a:extLst>
          </p:cNvPr>
          <p:cNvSpPr txBox="1">
            <a:spLocks noChangeArrowheads="1"/>
          </p:cNvSpPr>
          <p:nvPr/>
        </p:nvSpPr>
        <p:spPr bwMode="auto">
          <a:xfrm>
            <a:off x="304800" y="1295401"/>
            <a:ext cx="11537430" cy="4154984"/>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Skepticism</a:t>
            </a:r>
          </a:p>
          <a:p>
            <a:pPr marL="915988" lvl="1" indent="-458788">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Possible? A charismatic leader bent on world domination arises from a coalition of powerful nations. </a:t>
            </a:r>
          </a:p>
          <a:p>
            <a:pPr marL="1381125" lvl="1" indent="-465138">
              <a:spcAft>
                <a:spcPts val="0"/>
              </a:spcAft>
              <a:tabLst>
                <a:tab pos="-2457450" algn="l"/>
              </a:tabLst>
            </a:pPr>
            <a:r>
              <a:rPr lang="en-US" sz="3400" dirty="0">
                <a:solidFill>
                  <a:schemeClr val="bg1"/>
                </a:solidFill>
                <a:latin typeface="Aptos Display" panose="020B0004020202020204" pitchFamily="34" charset="0"/>
                <a:ea typeface="Cambria" panose="02040503050406030204" pitchFamily="18" charset="0"/>
              </a:rPr>
              <a:t>3.	The existence of multinational corporations put pressure on countries to create coalitions or alliances  </a:t>
            </a:r>
          </a:p>
        </p:txBody>
      </p:sp>
      <p:sp>
        <p:nvSpPr>
          <p:cNvPr id="8" name="TextBox 7">
            <a:extLst>
              <a:ext uri="{FF2B5EF4-FFF2-40B4-BE49-F238E27FC236}">
                <a16:creationId xmlns:a16="http://schemas.microsoft.com/office/drawing/2014/main" id="{A7A448D6-A161-E712-B64C-090640585AB7}"/>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B60F72B8-9C95-DDC2-A142-842869153C94}"/>
              </a:ext>
            </a:extLst>
          </p:cNvPr>
          <p:cNvSpPr>
            <a:spLocks noChangeArrowheads="1"/>
          </p:cNvSpPr>
          <p:nvPr/>
        </p:nvSpPr>
        <p:spPr bwMode="auto">
          <a:xfrm>
            <a:off x="760071" y="3210803"/>
            <a:ext cx="11082159" cy="3451254"/>
          </a:xfrm>
          <a:prstGeom prst="rect">
            <a:avLst/>
          </a:prstGeom>
          <a:solidFill>
            <a:srgbClr val="0F243E"/>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id="{BF69B699-DB0B-A47D-B955-D4ACE909DFB4}"/>
              </a:ext>
            </a:extLst>
          </p:cNvPr>
          <p:cNvSpPr txBox="1">
            <a:spLocks noChangeArrowheads="1"/>
          </p:cNvSpPr>
          <p:nvPr/>
        </p:nvSpPr>
        <p:spPr bwMode="auto">
          <a:xfrm>
            <a:off x="886666" y="3287820"/>
            <a:ext cx="10844787" cy="2388154"/>
          </a:xfrm>
          <a:prstGeom prst="rect">
            <a:avLst/>
          </a:prstGeom>
          <a:noFill/>
          <a:ln w="38100">
            <a:noFill/>
            <a:miter lim="800000"/>
            <a:headEnd/>
            <a:tailEnd/>
          </a:ln>
        </p:spPr>
        <p:txBody>
          <a:bodyPr wrap="square">
            <a:spAutoFit/>
          </a:bodyPr>
          <a:lstStyle/>
          <a:p>
            <a:pPr>
              <a:lnSpc>
                <a:spcPct val="90000"/>
              </a:lnSpc>
              <a:spcAft>
                <a:spcPts val="600"/>
              </a:spcAft>
              <a:buSzPct val="100000"/>
              <a:defRPr/>
            </a:pPr>
            <a:r>
              <a:rPr lang="en-US" sz="3200" dirty="0">
                <a:solidFill>
                  <a:schemeClr val="bg1"/>
                </a:solidFill>
                <a:latin typeface="Aptos Display" panose="020B0004020202020204" pitchFamily="34" charset="0"/>
                <a:cs typeface="Arial" charset="0"/>
              </a:rPr>
              <a:t>Joseph Stiglitz (Nobel Prize winning economist, former chief economist of the World Bank, professor at Columbia) – “[We need] international frameworks and international courts – as necessary for the smooth functioning of the global economy as federal courts and national laws are for national economies.” </a:t>
            </a:r>
          </a:p>
        </p:txBody>
      </p:sp>
    </p:spTree>
    <p:extLst>
      <p:ext uri="{BB962C8B-B14F-4D97-AF65-F5344CB8AC3E}">
        <p14:creationId xmlns:p14="http://schemas.microsoft.com/office/powerpoint/2010/main" val="2531562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FA1A4-DD90-BB80-5442-7901E7D4526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209487E-A884-8C11-5136-02263DA31E42}"/>
              </a:ext>
            </a:extLst>
          </p:cNvPr>
          <p:cNvSpPr txBox="1">
            <a:spLocks noChangeArrowheads="1"/>
          </p:cNvSpPr>
          <p:nvPr/>
        </p:nvSpPr>
        <p:spPr bwMode="auto">
          <a:xfrm>
            <a:off x="304800" y="1295401"/>
            <a:ext cx="11537430" cy="2523768"/>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Skepticism</a:t>
            </a:r>
            <a:endParaRPr lang="en-US" sz="4200" dirty="0">
              <a:solidFill>
                <a:schemeClr val="bg1"/>
              </a:solidFill>
              <a:latin typeface="Aptos Display" panose="020B0004020202020204" pitchFamily="34" charset="0"/>
              <a:ea typeface="Cambria" panose="02040503050406030204" pitchFamily="18" charset="0"/>
            </a:endParaRPr>
          </a:p>
          <a:p>
            <a:pPr marL="915988" lvl="1" indent="-458788">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Possible? A government or world ruler with the power to regulate and track people’s financial transactions.   </a:t>
            </a:r>
            <a:endParaRPr lang="en-US" sz="3400" dirty="0">
              <a:solidFill>
                <a:schemeClr val="bg1"/>
              </a:solidFill>
              <a:effectLst/>
              <a:latin typeface="Aptos Display" panose="020B0004020202020204" pitchFamily="34" charset="0"/>
              <a:ea typeface="Cambria" panose="02040503050406030204" pitchFamily="18" charset="0"/>
            </a:endParaRPr>
          </a:p>
        </p:txBody>
      </p:sp>
      <p:sp>
        <p:nvSpPr>
          <p:cNvPr id="8" name="TextBox 7">
            <a:extLst>
              <a:ext uri="{FF2B5EF4-FFF2-40B4-BE49-F238E27FC236}">
                <a16:creationId xmlns:a16="http://schemas.microsoft.com/office/drawing/2014/main" id="{FE7EDB6B-9572-102C-C615-723280C1AE06}"/>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694612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B7A60-61CA-C33E-3016-2ACC64DC4AC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80F5488-0824-F372-6A73-0A7A0A77C5A3}"/>
              </a:ext>
            </a:extLst>
          </p:cNvPr>
          <p:cNvSpPr txBox="1">
            <a:spLocks noChangeArrowheads="1"/>
          </p:cNvSpPr>
          <p:nvPr/>
        </p:nvSpPr>
        <p:spPr bwMode="auto">
          <a:xfrm>
            <a:off x="304800" y="1295401"/>
            <a:ext cx="11537430" cy="2616101"/>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Obsessing over who the Beast is and when Christ is coming back. </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Benito Mussolini</a:t>
            </a:r>
          </a:p>
        </p:txBody>
      </p:sp>
      <p:sp>
        <p:nvSpPr>
          <p:cNvPr id="8" name="TextBox 7">
            <a:extLst>
              <a:ext uri="{FF2B5EF4-FFF2-40B4-BE49-F238E27FC236}">
                <a16:creationId xmlns:a16="http://schemas.microsoft.com/office/drawing/2014/main" id="{1D72DA7F-E2B1-3014-8944-D7DC824F407A}"/>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07574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BC8A9-32AE-6BBA-5C54-B13827227AA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9BB2E7-D1AD-8AEF-FD84-A6C82CC7BA6A}"/>
              </a:ext>
            </a:extLst>
          </p:cNvPr>
          <p:cNvSpPr txBox="1">
            <a:spLocks noChangeArrowheads="1"/>
          </p:cNvSpPr>
          <p:nvPr/>
        </p:nvSpPr>
        <p:spPr bwMode="auto">
          <a:xfrm>
            <a:off x="304800" y="1295401"/>
            <a:ext cx="11537430" cy="3200876"/>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Obsessing over who the Beast is and when Christ is coming back. </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Benito Mussolini</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John F. Kennedy</a:t>
            </a:r>
          </a:p>
        </p:txBody>
      </p:sp>
      <p:sp>
        <p:nvSpPr>
          <p:cNvPr id="8" name="TextBox 7">
            <a:extLst>
              <a:ext uri="{FF2B5EF4-FFF2-40B4-BE49-F238E27FC236}">
                <a16:creationId xmlns:a16="http://schemas.microsoft.com/office/drawing/2014/main" id="{7E00A02F-F0D2-3A2A-7B23-FD80478DA1A8}"/>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495188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22EF0-B8D1-6CE0-B013-148EF16503A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7ECDEEA-D790-4B73-4619-880365E23818}"/>
              </a:ext>
            </a:extLst>
          </p:cNvPr>
          <p:cNvSpPr txBox="1">
            <a:spLocks noChangeArrowheads="1"/>
          </p:cNvSpPr>
          <p:nvPr/>
        </p:nvSpPr>
        <p:spPr bwMode="auto">
          <a:xfrm>
            <a:off x="304800" y="1295401"/>
            <a:ext cx="11537430" cy="3816429"/>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Obsessing over who the Beast is and when Christ is coming back. </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Benito Mussolini</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John F. Kennedy</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Ronald Reagan</a:t>
            </a:r>
          </a:p>
        </p:txBody>
      </p:sp>
      <p:sp>
        <p:nvSpPr>
          <p:cNvPr id="8" name="TextBox 7">
            <a:extLst>
              <a:ext uri="{FF2B5EF4-FFF2-40B4-BE49-F238E27FC236}">
                <a16:creationId xmlns:a16="http://schemas.microsoft.com/office/drawing/2014/main" id="{A37808F4-D45D-AC68-C632-AA11FEA98A2C}"/>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747252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22EF0-B8D1-6CE0-B013-148EF16503A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7ECDEEA-D790-4B73-4619-880365E23818}"/>
              </a:ext>
            </a:extLst>
          </p:cNvPr>
          <p:cNvSpPr txBox="1">
            <a:spLocks noChangeArrowheads="1"/>
          </p:cNvSpPr>
          <p:nvPr/>
        </p:nvSpPr>
        <p:spPr bwMode="auto">
          <a:xfrm>
            <a:off x="304800" y="1295401"/>
            <a:ext cx="11537430" cy="3816429"/>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Obsessing over who the Beast is and when Christ is coming back. </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Benito Mussolini</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John F. Kennedy</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Ronald Reagan</a:t>
            </a:r>
          </a:p>
        </p:txBody>
      </p:sp>
      <p:sp>
        <p:nvSpPr>
          <p:cNvPr id="8" name="TextBox 7">
            <a:extLst>
              <a:ext uri="{FF2B5EF4-FFF2-40B4-BE49-F238E27FC236}">
                <a16:creationId xmlns:a16="http://schemas.microsoft.com/office/drawing/2014/main" id="{A37808F4-D45D-AC68-C632-AA11FEA98A2C}"/>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pic>
        <p:nvPicPr>
          <p:cNvPr id="2" name="Picture 1">
            <a:extLst>
              <a:ext uri="{FF2B5EF4-FFF2-40B4-BE49-F238E27FC236}">
                <a16:creationId xmlns:a16="http://schemas.microsoft.com/office/drawing/2014/main" id="{9261E5D6-11D1-23D0-E5B0-1F97100527C5}"/>
              </a:ext>
            </a:extLst>
          </p:cNvPr>
          <p:cNvPicPr>
            <a:picLocks noChangeAspect="1"/>
          </p:cNvPicPr>
          <p:nvPr/>
        </p:nvPicPr>
        <p:blipFill>
          <a:blip r:embed="rId3"/>
          <a:srcRect r="7103"/>
          <a:stretch/>
        </p:blipFill>
        <p:spPr>
          <a:xfrm>
            <a:off x="5502729" y="3235696"/>
            <a:ext cx="6074228" cy="3269343"/>
          </a:xfrm>
          <a:prstGeom prst="rect">
            <a:avLst/>
          </a:prstGeom>
        </p:spPr>
      </p:pic>
      <p:sp>
        <p:nvSpPr>
          <p:cNvPr id="4" name="Rectangle 3">
            <a:extLst>
              <a:ext uri="{FF2B5EF4-FFF2-40B4-BE49-F238E27FC236}">
                <a16:creationId xmlns:a16="http://schemas.microsoft.com/office/drawing/2014/main" id="{CAE0EBF0-A775-128F-6D3D-4AA27B33CF63}"/>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348CC095-EEF0-E421-BD08-5AB00886A4A4}"/>
              </a:ext>
            </a:extLst>
          </p:cNvPr>
          <p:cNvSpPr txBox="1">
            <a:spLocks noChangeArrowheads="1"/>
          </p:cNvSpPr>
          <p:nvPr/>
        </p:nvSpPr>
        <p:spPr bwMode="auto">
          <a:xfrm>
            <a:off x="268862" y="1274254"/>
            <a:ext cx="11653284" cy="4570482"/>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“Evidence that Ronald Regan was the beast of Revelation”</a:t>
            </a: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RONALD = 6 WILSON = 6 REAGAN = 6</a:t>
            </a: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Most efforts to explain 666 rely on complex numerological systems, but the word “</a:t>
            </a:r>
            <a:r>
              <a:rPr lang="en-US" sz="3400" i="1" dirty="0" err="1">
                <a:solidFill>
                  <a:prstClr val="white"/>
                </a:solidFill>
                <a:latin typeface="Aptos Display" panose="020B0004020202020204" pitchFamily="34" charset="0"/>
                <a:cs typeface="Calibri Light" panose="020F0302020204030204" pitchFamily="34" charset="0"/>
              </a:rPr>
              <a:t>psephidzo</a:t>
            </a:r>
            <a:r>
              <a:rPr lang="en-US" sz="3400" dirty="0">
                <a:solidFill>
                  <a:prstClr val="white"/>
                </a:solidFill>
                <a:latin typeface="Aptos Display" panose="020B0004020202020204" pitchFamily="34" charset="0"/>
                <a:cs typeface="Calibri Light" panose="020F0302020204030204" pitchFamily="34" charset="0"/>
              </a:rPr>
              <a:t>” in the original text implies counting, not mystical calculation. Some variant texts give the number as 616. Ronald W. Reagan? </a:t>
            </a: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Ron and Nancy Reagan retired to a house at 666 St. Cloud Road. Nancy had the address changed to 668.</a:t>
            </a:r>
          </a:p>
        </p:txBody>
      </p:sp>
    </p:spTree>
    <p:extLst>
      <p:ext uri="{BB962C8B-B14F-4D97-AF65-F5344CB8AC3E}">
        <p14:creationId xmlns:p14="http://schemas.microsoft.com/office/powerpoint/2010/main" val="351650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670DD-42DC-B16B-4C69-4BF05076684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979F154-1CA0-06F9-1BFC-4B6E094729DC}"/>
              </a:ext>
            </a:extLst>
          </p:cNvPr>
          <p:cNvSpPr txBox="1">
            <a:spLocks noChangeArrowheads="1"/>
          </p:cNvSpPr>
          <p:nvPr/>
        </p:nvSpPr>
        <p:spPr bwMode="auto">
          <a:xfrm>
            <a:off x="304800" y="1295401"/>
            <a:ext cx="11537430" cy="3816429"/>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Obsessing over who the Beast is and when Christ is coming back. </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Benito Mussolini</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John F. Kennedy</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Ronald Reagan</a:t>
            </a:r>
          </a:p>
        </p:txBody>
      </p:sp>
      <p:sp>
        <p:nvSpPr>
          <p:cNvPr id="8" name="TextBox 7">
            <a:extLst>
              <a:ext uri="{FF2B5EF4-FFF2-40B4-BE49-F238E27FC236}">
                <a16:creationId xmlns:a16="http://schemas.microsoft.com/office/drawing/2014/main" id="{1EA5B9A9-3BF6-A27A-95D8-8AE2E11DC815}"/>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pic>
        <p:nvPicPr>
          <p:cNvPr id="2" name="Picture 1">
            <a:extLst>
              <a:ext uri="{FF2B5EF4-FFF2-40B4-BE49-F238E27FC236}">
                <a16:creationId xmlns:a16="http://schemas.microsoft.com/office/drawing/2014/main" id="{51316D4D-B1BC-1021-8792-73DD732F6864}"/>
              </a:ext>
            </a:extLst>
          </p:cNvPr>
          <p:cNvPicPr>
            <a:picLocks noChangeAspect="1"/>
          </p:cNvPicPr>
          <p:nvPr/>
        </p:nvPicPr>
        <p:blipFill>
          <a:blip r:embed="rId3"/>
          <a:srcRect r="7103"/>
          <a:stretch/>
        </p:blipFill>
        <p:spPr>
          <a:xfrm>
            <a:off x="5502729" y="3235696"/>
            <a:ext cx="6074228" cy="3269343"/>
          </a:xfrm>
          <a:prstGeom prst="rect">
            <a:avLst/>
          </a:prstGeom>
        </p:spPr>
      </p:pic>
      <p:sp>
        <p:nvSpPr>
          <p:cNvPr id="4" name="Rectangle 3">
            <a:extLst>
              <a:ext uri="{FF2B5EF4-FFF2-40B4-BE49-F238E27FC236}">
                <a16:creationId xmlns:a16="http://schemas.microsoft.com/office/drawing/2014/main" id="{FD420ECA-2656-073C-6C28-563719592106}"/>
              </a:ext>
            </a:extLst>
          </p:cNvPr>
          <p:cNvSpPr>
            <a:spLocks noChangeArrowheads="1"/>
          </p:cNvSpPr>
          <p:nvPr/>
        </p:nvSpPr>
        <p:spPr bwMode="auto">
          <a:xfrm>
            <a:off x="235404" y="1197218"/>
            <a:ext cx="11753850" cy="55301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C7873DC8-3118-0206-1485-5EC5F54C6E3B}"/>
              </a:ext>
            </a:extLst>
          </p:cNvPr>
          <p:cNvSpPr txBox="1">
            <a:spLocks noChangeArrowheads="1"/>
          </p:cNvSpPr>
          <p:nvPr/>
        </p:nvSpPr>
        <p:spPr bwMode="auto">
          <a:xfrm>
            <a:off x="268862" y="1274254"/>
            <a:ext cx="11653284" cy="3893374"/>
          </a:xfrm>
          <a:prstGeom prst="rect">
            <a:avLst/>
          </a:prstGeom>
          <a:noFill/>
          <a:ln w="38100">
            <a:noFill/>
            <a:miter lim="800000"/>
            <a:headEnd/>
            <a:tailEnd/>
          </a:ln>
        </p:spPr>
        <p:txBody>
          <a:bodyPr wrap="square">
            <a:spAutoFit/>
          </a:bodyPr>
          <a:lstStyle/>
          <a:p>
            <a:pPr marL="15875" lvl="3">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“Evidence that Ronald Regan was the beast of Revelation”</a:t>
            </a:r>
          </a:p>
          <a:p>
            <a:pPr marL="15875" lvl="3">
              <a:spcBef>
                <a:spcPts val="0"/>
              </a:spcBef>
              <a:spcAft>
                <a:spcPts val="600"/>
              </a:spcAft>
              <a:buSzPct val="100000"/>
            </a:pPr>
            <a:r>
              <a:rPr lang="en-US" sz="3400" dirty="0">
                <a:solidFill>
                  <a:prstClr val="white"/>
                </a:solidFill>
                <a:latin typeface="Aptos Display" panose="020B0004020202020204" pitchFamily="34" charset="0"/>
                <a:cs typeface="Calibri Light" panose="020F0302020204030204" pitchFamily="34" charset="0"/>
              </a:rPr>
              <a:t>Nancy Reagan consistently wore very expensive designer clothing while she was First Lady, strongly favoring the color red. They deduce this from Revelation 17:3,4: I saw a woman sitting on a scarlet beast, full of blasphemous names, having seven heads and ten horns. The woman was clothed in purple and scarlet, and adorned with gold and precious stones and pearls. </a:t>
            </a:r>
          </a:p>
        </p:txBody>
      </p:sp>
    </p:spTree>
    <p:extLst>
      <p:ext uri="{BB962C8B-B14F-4D97-AF65-F5344CB8AC3E}">
        <p14:creationId xmlns:p14="http://schemas.microsoft.com/office/powerpoint/2010/main" val="2580998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2F978-E4D7-7551-35CD-44D33846596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A9AC645-6F5E-7978-E259-FA944E87C308}"/>
              </a:ext>
            </a:extLst>
          </p:cNvPr>
          <p:cNvSpPr txBox="1">
            <a:spLocks noChangeArrowheads="1"/>
          </p:cNvSpPr>
          <p:nvPr/>
        </p:nvSpPr>
        <p:spPr bwMode="auto">
          <a:xfrm>
            <a:off x="304800" y="1295401"/>
            <a:ext cx="11537430" cy="2616101"/>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marR="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Obsessing over who the Beast is and when Christ is coming back. </a:t>
            </a:r>
          </a:p>
          <a:p>
            <a:pPr marL="1028700" lvl="1"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Endless speculation about Jesus’ return. </a:t>
            </a:r>
          </a:p>
        </p:txBody>
      </p:sp>
      <p:sp>
        <p:nvSpPr>
          <p:cNvPr id="8" name="TextBox 7">
            <a:extLst>
              <a:ext uri="{FF2B5EF4-FFF2-40B4-BE49-F238E27FC236}">
                <a16:creationId xmlns:a16="http://schemas.microsoft.com/office/drawing/2014/main" id="{525BDD10-3446-113F-35D0-1941051B1B8F}"/>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77068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1B9520-8982-AB8A-8385-2D623886B3A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12E7CEB-FBAE-4D9D-370C-FB42C514F086}"/>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The dragon stood on the shore of the sea. And I saw a beast coming out of the sea. It had ten horns and seven heads, with ten crowns on its horns, and on each head a blasphemous name. </a:t>
            </a:r>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The beast I saw resembled a leopard but had feet like those of a bear and a mouth like that of a lion. </a:t>
            </a:r>
          </a:p>
        </p:txBody>
      </p:sp>
      <p:sp>
        <p:nvSpPr>
          <p:cNvPr id="8" name="TextBox 7">
            <a:extLst>
              <a:ext uri="{FF2B5EF4-FFF2-40B4-BE49-F238E27FC236}">
                <a16:creationId xmlns:a16="http://schemas.microsoft.com/office/drawing/2014/main" id="{6B39C213-33FA-A7C8-3124-DB6A94BFF57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681005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5C05A-1F52-A507-D302-1354A57E0B6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4CC481A-F207-E450-FD56-82C63D4E0235}"/>
              </a:ext>
            </a:extLst>
          </p:cNvPr>
          <p:cNvSpPr txBox="1">
            <a:spLocks noChangeArrowheads="1"/>
          </p:cNvSpPr>
          <p:nvPr/>
        </p:nvSpPr>
        <p:spPr bwMode="auto">
          <a:xfrm>
            <a:off x="304800" y="1295401"/>
            <a:ext cx="11537430" cy="1969770"/>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Wrong Reaction</a:t>
            </a:r>
          </a:p>
          <a:p>
            <a:pPr marL="57150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To be controlled by an unhealthy fear of these events.  </a:t>
            </a:r>
          </a:p>
        </p:txBody>
      </p:sp>
      <p:sp>
        <p:nvSpPr>
          <p:cNvPr id="8" name="TextBox 7">
            <a:extLst>
              <a:ext uri="{FF2B5EF4-FFF2-40B4-BE49-F238E27FC236}">
                <a16:creationId xmlns:a16="http://schemas.microsoft.com/office/drawing/2014/main" id="{D847F982-4515-6063-77FE-245C42B6621A}"/>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435853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F6899-B4C5-4596-5814-A6D0945F6B5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906E946-3427-97BB-370D-6C3E0733F220}"/>
              </a:ext>
            </a:extLst>
          </p:cNvPr>
          <p:cNvSpPr txBox="1">
            <a:spLocks noChangeArrowheads="1"/>
          </p:cNvSpPr>
          <p:nvPr/>
        </p:nvSpPr>
        <p:spPr bwMode="auto">
          <a:xfrm>
            <a:off x="304800" y="1295401"/>
            <a:ext cx="11537430" cy="3816429"/>
          </a:xfrm>
          <a:prstGeom prst="rect">
            <a:avLst/>
          </a:prstGeom>
          <a:noFill/>
          <a:ln w="9525">
            <a:noFill/>
            <a:miter lim="800000"/>
            <a:headEnd/>
            <a:tailEnd/>
          </a:ln>
        </p:spPr>
        <p:txBody>
          <a:bodyPr wrap="square">
            <a:spAutoFit/>
          </a:bodyPr>
          <a:lstStyle/>
          <a:p>
            <a:pPr>
              <a:spcAft>
                <a:spcPts val="0"/>
              </a:spcAft>
              <a:tabLst>
                <a:tab pos="-2457450" algn="l"/>
              </a:tabLst>
            </a:pPr>
            <a:r>
              <a:rPr lang="en-US" sz="4200" dirty="0">
                <a:solidFill>
                  <a:schemeClr val="bg1"/>
                </a:solidFill>
                <a:latin typeface="Aptos Display" panose="020B0004020202020204" pitchFamily="34" charset="0"/>
                <a:ea typeface="Cambria" panose="02040503050406030204" pitchFamily="18" charset="0"/>
              </a:rPr>
              <a:t>The Right Reaction</a:t>
            </a:r>
          </a:p>
          <a:p>
            <a:pPr marL="57150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Be wary of those who claim to speak for God.</a:t>
            </a:r>
          </a:p>
          <a:p>
            <a:pPr marL="57150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Learn how to interpret Scripture for yourself. </a:t>
            </a:r>
          </a:p>
          <a:p>
            <a:pPr marL="57150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Don’t give your allegiance to any political party or leader. </a:t>
            </a:r>
          </a:p>
          <a:p>
            <a:pPr marL="571500" indent="-571500">
              <a:spcAft>
                <a:spcPts val="0"/>
              </a:spcAft>
              <a:buFont typeface="Arial" panose="020B0604020202020204" pitchFamily="34" charset="0"/>
              <a:buChar char="•"/>
              <a:tabLst>
                <a:tab pos="-2457450" algn="l"/>
              </a:tabLst>
            </a:pPr>
            <a:r>
              <a:rPr lang="en-US" sz="4000" dirty="0">
                <a:solidFill>
                  <a:schemeClr val="bg1"/>
                </a:solidFill>
                <a:latin typeface="Aptos Display" panose="020B0004020202020204" pitchFamily="34" charset="0"/>
                <a:ea typeface="Cambria" panose="02040503050406030204" pitchFamily="18" charset="0"/>
              </a:rPr>
              <a:t>Give you allegiance to Christ.   </a:t>
            </a:r>
          </a:p>
        </p:txBody>
      </p:sp>
      <p:sp>
        <p:nvSpPr>
          <p:cNvPr id="8" name="TextBox 7">
            <a:extLst>
              <a:ext uri="{FF2B5EF4-FFF2-40B4-BE49-F238E27FC236}">
                <a16:creationId xmlns:a16="http://schemas.microsoft.com/office/drawing/2014/main" id="{B469EC55-AB06-F362-F898-2D165541026A}"/>
              </a:ext>
            </a:extLst>
          </p:cNvPr>
          <p:cNvSpPr txBox="1"/>
          <p:nvPr/>
        </p:nvSpPr>
        <p:spPr>
          <a:xfrm>
            <a:off x="228600" y="5"/>
            <a:ext cx="116586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How should we react?</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0242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8DF84-2462-4D97-42CE-27A31A09048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F54E667B-D101-44DF-9443-2725E55C720D}"/>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DAC62C5D-5F68-8688-3F5C-F59C96E4A106}"/>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40602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8442A-B01D-D4FF-F013-956FAFE922D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85B76AF-48DE-5B31-033F-10B94D42CE65}"/>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The dragon stood on the shore of the sea. And I saw a beast coming out of the sea. It had ten horns and seven heads, with ten crowns on its horns, and on each head a blasphemous name. </a:t>
            </a:r>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The beast I saw resembled a leopard but had feet like those of a bear and a mouth like that of a lion. The dragon gave the beast his power and his throne and great authority. </a:t>
            </a:r>
          </a:p>
        </p:txBody>
      </p:sp>
      <p:sp>
        <p:nvSpPr>
          <p:cNvPr id="8" name="TextBox 7">
            <a:extLst>
              <a:ext uri="{FF2B5EF4-FFF2-40B4-BE49-F238E27FC236}">
                <a16:creationId xmlns:a16="http://schemas.microsoft.com/office/drawing/2014/main" id="{86F060A7-64BE-5865-C075-0BC8CDB24C1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79835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D2B1CF-9735-F3BD-757E-0E5F3E0EA85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0F2DD7D-8B1E-E163-4ED3-E2E1982DAA13}"/>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One of the heads of the beast seemed to have had a fatal wound, but the fatal wound had been healed. The whole world was filled with wonder and followed the beast. </a:t>
            </a: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People worshiped the dragon because he had given authority to the beast, and they also worshiped the beast and asked, “Who is like the beast? Who can wage war against it?” </a:t>
            </a:r>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The beast was given a mouth to utter proud words and blasphemies and to exercise its authority for forty-two months. </a:t>
            </a:r>
          </a:p>
        </p:txBody>
      </p:sp>
      <p:sp>
        <p:nvSpPr>
          <p:cNvPr id="8" name="TextBox 7">
            <a:extLst>
              <a:ext uri="{FF2B5EF4-FFF2-40B4-BE49-F238E27FC236}">
                <a16:creationId xmlns:a16="http://schemas.microsoft.com/office/drawing/2014/main" id="{A4497770-30FD-9EE7-7832-3AA711D289B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75999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F8E5A-66B0-BCA3-5D33-1FB0F46E623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A8D7FE6-4063-7FF7-6750-0328D8B1A040}"/>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It opened its mouth to blaspheme God, and to slander his name and his dwelling place and those who live in heaven. </a:t>
            </a:r>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It was given power to wage war against God’s holy people and to conquer them. And it was given authority over every tribe, people, language and nation.</a:t>
            </a:r>
          </a:p>
        </p:txBody>
      </p:sp>
      <p:sp>
        <p:nvSpPr>
          <p:cNvPr id="8" name="TextBox 7">
            <a:extLst>
              <a:ext uri="{FF2B5EF4-FFF2-40B4-BE49-F238E27FC236}">
                <a16:creationId xmlns:a16="http://schemas.microsoft.com/office/drawing/2014/main" id="{409C51CD-EB6D-8ABC-4B6C-0E5E3EDDF6F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30251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3866F-34D8-E812-CB89-24552151C02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393728C-6913-B4B3-6453-CC86D06DE6A7}"/>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All inhabitants of the earth will worship the beast—all whose names have not been written in the Lamb’s book of life, the Lamb who was slain from the creation of the world.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Whoever has ears, let them hear. </a:t>
            </a:r>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“If anyone is to go into captivity, into captivity they will go. If anyone is to be killed with the sword, with the sword they will be killed.” This calls for patient endurance and faithfulness on the part of God’s people.</a:t>
            </a:r>
          </a:p>
        </p:txBody>
      </p:sp>
      <p:sp>
        <p:nvSpPr>
          <p:cNvPr id="8" name="TextBox 7">
            <a:extLst>
              <a:ext uri="{FF2B5EF4-FFF2-40B4-BE49-F238E27FC236}">
                <a16:creationId xmlns:a16="http://schemas.microsoft.com/office/drawing/2014/main" id="{AE75B328-C704-FDB9-2DE4-FD651156B97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13</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4101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4E9D6-9433-2099-C2D9-61583C6633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F467D27-C184-F663-39E1-3DEDB8980C21}"/>
              </a:ext>
            </a:extLst>
          </p:cNvPr>
          <p:cNvSpPr txBox="1">
            <a:spLocks noChangeArrowheads="1"/>
          </p:cNvSpPr>
          <p:nvPr/>
        </p:nvSpPr>
        <p:spPr bwMode="auto">
          <a:xfrm>
            <a:off x="304800" y="1295401"/>
            <a:ext cx="11537430" cy="4206280"/>
          </a:xfrm>
          <a:prstGeom prst="rect">
            <a:avLst/>
          </a:prstGeom>
          <a:noFill/>
          <a:ln w="9525">
            <a:noFill/>
            <a:miter lim="800000"/>
            <a:headEnd/>
            <a:tailEnd/>
          </a:ln>
        </p:spPr>
        <p:txBody>
          <a:bodyPr wrap="square">
            <a:spAutoFit/>
          </a:bodyPr>
          <a:lstStyle/>
          <a:p>
            <a:pPr marL="15875" marR="0" lvl="1">
              <a:spcAft>
                <a:spcPts val="1000"/>
              </a:spcAft>
              <a:buSzPts val="1200"/>
            </a:pPr>
            <a:r>
              <a:rPr lang="en-US" sz="3700" baseline="30000" dirty="0">
                <a:solidFill>
                  <a:schemeClr val="bg1"/>
                </a:solidFill>
                <a:effectLst/>
                <a:latin typeface="Aptos" panose="020B0004020202020204" pitchFamily="34" charset="0"/>
                <a:ea typeface="Cambria" panose="02040503050406030204" pitchFamily="18" charset="0"/>
              </a:rPr>
              <a:t>2 </a:t>
            </a:r>
            <a:r>
              <a:rPr lang="en-US" sz="3700" dirty="0">
                <a:solidFill>
                  <a:schemeClr val="bg1"/>
                </a:solidFill>
                <a:effectLst/>
                <a:latin typeface="Aptos" panose="020B0004020202020204" pitchFamily="34" charset="0"/>
                <a:ea typeface="Cambria" panose="02040503050406030204" pitchFamily="18" charset="0"/>
              </a:rPr>
              <a:t>Daniel said: “In my vision at night I looked, and there before me were </a:t>
            </a:r>
            <a:r>
              <a:rPr lang="en-US" sz="3700" baseline="30000" dirty="0">
                <a:solidFill>
                  <a:schemeClr val="bg1"/>
                </a:solidFill>
                <a:effectLst/>
                <a:latin typeface="Aptos" panose="020B0004020202020204" pitchFamily="34" charset="0"/>
                <a:ea typeface="Cambria" panose="02040503050406030204" pitchFamily="18" charset="0"/>
              </a:rPr>
              <a:t>3 </a:t>
            </a:r>
            <a:r>
              <a:rPr lang="en-US" sz="3700" dirty="0">
                <a:solidFill>
                  <a:schemeClr val="bg1"/>
                </a:solidFill>
                <a:latin typeface="Aptos" panose="020B0004020202020204" pitchFamily="34" charset="0"/>
                <a:ea typeface="Cambria" panose="02040503050406030204" pitchFamily="18" charset="0"/>
              </a:rPr>
              <a:t>f</a:t>
            </a:r>
            <a:r>
              <a:rPr lang="en-US" sz="3700" dirty="0">
                <a:solidFill>
                  <a:schemeClr val="bg1"/>
                </a:solidFill>
                <a:effectLst/>
                <a:latin typeface="Aptos" panose="020B0004020202020204" pitchFamily="34" charset="0"/>
                <a:ea typeface="Cambria" panose="02040503050406030204" pitchFamily="18" charset="0"/>
              </a:rPr>
              <a:t>our great beasts, each different from the others, came up out of the sea. </a:t>
            </a:r>
          </a:p>
          <a:p>
            <a:pPr marL="15875" lvl="1">
              <a:spcAft>
                <a:spcPts val="1000"/>
              </a:spcAft>
              <a:buSzPts val="1200"/>
            </a:pPr>
            <a:r>
              <a:rPr lang="en-US" sz="3700" baseline="30000" dirty="0">
                <a:solidFill>
                  <a:schemeClr val="bg1"/>
                </a:solidFill>
                <a:latin typeface="Aptos" panose="020B0004020202020204" pitchFamily="34" charset="0"/>
              </a:rPr>
              <a:t>4</a:t>
            </a:r>
            <a:r>
              <a:rPr lang="en-US" sz="3700" dirty="0">
                <a:solidFill>
                  <a:schemeClr val="bg1"/>
                </a:solidFill>
                <a:latin typeface="Aptos" panose="020B0004020202020204" pitchFamily="34" charset="0"/>
              </a:rPr>
              <a:t> “The first was like a lion, and it had the wings of an eagle. </a:t>
            </a:r>
            <a:r>
              <a:rPr lang="en-US" sz="3700" baseline="30000" dirty="0">
                <a:solidFill>
                  <a:schemeClr val="bg1"/>
                </a:solidFill>
                <a:latin typeface="Aptos" panose="020B0004020202020204" pitchFamily="34" charset="0"/>
              </a:rPr>
              <a:t>5</a:t>
            </a:r>
            <a:r>
              <a:rPr lang="en-US" sz="3700" dirty="0">
                <a:solidFill>
                  <a:schemeClr val="bg1"/>
                </a:solidFill>
                <a:latin typeface="Aptos" panose="020B0004020202020204" pitchFamily="34" charset="0"/>
              </a:rPr>
              <a:t> And there before me was a second beast, which looked like a bear. </a:t>
            </a:r>
            <a:r>
              <a:rPr lang="en-US" sz="3700" baseline="30000" dirty="0">
                <a:solidFill>
                  <a:schemeClr val="bg1"/>
                </a:solidFill>
                <a:latin typeface="Aptos" panose="020B0004020202020204" pitchFamily="34" charset="0"/>
              </a:rPr>
              <a:t>6</a:t>
            </a:r>
            <a:r>
              <a:rPr lang="en-US" sz="3700" dirty="0">
                <a:solidFill>
                  <a:schemeClr val="bg1"/>
                </a:solidFill>
                <a:latin typeface="Aptos" panose="020B0004020202020204" pitchFamily="34" charset="0"/>
              </a:rPr>
              <a:t> After that, I looked, and there before me was another beast, one that looked like a leopard. </a:t>
            </a:r>
          </a:p>
        </p:txBody>
      </p:sp>
      <p:sp>
        <p:nvSpPr>
          <p:cNvPr id="8" name="TextBox 7">
            <a:extLst>
              <a:ext uri="{FF2B5EF4-FFF2-40B4-BE49-F238E27FC236}">
                <a16:creationId xmlns:a16="http://schemas.microsoft.com/office/drawing/2014/main" id="{54028A1E-E571-3D84-4A79-5195DE6AD0C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Daniel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95595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3061</Words>
  <Application>Microsoft Office PowerPoint</Application>
  <PresentationFormat>Widescreen</PresentationFormat>
  <Paragraphs>224</Paragraphs>
  <Slides>42</Slides>
  <Notes>42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ＭＳ Ｐゴシック</vt:lpstr>
      <vt:lpstr>Aptos</vt:lpstr>
      <vt:lpstr>Aptos Display</vt:lpstr>
      <vt:lpstr>Arial</vt:lpstr>
      <vt:lpstr>Calibri</vt:lpstr>
      <vt:lpstr>Calibri Light</vt:lpstr>
      <vt:lpstr>Cambria</vt:lpstr>
      <vt:lpstr>Century Gothic</vt:lpstr>
      <vt:lpstr>Times New Roman</vt:lpstr>
      <vt:lpstr>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2025-01-28T16:10:34Z</dcterms:created>
  <dcterms:modified xsi:type="dcterms:W3CDTF">2025-02-04T17:00:15Z</dcterms:modified>
</cp:coreProperties>
</file>