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0" r:id="rId1"/>
    <p:sldMasterId id="2147483776" r:id="rId2"/>
  </p:sldMasterIdLst>
  <p:notesMasterIdLst>
    <p:notesMasterId r:id="rId55"/>
  </p:notesMasterIdLst>
  <p:sldIdLst>
    <p:sldId id="256" r:id="rId3"/>
    <p:sldId id="486" r:id="rId4"/>
    <p:sldId id="487" r:id="rId5"/>
    <p:sldId id="489" r:id="rId6"/>
    <p:sldId id="536" r:id="rId7"/>
    <p:sldId id="488" r:id="rId8"/>
    <p:sldId id="490" r:id="rId9"/>
    <p:sldId id="491" r:id="rId10"/>
    <p:sldId id="492" r:id="rId11"/>
    <p:sldId id="493" r:id="rId12"/>
    <p:sldId id="494" r:id="rId13"/>
    <p:sldId id="495" r:id="rId14"/>
    <p:sldId id="496" r:id="rId15"/>
    <p:sldId id="497" r:id="rId16"/>
    <p:sldId id="531" r:id="rId17"/>
    <p:sldId id="539" r:id="rId18"/>
    <p:sldId id="540" r:id="rId19"/>
    <p:sldId id="499" r:id="rId20"/>
    <p:sldId id="500" r:id="rId21"/>
    <p:sldId id="501" r:id="rId22"/>
    <p:sldId id="502" r:id="rId23"/>
    <p:sldId id="503" r:id="rId24"/>
    <p:sldId id="504" r:id="rId25"/>
    <p:sldId id="505" r:id="rId26"/>
    <p:sldId id="541" r:id="rId27"/>
    <p:sldId id="506" r:id="rId28"/>
    <p:sldId id="537" r:id="rId29"/>
    <p:sldId id="533" r:id="rId30"/>
    <p:sldId id="510" r:id="rId31"/>
    <p:sldId id="511" r:id="rId32"/>
    <p:sldId id="512" r:id="rId33"/>
    <p:sldId id="513" r:id="rId34"/>
    <p:sldId id="514" r:id="rId35"/>
    <p:sldId id="519" r:id="rId36"/>
    <p:sldId id="515" r:id="rId37"/>
    <p:sldId id="516" r:id="rId38"/>
    <p:sldId id="517" r:id="rId39"/>
    <p:sldId id="534" r:id="rId40"/>
    <p:sldId id="518" r:id="rId41"/>
    <p:sldId id="542" r:id="rId42"/>
    <p:sldId id="520" r:id="rId43"/>
    <p:sldId id="535" r:id="rId44"/>
    <p:sldId id="522" r:id="rId45"/>
    <p:sldId id="523" r:id="rId46"/>
    <p:sldId id="525" r:id="rId47"/>
    <p:sldId id="526" r:id="rId48"/>
    <p:sldId id="543" r:id="rId49"/>
    <p:sldId id="527" r:id="rId50"/>
    <p:sldId id="528" r:id="rId51"/>
    <p:sldId id="521" r:id="rId52"/>
    <p:sldId id="529" r:id="rId53"/>
    <p:sldId id="530" r:id="rId54"/>
  </p:sldIdLst>
  <p:sldSz cx="18288000" cy="10287000"/>
  <p:notesSz cx="7026275" cy="9312275"/>
  <p:embeddedFontLst>
    <p:embeddedFont>
      <p:font typeface="Tw Cen MT" panose="020B0602020104020603"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5D6"/>
    <a:srgbClr val="EEEEEE"/>
    <a:srgbClr val="EBECEC"/>
    <a:srgbClr val="E4E6E6"/>
    <a:srgbClr val="9AA7A9"/>
    <a:srgbClr val="C2E8A8"/>
    <a:srgbClr val="03272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2067" autoAdjust="0"/>
  </p:normalViewPr>
  <p:slideViewPr>
    <p:cSldViewPr snapToGrid="0">
      <p:cViewPr varScale="1">
        <p:scale>
          <a:sx n="22" d="100"/>
          <a:sy n="22" d="100"/>
        </p:scale>
        <p:origin x="1076" y="5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CAD0698C-9F4C-4AAF-82C5-ECDDE091805F}" type="datetimeFigureOut">
              <a:rPr lang="en-US" smtClean="0"/>
              <a:t>4/5/2024</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944F1279-2ABF-4CDB-8317-823998DA94AB}" type="slidenum">
              <a:rPr lang="en-US" smtClean="0"/>
              <a:t>‹#›</a:t>
            </a:fld>
            <a:endParaRPr lang="en-US"/>
          </a:p>
        </p:txBody>
      </p:sp>
    </p:spTree>
    <p:extLst>
      <p:ext uri="{BB962C8B-B14F-4D97-AF65-F5344CB8AC3E}">
        <p14:creationId xmlns:p14="http://schemas.microsoft.com/office/powerpoint/2010/main" val="329961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a:t>
            </a:fld>
            <a:endParaRPr lang="en-US"/>
          </a:p>
        </p:txBody>
      </p:sp>
    </p:spTree>
    <p:extLst>
      <p:ext uri="{BB962C8B-B14F-4D97-AF65-F5344CB8AC3E}">
        <p14:creationId xmlns:p14="http://schemas.microsoft.com/office/powerpoint/2010/main" val="271511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10</a:t>
            </a:fld>
            <a:endParaRPr lang="en-US"/>
          </a:p>
        </p:txBody>
      </p:sp>
    </p:spTree>
    <p:extLst>
      <p:ext uri="{BB962C8B-B14F-4D97-AF65-F5344CB8AC3E}">
        <p14:creationId xmlns:p14="http://schemas.microsoft.com/office/powerpoint/2010/main" val="2172337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11</a:t>
            </a:fld>
            <a:endParaRPr lang="en-US"/>
          </a:p>
        </p:txBody>
      </p:sp>
    </p:spTree>
    <p:extLst>
      <p:ext uri="{BB962C8B-B14F-4D97-AF65-F5344CB8AC3E}">
        <p14:creationId xmlns:p14="http://schemas.microsoft.com/office/powerpoint/2010/main" val="197842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12</a:t>
            </a:fld>
            <a:endParaRPr lang="en-US"/>
          </a:p>
        </p:txBody>
      </p:sp>
    </p:spTree>
    <p:extLst>
      <p:ext uri="{BB962C8B-B14F-4D97-AF65-F5344CB8AC3E}">
        <p14:creationId xmlns:p14="http://schemas.microsoft.com/office/powerpoint/2010/main" val="159425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13</a:t>
            </a:fld>
            <a:endParaRPr lang="en-US"/>
          </a:p>
        </p:txBody>
      </p:sp>
    </p:spTree>
    <p:extLst>
      <p:ext uri="{BB962C8B-B14F-4D97-AF65-F5344CB8AC3E}">
        <p14:creationId xmlns:p14="http://schemas.microsoft.com/office/powerpoint/2010/main" val="3510697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14</a:t>
            </a:fld>
            <a:endParaRPr lang="en-US"/>
          </a:p>
        </p:txBody>
      </p:sp>
    </p:spTree>
    <p:extLst>
      <p:ext uri="{BB962C8B-B14F-4D97-AF65-F5344CB8AC3E}">
        <p14:creationId xmlns:p14="http://schemas.microsoft.com/office/powerpoint/2010/main" val="2172509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15</a:t>
            </a:fld>
            <a:endParaRPr lang="en-US"/>
          </a:p>
        </p:txBody>
      </p:sp>
    </p:spTree>
    <p:extLst>
      <p:ext uri="{BB962C8B-B14F-4D97-AF65-F5344CB8AC3E}">
        <p14:creationId xmlns:p14="http://schemas.microsoft.com/office/powerpoint/2010/main" val="165806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16</a:t>
            </a:fld>
            <a:endParaRPr lang="en-US"/>
          </a:p>
        </p:txBody>
      </p:sp>
    </p:spTree>
    <p:extLst>
      <p:ext uri="{BB962C8B-B14F-4D97-AF65-F5344CB8AC3E}">
        <p14:creationId xmlns:p14="http://schemas.microsoft.com/office/powerpoint/2010/main" val="3634983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17</a:t>
            </a:fld>
            <a:endParaRPr lang="en-US"/>
          </a:p>
        </p:txBody>
      </p:sp>
    </p:spTree>
    <p:extLst>
      <p:ext uri="{BB962C8B-B14F-4D97-AF65-F5344CB8AC3E}">
        <p14:creationId xmlns:p14="http://schemas.microsoft.com/office/powerpoint/2010/main" val="3944026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19</a:t>
            </a:fld>
            <a:endParaRPr lang="en-US"/>
          </a:p>
        </p:txBody>
      </p:sp>
    </p:spTree>
    <p:extLst>
      <p:ext uri="{BB962C8B-B14F-4D97-AF65-F5344CB8AC3E}">
        <p14:creationId xmlns:p14="http://schemas.microsoft.com/office/powerpoint/2010/main" val="4227686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20</a:t>
            </a:fld>
            <a:endParaRPr lang="en-US"/>
          </a:p>
        </p:txBody>
      </p:sp>
    </p:spTree>
    <p:extLst>
      <p:ext uri="{BB962C8B-B14F-4D97-AF65-F5344CB8AC3E}">
        <p14:creationId xmlns:p14="http://schemas.microsoft.com/office/powerpoint/2010/main" val="23741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a:t>
            </a:fld>
            <a:endParaRPr lang="en-US"/>
          </a:p>
        </p:txBody>
      </p:sp>
    </p:spTree>
    <p:extLst>
      <p:ext uri="{BB962C8B-B14F-4D97-AF65-F5344CB8AC3E}">
        <p14:creationId xmlns:p14="http://schemas.microsoft.com/office/powerpoint/2010/main" val="306682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21</a:t>
            </a:fld>
            <a:endParaRPr lang="en-US"/>
          </a:p>
        </p:txBody>
      </p:sp>
    </p:spTree>
    <p:extLst>
      <p:ext uri="{BB962C8B-B14F-4D97-AF65-F5344CB8AC3E}">
        <p14:creationId xmlns:p14="http://schemas.microsoft.com/office/powerpoint/2010/main" val="4141076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22</a:t>
            </a:fld>
            <a:endParaRPr lang="en-US"/>
          </a:p>
        </p:txBody>
      </p:sp>
    </p:spTree>
    <p:extLst>
      <p:ext uri="{BB962C8B-B14F-4D97-AF65-F5344CB8AC3E}">
        <p14:creationId xmlns:p14="http://schemas.microsoft.com/office/powerpoint/2010/main" val="3036853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23</a:t>
            </a:fld>
            <a:endParaRPr lang="en-US"/>
          </a:p>
        </p:txBody>
      </p:sp>
    </p:spTree>
    <p:extLst>
      <p:ext uri="{BB962C8B-B14F-4D97-AF65-F5344CB8AC3E}">
        <p14:creationId xmlns:p14="http://schemas.microsoft.com/office/powerpoint/2010/main" val="389562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24</a:t>
            </a:fld>
            <a:endParaRPr lang="en-US"/>
          </a:p>
        </p:txBody>
      </p:sp>
    </p:spTree>
    <p:extLst>
      <p:ext uri="{BB962C8B-B14F-4D97-AF65-F5344CB8AC3E}">
        <p14:creationId xmlns:p14="http://schemas.microsoft.com/office/powerpoint/2010/main" val="3848804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25</a:t>
            </a:fld>
            <a:endParaRPr lang="en-US"/>
          </a:p>
        </p:txBody>
      </p:sp>
    </p:spTree>
    <p:extLst>
      <p:ext uri="{BB962C8B-B14F-4D97-AF65-F5344CB8AC3E}">
        <p14:creationId xmlns:p14="http://schemas.microsoft.com/office/powerpoint/2010/main" val="2387533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26</a:t>
            </a:fld>
            <a:endParaRPr lang="en-US"/>
          </a:p>
        </p:txBody>
      </p:sp>
    </p:spTree>
    <p:extLst>
      <p:ext uri="{BB962C8B-B14F-4D97-AF65-F5344CB8AC3E}">
        <p14:creationId xmlns:p14="http://schemas.microsoft.com/office/powerpoint/2010/main" val="2139487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27</a:t>
            </a:fld>
            <a:endParaRPr lang="en-US"/>
          </a:p>
        </p:txBody>
      </p:sp>
    </p:spTree>
    <p:extLst>
      <p:ext uri="{BB962C8B-B14F-4D97-AF65-F5344CB8AC3E}">
        <p14:creationId xmlns:p14="http://schemas.microsoft.com/office/powerpoint/2010/main" val="972486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28</a:t>
            </a:fld>
            <a:endParaRPr lang="en-US"/>
          </a:p>
        </p:txBody>
      </p:sp>
    </p:spTree>
    <p:extLst>
      <p:ext uri="{BB962C8B-B14F-4D97-AF65-F5344CB8AC3E}">
        <p14:creationId xmlns:p14="http://schemas.microsoft.com/office/powerpoint/2010/main" val="42920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29</a:t>
            </a:fld>
            <a:endParaRPr lang="en-US"/>
          </a:p>
        </p:txBody>
      </p:sp>
    </p:spTree>
    <p:extLst>
      <p:ext uri="{BB962C8B-B14F-4D97-AF65-F5344CB8AC3E}">
        <p14:creationId xmlns:p14="http://schemas.microsoft.com/office/powerpoint/2010/main" val="3859306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30</a:t>
            </a:fld>
            <a:endParaRPr lang="en-US"/>
          </a:p>
        </p:txBody>
      </p:sp>
    </p:spTree>
    <p:extLst>
      <p:ext uri="{BB962C8B-B14F-4D97-AF65-F5344CB8AC3E}">
        <p14:creationId xmlns:p14="http://schemas.microsoft.com/office/powerpoint/2010/main" val="140419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a:t>
            </a:fld>
            <a:endParaRPr lang="en-US"/>
          </a:p>
        </p:txBody>
      </p:sp>
    </p:spTree>
    <p:extLst>
      <p:ext uri="{BB962C8B-B14F-4D97-AF65-F5344CB8AC3E}">
        <p14:creationId xmlns:p14="http://schemas.microsoft.com/office/powerpoint/2010/main" val="1385405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31</a:t>
            </a:fld>
            <a:endParaRPr lang="en-US"/>
          </a:p>
        </p:txBody>
      </p:sp>
    </p:spTree>
    <p:extLst>
      <p:ext uri="{BB962C8B-B14F-4D97-AF65-F5344CB8AC3E}">
        <p14:creationId xmlns:p14="http://schemas.microsoft.com/office/powerpoint/2010/main" val="2053823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32</a:t>
            </a:fld>
            <a:endParaRPr lang="en-US"/>
          </a:p>
        </p:txBody>
      </p:sp>
    </p:spTree>
    <p:extLst>
      <p:ext uri="{BB962C8B-B14F-4D97-AF65-F5344CB8AC3E}">
        <p14:creationId xmlns:p14="http://schemas.microsoft.com/office/powerpoint/2010/main" val="1331846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33</a:t>
            </a:fld>
            <a:endParaRPr lang="en-US"/>
          </a:p>
        </p:txBody>
      </p:sp>
    </p:spTree>
    <p:extLst>
      <p:ext uri="{BB962C8B-B14F-4D97-AF65-F5344CB8AC3E}">
        <p14:creationId xmlns:p14="http://schemas.microsoft.com/office/powerpoint/2010/main" val="805194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34</a:t>
            </a:fld>
            <a:endParaRPr lang="en-US"/>
          </a:p>
        </p:txBody>
      </p:sp>
    </p:spTree>
    <p:extLst>
      <p:ext uri="{BB962C8B-B14F-4D97-AF65-F5344CB8AC3E}">
        <p14:creationId xmlns:p14="http://schemas.microsoft.com/office/powerpoint/2010/main" val="1231970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35</a:t>
            </a:fld>
            <a:endParaRPr lang="en-US"/>
          </a:p>
        </p:txBody>
      </p:sp>
    </p:spTree>
    <p:extLst>
      <p:ext uri="{BB962C8B-B14F-4D97-AF65-F5344CB8AC3E}">
        <p14:creationId xmlns:p14="http://schemas.microsoft.com/office/powerpoint/2010/main" val="511440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36</a:t>
            </a:fld>
            <a:endParaRPr lang="en-US"/>
          </a:p>
        </p:txBody>
      </p:sp>
    </p:spTree>
    <p:extLst>
      <p:ext uri="{BB962C8B-B14F-4D97-AF65-F5344CB8AC3E}">
        <p14:creationId xmlns:p14="http://schemas.microsoft.com/office/powerpoint/2010/main" val="3052493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37</a:t>
            </a:fld>
            <a:endParaRPr lang="en-US"/>
          </a:p>
        </p:txBody>
      </p:sp>
    </p:spTree>
    <p:extLst>
      <p:ext uri="{BB962C8B-B14F-4D97-AF65-F5344CB8AC3E}">
        <p14:creationId xmlns:p14="http://schemas.microsoft.com/office/powerpoint/2010/main" val="776807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38</a:t>
            </a:fld>
            <a:endParaRPr lang="en-US"/>
          </a:p>
        </p:txBody>
      </p:sp>
    </p:spTree>
    <p:extLst>
      <p:ext uri="{BB962C8B-B14F-4D97-AF65-F5344CB8AC3E}">
        <p14:creationId xmlns:p14="http://schemas.microsoft.com/office/powerpoint/2010/main" val="3120304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39</a:t>
            </a:fld>
            <a:endParaRPr lang="en-US"/>
          </a:p>
        </p:txBody>
      </p:sp>
    </p:spTree>
    <p:extLst>
      <p:ext uri="{BB962C8B-B14F-4D97-AF65-F5344CB8AC3E}">
        <p14:creationId xmlns:p14="http://schemas.microsoft.com/office/powerpoint/2010/main" val="968412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40</a:t>
            </a:fld>
            <a:endParaRPr lang="en-US"/>
          </a:p>
        </p:txBody>
      </p:sp>
    </p:spTree>
    <p:extLst>
      <p:ext uri="{BB962C8B-B14F-4D97-AF65-F5344CB8AC3E}">
        <p14:creationId xmlns:p14="http://schemas.microsoft.com/office/powerpoint/2010/main" val="32996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a:t>
            </a:fld>
            <a:endParaRPr lang="en-US"/>
          </a:p>
        </p:txBody>
      </p:sp>
    </p:spTree>
    <p:extLst>
      <p:ext uri="{BB962C8B-B14F-4D97-AF65-F5344CB8AC3E}">
        <p14:creationId xmlns:p14="http://schemas.microsoft.com/office/powerpoint/2010/main" val="2431733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41</a:t>
            </a:fld>
            <a:endParaRPr lang="en-US"/>
          </a:p>
        </p:txBody>
      </p:sp>
    </p:spTree>
    <p:extLst>
      <p:ext uri="{BB962C8B-B14F-4D97-AF65-F5344CB8AC3E}">
        <p14:creationId xmlns:p14="http://schemas.microsoft.com/office/powerpoint/2010/main" val="18018284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42</a:t>
            </a:fld>
            <a:endParaRPr lang="en-US"/>
          </a:p>
        </p:txBody>
      </p:sp>
    </p:spTree>
    <p:extLst>
      <p:ext uri="{BB962C8B-B14F-4D97-AF65-F5344CB8AC3E}">
        <p14:creationId xmlns:p14="http://schemas.microsoft.com/office/powerpoint/2010/main" val="1305557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43</a:t>
            </a:fld>
            <a:endParaRPr lang="en-US"/>
          </a:p>
        </p:txBody>
      </p:sp>
    </p:spTree>
    <p:extLst>
      <p:ext uri="{BB962C8B-B14F-4D97-AF65-F5344CB8AC3E}">
        <p14:creationId xmlns:p14="http://schemas.microsoft.com/office/powerpoint/2010/main" val="3513455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44</a:t>
            </a:fld>
            <a:endParaRPr lang="en-US"/>
          </a:p>
        </p:txBody>
      </p:sp>
    </p:spTree>
    <p:extLst>
      <p:ext uri="{BB962C8B-B14F-4D97-AF65-F5344CB8AC3E}">
        <p14:creationId xmlns:p14="http://schemas.microsoft.com/office/powerpoint/2010/main" val="2664173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45</a:t>
            </a:fld>
            <a:endParaRPr lang="en-US"/>
          </a:p>
        </p:txBody>
      </p:sp>
    </p:spTree>
    <p:extLst>
      <p:ext uri="{BB962C8B-B14F-4D97-AF65-F5344CB8AC3E}">
        <p14:creationId xmlns:p14="http://schemas.microsoft.com/office/powerpoint/2010/main" val="572991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46</a:t>
            </a:fld>
            <a:endParaRPr lang="en-US"/>
          </a:p>
        </p:txBody>
      </p:sp>
    </p:spTree>
    <p:extLst>
      <p:ext uri="{BB962C8B-B14F-4D97-AF65-F5344CB8AC3E}">
        <p14:creationId xmlns:p14="http://schemas.microsoft.com/office/powerpoint/2010/main" val="2513576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47</a:t>
            </a:fld>
            <a:endParaRPr lang="en-US"/>
          </a:p>
        </p:txBody>
      </p:sp>
    </p:spTree>
    <p:extLst>
      <p:ext uri="{BB962C8B-B14F-4D97-AF65-F5344CB8AC3E}">
        <p14:creationId xmlns:p14="http://schemas.microsoft.com/office/powerpoint/2010/main" val="387710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48</a:t>
            </a:fld>
            <a:endParaRPr lang="en-US"/>
          </a:p>
        </p:txBody>
      </p:sp>
    </p:spTree>
    <p:extLst>
      <p:ext uri="{BB962C8B-B14F-4D97-AF65-F5344CB8AC3E}">
        <p14:creationId xmlns:p14="http://schemas.microsoft.com/office/powerpoint/2010/main" val="29231186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49</a:t>
            </a:fld>
            <a:endParaRPr lang="en-US"/>
          </a:p>
        </p:txBody>
      </p:sp>
    </p:spTree>
    <p:extLst>
      <p:ext uri="{BB962C8B-B14F-4D97-AF65-F5344CB8AC3E}">
        <p14:creationId xmlns:p14="http://schemas.microsoft.com/office/powerpoint/2010/main" val="3368014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50</a:t>
            </a:fld>
            <a:endParaRPr lang="en-US"/>
          </a:p>
        </p:txBody>
      </p:sp>
    </p:spTree>
    <p:extLst>
      <p:ext uri="{BB962C8B-B14F-4D97-AF65-F5344CB8AC3E}">
        <p14:creationId xmlns:p14="http://schemas.microsoft.com/office/powerpoint/2010/main" val="325261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5</a:t>
            </a:fld>
            <a:endParaRPr lang="en-US"/>
          </a:p>
        </p:txBody>
      </p:sp>
    </p:spTree>
    <p:extLst>
      <p:ext uri="{BB962C8B-B14F-4D97-AF65-F5344CB8AC3E}">
        <p14:creationId xmlns:p14="http://schemas.microsoft.com/office/powerpoint/2010/main" val="3505749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51</a:t>
            </a:fld>
            <a:endParaRPr lang="en-US"/>
          </a:p>
        </p:txBody>
      </p:sp>
    </p:spTree>
    <p:extLst>
      <p:ext uri="{BB962C8B-B14F-4D97-AF65-F5344CB8AC3E}">
        <p14:creationId xmlns:p14="http://schemas.microsoft.com/office/powerpoint/2010/main" val="27210680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52</a:t>
            </a:fld>
            <a:endParaRPr lang="en-US"/>
          </a:p>
        </p:txBody>
      </p:sp>
    </p:spTree>
    <p:extLst>
      <p:ext uri="{BB962C8B-B14F-4D97-AF65-F5344CB8AC3E}">
        <p14:creationId xmlns:p14="http://schemas.microsoft.com/office/powerpoint/2010/main" val="299842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6</a:t>
            </a:fld>
            <a:endParaRPr lang="en-US"/>
          </a:p>
        </p:txBody>
      </p:sp>
    </p:spTree>
    <p:extLst>
      <p:ext uri="{BB962C8B-B14F-4D97-AF65-F5344CB8AC3E}">
        <p14:creationId xmlns:p14="http://schemas.microsoft.com/office/powerpoint/2010/main" val="299505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7</a:t>
            </a:fld>
            <a:endParaRPr lang="en-US"/>
          </a:p>
        </p:txBody>
      </p:sp>
    </p:spTree>
    <p:extLst>
      <p:ext uri="{BB962C8B-B14F-4D97-AF65-F5344CB8AC3E}">
        <p14:creationId xmlns:p14="http://schemas.microsoft.com/office/powerpoint/2010/main" val="259410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8</a:t>
            </a:fld>
            <a:endParaRPr lang="en-US"/>
          </a:p>
        </p:txBody>
      </p:sp>
    </p:spTree>
    <p:extLst>
      <p:ext uri="{BB962C8B-B14F-4D97-AF65-F5344CB8AC3E}">
        <p14:creationId xmlns:p14="http://schemas.microsoft.com/office/powerpoint/2010/main" val="371651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9</a:t>
            </a:fld>
            <a:endParaRPr lang="en-US"/>
          </a:p>
        </p:txBody>
      </p:sp>
    </p:spTree>
    <p:extLst>
      <p:ext uri="{BB962C8B-B14F-4D97-AF65-F5344CB8AC3E}">
        <p14:creationId xmlns:p14="http://schemas.microsoft.com/office/powerpoint/2010/main" val="322367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rgbClr val="72DB2B"/>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5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solidFill>
                  <a:srgbClr val="72DB2B"/>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310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5224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31632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solidFill>
                  <a:srgbClr val="72DB2B"/>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624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143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221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rgbClr val="03272D"/>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723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619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rgbClr val="03272D"/>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8776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74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4400"/>
            </a:lvl1pPr>
            <a:lvl2pPr>
              <a:defRPr sz="36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101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3850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84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9595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7928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11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05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3104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324243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287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153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rgbClr val="72DB2B"/>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7028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9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839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656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15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47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176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151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19177162"/>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xStyles>
    <p:titleStyle>
      <a:lvl1pPr algn="l" defTabSz="1371600" rtl="0" eaLnBrk="1" latinLnBrk="0" hangingPunct="1">
        <a:lnSpc>
          <a:spcPct val="90000"/>
        </a:lnSpc>
        <a:spcBef>
          <a:spcPct val="0"/>
        </a:spcBef>
        <a:buNone/>
        <a:defRPr sz="5400" kern="1200" cap="all" baseline="0">
          <a:solidFill>
            <a:schemeClr val="tx1"/>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chemeClr val="tx1"/>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chemeClr val="tx1"/>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rgbClr val="03272D"/>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15268548"/>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Lst>
  <p:txStyles>
    <p:titleStyle>
      <a:lvl1pPr algn="l" defTabSz="1371600" rtl="0" eaLnBrk="1" latinLnBrk="0" hangingPunct="1">
        <a:lnSpc>
          <a:spcPct val="90000"/>
        </a:lnSpc>
        <a:spcBef>
          <a:spcPct val="0"/>
        </a:spcBef>
        <a:buNone/>
        <a:defRPr sz="5400" kern="1200" cap="all" baseline="0">
          <a:solidFill>
            <a:srgbClr val="03272D"/>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rgbClr val="03272D"/>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rgbClr val="03272D"/>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rgbClr val="03272D"/>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rgbClr val="03272D"/>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rgbClr val="03272D"/>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4638" y="1683545"/>
            <a:ext cx="12236386" cy="3581400"/>
          </a:xfrm>
        </p:spPr>
        <p:txBody>
          <a:bodyPr/>
          <a:lstStyle/>
          <a:p>
            <a:r>
              <a:rPr lang="en-US" dirty="0"/>
              <a:t>The Antidote to a Life of Despair and Distraction</a:t>
            </a:r>
          </a:p>
        </p:txBody>
      </p:sp>
      <p:sp>
        <p:nvSpPr>
          <p:cNvPr id="3" name="Subtitle 2"/>
          <p:cNvSpPr>
            <a:spLocks noGrp="1"/>
          </p:cNvSpPr>
          <p:nvPr>
            <p:ph type="subTitle" idx="1"/>
          </p:nvPr>
        </p:nvSpPr>
        <p:spPr/>
        <p:txBody>
          <a:bodyPr/>
          <a:lstStyle/>
          <a:p>
            <a:r>
              <a:rPr lang="en-GB" sz="4000" b="1" spc="300" dirty="0"/>
              <a:t>Luke 24</a:t>
            </a:r>
          </a:p>
          <a:p>
            <a:r>
              <a:rPr lang="en-GB" sz="4000" b="1" spc="300" dirty="0"/>
              <a:t>Easter 2024</a:t>
            </a:r>
          </a:p>
          <a:p>
            <a:endParaRPr lang="en-GB" dirty="0"/>
          </a:p>
          <a:p>
            <a:endParaRPr lang="en-US" dirty="0"/>
          </a:p>
        </p:txBody>
      </p:sp>
      <p:sp>
        <p:nvSpPr>
          <p:cNvPr id="4" name="Speech Bubble: Rectangle with Corners Rounded 3">
            <a:extLst>
              <a:ext uri="{FF2B5EF4-FFF2-40B4-BE49-F238E27FC236}">
                <a16:creationId xmlns:a16="http://schemas.microsoft.com/office/drawing/2014/main" id="{2C2EDA27-7502-4694-B2C7-208CF6BC6D8C}"/>
              </a:ext>
            </a:extLst>
          </p:cNvPr>
          <p:cNvSpPr/>
          <p:nvPr/>
        </p:nvSpPr>
        <p:spPr>
          <a:xfrm>
            <a:off x="11793108" y="6644878"/>
            <a:ext cx="2513704" cy="1057325"/>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But first…</a:t>
            </a:r>
            <a:endParaRPr lang="en-GB" sz="4000" dirty="0">
              <a:solidFill>
                <a:schemeClr val="tx1"/>
              </a:solidFill>
            </a:endParaRPr>
          </a:p>
        </p:txBody>
      </p:sp>
    </p:spTree>
    <p:extLst>
      <p:ext uri="{BB962C8B-B14F-4D97-AF65-F5344CB8AC3E}">
        <p14:creationId xmlns:p14="http://schemas.microsoft.com/office/powerpoint/2010/main" val="25022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dirty="0"/>
              <a:t>“He was a prophet, </a:t>
            </a:r>
            <a:r>
              <a:rPr lang="en-US" u="sng" dirty="0"/>
              <a:t>powerful in word and deed</a:t>
            </a:r>
            <a:r>
              <a:rPr lang="en-US" dirty="0"/>
              <a:t> before God and all the people. </a:t>
            </a:r>
            <a:r>
              <a:rPr lang="en-US" b="1" baseline="30000" dirty="0"/>
              <a:t>20 </a:t>
            </a:r>
            <a:r>
              <a:rPr lang="en-US" dirty="0"/>
              <a:t>The chief priests and our rulers handed him over to be sentenced to death, and they crucified him; </a:t>
            </a:r>
            <a:r>
              <a:rPr lang="en-US" b="1" baseline="30000" dirty="0"/>
              <a:t>21 </a:t>
            </a:r>
            <a:r>
              <a:rPr lang="en-US" dirty="0"/>
              <a:t>but we had hoped that he was the one who was going to redeem Israel. </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Tree>
    <p:extLst>
      <p:ext uri="{BB962C8B-B14F-4D97-AF65-F5344CB8AC3E}">
        <p14:creationId xmlns:p14="http://schemas.microsoft.com/office/powerpoint/2010/main" val="163102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dirty="0"/>
              <a:t>“He was a prophet, powerful in word and deed before God and all the people. </a:t>
            </a:r>
            <a:r>
              <a:rPr lang="en-US" b="1" baseline="30000" dirty="0"/>
              <a:t>20 </a:t>
            </a:r>
            <a:r>
              <a:rPr lang="en-US" dirty="0"/>
              <a:t>The </a:t>
            </a:r>
            <a:r>
              <a:rPr lang="en-US" u="sng" dirty="0"/>
              <a:t>chief priests and our rulers</a:t>
            </a:r>
            <a:r>
              <a:rPr lang="en-US" dirty="0"/>
              <a:t> handed him over to be sentenced to death, and they crucified him; </a:t>
            </a:r>
            <a:r>
              <a:rPr lang="en-US" b="1" baseline="30000" dirty="0"/>
              <a:t>21 </a:t>
            </a:r>
            <a:r>
              <a:rPr lang="en-US" dirty="0"/>
              <a:t>but we had hoped that he was the one who was going to redeem Israel. </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Tree>
    <p:extLst>
      <p:ext uri="{BB962C8B-B14F-4D97-AF65-F5344CB8AC3E}">
        <p14:creationId xmlns:p14="http://schemas.microsoft.com/office/powerpoint/2010/main" val="383413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dirty="0"/>
              <a:t>“He was a prophet, powerful in word and deed before God and all the people. </a:t>
            </a:r>
            <a:r>
              <a:rPr lang="en-US" b="1" baseline="30000" dirty="0"/>
              <a:t>20 </a:t>
            </a:r>
            <a:r>
              <a:rPr lang="en-US" dirty="0"/>
              <a:t>The chief priests and our rulers handed him over to be sentenced to death, and </a:t>
            </a:r>
            <a:r>
              <a:rPr lang="en-US" u="sng" dirty="0"/>
              <a:t>they crucified him</a:t>
            </a:r>
            <a:r>
              <a:rPr lang="en-US" dirty="0"/>
              <a:t>; </a:t>
            </a:r>
            <a:r>
              <a:rPr lang="en-US" b="1" baseline="30000" dirty="0"/>
              <a:t>21 </a:t>
            </a:r>
            <a:r>
              <a:rPr lang="en-US" dirty="0"/>
              <a:t>but we had hoped that he was the one who was going to redeem Israel. </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Tree>
    <p:extLst>
      <p:ext uri="{BB962C8B-B14F-4D97-AF65-F5344CB8AC3E}">
        <p14:creationId xmlns:p14="http://schemas.microsoft.com/office/powerpoint/2010/main" val="236439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dirty="0"/>
              <a:t>“He was a prophet, powerful in word and deed before God and all the people. </a:t>
            </a:r>
            <a:r>
              <a:rPr lang="en-US" b="1" baseline="30000" dirty="0"/>
              <a:t>20 </a:t>
            </a:r>
            <a:r>
              <a:rPr lang="en-US" dirty="0"/>
              <a:t>The chief priests and our rulers handed him over to be sentenced to death, and they crucified him; </a:t>
            </a:r>
            <a:r>
              <a:rPr lang="en-US" b="1" baseline="30000" dirty="0"/>
              <a:t>21 </a:t>
            </a:r>
            <a:r>
              <a:rPr lang="en-US" dirty="0"/>
              <a:t>but </a:t>
            </a:r>
            <a:r>
              <a:rPr lang="en-US" u="sng" dirty="0"/>
              <a:t>we had hoped that he was the one who was going to redeem Israel</a:t>
            </a:r>
            <a:r>
              <a:rPr lang="en-US" dirty="0"/>
              <a:t>. </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4" name="Rectangle 3">
            <a:extLst>
              <a:ext uri="{FF2B5EF4-FFF2-40B4-BE49-F238E27FC236}">
                <a16:creationId xmlns:a16="http://schemas.microsoft.com/office/drawing/2014/main" id="{FFE4F0E9-05AA-4D8C-9DD4-F7C804B1019D}"/>
              </a:ext>
            </a:extLst>
          </p:cNvPr>
          <p:cNvSpPr/>
          <p:nvPr/>
        </p:nvSpPr>
        <p:spPr>
          <a:xfrm>
            <a:off x="7838636" y="7798217"/>
            <a:ext cx="4715435" cy="201326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4000" dirty="0"/>
              <a:t>Had hoped… </a:t>
            </a:r>
          </a:p>
          <a:p>
            <a:r>
              <a:rPr lang="en-US" sz="4000" dirty="0"/>
              <a:t>But now here we are walking to Emmaus.</a:t>
            </a:r>
          </a:p>
          <a:p>
            <a:endParaRPr lang="en-US" sz="4000" dirty="0"/>
          </a:p>
        </p:txBody>
      </p:sp>
    </p:spTree>
    <p:extLst>
      <p:ext uri="{BB962C8B-B14F-4D97-AF65-F5344CB8AC3E}">
        <p14:creationId xmlns:p14="http://schemas.microsoft.com/office/powerpoint/2010/main" val="354936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dirty="0"/>
              <a:t>And what is more, it is the third day since all this took place. </a:t>
            </a:r>
            <a:r>
              <a:rPr lang="en-US" b="1" baseline="30000" dirty="0"/>
              <a:t>22 </a:t>
            </a:r>
            <a:r>
              <a:rPr lang="en-US" dirty="0"/>
              <a:t>In addition, some of our women amazed us. They went to the tomb early this morning </a:t>
            </a:r>
            <a:r>
              <a:rPr lang="en-US" b="1" baseline="30000" dirty="0"/>
              <a:t>23 </a:t>
            </a:r>
            <a:r>
              <a:rPr lang="en-US" dirty="0"/>
              <a:t>but didn’t find his body. They came and told us that they had seen a vision of angels, who said he was alive. </a:t>
            </a:r>
            <a:r>
              <a:rPr lang="en-US" b="1" baseline="30000" dirty="0"/>
              <a:t>24 </a:t>
            </a:r>
            <a:r>
              <a:rPr lang="en-US" dirty="0"/>
              <a:t>Then some of our companions went to the tomb and found it just as the women had said, but they did not see Jesus.”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Tree>
    <p:extLst>
      <p:ext uri="{BB962C8B-B14F-4D97-AF65-F5344CB8AC3E}">
        <p14:creationId xmlns:p14="http://schemas.microsoft.com/office/powerpoint/2010/main" val="202508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696279" cy="7025943"/>
          </a:xfrm>
        </p:spPr>
        <p:txBody>
          <a:bodyPr>
            <a:normAutofit/>
          </a:bodyPr>
          <a:lstStyle/>
          <a:p>
            <a:pPr marL="0" indent="0">
              <a:buNone/>
            </a:pPr>
            <a:r>
              <a:rPr lang="en-US" b="1" baseline="30000" dirty="0"/>
              <a:t>25 </a:t>
            </a:r>
            <a:r>
              <a:rPr lang="en-US" dirty="0"/>
              <a:t>He said to them, “How foolish you are, and how slow to believe all that the prophets have spoken! </a:t>
            </a:r>
            <a:r>
              <a:rPr lang="en-US" b="1" baseline="30000" dirty="0"/>
              <a:t>26 </a:t>
            </a:r>
            <a:r>
              <a:rPr lang="en-US" dirty="0"/>
              <a:t>Did not the Messiah have to suffer these things and then enter his glory?” </a:t>
            </a:r>
            <a:r>
              <a:rPr lang="en-US" b="1" baseline="30000" dirty="0"/>
              <a:t>27 </a:t>
            </a:r>
            <a:r>
              <a:rPr lang="en-US" dirty="0"/>
              <a:t>And beginning with Moses and all the Prophets, he explained to them what was said in all the Scriptures concerning himself.</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Tree>
    <p:extLst>
      <p:ext uri="{BB962C8B-B14F-4D97-AF65-F5344CB8AC3E}">
        <p14:creationId xmlns:p14="http://schemas.microsoft.com/office/powerpoint/2010/main" val="164041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696279" cy="7025943"/>
          </a:xfrm>
        </p:spPr>
        <p:txBody>
          <a:bodyPr>
            <a:normAutofit/>
          </a:bodyPr>
          <a:lstStyle/>
          <a:p>
            <a:pPr marL="0" indent="0">
              <a:buNone/>
            </a:pPr>
            <a:r>
              <a:rPr lang="en-US" b="1" baseline="30000" dirty="0"/>
              <a:t>25 </a:t>
            </a:r>
            <a:r>
              <a:rPr lang="en-US" dirty="0"/>
              <a:t>He said to them, “How foolish you are, and how slow to believe all that the prophets have spoken! </a:t>
            </a:r>
            <a:r>
              <a:rPr lang="en-US" b="1" baseline="30000" dirty="0"/>
              <a:t>26 </a:t>
            </a:r>
            <a:r>
              <a:rPr lang="en-US" dirty="0"/>
              <a:t>Did not the Messiah have to suffer these things and then enter his glory?” </a:t>
            </a:r>
            <a:r>
              <a:rPr lang="en-US" b="1" baseline="30000" dirty="0"/>
              <a:t>27 </a:t>
            </a:r>
            <a:r>
              <a:rPr lang="en-US" dirty="0"/>
              <a:t>And beginning with Moses and all the Prophets, he explained to them </a:t>
            </a:r>
            <a:r>
              <a:rPr lang="en-US" u="sng" dirty="0"/>
              <a:t>what was said in all the Scriptures concerning himself</a:t>
            </a:r>
            <a:r>
              <a:rPr lang="en-US" dirty="0"/>
              <a:t>.</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Tree>
    <p:extLst>
      <p:ext uri="{BB962C8B-B14F-4D97-AF65-F5344CB8AC3E}">
        <p14:creationId xmlns:p14="http://schemas.microsoft.com/office/powerpoint/2010/main" val="295297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696279" cy="7025943"/>
          </a:xfrm>
        </p:spPr>
        <p:txBody>
          <a:bodyPr>
            <a:normAutofit/>
          </a:bodyPr>
          <a:lstStyle/>
          <a:p>
            <a:pPr marL="0" indent="0">
              <a:buNone/>
            </a:pPr>
            <a:r>
              <a:rPr lang="en-US" b="1" baseline="30000" dirty="0"/>
              <a:t>25 </a:t>
            </a:r>
            <a:r>
              <a:rPr lang="en-US" dirty="0"/>
              <a:t>He said to them, “How foolish you are, and how slow to believe all that the prophets have spoken! </a:t>
            </a:r>
            <a:r>
              <a:rPr lang="en-US" b="1" baseline="30000" dirty="0"/>
              <a:t>26 </a:t>
            </a:r>
            <a:r>
              <a:rPr lang="en-US" dirty="0"/>
              <a:t>Did not the Messiah </a:t>
            </a:r>
            <a:r>
              <a:rPr lang="en-US" u="sng" dirty="0"/>
              <a:t>have to suffer these things and then enter his glory</a:t>
            </a:r>
            <a:r>
              <a:rPr lang="en-US" dirty="0"/>
              <a:t>?” </a:t>
            </a:r>
            <a:r>
              <a:rPr lang="en-US" b="1" baseline="30000" dirty="0"/>
              <a:t>27 </a:t>
            </a:r>
            <a:r>
              <a:rPr lang="en-US" dirty="0"/>
              <a:t>And beginning with Moses and all the Prophets, he explained to them </a:t>
            </a:r>
            <a:r>
              <a:rPr lang="en-US" u="sng" dirty="0"/>
              <a:t>what was said in all the Scriptures concerning himself</a:t>
            </a:r>
            <a:r>
              <a:rPr lang="en-US" dirty="0"/>
              <a:t>.</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4" name="Rectangle: Rounded Corners 3">
            <a:extLst>
              <a:ext uri="{FF2B5EF4-FFF2-40B4-BE49-F238E27FC236}">
                <a16:creationId xmlns:a16="http://schemas.microsoft.com/office/drawing/2014/main" id="{A6F654CB-E306-4E26-99CE-5FF91A986B77}"/>
              </a:ext>
            </a:extLst>
          </p:cNvPr>
          <p:cNvSpPr/>
          <p:nvPr/>
        </p:nvSpPr>
        <p:spPr>
          <a:xfrm>
            <a:off x="1398719" y="7592930"/>
            <a:ext cx="4670425"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What if this ends up being a convincing case? (a tall order)</a:t>
            </a:r>
            <a:endParaRPr lang="en-GB" sz="4000" dirty="0">
              <a:solidFill>
                <a:schemeClr val="tx1"/>
              </a:solidFill>
            </a:endParaRPr>
          </a:p>
        </p:txBody>
      </p:sp>
      <p:sp>
        <p:nvSpPr>
          <p:cNvPr id="5" name="Rectangle: Rounded Corners 4">
            <a:extLst>
              <a:ext uri="{FF2B5EF4-FFF2-40B4-BE49-F238E27FC236}">
                <a16:creationId xmlns:a16="http://schemas.microsoft.com/office/drawing/2014/main" id="{7FEDB2B1-A30D-4F8F-9EED-27C625FFB786}"/>
              </a:ext>
            </a:extLst>
          </p:cNvPr>
          <p:cNvSpPr/>
          <p:nvPr/>
        </p:nvSpPr>
        <p:spPr>
          <a:xfrm>
            <a:off x="7024224" y="7592930"/>
            <a:ext cx="4908813"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What would that mean to you if you’re already a Christian?</a:t>
            </a:r>
            <a:endParaRPr lang="en-GB" sz="4000" dirty="0">
              <a:solidFill>
                <a:schemeClr val="tx1"/>
              </a:solidFill>
            </a:endParaRPr>
          </a:p>
        </p:txBody>
      </p:sp>
      <p:sp>
        <p:nvSpPr>
          <p:cNvPr id="6" name="Rectangle: Rounded Corners 5">
            <a:extLst>
              <a:ext uri="{FF2B5EF4-FFF2-40B4-BE49-F238E27FC236}">
                <a16:creationId xmlns:a16="http://schemas.microsoft.com/office/drawing/2014/main" id="{FA79B648-AD73-4A56-9B84-4666A67AEEB5}"/>
              </a:ext>
            </a:extLst>
          </p:cNvPr>
          <p:cNvSpPr/>
          <p:nvPr/>
        </p:nvSpPr>
        <p:spPr>
          <a:xfrm>
            <a:off x="12888117" y="7592932"/>
            <a:ext cx="3384814"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What would it mean to you if you aren’t?</a:t>
            </a:r>
            <a:endParaRPr lang="en-GB" sz="4000" dirty="0">
              <a:solidFill>
                <a:schemeClr val="tx1"/>
              </a:solidFill>
            </a:endParaRPr>
          </a:p>
        </p:txBody>
      </p:sp>
    </p:spTree>
    <p:extLst>
      <p:ext uri="{BB962C8B-B14F-4D97-AF65-F5344CB8AC3E}">
        <p14:creationId xmlns:p14="http://schemas.microsoft.com/office/powerpoint/2010/main" val="9212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245E0E-D566-420A-A218-FB59EE10A81B}"/>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 name="Speech Bubble: Rectangle with Corners Rounded 5">
            <a:extLst>
              <a:ext uri="{FF2B5EF4-FFF2-40B4-BE49-F238E27FC236}">
                <a16:creationId xmlns:a16="http://schemas.microsoft.com/office/drawing/2014/main" id="{86D6DE59-7ADA-4E0C-AF18-AFBFBEE0CF7D}"/>
              </a:ext>
            </a:extLst>
          </p:cNvPr>
          <p:cNvSpPr/>
          <p:nvPr/>
        </p:nvSpPr>
        <p:spPr>
          <a:xfrm>
            <a:off x="1042326" y="1063848"/>
            <a:ext cx="4231481" cy="1510019"/>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But the Messiah can’t die!</a:t>
            </a:r>
            <a:endParaRPr lang="en-GB" sz="4000" dirty="0">
              <a:solidFill>
                <a:sysClr val="windowText" lastClr="000000"/>
              </a:solidFill>
            </a:endParaRPr>
          </a:p>
        </p:txBody>
      </p:sp>
      <p:sp>
        <p:nvSpPr>
          <p:cNvPr id="7" name="Speech Bubble: Rectangle with Corners Rounded 6">
            <a:extLst>
              <a:ext uri="{FF2B5EF4-FFF2-40B4-BE49-F238E27FC236}">
                <a16:creationId xmlns:a16="http://schemas.microsoft.com/office/drawing/2014/main" id="{44CF2581-5754-4B3B-9740-F81C49588198}"/>
              </a:ext>
            </a:extLst>
          </p:cNvPr>
          <p:cNvSpPr/>
          <p:nvPr/>
        </p:nvSpPr>
        <p:spPr>
          <a:xfrm>
            <a:off x="8263449" y="3369732"/>
            <a:ext cx="6865541" cy="1510019"/>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Where do you read that in Scripture?</a:t>
            </a:r>
            <a:endParaRPr lang="en-GB" sz="4000" dirty="0">
              <a:solidFill>
                <a:schemeClr val="tx1"/>
              </a:solidFill>
            </a:endParaRPr>
          </a:p>
        </p:txBody>
      </p:sp>
      <p:sp>
        <p:nvSpPr>
          <p:cNvPr id="8" name="Speech Bubble: Rectangle with Corners Rounded 7">
            <a:extLst>
              <a:ext uri="{FF2B5EF4-FFF2-40B4-BE49-F238E27FC236}">
                <a16:creationId xmlns:a16="http://schemas.microsoft.com/office/drawing/2014/main" id="{FF138F0C-F000-4E70-B064-426DA3341671}"/>
              </a:ext>
            </a:extLst>
          </p:cNvPr>
          <p:cNvSpPr/>
          <p:nvPr/>
        </p:nvSpPr>
        <p:spPr>
          <a:xfrm>
            <a:off x="949192" y="3281703"/>
            <a:ext cx="4231481" cy="3859666"/>
          </a:xfrm>
          <a:prstGeom prst="wedgeRoundRectCallout">
            <a:avLst>
              <a:gd name="adj1" fmla="val -63324"/>
              <a:gd name="adj2" fmla="val -36802"/>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Every Sabbath we read about how he is going to defeat the Roman Empire! </a:t>
            </a:r>
            <a:endParaRPr lang="en-GB" sz="4000" dirty="0">
              <a:solidFill>
                <a:sysClr val="windowText" lastClr="000000"/>
              </a:solidFill>
            </a:endParaRPr>
          </a:p>
        </p:txBody>
      </p:sp>
      <p:sp>
        <p:nvSpPr>
          <p:cNvPr id="9" name="Right Brace 8">
            <a:extLst>
              <a:ext uri="{FF2B5EF4-FFF2-40B4-BE49-F238E27FC236}">
                <a16:creationId xmlns:a16="http://schemas.microsoft.com/office/drawing/2014/main" id="{DB505190-9618-4A0F-8AE4-A132054469B2}"/>
              </a:ext>
            </a:extLst>
          </p:cNvPr>
          <p:cNvSpPr/>
          <p:nvPr/>
        </p:nvSpPr>
        <p:spPr>
          <a:xfrm>
            <a:off x="6485457" y="665313"/>
            <a:ext cx="1422402" cy="6717621"/>
          </a:xfrm>
          <a:prstGeom prst="rightBrace">
            <a:avLst>
              <a:gd name="adj1" fmla="val 4642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096927CD-8A82-4B40-80F1-C3F4DD18060D}"/>
              </a:ext>
            </a:extLst>
          </p:cNvPr>
          <p:cNvSpPr/>
          <p:nvPr/>
        </p:nvSpPr>
        <p:spPr>
          <a:xfrm>
            <a:off x="8263449" y="5627117"/>
            <a:ext cx="6865541" cy="1510019"/>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Let’s go back to Genesis…</a:t>
            </a:r>
            <a:endParaRPr lang="en-GB" sz="4000" dirty="0">
              <a:solidFill>
                <a:schemeClr val="tx1"/>
              </a:solidFill>
            </a:endParaRPr>
          </a:p>
        </p:txBody>
      </p:sp>
      <p:sp>
        <p:nvSpPr>
          <p:cNvPr id="11" name="TextBox 10">
            <a:extLst>
              <a:ext uri="{FF2B5EF4-FFF2-40B4-BE49-F238E27FC236}">
                <a16:creationId xmlns:a16="http://schemas.microsoft.com/office/drawing/2014/main" id="{B3375413-EA83-493D-B3E5-58CF52FE42AA}"/>
              </a:ext>
            </a:extLst>
          </p:cNvPr>
          <p:cNvSpPr txBox="1"/>
          <p:nvPr/>
        </p:nvSpPr>
        <p:spPr>
          <a:xfrm>
            <a:off x="6125103" y="9160939"/>
            <a:ext cx="11395209" cy="830997"/>
          </a:xfrm>
          <a:prstGeom prst="rect">
            <a:avLst/>
          </a:prstGeom>
          <a:noFill/>
        </p:spPr>
        <p:txBody>
          <a:bodyPr wrap="square" rtlCol="0">
            <a:spAutoFit/>
          </a:bodyPr>
          <a:lstStyle/>
          <a:p>
            <a:pPr algn="r"/>
            <a:r>
              <a:rPr lang="en-US" sz="4800" b="1" dirty="0"/>
              <a:t>1. The sacrificial lamb theme</a:t>
            </a:r>
          </a:p>
        </p:txBody>
      </p:sp>
    </p:spTree>
    <p:extLst>
      <p:ext uri="{BB962C8B-B14F-4D97-AF65-F5344CB8AC3E}">
        <p14:creationId xmlns:p14="http://schemas.microsoft.com/office/powerpoint/2010/main" val="302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245E0E-D566-420A-A218-FB59EE10A81B}"/>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44CF2581-5754-4B3B-9740-F81C49588198}"/>
              </a:ext>
            </a:extLst>
          </p:cNvPr>
          <p:cNvSpPr/>
          <p:nvPr/>
        </p:nvSpPr>
        <p:spPr>
          <a:xfrm>
            <a:off x="7131247" y="994903"/>
            <a:ext cx="7997743" cy="2379327"/>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Genesis 21-</a:t>
            </a:r>
          </a:p>
          <a:p>
            <a:r>
              <a:rPr lang="en-US" sz="4000" dirty="0">
                <a:solidFill>
                  <a:schemeClr val="tx1"/>
                </a:solidFill>
              </a:rPr>
              <a:t>-“God will provide the lamb…”</a:t>
            </a:r>
          </a:p>
          <a:p>
            <a:r>
              <a:rPr lang="en-GB" sz="4000" dirty="0">
                <a:solidFill>
                  <a:schemeClr val="tx1"/>
                </a:solidFill>
              </a:rPr>
              <a:t>-And then Abraham finds a… ram?</a:t>
            </a:r>
          </a:p>
        </p:txBody>
      </p:sp>
      <p:sp>
        <p:nvSpPr>
          <p:cNvPr id="11" name="Speech Bubble: Rectangle with Corners Rounded 10">
            <a:extLst>
              <a:ext uri="{FF2B5EF4-FFF2-40B4-BE49-F238E27FC236}">
                <a16:creationId xmlns:a16="http://schemas.microsoft.com/office/drawing/2014/main" id="{64960F55-9AC1-4BBF-A0FB-F15D3C326D59}"/>
              </a:ext>
            </a:extLst>
          </p:cNvPr>
          <p:cNvSpPr/>
          <p:nvPr/>
        </p:nvSpPr>
        <p:spPr>
          <a:xfrm>
            <a:off x="7131246" y="4073409"/>
            <a:ext cx="7997743" cy="2839362"/>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Exodus 12-</a:t>
            </a:r>
          </a:p>
          <a:p>
            <a:r>
              <a:rPr lang="en-US" sz="4000" dirty="0">
                <a:solidFill>
                  <a:schemeClr val="tx1"/>
                </a:solidFill>
              </a:rPr>
              <a:t>-The blood of a sacrificed lamb on the doorpost. Must have been a substitutionary sacrifice…</a:t>
            </a:r>
          </a:p>
        </p:txBody>
      </p:sp>
      <p:sp>
        <p:nvSpPr>
          <p:cNvPr id="12" name="Speech Bubble: Rectangle with Corners Rounded 11">
            <a:extLst>
              <a:ext uri="{FF2B5EF4-FFF2-40B4-BE49-F238E27FC236}">
                <a16:creationId xmlns:a16="http://schemas.microsoft.com/office/drawing/2014/main" id="{56243582-C5FA-472E-B77B-8FFAF39BCAC3}"/>
              </a:ext>
            </a:extLst>
          </p:cNvPr>
          <p:cNvSpPr/>
          <p:nvPr/>
        </p:nvSpPr>
        <p:spPr>
          <a:xfrm>
            <a:off x="7131245" y="7267120"/>
            <a:ext cx="7997743" cy="1648279"/>
          </a:xfrm>
          <a:prstGeom prst="wedgeRoundRectCallout">
            <a:avLst>
              <a:gd name="adj1" fmla="val 62992"/>
              <a:gd name="adj2" fmla="val -50537"/>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Did this fellow you “had hoped” in have any connection with a lamb?</a:t>
            </a:r>
          </a:p>
        </p:txBody>
      </p:sp>
      <p:sp>
        <p:nvSpPr>
          <p:cNvPr id="13" name="TextBox 12">
            <a:extLst>
              <a:ext uri="{FF2B5EF4-FFF2-40B4-BE49-F238E27FC236}">
                <a16:creationId xmlns:a16="http://schemas.microsoft.com/office/drawing/2014/main" id="{7401F764-ADAF-4D3F-925E-EE4B85AB8270}"/>
              </a:ext>
            </a:extLst>
          </p:cNvPr>
          <p:cNvSpPr txBox="1"/>
          <p:nvPr/>
        </p:nvSpPr>
        <p:spPr>
          <a:xfrm>
            <a:off x="6125103" y="9160939"/>
            <a:ext cx="11395209" cy="830997"/>
          </a:xfrm>
          <a:prstGeom prst="rect">
            <a:avLst/>
          </a:prstGeom>
          <a:noFill/>
        </p:spPr>
        <p:txBody>
          <a:bodyPr wrap="square" rtlCol="0">
            <a:spAutoFit/>
          </a:bodyPr>
          <a:lstStyle/>
          <a:p>
            <a:pPr algn="r"/>
            <a:r>
              <a:rPr lang="en-US" sz="4800" b="1" dirty="0"/>
              <a:t>1. The sacrificial lamb theme</a:t>
            </a:r>
          </a:p>
        </p:txBody>
      </p:sp>
      <p:sp>
        <p:nvSpPr>
          <p:cNvPr id="14" name="Speech Bubble: Rectangle with Corners Rounded 13">
            <a:extLst>
              <a:ext uri="{FF2B5EF4-FFF2-40B4-BE49-F238E27FC236}">
                <a16:creationId xmlns:a16="http://schemas.microsoft.com/office/drawing/2014/main" id="{AFFC20A7-3E38-46D9-BE6E-310DE8FAB362}"/>
              </a:ext>
            </a:extLst>
          </p:cNvPr>
          <p:cNvSpPr/>
          <p:nvPr/>
        </p:nvSpPr>
        <p:spPr>
          <a:xfrm>
            <a:off x="1042326" y="2807980"/>
            <a:ext cx="4231481" cy="1510019"/>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Must be the Passover lamb?</a:t>
            </a:r>
            <a:endParaRPr lang="en-GB" sz="4000" dirty="0">
              <a:solidFill>
                <a:sysClr val="windowText" lastClr="000000"/>
              </a:solidFill>
            </a:endParaRPr>
          </a:p>
        </p:txBody>
      </p:sp>
    </p:spTree>
    <p:extLst>
      <p:ext uri="{BB962C8B-B14F-4D97-AF65-F5344CB8AC3E}">
        <p14:creationId xmlns:p14="http://schemas.microsoft.com/office/powerpoint/2010/main" val="396084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7055362" cy="7025943"/>
          </a:xfrm>
        </p:spPr>
        <p:txBody>
          <a:bodyPr>
            <a:normAutofit/>
          </a:bodyPr>
          <a:lstStyle/>
          <a:p>
            <a:r>
              <a:rPr lang="en-US" dirty="0"/>
              <a:t>One of four biographies of Jesus from the first century</a:t>
            </a:r>
          </a:p>
          <a:p>
            <a:r>
              <a:rPr lang="en-US" dirty="0"/>
              <a:t>Ends like a biography?</a:t>
            </a:r>
          </a:p>
          <a:p>
            <a:pPr lvl="1"/>
            <a:r>
              <a:rPr lang="en-US" sz="4000" dirty="0"/>
              <a:t>A conquered people, awaiting a promise</a:t>
            </a:r>
          </a:p>
          <a:p>
            <a:endParaRPr lang="en-US"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5" name="Speech Bubble: Rectangle with Corners Rounded 4">
            <a:extLst>
              <a:ext uri="{FF2B5EF4-FFF2-40B4-BE49-F238E27FC236}">
                <a16:creationId xmlns:a16="http://schemas.microsoft.com/office/drawing/2014/main" id="{2A3B0DF7-5FDF-45C0-A042-C0FAC02697C1}"/>
              </a:ext>
            </a:extLst>
          </p:cNvPr>
          <p:cNvSpPr/>
          <p:nvPr/>
        </p:nvSpPr>
        <p:spPr>
          <a:xfrm>
            <a:off x="9395012" y="621171"/>
            <a:ext cx="8570258" cy="8379393"/>
          </a:xfrm>
          <a:prstGeom prst="wedgeRoundRectCallout">
            <a:avLst>
              <a:gd name="adj1" fmla="val -76245"/>
              <a:gd name="adj2" fmla="val 2315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From their scripture:</a:t>
            </a:r>
          </a:p>
          <a:p>
            <a:endParaRPr lang="en-US" sz="4000" dirty="0">
              <a:solidFill>
                <a:schemeClr val="tx1"/>
              </a:solidFill>
            </a:endParaRPr>
          </a:p>
          <a:p>
            <a:r>
              <a:rPr lang="en-US" sz="4000" dirty="0">
                <a:solidFill>
                  <a:schemeClr val="tx1"/>
                </a:solidFill>
              </a:rPr>
              <a:t>“</a:t>
            </a:r>
            <a:r>
              <a:rPr lang="en-US" sz="4000" dirty="0"/>
              <a:t>For a child is born to us, a son is given to us. The government will rest on his shoulders. And he will be called: Wonderful Counselor, Mighty God, Everlasting Father, Prince of Peace. His government and its peace will never end. He will rule with fairness and justice from the throne of his ancestor David for all eternity”</a:t>
            </a:r>
          </a:p>
          <a:p>
            <a:endParaRPr lang="en-US" sz="4000" dirty="0">
              <a:solidFill>
                <a:schemeClr val="tx1"/>
              </a:solidFill>
            </a:endParaRPr>
          </a:p>
          <a:p>
            <a:r>
              <a:rPr lang="en-US" sz="4000" dirty="0">
                <a:solidFill>
                  <a:schemeClr val="tx1"/>
                </a:solidFill>
              </a:rPr>
              <a:t>	[Isaiah 9:6-7]</a:t>
            </a:r>
            <a:endParaRPr lang="en-GB" sz="4000" dirty="0">
              <a:solidFill>
                <a:schemeClr val="tx1"/>
              </a:solidFill>
            </a:endParaRPr>
          </a:p>
        </p:txBody>
      </p:sp>
    </p:spTree>
    <p:extLst>
      <p:ext uri="{BB962C8B-B14F-4D97-AF65-F5344CB8AC3E}">
        <p14:creationId xmlns:p14="http://schemas.microsoft.com/office/powerpoint/2010/main" val="125122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245E0E-D566-420A-A218-FB59EE10A81B}"/>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44CF2581-5754-4B3B-9740-F81C49588198}"/>
              </a:ext>
            </a:extLst>
          </p:cNvPr>
          <p:cNvSpPr/>
          <p:nvPr/>
        </p:nvSpPr>
        <p:spPr>
          <a:xfrm>
            <a:off x="7131247" y="994903"/>
            <a:ext cx="7997743" cy="2379327"/>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Genesis 21-</a:t>
            </a:r>
          </a:p>
          <a:p>
            <a:r>
              <a:rPr lang="en-US" sz="4000" dirty="0">
                <a:solidFill>
                  <a:schemeClr val="tx1"/>
                </a:solidFill>
              </a:rPr>
              <a:t>-“God will provide the lamb…”</a:t>
            </a:r>
          </a:p>
          <a:p>
            <a:r>
              <a:rPr lang="en-GB" sz="4000" dirty="0">
                <a:solidFill>
                  <a:schemeClr val="tx1"/>
                </a:solidFill>
              </a:rPr>
              <a:t>-And then Abraham finds a… ram?</a:t>
            </a:r>
          </a:p>
        </p:txBody>
      </p:sp>
      <p:sp>
        <p:nvSpPr>
          <p:cNvPr id="11" name="Speech Bubble: Rectangle with Corners Rounded 10">
            <a:extLst>
              <a:ext uri="{FF2B5EF4-FFF2-40B4-BE49-F238E27FC236}">
                <a16:creationId xmlns:a16="http://schemas.microsoft.com/office/drawing/2014/main" id="{64960F55-9AC1-4BBF-A0FB-F15D3C326D59}"/>
              </a:ext>
            </a:extLst>
          </p:cNvPr>
          <p:cNvSpPr/>
          <p:nvPr/>
        </p:nvSpPr>
        <p:spPr>
          <a:xfrm>
            <a:off x="7131246" y="4073409"/>
            <a:ext cx="7997743" cy="2839362"/>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Exodus 12-</a:t>
            </a:r>
          </a:p>
          <a:p>
            <a:r>
              <a:rPr lang="en-US" sz="4000" dirty="0">
                <a:solidFill>
                  <a:schemeClr val="tx1"/>
                </a:solidFill>
              </a:rPr>
              <a:t>-The blood of a sacrificed lamb on the doorpost. Must have been a substitutionary sacrifice…</a:t>
            </a:r>
          </a:p>
        </p:txBody>
      </p:sp>
      <p:sp>
        <p:nvSpPr>
          <p:cNvPr id="12" name="Speech Bubble: Rectangle with Corners Rounded 11">
            <a:extLst>
              <a:ext uri="{FF2B5EF4-FFF2-40B4-BE49-F238E27FC236}">
                <a16:creationId xmlns:a16="http://schemas.microsoft.com/office/drawing/2014/main" id="{56243582-C5FA-472E-B77B-8FFAF39BCAC3}"/>
              </a:ext>
            </a:extLst>
          </p:cNvPr>
          <p:cNvSpPr/>
          <p:nvPr/>
        </p:nvSpPr>
        <p:spPr>
          <a:xfrm>
            <a:off x="7131245" y="7267120"/>
            <a:ext cx="7997743" cy="1648279"/>
          </a:xfrm>
          <a:prstGeom prst="wedgeRoundRectCallout">
            <a:avLst>
              <a:gd name="adj1" fmla="val 62992"/>
              <a:gd name="adj2" fmla="val -50537"/>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Did this fellow you “had hoped” in have any connection with a lamb?</a:t>
            </a:r>
          </a:p>
        </p:txBody>
      </p:sp>
      <p:sp>
        <p:nvSpPr>
          <p:cNvPr id="9" name="Speech Bubble: Rectangle with Corners Rounded 8">
            <a:extLst>
              <a:ext uri="{FF2B5EF4-FFF2-40B4-BE49-F238E27FC236}">
                <a16:creationId xmlns:a16="http://schemas.microsoft.com/office/drawing/2014/main" id="{AC051D19-9CBF-4497-BE84-80A2FAC67E8A}"/>
              </a:ext>
            </a:extLst>
          </p:cNvPr>
          <p:cNvSpPr/>
          <p:nvPr/>
        </p:nvSpPr>
        <p:spPr>
          <a:xfrm>
            <a:off x="1042326" y="1063848"/>
            <a:ext cx="4231481" cy="2661485"/>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YES! The Prophet John called him “the lamb of God”! </a:t>
            </a:r>
            <a:endParaRPr lang="en-GB" sz="4000" dirty="0">
              <a:solidFill>
                <a:sysClr val="windowText" lastClr="000000"/>
              </a:solidFill>
            </a:endParaRPr>
          </a:p>
        </p:txBody>
      </p:sp>
      <p:sp>
        <p:nvSpPr>
          <p:cNvPr id="10" name="TextBox 9">
            <a:extLst>
              <a:ext uri="{FF2B5EF4-FFF2-40B4-BE49-F238E27FC236}">
                <a16:creationId xmlns:a16="http://schemas.microsoft.com/office/drawing/2014/main" id="{8B1215C4-4CC4-48E6-A4EA-BBA76FFE75E7}"/>
              </a:ext>
            </a:extLst>
          </p:cNvPr>
          <p:cNvSpPr txBox="1"/>
          <p:nvPr/>
        </p:nvSpPr>
        <p:spPr>
          <a:xfrm>
            <a:off x="6125103" y="9160939"/>
            <a:ext cx="11395209" cy="830997"/>
          </a:xfrm>
          <a:prstGeom prst="rect">
            <a:avLst/>
          </a:prstGeom>
          <a:noFill/>
        </p:spPr>
        <p:txBody>
          <a:bodyPr wrap="square" rtlCol="0">
            <a:spAutoFit/>
          </a:bodyPr>
          <a:lstStyle/>
          <a:p>
            <a:pPr algn="r"/>
            <a:r>
              <a:rPr lang="en-US" sz="4800" b="1" dirty="0"/>
              <a:t>1. The sacrificial lamb theme</a:t>
            </a:r>
          </a:p>
        </p:txBody>
      </p:sp>
    </p:spTree>
    <p:extLst>
      <p:ext uri="{BB962C8B-B14F-4D97-AF65-F5344CB8AC3E}">
        <p14:creationId xmlns:p14="http://schemas.microsoft.com/office/powerpoint/2010/main" val="19405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245E0E-D566-420A-A218-FB59EE10A81B}"/>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44CF2581-5754-4B3B-9740-F81C49588198}"/>
              </a:ext>
            </a:extLst>
          </p:cNvPr>
          <p:cNvSpPr/>
          <p:nvPr/>
        </p:nvSpPr>
        <p:spPr>
          <a:xfrm>
            <a:off x="7079057" y="5841882"/>
            <a:ext cx="7997743" cy="1706905"/>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And you said he died three days ago?</a:t>
            </a:r>
            <a:endParaRPr lang="en-GB" sz="4000" dirty="0">
              <a:solidFill>
                <a:schemeClr val="tx1"/>
              </a:solidFill>
            </a:endParaRPr>
          </a:p>
        </p:txBody>
      </p:sp>
      <p:sp>
        <p:nvSpPr>
          <p:cNvPr id="9" name="Speech Bubble: Rectangle with Corners Rounded 8">
            <a:extLst>
              <a:ext uri="{FF2B5EF4-FFF2-40B4-BE49-F238E27FC236}">
                <a16:creationId xmlns:a16="http://schemas.microsoft.com/office/drawing/2014/main" id="{AC051D19-9CBF-4497-BE84-80A2FAC67E8A}"/>
              </a:ext>
            </a:extLst>
          </p:cNvPr>
          <p:cNvSpPr/>
          <p:nvPr/>
        </p:nvSpPr>
        <p:spPr>
          <a:xfrm>
            <a:off x="1042326" y="1063848"/>
            <a:ext cx="4231481" cy="2661485"/>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YES! The Prophet John called him “the lamb of God”! </a:t>
            </a:r>
            <a:endParaRPr lang="en-GB" sz="4000" dirty="0">
              <a:solidFill>
                <a:sysClr val="windowText" lastClr="000000"/>
              </a:solidFill>
            </a:endParaRPr>
          </a:p>
        </p:txBody>
      </p:sp>
      <p:sp>
        <p:nvSpPr>
          <p:cNvPr id="10" name="Speech Bubble: Rectangle with Corners Rounded 9">
            <a:extLst>
              <a:ext uri="{FF2B5EF4-FFF2-40B4-BE49-F238E27FC236}">
                <a16:creationId xmlns:a16="http://schemas.microsoft.com/office/drawing/2014/main" id="{3863B784-C434-4290-8763-31E13D42604F}"/>
              </a:ext>
            </a:extLst>
          </p:cNvPr>
          <p:cNvSpPr/>
          <p:nvPr/>
        </p:nvSpPr>
        <p:spPr>
          <a:xfrm>
            <a:off x="1051307" y="7350859"/>
            <a:ext cx="4231481" cy="1335942"/>
          </a:xfrm>
          <a:prstGeom prst="wedgeRoundRectCallout">
            <a:avLst>
              <a:gd name="adj1" fmla="val -62228"/>
              <a:gd name="adj2" fmla="val -49595"/>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That was the day of Passover!</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9C038DED-8C2F-4611-9D9B-387F05700431}"/>
              </a:ext>
            </a:extLst>
          </p:cNvPr>
          <p:cNvSpPr txBox="1"/>
          <p:nvPr/>
        </p:nvSpPr>
        <p:spPr>
          <a:xfrm>
            <a:off x="6125103" y="9160939"/>
            <a:ext cx="11395209" cy="830997"/>
          </a:xfrm>
          <a:prstGeom prst="rect">
            <a:avLst/>
          </a:prstGeom>
          <a:noFill/>
        </p:spPr>
        <p:txBody>
          <a:bodyPr wrap="square" rtlCol="0">
            <a:spAutoFit/>
          </a:bodyPr>
          <a:lstStyle/>
          <a:p>
            <a:pPr algn="r"/>
            <a:r>
              <a:rPr lang="en-US" sz="4800" b="1" dirty="0"/>
              <a:t>1. The sacrificial lamb theme</a:t>
            </a:r>
          </a:p>
        </p:txBody>
      </p:sp>
      <p:sp>
        <p:nvSpPr>
          <p:cNvPr id="15" name="Speech Bubble: Rectangle with Corners Rounded 14">
            <a:extLst>
              <a:ext uri="{FF2B5EF4-FFF2-40B4-BE49-F238E27FC236}">
                <a16:creationId xmlns:a16="http://schemas.microsoft.com/office/drawing/2014/main" id="{ABD11EAF-967E-43A0-8FCE-0096B2F5B9DC}"/>
              </a:ext>
            </a:extLst>
          </p:cNvPr>
          <p:cNvSpPr/>
          <p:nvPr/>
        </p:nvSpPr>
        <p:spPr>
          <a:xfrm>
            <a:off x="7079058" y="3020031"/>
            <a:ext cx="7997743" cy="2347713"/>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A prophet said that? Well what else could he be referring to besides your friend being some kind of... sacrifice? </a:t>
            </a:r>
            <a:endParaRPr lang="en-GB" sz="4000" dirty="0">
              <a:solidFill>
                <a:schemeClr val="tx1"/>
              </a:solidFill>
            </a:endParaRPr>
          </a:p>
        </p:txBody>
      </p:sp>
    </p:spTree>
    <p:extLst>
      <p:ext uri="{BB962C8B-B14F-4D97-AF65-F5344CB8AC3E}">
        <p14:creationId xmlns:p14="http://schemas.microsoft.com/office/powerpoint/2010/main" val="99318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245E0E-D566-420A-A218-FB59EE10A81B}"/>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44CF2581-5754-4B3B-9740-F81C49588198}"/>
              </a:ext>
            </a:extLst>
          </p:cNvPr>
          <p:cNvSpPr/>
          <p:nvPr/>
        </p:nvSpPr>
        <p:spPr>
          <a:xfrm>
            <a:off x="7131244" y="1187955"/>
            <a:ext cx="7997743" cy="853453"/>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Does it really?</a:t>
            </a:r>
            <a:endParaRPr lang="en-GB" sz="4000" dirty="0">
              <a:solidFill>
                <a:schemeClr val="tx1"/>
              </a:solidFill>
            </a:endParaRPr>
          </a:p>
        </p:txBody>
      </p:sp>
      <p:sp>
        <p:nvSpPr>
          <p:cNvPr id="9" name="Speech Bubble: Rectangle with Corners Rounded 8">
            <a:extLst>
              <a:ext uri="{FF2B5EF4-FFF2-40B4-BE49-F238E27FC236}">
                <a16:creationId xmlns:a16="http://schemas.microsoft.com/office/drawing/2014/main" id="{AC051D19-9CBF-4497-BE84-80A2FAC67E8A}"/>
              </a:ext>
            </a:extLst>
          </p:cNvPr>
          <p:cNvSpPr/>
          <p:nvPr/>
        </p:nvSpPr>
        <p:spPr>
          <a:xfrm>
            <a:off x="1042326" y="1063848"/>
            <a:ext cx="4231481" cy="3407327"/>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But wait, Jesus can’t be the lamb. The sacrificial lamb is an actual lamb. </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9C038DED-8C2F-4611-9D9B-387F05700431}"/>
              </a:ext>
            </a:extLst>
          </p:cNvPr>
          <p:cNvSpPr txBox="1"/>
          <p:nvPr/>
        </p:nvSpPr>
        <p:spPr>
          <a:xfrm>
            <a:off x="6125103" y="9160939"/>
            <a:ext cx="11395209" cy="830997"/>
          </a:xfrm>
          <a:prstGeom prst="rect">
            <a:avLst/>
          </a:prstGeom>
          <a:noFill/>
        </p:spPr>
        <p:txBody>
          <a:bodyPr wrap="square" rtlCol="0">
            <a:spAutoFit/>
          </a:bodyPr>
          <a:lstStyle/>
          <a:p>
            <a:pPr algn="r"/>
            <a:r>
              <a:rPr lang="en-US" sz="4800" b="1" dirty="0"/>
              <a:t>1. The sacrificial lamb theme</a:t>
            </a:r>
          </a:p>
        </p:txBody>
      </p:sp>
      <p:sp>
        <p:nvSpPr>
          <p:cNvPr id="12" name="Speech Bubble: Rectangle with Corners Rounded 11">
            <a:extLst>
              <a:ext uri="{FF2B5EF4-FFF2-40B4-BE49-F238E27FC236}">
                <a16:creationId xmlns:a16="http://schemas.microsoft.com/office/drawing/2014/main" id="{583ADA69-3C4B-4D48-BE76-0A3A393B3D10}"/>
              </a:ext>
            </a:extLst>
          </p:cNvPr>
          <p:cNvSpPr/>
          <p:nvPr/>
        </p:nvSpPr>
        <p:spPr>
          <a:xfrm>
            <a:off x="1042325" y="5076542"/>
            <a:ext cx="4231481" cy="4915394"/>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You see, God accepts an offering in my place. </a:t>
            </a:r>
          </a:p>
          <a:p>
            <a:r>
              <a:rPr lang="en-US" sz="4000" dirty="0">
                <a:solidFill>
                  <a:sysClr val="windowText" lastClr="000000"/>
                </a:solidFill>
              </a:rPr>
              <a:t>The sacrificial system clears us before God.</a:t>
            </a:r>
            <a:endParaRPr lang="en-GB" sz="4000" dirty="0">
              <a:solidFill>
                <a:sysClr val="windowText" lastClr="000000"/>
              </a:solidFill>
            </a:endParaRPr>
          </a:p>
        </p:txBody>
      </p:sp>
    </p:spTree>
    <p:extLst>
      <p:ext uri="{BB962C8B-B14F-4D97-AF65-F5344CB8AC3E}">
        <p14:creationId xmlns:p14="http://schemas.microsoft.com/office/powerpoint/2010/main" val="37642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245E0E-D566-420A-A218-FB59EE10A81B}"/>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9" name="Speech Bubble: Rectangle with Corners Rounded 8">
            <a:extLst>
              <a:ext uri="{FF2B5EF4-FFF2-40B4-BE49-F238E27FC236}">
                <a16:creationId xmlns:a16="http://schemas.microsoft.com/office/drawing/2014/main" id="{AC051D19-9CBF-4497-BE84-80A2FAC67E8A}"/>
              </a:ext>
            </a:extLst>
          </p:cNvPr>
          <p:cNvSpPr/>
          <p:nvPr/>
        </p:nvSpPr>
        <p:spPr>
          <a:xfrm>
            <a:off x="1042326" y="1063848"/>
            <a:ext cx="4231481" cy="3407327"/>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But wait, Jesus can’t be the lamb. The sacrificial lamb is an actual lamb. </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9C038DED-8C2F-4611-9D9B-387F05700431}"/>
              </a:ext>
            </a:extLst>
          </p:cNvPr>
          <p:cNvSpPr txBox="1"/>
          <p:nvPr/>
        </p:nvSpPr>
        <p:spPr>
          <a:xfrm>
            <a:off x="9144000" y="8382002"/>
            <a:ext cx="8376312" cy="1569660"/>
          </a:xfrm>
          <a:prstGeom prst="rect">
            <a:avLst/>
          </a:prstGeom>
          <a:noFill/>
        </p:spPr>
        <p:txBody>
          <a:bodyPr wrap="square" rtlCol="0">
            <a:spAutoFit/>
          </a:bodyPr>
          <a:lstStyle/>
          <a:p>
            <a:pPr algn="r"/>
            <a:r>
              <a:rPr lang="en-US" sz="4800" b="1" dirty="0"/>
              <a:t>2. The built-in incompleteness of the sacrificial system</a:t>
            </a:r>
          </a:p>
        </p:txBody>
      </p:sp>
      <p:sp>
        <p:nvSpPr>
          <p:cNvPr id="12" name="Speech Bubble: Rectangle with Corners Rounded 11">
            <a:extLst>
              <a:ext uri="{FF2B5EF4-FFF2-40B4-BE49-F238E27FC236}">
                <a16:creationId xmlns:a16="http://schemas.microsoft.com/office/drawing/2014/main" id="{583ADA69-3C4B-4D48-BE76-0A3A393B3D10}"/>
              </a:ext>
            </a:extLst>
          </p:cNvPr>
          <p:cNvSpPr/>
          <p:nvPr/>
        </p:nvSpPr>
        <p:spPr>
          <a:xfrm>
            <a:off x="1042325" y="5076542"/>
            <a:ext cx="4231481" cy="4915394"/>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You see, God accepts an offering in my place. </a:t>
            </a:r>
          </a:p>
          <a:p>
            <a:r>
              <a:rPr lang="en-US" sz="4000" dirty="0">
                <a:solidFill>
                  <a:sysClr val="windowText" lastClr="000000"/>
                </a:solidFill>
              </a:rPr>
              <a:t>The sacrificial system clears us before God.</a:t>
            </a:r>
            <a:endParaRPr lang="en-GB" sz="4000" dirty="0">
              <a:solidFill>
                <a:sysClr val="windowText" lastClr="000000"/>
              </a:solidFill>
            </a:endParaRPr>
          </a:p>
        </p:txBody>
      </p:sp>
      <p:sp>
        <p:nvSpPr>
          <p:cNvPr id="17" name="Speech Bubble: Rectangle with Corners Rounded 16">
            <a:extLst>
              <a:ext uri="{FF2B5EF4-FFF2-40B4-BE49-F238E27FC236}">
                <a16:creationId xmlns:a16="http://schemas.microsoft.com/office/drawing/2014/main" id="{6D1A1008-0AAB-41ED-B511-7BF2F3685F93}"/>
              </a:ext>
            </a:extLst>
          </p:cNvPr>
          <p:cNvSpPr/>
          <p:nvPr/>
        </p:nvSpPr>
        <p:spPr>
          <a:xfrm>
            <a:off x="7131244" y="1187955"/>
            <a:ext cx="7997743" cy="853453"/>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Does it really?</a:t>
            </a:r>
            <a:endParaRPr lang="en-GB" sz="4000" dirty="0">
              <a:solidFill>
                <a:schemeClr val="tx1"/>
              </a:solidFill>
            </a:endParaRPr>
          </a:p>
        </p:txBody>
      </p:sp>
      <p:sp>
        <p:nvSpPr>
          <p:cNvPr id="18" name="Speech Bubble: Rectangle with Corners Rounded 17">
            <a:extLst>
              <a:ext uri="{FF2B5EF4-FFF2-40B4-BE49-F238E27FC236}">
                <a16:creationId xmlns:a16="http://schemas.microsoft.com/office/drawing/2014/main" id="{0860FF31-929F-475C-B387-0BBA91F9E994}"/>
              </a:ext>
            </a:extLst>
          </p:cNvPr>
          <p:cNvSpPr/>
          <p:nvPr/>
        </p:nvSpPr>
        <p:spPr>
          <a:xfrm>
            <a:off x="7172193" y="2371444"/>
            <a:ext cx="7997743" cy="1584600"/>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Psalm 51:16 “You do not delight in sacrifice, or I would bring it.”</a:t>
            </a:r>
          </a:p>
        </p:txBody>
      </p:sp>
      <p:sp>
        <p:nvSpPr>
          <p:cNvPr id="19" name="Speech Bubble: Rectangle with Corners Rounded 18">
            <a:extLst>
              <a:ext uri="{FF2B5EF4-FFF2-40B4-BE49-F238E27FC236}">
                <a16:creationId xmlns:a16="http://schemas.microsoft.com/office/drawing/2014/main" id="{338217D3-3AD8-4521-8492-EA657A2365ED}"/>
              </a:ext>
            </a:extLst>
          </p:cNvPr>
          <p:cNvSpPr/>
          <p:nvPr/>
        </p:nvSpPr>
        <p:spPr>
          <a:xfrm>
            <a:off x="7172193" y="4360728"/>
            <a:ext cx="7997743" cy="3554828"/>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Jer. 31 “The day is coming when I will make a new covenant with the people of Israel…. They will all know me…. For I will forgive their wickedness.” Does this ring a bell?</a:t>
            </a:r>
          </a:p>
        </p:txBody>
      </p:sp>
    </p:spTree>
    <p:extLst>
      <p:ext uri="{BB962C8B-B14F-4D97-AF65-F5344CB8AC3E}">
        <p14:creationId xmlns:p14="http://schemas.microsoft.com/office/powerpoint/2010/main" val="348818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245E0E-D566-420A-A218-FB59EE10A81B}"/>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44CF2581-5754-4B3B-9740-F81C49588198}"/>
              </a:ext>
            </a:extLst>
          </p:cNvPr>
          <p:cNvSpPr/>
          <p:nvPr/>
        </p:nvSpPr>
        <p:spPr>
          <a:xfrm>
            <a:off x="7131244" y="1187955"/>
            <a:ext cx="7997743" cy="853453"/>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Does it really?</a:t>
            </a:r>
            <a:endParaRPr lang="en-GB" sz="4000" dirty="0">
              <a:solidFill>
                <a:schemeClr val="tx1"/>
              </a:solidFill>
            </a:endParaRPr>
          </a:p>
        </p:txBody>
      </p:sp>
      <p:sp>
        <p:nvSpPr>
          <p:cNvPr id="9" name="Speech Bubble: Rectangle with Corners Rounded 8">
            <a:extLst>
              <a:ext uri="{FF2B5EF4-FFF2-40B4-BE49-F238E27FC236}">
                <a16:creationId xmlns:a16="http://schemas.microsoft.com/office/drawing/2014/main" id="{AC051D19-9CBF-4497-BE84-80A2FAC67E8A}"/>
              </a:ext>
            </a:extLst>
          </p:cNvPr>
          <p:cNvSpPr/>
          <p:nvPr/>
        </p:nvSpPr>
        <p:spPr>
          <a:xfrm>
            <a:off x="1042326" y="1063848"/>
            <a:ext cx="4231481" cy="2729219"/>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Yes, he said the New Covenant was in his… blood, right?</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9C038DED-8C2F-4611-9D9B-387F05700431}"/>
              </a:ext>
            </a:extLst>
          </p:cNvPr>
          <p:cNvSpPr txBox="1"/>
          <p:nvPr/>
        </p:nvSpPr>
        <p:spPr>
          <a:xfrm>
            <a:off x="9144000" y="8382002"/>
            <a:ext cx="8376312" cy="1569660"/>
          </a:xfrm>
          <a:prstGeom prst="rect">
            <a:avLst/>
          </a:prstGeom>
          <a:noFill/>
        </p:spPr>
        <p:txBody>
          <a:bodyPr wrap="square" rtlCol="0">
            <a:spAutoFit/>
          </a:bodyPr>
          <a:lstStyle/>
          <a:p>
            <a:pPr algn="r"/>
            <a:r>
              <a:rPr lang="en-US" sz="4800" b="1" dirty="0"/>
              <a:t>2. The built-in incompleteness of the sacrificial system</a:t>
            </a:r>
          </a:p>
        </p:txBody>
      </p:sp>
      <p:sp>
        <p:nvSpPr>
          <p:cNvPr id="10" name="Speech Bubble: Rectangle with Corners Rounded 9">
            <a:extLst>
              <a:ext uri="{FF2B5EF4-FFF2-40B4-BE49-F238E27FC236}">
                <a16:creationId xmlns:a16="http://schemas.microsoft.com/office/drawing/2014/main" id="{1FC85476-21A1-43CE-B508-53C89CF8DB3C}"/>
              </a:ext>
            </a:extLst>
          </p:cNvPr>
          <p:cNvSpPr/>
          <p:nvPr/>
        </p:nvSpPr>
        <p:spPr>
          <a:xfrm>
            <a:off x="7172193" y="2371444"/>
            <a:ext cx="7997743" cy="1584600"/>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Psalm 51:16 “You do not delight in sacrifice, or I would bring it.”</a:t>
            </a:r>
          </a:p>
        </p:txBody>
      </p:sp>
      <p:sp>
        <p:nvSpPr>
          <p:cNvPr id="11" name="Speech Bubble: Rectangle with Corners Rounded 10">
            <a:extLst>
              <a:ext uri="{FF2B5EF4-FFF2-40B4-BE49-F238E27FC236}">
                <a16:creationId xmlns:a16="http://schemas.microsoft.com/office/drawing/2014/main" id="{D07C900E-FA3D-4B5D-B1A0-2E06B6C4C88E}"/>
              </a:ext>
            </a:extLst>
          </p:cNvPr>
          <p:cNvSpPr/>
          <p:nvPr/>
        </p:nvSpPr>
        <p:spPr>
          <a:xfrm>
            <a:off x="7172193" y="4360728"/>
            <a:ext cx="7997743" cy="3554828"/>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Jer. 31 “The day is coming when I will make a new covenant with the people of Israel…. They will all know me…. For I will forgive their wickedness.” Does this ring a bell?</a:t>
            </a:r>
          </a:p>
        </p:txBody>
      </p:sp>
      <p:sp>
        <p:nvSpPr>
          <p:cNvPr id="13" name="Rectangle: Rounded Corners 12">
            <a:extLst>
              <a:ext uri="{FF2B5EF4-FFF2-40B4-BE49-F238E27FC236}">
                <a16:creationId xmlns:a16="http://schemas.microsoft.com/office/drawing/2014/main" id="{C1994F45-8D43-427F-8E02-B79A0C28D449}"/>
              </a:ext>
            </a:extLst>
          </p:cNvPr>
          <p:cNvSpPr/>
          <p:nvPr/>
        </p:nvSpPr>
        <p:spPr>
          <a:xfrm>
            <a:off x="304800" y="4184417"/>
            <a:ext cx="5466211" cy="3401716"/>
          </a:xfrm>
          <a:prstGeom prst="round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Lamb, substitution, sacrifice, blood, forgiveness, new way to relate to God… it’s starting to add up…</a:t>
            </a:r>
            <a:endParaRPr lang="en-GB" sz="4000" dirty="0">
              <a:solidFill>
                <a:sysClr val="windowText" lastClr="000000"/>
              </a:solidFill>
            </a:endParaRPr>
          </a:p>
        </p:txBody>
      </p:sp>
      <p:sp>
        <p:nvSpPr>
          <p:cNvPr id="15" name="Speech Bubble: Rectangle with Corners Rounded 14">
            <a:extLst>
              <a:ext uri="{FF2B5EF4-FFF2-40B4-BE49-F238E27FC236}">
                <a16:creationId xmlns:a16="http://schemas.microsoft.com/office/drawing/2014/main" id="{5C131F62-94F9-4626-9CA7-565EDE8823AC}"/>
              </a:ext>
            </a:extLst>
          </p:cNvPr>
          <p:cNvSpPr/>
          <p:nvPr/>
        </p:nvSpPr>
        <p:spPr>
          <a:xfrm>
            <a:off x="1042325" y="8022278"/>
            <a:ext cx="4231481" cy="1929384"/>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But how could one man die for the sins of all of us?</a:t>
            </a:r>
            <a:endParaRPr lang="en-GB" sz="4000" dirty="0">
              <a:solidFill>
                <a:sysClr val="windowText" lastClr="000000"/>
              </a:solidFill>
            </a:endParaRPr>
          </a:p>
        </p:txBody>
      </p:sp>
    </p:spTree>
    <p:extLst>
      <p:ext uri="{BB962C8B-B14F-4D97-AF65-F5344CB8AC3E}">
        <p14:creationId xmlns:p14="http://schemas.microsoft.com/office/powerpoint/2010/main" val="9271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245E0E-D566-420A-A218-FB59EE10A81B}"/>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44CF2581-5754-4B3B-9740-F81C49588198}"/>
              </a:ext>
            </a:extLst>
          </p:cNvPr>
          <p:cNvSpPr/>
          <p:nvPr/>
        </p:nvSpPr>
        <p:spPr>
          <a:xfrm>
            <a:off x="6843379" y="1187954"/>
            <a:ext cx="8972356" cy="1900779"/>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If your friend was the predicted Messiah, then he wasn’t </a:t>
            </a:r>
            <a:r>
              <a:rPr lang="en-US" sz="4000" i="1" dirty="0">
                <a:solidFill>
                  <a:schemeClr val="tx1"/>
                </a:solidFill>
              </a:rPr>
              <a:t>just</a:t>
            </a:r>
            <a:r>
              <a:rPr lang="en-US" sz="4000" dirty="0">
                <a:solidFill>
                  <a:schemeClr val="tx1"/>
                </a:solidFill>
              </a:rPr>
              <a:t> a man.</a:t>
            </a:r>
          </a:p>
          <a:p>
            <a:r>
              <a:rPr lang="en-US" sz="4000" dirty="0">
                <a:solidFill>
                  <a:schemeClr val="tx1"/>
                </a:solidFill>
              </a:rPr>
              <a:t>Scripture teaches the Messiah is also God.</a:t>
            </a:r>
            <a:endParaRPr lang="en-GB" sz="4000" dirty="0">
              <a:solidFill>
                <a:schemeClr val="tx1"/>
              </a:solidFill>
            </a:endParaRPr>
          </a:p>
        </p:txBody>
      </p:sp>
      <p:sp>
        <p:nvSpPr>
          <p:cNvPr id="9" name="Speech Bubble: Rectangle with Corners Rounded 8">
            <a:extLst>
              <a:ext uri="{FF2B5EF4-FFF2-40B4-BE49-F238E27FC236}">
                <a16:creationId xmlns:a16="http://schemas.microsoft.com/office/drawing/2014/main" id="{AC051D19-9CBF-4497-BE84-80A2FAC67E8A}"/>
              </a:ext>
            </a:extLst>
          </p:cNvPr>
          <p:cNvSpPr/>
          <p:nvPr/>
        </p:nvSpPr>
        <p:spPr>
          <a:xfrm>
            <a:off x="1042326" y="1063848"/>
            <a:ext cx="4231481" cy="2729219"/>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Yes, he said the New Covenant was in his… blood, right?</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9C038DED-8C2F-4611-9D9B-387F05700431}"/>
              </a:ext>
            </a:extLst>
          </p:cNvPr>
          <p:cNvSpPr txBox="1"/>
          <p:nvPr/>
        </p:nvSpPr>
        <p:spPr>
          <a:xfrm>
            <a:off x="9144000" y="8382002"/>
            <a:ext cx="8376312" cy="1569660"/>
          </a:xfrm>
          <a:prstGeom prst="rect">
            <a:avLst/>
          </a:prstGeom>
          <a:noFill/>
        </p:spPr>
        <p:txBody>
          <a:bodyPr wrap="square" rtlCol="0">
            <a:spAutoFit/>
          </a:bodyPr>
          <a:lstStyle/>
          <a:p>
            <a:pPr algn="r"/>
            <a:r>
              <a:rPr lang="en-US" sz="4800" b="1" dirty="0"/>
              <a:t>3. The identification of the Messiah with God himself</a:t>
            </a:r>
          </a:p>
        </p:txBody>
      </p:sp>
      <p:sp>
        <p:nvSpPr>
          <p:cNvPr id="10" name="Speech Bubble: Rectangle with Corners Rounded 9">
            <a:extLst>
              <a:ext uri="{FF2B5EF4-FFF2-40B4-BE49-F238E27FC236}">
                <a16:creationId xmlns:a16="http://schemas.microsoft.com/office/drawing/2014/main" id="{1FC85476-21A1-43CE-B508-53C89CF8DB3C}"/>
              </a:ext>
            </a:extLst>
          </p:cNvPr>
          <p:cNvSpPr/>
          <p:nvPr/>
        </p:nvSpPr>
        <p:spPr>
          <a:xfrm>
            <a:off x="7131244" y="6253997"/>
            <a:ext cx="7997743" cy="1584600"/>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6 “He will be called Wonderful Counselor, Mighty God….”</a:t>
            </a:r>
          </a:p>
        </p:txBody>
      </p:sp>
      <p:sp>
        <p:nvSpPr>
          <p:cNvPr id="13" name="Rectangle: Rounded Corners 12">
            <a:extLst>
              <a:ext uri="{FF2B5EF4-FFF2-40B4-BE49-F238E27FC236}">
                <a16:creationId xmlns:a16="http://schemas.microsoft.com/office/drawing/2014/main" id="{C1994F45-8D43-427F-8E02-B79A0C28D449}"/>
              </a:ext>
            </a:extLst>
          </p:cNvPr>
          <p:cNvSpPr/>
          <p:nvPr/>
        </p:nvSpPr>
        <p:spPr>
          <a:xfrm>
            <a:off x="304800" y="4184417"/>
            <a:ext cx="5466211" cy="3401716"/>
          </a:xfrm>
          <a:prstGeom prst="round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Lamb, substitution, sacrifice, blood, forgiveness, new way to relate to God… it’s starting to add up…</a:t>
            </a:r>
            <a:endParaRPr lang="en-GB" sz="4000" dirty="0">
              <a:solidFill>
                <a:sysClr val="windowText" lastClr="000000"/>
              </a:solidFill>
            </a:endParaRPr>
          </a:p>
        </p:txBody>
      </p:sp>
      <p:sp>
        <p:nvSpPr>
          <p:cNvPr id="15" name="Speech Bubble: Rectangle with Corners Rounded 14">
            <a:extLst>
              <a:ext uri="{FF2B5EF4-FFF2-40B4-BE49-F238E27FC236}">
                <a16:creationId xmlns:a16="http://schemas.microsoft.com/office/drawing/2014/main" id="{5C131F62-94F9-4626-9CA7-565EDE8823AC}"/>
              </a:ext>
            </a:extLst>
          </p:cNvPr>
          <p:cNvSpPr/>
          <p:nvPr/>
        </p:nvSpPr>
        <p:spPr>
          <a:xfrm>
            <a:off x="1042325" y="8022278"/>
            <a:ext cx="4231481" cy="1929384"/>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But how could one man die for the sins of all of us?</a:t>
            </a:r>
            <a:endParaRPr lang="en-GB" sz="4000" dirty="0">
              <a:solidFill>
                <a:sysClr val="windowText" lastClr="000000"/>
              </a:solidFill>
            </a:endParaRPr>
          </a:p>
        </p:txBody>
      </p:sp>
      <p:sp>
        <p:nvSpPr>
          <p:cNvPr id="16" name="Rectangle 15">
            <a:extLst>
              <a:ext uri="{FF2B5EF4-FFF2-40B4-BE49-F238E27FC236}">
                <a16:creationId xmlns:a16="http://schemas.microsoft.com/office/drawing/2014/main" id="{B4A21FE7-E208-4E02-ACC0-6F47E3A30694}"/>
              </a:ext>
            </a:extLst>
          </p:cNvPr>
          <p:cNvSpPr/>
          <p:nvPr/>
        </p:nvSpPr>
        <p:spPr>
          <a:xfrm>
            <a:off x="6969452" y="3689037"/>
            <a:ext cx="9960521" cy="1964657"/>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Goes through dozens of passages that describe God as the perfect future king, and a future human king [Daniel 7, Isaiah 2, Micah 5]</a:t>
            </a:r>
            <a:endParaRPr lang="en-GB" sz="4000" dirty="0">
              <a:solidFill>
                <a:schemeClr val="tx1"/>
              </a:solidFill>
            </a:endParaRPr>
          </a:p>
        </p:txBody>
      </p:sp>
    </p:spTree>
    <p:extLst>
      <p:ext uri="{BB962C8B-B14F-4D97-AF65-F5344CB8AC3E}">
        <p14:creationId xmlns:p14="http://schemas.microsoft.com/office/powerpoint/2010/main" val="21206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245E0E-D566-420A-A218-FB59EE10A81B}"/>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7083C8D8-9772-48C7-B5FB-6083F12934AE}"/>
              </a:ext>
            </a:extLst>
          </p:cNvPr>
          <p:cNvSpPr/>
          <p:nvPr/>
        </p:nvSpPr>
        <p:spPr>
          <a:xfrm>
            <a:off x="4098129" y="2741614"/>
            <a:ext cx="10086975"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“Do not think that I have come to abolish the Law or the Prophets; I have not come to abolish them but to fulfill them.” [Matthew 5:17]</a:t>
            </a:r>
            <a:endParaRPr lang="en-GB" sz="4000" dirty="0">
              <a:solidFill>
                <a:schemeClr val="tx1"/>
              </a:solidFill>
            </a:endParaRPr>
          </a:p>
        </p:txBody>
      </p:sp>
      <p:sp>
        <p:nvSpPr>
          <p:cNvPr id="16" name="Rectangle: Rounded Corners 15">
            <a:extLst>
              <a:ext uri="{FF2B5EF4-FFF2-40B4-BE49-F238E27FC236}">
                <a16:creationId xmlns:a16="http://schemas.microsoft.com/office/drawing/2014/main" id="{252A312C-BEC9-4E62-904E-83AC4FEAC605}"/>
              </a:ext>
            </a:extLst>
          </p:cNvPr>
          <p:cNvSpPr/>
          <p:nvPr/>
        </p:nvSpPr>
        <p:spPr>
          <a:xfrm>
            <a:off x="4098130" y="5527637"/>
            <a:ext cx="10086975"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“For even the Son of Man did not come to be served, but to serve, and to give his life as a ransom for many.” [Mark 10:45]</a:t>
            </a:r>
            <a:endParaRPr lang="en-GB" sz="4000" dirty="0">
              <a:solidFill>
                <a:schemeClr val="tx1"/>
              </a:solidFill>
            </a:endParaRPr>
          </a:p>
        </p:txBody>
      </p:sp>
      <p:sp>
        <p:nvSpPr>
          <p:cNvPr id="17" name="Rectangle 16">
            <a:extLst>
              <a:ext uri="{FF2B5EF4-FFF2-40B4-BE49-F238E27FC236}">
                <a16:creationId xmlns:a16="http://schemas.microsoft.com/office/drawing/2014/main" id="{935D8422-5F45-4AD0-B1B4-1DD0C3F40715}"/>
              </a:ext>
            </a:extLst>
          </p:cNvPr>
          <p:cNvSpPr/>
          <p:nvPr/>
        </p:nvSpPr>
        <p:spPr>
          <a:xfrm>
            <a:off x="3064933" y="315873"/>
            <a:ext cx="5721096" cy="156966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t>All the while, still walking </a:t>
            </a:r>
            <a:r>
              <a:rPr lang="en-US" sz="4000" i="1" dirty="0"/>
              <a:t>away </a:t>
            </a:r>
            <a:r>
              <a:rPr lang="en-US" sz="4000" dirty="0"/>
              <a:t>from Jerusalem…</a:t>
            </a:r>
          </a:p>
        </p:txBody>
      </p:sp>
      <p:sp>
        <p:nvSpPr>
          <p:cNvPr id="18" name="Rectangle: Rounded Corners 17">
            <a:extLst>
              <a:ext uri="{FF2B5EF4-FFF2-40B4-BE49-F238E27FC236}">
                <a16:creationId xmlns:a16="http://schemas.microsoft.com/office/drawing/2014/main" id="{3366AD6D-C905-4741-807D-3D1BAD88F014}"/>
              </a:ext>
            </a:extLst>
          </p:cNvPr>
          <p:cNvSpPr/>
          <p:nvPr/>
        </p:nvSpPr>
        <p:spPr>
          <a:xfrm>
            <a:off x="320842" y="2676460"/>
            <a:ext cx="2760133" cy="2956952"/>
          </a:xfrm>
          <a:prstGeom prst="round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Statements from Jesus coming to mind…</a:t>
            </a:r>
            <a:endParaRPr lang="en-GB" sz="4000" dirty="0">
              <a:solidFill>
                <a:sysClr val="windowText" lastClr="000000"/>
              </a:solidFill>
            </a:endParaRPr>
          </a:p>
        </p:txBody>
      </p:sp>
      <p:sp>
        <p:nvSpPr>
          <p:cNvPr id="19" name="Speech Bubble: Rectangle 18">
            <a:extLst>
              <a:ext uri="{FF2B5EF4-FFF2-40B4-BE49-F238E27FC236}">
                <a16:creationId xmlns:a16="http://schemas.microsoft.com/office/drawing/2014/main" id="{D9445A0D-2F26-4B14-A233-4547265C051B}"/>
              </a:ext>
            </a:extLst>
          </p:cNvPr>
          <p:cNvSpPr/>
          <p:nvPr/>
        </p:nvSpPr>
        <p:spPr>
          <a:xfrm>
            <a:off x="10624900" y="511111"/>
            <a:ext cx="7337495" cy="1895165"/>
          </a:xfrm>
          <a:prstGeom prst="wedgeRectCallout">
            <a:avLst>
              <a:gd name="adj1" fmla="val -64005"/>
              <a:gd name="adj2" fmla="val 62501"/>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Not just that he values the Law… </a:t>
            </a:r>
          </a:p>
          <a:p>
            <a:r>
              <a:rPr lang="en-US" sz="4000" dirty="0">
                <a:solidFill>
                  <a:sysClr val="windowText" lastClr="000000"/>
                </a:solidFill>
              </a:rPr>
              <a:t>But he fulfills the sacrificial system as the final sacrifice we need.</a:t>
            </a:r>
            <a:endParaRPr lang="en-GB" sz="4000" dirty="0">
              <a:solidFill>
                <a:sysClr val="windowText" lastClr="000000"/>
              </a:solidFill>
            </a:endParaRPr>
          </a:p>
        </p:txBody>
      </p:sp>
      <p:sp>
        <p:nvSpPr>
          <p:cNvPr id="20" name="Speech Bubble: Rectangle 19">
            <a:extLst>
              <a:ext uri="{FF2B5EF4-FFF2-40B4-BE49-F238E27FC236}">
                <a16:creationId xmlns:a16="http://schemas.microsoft.com/office/drawing/2014/main" id="{D2EE83D4-C2E9-4B6C-9848-8163B6E9DAE5}"/>
              </a:ext>
            </a:extLst>
          </p:cNvPr>
          <p:cNvSpPr/>
          <p:nvPr/>
        </p:nvSpPr>
        <p:spPr>
          <a:xfrm>
            <a:off x="762925" y="8571696"/>
            <a:ext cx="6664193" cy="1399431"/>
          </a:xfrm>
          <a:prstGeom prst="wedgeRectCallout">
            <a:avLst>
              <a:gd name="adj1" fmla="val -359"/>
              <a:gd name="adj2" fmla="val -114853"/>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Not just that he lived to serve… but he came to die in our place</a:t>
            </a:r>
            <a:endParaRPr lang="en-GB" sz="4000" dirty="0">
              <a:solidFill>
                <a:sysClr val="windowText" lastClr="000000"/>
              </a:solidFill>
            </a:endParaRPr>
          </a:p>
        </p:txBody>
      </p:sp>
    </p:spTree>
    <p:extLst>
      <p:ext uri="{BB962C8B-B14F-4D97-AF65-F5344CB8AC3E}">
        <p14:creationId xmlns:p14="http://schemas.microsoft.com/office/powerpoint/2010/main" val="32359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245E0E-D566-420A-A218-FB59EE10A81B}"/>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7083C8D8-9772-48C7-B5FB-6083F12934AE}"/>
              </a:ext>
            </a:extLst>
          </p:cNvPr>
          <p:cNvSpPr/>
          <p:nvPr/>
        </p:nvSpPr>
        <p:spPr>
          <a:xfrm>
            <a:off x="5748136" y="1378226"/>
            <a:ext cx="5670779" cy="60509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God showing up </a:t>
            </a:r>
          </a:p>
          <a:p>
            <a:r>
              <a:rPr lang="en-US" sz="4000" dirty="0">
                <a:solidFill>
                  <a:schemeClr val="tx1"/>
                </a:solidFill>
              </a:rPr>
              <a:t>as a human </a:t>
            </a:r>
          </a:p>
          <a:p>
            <a:r>
              <a:rPr lang="en-US" sz="4000" dirty="0">
                <a:solidFill>
                  <a:schemeClr val="tx1"/>
                </a:solidFill>
              </a:rPr>
              <a:t>and dying for the sins of the people</a:t>
            </a:r>
          </a:p>
          <a:p>
            <a:endParaRPr lang="en-US" sz="4000" dirty="0">
              <a:solidFill>
                <a:schemeClr val="tx1"/>
              </a:solidFill>
            </a:endParaRPr>
          </a:p>
          <a:p>
            <a:r>
              <a:rPr lang="en-US" sz="4000" dirty="0">
                <a:solidFill>
                  <a:schemeClr val="tx1"/>
                </a:solidFill>
              </a:rPr>
              <a:t>is a missing puzzle piece that makes sense of so much Old Testament (Hebrew) scripture.</a:t>
            </a:r>
            <a:endParaRPr lang="en-GB" sz="4000" dirty="0">
              <a:solidFill>
                <a:schemeClr val="tx1"/>
              </a:solidFill>
            </a:endParaRPr>
          </a:p>
        </p:txBody>
      </p:sp>
      <p:sp>
        <p:nvSpPr>
          <p:cNvPr id="15" name="Speech Bubble: Rectangle 14">
            <a:extLst>
              <a:ext uri="{FF2B5EF4-FFF2-40B4-BE49-F238E27FC236}">
                <a16:creationId xmlns:a16="http://schemas.microsoft.com/office/drawing/2014/main" id="{693DEEA3-B06D-4FE3-8C7D-875A8CA33D4D}"/>
              </a:ext>
            </a:extLst>
          </p:cNvPr>
          <p:cNvSpPr/>
          <p:nvPr/>
        </p:nvSpPr>
        <p:spPr>
          <a:xfrm>
            <a:off x="12208933" y="5399595"/>
            <a:ext cx="5021500" cy="1261840"/>
          </a:xfrm>
          <a:prstGeom prst="wedgeRectCallout">
            <a:avLst>
              <a:gd name="adj1" fmla="val -64005"/>
              <a:gd name="adj2" fmla="val 15533"/>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See the New Testament book, </a:t>
            </a:r>
            <a:r>
              <a:rPr lang="en-US" sz="4000" i="1" dirty="0">
                <a:solidFill>
                  <a:sysClr val="windowText" lastClr="000000"/>
                </a:solidFill>
              </a:rPr>
              <a:t>Hebrews</a:t>
            </a:r>
            <a:endParaRPr lang="en-GB" sz="4000" i="1" dirty="0">
              <a:solidFill>
                <a:sysClr val="windowText" lastClr="000000"/>
              </a:solidFill>
            </a:endParaRPr>
          </a:p>
        </p:txBody>
      </p:sp>
      <p:sp>
        <p:nvSpPr>
          <p:cNvPr id="22" name="Speech Bubble: Rectangle with Corners Rounded 21">
            <a:extLst>
              <a:ext uri="{FF2B5EF4-FFF2-40B4-BE49-F238E27FC236}">
                <a16:creationId xmlns:a16="http://schemas.microsoft.com/office/drawing/2014/main" id="{B64BE9F8-A896-4DE4-BA78-09A2ECF038E2}"/>
              </a:ext>
            </a:extLst>
          </p:cNvPr>
          <p:cNvSpPr/>
          <p:nvPr/>
        </p:nvSpPr>
        <p:spPr>
          <a:xfrm>
            <a:off x="840819" y="6757416"/>
            <a:ext cx="4630342" cy="3385651"/>
          </a:xfrm>
          <a:prstGeom prst="wedgeRoundRectCallout">
            <a:avLst>
              <a:gd name="adj1" fmla="val -64124"/>
              <a:gd name="adj2" fmla="val -41189"/>
              <a:gd name="adj3" fmla="val 16667"/>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ysClr val="windowText" lastClr="000000"/>
                </a:solidFill>
              </a:rPr>
              <a:t>That’s all interesting, but it would be nice if this was laid out clearly in one detailed passage.</a:t>
            </a:r>
            <a:endParaRPr lang="en-GB" sz="4000" dirty="0">
              <a:solidFill>
                <a:sysClr val="windowText" lastClr="000000"/>
              </a:solidFill>
            </a:endParaRPr>
          </a:p>
        </p:txBody>
      </p:sp>
    </p:spTree>
    <p:extLst>
      <p:ext uri="{BB962C8B-B14F-4D97-AF65-F5344CB8AC3E}">
        <p14:creationId xmlns:p14="http://schemas.microsoft.com/office/powerpoint/2010/main" val="3722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5"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p:txBody>
      </p:sp>
      <p:sp>
        <p:nvSpPr>
          <p:cNvPr id="6" name="Content Placeholder 5">
            <a:extLst>
              <a:ext uri="{FF2B5EF4-FFF2-40B4-BE49-F238E27FC236}">
                <a16:creationId xmlns:a16="http://schemas.microsoft.com/office/drawing/2014/main" id="{4F394FCC-1B7A-D50F-EF2F-2070C920F0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352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dirty="0"/>
              <a:t>See, my servant will prosper; he will be highly exalted. </a:t>
            </a:r>
            <a:r>
              <a:rPr lang="en-US" sz="4000" b="1" baseline="30000" dirty="0"/>
              <a:t>14 </a:t>
            </a:r>
            <a:r>
              <a:rPr lang="en-US" sz="4000" dirty="0"/>
              <a:t>But many were amazed when they saw him. His face was so disfigured he seemed hardly human, and from his appearance, one would scarcely know he was a man. </a:t>
            </a:r>
            <a:r>
              <a:rPr lang="en-US" sz="4000" b="1" baseline="30000" dirty="0"/>
              <a:t>15 </a:t>
            </a:r>
            <a:r>
              <a:rPr lang="en-US" sz="4000" dirty="0"/>
              <a:t>And he will startle many nations. Kings will stand speechless in his presence. For they will see what they had not been told; they will understand what they had not heard about.</a:t>
            </a:r>
            <a:endParaRPr lang="en-GB" sz="4000" dirty="0">
              <a:solidFill>
                <a:schemeClr val="tx1"/>
              </a:solidFill>
            </a:endParaRP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t>Disfigured</a:t>
            </a:r>
          </a:p>
        </p:txBody>
      </p:sp>
    </p:spTree>
    <p:extLst>
      <p:ext uri="{BB962C8B-B14F-4D97-AF65-F5344CB8AC3E}">
        <p14:creationId xmlns:p14="http://schemas.microsoft.com/office/powerpoint/2010/main" val="160599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7055362" cy="7025943"/>
          </a:xfrm>
        </p:spPr>
        <p:txBody>
          <a:bodyPr>
            <a:normAutofit/>
          </a:bodyPr>
          <a:lstStyle/>
          <a:p>
            <a:r>
              <a:rPr lang="en-US" dirty="0"/>
              <a:t>One of four biographies of Jesus from the first century</a:t>
            </a:r>
          </a:p>
          <a:p>
            <a:r>
              <a:rPr lang="en-US" dirty="0"/>
              <a:t>Ends like a biography?</a:t>
            </a:r>
          </a:p>
          <a:p>
            <a:pPr lvl="1"/>
            <a:r>
              <a:rPr lang="en-US" sz="4000" dirty="0"/>
              <a:t>A conquered people, awaiting a promise</a:t>
            </a:r>
          </a:p>
          <a:p>
            <a:endParaRPr lang="en-US"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5" name="Speech Bubble: Rectangle with Corners Rounded 4">
            <a:extLst>
              <a:ext uri="{FF2B5EF4-FFF2-40B4-BE49-F238E27FC236}">
                <a16:creationId xmlns:a16="http://schemas.microsoft.com/office/drawing/2014/main" id="{2A3B0DF7-5FDF-45C0-A042-C0FAC02697C1}"/>
              </a:ext>
            </a:extLst>
          </p:cNvPr>
          <p:cNvSpPr/>
          <p:nvPr/>
        </p:nvSpPr>
        <p:spPr>
          <a:xfrm>
            <a:off x="9395012" y="621171"/>
            <a:ext cx="8570258" cy="8379393"/>
          </a:xfrm>
          <a:prstGeom prst="wedgeRoundRectCallout">
            <a:avLst>
              <a:gd name="adj1" fmla="val -76245"/>
              <a:gd name="adj2" fmla="val 2315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From their scripture:</a:t>
            </a:r>
          </a:p>
          <a:p>
            <a:endParaRPr lang="en-US" sz="4000" dirty="0">
              <a:solidFill>
                <a:schemeClr val="tx1"/>
              </a:solidFill>
            </a:endParaRPr>
          </a:p>
          <a:p>
            <a:r>
              <a:rPr lang="en-US" sz="4000" dirty="0">
                <a:solidFill>
                  <a:schemeClr val="tx1"/>
                </a:solidFill>
              </a:rPr>
              <a:t>How would they know it’s the right person?</a:t>
            </a:r>
          </a:p>
          <a:p>
            <a:endParaRPr lang="en-US" sz="4000" dirty="0">
              <a:solidFill>
                <a:schemeClr val="tx1"/>
              </a:solidFill>
            </a:endParaRPr>
          </a:p>
          <a:p>
            <a:r>
              <a:rPr lang="en-US" sz="4000" dirty="0">
                <a:solidFill>
                  <a:schemeClr val="tx1"/>
                </a:solidFill>
              </a:rPr>
              <a:t>-Descendant of David (2 Sam 7)</a:t>
            </a:r>
          </a:p>
          <a:p>
            <a:r>
              <a:rPr lang="en-US" sz="4000" dirty="0">
                <a:solidFill>
                  <a:schemeClr val="tx1"/>
                </a:solidFill>
              </a:rPr>
              <a:t>-About 500 years after the rebuilding of Jerusalem (Daniel 9)</a:t>
            </a:r>
          </a:p>
          <a:p>
            <a:r>
              <a:rPr lang="en-US" sz="4000" dirty="0">
                <a:solidFill>
                  <a:schemeClr val="tx1"/>
                </a:solidFill>
              </a:rPr>
              <a:t>-Healing of disabilities/blindness (Isaiah 32)</a:t>
            </a:r>
          </a:p>
          <a:p>
            <a:r>
              <a:rPr lang="en-US" sz="4000" dirty="0">
                <a:solidFill>
                  <a:schemeClr val="tx1"/>
                </a:solidFill>
              </a:rPr>
              <a:t>-Born in Bethlehem (Micah 5:2)</a:t>
            </a:r>
          </a:p>
        </p:txBody>
      </p:sp>
    </p:spTree>
    <p:extLst>
      <p:ext uri="{BB962C8B-B14F-4D97-AF65-F5344CB8AC3E}">
        <p14:creationId xmlns:p14="http://schemas.microsoft.com/office/powerpoint/2010/main" val="1251818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dirty="0"/>
              <a:t>Who has believed our message? To whom has the </a:t>
            </a:r>
            <a:r>
              <a:rPr lang="en-US" sz="4000" cap="small" dirty="0"/>
              <a:t>Lord</a:t>
            </a:r>
            <a:r>
              <a:rPr lang="en-US" sz="4000" dirty="0"/>
              <a:t> revealed his powerful arm? </a:t>
            </a:r>
            <a:r>
              <a:rPr lang="en-US" sz="4000" b="1" baseline="30000" dirty="0"/>
              <a:t>2 </a:t>
            </a:r>
            <a:r>
              <a:rPr lang="en-US" sz="4000" dirty="0"/>
              <a:t>My servant grew up in the </a:t>
            </a:r>
            <a:r>
              <a:rPr lang="en-US" sz="4000" cap="small" dirty="0"/>
              <a:t>Lord</a:t>
            </a:r>
            <a:r>
              <a:rPr lang="en-US" sz="4000" dirty="0"/>
              <a:t>’s presence like a tender green shoot, like a root in dry ground. There was nothing beautiful or majestic about his appearance, nothing to attract us to him. </a:t>
            </a:r>
            <a:r>
              <a:rPr lang="en-US" sz="4000" b="1" baseline="30000" dirty="0"/>
              <a:t>3 </a:t>
            </a:r>
            <a:r>
              <a:rPr lang="en-US" sz="4000" dirty="0"/>
              <a:t>He was despised and rejected—a man of sorrows, acquainted with deepest grief. We turned our backs on him and looked the other way. He was despised, and we did not care.</a:t>
            </a:r>
            <a:endParaRPr lang="en-GB" sz="4000" dirty="0">
              <a:solidFill>
                <a:schemeClr val="tx1"/>
              </a:solidFill>
            </a:endParaRP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t>Disfigured</a:t>
            </a:r>
          </a:p>
          <a:p>
            <a:pPr marL="742950" indent="-742950">
              <a:buAutoNum type="arabicPeriod"/>
            </a:pPr>
            <a:endParaRPr lang="en-GB" sz="4000" dirty="0"/>
          </a:p>
          <a:p>
            <a:pPr marL="742950" indent="-742950">
              <a:buAutoNum type="arabicPeriod"/>
            </a:pPr>
            <a:r>
              <a:rPr lang="en-GB" sz="4000" dirty="0"/>
              <a:t>Humble/normal beginnings</a:t>
            </a:r>
          </a:p>
          <a:p>
            <a:pPr marL="742950" indent="-742950">
              <a:buAutoNum type="arabicPeriod"/>
            </a:pPr>
            <a:r>
              <a:rPr lang="en-GB" sz="4000" dirty="0"/>
              <a:t>Despised/rejected</a:t>
            </a:r>
          </a:p>
          <a:p>
            <a:pPr marL="742950" indent="-742950">
              <a:buAutoNum type="arabicPeriod"/>
            </a:pPr>
            <a:endParaRPr lang="en-GB" sz="4000" dirty="0"/>
          </a:p>
        </p:txBody>
      </p:sp>
    </p:spTree>
    <p:extLst>
      <p:ext uri="{BB962C8B-B14F-4D97-AF65-F5344CB8AC3E}">
        <p14:creationId xmlns:p14="http://schemas.microsoft.com/office/powerpoint/2010/main" val="10393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b="1" baseline="30000" dirty="0"/>
              <a:t>4 </a:t>
            </a:r>
            <a:r>
              <a:rPr lang="en-US" sz="4000" dirty="0"/>
              <a:t>Yet it was our weaknesses he carried; it was our sorrows that weighed him down. And we thought his troubles were a punishment from God, a punishment for his own sins! </a:t>
            </a:r>
            <a:r>
              <a:rPr lang="en-US" sz="4000" b="1" baseline="30000" dirty="0"/>
              <a:t>5 </a:t>
            </a:r>
            <a:r>
              <a:rPr lang="en-US" sz="4000" dirty="0"/>
              <a:t>But he was pierced for our rebellion, crushed for our sins. He was beaten so we could be whole. He was whipped so we could be healed. </a:t>
            </a:r>
            <a:r>
              <a:rPr lang="en-US" sz="4000" b="1" baseline="30000" dirty="0"/>
              <a:t>6 </a:t>
            </a:r>
            <a:r>
              <a:rPr lang="en-US" sz="4000" dirty="0"/>
              <a:t>All of us, like sheep, have strayed away. We have left God’s paths to follow our own. Yet the </a:t>
            </a:r>
            <a:r>
              <a:rPr lang="en-US" sz="4000" cap="small" dirty="0"/>
              <a:t>Lord</a:t>
            </a:r>
            <a:r>
              <a:rPr lang="en-US" sz="4000" dirty="0"/>
              <a:t> laid on him the sins of us all.</a:t>
            </a:r>
            <a:endParaRPr lang="en-GB" sz="4000" dirty="0">
              <a:solidFill>
                <a:schemeClr val="tx1"/>
              </a:solidFill>
            </a:endParaRP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t>Disfigured</a:t>
            </a:r>
            <a:r>
              <a:rPr lang="en-GB" sz="4000" dirty="0">
                <a:noFill/>
              </a:rPr>
              <a:t>/crushed/ pierced</a:t>
            </a:r>
          </a:p>
          <a:p>
            <a:pPr marL="742950" indent="-742950">
              <a:buAutoNum type="arabicPeriod"/>
            </a:pPr>
            <a:r>
              <a:rPr lang="en-GB" sz="4000" dirty="0"/>
              <a:t>Humble/normal beginnings</a:t>
            </a:r>
          </a:p>
          <a:p>
            <a:pPr marL="742950" indent="-742950">
              <a:buAutoNum type="arabicPeriod"/>
            </a:pPr>
            <a:r>
              <a:rPr lang="en-GB" sz="4000" dirty="0"/>
              <a:t>Despised/rejected</a:t>
            </a:r>
          </a:p>
          <a:p>
            <a:pPr marL="742950" indent="-742950">
              <a:buAutoNum type="arabicPeriod"/>
            </a:pPr>
            <a:endParaRPr lang="en-GB" sz="4000" dirty="0"/>
          </a:p>
        </p:txBody>
      </p:sp>
    </p:spTree>
    <p:extLst>
      <p:ext uri="{BB962C8B-B14F-4D97-AF65-F5344CB8AC3E}">
        <p14:creationId xmlns:p14="http://schemas.microsoft.com/office/powerpoint/2010/main" val="425431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b="1" baseline="30000" dirty="0"/>
              <a:t>4 </a:t>
            </a:r>
            <a:r>
              <a:rPr lang="en-US" sz="4000" dirty="0"/>
              <a:t>Yet it was our weaknesses he carried; it was our sorrows that weighed him down. And we thought his troubles were a punishment from God, a punishment for his own sins! </a:t>
            </a:r>
            <a:r>
              <a:rPr lang="en-US" sz="4000" b="1" baseline="30000" dirty="0"/>
              <a:t>5 </a:t>
            </a:r>
            <a:r>
              <a:rPr lang="en-US" sz="4000" dirty="0"/>
              <a:t>But he was pierced for our rebellion, crushed for our sins. He was beaten so we could be whole. He was whipped so we could be healed. </a:t>
            </a:r>
            <a:r>
              <a:rPr lang="en-US" sz="4000" b="1" baseline="30000" dirty="0"/>
              <a:t>6 </a:t>
            </a:r>
            <a:r>
              <a:rPr lang="en-US" sz="4000" dirty="0"/>
              <a:t>All of us, like sheep, have strayed away. We have left God’s paths to follow our own. Yet the </a:t>
            </a:r>
            <a:r>
              <a:rPr lang="en-US" sz="4000" cap="small" dirty="0"/>
              <a:t>Lord</a:t>
            </a:r>
            <a:r>
              <a:rPr lang="en-US" sz="4000" dirty="0"/>
              <a:t> laid on him the sins of us all.</a:t>
            </a:r>
            <a:endParaRPr lang="en-GB" sz="4000" dirty="0">
              <a:solidFill>
                <a:schemeClr val="tx1"/>
              </a:solidFill>
            </a:endParaRP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solidFill>
                  <a:schemeClr val="tx1"/>
                </a:solidFill>
              </a:rPr>
              <a:t>Disfigured/crushed/ pierced</a:t>
            </a:r>
          </a:p>
          <a:p>
            <a:pPr marL="742950" indent="-742950">
              <a:buAutoNum type="arabicPeriod"/>
            </a:pPr>
            <a:r>
              <a:rPr lang="en-GB" sz="4000" dirty="0">
                <a:solidFill>
                  <a:schemeClr val="tx1"/>
                </a:solidFill>
              </a:rPr>
              <a:t>Humble/n</a:t>
            </a:r>
            <a:r>
              <a:rPr lang="en-GB" sz="4000" dirty="0"/>
              <a:t>ormal beginnings</a:t>
            </a:r>
          </a:p>
          <a:p>
            <a:pPr marL="742950" indent="-742950">
              <a:buAutoNum type="arabicPeriod"/>
            </a:pPr>
            <a:r>
              <a:rPr lang="en-GB" sz="4000" dirty="0"/>
              <a:t>Despised/rejected</a:t>
            </a:r>
          </a:p>
          <a:p>
            <a:pPr marL="742950" indent="-742950">
              <a:buAutoNum type="arabicPeriod"/>
            </a:pPr>
            <a:endParaRPr lang="en-GB" sz="4000" dirty="0"/>
          </a:p>
        </p:txBody>
      </p:sp>
      <p:sp>
        <p:nvSpPr>
          <p:cNvPr id="8" name="Speech Bubble: Rectangle with Corners Rounded 7">
            <a:extLst>
              <a:ext uri="{FF2B5EF4-FFF2-40B4-BE49-F238E27FC236}">
                <a16:creationId xmlns:a16="http://schemas.microsoft.com/office/drawing/2014/main" id="{CED1CEA8-8A5C-4DEC-A38C-5910DF8D2BB3}"/>
              </a:ext>
            </a:extLst>
          </p:cNvPr>
          <p:cNvSpPr/>
          <p:nvPr/>
        </p:nvSpPr>
        <p:spPr>
          <a:xfrm>
            <a:off x="12447577" y="5426935"/>
            <a:ext cx="4624653" cy="2754884"/>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“Did not the Messiah </a:t>
            </a:r>
            <a:r>
              <a:rPr lang="en-US" sz="4000" u="sng" dirty="0">
                <a:solidFill>
                  <a:schemeClr val="tx1"/>
                </a:solidFill>
              </a:rPr>
              <a:t>have to suffer these things</a:t>
            </a:r>
            <a:r>
              <a:rPr lang="en-US" sz="4000" dirty="0">
                <a:solidFill>
                  <a:schemeClr val="tx1"/>
                </a:solidFill>
              </a:rPr>
              <a:t> and then enter his glory?”</a:t>
            </a:r>
            <a:endParaRPr lang="en-GB" sz="4000" dirty="0">
              <a:solidFill>
                <a:schemeClr val="tx1"/>
              </a:solidFill>
            </a:endParaRPr>
          </a:p>
        </p:txBody>
      </p:sp>
    </p:spTree>
    <p:extLst>
      <p:ext uri="{BB962C8B-B14F-4D97-AF65-F5344CB8AC3E}">
        <p14:creationId xmlns:p14="http://schemas.microsoft.com/office/powerpoint/2010/main" val="277942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b="1" baseline="30000" dirty="0"/>
              <a:t>4 </a:t>
            </a:r>
            <a:r>
              <a:rPr lang="en-US" sz="4000" dirty="0"/>
              <a:t>Yet it was our weaknesses he carried; it was our sorrows that weighed him down. And we thought his troubles were a punishment from God, a punishment for his own sins! </a:t>
            </a:r>
            <a:r>
              <a:rPr lang="en-US" sz="4000" b="1" baseline="30000" dirty="0"/>
              <a:t>5 </a:t>
            </a:r>
            <a:r>
              <a:rPr lang="en-US" sz="4000" dirty="0"/>
              <a:t>But he was pierced for our rebellion, crushed for our sins. He was beaten so we could be whole. He was whipped so we could be healed. </a:t>
            </a:r>
            <a:r>
              <a:rPr lang="en-US" sz="4000" b="1" baseline="30000" dirty="0"/>
              <a:t>6 </a:t>
            </a:r>
            <a:r>
              <a:rPr lang="en-US" sz="4000" dirty="0"/>
              <a:t>All of us, like sheep, have strayed away. We have left God’s paths to follow our own. Yet the </a:t>
            </a:r>
            <a:r>
              <a:rPr lang="en-US" sz="4000" cap="small" dirty="0"/>
              <a:t>Lord</a:t>
            </a:r>
            <a:r>
              <a:rPr lang="en-US" sz="4000" dirty="0"/>
              <a:t> laid on him the sins of us all.</a:t>
            </a:r>
            <a:endParaRPr lang="en-GB" sz="4000" dirty="0">
              <a:solidFill>
                <a:schemeClr val="tx1"/>
              </a:solidFill>
            </a:endParaRP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solidFill>
                  <a:schemeClr val="tx1"/>
                </a:solidFill>
              </a:rPr>
              <a:t>Disfigured/crushed/ pierced</a:t>
            </a:r>
          </a:p>
          <a:p>
            <a:pPr marL="742950" indent="-742950">
              <a:buAutoNum type="arabicPeriod"/>
            </a:pPr>
            <a:r>
              <a:rPr lang="en-GB" sz="4000" dirty="0">
                <a:solidFill>
                  <a:schemeClr val="tx1"/>
                </a:solidFill>
              </a:rPr>
              <a:t>Humble/n</a:t>
            </a:r>
            <a:r>
              <a:rPr lang="en-GB" sz="4000" dirty="0"/>
              <a:t>ormal beginnings</a:t>
            </a:r>
          </a:p>
          <a:p>
            <a:pPr marL="742950" indent="-742950">
              <a:buAutoNum type="arabicPeriod"/>
            </a:pPr>
            <a:r>
              <a:rPr lang="en-GB" sz="4000" dirty="0"/>
              <a:t>Despised/rejected for others</a:t>
            </a:r>
          </a:p>
          <a:p>
            <a:pPr marL="742950" indent="-742950">
              <a:buAutoNum type="arabicPeriod"/>
            </a:pPr>
            <a:r>
              <a:rPr lang="en-GB" sz="4000" dirty="0"/>
              <a:t>Sinless</a:t>
            </a:r>
          </a:p>
          <a:p>
            <a:pPr marL="742950" indent="-742950">
              <a:buAutoNum type="arabicPeriod"/>
            </a:pPr>
            <a:endParaRPr lang="en-GB" sz="4000" dirty="0"/>
          </a:p>
        </p:txBody>
      </p:sp>
    </p:spTree>
    <p:extLst>
      <p:ext uri="{BB962C8B-B14F-4D97-AF65-F5344CB8AC3E}">
        <p14:creationId xmlns:p14="http://schemas.microsoft.com/office/powerpoint/2010/main" val="192108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solidFill>
                  <a:schemeClr val="tx1"/>
                </a:solidFill>
              </a:rPr>
              <a:t>Disfigured/crushed/ pierced</a:t>
            </a:r>
          </a:p>
          <a:p>
            <a:pPr marL="742950" indent="-742950">
              <a:buAutoNum type="arabicPeriod"/>
            </a:pPr>
            <a:r>
              <a:rPr lang="en-GB" sz="4000" dirty="0">
                <a:solidFill>
                  <a:schemeClr val="tx1"/>
                </a:solidFill>
              </a:rPr>
              <a:t>Humble/n</a:t>
            </a:r>
            <a:r>
              <a:rPr lang="en-GB" sz="4000" dirty="0"/>
              <a:t>ormal beginnings</a:t>
            </a:r>
          </a:p>
          <a:p>
            <a:pPr marL="742950" indent="-742950">
              <a:buAutoNum type="arabicPeriod"/>
            </a:pPr>
            <a:r>
              <a:rPr lang="en-GB" sz="4000" dirty="0"/>
              <a:t>Despised/rejected for others </a:t>
            </a:r>
          </a:p>
          <a:p>
            <a:pPr marL="742950" indent="-742950">
              <a:buAutoNum type="arabicPeriod"/>
            </a:pPr>
            <a:r>
              <a:rPr lang="en-GB" sz="4000" dirty="0"/>
              <a:t>Sinless</a:t>
            </a:r>
          </a:p>
          <a:p>
            <a:pPr marL="742950" indent="-742950">
              <a:buAutoNum type="arabicPeriod"/>
            </a:pPr>
            <a:endParaRPr lang="en-GB" sz="4000" dirty="0"/>
          </a:p>
        </p:txBody>
      </p:sp>
      <p:sp>
        <p:nvSpPr>
          <p:cNvPr id="13" name="Rectangle: Rounded Corners 12">
            <a:extLst>
              <a:ext uri="{FF2B5EF4-FFF2-40B4-BE49-F238E27FC236}">
                <a16:creationId xmlns:a16="http://schemas.microsoft.com/office/drawing/2014/main" id="{C4D5FE82-5154-4935-B6E8-0062D4800880}"/>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b="1" baseline="30000" dirty="0"/>
              <a:t>4 </a:t>
            </a:r>
            <a:r>
              <a:rPr lang="en-US" sz="4000" dirty="0"/>
              <a:t>Yet it was our weaknesses he carried; it was our sorrows that weighed him down. And we thought his troubles were a punishment from God, a punishment for his own sins! </a:t>
            </a:r>
            <a:r>
              <a:rPr lang="en-US" sz="4000" b="1" baseline="30000" dirty="0"/>
              <a:t>5 </a:t>
            </a:r>
            <a:r>
              <a:rPr lang="en-US" sz="4000" dirty="0"/>
              <a:t>But he was pierced for our rebellion, crushed for our sins. He was beaten so we could be whole. He was whipped so we could be healed. </a:t>
            </a:r>
            <a:r>
              <a:rPr lang="en-US" sz="4000" b="1" baseline="30000" dirty="0"/>
              <a:t>6 </a:t>
            </a:r>
            <a:r>
              <a:rPr lang="en-US" sz="4000" dirty="0"/>
              <a:t>All of us, like sheep, have strayed away. We have left God’s paths to follow our own. Yet the </a:t>
            </a:r>
            <a:r>
              <a:rPr lang="en-US" sz="4000" cap="small" dirty="0"/>
              <a:t>Lord</a:t>
            </a:r>
            <a:r>
              <a:rPr lang="en-US" sz="4000" dirty="0"/>
              <a:t> laid on him the sins of us all.</a:t>
            </a:r>
            <a:endParaRPr lang="en-GB" sz="4000" dirty="0">
              <a:solidFill>
                <a:schemeClr val="tx1"/>
              </a:solidFill>
            </a:endParaRPr>
          </a:p>
        </p:txBody>
      </p:sp>
      <p:sp>
        <p:nvSpPr>
          <p:cNvPr id="6" name="Frame 5">
            <a:extLst>
              <a:ext uri="{FF2B5EF4-FFF2-40B4-BE49-F238E27FC236}">
                <a16:creationId xmlns:a16="http://schemas.microsoft.com/office/drawing/2014/main" id="{E078AE3F-386A-44F5-8267-4AFDC52EF661}"/>
              </a:ext>
            </a:extLst>
          </p:cNvPr>
          <p:cNvSpPr/>
          <p:nvPr/>
        </p:nvSpPr>
        <p:spPr>
          <a:xfrm>
            <a:off x="48987" y="-7191375"/>
            <a:ext cx="43622120" cy="24669750"/>
          </a:xfrm>
          <a:prstGeom prst="frame">
            <a:avLst>
              <a:gd name="adj1" fmla="val 48569"/>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D7A8FAD3-8C7C-475F-87D4-B8C7403FD358}"/>
              </a:ext>
            </a:extLst>
          </p:cNvPr>
          <p:cNvSpPr/>
          <p:nvPr/>
        </p:nvSpPr>
        <p:spPr>
          <a:xfrm>
            <a:off x="3901384" y="7242171"/>
            <a:ext cx="5992341" cy="265698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Options for a biographer:</a:t>
            </a:r>
          </a:p>
          <a:p>
            <a:r>
              <a:rPr lang="en-US" sz="4000" dirty="0">
                <a:solidFill>
                  <a:srgbClr val="000000"/>
                </a:solidFill>
                <a:latin typeface="system-ui"/>
              </a:rPr>
              <a:t>-Keep it very short</a:t>
            </a:r>
          </a:p>
          <a:p>
            <a:r>
              <a:rPr lang="en-US" sz="4000" dirty="0">
                <a:solidFill>
                  <a:srgbClr val="000000"/>
                </a:solidFill>
                <a:latin typeface="system-ui"/>
              </a:rPr>
              <a:t>-Write in the person’s flaws</a:t>
            </a:r>
          </a:p>
          <a:p>
            <a:r>
              <a:rPr lang="en-US" sz="4000" dirty="0">
                <a:solidFill>
                  <a:srgbClr val="000000"/>
                </a:solidFill>
                <a:latin typeface="system-ui"/>
              </a:rPr>
              <a:t>-Write in your own flaws</a:t>
            </a:r>
            <a:endParaRPr lang="en-US" sz="4000" dirty="0"/>
          </a:p>
        </p:txBody>
      </p:sp>
    </p:spTree>
    <p:extLst>
      <p:ext uri="{BB962C8B-B14F-4D97-AF65-F5344CB8AC3E}">
        <p14:creationId xmlns:p14="http://schemas.microsoft.com/office/powerpoint/2010/main" val="26414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b="1" baseline="30000" dirty="0"/>
              <a:t>7 </a:t>
            </a:r>
            <a:r>
              <a:rPr lang="en-US" sz="4000" dirty="0"/>
              <a:t>He was oppressed and treated harshly, yet he never said a word. He was led like a lamb to the slaughter. And as a sheep is silent before the shearers, he did not open his mouth. </a:t>
            </a:r>
            <a:r>
              <a:rPr lang="en-US" sz="4000" b="1" baseline="30000" dirty="0"/>
              <a:t>8 </a:t>
            </a:r>
            <a:r>
              <a:rPr lang="en-US" sz="4000" dirty="0"/>
              <a:t>Unjustly condemned, he was led away. No one cared that he died without descendants, that his life was cut short in midstream. But he was struck down for the rebellion of my people.</a:t>
            </a:r>
            <a:endParaRPr lang="en-GB" sz="4000" dirty="0">
              <a:solidFill>
                <a:schemeClr val="tx1"/>
              </a:solidFill>
            </a:endParaRP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solidFill>
                  <a:schemeClr val="tx1"/>
                </a:solidFill>
              </a:rPr>
              <a:t>Disfigured/crushed/ pierced</a:t>
            </a:r>
          </a:p>
          <a:p>
            <a:pPr marL="742950" indent="-742950">
              <a:buAutoNum type="arabicPeriod"/>
            </a:pPr>
            <a:r>
              <a:rPr lang="en-GB" sz="4000" dirty="0">
                <a:solidFill>
                  <a:schemeClr val="tx1"/>
                </a:solidFill>
              </a:rPr>
              <a:t>Humble/n</a:t>
            </a:r>
            <a:r>
              <a:rPr lang="en-GB" sz="4000" dirty="0"/>
              <a:t>ormal beginnings</a:t>
            </a:r>
          </a:p>
          <a:p>
            <a:pPr marL="742950" indent="-742950">
              <a:buAutoNum type="arabicPeriod"/>
            </a:pPr>
            <a:r>
              <a:rPr lang="en-GB" sz="4000" dirty="0"/>
              <a:t>Despised/rejected for others </a:t>
            </a:r>
          </a:p>
          <a:p>
            <a:pPr marL="742950" indent="-742950">
              <a:buAutoNum type="arabicPeriod"/>
            </a:pPr>
            <a:r>
              <a:rPr lang="en-GB" sz="4000" dirty="0"/>
              <a:t>Sinless</a:t>
            </a:r>
          </a:p>
          <a:p>
            <a:pPr marL="742950" indent="-742950">
              <a:buAutoNum type="arabicPeriod"/>
            </a:pPr>
            <a:endParaRPr lang="en-GB" sz="4000" dirty="0"/>
          </a:p>
        </p:txBody>
      </p:sp>
    </p:spTree>
    <p:extLst>
      <p:ext uri="{BB962C8B-B14F-4D97-AF65-F5344CB8AC3E}">
        <p14:creationId xmlns:p14="http://schemas.microsoft.com/office/powerpoint/2010/main" val="2209315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b="1" baseline="30000" dirty="0"/>
              <a:t>7 </a:t>
            </a:r>
            <a:r>
              <a:rPr lang="en-US" sz="4000" dirty="0"/>
              <a:t>He was oppressed and treated harshly, yet he never said a word. He was led like a lamb to the slaughter. And as a sheep is silent before the shearers, he did not open his mouth. </a:t>
            </a:r>
            <a:r>
              <a:rPr lang="en-US" sz="4000" b="1" baseline="30000" dirty="0"/>
              <a:t>8 </a:t>
            </a:r>
            <a:r>
              <a:rPr lang="en-US" sz="4000" dirty="0"/>
              <a:t>Unjustly condemned, he was led away. No one cared that he died without descendants, that his life was cut short in midstream. But he was struck down for the rebellion of my people.</a:t>
            </a:r>
            <a:endParaRPr lang="en-GB" sz="4000" dirty="0">
              <a:solidFill>
                <a:schemeClr val="tx1"/>
              </a:solidFill>
            </a:endParaRP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solidFill>
                  <a:schemeClr val="tx1"/>
                </a:solidFill>
              </a:rPr>
              <a:t>Disfigured/crushed/ pierced</a:t>
            </a:r>
          </a:p>
          <a:p>
            <a:pPr marL="742950" indent="-742950">
              <a:buAutoNum type="arabicPeriod"/>
            </a:pPr>
            <a:r>
              <a:rPr lang="en-GB" sz="4000" dirty="0">
                <a:solidFill>
                  <a:schemeClr val="tx1"/>
                </a:solidFill>
              </a:rPr>
              <a:t>Humble/n</a:t>
            </a:r>
            <a:r>
              <a:rPr lang="en-GB" sz="4000" dirty="0"/>
              <a:t>ormal beginnings</a:t>
            </a:r>
          </a:p>
          <a:p>
            <a:pPr marL="742950" indent="-742950">
              <a:buAutoNum type="arabicPeriod"/>
            </a:pPr>
            <a:r>
              <a:rPr lang="en-GB" sz="4000" dirty="0"/>
              <a:t>Despised/rejected for others (no resisting)</a:t>
            </a:r>
          </a:p>
          <a:p>
            <a:pPr marL="742950" indent="-742950">
              <a:buAutoNum type="arabicPeriod"/>
            </a:pPr>
            <a:r>
              <a:rPr lang="en-GB" sz="4000" dirty="0"/>
              <a:t>Sinless</a:t>
            </a:r>
          </a:p>
          <a:p>
            <a:pPr marL="742950" indent="-742950">
              <a:buAutoNum type="arabicPeriod"/>
            </a:pPr>
            <a:r>
              <a:rPr lang="en-GB" sz="4000" dirty="0"/>
              <a:t>Executed/died young</a:t>
            </a:r>
          </a:p>
          <a:p>
            <a:pPr marL="742950" indent="-742950">
              <a:buAutoNum type="arabicPeriod"/>
            </a:pPr>
            <a:endParaRPr lang="en-GB" sz="4000" dirty="0"/>
          </a:p>
        </p:txBody>
      </p:sp>
    </p:spTree>
    <p:extLst>
      <p:ext uri="{BB962C8B-B14F-4D97-AF65-F5344CB8AC3E}">
        <p14:creationId xmlns:p14="http://schemas.microsoft.com/office/powerpoint/2010/main" val="270193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b="1" baseline="30000" dirty="0"/>
              <a:t>9 </a:t>
            </a:r>
            <a:r>
              <a:rPr lang="en-US" sz="4000" dirty="0"/>
              <a:t>He had done no wrong and had never deceived anyone. But he was buried like a criminal; he was put in a rich man’s grave. </a:t>
            </a:r>
            <a:r>
              <a:rPr lang="en-US" sz="4000" b="1" baseline="30000" dirty="0"/>
              <a:t>10 </a:t>
            </a:r>
            <a:r>
              <a:rPr lang="en-US" sz="4000" dirty="0"/>
              <a:t>But it was the </a:t>
            </a:r>
            <a:r>
              <a:rPr lang="en-US" sz="4000" cap="small" dirty="0"/>
              <a:t>Lord</a:t>
            </a:r>
            <a:r>
              <a:rPr lang="en-US" sz="4000" dirty="0"/>
              <a:t>’s good plan to crush him and cause him grief. Yet when his life is made an offering for sin, he will have many descendants. He will enjoy a long life, and the </a:t>
            </a:r>
            <a:r>
              <a:rPr lang="en-US" sz="4000" cap="small" dirty="0"/>
              <a:t>Lord</a:t>
            </a:r>
            <a:r>
              <a:rPr lang="en-US" sz="4000" dirty="0"/>
              <a:t>’s good plan will prosper in his hands.</a:t>
            </a: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solidFill>
                  <a:schemeClr val="tx1"/>
                </a:solidFill>
              </a:rPr>
              <a:t>Disfigured/crushed/ pierced</a:t>
            </a:r>
          </a:p>
          <a:p>
            <a:pPr marL="742950" indent="-742950">
              <a:buAutoNum type="arabicPeriod"/>
            </a:pPr>
            <a:r>
              <a:rPr lang="en-GB" sz="4000" dirty="0">
                <a:solidFill>
                  <a:schemeClr val="tx1"/>
                </a:solidFill>
              </a:rPr>
              <a:t>Humble/n</a:t>
            </a:r>
            <a:r>
              <a:rPr lang="en-GB" sz="4000" dirty="0"/>
              <a:t>ormal beginnings</a:t>
            </a:r>
          </a:p>
          <a:p>
            <a:pPr marL="742950" indent="-742950">
              <a:buAutoNum type="arabicPeriod"/>
            </a:pPr>
            <a:r>
              <a:rPr lang="en-GB" sz="4000" dirty="0"/>
              <a:t>Despised/rejected for others (no resisting)</a:t>
            </a:r>
          </a:p>
          <a:p>
            <a:pPr marL="742950" indent="-742950">
              <a:buAutoNum type="arabicPeriod"/>
            </a:pPr>
            <a:r>
              <a:rPr lang="en-GB" sz="4000" dirty="0"/>
              <a:t>Sinless</a:t>
            </a:r>
          </a:p>
          <a:p>
            <a:pPr marL="742950" indent="-742950">
              <a:buAutoNum type="arabicPeriod"/>
            </a:pPr>
            <a:r>
              <a:rPr lang="en-GB" sz="4000" dirty="0"/>
              <a:t>Executed/died young</a:t>
            </a:r>
          </a:p>
          <a:p>
            <a:pPr marL="742950" indent="-742950">
              <a:buAutoNum type="arabicPeriod"/>
            </a:pPr>
            <a:r>
              <a:rPr lang="en-GB" sz="4000" dirty="0"/>
              <a:t>Buried w rich/criminals</a:t>
            </a:r>
          </a:p>
          <a:p>
            <a:endParaRPr lang="en-GB" sz="4000" dirty="0"/>
          </a:p>
          <a:p>
            <a:pPr marL="742950" indent="-742950">
              <a:buAutoNum type="arabicPeriod"/>
            </a:pPr>
            <a:endParaRPr lang="en-GB" sz="4000" dirty="0"/>
          </a:p>
        </p:txBody>
      </p:sp>
      <p:sp>
        <p:nvSpPr>
          <p:cNvPr id="3" name="Rectangle: Rounded Corners 2">
            <a:extLst>
              <a:ext uri="{FF2B5EF4-FFF2-40B4-BE49-F238E27FC236}">
                <a16:creationId xmlns:a16="http://schemas.microsoft.com/office/drawing/2014/main" id="{1AE559CB-A8F7-4504-9743-1E3FB08FE4E0}"/>
              </a:ext>
            </a:extLst>
          </p:cNvPr>
          <p:cNvSpPr/>
          <p:nvPr/>
        </p:nvSpPr>
        <p:spPr>
          <a:xfrm>
            <a:off x="12945979" y="6112042"/>
            <a:ext cx="2967789" cy="673769"/>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84F7BADA-93F0-43CB-84CE-E6C67C3AFBC2}"/>
              </a:ext>
            </a:extLst>
          </p:cNvPr>
          <p:cNvSpPr/>
          <p:nvPr/>
        </p:nvSpPr>
        <p:spPr>
          <a:xfrm>
            <a:off x="159868" y="6602383"/>
            <a:ext cx="10609322" cy="3445215"/>
          </a:xfrm>
          <a:prstGeom prst="wedgeRoundRectCallout">
            <a:avLst>
              <a:gd name="adj1" fmla="val 70372"/>
              <a:gd name="adj2" fmla="val -49990"/>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One of the easiest details of Jesus’s life to verify:</a:t>
            </a:r>
          </a:p>
          <a:p>
            <a:r>
              <a:rPr lang="en-US" sz="4000" dirty="0">
                <a:solidFill>
                  <a:schemeClr val="tx1"/>
                </a:solidFill>
              </a:rPr>
              <a:t>3 biographies specifically claim “Joseph of Arimathea,” a “member of the Council” put Jesus’s body in his “tomb cut from rock”.</a:t>
            </a:r>
          </a:p>
          <a:p>
            <a:r>
              <a:rPr lang="en-US" sz="4000" dirty="0">
                <a:solidFill>
                  <a:schemeClr val="tx1"/>
                </a:solidFill>
              </a:rPr>
              <a:t>[Matthew 27, Mark 15, John 19]</a:t>
            </a:r>
            <a:endParaRPr lang="en-GB" sz="4000" dirty="0">
              <a:solidFill>
                <a:schemeClr val="tx1"/>
              </a:solidFill>
            </a:endParaRPr>
          </a:p>
        </p:txBody>
      </p:sp>
    </p:spTree>
    <p:extLst>
      <p:ext uri="{BB962C8B-B14F-4D97-AF65-F5344CB8AC3E}">
        <p14:creationId xmlns:p14="http://schemas.microsoft.com/office/powerpoint/2010/main" val="126480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3"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b="1" baseline="30000" dirty="0"/>
              <a:t>9 </a:t>
            </a:r>
            <a:r>
              <a:rPr lang="en-US" sz="4000" dirty="0"/>
              <a:t>He had done no wrong and had never deceived anyone. But he was buried like a criminal; he was put in a rich man’s grave. </a:t>
            </a:r>
            <a:r>
              <a:rPr lang="en-US" sz="4000" b="1" baseline="30000" dirty="0"/>
              <a:t>10 </a:t>
            </a:r>
            <a:r>
              <a:rPr lang="en-US" sz="4000" dirty="0"/>
              <a:t>But it was the </a:t>
            </a:r>
            <a:r>
              <a:rPr lang="en-US" sz="4000" cap="small" dirty="0"/>
              <a:t>Lord</a:t>
            </a:r>
            <a:r>
              <a:rPr lang="en-US" sz="4000" dirty="0"/>
              <a:t>’s good plan to crush him and cause him grief. Yet when his life is made an offering for sin, he will have many descendants. He will enjoy a long life, and the </a:t>
            </a:r>
            <a:r>
              <a:rPr lang="en-US" sz="4000" cap="small" dirty="0"/>
              <a:t>Lord</a:t>
            </a:r>
            <a:r>
              <a:rPr lang="en-US" sz="4000" dirty="0"/>
              <a:t>’s good plan will prosper in his hands.</a:t>
            </a: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solidFill>
                  <a:schemeClr val="tx1"/>
                </a:solidFill>
              </a:rPr>
              <a:t>Disfigured/crushed/ pierced</a:t>
            </a:r>
          </a:p>
          <a:p>
            <a:pPr marL="742950" indent="-742950">
              <a:buAutoNum type="arabicPeriod"/>
            </a:pPr>
            <a:r>
              <a:rPr lang="en-GB" sz="4000" dirty="0">
                <a:solidFill>
                  <a:schemeClr val="tx1"/>
                </a:solidFill>
              </a:rPr>
              <a:t>Humble/n</a:t>
            </a:r>
            <a:r>
              <a:rPr lang="en-GB" sz="4000" dirty="0"/>
              <a:t>ormal beginnings</a:t>
            </a:r>
          </a:p>
          <a:p>
            <a:pPr marL="742950" indent="-742950">
              <a:buAutoNum type="arabicPeriod"/>
            </a:pPr>
            <a:r>
              <a:rPr lang="en-GB" sz="4000" dirty="0"/>
              <a:t>Despised/rejected for others (no resisting)</a:t>
            </a:r>
          </a:p>
          <a:p>
            <a:pPr marL="742950" indent="-742950">
              <a:buAutoNum type="arabicPeriod"/>
            </a:pPr>
            <a:r>
              <a:rPr lang="en-GB" sz="4000" dirty="0"/>
              <a:t>Sinless</a:t>
            </a:r>
          </a:p>
          <a:p>
            <a:pPr marL="742950" indent="-742950">
              <a:buAutoNum type="arabicPeriod"/>
            </a:pPr>
            <a:r>
              <a:rPr lang="en-GB" sz="4000" dirty="0"/>
              <a:t>Executed/died young</a:t>
            </a:r>
          </a:p>
          <a:p>
            <a:pPr marL="742950" indent="-742950">
              <a:buAutoNum type="arabicPeriod"/>
            </a:pPr>
            <a:r>
              <a:rPr lang="en-GB" sz="4000" dirty="0"/>
              <a:t>Buried w rich/criminals</a:t>
            </a:r>
          </a:p>
          <a:p>
            <a:pPr marL="742950" indent="-742950">
              <a:buAutoNum type="arabicPeriod"/>
            </a:pPr>
            <a:r>
              <a:rPr lang="en-GB" sz="4000" dirty="0"/>
              <a:t>Back alive/victorious</a:t>
            </a:r>
          </a:p>
          <a:p>
            <a:pPr marL="742950" indent="-742950">
              <a:buAutoNum type="arabicPeriod"/>
            </a:pPr>
            <a:endParaRPr lang="en-GB" sz="4000" dirty="0"/>
          </a:p>
          <a:p>
            <a:pPr marL="742950" indent="-742950">
              <a:buAutoNum type="arabicPeriod"/>
            </a:pPr>
            <a:endParaRPr lang="en-GB" sz="4000" dirty="0"/>
          </a:p>
        </p:txBody>
      </p:sp>
    </p:spTree>
    <p:extLst>
      <p:ext uri="{BB962C8B-B14F-4D97-AF65-F5344CB8AC3E}">
        <p14:creationId xmlns:p14="http://schemas.microsoft.com/office/powerpoint/2010/main" val="15970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11" name="Rectangle: Rounded Corners 10">
            <a:extLst>
              <a:ext uri="{FF2B5EF4-FFF2-40B4-BE49-F238E27FC236}">
                <a16:creationId xmlns:a16="http://schemas.microsoft.com/office/drawing/2014/main" id="{D07C900E-FA3D-4B5D-B1A0-2E06B6C4C88E}"/>
              </a:ext>
            </a:extLst>
          </p:cNvPr>
          <p:cNvSpPr/>
          <p:nvPr/>
        </p:nvSpPr>
        <p:spPr>
          <a:xfrm>
            <a:off x="767688" y="927778"/>
            <a:ext cx="11231807" cy="7454224"/>
          </a:xfrm>
          <a:prstGeom prst="roundRect">
            <a:avLst>
              <a:gd name="adj" fmla="val 98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GB" sz="4000" dirty="0">
                <a:solidFill>
                  <a:schemeClr val="tx1"/>
                </a:solidFill>
              </a:rPr>
              <a:t>Isaiah 52:13-53:12 (NLT)</a:t>
            </a:r>
          </a:p>
          <a:p>
            <a:r>
              <a:rPr lang="en-US" sz="4000" dirty="0"/>
              <a:t>When he sees all that is accomplished by his anguish, he will be satisfied. And because of his experience, my righteous servant will make it possible for many to be counted righteous, for he will bear all their sins. </a:t>
            </a:r>
            <a:r>
              <a:rPr lang="en-US" sz="4000" b="1" baseline="30000" dirty="0"/>
              <a:t>12 </a:t>
            </a:r>
            <a:r>
              <a:rPr lang="en-US" sz="4000" dirty="0"/>
              <a:t>I will give him the honors of a victorious soldier, because he exposed himself to death. He was counted among the rebels. He bore the sins of many and interceded for rebels.</a:t>
            </a:r>
          </a:p>
        </p:txBody>
      </p:sp>
      <p:sp>
        <p:nvSpPr>
          <p:cNvPr id="10" name="Rectangle 9">
            <a:extLst>
              <a:ext uri="{FF2B5EF4-FFF2-40B4-BE49-F238E27FC236}">
                <a16:creationId xmlns:a16="http://schemas.microsoft.com/office/drawing/2014/main" id="{E959FE16-3349-490D-BE61-A59CFF5E38A9}"/>
              </a:ext>
            </a:extLst>
          </p:cNvPr>
          <p:cNvSpPr/>
          <p:nvPr/>
        </p:nvSpPr>
        <p:spPr>
          <a:xfrm>
            <a:off x="12355166" y="559926"/>
            <a:ext cx="5577163" cy="74542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742950" indent="-742950">
              <a:buAutoNum type="arabicPeriod"/>
            </a:pPr>
            <a:r>
              <a:rPr lang="en-GB" sz="4000" dirty="0"/>
              <a:t>Influential (to kings)</a:t>
            </a:r>
          </a:p>
          <a:p>
            <a:pPr marL="742950" indent="-742950">
              <a:buAutoNum type="arabicPeriod"/>
            </a:pPr>
            <a:r>
              <a:rPr lang="en-GB" sz="4000" dirty="0">
                <a:solidFill>
                  <a:schemeClr val="tx1"/>
                </a:solidFill>
              </a:rPr>
              <a:t>Disfigured/crushed/ pierced</a:t>
            </a:r>
          </a:p>
          <a:p>
            <a:pPr marL="742950" indent="-742950">
              <a:buAutoNum type="arabicPeriod"/>
            </a:pPr>
            <a:r>
              <a:rPr lang="en-GB" sz="4000" dirty="0">
                <a:solidFill>
                  <a:schemeClr val="tx1"/>
                </a:solidFill>
              </a:rPr>
              <a:t>Humble/n</a:t>
            </a:r>
            <a:r>
              <a:rPr lang="en-GB" sz="4000" dirty="0"/>
              <a:t>ormal beginnings</a:t>
            </a:r>
          </a:p>
          <a:p>
            <a:pPr marL="742950" indent="-742950">
              <a:buAutoNum type="arabicPeriod"/>
            </a:pPr>
            <a:r>
              <a:rPr lang="en-GB" sz="4000" dirty="0"/>
              <a:t>Despised/rejected for others (no resisting)</a:t>
            </a:r>
          </a:p>
          <a:p>
            <a:pPr marL="742950" indent="-742950">
              <a:buAutoNum type="arabicPeriod"/>
            </a:pPr>
            <a:r>
              <a:rPr lang="en-GB" sz="4000" dirty="0"/>
              <a:t>Sinless</a:t>
            </a:r>
          </a:p>
          <a:p>
            <a:pPr marL="742950" indent="-742950">
              <a:buAutoNum type="arabicPeriod"/>
            </a:pPr>
            <a:r>
              <a:rPr lang="en-GB" sz="4000" dirty="0"/>
              <a:t>Executed/died young</a:t>
            </a:r>
          </a:p>
          <a:p>
            <a:pPr marL="742950" indent="-742950">
              <a:buAutoNum type="arabicPeriod"/>
            </a:pPr>
            <a:r>
              <a:rPr lang="en-GB" sz="4000" dirty="0"/>
              <a:t>Buried w rich/criminals</a:t>
            </a:r>
          </a:p>
          <a:p>
            <a:pPr marL="742950" indent="-742950">
              <a:buAutoNum type="arabicPeriod"/>
            </a:pPr>
            <a:r>
              <a:rPr lang="en-GB" sz="4000" dirty="0"/>
              <a:t>Back alive/victorious</a:t>
            </a:r>
          </a:p>
          <a:p>
            <a:pPr marL="742950" indent="-742950">
              <a:buAutoNum type="arabicPeriod"/>
            </a:pPr>
            <a:endParaRPr lang="en-GB" sz="4000" dirty="0"/>
          </a:p>
          <a:p>
            <a:pPr marL="742950" indent="-742950">
              <a:buAutoNum type="arabicPeriod"/>
            </a:pPr>
            <a:endParaRPr lang="en-GB" sz="4000" dirty="0"/>
          </a:p>
        </p:txBody>
      </p:sp>
      <p:sp>
        <p:nvSpPr>
          <p:cNvPr id="8" name="Speech Bubble: Rectangle with Corners Rounded 7">
            <a:extLst>
              <a:ext uri="{FF2B5EF4-FFF2-40B4-BE49-F238E27FC236}">
                <a16:creationId xmlns:a16="http://schemas.microsoft.com/office/drawing/2014/main" id="{283CB22B-F6AE-4993-8298-A16E21A23FFA}"/>
              </a:ext>
            </a:extLst>
          </p:cNvPr>
          <p:cNvSpPr/>
          <p:nvPr/>
        </p:nvSpPr>
        <p:spPr>
          <a:xfrm>
            <a:off x="5428060" y="7340766"/>
            <a:ext cx="4624653" cy="2754884"/>
          </a:xfrm>
          <a:prstGeom prst="wedgeRoundRectCallout">
            <a:avLst>
              <a:gd name="adj1" fmla="val 91896"/>
              <a:gd name="adj2" fmla="val -71857"/>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lang="en-US" sz="4000" dirty="0">
                <a:solidFill>
                  <a:schemeClr val="bg1"/>
                </a:solidFill>
              </a:rPr>
              <a:t>“Did not the Messiah have to suffer these things and </a:t>
            </a:r>
            <a:r>
              <a:rPr lang="en-US" sz="4000" u="sng" dirty="0">
                <a:solidFill>
                  <a:schemeClr val="bg1"/>
                </a:solidFill>
              </a:rPr>
              <a:t>then enter his glory</a:t>
            </a:r>
            <a:r>
              <a:rPr lang="en-US" sz="4000" dirty="0">
                <a:solidFill>
                  <a:schemeClr val="bg1"/>
                </a:solidFill>
              </a:rPr>
              <a:t>?”</a:t>
            </a:r>
            <a:endParaRPr lang="en-GB" sz="4000" dirty="0">
              <a:solidFill>
                <a:schemeClr val="bg1"/>
              </a:solidFill>
            </a:endParaRPr>
          </a:p>
        </p:txBody>
      </p:sp>
    </p:spTree>
    <p:extLst>
      <p:ext uri="{BB962C8B-B14F-4D97-AF65-F5344CB8AC3E}">
        <p14:creationId xmlns:p14="http://schemas.microsoft.com/office/powerpoint/2010/main" val="373377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304B7F-0895-460D-9447-9A741070CA57}"/>
              </a:ext>
            </a:extLst>
          </p:cNvPr>
          <p:cNvSpPr/>
          <p:nvPr/>
        </p:nvSpPr>
        <p:spPr>
          <a:xfrm>
            <a:off x="12199284" y="6937460"/>
            <a:ext cx="5862918" cy="29275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600" b="1" dirty="0"/>
          </a:p>
        </p:txBody>
      </p:sp>
      <p:sp>
        <p:nvSpPr>
          <p:cNvPr id="3" name="Content Placeholder 2"/>
          <p:cNvSpPr>
            <a:spLocks noGrp="1"/>
          </p:cNvSpPr>
          <p:nvPr>
            <p:ph idx="1"/>
          </p:nvPr>
        </p:nvSpPr>
        <p:spPr>
          <a:xfrm>
            <a:off x="1712121" y="2839026"/>
            <a:ext cx="7055362" cy="7025943"/>
          </a:xfrm>
        </p:spPr>
        <p:txBody>
          <a:bodyPr>
            <a:normAutofit/>
          </a:bodyPr>
          <a:lstStyle/>
          <a:p>
            <a:r>
              <a:rPr lang="en-US" dirty="0"/>
              <a:t>One of four biographies of Jesus from the first century</a:t>
            </a:r>
          </a:p>
          <a:p>
            <a:r>
              <a:rPr lang="en-US" dirty="0"/>
              <a:t>Ends like a biography?</a:t>
            </a:r>
          </a:p>
          <a:p>
            <a:pPr lvl="1"/>
            <a:r>
              <a:rPr lang="en-US" sz="4000" dirty="0"/>
              <a:t>A conquered people, awaiting a promise</a:t>
            </a:r>
          </a:p>
          <a:p>
            <a:r>
              <a:rPr lang="en-US" dirty="0"/>
              <a:t>Hopes crushed Friday</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6" name="Rectangle 5">
            <a:extLst>
              <a:ext uri="{FF2B5EF4-FFF2-40B4-BE49-F238E27FC236}">
                <a16:creationId xmlns:a16="http://schemas.microsoft.com/office/drawing/2014/main" id="{E20FAF1D-380A-49EA-8B6D-49F0504C71CC}"/>
              </a:ext>
            </a:extLst>
          </p:cNvPr>
          <p:cNvSpPr/>
          <p:nvPr/>
        </p:nvSpPr>
        <p:spPr>
          <a:xfrm>
            <a:off x="10885561" y="883653"/>
            <a:ext cx="5519851" cy="2736041"/>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4000" dirty="0"/>
              <a:t>-Saw what they wanted to see in scripture</a:t>
            </a:r>
          </a:p>
          <a:p>
            <a:r>
              <a:rPr lang="en-US" sz="4000" dirty="0"/>
              <a:t>-Heard what they wanted to hear from Jesus</a:t>
            </a:r>
          </a:p>
          <a:p>
            <a:endParaRPr lang="en-US" sz="4000" dirty="0"/>
          </a:p>
        </p:txBody>
      </p:sp>
      <p:sp>
        <p:nvSpPr>
          <p:cNvPr id="9" name="Rectangle 8">
            <a:extLst>
              <a:ext uri="{FF2B5EF4-FFF2-40B4-BE49-F238E27FC236}">
                <a16:creationId xmlns:a16="http://schemas.microsoft.com/office/drawing/2014/main" id="{39D159A7-1221-4745-B0BC-AAAE7CCB23A3}"/>
              </a:ext>
            </a:extLst>
          </p:cNvPr>
          <p:cNvSpPr/>
          <p:nvPr/>
        </p:nvSpPr>
        <p:spPr>
          <a:xfrm>
            <a:off x="12209929" y="3882177"/>
            <a:ext cx="5862918" cy="30552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t>“The Son of Man is going to be delivered into the hands of men. They will kill him….”</a:t>
            </a:r>
          </a:p>
        </p:txBody>
      </p:sp>
      <p:sp>
        <p:nvSpPr>
          <p:cNvPr id="10" name="Rectangle 9">
            <a:extLst>
              <a:ext uri="{FF2B5EF4-FFF2-40B4-BE49-F238E27FC236}">
                <a16:creationId xmlns:a16="http://schemas.microsoft.com/office/drawing/2014/main" id="{55712B67-6B9D-4538-ACE4-7D013D47259E}"/>
              </a:ext>
            </a:extLst>
          </p:cNvPr>
          <p:cNvSpPr/>
          <p:nvPr/>
        </p:nvSpPr>
        <p:spPr>
          <a:xfrm>
            <a:off x="12209927" y="6794584"/>
            <a:ext cx="5862918" cy="30552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t>“When the Son of Man sits on his glorious throne, you who have followed me will also sit on 12 thrones….”</a:t>
            </a:r>
          </a:p>
        </p:txBody>
      </p:sp>
    </p:spTree>
    <p:extLst>
      <p:ext uri="{BB962C8B-B14F-4D97-AF65-F5344CB8AC3E}">
        <p14:creationId xmlns:p14="http://schemas.microsoft.com/office/powerpoint/2010/main" val="19365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uiExpand="1" build="p"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207-D9F1-4524-B27D-F066A1F6B5B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FFBE2DF-D832-4210-86BF-17C2D27F626F}"/>
              </a:ext>
            </a:extLst>
          </p:cNvPr>
          <p:cNvSpPr/>
          <p:nvPr/>
        </p:nvSpPr>
        <p:spPr>
          <a:xfrm>
            <a:off x="6129867" y="0"/>
            <a:ext cx="12158133"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8A4684-EF39-49AF-A9CB-7D732B15E6F5}"/>
              </a:ext>
            </a:extLst>
          </p:cNvPr>
          <p:cNvSpPr/>
          <p:nvPr/>
        </p:nvSpPr>
        <p:spPr>
          <a:xfrm>
            <a:off x="0" y="0"/>
            <a:ext cx="6129867" cy="1028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9C038DED-8C2F-4611-9D9B-387F05700431}"/>
              </a:ext>
            </a:extLst>
          </p:cNvPr>
          <p:cNvSpPr txBox="1"/>
          <p:nvPr/>
        </p:nvSpPr>
        <p:spPr>
          <a:xfrm>
            <a:off x="10547614" y="8382002"/>
            <a:ext cx="6972698" cy="1569660"/>
          </a:xfrm>
          <a:prstGeom prst="rect">
            <a:avLst/>
          </a:prstGeom>
          <a:noFill/>
        </p:spPr>
        <p:txBody>
          <a:bodyPr wrap="square" rtlCol="0">
            <a:spAutoFit/>
          </a:bodyPr>
          <a:lstStyle/>
          <a:p>
            <a:pPr algn="r"/>
            <a:r>
              <a:rPr lang="en-US" sz="4800" b="1" dirty="0"/>
              <a:t>4. The description of the “servant” from Isaiah</a:t>
            </a:r>
          </a:p>
        </p:txBody>
      </p:sp>
      <p:sp>
        <p:nvSpPr>
          <p:cNvPr id="9" name="TextBox 8">
            <a:extLst>
              <a:ext uri="{FF2B5EF4-FFF2-40B4-BE49-F238E27FC236}">
                <a16:creationId xmlns:a16="http://schemas.microsoft.com/office/drawing/2014/main" id="{C4B25C2F-28FE-4B4A-AF99-0C234AEC36AA}"/>
              </a:ext>
            </a:extLst>
          </p:cNvPr>
          <p:cNvSpPr txBox="1"/>
          <p:nvPr/>
        </p:nvSpPr>
        <p:spPr>
          <a:xfrm>
            <a:off x="9144000" y="6180348"/>
            <a:ext cx="8376312" cy="1569660"/>
          </a:xfrm>
          <a:prstGeom prst="rect">
            <a:avLst/>
          </a:prstGeom>
          <a:noFill/>
        </p:spPr>
        <p:txBody>
          <a:bodyPr wrap="square" rtlCol="0">
            <a:spAutoFit/>
          </a:bodyPr>
          <a:lstStyle/>
          <a:p>
            <a:pPr algn="r"/>
            <a:r>
              <a:rPr lang="en-US" sz="4800" b="1" dirty="0"/>
              <a:t>3. The identification of the Messiah with God himself</a:t>
            </a:r>
          </a:p>
        </p:txBody>
      </p:sp>
      <p:sp>
        <p:nvSpPr>
          <p:cNvPr id="12" name="TextBox 11">
            <a:extLst>
              <a:ext uri="{FF2B5EF4-FFF2-40B4-BE49-F238E27FC236}">
                <a16:creationId xmlns:a16="http://schemas.microsoft.com/office/drawing/2014/main" id="{BD1B8E5A-475C-4E6D-9440-EEF2EABE110C}"/>
              </a:ext>
            </a:extLst>
          </p:cNvPr>
          <p:cNvSpPr txBox="1"/>
          <p:nvPr/>
        </p:nvSpPr>
        <p:spPr>
          <a:xfrm>
            <a:off x="9141618" y="3978693"/>
            <a:ext cx="8376312" cy="1569660"/>
          </a:xfrm>
          <a:prstGeom prst="rect">
            <a:avLst/>
          </a:prstGeom>
          <a:noFill/>
        </p:spPr>
        <p:txBody>
          <a:bodyPr wrap="square" rtlCol="0">
            <a:spAutoFit/>
          </a:bodyPr>
          <a:lstStyle/>
          <a:p>
            <a:pPr algn="r"/>
            <a:r>
              <a:rPr lang="en-US" sz="4800" b="1" dirty="0"/>
              <a:t>2. The built-in incompleteness of the sacrificial system</a:t>
            </a:r>
          </a:p>
        </p:txBody>
      </p:sp>
      <p:sp>
        <p:nvSpPr>
          <p:cNvPr id="13" name="TextBox 12">
            <a:extLst>
              <a:ext uri="{FF2B5EF4-FFF2-40B4-BE49-F238E27FC236}">
                <a16:creationId xmlns:a16="http://schemas.microsoft.com/office/drawing/2014/main" id="{C3E69FB0-BE5B-451F-887D-AEF455C105E0}"/>
              </a:ext>
            </a:extLst>
          </p:cNvPr>
          <p:cNvSpPr txBox="1"/>
          <p:nvPr/>
        </p:nvSpPr>
        <p:spPr>
          <a:xfrm>
            <a:off x="6122721" y="2515701"/>
            <a:ext cx="11395209" cy="830997"/>
          </a:xfrm>
          <a:prstGeom prst="rect">
            <a:avLst/>
          </a:prstGeom>
          <a:noFill/>
        </p:spPr>
        <p:txBody>
          <a:bodyPr wrap="square" rtlCol="0">
            <a:spAutoFit/>
          </a:bodyPr>
          <a:lstStyle/>
          <a:p>
            <a:pPr algn="r"/>
            <a:r>
              <a:rPr lang="en-US" sz="4800" b="1" dirty="0"/>
              <a:t>1. The sacrificial lamb theme</a:t>
            </a:r>
          </a:p>
        </p:txBody>
      </p:sp>
    </p:spTree>
    <p:extLst>
      <p:ext uri="{BB962C8B-B14F-4D97-AF65-F5344CB8AC3E}">
        <p14:creationId xmlns:p14="http://schemas.microsoft.com/office/powerpoint/2010/main" val="3439445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b="1" baseline="30000" dirty="0"/>
              <a:t>28 </a:t>
            </a:r>
            <a:r>
              <a:rPr lang="en-US" dirty="0"/>
              <a:t>As they approached the village to which they were going, Jesus continued on as if he were going farther. </a:t>
            </a:r>
          </a:p>
          <a:p>
            <a:pPr marL="0" indent="0">
              <a:buNone/>
            </a:pPr>
            <a:r>
              <a:rPr lang="en-US" b="1" baseline="30000" dirty="0"/>
              <a:t>29 </a:t>
            </a:r>
            <a:r>
              <a:rPr lang="en-US" dirty="0"/>
              <a:t>But they urged him strongly, “Stay with us, for it is nearly evening; the day is almost over.” So he went in to stay with them.</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5" name="Rectangle: Rounded Corners 4">
            <a:extLst>
              <a:ext uri="{FF2B5EF4-FFF2-40B4-BE49-F238E27FC236}">
                <a16:creationId xmlns:a16="http://schemas.microsoft.com/office/drawing/2014/main" id="{1A4C28EA-805A-4811-96FC-FE7217D2B525}"/>
              </a:ext>
            </a:extLst>
          </p:cNvPr>
          <p:cNvSpPr/>
          <p:nvPr/>
        </p:nvSpPr>
        <p:spPr>
          <a:xfrm>
            <a:off x="13512800" y="2817821"/>
            <a:ext cx="4165600"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Giving them the option to consider it all or not…</a:t>
            </a:r>
            <a:endParaRPr lang="en-GB" sz="4000" dirty="0">
              <a:solidFill>
                <a:schemeClr val="tx1"/>
              </a:solidFill>
            </a:endParaRPr>
          </a:p>
        </p:txBody>
      </p:sp>
      <p:sp>
        <p:nvSpPr>
          <p:cNvPr id="6" name="Rectangle: Rounded Corners 5">
            <a:extLst>
              <a:ext uri="{FF2B5EF4-FFF2-40B4-BE49-F238E27FC236}">
                <a16:creationId xmlns:a16="http://schemas.microsoft.com/office/drawing/2014/main" id="{D78D2C1F-A761-433C-B105-5E0F423AA19E}"/>
              </a:ext>
            </a:extLst>
          </p:cNvPr>
          <p:cNvSpPr/>
          <p:nvPr/>
        </p:nvSpPr>
        <p:spPr>
          <a:xfrm>
            <a:off x="13445067" y="5848888"/>
            <a:ext cx="4165600" cy="26855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How could anyone hear all that and just not think about it?</a:t>
            </a:r>
            <a:endParaRPr lang="en-GB" sz="4000" dirty="0">
              <a:solidFill>
                <a:schemeClr val="tx1"/>
              </a:solidFill>
            </a:endParaRPr>
          </a:p>
        </p:txBody>
      </p:sp>
    </p:spTree>
    <p:extLst>
      <p:ext uri="{BB962C8B-B14F-4D97-AF65-F5344CB8AC3E}">
        <p14:creationId xmlns:p14="http://schemas.microsoft.com/office/powerpoint/2010/main" val="87506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b="1" baseline="30000" dirty="0"/>
              <a:t>30 </a:t>
            </a:r>
            <a:r>
              <a:rPr lang="en-US" dirty="0"/>
              <a:t>When he was at the table with them, he took bread, gave thanks, broke it and began to give it to them. </a:t>
            </a:r>
            <a:r>
              <a:rPr lang="en-US" b="1" baseline="30000" dirty="0"/>
              <a:t>31 </a:t>
            </a:r>
            <a:r>
              <a:rPr lang="en-US" dirty="0"/>
              <a:t>Then their eyes were opened and they recognized him, and he disappeared from their sight. </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8" name="Rectangle: Rounded Corners 7">
            <a:extLst>
              <a:ext uri="{FF2B5EF4-FFF2-40B4-BE49-F238E27FC236}">
                <a16:creationId xmlns:a16="http://schemas.microsoft.com/office/drawing/2014/main" id="{0419EDF5-BF29-4C00-8D1B-906950D42CB5}"/>
              </a:ext>
            </a:extLst>
          </p:cNvPr>
          <p:cNvSpPr/>
          <p:nvPr/>
        </p:nvSpPr>
        <p:spPr>
          <a:xfrm>
            <a:off x="12837459" y="2817821"/>
            <a:ext cx="4840941"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Old Testament scriptures pointing to Jesus</a:t>
            </a:r>
            <a:endParaRPr lang="en-GB" sz="4000" dirty="0">
              <a:solidFill>
                <a:schemeClr val="tx1"/>
              </a:solidFill>
            </a:endParaRPr>
          </a:p>
        </p:txBody>
      </p:sp>
      <p:sp>
        <p:nvSpPr>
          <p:cNvPr id="9" name="Rectangle: Rounded Corners 8">
            <a:extLst>
              <a:ext uri="{FF2B5EF4-FFF2-40B4-BE49-F238E27FC236}">
                <a16:creationId xmlns:a16="http://schemas.microsoft.com/office/drawing/2014/main" id="{39E22CC1-6099-4A3B-9AD3-2B82FB84A377}"/>
              </a:ext>
            </a:extLst>
          </p:cNvPr>
          <p:cNvSpPr/>
          <p:nvPr/>
        </p:nvSpPr>
        <p:spPr>
          <a:xfrm>
            <a:off x="12837459" y="5396284"/>
            <a:ext cx="4840941" cy="9367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Personal experience</a:t>
            </a:r>
            <a:endParaRPr lang="en-GB" sz="4000" dirty="0">
              <a:solidFill>
                <a:schemeClr val="tx1"/>
              </a:solidFill>
            </a:endParaRPr>
          </a:p>
        </p:txBody>
      </p:sp>
      <p:sp>
        <p:nvSpPr>
          <p:cNvPr id="10" name="Rectangle: Rounded Corners 9">
            <a:extLst>
              <a:ext uri="{FF2B5EF4-FFF2-40B4-BE49-F238E27FC236}">
                <a16:creationId xmlns:a16="http://schemas.microsoft.com/office/drawing/2014/main" id="{1DC4036E-9F8B-4D53-A97E-3837F5505A2E}"/>
              </a:ext>
            </a:extLst>
          </p:cNvPr>
          <p:cNvSpPr/>
          <p:nvPr/>
        </p:nvSpPr>
        <p:spPr>
          <a:xfrm>
            <a:off x="12837459" y="6845522"/>
            <a:ext cx="4840940" cy="1705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Appearance of the risen Jesus</a:t>
            </a:r>
            <a:endParaRPr lang="en-GB" sz="4000" dirty="0">
              <a:solidFill>
                <a:schemeClr val="tx1"/>
              </a:solidFill>
            </a:endParaRPr>
          </a:p>
        </p:txBody>
      </p:sp>
    </p:spTree>
    <p:extLst>
      <p:ext uri="{BB962C8B-B14F-4D97-AF65-F5344CB8AC3E}">
        <p14:creationId xmlns:p14="http://schemas.microsoft.com/office/powerpoint/2010/main" val="28700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0521452-1CD6-442D-B3E4-96F5419922E2}"/>
              </a:ext>
            </a:extLst>
          </p:cNvPr>
          <p:cNvSpPr/>
          <p:nvPr/>
        </p:nvSpPr>
        <p:spPr>
          <a:xfrm>
            <a:off x="12837459" y="2817821"/>
            <a:ext cx="4840941"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Old Testament scriptures pointing to Jesus</a:t>
            </a:r>
            <a:endParaRPr lang="en-GB" sz="4000" dirty="0">
              <a:solidFill>
                <a:schemeClr val="tx1"/>
              </a:solidFill>
            </a:endParaRPr>
          </a:p>
        </p:txBody>
      </p:sp>
      <p:sp>
        <p:nvSpPr>
          <p:cNvPr id="9" name="Rectangle: Rounded Corners 8">
            <a:extLst>
              <a:ext uri="{FF2B5EF4-FFF2-40B4-BE49-F238E27FC236}">
                <a16:creationId xmlns:a16="http://schemas.microsoft.com/office/drawing/2014/main" id="{4D72D76E-38F6-4C06-9379-C0A059067705}"/>
              </a:ext>
            </a:extLst>
          </p:cNvPr>
          <p:cNvSpPr/>
          <p:nvPr/>
        </p:nvSpPr>
        <p:spPr>
          <a:xfrm>
            <a:off x="12837459" y="5396284"/>
            <a:ext cx="4840941" cy="9367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Personal experience</a:t>
            </a:r>
            <a:endParaRPr lang="en-GB" sz="4000" dirty="0">
              <a:solidFill>
                <a:schemeClr val="tx1"/>
              </a:solidFill>
            </a:endParaRPr>
          </a:p>
        </p:txBody>
      </p:sp>
      <p:sp>
        <p:nvSpPr>
          <p:cNvPr id="10" name="Rectangle: Rounded Corners 9">
            <a:extLst>
              <a:ext uri="{FF2B5EF4-FFF2-40B4-BE49-F238E27FC236}">
                <a16:creationId xmlns:a16="http://schemas.microsoft.com/office/drawing/2014/main" id="{4399D4D0-EAC2-4420-9A85-B81191B6531B}"/>
              </a:ext>
            </a:extLst>
          </p:cNvPr>
          <p:cNvSpPr/>
          <p:nvPr/>
        </p:nvSpPr>
        <p:spPr>
          <a:xfrm>
            <a:off x="12837459" y="6845522"/>
            <a:ext cx="4840940" cy="1705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Appearance of the risen Jesus</a:t>
            </a:r>
            <a:endParaRPr lang="en-GB" sz="4000" dirty="0">
              <a:solidFill>
                <a:schemeClr val="tx1"/>
              </a:solidFill>
            </a:endParaRPr>
          </a:p>
        </p:txBody>
      </p:sp>
      <p:sp>
        <p:nvSpPr>
          <p:cNvPr id="11" name="Speech Bubble: Rectangle with Corners Rounded 10">
            <a:extLst>
              <a:ext uri="{FF2B5EF4-FFF2-40B4-BE49-F238E27FC236}">
                <a16:creationId xmlns:a16="http://schemas.microsoft.com/office/drawing/2014/main" id="{73F6A5FA-920E-4E52-9630-41D124947632}"/>
              </a:ext>
            </a:extLst>
          </p:cNvPr>
          <p:cNvSpPr/>
          <p:nvPr/>
        </p:nvSpPr>
        <p:spPr>
          <a:xfrm>
            <a:off x="6495989" y="7698222"/>
            <a:ext cx="4227646" cy="1462711"/>
          </a:xfrm>
          <a:prstGeom prst="wedgeRoundRectCallout">
            <a:avLst>
              <a:gd name="adj1" fmla="val 97903"/>
              <a:gd name="adj2" fmla="val -37270"/>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lang="en-US" sz="4000" dirty="0">
                <a:solidFill>
                  <a:schemeClr val="bg1"/>
                </a:solidFill>
              </a:rPr>
              <a:t>I’d believe if I experienced that!</a:t>
            </a:r>
            <a:endParaRPr lang="en-GB" sz="4000" dirty="0">
              <a:solidFill>
                <a:schemeClr val="bg1"/>
              </a:solidFill>
            </a:endParaRPr>
          </a:p>
        </p:txBody>
      </p:sp>
      <p:sp>
        <p:nvSpPr>
          <p:cNvPr id="12" name="Speech Bubble: Rectangle with Corners Rounded 11">
            <a:extLst>
              <a:ext uri="{FF2B5EF4-FFF2-40B4-BE49-F238E27FC236}">
                <a16:creationId xmlns:a16="http://schemas.microsoft.com/office/drawing/2014/main" id="{64A68E95-546F-46A0-A514-D9D915263B77}"/>
              </a:ext>
            </a:extLst>
          </p:cNvPr>
          <p:cNvSpPr/>
          <p:nvPr/>
        </p:nvSpPr>
        <p:spPr>
          <a:xfrm>
            <a:off x="3541910" y="883377"/>
            <a:ext cx="6644278" cy="1705401"/>
          </a:xfrm>
          <a:prstGeom prst="wedgeRoundRectCallout">
            <a:avLst>
              <a:gd name="adj1" fmla="val 85611"/>
              <a:gd name="adj2" fmla="val 120771"/>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lang="en-GB" sz="4000" dirty="0">
                <a:solidFill>
                  <a:schemeClr val="bg1"/>
                </a:solidFill>
              </a:rPr>
              <a:t>If accurately predicting the future doesn’t do it for you…</a:t>
            </a:r>
          </a:p>
        </p:txBody>
      </p:sp>
      <p:sp>
        <p:nvSpPr>
          <p:cNvPr id="13" name="Rectangle: Rounded Corners 12">
            <a:extLst>
              <a:ext uri="{FF2B5EF4-FFF2-40B4-BE49-F238E27FC236}">
                <a16:creationId xmlns:a16="http://schemas.microsoft.com/office/drawing/2014/main" id="{FACE2A99-EC60-44B6-96E6-5A031794F8C8}"/>
              </a:ext>
            </a:extLst>
          </p:cNvPr>
          <p:cNvSpPr/>
          <p:nvPr/>
        </p:nvSpPr>
        <p:spPr>
          <a:xfrm>
            <a:off x="2484999" y="3950552"/>
            <a:ext cx="7193190" cy="2894970"/>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US" sz="4000" dirty="0">
                <a:solidFill>
                  <a:schemeClr val="bg1"/>
                </a:solidFill>
              </a:rPr>
              <a:t>The historical data surrounding the aftermath of Jesus’s death…</a:t>
            </a:r>
          </a:p>
          <a:p>
            <a:r>
              <a:rPr lang="en-US" sz="4000" dirty="0">
                <a:solidFill>
                  <a:schemeClr val="bg1"/>
                </a:solidFill>
              </a:rPr>
              <a:t>-compelling evidence</a:t>
            </a:r>
          </a:p>
          <a:p>
            <a:r>
              <a:rPr lang="en-US" sz="4000" dirty="0">
                <a:solidFill>
                  <a:schemeClr val="bg1"/>
                </a:solidFill>
              </a:rPr>
              <a:t>-independent line of evidence</a:t>
            </a:r>
            <a:endParaRPr lang="en-GB" sz="4000" dirty="0">
              <a:solidFill>
                <a:schemeClr val="bg1"/>
              </a:solidFill>
            </a:endParaRPr>
          </a:p>
        </p:txBody>
      </p:sp>
      <p:sp>
        <p:nvSpPr>
          <p:cNvPr id="14" name="Rectangle 13">
            <a:extLst>
              <a:ext uri="{FF2B5EF4-FFF2-40B4-BE49-F238E27FC236}">
                <a16:creationId xmlns:a16="http://schemas.microsoft.com/office/drawing/2014/main" id="{1EB338A9-6443-4CF9-B043-AF9423726AE0}"/>
              </a:ext>
            </a:extLst>
          </p:cNvPr>
          <p:cNvSpPr/>
          <p:nvPr/>
        </p:nvSpPr>
        <p:spPr>
          <a:xfrm>
            <a:off x="458777" y="6976533"/>
            <a:ext cx="5400156" cy="3118753"/>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Should he appear to everyone or just you?</a:t>
            </a:r>
          </a:p>
          <a:p>
            <a:r>
              <a:rPr lang="en-US" sz="4000" dirty="0">
                <a:solidFill>
                  <a:schemeClr val="tx1"/>
                </a:solidFill>
              </a:rPr>
              <a:t>-If just you, why?</a:t>
            </a:r>
          </a:p>
          <a:p>
            <a:r>
              <a:rPr lang="en-US" sz="4000" dirty="0">
                <a:solidFill>
                  <a:schemeClr val="tx1"/>
                </a:solidFill>
              </a:rPr>
              <a:t>-If everyone, are you sure you’d be convinced?</a:t>
            </a:r>
            <a:endParaRPr lang="en-GB" sz="4000" dirty="0">
              <a:solidFill>
                <a:schemeClr val="tx1"/>
              </a:solidFill>
            </a:endParaRPr>
          </a:p>
        </p:txBody>
      </p:sp>
    </p:spTree>
    <p:extLst>
      <p:ext uri="{BB962C8B-B14F-4D97-AF65-F5344CB8AC3E}">
        <p14:creationId xmlns:p14="http://schemas.microsoft.com/office/powerpoint/2010/main" val="66966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uiExpand="1" build="p" animBg="1"/>
      <p:bldP spid="14" grpId="0" animBg="1"/>
      <p:bldP spid="1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b="1" baseline="30000" dirty="0"/>
              <a:t>32 </a:t>
            </a:r>
            <a:r>
              <a:rPr lang="en-US" dirty="0"/>
              <a:t>They asked each other, “Were not our hearts burning within us while he talked with us on the road and opened the Scriptures to us?”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4" name="Rectangle: Rounded Corners 3">
            <a:extLst>
              <a:ext uri="{FF2B5EF4-FFF2-40B4-BE49-F238E27FC236}">
                <a16:creationId xmlns:a16="http://schemas.microsoft.com/office/drawing/2014/main" id="{08763440-E8E3-4CE3-AA64-EDD79C61C7E6}"/>
              </a:ext>
            </a:extLst>
          </p:cNvPr>
          <p:cNvSpPr/>
          <p:nvPr/>
        </p:nvSpPr>
        <p:spPr>
          <a:xfrm>
            <a:off x="1712120" y="6983421"/>
            <a:ext cx="4165600"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From despair &amp; distraction…</a:t>
            </a:r>
          </a:p>
          <a:p>
            <a:r>
              <a:rPr lang="en-US" sz="4000" dirty="0">
                <a:solidFill>
                  <a:schemeClr val="tx1"/>
                </a:solidFill>
              </a:rPr>
              <a:t>to a taste of hope</a:t>
            </a:r>
            <a:endParaRPr lang="en-GB" sz="4000" dirty="0">
              <a:solidFill>
                <a:schemeClr val="tx1"/>
              </a:solidFill>
            </a:endParaRPr>
          </a:p>
        </p:txBody>
      </p:sp>
    </p:spTree>
    <p:extLst>
      <p:ext uri="{BB962C8B-B14F-4D97-AF65-F5344CB8AC3E}">
        <p14:creationId xmlns:p14="http://schemas.microsoft.com/office/powerpoint/2010/main" val="39363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b="1" baseline="30000" dirty="0"/>
              <a:t>32 </a:t>
            </a:r>
            <a:r>
              <a:rPr lang="en-US" dirty="0"/>
              <a:t>They asked each other, “Were not </a:t>
            </a:r>
            <a:r>
              <a:rPr lang="en-US" u="sng" dirty="0"/>
              <a:t>our hearts burning within us</a:t>
            </a:r>
            <a:r>
              <a:rPr lang="en-US" dirty="0"/>
              <a:t> while he talked with us on the road and opened the Scriptures to us?”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4" name="Rectangle: Rounded Corners 3">
            <a:extLst>
              <a:ext uri="{FF2B5EF4-FFF2-40B4-BE49-F238E27FC236}">
                <a16:creationId xmlns:a16="http://schemas.microsoft.com/office/drawing/2014/main" id="{08763440-E8E3-4CE3-AA64-EDD79C61C7E6}"/>
              </a:ext>
            </a:extLst>
          </p:cNvPr>
          <p:cNvSpPr/>
          <p:nvPr/>
        </p:nvSpPr>
        <p:spPr>
          <a:xfrm>
            <a:off x="1712120" y="6983421"/>
            <a:ext cx="4165600"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From despair &amp; distraction…</a:t>
            </a:r>
          </a:p>
          <a:p>
            <a:r>
              <a:rPr lang="en-US" sz="4000" dirty="0">
                <a:solidFill>
                  <a:schemeClr val="tx1"/>
                </a:solidFill>
              </a:rPr>
              <a:t>to a taste of hope</a:t>
            </a:r>
            <a:endParaRPr lang="en-GB" sz="4000" dirty="0">
              <a:solidFill>
                <a:schemeClr val="tx1"/>
              </a:solidFill>
            </a:endParaRPr>
          </a:p>
        </p:txBody>
      </p:sp>
      <p:sp>
        <p:nvSpPr>
          <p:cNvPr id="6" name="Rectangle 5">
            <a:extLst>
              <a:ext uri="{FF2B5EF4-FFF2-40B4-BE49-F238E27FC236}">
                <a16:creationId xmlns:a16="http://schemas.microsoft.com/office/drawing/2014/main" id="{48A2B118-E0E0-41CF-9879-9D02D6389CF0}"/>
              </a:ext>
            </a:extLst>
          </p:cNvPr>
          <p:cNvSpPr/>
          <p:nvPr/>
        </p:nvSpPr>
        <p:spPr>
          <a:xfrm>
            <a:off x="7078133" y="5791200"/>
            <a:ext cx="10566399" cy="326511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u="sng" dirty="0"/>
              <a:t>“What if it’s true that Jesus raised from the dead?”</a:t>
            </a:r>
            <a:endParaRPr lang="en-US" sz="4000" u="sng" dirty="0">
              <a:solidFill>
                <a:srgbClr val="000000"/>
              </a:solidFill>
              <a:latin typeface="system-ui"/>
            </a:endParaRPr>
          </a:p>
          <a:p>
            <a:r>
              <a:rPr lang="en-US" sz="4000" b="1" dirty="0"/>
              <a:t>Then everything he ever taught </a:t>
            </a:r>
            <a:r>
              <a:rPr lang="en-US" sz="4000" b="1" i="1" dirty="0"/>
              <a:t>must</a:t>
            </a:r>
            <a:r>
              <a:rPr lang="en-US" sz="4000" b="1" dirty="0"/>
              <a:t> be true.</a:t>
            </a:r>
            <a:endParaRPr lang="en-US" sz="4000" dirty="0"/>
          </a:p>
          <a:p>
            <a:r>
              <a:rPr lang="en-US" sz="4000" dirty="0"/>
              <a:t>-Including his endorsement of the scripture</a:t>
            </a:r>
          </a:p>
          <a:p>
            <a:r>
              <a:rPr lang="en-US" sz="4000" dirty="0"/>
              <a:t>-This means we can be confident in what we believe</a:t>
            </a:r>
          </a:p>
          <a:p>
            <a:endParaRPr lang="en-US" sz="4000" dirty="0"/>
          </a:p>
        </p:txBody>
      </p:sp>
      <p:sp>
        <p:nvSpPr>
          <p:cNvPr id="8" name="Speech Bubble: Rectangle with Corners Rounded 7">
            <a:extLst>
              <a:ext uri="{FF2B5EF4-FFF2-40B4-BE49-F238E27FC236}">
                <a16:creationId xmlns:a16="http://schemas.microsoft.com/office/drawing/2014/main" id="{8E1104FC-1886-4DBD-9E79-F75C1D1EF628}"/>
              </a:ext>
            </a:extLst>
          </p:cNvPr>
          <p:cNvSpPr/>
          <p:nvPr/>
        </p:nvSpPr>
        <p:spPr>
          <a:xfrm>
            <a:off x="10126135" y="422031"/>
            <a:ext cx="7815520" cy="2217855"/>
          </a:xfrm>
          <a:prstGeom prst="wedgeRoundRectCallout">
            <a:avLst>
              <a:gd name="adj1" fmla="val 6139"/>
              <a:gd name="adj2" fmla="val 181885"/>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lang="en-GB" sz="4000" dirty="0">
                <a:solidFill>
                  <a:schemeClr val="bg1"/>
                </a:solidFill>
              </a:rPr>
              <a:t>As in, it’s not a </a:t>
            </a:r>
            <a:r>
              <a:rPr lang="en-GB" sz="4000" i="1" dirty="0">
                <a:solidFill>
                  <a:schemeClr val="bg1"/>
                </a:solidFill>
              </a:rPr>
              <a:t>religion</a:t>
            </a:r>
            <a:r>
              <a:rPr lang="en-GB" sz="4000" dirty="0">
                <a:solidFill>
                  <a:schemeClr val="bg1"/>
                </a:solidFill>
              </a:rPr>
              <a:t> thing,</a:t>
            </a:r>
          </a:p>
          <a:p>
            <a:r>
              <a:rPr lang="en-GB" sz="4000" dirty="0">
                <a:solidFill>
                  <a:schemeClr val="bg1"/>
                </a:solidFill>
              </a:rPr>
              <a:t>but it’s a </a:t>
            </a:r>
            <a:r>
              <a:rPr lang="en-GB" sz="4000" i="1" dirty="0">
                <a:solidFill>
                  <a:schemeClr val="bg1"/>
                </a:solidFill>
              </a:rPr>
              <a:t>real-life</a:t>
            </a:r>
            <a:r>
              <a:rPr lang="en-GB" sz="4000" dirty="0">
                <a:solidFill>
                  <a:schemeClr val="bg1"/>
                </a:solidFill>
              </a:rPr>
              <a:t> thing.</a:t>
            </a:r>
          </a:p>
          <a:p>
            <a:r>
              <a:rPr lang="en-GB" sz="4000" dirty="0">
                <a:solidFill>
                  <a:schemeClr val="bg1"/>
                </a:solidFill>
              </a:rPr>
              <a:t>And this one piece confirms the rest</a:t>
            </a:r>
          </a:p>
        </p:txBody>
      </p:sp>
    </p:spTree>
    <p:extLst>
      <p:ext uri="{BB962C8B-B14F-4D97-AF65-F5344CB8AC3E}">
        <p14:creationId xmlns:p14="http://schemas.microsoft.com/office/powerpoint/2010/main" val="40380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uiExpand="1"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b="1" baseline="30000" dirty="0"/>
              <a:t>32 </a:t>
            </a:r>
            <a:r>
              <a:rPr lang="en-US" dirty="0"/>
              <a:t>They asked each other, “Were not </a:t>
            </a:r>
            <a:r>
              <a:rPr lang="en-US" u="sng" dirty="0"/>
              <a:t>our hearts burning within us</a:t>
            </a:r>
            <a:r>
              <a:rPr lang="en-US" dirty="0"/>
              <a:t> while he talked with us on the road and opened the Scriptures to us?”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4" name="Rectangle: Rounded Corners 3">
            <a:extLst>
              <a:ext uri="{FF2B5EF4-FFF2-40B4-BE49-F238E27FC236}">
                <a16:creationId xmlns:a16="http://schemas.microsoft.com/office/drawing/2014/main" id="{08763440-E8E3-4CE3-AA64-EDD79C61C7E6}"/>
              </a:ext>
            </a:extLst>
          </p:cNvPr>
          <p:cNvSpPr/>
          <p:nvPr/>
        </p:nvSpPr>
        <p:spPr>
          <a:xfrm>
            <a:off x="1712120" y="6983421"/>
            <a:ext cx="4165600"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From despair &amp; distraction…</a:t>
            </a:r>
          </a:p>
          <a:p>
            <a:r>
              <a:rPr lang="en-US" sz="4000" dirty="0">
                <a:solidFill>
                  <a:schemeClr val="tx1"/>
                </a:solidFill>
              </a:rPr>
              <a:t>to a taste of hope</a:t>
            </a:r>
            <a:endParaRPr lang="en-GB" sz="4000" dirty="0">
              <a:solidFill>
                <a:schemeClr val="tx1"/>
              </a:solidFill>
            </a:endParaRPr>
          </a:p>
        </p:txBody>
      </p:sp>
      <p:sp>
        <p:nvSpPr>
          <p:cNvPr id="6" name="Rectangle 5">
            <a:extLst>
              <a:ext uri="{FF2B5EF4-FFF2-40B4-BE49-F238E27FC236}">
                <a16:creationId xmlns:a16="http://schemas.microsoft.com/office/drawing/2014/main" id="{48A2B118-E0E0-41CF-9879-9D02D6389CF0}"/>
              </a:ext>
            </a:extLst>
          </p:cNvPr>
          <p:cNvSpPr/>
          <p:nvPr/>
        </p:nvSpPr>
        <p:spPr>
          <a:xfrm>
            <a:off x="7078133" y="5791200"/>
            <a:ext cx="10566399" cy="326511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u="sng" dirty="0"/>
              <a:t>“What if it’s true that Jesus raised from the dead?”</a:t>
            </a:r>
            <a:endParaRPr lang="en-US" sz="4000" u="sng" dirty="0">
              <a:solidFill>
                <a:srgbClr val="000000"/>
              </a:solidFill>
              <a:latin typeface="system-ui"/>
            </a:endParaRPr>
          </a:p>
          <a:p>
            <a:r>
              <a:rPr lang="en-US" sz="4000" b="1" dirty="0"/>
              <a:t>Then his death must truly be able to save us.</a:t>
            </a:r>
            <a:endParaRPr lang="en-US" sz="4000" dirty="0"/>
          </a:p>
          <a:p>
            <a:r>
              <a:rPr lang="en-US" sz="4000" dirty="0"/>
              <a:t>-The sacrifice was acceptable</a:t>
            </a:r>
          </a:p>
          <a:p>
            <a:r>
              <a:rPr lang="en-US" sz="4000" dirty="0"/>
              <a:t>-My standing before God can be on steady ground</a:t>
            </a:r>
          </a:p>
          <a:p>
            <a:endParaRPr lang="en-US" sz="4000" dirty="0"/>
          </a:p>
        </p:txBody>
      </p:sp>
    </p:spTree>
    <p:extLst>
      <p:ext uri="{BB962C8B-B14F-4D97-AF65-F5344CB8AC3E}">
        <p14:creationId xmlns:p14="http://schemas.microsoft.com/office/powerpoint/2010/main" val="20966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b="1" baseline="30000" dirty="0"/>
              <a:t>32 </a:t>
            </a:r>
            <a:r>
              <a:rPr lang="en-US" dirty="0"/>
              <a:t>They asked each other, “Were not </a:t>
            </a:r>
            <a:r>
              <a:rPr lang="en-US" u="sng" dirty="0"/>
              <a:t>our hearts burning within us</a:t>
            </a:r>
            <a:r>
              <a:rPr lang="en-US" dirty="0"/>
              <a:t> while he talked with us on the road and opened the Scriptures to us?”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4" name="Rectangle: Rounded Corners 3">
            <a:extLst>
              <a:ext uri="{FF2B5EF4-FFF2-40B4-BE49-F238E27FC236}">
                <a16:creationId xmlns:a16="http://schemas.microsoft.com/office/drawing/2014/main" id="{08763440-E8E3-4CE3-AA64-EDD79C61C7E6}"/>
              </a:ext>
            </a:extLst>
          </p:cNvPr>
          <p:cNvSpPr/>
          <p:nvPr/>
        </p:nvSpPr>
        <p:spPr>
          <a:xfrm>
            <a:off x="1712120" y="6983421"/>
            <a:ext cx="4165600"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From despair &amp; distraction…</a:t>
            </a:r>
          </a:p>
          <a:p>
            <a:r>
              <a:rPr lang="en-US" sz="4000" dirty="0">
                <a:solidFill>
                  <a:schemeClr val="tx1"/>
                </a:solidFill>
              </a:rPr>
              <a:t>to a taste of hope</a:t>
            </a:r>
            <a:endParaRPr lang="en-GB" sz="4000" dirty="0">
              <a:solidFill>
                <a:schemeClr val="tx1"/>
              </a:solidFill>
            </a:endParaRPr>
          </a:p>
        </p:txBody>
      </p:sp>
      <p:sp>
        <p:nvSpPr>
          <p:cNvPr id="6" name="Rectangle 5">
            <a:extLst>
              <a:ext uri="{FF2B5EF4-FFF2-40B4-BE49-F238E27FC236}">
                <a16:creationId xmlns:a16="http://schemas.microsoft.com/office/drawing/2014/main" id="{48A2B118-E0E0-41CF-9879-9D02D6389CF0}"/>
              </a:ext>
            </a:extLst>
          </p:cNvPr>
          <p:cNvSpPr/>
          <p:nvPr/>
        </p:nvSpPr>
        <p:spPr>
          <a:xfrm>
            <a:off x="7078133" y="5791200"/>
            <a:ext cx="10566399" cy="326511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u="sng" dirty="0"/>
              <a:t>“What if it’s true that Jesus raised from the dead?”</a:t>
            </a:r>
            <a:endParaRPr lang="en-US" sz="4000" u="sng" dirty="0">
              <a:solidFill>
                <a:srgbClr val="000000"/>
              </a:solidFill>
              <a:latin typeface="system-ui"/>
            </a:endParaRPr>
          </a:p>
          <a:p>
            <a:r>
              <a:rPr lang="en-US" sz="4000" b="1" dirty="0"/>
              <a:t>Then his love for us is greater than we ever imagined.</a:t>
            </a:r>
            <a:endParaRPr lang="en-US" sz="4000" dirty="0"/>
          </a:p>
          <a:p>
            <a:r>
              <a:rPr lang="en-US" sz="4000" dirty="0"/>
              <a:t>-To pay such a high price for someone like me…</a:t>
            </a:r>
          </a:p>
          <a:p>
            <a:endParaRPr lang="en-US" sz="4000" dirty="0"/>
          </a:p>
        </p:txBody>
      </p:sp>
    </p:spTree>
    <p:extLst>
      <p:ext uri="{BB962C8B-B14F-4D97-AF65-F5344CB8AC3E}">
        <p14:creationId xmlns:p14="http://schemas.microsoft.com/office/powerpoint/2010/main" val="258498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b="1" baseline="30000" dirty="0"/>
              <a:t>32 </a:t>
            </a:r>
            <a:r>
              <a:rPr lang="en-US" dirty="0"/>
              <a:t>They asked each other, “Were not </a:t>
            </a:r>
            <a:r>
              <a:rPr lang="en-US" u="sng" dirty="0"/>
              <a:t>our hearts burning within us</a:t>
            </a:r>
            <a:r>
              <a:rPr lang="en-US" dirty="0"/>
              <a:t> while he talked with us on the road and opened the Scriptures to us?”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4" name="Rectangle: Rounded Corners 3">
            <a:extLst>
              <a:ext uri="{FF2B5EF4-FFF2-40B4-BE49-F238E27FC236}">
                <a16:creationId xmlns:a16="http://schemas.microsoft.com/office/drawing/2014/main" id="{08763440-E8E3-4CE3-AA64-EDD79C61C7E6}"/>
              </a:ext>
            </a:extLst>
          </p:cNvPr>
          <p:cNvSpPr/>
          <p:nvPr/>
        </p:nvSpPr>
        <p:spPr>
          <a:xfrm>
            <a:off x="1712120" y="6983421"/>
            <a:ext cx="4165600"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From despair &amp; distraction…</a:t>
            </a:r>
          </a:p>
          <a:p>
            <a:r>
              <a:rPr lang="en-US" sz="4000" dirty="0">
                <a:solidFill>
                  <a:schemeClr val="tx1"/>
                </a:solidFill>
              </a:rPr>
              <a:t>to a taste of hope</a:t>
            </a:r>
            <a:endParaRPr lang="en-GB" sz="4000" dirty="0">
              <a:solidFill>
                <a:schemeClr val="tx1"/>
              </a:solidFill>
            </a:endParaRPr>
          </a:p>
        </p:txBody>
      </p:sp>
      <p:sp>
        <p:nvSpPr>
          <p:cNvPr id="6" name="Rectangle 5">
            <a:extLst>
              <a:ext uri="{FF2B5EF4-FFF2-40B4-BE49-F238E27FC236}">
                <a16:creationId xmlns:a16="http://schemas.microsoft.com/office/drawing/2014/main" id="{48A2B118-E0E0-41CF-9879-9D02D6389CF0}"/>
              </a:ext>
            </a:extLst>
          </p:cNvPr>
          <p:cNvSpPr/>
          <p:nvPr/>
        </p:nvSpPr>
        <p:spPr>
          <a:xfrm>
            <a:off x="7078133" y="5791200"/>
            <a:ext cx="10566399" cy="326511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u="sng" dirty="0"/>
              <a:t>“What if it’s true that Jesus raised from the dead?”</a:t>
            </a:r>
            <a:endParaRPr lang="en-US" sz="4000" u="sng" dirty="0">
              <a:solidFill>
                <a:srgbClr val="000000"/>
              </a:solidFill>
              <a:latin typeface="system-ui"/>
            </a:endParaRPr>
          </a:p>
          <a:p>
            <a:r>
              <a:rPr lang="en-US" sz="4000" b="1" dirty="0"/>
              <a:t>Then the eternal life he offers us is </a:t>
            </a:r>
            <a:r>
              <a:rPr lang="en-US" sz="4000" b="1" i="1" dirty="0"/>
              <a:t>real</a:t>
            </a:r>
            <a:r>
              <a:rPr lang="en-US" sz="4000" b="1" dirty="0"/>
              <a:t>.</a:t>
            </a:r>
            <a:endParaRPr lang="en-US" sz="4000" dirty="0"/>
          </a:p>
          <a:p>
            <a:r>
              <a:rPr lang="en-US" sz="4000" dirty="0"/>
              <a:t>-Not wishful thinking, and not vague, but something we can actually look forward to.</a:t>
            </a:r>
          </a:p>
          <a:p>
            <a:r>
              <a:rPr lang="en-US" sz="4000" dirty="0"/>
              <a:t>-Not just “spiritual” but physical</a:t>
            </a:r>
          </a:p>
          <a:p>
            <a:endParaRPr lang="en-US" sz="4000" dirty="0"/>
          </a:p>
        </p:txBody>
      </p:sp>
    </p:spTree>
    <p:extLst>
      <p:ext uri="{BB962C8B-B14F-4D97-AF65-F5344CB8AC3E}">
        <p14:creationId xmlns:p14="http://schemas.microsoft.com/office/powerpoint/2010/main" val="79964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b="1" baseline="30000" dirty="0"/>
              <a:t>32 </a:t>
            </a:r>
            <a:r>
              <a:rPr lang="en-US" dirty="0"/>
              <a:t>They asked each other, “Were not </a:t>
            </a:r>
            <a:r>
              <a:rPr lang="en-US" u="sng" dirty="0"/>
              <a:t>our hearts burning within us</a:t>
            </a:r>
            <a:r>
              <a:rPr lang="en-US" dirty="0"/>
              <a:t> while he talked with us on the road and opened the Scriptures to us?”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4" name="Rectangle: Rounded Corners 3">
            <a:extLst>
              <a:ext uri="{FF2B5EF4-FFF2-40B4-BE49-F238E27FC236}">
                <a16:creationId xmlns:a16="http://schemas.microsoft.com/office/drawing/2014/main" id="{08763440-E8E3-4CE3-AA64-EDD79C61C7E6}"/>
              </a:ext>
            </a:extLst>
          </p:cNvPr>
          <p:cNvSpPr/>
          <p:nvPr/>
        </p:nvSpPr>
        <p:spPr>
          <a:xfrm>
            <a:off x="1712120" y="6983421"/>
            <a:ext cx="4165600" cy="20728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From despair &amp; distraction…</a:t>
            </a:r>
          </a:p>
          <a:p>
            <a:r>
              <a:rPr lang="en-US" sz="4000" dirty="0">
                <a:solidFill>
                  <a:schemeClr val="tx1"/>
                </a:solidFill>
              </a:rPr>
              <a:t>to a taste of hope</a:t>
            </a:r>
            <a:endParaRPr lang="en-GB" sz="4000" dirty="0">
              <a:solidFill>
                <a:schemeClr val="tx1"/>
              </a:solidFill>
            </a:endParaRPr>
          </a:p>
        </p:txBody>
      </p:sp>
      <p:sp>
        <p:nvSpPr>
          <p:cNvPr id="6" name="Rectangle 5">
            <a:extLst>
              <a:ext uri="{FF2B5EF4-FFF2-40B4-BE49-F238E27FC236}">
                <a16:creationId xmlns:a16="http://schemas.microsoft.com/office/drawing/2014/main" id="{48A2B118-E0E0-41CF-9879-9D02D6389CF0}"/>
              </a:ext>
            </a:extLst>
          </p:cNvPr>
          <p:cNvSpPr/>
          <p:nvPr/>
        </p:nvSpPr>
        <p:spPr>
          <a:xfrm>
            <a:off x="7078133" y="5791200"/>
            <a:ext cx="10566399" cy="326511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u="sng" dirty="0"/>
              <a:t>“What if it’s true that Jesus raised from the dead?”</a:t>
            </a:r>
            <a:endParaRPr lang="en-US" sz="4000" u="sng" dirty="0">
              <a:solidFill>
                <a:srgbClr val="000000"/>
              </a:solidFill>
              <a:latin typeface="system-ui"/>
            </a:endParaRPr>
          </a:p>
          <a:p>
            <a:r>
              <a:rPr lang="en-US" sz="4000" b="1" dirty="0"/>
              <a:t>Then </a:t>
            </a:r>
            <a:r>
              <a:rPr lang="en-US" sz="4000" b="1" i="1" dirty="0"/>
              <a:t>this</a:t>
            </a:r>
            <a:r>
              <a:rPr lang="en-US" sz="4000" b="1" dirty="0"/>
              <a:t> life is rich with meaning.</a:t>
            </a:r>
            <a:endParaRPr lang="en-US" sz="4000" dirty="0"/>
          </a:p>
          <a:p>
            <a:r>
              <a:rPr lang="en-US" sz="4000" dirty="0"/>
              <a:t>-The decisions we make have eternal impact</a:t>
            </a:r>
          </a:p>
          <a:p>
            <a:r>
              <a:rPr lang="en-US" sz="4000" dirty="0"/>
              <a:t>-We can enjoy things knowing they won’t be erased, but will be redeemed</a:t>
            </a:r>
          </a:p>
        </p:txBody>
      </p:sp>
    </p:spTree>
    <p:extLst>
      <p:ext uri="{BB962C8B-B14F-4D97-AF65-F5344CB8AC3E}">
        <p14:creationId xmlns:p14="http://schemas.microsoft.com/office/powerpoint/2010/main" val="377876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7055362" cy="7025943"/>
          </a:xfrm>
        </p:spPr>
        <p:txBody>
          <a:bodyPr>
            <a:normAutofit/>
          </a:bodyPr>
          <a:lstStyle/>
          <a:p>
            <a:r>
              <a:rPr lang="en-US" dirty="0"/>
              <a:t>One of four biographies of Jesus from the first century</a:t>
            </a:r>
          </a:p>
          <a:p>
            <a:r>
              <a:rPr lang="en-US" dirty="0"/>
              <a:t>Ends like a biography?</a:t>
            </a:r>
          </a:p>
          <a:p>
            <a:pPr lvl="1"/>
            <a:r>
              <a:rPr lang="en-US" sz="4000" dirty="0"/>
              <a:t>A conquered people, awaiting a promise</a:t>
            </a:r>
          </a:p>
          <a:p>
            <a:r>
              <a:rPr lang="en-US" dirty="0"/>
              <a:t>Hopes crushed Friday</a:t>
            </a:r>
          </a:p>
          <a:p>
            <a:r>
              <a:rPr lang="en-US" dirty="0"/>
              <a:t>Now it’s Sunday…</a:t>
            </a:r>
          </a:p>
          <a:p>
            <a:endParaRPr lang="en-US"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Tree>
    <p:extLst>
      <p:ext uri="{BB962C8B-B14F-4D97-AF65-F5344CB8AC3E}">
        <p14:creationId xmlns:p14="http://schemas.microsoft.com/office/powerpoint/2010/main" val="244345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750812" cy="7025943"/>
          </a:xfrm>
        </p:spPr>
        <p:txBody>
          <a:bodyPr>
            <a:normAutofit/>
          </a:bodyPr>
          <a:lstStyle/>
          <a:p>
            <a:pPr marL="0" indent="0">
              <a:buNone/>
            </a:pPr>
            <a:r>
              <a:rPr lang="en-US" b="1" baseline="30000" dirty="0"/>
              <a:t>32 </a:t>
            </a:r>
            <a:r>
              <a:rPr lang="en-US" dirty="0"/>
              <a:t>They asked each other, “Were not our hearts burning within us while he talked with us on the road and opened the Scriptures to us?”</a:t>
            </a:r>
          </a:p>
          <a:p>
            <a:pPr marL="0" indent="0">
              <a:buNone/>
            </a:pPr>
            <a:r>
              <a:rPr lang="en-US" b="1" baseline="30000" dirty="0"/>
              <a:t>33 </a:t>
            </a:r>
            <a:r>
              <a:rPr lang="en-US" dirty="0"/>
              <a:t>They got up and returned at once to Jerusalem. There they found the Eleven and those with them, assembled together </a:t>
            </a:r>
            <a:r>
              <a:rPr lang="en-US" b="1" baseline="30000" dirty="0"/>
              <a:t>34 </a:t>
            </a:r>
            <a:r>
              <a:rPr lang="en-US" dirty="0"/>
              <a:t>and saying, “It is true! The Lord has risen ….”</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Tree>
    <p:extLst>
      <p:ext uri="{BB962C8B-B14F-4D97-AF65-F5344CB8AC3E}">
        <p14:creationId xmlns:p14="http://schemas.microsoft.com/office/powerpoint/2010/main" val="2355884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983832"/>
            <a:ext cx="14442279" cy="6881138"/>
          </a:xfrm>
        </p:spPr>
        <p:txBody>
          <a:bodyPr>
            <a:normAutofit/>
          </a:bodyPr>
          <a:lstStyle/>
          <a:p>
            <a:r>
              <a:rPr lang="en-US" sz="4000" dirty="0"/>
              <a:t>Faulty expectations &gt;&gt; crushed hope &gt;&gt; despair/distraction</a:t>
            </a:r>
          </a:p>
          <a:p>
            <a:r>
              <a:rPr lang="en-US" sz="4000" dirty="0"/>
              <a:t>God wakes up their hope through the scriptures</a:t>
            </a:r>
          </a:p>
          <a:p>
            <a:pPr lvl="1"/>
            <a:r>
              <a:rPr lang="en-US" sz="4000" dirty="0"/>
              <a:t>Some personal experience (hearts burning)</a:t>
            </a:r>
          </a:p>
          <a:p>
            <a:pPr lvl="1"/>
            <a:r>
              <a:rPr lang="en-US" sz="4000" dirty="0"/>
              <a:t>Some objective evidence (events described before they happened)</a:t>
            </a:r>
          </a:p>
          <a:p>
            <a:r>
              <a:rPr lang="en-US" sz="4000" dirty="0"/>
              <a:t>The hope indicated by Jesus’s resurrection is all-encompassing</a:t>
            </a:r>
          </a:p>
          <a:p>
            <a:r>
              <a:rPr lang="en-US" sz="4000" dirty="0"/>
              <a:t>They are invited to seek further, and then Jesus reveals himself</a:t>
            </a:r>
          </a:p>
          <a:p>
            <a:endParaRPr lang="en-US" sz="4000"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380541"/>
            <a:ext cx="9343850" cy="2464259"/>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 </a:t>
            </a:r>
          </a:p>
          <a:p>
            <a:r>
              <a:rPr lang="en-US" dirty="0"/>
              <a:t>Conclusions</a:t>
            </a:r>
          </a:p>
        </p:txBody>
      </p:sp>
      <p:sp>
        <p:nvSpPr>
          <p:cNvPr id="4" name="Rectangle 3">
            <a:extLst>
              <a:ext uri="{FF2B5EF4-FFF2-40B4-BE49-F238E27FC236}">
                <a16:creationId xmlns:a16="http://schemas.microsoft.com/office/drawing/2014/main" id="{F6F079FA-3FF0-4BBD-ACA6-63B23C1C7014}"/>
              </a:ext>
            </a:extLst>
          </p:cNvPr>
          <p:cNvSpPr/>
          <p:nvPr/>
        </p:nvSpPr>
        <p:spPr>
          <a:xfrm>
            <a:off x="8331197" y="461641"/>
            <a:ext cx="8769613" cy="246426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US" sz="4000" dirty="0">
                <a:solidFill>
                  <a:sysClr val="windowText" lastClr="000000"/>
                </a:solidFill>
              </a:rPr>
              <a:t>“Here I am! I stand at the door and knock. If anyone hears my voice and opens the door, I will come in and eat with that person, and they with me.” Rev. 3:20</a:t>
            </a:r>
            <a:endParaRPr lang="en-GB" sz="4000" dirty="0">
              <a:solidFill>
                <a:sysClr val="windowText" lastClr="000000"/>
              </a:solidFill>
            </a:endParaRPr>
          </a:p>
        </p:txBody>
      </p:sp>
    </p:spTree>
    <p:extLst>
      <p:ext uri="{BB962C8B-B14F-4D97-AF65-F5344CB8AC3E}">
        <p14:creationId xmlns:p14="http://schemas.microsoft.com/office/powerpoint/2010/main" val="137018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236163"/>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Seeking further…</a:t>
            </a:r>
          </a:p>
        </p:txBody>
      </p:sp>
      <p:pic>
        <p:nvPicPr>
          <p:cNvPr id="4" name="Picture 2" descr="https://m.media-amazon.com/images/I/61d5izFE2oL._SL1048_.jpg">
            <a:extLst>
              <a:ext uri="{FF2B5EF4-FFF2-40B4-BE49-F238E27FC236}">
                <a16:creationId xmlns:a16="http://schemas.microsoft.com/office/drawing/2014/main" id="{A112C75B-8667-45CD-A77B-AFFA5BF45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793" y="1925649"/>
            <a:ext cx="3665395" cy="56656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0CA220B-1433-40F1-AC60-C5A163E14FD2}"/>
              </a:ext>
            </a:extLst>
          </p:cNvPr>
          <p:cNvPicPr>
            <a:picLocks noChangeAspect="1"/>
          </p:cNvPicPr>
          <p:nvPr/>
        </p:nvPicPr>
        <p:blipFill rotWithShape="1">
          <a:blip r:embed="rId4"/>
          <a:srcRect l="3158" t="44288" r="51754" b="11891"/>
          <a:stretch/>
        </p:blipFill>
        <p:spPr>
          <a:xfrm>
            <a:off x="6837971" y="1790264"/>
            <a:ext cx="5912667" cy="3232411"/>
          </a:xfrm>
          <a:prstGeom prst="rect">
            <a:avLst/>
          </a:prstGeom>
        </p:spPr>
      </p:pic>
      <p:sp>
        <p:nvSpPr>
          <p:cNvPr id="10" name="Rectangle 9">
            <a:extLst>
              <a:ext uri="{FF2B5EF4-FFF2-40B4-BE49-F238E27FC236}">
                <a16:creationId xmlns:a16="http://schemas.microsoft.com/office/drawing/2014/main" id="{535A09CD-245A-409E-A0FE-20A6B0088B87}"/>
              </a:ext>
            </a:extLst>
          </p:cNvPr>
          <p:cNvSpPr/>
          <p:nvPr/>
        </p:nvSpPr>
        <p:spPr>
          <a:xfrm>
            <a:off x="9364135" y="5022675"/>
            <a:ext cx="2912533" cy="2568659"/>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Or search “Dr. Craig Resurrection” on YouTube</a:t>
            </a:r>
            <a:endParaRPr lang="en-GB" sz="4000" dirty="0">
              <a:solidFill>
                <a:schemeClr val="tx1"/>
              </a:solidFill>
            </a:endParaRPr>
          </a:p>
        </p:txBody>
      </p:sp>
      <p:pic>
        <p:nvPicPr>
          <p:cNvPr id="8" name="Picture 7">
            <a:extLst>
              <a:ext uri="{FF2B5EF4-FFF2-40B4-BE49-F238E27FC236}">
                <a16:creationId xmlns:a16="http://schemas.microsoft.com/office/drawing/2014/main" id="{6A7473BD-D4FD-4A4F-BF2F-07A91C244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4268" y="3687989"/>
            <a:ext cx="3899867" cy="3899867"/>
          </a:xfrm>
          <a:prstGeom prst="rect">
            <a:avLst/>
          </a:prstGeom>
        </p:spPr>
      </p:pic>
      <p:sp>
        <p:nvSpPr>
          <p:cNvPr id="11" name="Rectangle: Rounded Corners 10">
            <a:extLst>
              <a:ext uri="{FF2B5EF4-FFF2-40B4-BE49-F238E27FC236}">
                <a16:creationId xmlns:a16="http://schemas.microsoft.com/office/drawing/2014/main" id="{732248B2-63B9-4119-AF34-B07DA631F932}"/>
              </a:ext>
            </a:extLst>
          </p:cNvPr>
          <p:cNvSpPr/>
          <p:nvPr/>
        </p:nvSpPr>
        <p:spPr>
          <a:xfrm>
            <a:off x="13224740" y="1735539"/>
            <a:ext cx="4165600" cy="5855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4000" dirty="0">
                <a:solidFill>
                  <a:schemeClr val="tx1"/>
                </a:solidFill>
              </a:rPr>
              <a:t>Go straight to the source:</a:t>
            </a:r>
          </a:p>
          <a:p>
            <a:pPr algn="ctr"/>
            <a:endParaRPr lang="en-US" sz="4000" dirty="0">
              <a:solidFill>
                <a:schemeClr val="tx1"/>
              </a:solidFill>
            </a:endParaRPr>
          </a:p>
          <a:p>
            <a:pPr algn="ctr"/>
            <a:r>
              <a:rPr lang="en-US" sz="4000" dirty="0">
                <a:solidFill>
                  <a:schemeClr val="tx1"/>
                </a:solidFill>
              </a:rPr>
              <a:t>Consider asking God if this is all true.</a:t>
            </a:r>
          </a:p>
          <a:p>
            <a:pPr algn="ctr"/>
            <a:endParaRPr lang="en-US" sz="4000" dirty="0">
              <a:solidFill>
                <a:schemeClr val="tx1"/>
              </a:solidFill>
            </a:endParaRPr>
          </a:p>
        </p:txBody>
      </p:sp>
      <p:cxnSp>
        <p:nvCxnSpPr>
          <p:cNvPr id="13" name="Straight Connector 12">
            <a:extLst>
              <a:ext uri="{FF2B5EF4-FFF2-40B4-BE49-F238E27FC236}">
                <a16:creationId xmlns:a16="http://schemas.microsoft.com/office/drawing/2014/main" id="{3814EEB0-FD6A-4EF9-BA44-C473B0C3E356}"/>
              </a:ext>
            </a:extLst>
          </p:cNvPr>
          <p:cNvCxnSpPr/>
          <p:nvPr/>
        </p:nvCxnSpPr>
        <p:spPr>
          <a:xfrm flipV="1">
            <a:off x="0" y="7767796"/>
            <a:ext cx="18288000" cy="12492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9DF85CB-7655-492D-B76C-9BD77958291E}"/>
              </a:ext>
            </a:extLst>
          </p:cNvPr>
          <p:cNvSpPr txBox="1"/>
          <p:nvPr/>
        </p:nvSpPr>
        <p:spPr>
          <a:xfrm>
            <a:off x="12832832" y="9086561"/>
            <a:ext cx="4766054" cy="707886"/>
          </a:xfrm>
          <a:prstGeom prst="rect">
            <a:avLst/>
          </a:prstGeom>
          <a:noFill/>
        </p:spPr>
        <p:txBody>
          <a:bodyPr wrap="square" rtlCol="0">
            <a:spAutoFit/>
          </a:bodyPr>
          <a:lstStyle/>
          <a:p>
            <a:r>
              <a:rPr lang="en-GB" sz="4000" dirty="0"/>
              <a:t>dufaultb@dwellcc.org</a:t>
            </a:r>
            <a:endParaRPr lang="en-US" sz="4000" dirty="0"/>
          </a:p>
        </p:txBody>
      </p:sp>
      <p:sp>
        <p:nvSpPr>
          <p:cNvPr id="15" name="TextBox 14">
            <a:extLst>
              <a:ext uri="{FF2B5EF4-FFF2-40B4-BE49-F238E27FC236}">
                <a16:creationId xmlns:a16="http://schemas.microsoft.com/office/drawing/2014/main" id="{7998B866-079E-433D-ABD9-0256EC80613F}"/>
              </a:ext>
            </a:extLst>
          </p:cNvPr>
          <p:cNvSpPr txBox="1"/>
          <p:nvPr/>
        </p:nvSpPr>
        <p:spPr>
          <a:xfrm>
            <a:off x="2209490" y="8184864"/>
            <a:ext cx="6254158" cy="1446550"/>
          </a:xfrm>
          <a:prstGeom prst="rect">
            <a:avLst/>
          </a:prstGeom>
          <a:noFill/>
        </p:spPr>
        <p:txBody>
          <a:bodyPr wrap="square" rtlCol="0">
            <a:spAutoFit/>
          </a:bodyPr>
          <a:lstStyle/>
          <a:p>
            <a:r>
              <a:rPr lang="en-GB" sz="8800" dirty="0"/>
              <a:t>OPEN Q &amp; A</a:t>
            </a:r>
            <a:endParaRPr lang="en-US" sz="8800" dirty="0"/>
          </a:p>
        </p:txBody>
      </p:sp>
    </p:spTree>
    <p:extLst>
      <p:ext uri="{BB962C8B-B14F-4D97-AF65-F5344CB8AC3E}">
        <p14:creationId xmlns:p14="http://schemas.microsoft.com/office/powerpoint/2010/main" val="298124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0393571" cy="7025943"/>
          </a:xfrm>
        </p:spPr>
        <p:txBody>
          <a:bodyPr>
            <a:normAutofit/>
          </a:bodyPr>
          <a:lstStyle/>
          <a:p>
            <a:pPr marL="0" indent="0">
              <a:buNone/>
            </a:pPr>
            <a:r>
              <a:rPr lang="en-US" b="1" baseline="30000" dirty="0"/>
              <a:t>13 </a:t>
            </a:r>
            <a:r>
              <a:rPr lang="en-US" dirty="0"/>
              <a:t>Now that same day two of them were going to a village called Emmaus, about seven miles from Jerusalem. </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11" name="Speech Bubble: Rectangle with Corners Rounded 10">
            <a:extLst>
              <a:ext uri="{FF2B5EF4-FFF2-40B4-BE49-F238E27FC236}">
                <a16:creationId xmlns:a16="http://schemas.microsoft.com/office/drawing/2014/main" id="{6506C6C6-F9E9-456D-916F-3BA99DA7224D}"/>
              </a:ext>
            </a:extLst>
          </p:cNvPr>
          <p:cNvSpPr/>
          <p:nvPr/>
        </p:nvSpPr>
        <p:spPr>
          <a:xfrm>
            <a:off x="9214882" y="1533432"/>
            <a:ext cx="2513704" cy="1057325"/>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Zero hope</a:t>
            </a:r>
            <a:endParaRPr lang="en-GB" sz="4000" dirty="0">
              <a:solidFill>
                <a:schemeClr val="tx1"/>
              </a:solidFill>
            </a:endParaRPr>
          </a:p>
        </p:txBody>
      </p:sp>
      <p:sp>
        <p:nvSpPr>
          <p:cNvPr id="12" name="Rectangle 11">
            <a:extLst>
              <a:ext uri="{FF2B5EF4-FFF2-40B4-BE49-F238E27FC236}">
                <a16:creationId xmlns:a16="http://schemas.microsoft.com/office/drawing/2014/main" id="{90EF2C93-22D2-4B24-9C93-210421B28DB3}"/>
              </a:ext>
            </a:extLst>
          </p:cNvPr>
          <p:cNvSpPr/>
          <p:nvPr/>
        </p:nvSpPr>
        <p:spPr>
          <a:xfrm>
            <a:off x="1487228" y="6390776"/>
            <a:ext cx="6873050" cy="2736041"/>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4000" dirty="0"/>
              <a:t>Despair and distraction</a:t>
            </a:r>
          </a:p>
          <a:p>
            <a:r>
              <a:rPr lang="en-US" sz="4000" dirty="0"/>
              <a:t>-Some duty in Emmaus?</a:t>
            </a:r>
          </a:p>
          <a:p>
            <a:r>
              <a:rPr lang="en-US" sz="4000" dirty="0"/>
              <a:t>-Better than sitting and thinking</a:t>
            </a:r>
          </a:p>
          <a:p>
            <a:r>
              <a:rPr lang="en-US" sz="4000" dirty="0"/>
              <a:t>-Can we relate? </a:t>
            </a:r>
          </a:p>
          <a:p>
            <a:endParaRPr lang="en-US" sz="4000" dirty="0"/>
          </a:p>
        </p:txBody>
      </p:sp>
      <p:pic>
        <p:nvPicPr>
          <p:cNvPr id="2" name="Picture 1">
            <a:extLst>
              <a:ext uri="{FF2B5EF4-FFF2-40B4-BE49-F238E27FC236}">
                <a16:creationId xmlns:a16="http://schemas.microsoft.com/office/drawing/2014/main" id="{A472966F-9615-4F72-A165-4CF5028604A3}"/>
              </a:ext>
            </a:extLst>
          </p:cNvPr>
          <p:cNvPicPr>
            <a:picLocks noChangeAspect="1"/>
          </p:cNvPicPr>
          <p:nvPr/>
        </p:nvPicPr>
        <p:blipFill rotWithShape="1">
          <a:blip r:embed="rId3"/>
          <a:srcRect l="18683" t="20429" r="18948" b="9758"/>
          <a:stretch/>
        </p:blipFill>
        <p:spPr>
          <a:xfrm>
            <a:off x="9381063" y="4917800"/>
            <a:ext cx="8527414" cy="5369200"/>
          </a:xfrm>
          <a:prstGeom prst="rect">
            <a:avLst/>
          </a:prstGeom>
        </p:spPr>
      </p:pic>
      <p:pic>
        <p:nvPicPr>
          <p:cNvPr id="4" name="Picture 3">
            <a:extLst>
              <a:ext uri="{FF2B5EF4-FFF2-40B4-BE49-F238E27FC236}">
                <a16:creationId xmlns:a16="http://schemas.microsoft.com/office/drawing/2014/main" id="{387FDD21-878A-45B3-9DAA-4EDB76ED1585}"/>
              </a:ext>
            </a:extLst>
          </p:cNvPr>
          <p:cNvPicPr>
            <a:picLocks noChangeAspect="1"/>
          </p:cNvPicPr>
          <p:nvPr/>
        </p:nvPicPr>
        <p:blipFill rotWithShape="1">
          <a:blip r:embed="rId4"/>
          <a:srcRect l="11491" t="33528" r="10526" b="45805"/>
          <a:stretch/>
        </p:blipFill>
        <p:spPr>
          <a:xfrm>
            <a:off x="9149488" y="6986331"/>
            <a:ext cx="9045404" cy="1348438"/>
          </a:xfrm>
          <a:prstGeom prst="rect">
            <a:avLst/>
          </a:prstGeom>
        </p:spPr>
      </p:pic>
    </p:spTree>
    <p:extLst>
      <p:ext uri="{BB962C8B-B14F-4D97-AF65-F5344CB8AC3E}">
        <p14:creationId xmlns:p14="http://schemas.microsoft.com/office/powerpoint/2010/main" val="382838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b="1" baseline="30000" dirty="0"/>
              <a:t>14 </a:t>
            </a:r>
            <a:r>
              <a:rPr lang="en-US" dirty="0"/>
              <a:t>They were talking with each other about everything that had happened. </a:t>
            </a:r>
            <a:r>
              <a:rPr lang="en-US" b="1" baseline="30000" dirty="0"/>
              <a:t>15 </a:t>
            </a:r>
            <a:r>
              <a:rPr lang="en-US" dirty="0"/>
              <a:t>As they talked and discussed these things with each other, Jesus himself came up and walked along with them; </a:t>
            </a:r>
          </a:p>
          <a:p>
            <a:pPr marL="0" indent="0">
              <a:buNone/>
            </a:pPr>
            <a:r>
              <a:rPr lang="en-US" b="1" baseline="30000" dirty="0"/>
              <a:t>16 </a:t>
            </a:r>
            <a:r>
              <a:rPr lang="en-US" dirty="0"/>
              <a:t>but they were kept from recognizing him.</a:t>
            </a:r>
          </a:p>
          <a:p>
            <a:pPr marL="0" indent="0">
              <a:buNone/>
            </a:pPr>
            <a:r>
              <a:rPr lang="en-US" b="1" baseline="30000" dirty="0"/>
              <a:t>17 </a:t>
            </a:r>
            <a:r>
              <a:rPr lang="en-US" dirty="0"/>
              <a:t>He asked them, “What are you discussing together as you walk along?”</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pic>
        <p:nvPicPr>
          <p:cNvPr id="6" name="Graphic 5" descr="Question mark">
            <a:extLst>
              <a:ext uri="{FF2B5EF4-FFF2-40B4-BE49-F238E27FC236}">
                <a16:creationId xmlns:a16="http://schemas.microsoft.com/office/drawing/2014/main" id="{ADDD5EFA-301A-4F94-B327-F29CC5F35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7088" y="8211824"/>
            <a:ext cx="1829985" cy="1829985"/>
          </a:xfrm>
          <a:prstGeom prst="rect">
            <a:avLst/>
          </a:prstGeom>
        </p:spPr>
      </p:pic>
      <p:sp>
        <p:nvSpPr>
          <p:cNvPr id="8" name="Rectangle 7">
            <a:extLst>
              <a:ext uri="{FF2B5EF4-FFF2-40B4-BE49-F238E27FC236}">
                <a16:creationId xmlns:a16="http://schemas.microsoft.com/office/drawing/2014/main" id="{8AE9D970-04F2-4AEA-BB2D-A1009DA56387}"/>
              </a:ext>
            </a:extLst>
          </p:cNvPr>
          <p:cNvSpPr/>
          <p:nvPr/>
        </p:nvSpPr>
        <p:spPr>
          <a:xfrm>
            <a:off x="13209986" y="6247025"/>
            <a:ext cx="4715435" cy="3313832"/>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4000" dirty="0"/>
              <a:t>Slowly waking them up to hope….</a:t>
            </a:r>
          </a:p>
          <a:p>
            <a:r>
              <a:rPr lang="en-US" sz="4000" dirty="0"/>
              <a:t>Giving some evidence, and inviting them to seek further.</a:t>
            </a:r>
          </a:p>
          <a:p>
            <a:endParaRPr lang="en-US" sz="4000" dirty="0"/>
          </a:p>
        </p:txBody>
      </p:sp>
    </p:spTree>
    <p:extLst>
      <p:ext uri="{BB962C8B-B14F-4D97-AF65-F5344CB8AC3E}">
        <p14:creationId xmlns:p14="http://schemas.microsoft.com/office/powerpoint/2010/main" val="254891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dirty="0"/>
              <a:t>They stood still, their faces downcast. </a:t>
            </a:r>
            <a:r>
              <a:rPr lang="en-US" b="1" baseline="30000" dirty="0"/>
              <a:t>18 </a:t>
            </a:r>
            <a:r>
              <a:rPr lang="en-US" dirty="0"/>
              <a:t>One of them, named Cleopas, asked him, “Are you the only one visiting Jerusalem who does not know the things that have happened there in these days?”</a:t>
            </a:r>
          </a:p>
          <a:p>
            <a:pPr marL="0" indent="0">
              <a:buNone/>
            </a:pPr>
            <a:r>
              <a:rPr lang="en-US" b="1" baseline="30000" dirty="0"/>
              <a:t>19 </a:t>
            </a:r>
            <a:r>
              <a:rPr lang="en-US" dirty="0"/>
              <a:t>“What things?” he asked</a:t>
            </a:r>
          </a:p>
          <a:p>
            <a:pPr marL="0" indent="0">
              <a:buNone/>
            </a:pPr>
            <a:r>
              <a:rPr lang="en-US" dirty="0"/>
              <a:t>“About Jesus of Nazareth,” they replied.</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
        <p:nvSpPr>
          <p:cNvPr id="9" name="Speech Bubble: Rectangle with Corners Rounded 8">
            <a:extLst>
              <a:ext uri="{FF2B5EF4-FFF2-40B4-BE49-F238E27FC236}">
                <a16:creationId xmlns:a16="http://schemas.microsoft.com/office/drawing/2014/main" id="{1C214FAB-5E2E-4E4F-A1C0-F7332FE7F979}"/>
              </a:ext>
            </a:extLst>
          </p:cNvPr>
          <p:cNvSpPr/>
          <p:nvPr/>
        </p:nvSpPr>
        <p:spPr>
          <a:xfrm>
            <a:off x="13443285" y="2839026"/>
            <a:ext cx="3578674" cy="1510019"/>
          </a:xfrm>
          <a:prstGeom prst="wedgeRoundRectCallout">
            <a:avLst>
              <a:gd name="adj1" fmla="val 65533"/>
              <a:gd name="adj2" fmla="val -54646"/>
              <a:gd name="adj3" fmla="val 16667"/>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Were you born in a barn?</a:t>
            </a:r>
            <a:endParaRPr lang="en-GB" sz="4000" dirty="0">
              <a:solidFill>
                <a:schemeClr val="tx1"/>
              </a:solidFill>
            </a:endParaRPr>
          </a:p>
        </p:txBody>
      </p:sp>
    </p:spTree>
    <p:extLst>
      <p:ext uri="{BB962C8B-B14F-4D97-AF65-F5344CB8AC3E}">
        <p14:creationId xmlns:p14="http://schemas.microsoft.com/office/powerpoint/2010/main" val="317946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11125338" cy="7025943"/>
          </a:xfrm>
        </p:spPr>
        <p:txBody>
          <a:bodyPr>
            <a:normAutofit/>
          </a:bodyPr>
          <a:lstStyle/>
          <a:p>
            <a:pPr marL="0" indent="0">
              <a:buNone/>
            </a:pPr>
            <a:r>
              <a:rPr lang="en-US" dirty="0"/>
              <a:t>“He was a prophet, powerful in word and deed before God and all the people. </a:t>
            </a:r>
            <a:r>
              <a:rPr lang="en-US" b="1" baseline="30000" dirty="0"/>
              <a:t>20 </a:t>
            </a:r>
            <a:r>
              <a:rPr lang="en-US" dirty="0"/>
              <a:t>The chief priests and our rulers handed him over to be sentenced to death, and they crucified him; </a:t>
            </a:r>
            <a:r>
              <a:rPr lang="en-US" b="1" baseline="30000" dirty="0"/>
              <a:t>21 </a:t>
            </a:r>
            <a:r>
              <a:rPr lang="en-US" dirty="0"/>
              <a:t>but we had hoped that he was the one who was going to redeem Israel. </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Luke 24</a:t>
            </a:r>
          </a:p>
        </p:txBody>
      </p:sp>
    </p:spTree>
    <p:extLst>
      <p:ext uri="{BB962C8B-B14F-4D97-AF65-F5344CB8AC3E}">
        <p14:creationId xmlns:p14="http://schemas.microsoft.com/office/powerpoint/2010/main" val="2698975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Dwell-Theme" id="{83A9F0AA-6EC3-4022-A6DF-642119352D90}" vid="{BADD0C12-03D4-46CD-BB72-7CAC67522794}"/>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Dwell-Theme</Template>
  <TotalTime>26567</TotalTime>
  <Words>4462</Words>
  <Application>Microsoft Office PowerPoint</Application>
  <PresentationFormat>Custom</PresentationFormat>
  <Paragraphs>392</Paragraphs>
  <Slides>52</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Calibri</vt:lpstr>
      <vt:lpstr>Arial</vt:lpstr>
      <vt:lpstr>Tw Cen MT</vt:lpstr>
      <vt:lpstr>system-ui</vt:lpstr>
      <vt:lpstr>Dwell-Theme</vt:lpstr>
      <vt:lpstr>Dwell-Light-Theme</vt:lpstr>
      <vt:lpstr>The Antidote to a Life of Despair and Distraction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Dwell Normal Theme Title</dc:title>
  <dc:creator>Win7User</dc:creator>
  <cp:lastModifiedBy>Haley</cp:lastModifiedBy>
  <cp:revision>441</cp:revision>
  <cp:lastPrinted>2023-03-10T17:00:27Z</cp:lastPrinted>
  <dcterms:created xsi:type="dcterms:W3CDTF">2022-02-07T20:01:51Z</dcterms:created>
  <dcterms:modified xsi:type="dcterms:W3CDTF">2024-04-05T15:46:58Z</dcterms:modified>
</cp:coreProperties>
</file>