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342" r:id="rId2"/>
    <p:sldId id="367" r:id="rId3"/>
    <p:sldId id="370" r:id="rId4"/>
    <p:sldId id="368" r:id="rId5"/>
    <p:sldId id="329" r:id="rId6"/>
    <p:sldId id="330" r:id="rId7"/>
    <p:sldId id="331" r:id="rId8"/>
    <p:sldId id="309" r:id="rId9"/>
    <p:sldId id="311" r:id="rId10"/>
    <p:sldId id="346" r:id="rId11"/>
    <p:sldId id="359" r:id="rId12"/>
    <p:sldId id="360" r:id="rId13"/>
    <p:sldId id="371" r:id="rId14"/>
    <p:sldId id="372" r:id="rId15"/>
    <p:sldId id="365" r:id="rId16"/>
    <p:sldId id="349" r:id="rId17"/>
    <p:sldId id="344" r:id="rId18"/>
    <p:sldId id="345" r:id="rId19"/>
    <p:sldId id="369" r:id="rId20"/>
    <p:sldId id="3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A7FFFF"/>
    <a:srgbClr val="060607"/>
    <a:srgbClr val="090A0A"/>
    <a:srgbClr val="0C0C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223" autoAdjust="0"/>
    <p:restoredTop sz="77676" autoAdjust="0"/>
  </p:normalViewPr>
  <p:slideViewPr>
    <p:cSldViewPr snapToGrid="0">
      <p:cViewPr varScale="1">
        <p:scale>
          <a:sx n="56" d="100"/>
          <a:sy n="56" d="100"/>
        </p:scale>
        <p:origin x="6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DFD76-CD4E-48F6-A415-04EC07831D38}" type="datetimeFigureOut">
              <a:rPr lang="en-US" smtClean="0"/>
              <a:t>7/27/2024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0721-D939-45C4-9C8B-DCAEE8B739EC}" type="slidenum">
              <a:rPr lang="en-US" smtClean="0"/>
              <a:t>‹#›</a:t>
            </a:fld>
            <a:endParaRPr lang="en-US"/>
          </a:p>
        </p:txBody>
      </p:sp>
    </p:spTree>
    <p:extLst>
      <p:ext uri="{BB962C8B-B14F-4D97-AF65-F5344CB8AC3E}">
        <p14:creationId xmlns:p14="http://schemas.microsoft.com/office/powerpoint/2010/main" val="221664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a:t>
            </a:fld>
            <a:endParaRPr lang="en-US"/>
          </a:p>
        </p:txBody>
      </p:sp>
    </p:spTree>
    <p:extLst>
      <p:ext uri="{BB962C8B-B14F-4D97-AF65-F5344CB8AC3E}">
        <p14:creationId xmlns:p14="http://schemas.microsoft.com/office/powerpoint/2010/main" val="138775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10</a:t>
            </a:fld>
            <a:endParaRPr lang="en-US"/>
          </a:p>
        </p:txBody>
      </p:sp>
    </p:spTree>
    <p:extLst>
      <p:ext uri="{BB962C8B-B14F-4D97-AF65-F5344CB8AC3E}">
        <p14:creationId xmlns:p14="http://schemas.microsoft.com/office/powerpoint/2010/main" val="251251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50721-D939-45C4-9C8B-DCAEE8B739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96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13</a:t>
            </a:fld>
            <a:endParaRPr lang="en-US"/>
          </a:p>
        </p:txBody>
      </p:sp>
    </p:spTree>
    <p:extLst>
      <p:ext uri="{BB962C8B-B14F-4D97-AF65-F5344CB8AC3E}">
        <p14:creationId xmlns:p14="http://schemas.microsoft.com/office/powerpoint/2010/main" val="252949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chemeClr val="bg1"/>
              </a:solidFill>
            </a:endParaRPr>
          </a:p>
        </p:txBody>
      </p:sp>
      <p:sp>
        <p:nvSpPr>
          <p:cNvPr id="4" name="Slide Number Placeholder 3"/>
          <p:cNvSpPr>
            <a:spLocks noGrp="1"/>
          </p:cNvSpPr>
          <p:nvPr>
            <p:ph type="sldNum" sz="quarter" idx="5"/>
          </p:nvPr>
        </p:nvSpPr>
        <p:spPr/>
        <p:txBody>
          <a:bodyPr/>
          <a:lstStyle/>
          <a:p>
            <a:fld id="{FD813B75-15A0-4EB6-AFD3-CB2915084CC0}" type="slidenum">
              <a:rPr lang="en-US" smtClean="0"/>
              <a:t>14</a:t>
            </a:fld>
            <a:endParaRPr lang="en-US"/>
          </a:p>
        </p:txBody>
      </p:sp>
    </p:spTree>
    <p:extLst>
      <p:ext uri="{BB962C8B-B14F-4D97-AF65-F5344CB8AC3E}">
        <p14:creationId xmlns:p14="http://schemas.microsoft.com/office/powerpoint/2010/main" val="172259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15</a:t>
            </a:fld>
            <a:endParaRPr lang="en-US"/>
          </a:p>
        </p:txBody>
      </p:sp>
    </p:spTree>
    <p:extLst>
      <p:ext uri="{BB962C8B-B14F-4D97-AF65-F5344CB8AC3E}">
        <p14:creationId xmlns:p14="http://schemas.microsoft.com/office/powerpoint/2010/main" val="253035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17</a:t>
            </a:fld>
            <a:endParaRPr lang="en-US"/>
          </a:p>
        </p:txBody>
      </p:sp>
    </p:spTree>
    <p:extLst>
      <p:ext uri="{BB962C8B-B14F-4D97-AF65-F5344CB8AC3E}">
        <p14:creationId xmlns:p14="http://schemas.microsoft.com/office/powerpoint/2010/main" val="229399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18</a:t>
            </a:fld>
            <a:endParaRPr lang="en-US"/>
          </a:p>
        </p:txBody>
      </p:sp>
    </p:spTree>
    <p:extLst>
      <p:ext uri="{BB962C8B-B14F-4D97-AF65-F5344CB8AC3E}">
        <p14:creationId xmlns:p14="http://schemas.microsoft.com/office/powerpoint/2010/main" val="402954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19</a:t>
            </a:fld>
            <a:endParaRPr lang="en-US"/>
          </a:p>
        </p:txBody>
      </p:sp>
    </p:spTree>
    <p:extLst>
      <p:ext uri="{BB962C8B-B14F-4D97-AF65-F5344CB8AC3E}">
        <p14:creationId xmlns:p14="http://schemas.microsoft.com/office/powerpoint/2010/main" val="49816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20</a:t>
            </a:fld>
            <a:endParaRPr lang="en-US"/>
          </a:p>
        </p:txBody>
      </p:sp>
    </p:spTree>
    <p:extLst>
      <p:ext uri="{BB962C8B-B14F-4D97-AF65-F5344CB8AC3E}">
        <p14:creationId xmlns:p14="http://schemas.microsoft.com/office/powerpoint/2010/main" val="134873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a:t>
            </a:fld>
            <a:endParaRPr lang="en-US"/>
          </a:p>
        </p:txBody>
      </p:sp>
    </p:spTree>
    <p:extLst>
      <p:ext uri="{BB962C8B-B14F-4D97-AF65-F5344CB8AC3E}">
        <p14:creationId xmlns:p14="http://schemas.microsoft.com/office/powerpoint/2010/main" val="366680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3</a:t>
            </a:fld>
            <a:endParaRPr lang="en-US"/>
          </a:p>
        </p:txBody>
      </p:sp>
    </p:spTree>
    <p:extLst>
      <p:ext uri="{BB962C8B-B14F-4D97-AF65-F5344CB8AC3E}">
        <p14:creationId xmlns:p14="http://schemas.microsoft.com/office/powerpoint/2010/main" val="24794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4</a:t>
            </a:fld>
            <a:endParaRPr lang="en-US"/>
          </a:p>
        </p:txBody>
      </p:sp>
    </p:spTree>
    <p:extLst>
      <p:ext uri="{BB962C8B-B14F-4D97-AF65-F5344CB8AC3E}">
        <p14:creationId xmlns:p14="http://schemas.microsoft.com/office/powerpoint/2010/main" val="216748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5</a:t>
            </a:fld>
            <a:endParaRPr lang="en-US"/>
          </a:p>
        </p:txBody>
      </p:sp>
    </p:spTree>
    <p:extLst>
      <p:ext uri="{BB962C8B-B14F-4D97-AF65-F5344CB8AC3E}">
        <p14:creationId xmlns:p14="http://schemas.microsoft.com/office/powerpoint/2010/main" val="285778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6</a:t>
            </a:fld>
            <a:endParaRPr lang="en-US"/>
          </a:p>
        </p:txBody>
      </p:sp>
    </p:spTree>
    <p:extLst>
      <p:ext uri="{BB962C8B-B14F-4D97-AF65-F5344CB8AC3E}">
        <p14:creationId xmlns:p14="http://schemas.microsoft.com/office/powerpoint/2010/main" val="134327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7</a:t>
            </a:fld>
            <a:endParaRPr lang="en-US"/>
          </a:p>
        </p:txBody>
      </p:sp>
    </p:spTree>
    <p:extLst>
      <p:ext uri="{BB962C8B-B14F-4D97-AF65-F5344CB8AC3E}">
        <p14:creationId xmlns:p14="http://schemas.microsoft.com/office/powerpoint/2010/main" val="227821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8</a:t>
            </a:fld>
            <a:endParaRPr lang="en-US"/>
          </a:p>
        </p:txBody>
      </p:sp>
    </p:spTree>
    <p:extLst>
      <p:ext uri="{BB962C8B-B14F-4D97-AF65-F5344CB8AC3E}">
        <p14:creationId xmlns:p14="http://schemas.microsoft.com/office/powerpoint/2010/main" val="266836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9</a:t>
            </a:fld>
            <a:endParaRPr lang="en-US"/>
          </a:p>
        </p:txBody>
      </p:sp>
    </p:spTree>
    <p:extLst>
      <p:ext uri="{BB962C8B-B14F-4D97-AF65-F5344CB8AC3E}">
        <p14:creationId xmlns:p14="http://schemas.microsoft.com/office/powerpoint/2010/main" val="340781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745E-27CB-4A92-B56A-97FC2B91D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C9AA3-BB62-49E0-ADFA-E217D4A57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3BD41D-EE62-4023-8284-1DD1689B43AA}"/>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CDF66EE9-333E-4B90-8F75-44932CCE8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ACDC0-B9AB-41B1-B26A-D2BFCFE9C520}"/>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8136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42E0-84F6-4644-86D7-BEA9FB1FA8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10DD8-E25E-4DDE-8266-28E3CA66E6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55752-44B1-4403-88E3-947055B440C8}"/>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FAD7A575-4C5E-4783-A5DE-A275A4F1A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31978-E78A-400B-878E-3D82A45A658A}"/>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39657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7B45-EC5F-4175-B043-49C39E33A9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3B2C2-A8FD-4C42-8DEA-67F6E62F77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3D60A-2FF0-4745-B4FC-4900BE66F2AD}"/>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E61A3971-45B7-45CC-A4CE-4ED5F759B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512EF-93D9-48EC-91A1-3CD7B7B336C4}"/>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210670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31AC-8ABF-4298-B089-27521FAFA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95C14-4B7B-483F-B3B7-740D9A05F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0A4B9-AD2D-4418-BFC5-A9259D51902F}"/>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6D24788E-59F4-454D-9DE7-36E7034F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D1ECB-274A-4226-A02E-204407850C1D}"/>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257827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F8F8-9428-4612-BCA6-2212E289F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FA23B-C2BE-4FF2-866D-2AF66A1CC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5112BB-5230-4A44-880A-65F0CA744879}"/>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2C644EA4-969B-4FF4-87BC-36D7EF9D7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75F05-E52E-43C7-8235-3C73E86E9A26}"/>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74868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604A-1E3F-4CAE-AD0F-A832D397D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6DE55-0396-4904-A8E8-7E937E5F99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46249-696D-4469-9A38-B639FCC867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2EFF4-4467-4CED-B41F-E345AB05A5D1}"/>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6" name="Footer Placeholder 5">
            <a:extLst>
              <a:ext uri="{FF2B5EF4-FFF2-40B4-BE49-F238E27FC236}">
                <a16:creationId xmlns:a16="http://schemas.microsoft.com/office/drawing/2014/main" id="{83FE3F74-A86A-4833-A0A7-29D0AAA98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52970-D533-4A82-A9C9-043E980C2A80}"/>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393001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DD64-814F-4955-8B58-C67E3D0B2B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B15017-F21E-441D-82AD-3E02FA6C0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152E59-F6C8-42F8-956C-C894AFC46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782858-A5C3-41D9-8F41-93CA5877F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C84F1E-474C-4257-846E-E175D1203D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AAA6ED-E1AA-4A1E-B54C-149D34F5E714}"/>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8" name="Footer Placeholder 7">
            <a:extLst>
              <a:ext uri="{FF2B5EF4-FFF2-40B4-BE49-F238E27FC236}">
                <a16:creationId xmlns:a16="http://schemas.microsoft.com/office/drawing/2014/main" id="{4F3F3BCF-1415-4422-8A07-738D16FFC6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3B8F2F-2BCA-4738-87C4-9790F40E76E1}"/>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26070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D046-7508-49D9-95DB-BE9B8339F1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42C0F5-6D9F-4027-8410-C029BA722A8B}"/>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4" name="Footer Placeholder 3">
            <a:extLst>
              <a:ext uri="{FF2B5EF4-FFF2-40B4-BE49-F238E27FC236}">
                <a16:creationId xmlns:a16="http://schemas.microsoft.com/office/drawing/2014/main" id="{15483A64-43DE-47C1-BAA7-A656E0AA9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4EC88-406A-4C0F-889D-DE7499E92CC7}"/>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342763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F5606-A983-4370-BA37-CF821B071EDA}"/>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3" name="Footer Placeholder 2">
            <a:extLst>
              <a:ext uri="{FF2B5EF4-FFF2-40B4-BE49-F238E27FC236}">
                <a16:creationId xmlns:a16="http://schemas.microsoft.com/office/drawing/2014/main" id="{6CD4E483-8E46-482C-B2D8-B03C2B0F58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312160-C8E8-4002-BE37-AD884637F414}"/>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100189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578E-D694-4805-942C-21017F082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C25B00-50EF-47E7-9C21-C06E723DC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ECCFF-A5B1-4933-A116-D99BEED04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707383-F57F-46F8-8950-58382E6CD724}"/>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6" name="Footer Placeholder 5">
            <a:extLst>
              <a:ext uri="{FF2B5EF4-FFF2-40B4-BE49-F238E27FC236}">
                <a16:creationId xmlns:a16="http://schemas.microsoft.com/office/drawing/2014/main" id="{53B6F641-9139-4753-88CC-484BF8E8C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C5DF5-7E93-4E93-B18E-A739E956572E}"/>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1096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7A5A-7D7B-4A2F-9EEC-393F14441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1EFDD0-60C6-49EA-8777-340480D29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AAEDF7-0759-4089-885F-831FA20AC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060AC5-1BF8-4897-BBC9-D6A52B1E67E1}"/>
              </a:ext>
            </a:extLst>
          </p:cNvPr>
          <p:cNvSpPr>
            <a:spLocks noGrp="1"/>
          </p:cNvSpPr>
          <p:nvPr>
            <p:ph type="dt" sz="half" idx="10"/>
          </p:nvPr>
        </p:nvSpPr>
        <p:spPr/>
        <p:txBody>
          <a:bodyPr/>
          <a:lstStyle/>
          <a:p>
            <a:fld id="{7A064300-329F-406B-947D-2E201E7E201C}" type="datetimeFigureOut">
              <a:rPr lang="en-US" smtClean="0"/>
              <a:t>7/27/2024</a:t>
            </a:fld>
            <a:endParaRPr lang="en-US"/>
          </a:p>
        </p:txBody>
      </p:sp>
      <p:sp>
        <p:nvSpPr>
          <p:cNvPr id="6" name="Footer Placeholder 5">
            <a:extLst>
              <a:ext uri="{FF2B5EF4-FFF2-40B4-BE49-F238E27FC236}">
                <a16:creationId xmlns:a16="http://schemas.microsoft.com/office/drawing/2014/main" id="{FD952245-ED64-45B6-BFA8-72FE4BAAD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4F709-EEA7-4F65-BD10-8614CAC7B0EE}"/>
              </a:ext>
            </a:extLst>
          </p:cNvPr>
          <p:cNvSpPr>
            <a:spLocks noGrp="1"/>
          </p:cNvSpPr>
          <p:nvPr>
            <p:ph type="sldNum" sz="quarter" idx="12"/>
          </p:nvPr>
        </p:nvSpPr>
        <p:spPr/>
        <p:txBody>
          <a:bodyPr/>
          <a:lstStyle/>
          <a:p>
            <a:fld id="{42170640-465B-4AD2-8390-742D9B17592C}" type="slidenum">
              <a:rPr lang="en-US" smtClean="0"/>
              <a:t>‹#›</a:t>
            </a:fld>
            <a:endParaRPr lang="en-US"/>
          </a:p>
        </p:txBody>
      </p:sp>
    </p:spTree>
    <p:extLst>
      <p:ext uri="{BB962C8B-B14F-4D97-AF65-F5344CB8AC3E}">
        <p14:creationId xmlns:p14="http://schemas.microsoft.com/office/powerpoint/2010/main" val="42898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486F2-DCF4-4721-9BA8-19D97E64D4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448DE-B215-4901-B117-F9F10BFA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1A633-28FB-4626-B873-C47F4FDF5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64300-329F-406B-947D-2E201E7E201C}" type="datetimeFigureOut">
              <a:rPr lang="en-US" smtClean="0"/>
              <a:t>7/27/2024</a:t>
            </a:fld>
            <a:endParaRPr lang="en-US"/>
          </a:p>
        </p:txBody>
      </p:sp>
      <p:sp>
        <p:nvSpPr>
          <p:cNvPr id="5" name="Footer Placeholder 4">
            <a:extLst>
              <a:ext uri="{FF2B5EF4-FFF2-40B4-BE49-F238E27FC236}">
                <a16:creationId xmlns:a16="http://schemas.microsoft.com/office/drawing/2014/main" id="{455CE904-10C1-415F-A112-1CA9AC00E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AF3FA8-7C6B-4188-9D34-6937C79B4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70640-465B-4AD2-8390-742D9B17592C}" type="slidenum">
              <a:rPr lang="en-US" smtClean="0"/>
              <a:t>‹#›</a:t>
            </a:fld>
            <a:endParaRPr lang="en-US"/>
          </a:p>
        </p:txBody>
      </p:sp>
    </p:spTree>
    <p:extLst>
      <p:ext uri="{BB962C8B-B14F-4D97-AF65-F5344CB8AC3E}">
        <p14:creationId xmlns:p14="http://schemas.microsoft.com/office/powerpoint/2010/main" val="366013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1233968"/>
            <a:ext cx="12192000" cy="373918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10633" y="3165219"/>
            <a:ext cx="12192000" cy="830997"/>
          </a:xfrm>
          <a:prstGeom prst="rect">
            <a:avLst/>
          </a:prstGeom>
          <a:noFill/>
        </p:spPr>
        <p:txBody>
          <a:bodyPr wrap="square" rtlCol="0">
            <a:spAutoFit/>
          </a:bodyPr>
          <a:lstStyle/>
          <a:p>
            <a:pPr algn="ct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IN chaos</a:t>
            </a:r>
          </a:p>
        </p:txBody>
      </p:sp>
      <p:sp>
        <p:nvSpPr>
          <p:cNvPr id="6" name="Rectangle 5">
            <a:extLst>
              <a:ext uri="{FF2B5EF4-FFF2-40B4-BE49-F238E27FC236}">
                <a16:creationId xmlns:a16="http://schemas.microsoft.com/office/drawing/2014/main" id="{6944096F-7F76-4177-8A24-ADA4E40EFF75}"/>
              </a:ext>
            </a:extLst>
          </p:cNvPr>
          <p:cNvSpPr/>
          <p:nvPr/>
        </p:nvSpPr>
        <p:spPr>
          <a:xfrm>
            <a:off x="9625" y="5665231"/>
            <a:ext cx="12192000" cy="88071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8A652A-7DB4-443F-9F1A-029D1D51E9E1}"/>
              </a:ext>
            </a:extLst>
          </p:cNvPr>
          <p:cNvSpPr txBox="1"/>
          <p:nvPr/>
        </p:nvSpPr>
        <p:spPr>
          <a:xfrm>
            <a:off x="9625" y="5854464"/>
            <a:ext cx="12172750" cy="523220"/>
          </a:xfrm>
          <a:prstGeom prst="rect">
            <a:avLst/>
          </a:prstGeom>
          <a:noFill/>
        </p:spPr>
        <p:txBody>
          <a:bodyPr wrap="square" rtlCol="0">
            <a:spAutoFit/>
          </a:bodyPr>
          <a:lstStyle/>
          <a:p>
            <a:pPr algn="ctr"/>
            <a:r>
              <a:rPr lang="en-US" sz="2800" spc="600" dirty="0">
                <a:solidFill>
                  <a:schemeClr val="bg1">
                    <a:lumMod val="65000"/>
                  </a:schemeClr>
                </a:solidFill>
                <a:latin typeface="+mj-lt"/>
              </a:rPr>
              <a:t>XSI 2024</a:t>
            </a:r>
          </a:p>
        </p:txBody>
      </p:sp>
      <p:sp>
        <p:nvSpPr>
          <p:cNvPr id="10" name="TextBox 9">
            <a:extLst>
              <a:ext uri="{FF2B5EF4-FFF2-40B4-BE49-F238E27FC236}">
                <a16:creationId xmlns:a16="http://schemas.microsoft.com/office/drawing/2014/main" id="{495C61CB-370A-48A9-9B73-133A2F9F7C89}"/>
              </a:ext>
            </a:extLst>
          </p:cNvPr>
          <p:cNvSpPr txBox="1"/>
          <p:nvPr/>
        </p:nvSpPr>
        <p:spPr>
          <a:xfrm>
            <a:off x="-10633" y="2167334"/>
            <a:ext cx="12193008" cy="830997"/>
          </a:xfrm>
          <a:prstGeom prst="rect">
            <a:avLst/>
          </a:prstGeom>
          <a:noFill/>
        </p:spPr>
        <p:txBody>
          <a:bodyPr wrap="square" rtlCol="0">
            <a:spAutoFit/>
          </a:bodyPr>
          <a:lstStyle/>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SEEING chances</a:t>
            </a:r>
          </a:p>
        </p:txBody>
      </p:sp>
    </p:spTree>
    <p:extLst>
      <p:ext uri="{BB962C8B-B14F-4D97-AF65-F5344CB8AC3E}">
        <p14:creationId xmlns:p14="http://schemas.microsoft.com/office/powerpoint/2010/main" val="198836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FC0F8C-65E8-41D3-AF8B-4B3E8D4DCE70}"/>
              </a:ext>
            </a:extLst>
          </p:cNvPr>
          <p:cNvSpPr txBox="1"/>
          <p:nvPr/>
        </p:nvSpPr>
        <p:spPr>
          <a:xfrm>
            <a:off x="-1008" y="1322574"/>
            <a:ext cx="12191999" cy="646331"/>
          </a:xfrm>
          <a:prstGeom prst="rect">
            <a:avLst/>
          </a:prstGeom>
          <a:noFill/>
        </p:spPr>
        <p:txBody>
          <a:bodyPr wrap="square" rtlCol="0">
            <a:spAutoFit/>
          </a:bodyPr>
          <a:lstStyle/>
          <a:p>
            <a:pPr algn="ctr"/>
            <a:endPar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2" name="Rectangle 11">
            <a:extLst>
              <a:ext uri="{FF2B5EF4-FFF2-40B4-BE49-F238E27FC236}">
                <a16:creationId xmlns:a16="http://schemas.microsoft.com/office/drawing/2014/main" id="{AEAF6376-629D-41AE-BBFB-1BC8125BDD7A}"/>
              </a:ext>
            </a:extLst>
          </p:cNvPr>
          <p:cNvSpPr/>
          <p:nvPr/>
        </p:nvSpPr>
        <p:spPr>
          <a:xfrm>
            <a:off x="5410" y="2042072"/>
            <a:ext cx="3619140" cy="2773857"/>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0E58D2F-4F2A-49E4-A3B4-80CF3836D102}"/>
              </a:ext>
            </a:extLst>
          </p:cNvPr>
          <p:cNvSpPr txBox="1"/>
          <p:nvPr/>
        </p:nvSpPr>
        <p:spPr>
          <a:xfrm>
            <a:off x="303874" y="2551836"/>
            <a:ext cx="3320676" cy="1754326"/>
          </a:xfrm>
          <a:prstGeom prst="rect">
            <a:avLst/>
          </a:prstGeom>
          <a:noFill/>
        </p:spPr>
        <p:txBody>
          <a:bodyPr wrap="square" rtlCol="0">
            <a:spAutoFit/>
          </a:bodyPr>
          <a:lstStyle/>
          <a:p>
            <a:pPr algn="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Seeing chances </a:t>
            </a:r>
            <a:r>
              <a:rPr lang="en-US" sz="36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in chaos</a:t>
            </a:r>
          </a:p>
        </p:txBody>
      </p:sp>
      <p:sp>
        <p:nvSpPr>
          <p:cNvPr id="17" name="Rectangle 16">
            <a:extLst>
              <a:ext uri="{FF2B5EF4-FFF2-40B4-BE49-F238E27FC236}">
                <a16:creationId xmlns:a16="http://schemas.microsoft.com/office/drawing/2014/main" id="{6032BB5D-38B1-474D-8282-883DDAC15A74}"/>
              </a:ext>
            </a:extLst>
          </p:cNvPr>
          <p:cNvSpPr/>
          <p:nvPr/>
        </p:nvSpPr>
        <p:spPr>
          <a:xfrm>
            <a:off x="3988106" y="0"/>
            <a:ext cx="8198485" cy="6857999"/>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17E0F8-D982-4B06-AA60-26F2A46A6F56}"/>
              </a:ext>
            </a:extLst>
          </p:cNvPr>
          <p:cNvSpPr txBox="1"/>
          <p:nvPr/>
        </p:nvSpPr>
        <p:spPr>
          <a:xfrm>
            <a:off x="4950344" y="628232"/>
            <a:ext cx="6274007" cy="3400931"/>
          </a:xfrm>
          <a:prstGeom prst="rect">
            <a:avLst/>
          </a:prstGeom>
          <a:noFill/>
        </p:spPr>
        <p:txBody>
          <a:bodyPr wrap="square" rtlCol="0">
            <a:spAutoFit/>
          </a:bodyPr>
          <a:lstStyle/>
          <a:p>
            <a:pPr>
              <a:spcAft>
                <a:spcPts val="4200"/>
              </a:spcAft>
            </a:pPr>
            <a:r>
              <a:rPr lang="en-US" sz="3600" dirty="0">
                <a:solidFill>
                  <a:schemeClr val="bg1"/>
                </a:solidFill>
                <a:latin typeface="Cambria" panose="02040503050406030204" pitchFamily="18" charset="0"/>
                <a:ea typeface="Cambria" panose="02040503050406030204" pitchFamily="18" charset="0"/>
              </a:rPr>
              <a:t>Realizes that even sticky, confusing </a:t>
            </a:r>
            <a:r>
              <a:rPr lang="en-US" sz="3600" dirty="0">
                <a:solidFill>
                  <a:srgbClr val="00FFFF"/>
                </a:solidFill>
                <a:latin typeface="Cambria" panose="02040503050406030204" pitchFamily="18" charset="0"/>
                <a:ea typeface="Cambria" panose="02040503050406030204" pitchFamily="18" charset="0"/>
              </a:rPr>
              <a:t>situations contain potential</a:t>
            </a:r>
            <a:r>
              <a:rPr lang="en-US" sz="3600" dirty="0">
                <a:solidFill>
                  <a:srgbClr val="A7FFFF"/>
                </a:solidFill>
                <a:latin typeface="Cambria" panose="02040503050406030204" pitchFamily="18" charset="0"/>
                <a:ea typeface="Cambria" panose="02040503050406030204" pitchFamily="18" charset="0"/>
              </a:rPr>
              <a:t> </a:t>
            </a:r>
            <a:r>
              <a:rPr lang="en-US" sz="3600" dirty="0">
                <a:solidFill>
                  <a:schemeClr val="bg1"/>
                </a:solidFill>
                <a:latin typeface="Cambria" panose="02040503050406030204" pitchFamily="18" charset="0"/>
                <a:ea typeface="Cambria" panose="02040503050406030204" pitchFamily="18" charset="0"/>
              </a:rPr>
              <a:t>for great victories</a:t>
            </a:r>
          </a:p>
          <a:p>
            <a:pPr>
              <a:spcAft>
                <a:spcPts val="4200"/>
              </a:spcAft>
            </a:pPr>
            <a:r>
              <a:rPr lang="en-US" sz="3600" dirty="0">
                <a:solidFill>
                  <a:srgbClr val="00FFFF"/>
                </a:solidFill>
                <a:latin typeface="Cambria" panose="02040503050406030204" pitchFamily="18" charset="0"/>
                <a:ea typeface="Cambria" panose="02040503050406030204" pitchFamily="18" charset="0"/>
              </a:rPr>
              <a:t>Avoids defeatism </a:t>
            </a:r>
            <a:r>
              <a:rPr lang="en-US" sz="3600" dirty="0">
                <a:solidFill>
                  <a:schemeClr val="bg1"/>
                </a:solidFill>
                <a:latin typeface="Cambria" panose="02040503050406030204" pitchFamily="18" charset="0"/>
                <a:ea typeface="Cambria" panose="02040503050406030204" pitchFamily="18" charset="0"/>
              </a:rPr>
              <a:t>that threatens strong leadership</a:t>
            </a:r>
          </a:p>
        </p:txBody>
      </p:sp>
    </p:spTree>
    <p:extLst>
      <p:ext uri="{BB962C8B-B14F-4D97-AF65-F5344CB8AC3E}">
        <p14:creationId xmlns:p14="http://schemas.microsoft.com/office/powerpoint/2010/main" val="42317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32536D-C56A-4A27-978B-6B63D45ACA69}"/>
              </a:ext>
            </a:extLst>
          </p:cNvPr>
          <p:cNvSpPr txBox="1"/>
          <p:nvPr/>
        </p:nvSpPr>
        <p:spPr>
          <a:xfrm>
            <a:off x="872359" y="668244"/>
            <a:ext cx="6476135" cy="5133713"/>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Proverbs 14:4 introduces us to the reality of life: “Where no oxen are, the trough is clean; but much increase comes by the strength of an ox” (NKJV). You want no problems? Never put an ox in the stall. No mess, no ministry! </a:t>
            </a: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There are no perfect churches, for there are no perfect people — </a:t>
            </a:r>
            <a:r>
              <a:rPr kumimoji="0" lang="en-US" sz="28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yet</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Eventually there will be, but for now, people must change. </a:t>
            </a:r>
          </a:p>
          <a:p>
            <a:pPr marL="0" marR="0" lvl="0" indent="0" algn="r" defTabSz="914400" rtl="0" eaLnBrk="1" fontAlgn="auto" latinLnBrk="0" hangingPunct="1">
              <a:lnSpc>
                <a:spcPct val="90000"/>
              </a:lnSpc>
              <a:spcBef>
                <a:spcPts val="0"/>
              </a:spcBef>
              <a:spcAft>
                <a:spcPts val="0"/>
              </a:spcAft>
              <a:buClrTx/>
              <a:buSzTx/>
              <a:buFontTx/>
              <a:buNone/>
              <a:tabLst/>
              <a:defRPr/>
            </a:pPr>
            <a:endParaRPr lang="en-US" sz="28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Change is the tissue of life. Problems are only opportunities clad in blue jeans. </a:t>
            </a:r>
          </a:p>
        </p:txBody>
      </p:sp>
    </p:spTree>
    <p:extLst>
      <p:ext uri="{BB962C8B-B14F-4D97-AF65-F5344CB8AC3E}">
        <p14:creationId xmlns:p14="http://schemas.microsoft.com/office/powerpoint/2010/main" val="13561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32536D-C56A-4A27-978B-6B63D45ACA69}"/>
              </a:ext>
            </a:extLst>
          </p:cNvPr>
          <p:cNvSpPr txBox="1"/>
          <p:nvPr/>
        </p:nvSpPr>
        <p:spPr>
          <a:xfrm>
            <a:off x="1060254" y="474345"/>
            <a:ext cx="6244907" cy="552151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We ought never to minimize or underestimate the nature of the problems that confront us. On the other hand, we ought never to minimize or underestimate our ability to solve them.</a:t>
            </a:r>
          </a:p>
          <a:p>
            <a:pPr marL="0" marR="0" lvl="0" indent="0" algn="r" defTabSz="914400" rtl="0" eaLnBrk="1" fontAlgn="auto" latinLnBrk="0" hangingPunct="1">
              <a:lnSpc>
                <a:spcPct val="90000"/>
              </a:lnSpc>
              <a:spcBef>
                <a:spcPts val="0"/>
              </a:spcBef>
              <a:spcAft>
                <a:spcPts val="0"/>
              </a:spcAft>
              <a:buClrTx/>
              <a:buSzTx/>
              <a:buFontTx/>
              <a:buNone/>
              <a:tabLst/>
              <a:defRPr/>
            </a:pPr>
            <a:endParaRPr lang="en-US" sz="28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a:p>
            <a:pPr algn="r">
              <a:lnSpc>
                <a:spcPct val="90000"/>
              </a:lnSpc>
              <a:defRPr/>
            </a:pPr>
            <a:r>
              <a:rPr lang="en-US" sz="28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Human beings are problem-solvers by nature, yet many of us have come to think that happiness is the absence of problems. It’s not. </a:t>
            </a:r>
          </a:p>
          <a:p>
            <a:pPr algn="r">
              <a:lnSpc>
                <a:spcPct val="90000"/>
              </a:lnSpc>
              <a:defRPr/>
            </a:pPr>
            <a:endParaRPr lang="en-US" sz="28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a:p>
            <a:pPr algn="r">
              <a:lnSpc>
                <a:spcPct val="90000"/>
              </a:lnSpc>
              <a:defRPr/>
            </a:pPr>
            <a:r>
              <a:rPr lang="en-US" sz="28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The total absence of problems is the beginning of death — for individuals and institutions.</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169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D18682F-562D-44FC-BADC-2D90988551A1}"/>
              </a:ext>
            </a:extLst>
          </p:cNvPr>
          <p:cNvSpPr/>
          <p:nvPr/>
        </p:nvSpPr>
        <p:spPr>
          <a:xfrm>
            <a:off x="0" y="0"/>
            <a:ext cx="12192000" cy="6858000"/>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765616-DADD-4F57-9A17-F0DFFA73D310}"/>
              </a:ext>
            </a:extLst>
          </p:cNvPr>
          <p:cNvSpPr txBox="1"/>
          <p:nvPr/>
        </p:nvSpPr>
        <p:spPr>
          <a:xfrm>
            <a:off x="1293813" y="3029560"/>
            <a:ext cx="9604375" cy="2800767"/>
          </a:xfrm>
          <a:prstGeom prst="rect">
            <a:avLst/>
          </a:prstGeom>
          <a:noFill/>
        </p:spPr>
        <p:txBody>
          <a:bodyPr wrap="square" rtlCol="0">
            <a:spAutoFit/>
          </a:bodyPr>
          <a:lstStyle/>
          <a:p>
            <a:pPr algn="ctr"/>
            <a:r>
              <a:rPr lang="en-US" sz="4400" dirty="0">
                <a:solidFill>
                  <a:schemeClr val="bg1"/>
                </a:solidFill>
                <a:latin typeface="Cambria" panose="02040503050406030204" pitchFamily="18" charset="0"/>
                <a:ea typeface="Cambria" panose="02040503050406030204" pitchFamily="18" charset="0"/>
              </a:rPr>
              <a:t>Hendricks writes, “the total absence of problems is the beginning of death.” What do you think he means? Why do you think this is the case? </a:t>
            </a:r>
          </a:p>
        </p:txBody>
      </p:sp>
      <p:sp>
        <p:nvSpPr>
          <p:cNvPr id="7" name="Oval 6">
            <a:extLst>
              <a:ext uri="{FF2B5EF4-FFF2-40B4-BE49-F238E27FC236}">
                <a16:creationId xmlns:a16="http://schemas.microsoft.com/office/drawing/2014/main" id="{D4E1FC7A-BA57-40D6-BBF3-5B6A39BAA27B}"/>
              </a:ext>
            </a:extLst>
          </p:cNvPr>
          <p:cNvSpPr/>
          <p:nvPr/>
        </p:nvSpPr>
        <p:spPr>
          <a:xfrm>
            <a:off x="5147173" y="638099"/>
            <a:ext cx="1897653" cy="1793110"/>
          </a:xfrm>
          <a:prstGeom prst="ellipse">
            <a:avLst/>
          </a:prstGeom>
          <a:solidFill>
            <a:srgbClr val="00FFFF">
              <a:alpha val="77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DQ</a:t>
            </a:r>
            <a:endParaRPr lang="en-US" sz="16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342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D18682F-562D-44FC-BADC-2D90988551A1}"/>
              </a:ext>
            </a:extLst>
          </p:cNvPr>
          <p:cNvSpPr/>
          <p:nvPr/>
        </p:nvSpPr>
        <p:spPr>
          <a:xfrm>
            <a:off x="0" y="0"/>
            <a:ext cx="12192000" cy="6858000"/>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765616-DADD-4F57-9A17-F0DFFA73D310}"/>
              </a:ext>
            </a:extLst>
          </p:cNvPr>
          <p:cNvSpPr txBox="1"/>
          <p:nvPr/>
        </p:nvSpPr>
        <p:spPr>
          <a:xfrm>
            <a:off x="2108150" y="3220060"/>
            <a:ext cx="7975700" cy="2123658"/>
          </a:xfrm>
          <a:prstGeom prst="rect">
            <a:avLst/>
          </a:prstGeom>
          <a:noFill/>
        </p:spPr>
        <p:txBody>
          <a:bodyPr wrap="square" rtlCol="0">
            <a:spAutoFit/>
          </a:bodyPr>
          <a:lstStyle/>
          <a:p>
            <a:pPr algn="ctr"/>
            <a:r>
              <a:rPr lang="en-US" sz="4400" dirty="0">
                <a:solidFill>
                  <a:schemeClr val="bg1"/>
                </a:solidFill>
                <a:latin typeface="Cambria" panose="02040503050406030204" pitchFamily="18" charset="0"/>
                <a:ea typeface="Cambria" panose="02040503050406030204" pitchFamily="18" charset="0"/>
              </a:rPr>
              <a:t>What do you think keeps us from unlocking the potential in a chaotic situation?</a:t>
            </a:r>
          </a:p>
        </p:txBody>
      </p:sp>
      <p:sp>
        <p:nvSpPr>
          <p:cNvPr id="7" name="Oval 6">
            <a:extLst>
              <a:ext uri="{FF2B5EF4-FFF2-40B4-BE49-F238E27FC236}">
                <a16:creationId xmlns:a16="http://schemas.microsoft.com/office/drawing/2014/main" id="{D4E1FC7A-BA57-40D6-BBF3-5B6A39BAA27B}"/>
              </a:ext>
            </a:extLst>
          </p:cNvPr>
          <p:cNvSpPr/>
          <p:nvPr/>
        </p:nvSpPr>
        <p:spPr>
          <a:xfrm>
            <a:off x="5147173" y="828599"/>
            <a:ext cx="1897653" cy="1793110"/>
          </a:xfrm>
          <a:prstGeom prst="ellipse">
            <a:avLst/>
          </a:prstGeom>
          <a:solidFill>
            <a:srgbClr val="00FFFF">
              <a:alpha val="77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DQ</a:t>
            </a:r>
            <a:endParaRPr lang="en-US" sz="16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495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AEAF6376-629D-41AE-BBFB-1BC8125BDD7A}"/>
              </a:ext>
            </a:extLst>
          </p:cNvPr>
          <p:cNvSpPr/>
          <p:nvPr/>
        </p:nvSpPr>
        <p:spPr>
          <a:xfrm>
            <a:off x="5410" y="2042072"/>
            <a:ext cx="3619140" cy="2773857"/>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0E58D2F-4F2A-49E4-A3B4-80CF3836D102}"/>
              </a:ext>
            </a:extLst>
          </p:cNvPr>
          <p:cNvSpPr txBox="1"/>
          <p:nvPr/>
        </p:nvSpPr>
        <p:spPr>
          <a:xfrm>
            <a:off x="303874" y="2551836"/>
            <a:ext cx="3320676" cy="1754326"/>
          </a:xfrm>
          <a:prstGeom prst="rect">
            <a:avLst/>
          </a:prstGeom>
          <a:noFill/>
        </p:spPr>
        <p:txBody>
          <a:bodyPr wrap="square" rtlCol="0">
            <a:spAutoFit/>
          </a:bodyPr>
          <a:lstStyle/>
          <a:p>
            <a:pPr algn="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Seeing chances </a:t>
            </a:r>
            <a:r>
              <a:rPr lang="en-US" sz="36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in chaos</a:t>
            </a:r>
          </a:p>
        </p:txBody>
      </p:sp>
      <p:sp>
        <p:nvSpPr>
          <p:cNvPr id="17" name="Rectangle 16">
            <a:extLst>
              <a:ext uri="{FF2B5EF4-FFF2-40B4-BE49-F238E27FC236}">
                <a16:creationId xmlns:a16="http://schemas.microsoft.com/office/drawing/2014/main" id="{6032BB5D-38B1-474D-8282-883DDAC15A74}"/>
              </a:ext>
            </a:extLst>
          </p:cNvPr>
          <p:cNvSpPr/>
          <p:nvPr/>
        </p:nvSpPr>
        <p:spPr>
          <a:xfrm>
            <a:off x="3988106" y="0"/>
            <a:ext cx="8198485" cy="6857999"/>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17E0F8-D982-4B06-AA60-26F2A46A6F56}"/>
              </a:ext>
            </a:extLst>
          </p:cNvPr>
          <p:cNvSpPr txBox="1"/>
          <p:nvPr/>
        </p:nvSpPr>
        <p:spPr>
          <a:xfrm>
            <a:off x="4950344" y="628232"/>
            <a:ext cx="6274007" cy="5601533"/>
          </a:xfrm>
          <a:prstGeom prst="rect">
            <a:avLst/>
          </a:prstGeom>
          <a:noFill/>
        </p:spPr>
        <p:txBody>
          <a:bodyPr wrap="square" rtlCol="0">
            <a:spAutoFit/>
          </a:bodyPr>
          <a:lstStyle/>
          <a:p>
            <a:pPr>
              <a:spcAft>
                <a:spcPts val="4200"/>
              </a:spcAft>
            </a:pPr>
            <a:r>
              <a:rPr lang="en-US" sz="3600" dirty="0">
                <a:solidFill>
                  <a:schemeClr val="bg1"/>
                </a:solidFill>
                <a:latin typeface="Cambria" panose="02040503050406030204" pitchFamily="18" charset="0"/>
                <a:ea typeface="Cambria" panose="02040503050406030204" pitchFamily="18" charset="0"/>
              </a:rPr>
              <a:t>Realizes that even sticky, confusing </a:t>
            </a:r>
            <a:r>
              <a:rPr lang="en-US" sz="3600" dirty="0">
                <a:solidFill>
                  <a:srgbClr val="00FFFF"/>
                </a:solidFill>
                <a:latin typeface="Cambria" panose="02040503050406030204" pitchFamily="18" charset="0"/>
                <a:ea typeface="Cambria" panose="02040503050406030204" pitchFamily="18" charset="0"/>
              </a:rPr>
              <a:t>situations contain potential</a:t>
            </a:r>
            <a:r>
              <a:rPr lang="en-US" sz="3600" dirty="0">
                <a:solidFill>
                  <a:srgbClr val="A7FFFF"/>
                </a:solidFill>
                <a:latin typeface="Cambria" panose="02040503050406030204" pitchFamily="18" charset="0"/>
                <a:ea typeface="Cambria" panose="02040503050406030204" pitchFamily="18" charset="0"/>
              </a:rPr>
              <a:t> </a:t>
            </a:r>
            <a:r>
              <a:rPr lang="en-US" sz="3600" dirty="0">
                <a:solidFill>
                  <a:schemeClr val="bg1"/>
                </a:solidFill>
                <a:latin typeface="Cambria" panose="02040503050406030204" pitchFamily="18" charset="0"/>
                <a:ea typeface="Cambria" panose="02040503050406030204" pitchFamily="18" charset="0"/>
              </a:rPr>
              <a:t>for great victories</a:t>
            </a:r>
          </a:p>
          <a:p>
            <a:pPr>
              <a:spcAft>
                <a:spcPts val="4200"/>
              </a:spcAft>
            </a:pPr>
            <a:r>
              <a:rPr lang="en-US" sz="3600" dirty="0">
                <a:solidFill>
                  <a:srgbClr val="00FFFF"/>
                </a:solidFill>
                <a:latin typeface="Cambria" panose="02040503050406030204" pitchFamily="18" charset="0"/>
                <a:ea typeface="Cambria" panose="02040503050406030204" pitchFamily="18" charset="0"/>
              </a:rPr>
              <a:t>Avoids defeatism </a:t>
            </a:r>
            <a:r>
              <a:rPr lang="en-US" sz="3600" dirty="0">
                <a:solidFill>
                  <a:schemeClr val="bg1"/>
                </a:solidFill>
                <a:latin typeface="Cambria" panose="02040503050406030204" pitchFamily="18" charset="0"/>
                <a:ea typeface="Cambria" panose="02040503050406030204" pitchFamily="18" charset="0"/>
              </a:rPr>
              <a:t>that threatens strong leadership</a:t>
            </a:r>
          </a:p>
          <a:p>
            <a:pPr>
              <a:spcAft>
                <a:spcPts val="4200"/>
              </a:spcAft>
            </a:pPr>
            <a:r>
              <a:rPr lang="en-US" sz="3600" dirty="0">
                <a:solidFill>
                  <a:schemeClr val="bg1"/>
                </a:solidFill>
                <a:latin typeface="Cambria" panose="02040503050406030204" pitchFamily="18" charset="0"/>
                <a:ea typeface="Cambria" panose="02040503050406030204" pitchFamily="18" charset="0"/>
              </a:rPr>
              <a:t>Understands </a:t>
            </a:r>
            <a:r>
              <a:rPr lang="en-US" sz="3600" dirty="0">
                <a:solidFill>
                  <a:srgbClr val="00FFFF"/>
                </a:solidFill>
                <a:latin typeface="Cambria" panose="02040503050406030204" pitchFamily="18" charset="0"/>
                <a:ea typeface="Cambria" panose="02040503050406030204" pitchFamily="18" charset="0"/>
              </a:rPr>
              <a:t>how tension benefits</a:t>
            </a:r>
            <a:r>
              <a:rPr lang="en-US" sz="3600" dirty="0">
                <a:solidFill>
                  <a:schemeClr val="bg1"/>
                </a:solidFill>
                <a:latin typeface="Cambria" panose="02040503050406030204" pitchFamily="18" charset="0"/>
                <a:ea typeface="Cambria" panose="02040503050406030204" pitchFamily="18" charset="0"/>
              </a:rPr>
              <a:t> individuals and groups</a:t>
            </a:r>
          </a:p>
        </p:txBody>
      </p:sp>
    </p:spTree>
    <p:extLst>
      <p:ext uri="{BB962C8B-B14F-4D97-AF65-F5344CB8AC3E}">
        <p14:creationId xmlns:p14="http://schemas.microsoft.com/office/powerpoint/2010/main" val="108917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9DFCFB-E279-4CA6-8922-C42A77B3297D}"/>
              </a:ext>
            </a:extLst>
          </p:cNvPr>
          <p:cNvSpPr txBox="1"/>
          <p:nvPr/>
        </p:nvSpPr>
        <p:spPr>
          <a:xfrm>
            <a:off x="5266062" y="539826"/>
            <a:ext cx="6235547" cy="552151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[A]n unsteady state of being is the prelude to some type of action; and it is discontent that often creates such a situation. When discontent develops in a situation for which the leader is responsible, he must assist people in dealing</a:t>
            </a: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with the problem in a positive, healthy life-giving way.</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If there is no discontent, there is no motivation for change. Hence, the leader must be in the position of eliciting discontent that will lead to a consideration of proposed change.</a:t>
            </a:r>
          </a:p>
        </p:txBody>
      </p:sp>
    </p:spTree>
    <p:extLst>
      <p:ext uri="{BB962C8B-B14F-4D97-AF65-F5344CB8AC3E}">
        <p14:creationId xmlns:p14="http://schemas.microsoft.com/office/powerpoint/2010/main" val="20134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5FC0F8C-65E8-41D3-AF8B-4B3E8D4DCE70}"/>
              </a:ext>
            </a:extLst>
          </p:cNvPr>
          <p:cNvSpPr txBox="1"/>
          <p:nvPr/>
        </p:nvSpPr>
        <p:spPr>
          <a:xfrm>
            <a:off x="-1008" y="1322574"/>
            <a:ext cx="12191999" cy="646331"/>
          </a:xfrm>
          <a:prstGeom prst="rect">
            <a:avLst/>
          </a:prstGeom>
          <a:noFill/>
        </p:spPr>
        <p:txBody>
          <a:bodyPr wrap="square" rtlCol="0">
            <a:spAutoFit/>
          </a:bodyPr>
          <a:lstStyle/>
          <a:p>
            <a:pPr algn="ctr"/>
            <a:endPar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2" name="Rectangle 11">
            <a:extLst>
              <a:ext uri="{FF2B5EF4-FFF2-40B4-BE49-F238E27FC236}">
                <a16:creationId xmlns:a16="http://schemas.microsoft.com/office/drawing/2014/main" id="{AEAF6376-629D-41AE-BBFB-1BC8125BDD7A}"/>
              </a:ext>
            </a:extLst>
          </p:cNvPr>
          <p:cNvSpPr/>
          <p:nvPr/>
        </p:nvSpPr>
        <p:spPr>
          <a:xfrm>
            <a:off x="5410" y="2042072"/>
            <a:ext cx="3619140" cy="2773857"/>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0E58D2F-4F2A-49E4-A3B4-80CF3836D102}"/>
              </a:ext>
            </a:extLst>
          </p:cNvPr>
          <p:cNvSpPr txBox="1"/>
          <p:nvPr/>
        </p:nvSpPr>
        <p:spPr>
          <a:xfrm>
            <a:off x="303874" y="2551836"/>
            <a:ext cx="3320676" cy="1754326"/>
          </a:xfrm>
          <a:prstGeom prst="rect">
            <a:avLst/>
          </a:prstGeom>
          <a:noFill/>
        </p:spPr>
        <p:txBody>
          <a:bodyPr wrap="square" rtlCol="0">
            <a:spAutoFit/>
          </a:bodyPr>
          <a:lstStyle/>
          <a:p>
            <a:pPr algn="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Seeing chances </a:t>
            </a:r>
            <a:r>
              <a:rPr lang="en-US" sz="36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in chaos</a:t>
            </a:r>
          </a:p>
        </p:txBody>
      </p:sp>
      <p:sp>
        <p:nvSpPr>
          <p:cNvPr id="17" name="Rectangle 16">
            <a:extLst>
              <a:ext uri="{FF2B5EF4-FFF2-40B4-BE49-F238E27FC236}">
                <a16:creationId xmlns:a16="http://schemas.microsoft.com/office/drawing/2014/main" id="{6032BB5D-38B1-474D-8282-883DDAC15A74}"/>
              </a:ext>
            </a:extLst>
          </p:cNvPr>
          <p:cNvSpPr/>
          <p:nvPr/>
        </p:nvSpPr>
        <p:spPr>
          <a:xfrm>
            <a:off x="3988106" y="0"/>
            <a:ext cx="8198485" cy="6857999"/>
          </a:xfrm>
          <a:prstGeom prst="rect">
            <a:avLst/>
          </a:prstGeom>
          <a:solidFill>
            <a:srgbClr val="000000">
              <a:alpha val="71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017E0F8-D982-4B06-AA60-26F2A46A6F56}"/>
              </a:ext>
            </a:extLst>
          </p:cNvPr>
          <p:cNvSpPr txBox="1"/>
          <p:nvPr/>
        </p:nvSpPr>
        <p:spPr>
          <a:xfrm>
            <a:off x="4950344" y="1459229"/>
            <a:ext cx="6274007" cy="3939540"/>
          </a:xfrm>
          <a:prstGeom prst="rect">
            <a:avLst/>
          </a:prstGeom>
          <a:noFill/>
        </p:spPr>
        <p:txBody>
          <a:bodyPr wrap="square" rtlCol="0">
            <a:spAutoFit/>
          </a:bodyPr>
          <a:lstStyle/>
          <a:p>
            <a:pPr>
              <a:spcAft>
                <a:spcPts val="4200"/>
              </a:spcAft>
            </a:pPr>
            <a:r>
              <a:rPr lang="en-US" sz="3600" i="1" dirty="0">
                <a:solidFill>
                  <a:srgbClr val="00FFFF"/>
                </a:solidFill>
                <a:latin typeface="Cambria" panose="02040503050406030204" pitchFamily="18" charset="0"/>
                <a:ea typeface="Cambria" panose="02040503050406030204" pitchFamily="18" charset="0"/>
              </a:rPr>
              <a:t>Not</a:t>
            </a:r>
            <a:r>
              <a:rPr lang="en-US" sz="3600" dirty="0">
                <a:solidFill>
                  <a:srgbClr val="00FFFF"/>
                </a:solidFill>
                <a:latin typeface="Cambria" panose="02040503050406030204" pitchFamily="18" charset="0"/>
                <a:ea typeface="Cambria" panose="02040503050406030204" pitchFamily="18" charset="0"/>
              </a:rPr>
              <a:t> </a:t>
            </a:r>
            <a:r>
              <a:rPr lang="en-US" sz="3600" dirty="0">
                <a:solidFill>
                  <a:schemeClr val="bg1"/>
                </a:solidFill>
                <a:latin typeface="Cambria" panose="02040503050406030204" pitchFamily="18" charset="0"/>
                <a:ea typeface="Cambria" panose="02040503050406030204" pitchFamily="18" charset="0"/>
              </a:rPr>
              <a:t>ignoring issues</a:t>
            </a:r>
          </a:p>
          <a:p>
            <a:pPr>
              <a:spcAft>
                <a:spcPts val="4200"/>
              </a:spcAft>
            </a:pPr>
            <a:r>
              <a:rPr lang="en-US" sz="3600" i="1" dirty="0">
                <a:solidFill>
                  <a:srgbClr val="00FFFF"/>
                </a:solidFill>
                <a:latin typeface="Cambria" panose="02040503050406030204" pitchFamily="18" charset="0"/>
                <a:ea typeface="Cambria" panose="02040503050406030204" pitchFamily="18" charset="0"/>
              </a:rPr>
              <a:t>Not</a:t>
            </a:r>
            <a:r>
              <a:rPr lang="en-US" sz="3600" dirty="0">
                <a:solidFill>
                  <a:schemeClr val="bg1"/>
                </a:solidFill>
                <a:latin typeface="Cambria" panose="02040503050406030204" pitchFamily="18" charset="0"/>
                <a:ea typeface="Cambria" panose="02040503050406030204" pitchFamily="18" charset="0"/>
              </a:rPr>
              <a:t> pretending problems aren’t serious</a:t>
            </a:r>
          </a:p>
          <a:p>
            <a:pPr>
              <a:spcAft>
                <a:spcPts val="4200"/>
              </a:spcAft>
            </a:pPr>
            <a:r>
              <a:rPr lang="en-US" sz="3600" i="1" dirty="0">
                <a:solidFill>
                  <a:srgbClr val="00FFFF"/>
                </a:solidFill>
                <a:latin typeface="Cambria" panose="02040503050406030204" pitchFamily="18" charset="0"/>
                <a:ea typeface="Cambria" panose="02040503050406030204" pitchFamily="18" charset="0"/>
              </a:rPr>
              <a:t>Not</a:t>
            </a:r>
            <a:r>
              <a:rPr lang="en-US" sz="3600" dirty="0">
                <a:solidFill>
                  <a:srgbClr val="00FFFF"/>
                </a:solidFill>
                <a:latin typeface="Cambria" panose="02040503050406030204" pitchFamily="18" charset="0"/>
                <a:ea typeface="Cambria" panose="02040503050406030204" pitchFamily="18" charset="0"/>
              </a:rPr>
              <a:t> </a:t>
            </a:r>
            <a:r>
              <a:rPr lang="en-US" sz="3600" dirty="0">
                <a:solidFill>
                  <a:schemeClr val="bg1"/>
                </a:solidFill>
                <a:latin typeface="Cambria" panose="02040503050406030204" pitchFamily="18" charset="0"/>
                <a:ea typeface="Cambria" panose="02040503050406030204" pitchFamily="18" charset="0"/>
              </a:rPr>
              <a:t>a guarantee problems will always be fixed</a:t>
            </a:r>
          </a:p>
        </p:txBody>
      </p:sp>
    </p:spTree>
    <p:extLst>
      <p:ext uri="{BB962C8B-B14F-4D97-AF65-F5344CB8AC3E}">
        <p14:creationId xmlns:p14="http://schemas.microsoft.com/office/powerpoint/2010/main" val="26175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16042" y="1633000"/>
            <a:ext cx="12192000" cy="4950026"/>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44096F-7F76-4177-8A24-ADA4E40EFF75}"/>
              </a:ext>
            </a:extLst>
          </p:cNvPr>
          <p:cNvSpPr/>
          <p:nvPr/>
        </p:nvSpPr>
        <p:spPr>
          <a:xfrm>
            <a:off x="-10632" y="189250"/>
            <a:ext cx="12192000" cy="1239499"/>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494097" y="393500"/>
            <a:ext cx="11203806" cy="830997"/>
          </a:xfrm>
          <a:prstGeom prst="rect">
            <a:avLst/>
          </a:prstGeom>
          <a:noFill/>
        </p:spPr>
        <p:txBody>
          <a:bodyPr wrap="square" rtlCol="0">
            <a:spAutoFit/>
          </a:bodyPr>
          <a:lstStyle/>
          <a:p>
            <a:pPr algn="ct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Consider</a:t>
            </a:r>
          </a:p>
        </p:txBody>
      </p:sp>
      <p:cxnSp>
        <p:nvCxnSpPr>
          <p:cNvPr id="7" name="Straight Connector 6">
            <a:extLst>
              <a:ext uri="{FF2B5EF4-FFF2-40B4-BE49-F238E27FC236}">
                <a16:creationId xmlns:a16="http://schemas.microsoft.com/office/drawing/2014/main" id="{5FB734D0-176B-4E5A-9A3E-FE482CDE762C}"/>
              </a:ext>
            </a:extLst>
          </p:cNvPr>
          <p:cNvCxnSpPr>
            <a:cxnSpLocks/>
          </p:cNvCxnSpPr>
          <p:nvPr/>
        </p:nvCxnSpPr>
        <p:spPr>
          <a:xfrm>
            <a:off x="6096000" y="1951580"/>
            <a:ext cx="0" cy="4231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8140B8-2100-4636-A134-26C3293269CF}"/>
              </a:ext>
            </a:extLst>
          </p:cNvPr>
          <p:cNvSpPr txBox="1"/>
          <p:nvPr/>
        </p:nvSpPr>
        <p:spPr>
          <a:xfrm>
            <a:off x="914401" y="2383380"/>
            <a:ext cx="4516914" cy="3508653"/>
          </a:xfrm>
          <a:prstGeom prst="rect">
            <a:avLst/>
          </a:prstGeom>
          <a:noFill/>
        </p:spPr>
        <p:txBody>
          <a:bodyPr wrap="square" rtlCol="0">
            <a:spAutoFit/>
          </a:bodyPr>
          <a:lstStyle/>
          <a:p>
            <a:pPr algn="r">
              <a:spcAft>
                <a:spcPts val="1800"/>
              </a:spcAft>
            </a:pPr>
            <a:r>
              <a:rPr lang="en-US" sz="3200" dirty="0">
                <a:solidFill>
                  <a:schemeClr val="bg1"/>
                </a:solidFill>
                <a:latin typeface="Cambria" panose="02040503050406030204" pitchFamily="18" charset="0"/>
                <a:ea typeface="Cambria" panose="02040503050406030204" pitchFamily="18" charset="0"/>
              </a:rPr>
              <a:t>Is this a chance to lose the person? </a:t>
            </a:r>
          </a:p>
          <a:p>
            <a:pPr algn="r">
              <a:spcAft>
                <a:spcPts val="1800"/>
              </a:spcAft>
            </a:pPr>
            <a:r>
              <a:rPr lang="en-US" sz="3200" dirty="0">
                <a:solidFill>
                  <a:schemeClr val="bg1"/>
                </a:solidFill>
                <a:latin typeface="Cambria" panose="02040503050406030204" pitchFamily="18" charset="0"/>
                <a:ea typeface="Cambria" panose="02040503050406030204" pitchFamily="18" charset="0"/>
              </a:rPr>
              <a:t>Will you alienate the friendship? </a:t>
            </a:r>
          </a:p>
          <a:p>
            <a:pPr algn="r">
              <a:spcAft>
                <a:spcPts val="1800"/>
              </a:spcAft>
            </a:pPr>
            <a:r>
              <a:rPr lang="en-US" sz="3200" dirty="0">
                <a:solidFill>
                  <a:schemeClr val="bg1"/>
                </a:solidFill>
                <a:latin typeface="Cambria" panose="02040503050406030204" pitchFamily="18" charset="0"/>
                <a:ea typeface="Cambria" panose="02040503050406030204" pitchFamily="18" charset="0"/>
              </a:rPr>
              <a:t>Could your challenge anger your disciple? </a:t>
            </a:r>
          </a:p>
        </p:txBody>
      </p:sp>
      <p:sp>
        <p:nvSpPr>
          <p:cNvPr id="13" name="TextBox 12">
            <a:extLst>
              <a:ext uri="{FF2B5EF4-FFF2-40B4-BE49-F238E27FC236}">
                <a16:creationId xmlns:a16="http://schemas.microsoft.com/office/drawing/2014/main" id="{59C3893F-A036-49C0-9AED-BE4CF96A0F46}"/>
              </a:ext>
            </a:extLst>
          </p:cNvPr>
          <p:cNvSpPr txBox="1"/>
          <p:nvPr/>
        </p:nvSpPr>
        <p:spPr>
          <a:xfrm>
            <a:off x="6861498" y="2383380"/>
            <a:ext cx="4836405" cy="3508653"/>
          </a:xfrm>
          <a:prstGeom prst="rect">
            <a:avLst/>
          </a:prstGeom>
          <a:noFill/>
        </p:spPr>
        <p:txBody>
          <a:bodyPr wrap="square" rtlCol="0">
            <a:spAutoFit/>
          </a:bodyPr>
          <a:lstStyle/>
          <a:p>
            <a:pPr>
              <a:spcAft>
                <a:spcPts val="1800"/>
              </a:spcAft>
            </a:pPr>
            <a:r>
              <a:rPr lang="en-US" sz="3200" dirty="0">
                <a:solidFill>
                  <a:srgbClr val="00FFFF"/>
                </a:solidFill>
                <a:latin typeface="Cambria" panose="02040503050406030204" pitchFamily="18" charset="0"/>
                <a:ea typeface="Cambria" panose="02040503050406030204" pitchFamily="18" charset="0"/>
              </a:rPr>
              <a:t>Or win him?</a:t>
            </a:r>
            <a:br>
              <a:rPr lang="en-US" sz="3200" dirty="0">
                <a:solidFill>
                  <a:srgbClr val="00FFFF"/>
                </a:solidFill>
                <a:latin typeface="Cambria" panose="02040503050406030204" pitchFamily="18" charset="0"/>
                <a:ea typeface="Cambria" panose="02040503050406030204" pitchFamily="18" charset="0"/>
              </a:rPr>
            </a:br>
            <a:endParaRPr lang="en-US" sz="3200" dirty="0">
              <a:solidFill>
                <a:srgbClr val="00FFFF"/>
              </a:solidFill>
              <a:latin typeface="Cambria" panose="02040503050406030204" pitchFamily="18" charset="0"/>
              <a:ea typeface="Cambria" panose="02040503050406030204" pitchFamily="18" charset="0"/>
            </a:endParaRPr>
          </a:p>
          <a:p>
            <a:pPr>
              <a:spcAft>
                <a:spcPts val="1800"/>
              </a:spcAft>
            </a:pPr>
            <a:r>
              <a:rPr lang="en-US" sz="3200" dirty="0">
                <a:solidFill>
                  <a:srgbClr val="00FFFF"/>
                </a:solidFill>
                <a:latin typeface="Cambria" panose="02040503050406030204" pitchFamily="18" charset="0"/>
                <a:ea typeface="Cambria" panose="02040503050406030204" pitchFamily="18" charset="0"/>
              </a:rPr>
              <a:t>Or deepen it?</a:t>
            </a:r>
            <a:br>
              <a:rPr lang="en-US" sz="3200" dirty="0">
                <a:solidFill>
                  <a:srgbClr val="00FFFF"/>
                </a:solidFill>
                <a:latin typeface="Cambria" panose="02040503050406030204" pitchFamily="18" charset="0"/>
                <a:ea typeface="Cambria" panose="02040503050406030204" pitchFamily="18" charset="0"/>
              </a:rPr>
            </a:br>
            <a:endParaRPr lang="en-US" sz="3200" dirty="0">
              <a:solidFill>
                <a:srgbClr val="00FFFF"/>
              </a:solidFill>
              <a:latin typeface="Cambria" panose="02040503050406030204" pitchFamily="18" charset="0"/>
              <a:ea typeface="Cambria" panose="02040503050406030204" pitchFamily="18" charset="0"/>
            </a:endParaRPr>
          </a:p>
          <a:p>
            <a:pPr>
              <a:spcAft>
                <a:spcPts val="1800"/>
              </a:spcAft>
            </a:pPr>
            <a:r>
              <a:rPr lang="en-US" sz="3200" dirty="0">
                <a:solidFill>
                  <a:srgbClr val="00FFFF"/>
                </a:solidFill>
                <a:latin typeface="Cambria" panose="02040503050406030204" pitchFamily="18" charset="0"/>
                <a:ea typeface="Cambria" panose="02040503050406030204" pitchFamily="18" charset="0"/>
              </a:rPr>
              <a:t>Or gain her respect?</a:t>
            </a:r>
            <a:br>
              <a:rPr lang="en-US" sz="3200" dirty="0">
                <a:solidFill>
                  <a:srgbClr val="00FFFF"/>
                </a:solidFill>
                <a:latin typeface="Cambria" panose="02040503050406030204" pitchFamily="18" charset="0"/>
                <a:ea typeface="Cambria" panose="02040503050406030204" pitchFamily="18" charset="0"/>
              </a:rPr>
            </a:br>
            <a:endParaRPr lang="en-US" sz="3200" dirty="0">
              <a:solidFill>
                <a:srgbClr val="00FF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72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16042" y="1633000"/>
            <a:ext cx="12192000" cy="4950026"/>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44096F-7F76-4177-8A24-ADA4E40EFF75}"/>
              </a:ext>
            </a:extLst>
          </p:cNvPr>
          <p:cNvSpPr/>
          <p:nvPr/>
        </p:nvSpPr>
        <p:spPr>
          <a:xfrm>
            <a:off x="-10632" y="189250"/>
            <a:ext cx="12192000" cy="1239499"/>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494097" y="393500"/>
            <a:ext cx="11203806" cy="830997"/>
          </a:xfrm>
          <a:prstGeom prst="rect">
            <a:avLst/>
          </a:prstGeom>
          <a:noFill/>
        </p:spPr>
        <p:txBody>
          <a:bodyPr wrap="square" rtlCol="0">
            <a:spAutoFit/>
          </a:bodyPr>
          <a:lstStyle/>
          <a:p>
            <a:pPr algn="ct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Consider</a:t>
            </a:r>
          </a:p>
        </p:txBody>
      </p:sp>
      <p:cxnSp>
        <p:nvCxnSpPr>
          <p:cNvPr id="7" name="Straight Connector 6">
            <a:extLst>
              <a:ext uri="{FF2B5EF4-FFF2-40B4-BE49-F238E27FC236}">
                <a16:creationId xmlns:a16="http://schemas.microsoft.com/office/drawing/2014/main" id="{5FB734D0-176B-4E5A-9A3E-FE482CDE762C}"/>
              </a:ext>
            </a:extLst>
          </p:cNvPr>
          <p:cNvCxnSpPr>
            <a:cxnSpLocks/>
          </p:cNvCxnSpPr>
          <p:nvPr/>
        </p:nvCxnSpPr>
        <p:spPr>
          <a:xfrm>
            <a:off x="6096000" y="1951580"/>
            <a:ext cx="0" cy="4231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F8140B8-2100-4636-A134-26C3293269CF}"/>
              </a:ext>
            </a:extLst>
          </p:cNvPr>
          <p:cNvSpPr txBox="1"/>
          <p:nvPr/>
        </p:nvSpPr>
        <p:spPr>
          <a:xfrm>
            <a:off x="760168" y="2294480"/>
            <a:ext cx="4671147" cy="1800493"/>
          </a:xfrm>
          <a:prstGeom prst="rect">
            <a:avLst/>
          </a:prstGeom>
          <a:noFill/>
        </p:spPr>
        <p:txBody>
          <a:bodyPr wrap="square" rtlCol="0">
            <a:spAutoFit/>
          </a:bodyPr>
          <a:lstStyle/>
          <a:p>
            <a:pPr algn="r">
              <a:spcAft>
                <a:spcPts val="1800"/>
              </a:spcAft>
            </a:pPr>
            <a:r>
              <a:rPr lang="en-US" sz="3200" dirty="0">
                <a:solidFill>
                  <a:schemeClr val="bg1"/>
                </a:solidFill>
                <a:latin typeface="Cambria" panose="02040503050406030204" pitchFamily="18" charset="0"/>
                <a:ea typeface="Cambria" panose="02040503050406030204" pitchFamily="18" charset="0"/>
              </a:rPr>
              <a:t>Will a debate highlight different values?</a:t>
            </a:r>
          </a:p>
          <a:p>
            <a:pPr algn="r">
              <a:spcAft>
                <a:spcPts val="1800"/>
              </a:spcAft>
            </a:pP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Harm the ethos? </a:t>
            </a:r>
            <a:endParaRPr lang="en-US" sz="3200"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59C3893F-A036-49C0-9AED-BE4CF96A0F46}"/>
              </a:ext>
            </a:extLst>
          </p:cNvPr>
          <p:cNvSpPr txBox="1"/>
          <p:nvPr/>
        </p:nvSpPr>
        <p:spPr>
          <a:xfrm>
            <a:off x="6861498" y="2294480"/>
            <a:ext cx="4836405" cy="1800493"/>
          </a:xfrm>
          <a:prstGeom prst="rect">
            <a:avLst/>
          </a:prstGeom>
          <a:noFill/>
        </p:spPr>
        <p:txBody>
          <a:bodyPr wrap="square" rtlCol="0">
            <a:spAutoFit/>
          </a:bodyPr>
          <a:lstStyle/>
          <a:p>
            <a:pPr>
              <a:spcAft>
                <a:spcPts val="1800"/>
              </a:spcAft>
            </a:pPr>
            <a:r>
              <a:rPr lang="en-US" sz="3200" dirty="0">
                <a:solidFill>
                  <a:srgbClr val="00FFFF"/>
                </a:solidFill>
                <a:latin typeface="Cambria" panose="02040503050406030204" pitchFamily="18" charset="0"/>
                <a:ea typeface="Cambria" panose="02040503050406030204" pitchFamily="18" charset="0"/>
              </a:rPr>
              <a:t>Or align them in the end?</a:t>
            </a:r>
          </a:p>
          <a:p>
            <a:pPr>
              <a:spcAft>
                <a:spcPts val="1800"/>
              </a:spcAft>
            </a:pPr>
            <a:br>
              <a:rPr lang="en-US" sz="3200" dirty="0">
                <a:solidFill>
                  <a:srgbClr val="00FFFF"/>
                </a:solidFill>
                <a:latin typeface="Cambria" panose="02040503050406030204" pitchFamily="18" charset="0"/>
                <a:ea typeface="Cambria" panose="02040503050406030204" pitchFamily="18" charset="0"/>
              </a:rPr>
            </a:br>
            <a:r>
              <a:rPr lang="en-US" sz="3200"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 improve it?</a:t>
            </a:r>
          </a:p>
        </p:txBody>
      </p:sp>
    </p:spTree>
    <p:extLst>
      <p:ext uri="{BB962C8B-B14F-4D97-AF65-F5344CB8AC3E}">
        <p14:creationId xmlns:p14="http://schemas.microsoft.com/office/powerpoint/2010/main" val="6606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1008501"/>
            <a:ext cx="12192000" cy="4943254"/>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FC0F8C-65E8-41D3-AF8B-4B3E8D4DCE70}"/>
              </a:ext>
            </a:extLst>
          </p:cNvPr>
          <p:cNvSpPr txBox="1"/>
          <p:nvPr/>
        </p:nvSpPr>
        <p:spPr>
          <a:xfrm>
            <a:off x="-1008" y="1322574"/>
            <a:ext cx="12191999" cy="646331"/>
          </a:xfrm>
          <a:prstGeom prst="rect">
            <a:avLst/>
          </a:prstGeom>
          <a:noFill/>
        </p:spPr>
        <p:txBody>
          <a:bodyPr wrap="square" rtlCol="0">
            <a:spAutoFit/>
          </a:bodyPr>
          <a:lstStyle/>
          <a:p>
            <a:pPr algn="ctr"/>
            <a:endPar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endParaRPr>
          </a:p>
        </p:txBody>
      </p:sp>
      <p:sp>
        <p:nvSpPr>
          <p:cNvPr id="10" name="TextBox 9">
            <a:extLst>
              <a:ext uri="{FF2B5EF4-FFF2-40B4-BE49-F238E27FC236}">
                <a16:creationId xmlns:a16="http://schemas.microsoft.com/office/drawing/2014/main" id="{495C61CB-370A-48A9-9B73-133A2F9F7C89}"/>
              </a:ext>
            </a:extLst>
          </p:cNvPr>
          <p:cNvSpPr txBox="1"/>
          <p:nvPr/>
        </p:nvSpPr>
        <p:spPr>
          <a:xfrm>
            <a:off x="1539054" y="1645739"/>
            <a:ext cx="9145975" cy="3785652"/>
          </a:xfrm>
          <a:prstGeom prst="rect">
            <a:avLst/>
          </a:prstGeom>
          <a:noFill/>
        </p:spPr>
        <p:txBody>
          <a:bodyPr wrap="square" rtlCol="0">
            <a:spAutoFit/>
          </a:bodyPr>
          <a:lstStyle/>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HOW DO YOU view</a:t>
            </a:r>
            <a:b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b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CHANGE</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t>
            </a: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 transitions</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t>
            </a: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 INSTABILITY</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t>
            </a: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 uncertainty</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 </a:t>
            </a:r>
          </a:p>
        </p:txBody>
      </p:sp>
    </p:spTree>
    <p:extLst>
      <p:ext uri="{BB962C8B-B14F-4D97-AF65-F5344CB8AC3E}">
        <p14:creationId xmlns:p14="http://schemas.microsoft.com/office/powerpoint/2010/main" val="150145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D18682F-562D-44FC-BADC-2D90988551A1}"/>
              </a:ext>
            </a:extLst>
          </p:cNvPr>
          <p:cNvSpPr/>
          <p:nvPr/>
        </p:nvSpPr>
        <p:spPr>
          <a:xfrm>
            <a:off x="0" y="0"/>
            <a:ext cx="12192000" cy="6858000"/>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765616-DADD-4F57-9A17-F0DFFA73D310}"/>
              </a:ext>
            </a:extLst>
          </p:cNvPr>
          <p:cNvSpPr txBox="1"/>
          <p:nvPr/>
        </p:nvSpPr>
        <p:spPr>
          <a:xfrm>
            <a:off x="2082700" y="3029560"/>
            <a:ext cx="8026600" cy="2800767"/>
          </a:xfrm>
          <a:prstGeom prst="rect">
            <a:avLst/>
          </a:prstGeom>
          <a:noFill/>
        </p:spPr>
        <p:txBody>
          <a:bodyPr wrap="square" rtlCol="0">
            <a:spAutoFit/>
          </a:bodyPr>
          <a:lstStyle/>
          <a:p>
            <a:pPr algn="ctr"/>
            <a:r>
              <a:rPr lang="en-US" sz="4400" dirty="0">
                <a:solidFill>
                  <a:schemeClr val="bg1"/>
                </a:solidFill>
                <a:latin typeface="Cambria" panose="02040503050406030204" pitchFamily="18" charset="0"/>
                <a:ea typeface="Cambria" panose="02040503050406030204" pitchFamily="18" charset="0"/>
              </a:rPr>
              <a:t>How would you characterize leaders, mentors or friends who are skilled at dealing with chaotic situations?</a:t>
            </a:r>
          </a:p>
        </p:txBody>
      </p:sp>
      <p:sp>
        <p:nvSpPr>
          <p:cNvPr id="7" name="Oval 6">
            <a:extLst>
              <a:ext uri="{FF2B5EF4-FFF2-40B4-BE49-F238E27FC236}">
                <a16:creationId xmlns:a16="http://schemas.microsoft.com/office/drawing/2014/main" id="{D4E1FC7A-BA57-40D6-BBF3-5B6A39BAA27B}"/>
              </a:ext>
            </a:extLst>
          </p:cNvPr>
          <p:cNvSpPr/>
          <p:nvPr/>
        </p:nvSpPr>
        <p:spPr>
          <a:xfrm>
            <a:off x="5147173" y="638099"/>
            <a:ext cx="1897653" cy="1793110"/>
          </a:xfrm>
          <a:prstGeom prst="ellipse">
            <a:avLst/>
          </a:prstGeom>
          <a:solidFill>
            <a:srgbClr val="00FFFF">
              <a:alpha val="77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DQ</a:t>
            </a:r>
            <a:endParaRPr lang="en-US" sz="16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703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909586"/>
            <a:ext cx="12192000" cy="5207267"/>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1036083" y="1748505"/>
            <a:ext cx="10119833" cy="3046988"/>
          </a:xfrm>
          <a:prstGeom prst="rect">
            <a:avLst/>
          </a:prstGeom>
          <a:noFill/>
        </p:spPr>
        <p:txBody>
          <a:bodyPr wrap="square" rtlCol="0">
            <a:spAutoFit/>
          </a:bodyPr>
          <a:lstStyle/>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Are these </a:t>
            </a:r>
            <a:b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b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petty annoyances</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 </a:t>
            </a: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occupational hazards</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 or </a:t>
            </a: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turning points</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t>
            </a:r>
          </a:p>
        </p:txBody>
      </p:sp>
    </p:spTree>
    <p:extLst>
      <p:ext uri="{BB962C8B-B14F-4D97-AF65-F5344CB8AC3E}">
        <p14:creationId xmlns:p14="http://schemas.microsoft.com/office/powerpoint/2010/main" val="380423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a16="http://schemas.microsoft.com/office/drawing/2014/main" id="{A34A9998-1A7B-41CF-8685-633459809806}"/>
              </a:ext>
            </a:extLst>
          </p:cNvPr>
          <p:cNvSpPr/>
          <p:nvPr/>
        </p:nvSpPr>
        <p:spPr>
          <a:xfrm>
            <a:off x="0" y="909586"/>
            <a:ext cx="12192000" cy="5207267"/>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95C61CB-370A-48A9-9B73-133A2F9F7C89}"/>
              </a:ext>
            </a:extLst>
          </p:cNvPr>
          <p:cNvSpPr txBox="1"/>
          <p:nvPr/>
        </p:nvSpPr>
        <p:spPr>
          <a:xfrm>
            <a:off x="1036083" y="1821285"/>
            <a:ext cx="10119833" cy="3046988"/>
          </a:xfrm>
          <a:prstGeom prst="rect">
            <a:avLst/>
          </a:prstGeom>
          <a:noFill/>
        </p:spPr>
        <p:txBody>
          <a:bodyPr wrap="square" rtlCol="0">
            <a:spAutoFit/>
          </a:bodyPr>
          <a:lstStyle/>
          <a:p>
            <a:pPr algn="ct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What could chaotic situations Represent </a:t>
            </a:r>
            <a:b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b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for the people you serve</a:t>
            </a:r>
            <a:r>
              <a:rPr lang="en-US" sz="48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a:t>
            </a:r>
          </a:p>
        </p:txBody>
      </p:sp>
    </p:spTree>
    <p:extLst>
      <p:ext uri="{BB962C8B-B14F-4D97-AF65-F5344CB8AC3E}">
        <p14:creationId xmlns:p14="http://schemas.microsoft.com/office/powerpoint/2010/main" val="122949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707979" y="674400"/>
            <a:ext cx="10808126" cy="5078313"/>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18:1-8</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After this, Paul left Athens and went to Corinth. There he met a Jew named Aquila, a native of Pontus, who had recently come from Italy with his wife Priscilla, because Claudius had ordered all Jews to leave Rome. </a:t>
            </a:r>
          </a:p>
          <a:p>
            <a:pPr>
              <a:lnSpc>
                <a:spcPct val="90000"/>
              </a:lnSpc>
            </a:pPr>
            <a:endPar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 went to see them, and because he was a tentmaker as they were, he stayed and worked with them. Every Sabbath he reasoned in the synagogue, trying to persuade Jews and Greeks. </a:t>
            </a:r>
          </a:p>
        </p:txBody>
      </p:sp>
    </p:spTree>
    <p:extLst>
      <p:ext uri="{BB962C8B-B14F-4D97-AF65-F5344CB8AC3E}">
        <p14:creationId xmlns:p14="http://schemas.microsoft.com/office/powerpoint/2010/main" val="41214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707979" y="674400"/>
            <a:ext cx="10808126" cy="4579715"/>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18:1-8</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Silas and Timothy came from Macedonia, Paul devoted himself exclusively to preaching, testifying to the Jews that Jesus was the Messiah. </a:t>
            </a:r>
          </a:p>
          <a:p>
            <a:pPr>
              <a:lnSpc>
                <a:spcPct val="90000"/>
              </a:lnSpc>
            </a:pPr>
            <a:endPar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when they opposed Paul and became abusive, he shook out his clothes in protest and said to them, “Your blood be on your own heads! I am innocent of it. From now on I will go to the Gentiles.”</a:t>
            </a:r>
          </a:p>
        </p:txBody>
      </p:sp>
    </p:spTree>
    <p:extLst>
      <p:ext uri="{BB962C8B-B14F-4D97-AF65-F5344CB8AC3E}">
        <p14:creationId xmlns:p14="http://schemas.microsoft.com/office/powerpoint/2010/main" val="220208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707979" y="674400"/>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18:1-8</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Then Paul left the synagogue and went next door to the house of </a:t>
            </a:r>
            <a:r>
              <a:rPr lang="en-US" sz="3600"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Titius</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Justus, a worshiper of God. </a:t>
            </a:r>
            <a:r>
              <a:rPr lang="en-US" sz="3600"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Crispus</a:t>
            </a: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synagogue leader, and his entire household believed in the Lord; and many of the Corinthians who heard Paul believed and were baptized.</a:t>
            </a:r>
          </a:p>
        </p:txBody>
      </p:sp>
    </p:spTree>
    <p:extLst>
      <p:ext uri="{BB962C8B-B14F-4D97-AF65-F5344CB8AC3E}">
        <p14:creationId xmlns:p14="http://schemas.microsoft.com/office/powerpoint/2010/main" val="229920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707979" y="674400"/>
            <a:ext cx="10808126" cy="3083921"/>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6:1-5</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those days when the number of disciples was increasing, the Hellenistic Jews among them complained against the Hebraic Jews because their widows were being overlooked in the daily distribution of food. </a:t>
            </a:r>
          </a:p>
        </p:txBody>
      </p:sp>
    </p:spTree>
    <p:extLst>
      <p:ext uri="{BB962C8B-B14F-4D97-AF65-F5344CB8AC3E}">
        <p14:creationId xmlns:p14="http://schemas.microsoft.com/office/powerpoint/2010/main" val="29219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96CA5FA7-8926-42E9-B050-04ADD5D8282D}"/>
              </a:ext>
            </a:extLst>
          </p:cNvPr>
          <p:cNvSpPr/>
          <p:nvPr/>
        </p:nvSpPr>
        <p:spPr>
          <a:xfrm>
            <a:off x="7791" y="372205"/>
            <a:ext cx="12192000" cy="611359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F3ED84-FAFA-40D3-845A-C33E5385D79D}"/>
              </a:ext>
            </a:extLst>
          </p:cNvPr>
          <p:cNvSpPr txBox="1"/>
          <p:nvPr/>
        </p:nvSpPr>
        <p:spPr>
          <a:xfrm>
            <a:off x="707979" y="674400"/>
            <a:ext cx="10973882" cy="5078313"/>
          </a:xfrm>
          <a:prstGeom prst="rect">
            <a:avLst/>
          </a:prstGeom>
          <a:noFill/>
        </p:spPr>
        <p:txBody>
          <a:bodyPr wrap="square" rtlCol="0">
            <a:spAutoFit/>
          </a:bodyPr>
          <a:lstStyle/>
          <a:p>
            <a:pPr>
              <a:lnSpc>
                <a:spcPct val="90000"/>
              </a:lnSpc>
            </a:pPr>
            <a:r>
              <a:rPr lang="en-US" sz="36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6:1-5</a:t>
            </a: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the Twelve gathered all the disciples together and said, “It would not be right for us to neglect the ministry of the word of God in order to wait on tables.”</a:t>
            </a:r>
          </a:p>
          <a:p>
            <a:pPr>
              <a:lnSpc>
                <a:spcPct val="90000"/>
              </a:lnSpc>
            </a:pPr>
            <a:endPar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nSpc>
                <a:spcPct val="90000"/>
              </a:lnSpc>
            </a:pPr>
            <a:r>
              <a:rPr lang="en-US" sz="36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“Brothers and sisters, choose seven men from among you who are known to be full of the Spirit and wisdom. We will turn this responsibility over to them and will give our attention to prayer and the ministry of the word.” This proposal pleased the whole group.</a:t>
            </a:r>
          </a:p>
        </p:txBody>
      </p:sp>
    </p:spTree>
    <p:extLst>
      <p:ext uri="{BB962C8B-B14F-4D97-AF65-F5344CB8AC3E}">
        <p14:creationId xmlns:p14="http://schemas.microsoft.com/office/powerpoint/2010/main" val="1925263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Widescreen</PresentationFormat>
  <Paragraphs>82</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2024-07-27T20:07:11Z</dcterms:created>
  <dcterms:modified xsi:type="dcterms:W3CDTF">2024-07-27T20:07:20Z</dcterms:modified>
</cp:coreProperties>
</file>