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49"/>
  </p:notesMasterIdLst>
  <p:handoutMasterIdLst>
    <p:handoutMasterId r:id="rId50"/>
  </p:handoutMasterIdLst>
  <p:sldIdLst>
    <p:sldId id="257" r:id="rId2"/>
    <p:sldId id="1114" r:id="rId3"/>
    <p:sldId id="1254" r:id="rId4"/>
    <p:sldId id="1204" r:id="rId5"/>
    <p:sldId id="1206" r:id="rId6"/>
    <p:sldId id="1207" r:id="rId7"/>
    <p:sldId id="1208" r:id="rId8"/>
    <p:sldId id="1209" r:id="rId9"/>
    <p:sldId id="1213" r:id="rId10"/>
    <p:sldId id="1214" r:id="rId11"/>
    <p:sldId id="1255" r:id="rId12"/>
    <p:sldId id="1216" r:id="rId13"/>
    <p:sldId id="1219" r:id="rId14"/>
    <p:sldId id="1220" r:id="rId15"/>
    <p:sldId id="1221" r:id="rId16"/>
    <p:sldId id="1222" r:id="rId17"/>
    <p:sldId id="1223" r:id="rId18"/>
    <p:sldId id="1224" r:id="rId19"/>
    <p:sldId id="1148" r:id="rId20"/>
    <p:sldId id="1198" r:id="rId21"/>
    <p:sldId id="1150" r:id="rId22"/>
    <p:sldId id="1256" r:id="rId23"/>
    <p:sldId id="1226" r:id="rId24"/>
    <p:sldId id="1257" r:id="rId25"/>
    <p:sldId id="1258" r:id="rId26"/>
    <p:sldId id="1230" r:id="rId27"/>
    <p:sldId id="1231" r:id="rId28"/>
    <p:sldId id="1233" r:id="rId29"/>
    <p:sldId id="1234" r:id="rId30"/>
    <p:sldId id="1236" r:id="rId31"/>
    <p:sldId id="1160" r:id="rId32"/>
    <p:sldId id="1244" r:id="rId33"/>
    <p:sldId id="1245" r:id="rId34"/>
    <p:sldId id="1247" r:id="rId35"/>
    <p:sldId id="1248" r:id="rId36"/>
    <p:sldId id="1161" r:id="rId37"/>
    <p:sldId id="1200" r:id="rId38"/>
    <p:sldId id="1237" r:id="rId39"/>
    <p:sldId id="1250" r:id="rId40"/>
    <p:sldId id="1238" r:id="rId41"/>
    <p:sldId id="1242" r:id="rId42"/>
    <p:sldId id="1239" r:id="rId43"/>
    <p:sldId id="1241" r:id="rId44"/>
    <p:sldId id="1251" r:id="rId45"/>
    <p:sldId id="1252" r:id="rId46"/>
    <p:sldId id="1253" r:id="rId47"/>
    <p:sldId id="1215" r:id="rId48"/>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p:cViewPr varScale="1">
        <p:scale>
          <a:sx n="84" d="100"/>
          <a:sy n="84" d="100"/>
        </p:scale>
        <p:origin x="448" y="8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a:t>Page </a:t>
            </a:r>
            <a:fld id="{FD382FF4-E8F2-4A3A-8381-195426D7FAF0}" type="slidenum">
              <a:rPr lang="en-US" sz="1200"/>
              <a:pPr defTabSz="868363">
                <a:lnSpc>
                  <a:spcPct val="90000"/>
                </a:lnSpc>
                <a:defRPr/>
              </a:pPr>
              <a:t>‹#›</a:t>
            </a:fld>
            <a:endParaRPr lang="en-US" sz="1200"/>
          </a:p>
        </p:txBody>
      </p:sp>
    </p:spTree>
    <p:extLst>
      <p:ext uri="{BB962C8B-B14F-4D97-AF65-F5344CB8AC3E}">
        <p14:creationId xmlns:p14="http://schemas.microsoft.com/office/powerpoint/2010/main" val="3826394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a:t>Page </a:t>
            </a:r>
            <a:fld id="{792FD6DB-01DC-4950-9CB7-9E11288C9BC5}" type="slidenum">
              <a:rPr lang="en-US" sz="1200"/>
              <a:pPr defTabSz="868363">
                <a:lnSpc>
                  <a:spcPct val="90000"/>
                </a:lnSpc>
                <a:defRPr/>
              </a:pPr>
              <a:t>‹#›</a:t>
            </a:fld>
            <a:endParaRPr lang="en-US" sz="1200"/>
          </a:p>
        </p:txBody>
      </p:sp>
      <p:sp>
        <p:nvSpPr>
          <p:cNvPr id="5837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737911942"/>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1150938" y="692150"/>
            <a:ext cx="4556125" cy="3416300"/>
          </a:xfrm>
          <a:ln/>
        </p:spPr>
      </p:sp>
      <p:sp>
        <p:nvSpPr>
          <p:cNvPr id="593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5854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9794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21457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945255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89014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74010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33356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616989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95990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55117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50938" y="692150"/>
            <a:ext cx="4556125" cy="3416300"/>
          </a:xfrm>
          <a:ln/>
        </p:spPr>
      </p:sp>
      <p:sp>
        <p:nvSpPr>
          <p:cNvPr id="675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33462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150938" y="692150"/>
            <a:ext cx="4556125" cy="3416300"/>
          </a:xfrm>
          <a:ln/>
        </p:spPr>
      </p:sp>
      <p:sp>
        <p:nvSpPr>
          <p:cNvPr id="604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59278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50938" y="692150"/>
            <a:ext cx="4556125" cy="3416300"/>
          </a:xfrm>
          <a:ln/>
        </p:spPr>
      </p:sp>
      <p:sp>
        <p:nvSpPr>
          <p:cNvPr id="675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86024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150938" y="692150"/>
            <a:ext cx="4556125" cy="3416300"/>
          </a:xfrm>
          <a:ln/>
        </p:spPr>
      </p:sp>
      <p:sp>
        <p:nvSpPr>
          <p:cNvPr id="686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70193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150938" y="692150"/>
            <a:ext cx="4556125" cy="3416300"/>
          </a:xfrm>
          <a:ln/>
        </p:spPr>
      </p:sp>
      <p:sp>
        <p:nvSpPr>
          <p:cNvPr id="727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663636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67847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24895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421286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65087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067872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832010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50750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707597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232853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1150938" y="692150"/>
            <a:ext cx="4556125" cy="3416300"/>
          </a:xfrm>
          <a:ln/>
        </p:spPr>
      </p:sp>
      <p:sp>
        <p:nvSpPr>
          <p:cNvPr id="860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470975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50938" y="692150"/>
            <a:ext cx="4556125" cy="3416300"/>
          </a:xfrm>
          <a:ln/>
        </p:spPr>
      </p:sp>
      <p:sp>
        <p:nvSpPr>
          <p:cNvPr id="870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61545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50938" y="692150"/>
            <a:ext cx="4556125" cy="3416300"/>
          </a:xfrm>
          <a:ln/>
        </p:spPr>
      </p:sp>
      <p:sp>
        <p:nvSpPr>
          <p:cNvPr id="870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2609617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50938" y="692150"/>
            <a:ext cx="4556125" cy="3416300"/>
          </a:xfrm>
          <a:ln/>
        </p:spPr>
      </p:sp>
      <p:sp>
        <p:nvSpPr>
          <p:cNvPr id="870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643032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50938" y="692150"/>
            <a:ext cx="4556125" cy="3416300"/>
          </a:xfrm>
          <a:ln/>
        </p:spPr>
      </p:sp>
      <p:sp>
        <p:nvSpPr>
          <p:cNvPr id="870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07862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50938" y="692150"/>
            <a:ext cx="4556125" cy="3416300"/>
          </a:xfrm>
          <a:ln/>
        </p:spPr>
      </p:sp>
      <p:sp>
        <p:nvSpPr>
          <p:cNvPr id="921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680791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150938" y="692150"/>
            <a:ext cx="4556125" cy="3416300"/>
          </a:xfrm>
          <a:ln/>
        </p:spPr>
      </p:sp>
      <p:sp>
        <p:nvSpPr>
          <p:cNvPr id="993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077140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150938" y="692150"/>
            <a:ext cx="4556125" cy="3416300"/>
          </a:xfrm>
          <a:ln/>
        </p:spPr>
      </p:sp>
      <p:sp>
        <p:nvSpPr>
          <p:cNvPr id="993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1827217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150938" y="692150"/>
            <a:ext cx="4556125" cy="3416300"/>
          </a:xfrm>
          <a:ln/>
        </p:spPr>
      </p:sp>
      <p:sp>
        <p:nvSpPr>
          <p:cNvPr id="993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55061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205220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739612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7570452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756823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399465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402500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519384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1150938" y="692150"/>
            <a:ext cx="4556125" cy="3416300"/>
          </a:xfrm>
          <a:ln/>
        </p:spPr>
      </p:sp>
      <p:sp>
        <p:nvSpPr>
          <p:cNvPr id="1126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5082621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1150938" y="692150"/>
            <a:ext cx="4556125" cy="3416300"/>
          </a:xfrm>
          <a:ln/>
        </p:spPr>
      </p:sp>
      <p:sp>
        <p:nvSpPr>
          <p:cNvPr id="1126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17564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14968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39293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32501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790573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50938" y="692150"/>
            <a:ext cx="4556125" cy="3416300"/>
          </a:xfrm>
          <a:ln/>
        </p:spPr>
      </p:sp>
      <p:sp>
        <p:nvSpPr>
          <p:cNvPr id="614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029905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Lst>
  <p:transition>
    <p:wipe dir="r"/>
  </p:transition>
  <p:txStyles>
    <p:titleStyle>
      <a:lvl1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Ephesians 4</a:t>
            </a:r>
          </a:p>
        </p:txBody>
      </p:sp>
      <p:sp>
        <p:nvSpPr>
          <p:cNvPr id="5123" name="Rectangle 3"/>
          <p:cNvSpPr>
            <a:spLocks noGrp="1" noChangeArrowheads="1"/>
          </p:cNvSpPr>
          <p:nvPr>
            <p:ph type="body" idx="1"/>
          </p:nvPr>
        </p:nvSpPr>
        <p:spPr>
          <a:xfrm>
            <a:off x="381000" y="2895600"/>
            <a:ext cx="7162800" cy="2514600"/>
          </a:xfrm>
        </p:spPr>
        <p:txBody>
          <a:bodyPr lIns="90488" tIns="44450" rIns="90488" bIns="44450"/>
          <a:lstStyle/>
          <a:p>
            <a:pPr>
              <a:defRPr/>
            </a:pPr>
            <a:r>
              <a:rPr lang="en-US" sz="6600" dirty="0" smtClean="0"/>
              <a:t>Building Up the </a:t>
            </a:r>
            <a:br>
              <a:rPr lang="en-US" sz="6600" dirty="0" smtClean="0"/>
            </a:br>
            <a:r>
              <a:rPr lang="en-US" sz="6600" dirty="0" smtClean="0"/>
              <a:t>   Body of Christ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5"/>
          <p:cNvSpPr>
            <a:spLocks noChangeArrowheads="1"/>
          </p:cNvSpPr>
          <p:nvPr/>
        </p:nvSpPr>
        <p:spPr bwMode="auto">
          <a:xfrm>
            <a:off x="533400" y="4876800"/>
            <a:ext cx="8229600" cy="1600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Psalm 68:18 You have led captive Your captives; You have </a:t>
            </a:r>
            <a:r>
              <a:rPr lang="en-US" sz="4400" u="sng" dirty="0" smtClean="0">
                <a:effectLst>
                  <a:outerShdw blurRad="38100" dist="38100" dir="2700000" algn="tl">
                    <a:srgbClr val="000000"/>
                  </a:outerShdw>
                </a:effectLst>
                <a:latin typeface="Times New Roman" pitchFamily="18" charset="0"/>
              </a:rPr>
              <a:t>received</a:t>
            </a:r>
            <a:r>
              <a:rPr lang="en-US" sz="4400" dirty="0" smtClean="0">
                <a:effectLst>
                  <a:outerShdw blurRad="38100" dist="38100" dir="2700000" algn="tl">
                    <a:srgbClr val="000000"/>
                  </a:outerShdw>
                </a:effectLst>
                <a:latin typeface="Times New Roman" pitchFamily="18" charset="0"/>
              </a:rPr>
              <a:t> </a:t>
            </a:r>
            <a:r>
              <a:rPr lang="en-US" sz="4400" u="sng" dirty="0" smtClean="0">
                <a:effectLst>
                  <a:outerShdw blurRad="38100" dist="38100" dir="2700000" algn="tl">
                    <a:srgbClr val="000000"/>
                  </a:outerShdw>
                </a:effectLst>
                <a:latin typeface="Times New Roman" pitchFamily="18" charset="0"/>
              </a:rPr>
              <a:t>gifts</a:t>
            </a:r>
            <a:r>
              <a:rPr lang="en-US" sz="4400" dirty="0" smtClean="0">
                <a:effectLst>
                  <a:outerShdw blurRad="38100" dist="38100" dir="2700000" algn="tl">
                    <a:srgbClr val="000000"/>
                  </a:outerShdw>
                </a:effectLst>
                <a:latin typeface="Times New Roman" pitchFamily="18" charset="0"/>
              </a:rPr>
              <a:t> among men</a:t>
            </a:r>
            <a:endParaRPr lang="en-US" sz="4400" dirty="0">
              <a:effectLst>
                <a:outerShdw blurRad="38100" dist="38100" dir="2700000" algn="tl">
                  <a:srgbClr val="000000"/>
                </a:outerShdw>
              </a:effectLst>
              <a:latin typeface="Times New Roman" pitchFamily="18" charset="0"/>
            </a:endParaRPr>
          </a:p>
        </p:txBody>
      </p:sp>
      <p:cxnSp>
        <p:nvCxnSpPr>
          <p:cNvPr id="8" name="Straight Arrow Connector 7"/>
          <p:cNvCxnSpPr/>
          <p:nvPr/>
        </p:nvCxnSpPr>
        <p:spPr bwMode="auto">
          <a:xfrm rot="5400000" flipH="1" flipV="1">
            <a:off x="5981700" y="4991100"/>
            <a:ext cx="1295400" cy="1588"/>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4"/>
          <p:cNvSpPr>
            <a:spLocks noChangeArrowheads="1"/>
          </p:cNvSpPr>
          <p:nvPr/>
        </p:nvSpPr>
        <p:spPr bwMode="auto">
          <a:xfrm>
            <a:off x="152400" y="152400"/>
            <a:ext cx="4953000" cy="2667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Conquerors received from their captives, and the spoils were then divided, the booty was shared.</a:t>
            </a:r>
            <a:endParaRPr lang="en-US" sz="40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9 Notice that it says “he ascended.” This clearly means that Christ also descended to our lowly world. </a:t>
            </a:r>
          </a:p>
          <a:p>
            <a:pPr>
              <a:spcBef>
                <a:spcPct val="5000"/>
              </a:spcBef>
              <a:buNone/>
              <a:defRPr/>
            </a:pPr>
            <a:r>
              <a:rPr lang="en-US" sz="4800" dirty="0" smtClean="0"/>
              <a:t>10 And the same one who descended is the one who ascended higher than all the heavens, so that that He might fill all things. </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smtClean="0"/>
              <a:t>11 God gave these gifts to the church: the apostles, the prophets, the evangelists, and the pastors and teachers. </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prophets, the evangelists, and the pastors and teachers.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a:t>
            </a:r>
            <a:r>
              <a:rPr lang="en-US" sz="6000" u="sng" dirty="0" smtClean="0"/>
              <a:t>prophets</a:t>
            </a:r>
            <a:r>
              <a:rPr lang="en-US" sz="6000" dirty="0" smtClean="0"/>
              <a:t>, the evangelists, and the pastors and teachers. </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a:t>
            </a:r>
            <a:r>
              <a:rPr lang="en-US" sz="6000" u="sng" dirty="0" smtClean="0"/>
              <a:t>prophets</a:t>
            </a:r>
            <a:r>
              <a:rPr lang="en-US" sz="6000" dirty="0" smtClean="0"/>
              <a:t>, the </a:t>
            </a:r>
            <a:r>
              <a:rPr lang="en-US" sz="6000" u="sng" dirty="0" smtClean="0"/>
              <a:t>evangelists</a:t>
            </a:r>
            <a:r>
              <a:rPr lang="en-US" sz="6000" dirty="0" smtClean="0"/>
              <a:t>, and the pastors and teachers.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a:t>
            </a:r>
            <a:r>
              <a:rPr lang="en-US" sz="6000" u="sng" dirty="0" smtClean="0"/>
              <a:t>prophets</a:t>
            </a:r>
            <a:r>
              <a:rPr lang="en-US" sz="6000" dirty="0" smtClean="0"/>
              <a:t>, the </a:t>
            </a:r>
            <a:r>
              <a:rPr lang="en-US" sz="6000" u="sng" dirty="0" smtClean="0"/>
              <a:t>evangelists</a:t>
            </a:r>
            <a:r>
              <a:rPr lang="en-US" sz="6000" dirty="0" smtClean="0"/>
              <a:t>, and the </a:t>
            </a:r>
            <a:r>
              <a:rPr lang="en-US" sz="6000" u="sng" dirty="0" smtClean="0"/>
              <a:t>pastors</a:t>
            </a:r>
            <a:r>
              <a:rPr lang="en-US" sz="6000" dirty="0" smtClean="0"/>
              <a:t> and teachers.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a:t>
            </a:r>
            <a:r>
              <a:rPr lang="en-US" sz="6000" u="sng" dirty="0" smtClean="0"/>
              <a:t>prophets</a:t>
            </a:r>
            <a:r>
              <a:rPr lang="en-US" sz="6000" dirty="0" smtClean="0"/>
              <a:t>, the </a:t>
            </a:r>
            <a:r>
              <a:rPr lang="en-US" sz="6000" u="sng" dirty="0" smtClean="0"/>
              <a:t>evangelists</a:t>
            </a:r>
            <a:r>
              <a:rPr lang="en-US" sz="6000" dirty="0" smtClean="0"/>
              <a:t>, and the </a:t>
            </a:r>
            <a:r>
              <a:rPr lang="en-US" sz="6000" u="sng" dirty="0" smtClean="0"/>
              <a:t>pastors</a:t>
            </a:r>
            <a:r>
              <a:rPr lang="en-US" sz="6000" dirty="0" smtClean="0"/>
              <a:t> and </a:t>
            </a:r>
            <a:r>
              <a:rPr lang="en-US" sz="6000" u="sng" dirty="0" smtClean="0"/>
              <a:t>teachers</a:t>
            </a:r>
            <a:r>
              <a:rPr lang="en-US" sz="6000" dirty="0" smtClean="0"/>
              <a:t>.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Wingdings" pitchFamily="2" charset="2"/>
              <a:buNone/>
              <a:defRPr/>
            </a:pPr>
            <a:r>
              <a:rPr lang="en-US" sz="6000" dirty="0" smtClean="0"/>
              <a:t>11 God gave these gifts to the church: the </a:t>
            </a:r>
            <a:r>
              <a:rPr lang="en-US" sz="6000" u="sng" dirty="0" smtClean="0"/>
              <a:t>apostles</a:t>
            </a:r>
            <a:r>
              <a:rPr lang="en-US" sz="6000" dirty="0" smtClean="0"/>
              <a:t>, the </a:t>
            </a:r>
            <a:r>
              <a:rPr lang="en-US" sz="6000" u="sng" dirty="0" smtClean="0"/>
              <a:t>prophets</a:t>
            </a:r>
            <a:r>
              <a:rPr lang="en-US" sz="6000" dirty="0" smtClean="0"/>
              <a:t>, the </a:t>
            </a:r>
            <a:r>
              <a:rPr lang="en-US" sz="6000" u="sng" dirty="0" smtClean="0"/>
              <a:t>evangelists</a:t>
            </a:r>
            <a:r>
              <a:rPr lang="en-US" sz="6000" dirty="0" smtClean="0"/>
              <a:t>, and the </a:t>
            </a:r>
            <a:r>
              <a:rPr lang="en-US" sz="6000" u="sng" dirty="0" smtClean="0"/>
              <a:t>pastor-teachers</a:t>
            </a:r>
            <a:r>
              <a:rPr lang="en-US" sz="6000" dirty="0" smtClean="0"/>
              <a:t>.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3827"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Font typeface="Wingdings" pitchFamily="2" charset="2"/>
              <a:buNone/>
              <a:defRPr/>
            </a:pPr>
            <a:r>
              <a:rPr lang="en-US" sz="6000" dirty="0" smtClean="0"/>
              <a:t>12 Their responsibility is to equip God’s people to do God’s work: to build up the body of Christ, </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p:txBody>
          <a:bodyPr lIns="90488" tIns="44450" rIns="90488" bIns="44450"/>
          <a:lstStyle/>
          <a:p>
            <a:pPr>
              <a:defRPr/>
            </a:pPr>
            <a:r>
              <a:rPr lang="en-US" sz="9600" dirty="0" smtClean="0"/>
              <a:t>Ephesians 4</a:t>
            </a:r>
          </a:p>
        </p:txBody>
      </p:sp>
      <p:sp>
        <p:nvSpPr>
          <p:cNvPr id="935939" name="Rectangle 3"/>
          <p:cNvSpPr>
            <a:spLocks noGrp="1" noChangeArrowheads="1"/>
          </p:cNvSpPr>
          <p:nvPr>
            <p:ph type="body" idx="1"/>
          </p:nvPr>
        </p:nvSpPr>
        <p:spPr>
          <a:xfrm>
            <a:off x="0" y="1524000"/>
            <a:ext cx="9144000" cy="4114800"/>
          </a:xfrm>
        </p:spPr>
        <p:txBody>
          <a:bodyPr lIns="90488" tIns="44450" rIns="90488" bIns="44450"/>
          <a:lstStyle/>
          <a:p>
            <a:pPr>
              <a:lnSpc>
                <a:spcPct val="85000"/>
              </a:lnSpc>
              <a:buFont typeface="Wingdings" pitchFamily="2" charset="2"/>
              <a:buNone/>
              <a:defRPr/>
            </a:pPr>
            <a:r>
              <a:rPr lang="en-US" sz="8000" dirty="0" smtClean="0"/>
              <a:t>Last Week</a:t>
            </a:r>
          </a:p>
          <a:p>
            <a:pPr>
              <a:lnSpc>
                <a:spcPct val="85000"/>
              </a:lnSpc>
              <a:buFont typeface="Wingdings" pitchFamily="2" charset="2"/>
              <a:buNone/>
              <a:defRPr/>
            </a:pPr>
            <a:r>
              <a:rPr lang="en-US" sz="8000" dirty="0" smtClean="0"/>
              <a:t>The body of Christ:</a:t>
            </a:r>
          </a:p>
          <a:p>
            <a:pPr>
              <a:lnSpc>
                <a:spcPct val="75000"/>
              </a:lnSpc>
              <a:spcBef>
                <a:spcPct val="5000"/>
              </a:spcBef>
              <a:buFont typeface="Wingdings" pitchFamily="2" charset="2"/>
              <a:buNone/>
              <a:defRPr/>
            </a:pPr>
            <a:r>
              <a:rPr lang="en-US" sz="8000" dirty="0" smtClean="0"/>
              <a:t> </a:t>
            </a:r>
            <a:r>
              <a:rPr lang="en-US" sz="5400" dirty="0" smtClean="0"/>
              <a:t>- Based on the mystical union</a:t>
            </a:r>
          </a:p>
          <a:p>
            <a:pPr>
              <a:lnSpc>
                <a:spcPct val="75000"/>
              </a:lnSpc>
              <a:spcBef>
                <a:spcPct val="5000"/>
              </a:spcBef>
              <a:buFont typeface="Wingdings" pitchFamily="2" charset="2"/>
              <a:buNone/>
              <a:defRPr/>
            </a:pPr>
            <a:r>
              <a:rPr lang="en-US" sz="5400" dirty="0" smtClean="0"/>
              <a:t> - Providing real unity </a:t>
            </a:r>
            <a:br>
              <a:rPr lang="en-US" sz="5400" dirty="0" smtClean="0"/>
            </a:br>
            <a:r>
              <a:rPr lang="en-US" sz="5400" dirty="0" smtClean="0"/>
              <a:t>  between people under God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5939">
                                            <p:txEl>
                                              <p:pRg st="0" end="0"/>
                                            </p:txEl>
                                          </p:spTgt>
                                        </p:tgtEl>
                                        <p:attrNameLst>
                                          <p:attrName>style.visibility</p:attrName>
                                        </p:attrNameLst>
                                      </p:cBhvr>
                                      <p:to>
                                        <p:strVal val="visible"/>
                                      </p:to>
                                    </p:set>
                                    <p:animEffect transition="in" filter="wipe(left)">
                                      <p:cBhvr>
                                        <p:cTn id="7" dur="500"/>
                                        <p:tgtEl>
                                          <p:spTgt spid="93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5939">
                                            <p:txEl>
                                              <p:pRg st="1" end="1"/>
                                            </p:txEl>
                                          </p:spTgt>
                                        </p:tgtEl>
                                        <p:attrNameLst>
                                          <p:attrName>style.visibility</p:attrName>
                                        </p:attrNameLst>
                                      </p:cBhvr>
                                      <p:to>
                                        <p:strVal val="visible"/>
                                      </p:to>
                                    </p:set>
                                    <p:animEffect transition="in" filter="wipe(left)">
                                      <p:cBhvr>
                                        <p:cTn id="12" dur="500"/>
                                        <p:tgtEl>
                                          <p:spTgt spid="935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5939">
                                            <p:txEl>
                                              <p:pRg st="2" end="2"/>
                                            </p:txEl>
                                          </p:spTgt>
                                        </p:tgtEl>
                                        <p:attrNameLst>
                                          <p:attrName>style.visibility</p:attrName>
                                        </p:attrNameLst>
                                      </p:cBhvr>
                                      <p:to>
                                        <p:strVal val="visible"/>
                                      </p:to>
                                    </p:set>
                                    <p:animEffect transition="in" filter="wipe(left)">
                                      <p:cBhvr>
                                        <p:cTn id="17" dur="500"/>
                                        <p:tgtEl>
                                          <p:spTgt spid="935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35939">
                                            <p:txEl>
                                              <p:pRg st="3" end="3"/>
                                            </p:txEl>
                                          </p:spTgt>
                                        </p:tgtEl>
                                        <p:attrNameLst>
                                          <p:attrName>style.visibility</p:attrName>
                                        </p:attrNameLst>
                                      </p:cBhvr>
                                      <p:to>
                                        <p:strVal val="visible"/>
                                      </p:to>
                                    </p:set>
                                    <p:animEffect transition="in" filter="wipe(left)">
                                      <p:cBhvr>
                                        <p:cTn id="22" dur="500"/>
                                        <p:tgtEl>
                                          <p:spTgt spid="935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593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3827"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Font typeface="Wingdings" pitchFamily="2" charset="2"/>
              <a:buNone/>
              <a:defRPr/>
            </a:pPr>
            <a:r>
              <a:rPr lang="en-US" sz="6000" dirty="0" smtClean="0"/>
              <a:t>12 Their responsibility is to </a:t>
            </a:r>
            <a:r>
              <a:rPr lang="en-US" sz="6000" u="sng" dirty="0" smtClean="0"/>
              <a:t>equip God’s people to do God’s work of ministry:</a:t>
            </a:r>
            <a:r>
              <a:rPr lang="en-US" sz="6000" dirty="0" smtClean="0"/>
              <a:t> to build up the body of Christ, </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5875"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None/>
              <a:defRPr/>
            </a:pPr>
            <a:r>
              <a:rPr lang="en-US" sz="6000" dirty="0" smtClean="0"/>
              <a:t>12 Their responsibility is to equip God’s people to do God’s work of ministry: to </a:t>
            </a:r>
            <a:r>
              <a:rPr lang="en-US" sz="6000" u="sng" dirty="0" smtClean="0"/>
              <a:t>build up the body of Christ</a:t>
            </a:r>
            <a:r>
              <a:rPr lang="en-US" sz="6000" dirty="0" smtClean="0"/>
              <a:t>,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894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8947"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5400" dirty="0" smtClean="0"/>
              <a:t>13 until we all come to such unity in our faith and knowledge of God’s Son that we will be </a:t>
            </a:r>
            <a:r>
              <a:rPr lang="en-US" sz="5400" u="sng" dirty="0" smtClean="0"/>
              <a:t>mature and full grown in the Lord</a:t>
            </a:r>
            <a:r>
              <a:rPr lang="en-US" sz="5400" dirty="0" smtClean="0"/>
              <a:t>, measuring up to the full stature of Christ. </a:t>
            </a:r>
          </a:p>
        </p:txBody>
      </p:sp>
      <p:sp>
        <p:nvSpPr>
          <p:cNvPr id="4" name="Rectangle 4"/>
          <p:cNvSpPr>
            <a:spLocks noChangeArrowheads="1"/>
          </p:cNvSpPr>
          <p:nvPr/>
        </p:nvSpPr>
        <p:spPr bwMode="auto">
          <a:xfrm>
            <a:off x="2133600" y="5105400"/>
            <a:ext cx="6019800" cy="1219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Spiritual maturity = the goal for all members</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a:t>
            </a:r>
            <a:r>
              <a:rPr lang="en-US" sz="4800" u="sng" dirty="0" smtClean="0"/>
              <a:t>infants, tossed back and forth by the waves</a:t>
            </a:r>
            <a:r>
              <a:rPr lang="en-US" sz="4800" dirty="0" smtClean="0"/>
              <a:t>, and blown here and there by every wind of teaching and by the cunning and craftiness of people in their deceitful scheming</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a:t>
            </a:r>
            <a:r>
              <a:rPr lang="en-US" sz="4800" u="sng" dirty="0" smtClean="0"/>
              <a:t>infants, tossed back and forth by the waves</a:t>
            </a:r>
            <a:r>
              <a:rPr lang="en-US" sz="4800" dirty="0" smtClean="0"/>
              <a:t>, and blown here and there by every wind of teaching and by the cunning and craftiness of people in their deceitful scheming</a:t>
            </a:r>
          </a:p>
        </p:txBody>
      </p:sp>
      <p:cxnSp>
        <p:nvCxnSpPr>
          <p:cNvPr id="4" name="Straight Arrow Connector 3"/>
          <p:cNvCxnSpPr/>
          <p:nvPr/>
        </p:nvCxnSpPr>
        <p:spPr bwMode="auto">
          <a:xfrm rot="16200000" flipV="1">
            <a:off x="2667000" y="3048000"/>
            <a:ext cx="1828800" cy="1676400"/>
          </a:xfrm>
          <a:prstGeom prst="straightConnector1">
            <a:avLst/>
          </a:prstGeom>
          <a:noFill/>
          <a:ln w="5715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581400" y="4572000"/>
            <a:ext cx="4343400" cy="1219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Instability = sign of immaturity</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a:t>
            </a:r>
            <a:r>
              <a:rPr lang="en-US" sz="4800" u="sng" dirty="0" smtClean="0"/>
              <a:t>blown here and there by every wind of teaching</a:t>
            </a:r>
            <a:r>
              <a:rPr lang="en-US" sz="4800" dirty="0" smtClean="0"/>
              <a:t> and by the cunning and craftiness of people in their deceitful scheming</a:t>
            </a:r>
          </a:p>
        </p:txBody>
      </p:sp>
      <p:cxnSp>
        <p:nvCxnSpPr>
          <p:cNvPr id="6" name="Straight Arrow Connector 5"/>
          <p:cNvCxnSpPr/>
          <p:nvPr/>
        </p:nvCxnSpPr>
        <p:spPr bwMode="auto">
          <a:xfrm rot="5400000" flipH="1" flipV="1">
            <a:off x="3238500" y="3543300"/>
            <a:ext cx="2438400" cy="19050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2819400" y="5562600"/>
            <a:ext cx="48006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Easily won over to novel doctrine</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a:t>
            </a:r>
            <a:r>
              <a:rPr lang="en-US" sz="4800" u="sng" dirty="0" smtClean="0"/>
              <a:t>blown here and there by every wind of teaching</a:t>
            </a:r>
            <a:r>
              <a:rPr lang="en-US" sz="4800" dirty="0" smtClean="0"/>
              <a:t> and by the cunning and craftiness of people in their deceitful scheming</a:t>
            </a:r>
          </a:p>
        </p:txBody>
      </p:sp>
      <p:cxnSp>
        <p:nvCxnSpPr>
          <p:cNvPr id="6" name="Straight Arrow Connector 5"/>
          <p:cNvCxnSpPr/>
          <p:nvPr/>
        </p:nvCxnSpPr>
        <p:spPr bwMode="auto">
          <a:xfrm rot="5400000" flipH="1" flipV="1">
            <a:off x="3238500" y="3543300"/>
            <a:ext cx="2438400" cy="19050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2819400" y="4800600"/>
            <a:ext cx="53340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Gullible = unable to assess truth claims</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a:t>
            </a:r>
            <a:r>
              <a:rPr lang="en-US" sz="4800" u="sng" dirty="0" smtClean="0"/>
              <a:t>blown here and there by every wind of teaching</a:t>
            </a:r>
            <a:r>
              <a:rPr lang="en-US" sz="4800" dirty="0" smtClean="0"/>
              <a:t> and by the cunning and craftiness of people in their deceitful scheming</a:t>
            </a:r>
          </a:p>
        </p:txBody>
      </p:sp>
      <p:cxnSp>
        <p:nvCxnSpPr>
          <p:cNvPr id="6" name="Straight Arrow Connector 5"/>
          <p:cNvCxnSpPr/>
          <p:nvPr/>
        </p:nvCxnSpPr>
        <p:spPr bwMode="auto">
          <a:xfrm rot="5400000" flipH="1" flipV="1">
            <a:off x="3238500" y="3543300"/>
            <a:ext cx="2438400" cy="19050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2819400" y="4800600"/>
            <a:ext cx="53340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Gullible = associated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with ignorance</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blown here and there by every wind of teaching and by the </a:t>
            </a:r>
            <a:r>
              <a:rPr lang="en-US" sz="4800" u="sng" dirty="0" smtClean="0"/>
              <a:t>cunning and craftiness of people in their deceitful scheming</a:t>
            </a:r>
          </a:p>
        </p:txBody>
      </p:sp>
      <p:sp>
        <p:nvSpPr>
          <p:cNvPr id="5" name="Rectangle 4"/>
          <p:cNvSpPr>
            <a:spLocks noChangeArrowheads="1"/>
          </p:cNvSpPr>
          <p:nvPr/>
        </p:nvSpPr>
        <p:spPr bwMode="auto">
          <a:xfrm>
            <a:off x="2362200" y="5029200"/>
            <a:ext cx="65532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Liars are very common— especially in religion </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blown here and there by every wind of teaching and by the </a:t>
            </a:r>
            <a:r>
              <a:rPr lang="en-US" sz="4800" u="sng" dirty="0" smtClean="0"/>
              <a:t>cunning and craftiness of people in their deceitful scheming</a:t>
            </a:r>
          </a:p>
        </p:txBody>
      </p:sp>
      <p:sp>
        <p:nvSpPr>
          <p:cNvPr id="6" name="Rectangle 5"/>
          <p:cNvSpPr>
            <a:spLocks noChangeArrowheads="1"/>
          </p:cNvSpPr>
          <p:nvPr/>
        </p:nvSpPr>
        <p:spPr bwMode="auto">
          <a:xfrm>
            <a:off x="228600" y="609600"/>
            <a:ext cx="8458200" cy="2133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Heb. 5:13 </a:t>
            </a:r>
            <a:r>
              <a:rPr lang="en-US" sz="4800" dirty="0">
                <a:effectLst>
                  <a:outerShdw blurRad="38100" dist="38100" dir="2700000" algn="tl">
                    <a:srgbClr val="000000"/>
                  </a:outerShdw>
                </a:effectLst>
                <a:latin typeface="Times New Roman" pitchFamily="18" charset="0"/>
              </a:rPr>
              <a:t>For everyone who partakes only of milk is </a:t>
            </a:r>
            <a:r>
              <a:rPr lang="en-US" sz="4800" u="sng" dirty="0">
                <a:effectLst>
                  <a:outerShdw blurRad="38100" dist="38100" dir="2700000" algn="tl">
                    <a:srgbClr val="000000"/>
                  </a:outerShdw>
                </a:effectLst>
                <a:latin typeface="Times New Roman" pitchFamily="18" charset="0"/>
              </a:rPr>
              <a:t>not accustomed to the word</a:t>
            </a:r>
            <a:r>
              <a:rPr lang="en-US" sz="4800" dirty="0">
                <a:effectLst>
                  <a:outerShdw blurRad="38100" dist="38100" dir="2700000" algn="tl">
                    <a:srgbClr val="000000"/>
                  </a:outerShdw>
                </a:effectLst>
                <a:latin typeface="Times New Roman" pitchFamily="18" charset="0"/>
              </a:rPr>
              <a:t> of righteousness, for he is an infant. </a:t>
            </a:r>
          </a:p>
        </p:txBody>
      </p:sp>
      <p:sp>
        <p:nvSpPr>
          <p:cNvPr id="7" name="Rectangle 6"/>
          <p:cNvSpPr>
            <a:spLocks noChangeArrowheads="1"/>
          </p:cNvSpPr>
          <p:nvPr/>
        </p:nvSpPr>
        <p:spPr bwMode="auto">
          <a:xfrm>
            <a:off x="2362200" y="5029200"/>
            <a:ext cx="65532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Liars are very common— especially in religion </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grace was given according to the measure of Christ’s gift.</a:t>
            </a:r>
          </a:p>
          <a:p>
            <a:pPr>
              <a:spcBef>
                <a:spcPct val="5000"/>
              </a:spcBef>
              <a:buNone/>
              <a:defRPr/>
            </a:pPr>
            <a:r>
              <a:rPr lang="en-US" dirty="0" smtClean="0"/>
              <a:t>8 Therefore it says, “When He ascended on high, He led captive a host of captives, And He gave gifts to men.”</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075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075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14 Then we will no longer be infants, tossed back and forth by the waves, and blown here and there by every wind of teaching and by the </a:t>
            </a:r>
            <a:r>
              <a:rPr lang="en-US" sz="4800" u="sng" dirty="0" smtClean="0"/>
              <a:t>cunning and craftiness of people in their deceitful scheming</a:t>
            </a:r>
          </a:p>
        </p:txBody>
      </p:sp>
      <p:sp>
        <p:nvSpPr>
          <p:cNvPr id="5" name="Rectangle 4"/>
          <p:cNvSpPr>
            <a:spLocks noChangeArrowheads="1"/>
          </p:cNvSpPr>
          <p:nvPr/>
        </p:nvSpPr>
        <p:spPr bwMode="auto">
          <a:xfrm>
            <a:off x="3352800" y="5029200"/>
            <a:ext cx="38100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Liars are very common </a:t>
            </a:r>
            <a:endParaRPr lang="en-US" sz="4800" dirty="0">
              <a:effectLst>
                <a:outerShdw blurRad="38100" dist="38100" dir="2700000" algn="tl">
                  <a:srgbClr val="000000"/>
                </a:outerShdw>
              </a:effectLst>
              <a:latin typeface="Times New Roman" pitchFamily="18" charset="0"/>
            </a:endParaRPr>
          </a:p>
        </p:txBody>
      </p:sp>
      <p:sp>
        <p:nvSpPr>
          <p:cNvPr id="6" name="Rectangle 5"/>
          <p:cNvSpPr>
            <a:spLocks noChangeArrowheads="1"/>
          </p:cNvSpPr>
          <p:nvPr/>
        </p:nvSpPr>
        <p:spPr bwMode="auto">
          <a:xfrm>
            <a:off x="228600" y="609600"/>
            <a:ext cx="8458200" cy="2133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Heb. 5:14 But solid food is for the mature, who </a:t>
            </a:r>
            <a:r>
              <a:rPr lang="en-US" sz="4800" u="sng" dirty="0" smtClean="0">
                <a:effectLst>
                  <a:outerShdw blurRad="38100" dist="38100" dir="2700000" algn="tl">
                    <a:srgbClr val="000000"/>
                  </a:outerShdw>
                </a:effectLst>
                <a:latin typeface="Times New Roman" pitchFamily="18" charset="0"/>
              </a:rPr>
              <a:t>because of practice</a:t>
            </a:r>
            <a:r>
              <a:rPr lang="en-US" sz="4800" dirty="0" smtClean="0">
                <a:effectLst>
                  <a:outerShdw blurRad="38100" dist="38100" dir="2700000" algn="tl">
                    <a:srgbClr val="000000"/>
                  </a:outerShdw>
                </a:effectLst>
                <a:latin typeface="Times New Roman" pitchFamily="18" charset="0"/>
              </a:rPr>
              <a:t> </a:t>
            </a:r>
            <a:r>
              <a:rPr lang="en-US" sz="4800" u="sng" dirty="0" smtClean="0">
                <a:effectLst>
                  <a:outerShdw blurRad="38100" dist="38100" dir="2700000" algn="tl">
                    <a:srgbClr val="000000"/>
                  </a:outerShdw>
                </a:effectLst>
                <a:latin typeface="Times New Roman" pitchFamily="18" charset="0"/>
              </a:rPr>
              <a:t>have their senses trained to discern good and evil</a:t>
            </a:r>
            <a:r>
              <a:rPr lang="en-US" sz="4800" dirty="0" smtClean="0">
                <a:effectLst>
                  <a:outerShdw blurRad="38100" dist="38100" dir="2700000" algn="tl">
                    <a:srgbClr val="000000"/>
                  </a:outerShdw>
                </a:effectLst>
                <a:latin typeface="Times New Roman" pitchFamily="18" charset="0"/>
              </a:rPr>
              <a:t>. </a:t>
            </a:r>
            <a:endParaRPr lang="en-US" sz="4800" dirty="0">
              <a:effectLst>
                <a:outerShdw blurRad="38100" dist="38100" dir="2700000" algn="tl">
                  <a:srgbClr val="000000"/>
                </a:outerShdw>
              </a:effectLst>
              <a:latin typeface="Times New Roman" pitchFamily="18" charset="0"/>
            </a:endParaRPr>
          </a:p>
        </p:txBody>
      </p:sp>
      <p:sp>
        <p:nvSpPr>
          <p:cNvPr id="7" name="Rectangle 6"/>
          <p:cNvSpPr>
            <a:spLocks noChangeArrowheads="1"/>
          </p:cNvSpPr>
          <p:nvPr/>
        </p:nvSpPr>
        <p:spPr bwMode="auto">
          <a:xfrm>
            <a:off x="2362200" y="5029200"/>
            <a:ext cx="65532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Liars are very common— especially in religion </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611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6115"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a:t>
            </a:r>
            <a:r>
              <a:rPr lang="en-US" sz="6000" u="sng" smtClean="0"/>
              <a:t>speaking the truth in love</a:t>
            </a:r>
            <a:r>
              <a:rPr lang="en-US" sz="6000" smtClean="0"/>
              <a:t>, we are to grow up in all aspects into Him who is the head, even Christ,</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97379"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a:t>
            </a:r>
            <a:r>
              <a:rPr lang="en-US" sz="6000" u="sng" smtClean="0"/>
              <a:t>speaking the truth in love</a:t>
            </a:r>
            <a:r>
              <a:rPr lang="en-US" sz="6000" smtClean="0"/>
              <a:t>, we are to grow up in all aspects into Him who is the head, even Christ,</a:t>
            </a:r>
          </a:p>
        </p:txBody>
      </p:sp>
      <p:sp>
        <p:nvSpPr>
          <p:cNvPr id="997381" name="Rectangle 5"/>
          <p:cNvSpPr>
            <a:spLocks noChangeArrowheads="1"/>
          </p:cNvSpPr>
          <p:nvPr/>
        </p:nvSpPr>
        <p:spPr bwMode="auto">
          <a:xfrm>
            <a:off x="2743200" y="2057400"/>
            <a:ext cx="6248400" cy="4800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as easy as it sounds!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Truth without love</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 - nasty fundamentalists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 - angry at a brother</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 - truth used as a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weapon</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 - not bothering to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empathize</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97381">
                                            <p:txEl>
                                              <p:pRg st="1" end="1"/>
                                            </p:txEl>
                                          </p:spTgt>
                                        </p:tgtEl>
                                        <p:attrNameLst>
                                          <p:attrName>style.visibility</p:attrName>
                                        </p:attrNameLst>
                                      </p:cBhvr>
                                      <p:to>
                                        <p:strVal val="visible"/>
                                      </p:to>
                                    </p:set>
                                    <p:animEffect transition="in" filter="wipe(left)">
                                      <p:cBhvr>
                                        <p:cTn id="7" dur="500"/>
                                        <p:tgtEl>
                                          <p:spTgt spid="99738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97381">
                                            <p:txEl>
                                              <p:pRg st="2" end="2"/>
                                            </p:txEl>
                                          </p:spTgt>
                                        </p:tgtEl>
                                        <p:attrNameLst>
                                          <p:attrName>style.visibility</p:attrName>
                                        </p:attrNameLst>
                                      </p:cBhvr>
                                      <p:to>
                                        <p:strVal val="visible"/>
                                      </p:to>
                                    </p:set>
                                    <p:animEffect transition="in" filter="wipe(left)">
                                      <p:cBhvr>
                                        <p:cTn id="12" dur="500"/>
                                        <p:tgtEl>
                                          <p:spTgt spid="99738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97381">
                                            <p:txEl>
                                              <p:pRg st="3" end="3"/>
                                            </p:txEl>
                                          </p:spTgt>
                                        </p:tgtEl>
                                        <p:attrNameLst>
                                          <p:attrName>style.visibility</p:attrName>
                                        </p:attrNameLst>
                                      </p:cBhvr>
                                      <p:to>
                                        <p:strVal val="visible"/>
                                      </p:to>
                                    </p:set>
                                    <p:animEffect transition="in" filter="wipe(left)">
                                      <p:cBhvr>
                                        <p:cTn id="17" dur="500"/>
                                        <p:tgtEl>
                                          <p:spTgt spid="99738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97381">
                                            <p:txEl>
                                              <p:pRg st="4" end="4"/>
                                            </p:txEl>
                                          </p:spTgt>
                                        </p:tgtEl>
                                        <p:attrNameLst>
                                          <p:attrName>style.visibility</p:attrName>
                                        </p:attrNameLst>
                                      </p:cBhvr>
                                      <p:to>
                                        <p:strVal val="visible"/>
                                      </p:to>
                                    </p:set>
                                    <p:animEffect transition="in" filter="wipe(left)">
                                      <p:cBhvr>
                                        <p:cTn id="22" dur="500"/>
                                        <p:tgtEl>
                                          <p:spTgt spid="99738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97381">
                                            <p:txEl>
                                              <p:pRg st="5" end="5"/>
                                            </p:txEl>
                                          </p:spTgt>
                                        </p:tgtEl>
                                        <p:attrNameLst>
                                          <p:attrName>style.visibility</p:attrName>
                                        </p:attrNameLst>
                                      </p:cBhvr>
                                      <p:to>
                                        <p:strVal val="visible"/>
                                      </p:to>
                                    </p:set>
                                    <p:animEffect transition="in" filter="wipe(left)">
                                      <p:cBhvr>
                                        <p:cTn id="27" dur="500"/>
                                        <p:tgtEl>
                                          <p:spTgt spid="9973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97379"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a:t>
            </a:r>
            <a:r>
              <a:rPr lang="en-US" sz="6000" u="sng" smtClean="0"/>
              <a:t>speaking the truth in love</a:t>
            </a:r>
            <a:r>
              <a:rPr lang="en-US" sz="6000" smtClean="0"/>
              <a:t>, we are to grow up in all aspects into Him who is the head, even Christ,</a:t>
            </a:r>
          </a:p>
        </p:txBody>
      </p:sp>
      <p:sp>
        <p:nvSpPr>
          <p:cNvPr id="5" name="Rectangle 5"/>
          <p:cNvSpPr>
            <a:spLocks noChangeArrowheads="1"/>
          </p:cNvSpPr>
          <p:nvPr/>
        </p:nvSpPr>
        <p:spPr bwMode="auto">
          <a:xfrm>
            <a:off x="2743200" y="2057400"/>
            <a:ext cx="6248400" cy="4800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as easy as it sounds!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Truth without love</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Result?</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 - harsh </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ineffective</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launches reciprocity </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in a group = unsafe</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arid, bookish</a:t>
            </a:r>
          </a:p>
          <a:p>
            <a:pPr algn="l">
              <a:lnSpc>
                <a:spcPct val="77000"/>
              </a:lnSpc>
              <a:spcBef>
                <a:spcPct val="5000"/>
              </a:spcBef>
              <a:defRPr/>
            </a:pP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wipe(left)">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wipe(left)">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wipe(left)">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wipe(left)">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wipe(left)">
                                      <p:cBhvr>
                                        <p:cTn id="2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97379"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a:t>
            </a:r>
            <a:r>
              <a:rPr lang="en-US" sz="6000" u="sng" smtClean="0"/>
              <a:t>speaking the truth in love</a:t>
            </a:r>
            <a:r>
              <a:rPr lang="en-US" sz="6000" smtClean="0"/>
              <a:t>, we are to grow up in all aspects into Him who is the head, even Christ,</a:t>
            </a:r>
          </a:p>
        </p:txBody>
      </p:sp>
      <p:sp>
        <p:nvSpPr>
          <p:cNvPr id="997381" name="Rectangle 5"/>
          <p:cNvSpPr>
            <a:spLocks noChangeArrowheads="1"/>
          </p:cNvSpPr>
          <p:nvPr/>
        </p:nvSpPr>
        <p:spPr bwMode="auto">
          <a:xfrm>
            <a:off x="2743200" y="2057400"/>
            <a:ext cx="6248400" cy="4800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as easy as it sounds!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Love without truth</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feel love should be </a:t>
            </a:r>
            <a:br>
              <a:rPr lang="en-US" sz="4400" dirty="0" smtClean="0">
                <a:effectLst>
                  <a:outerShdw blurRad="38100" dist="38100" dir="2700000" algn="tl">
                    <a:srgbClr val="000000"/>
                  </a:outerShdw>
                </a:effectLst>
                <a:latin typeface="Times New Roman" pitchFamily="18" charset="0"/>
              </a:rPr>
            </a:br>
            <a:r>
              <a:rPr lang="en-US" sz="4400" dirty="0" smtClean="0">
                <a:effectLst>
                  <a:outerShdw blurRad="38100" dist="38100" dir="2700000" algn="tl">
                    <a:srgbClr val="000000"/>
                  </a:outerShdw>
                </a:effectLst>
                <a:latin typeface="Times New Roman" pitchFamily="18" charset="0"/>
              </a:rPr>
              <a:t>    enough </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don’t want to hurt </a:t>
            </a:r>
            <a:br>
              <a:rPr lang="en-US" sz="4400" dirty="0" smtClean="0">
                <a:effectLst>
                  <a:outerShdw blurRad="38100" dist="38100" dir="2700000" algn="tl">
                    <a:srgbClr val="000000"/>
                  </a:outerShdw>
                </a:effectLst>
                <a:latin typeface="Times New Roman" pitchFamily="18" charset="0"/>
              </a:rPr>
            </a:br>
            <a:r>
              <a:rPr lang="en-US" sz="4400" dirty="0" smtClean="0">
                <a:effectLst>
                  <a:outerShdw blurRad="38100" dist="38100" dir="2700000" algn="tl">
                    <a:srgbClr val="000000"/>
                  </a:outerShdw>
                </a:effectLst>
                <a:latin typeface="Times New Roman" pitchFamily="18" charset="0"/>
              </a:rPr>
              <a:t>    others’ feelings</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don’t fully believe in </a:t>
            </a:r>
            <a:br>
              <a:rPr lang="en-US" sz="4400" dirty="0" smtClean="0">
                <a:effectLst>
                  <a:outerShdw blurRad="38100" dist="38100" dir="2700000" algn="tl">
                    <a:srgbClr val="000000"/>
                  </a:outerShdw>
                </a:effectLst>
                <a:latin typeface="Times New Roman" pitchFamily="18" charset="0"/>
              </a:rPr>
            </a:br>
            <a:r>
              <a:rPr lang="en-US" sz="4400" dirty="0" smtClean="0">
                <a:effectLst>
                  <a:outerShdw blurRad="38100" dist="38100" dir="2700000" algn="tl">
                    <a:srgbClr val="000000"/>
                  </a:outerShdw>
                </a:effectLst>
                <a:latin typeface="Times New Roman" pitchFamily="18" charset="0"/>
              </a:rPr>
              <a:t>    the power of the word</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don’t want to be harsh</a:t>
            </a:r>
            <a:endParaRPr lang="en-US" sz="44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97381">
                                            <p:txEl>
                                              <p:pRg st="2" end="2"/>
                                            </p:txEl>
                                          </p:spTgt>
                                        </p:tgtEl>
                                        <p:attrNameLst>
                                          <p:attrName>style.visibility</p:attrName>
                                        </p:attrNameLst>
                                      </p:cBhvr>
                                      <p:to>
                                        <p:strVal val="visible"/>
                                      </p:to>
                                    </p:set>
                                    <p:animEffect transition="in" filter="wipe(left)">
                                      <p:cBhvr>
                                        <p:cTn id="7" dur="500"/>
                                        <p:tgtEl>
                                          <p:spTgt spid="99738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97381">
                                            <p:txEl>
                                              <p:pRg st="3" end="3"/>
                                            </p:txEl>
                                          </p:spTgt>
                                        </p:tgtEl>
                                        <p:attrNameLst>
                                          <p:attrName>style.visibility</p:attrName>
                                        </p:attrNameLst>
                                      </p:cBhvr>
                                      <p:to>
                                        <p:strVal val="visible"/>
                                      </p:to>
                                    </p:set>
                                    <p:animEffect transition="in" filter="wipe(left)">
                                      <p:cBhvr>
                                        <p:cTn id="12" dur="500"/>
                                        <p:tgtEl>
                                          <p:spTgt spid="99738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97381">
                                            <p:txEl>
                                              <p:pRg st="4" end="4"/>
                                            </p:txEl>
                                          </p:spTgt>
                                        </p:tgtEl>
                                        <p:attrNameLst>
                                          <p:attrName>style.visibility</p:attrName>
                                        </p:attrNameLst>
                                      </p:cBhvr>
                                      <p:to>
                                        <p:strVal val="visible"/>
                                      </p:to>
                                    </p:set>
                                    <p:animEffect transition="in" filter="wipe(left)">
                                      <p:cBhvr>
                                        <p:cTn id="17" dur="500"/>
                                        <p:tgtEl>
                                          <p:spTgt spid="99738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97381">
                                            <p:txEl>
                                              <p:pRg st="5" end="5"/>
                                            </p:txEl>
                                          </p:spTgt>
                                        </p:tgtEl>
                                        <p:attrNameLst>
                                          <p:attrName>style.visibility</p:attrName>
                                        </p:attrNameLst>
                                      </p:cBhvr>
                                      <p:to>
                                        <p:strVal val="visible"/>
                                      </p:to>
                                    </p:set>
                                    <p:animEffect transition="in" filter="wipe(left)">
                                      <p:cBhvr>
                                        <p:cTn id="22" dur="500"/>
                                        <p:tgtEl>
                                          <p:spTgt spid="9973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97379"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a:t>
            </a:r>
            <a:r>
              <a:rPr lang="en-US" sz="6000" u="sng" smtClean="0"/>
              <a:t>speaking the truth in love</a:t>
            </a:r>
            <a:r>
              <a:rPr lang="en-US" sz="6000" smtClean="0"/>
              <a:t>, we are to grow up in all aspects into Him who is the head, even Christ,</a:t>
            </a:r>
          </a:p>
        </p:txBody>
      </p:sp>
      <p:sp>
        <p:nvSpPr>
          <p:cNvPr id="997381" name="Rectangle 5"/>
          <p:cNvSpPr>
            <a:spLocks noChangeArrowheads="1"/>
          </p:cNvSpPr>
          <p:nvPr/>
        </p:nvSpPr>
        <p:spPr bwMode="auto">
          <a:xfrm>
            <a:off x="2743200" y="2057400"/>
            <a:ext cx="6248400" cy="4800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as easy as it sounds!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Love without truth</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Result?</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mushy, soft</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not really love</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ineffective</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lives don’t change</a:t>
            </a:r>
          </a:p>
          <a:p>
            <a:pPr algn="l">
              <a:lnSpc>
                <a:spcPct val="70000"/>
              </a:lnSpc>
              <a:spcBef>
                <a:spcPct val="5000"/>
              </a:spcBef>
              <a:defRPr/>
            </a:pPr>
            <a:r>
              <a:rPr lang="en-US" sz="4400" dirty="0" smtClean="0">
                <a:effectLst>
                  <a:outerShdw blurRad="38100" dist="38100" dir="2700000" algn="tl">
                    <a:srgbClr val="000000"/>
                  </a:outerShdw>
                </a:effectLst>
                <a:latin typeface="Times New Roman" pitchFamily="18" charset="0"/>
              </a:rPr>
              <a:t> - multiplication breaks </a:t>
            </a:r>
            <a:br>
              <a:rPr lang="en-US" sz="4400" dirty="0" smtClean="0">
                <a:effectLst>
                  <a:outerShdw blurRad="38100" dist="38100" dir="2700000" algn="tl">
                    <a:srgbClr val="000000"/>
                  </a:outerShdw>
                </a:effectLst>
                <a:latin typeface="Times New Roman" pitchFamily="18" charset="0"/>
              </a:rPr>
            </a:br>
            <a:r>
              <a:rPr lang="en-US" sz="4400" dirty="0" smtClean="0">
                <a:effectLst>
                  <a:outerShdw blurRad="38100" dist="38100" dir="2700000" algn="tl">
                    <a:srgbClr val="000000"/>
                  </a:outerShdw>
                </a:effectLst>
                <a:latin typeface="Times New Roman" pitchFamily="18" charset="0"/>
              </a:rPr>
              <a:t>    down</a:t>
            </a:r>
            <a:endParaRPr lang="en-US" sz="44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97381">
                                            <p:txEl>
                                              <p:pRg st="3" end="3"/>
                                            </p:txEl>
                                          </p:spTgt>
                                        </p:tgtEl>
                                        <p:attrNameLst>
                                          <p:attrName>style.visibility</p:attrName>
                                        </p:attrNameLst>
                                      </p:cBhvr>
                                      <p:to>
                                        <p:strVal val="visible"/>
                                      </p:to>
                                    </p:set>
                                    <p:animEffect transition="in" filter="wipe(left)">
                                      <p:cBhvr>
                                        <p:cTn id="7" dur="500"/>
                                        <p:tgtEl>
                                          <p:spTgt spid="99738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97381">
                                            <p:txEl>
                                              <p:pRg st="4" end="4"/>
                                            </p:txEl>
                                          </p:spTgt>
                                        </p:tgtEl>
                                        <p:attrNameLst>
                                          <p:attrName>style.visibility</p:attrName>
                                        </p:attrNameLst>
                                      </p:cBhvr>
                                      <p:to>
                                        <p:strVal val="visible"/>
                                      </p:to>
                                    </p:set>
                                    <p:animEffect transition="in" filter="wipe(left)">
                                      <p:cBhvr>
                                        <p:cTn id="12" dur="500"/>
                                        <p:tgtEl>
                                          <p:spTgt spid="99738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97381">
                                            <p:txEl>
                                              <p:pRg st="5" end="5"/>
                                            </p:txEl>
                                          </p:spTgt>
                                        </p:tgtEl>
                                        <p:attrNameLst>
                                          <p:attrName>style.visibility</p:attrName>
                                        </p:attrNameLst>
                                      </p:cBhvr>
                                      <p:to>
                                        <p:strVal val="visible"/>
                                      </p:to>
                                    </p:set>
                                    <p:animEffect transition="in" filter="wipe(left)">
                                      <p:cBhvr>
                                        <p:cTn id="17" dur="500"/>
                                        <p:tgtEl>
                                          <p:spTgt spid="99738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97381">
                                            <p:txEl>
                                              <p:pRg st="6" end="6"/>
                                            </p:txEl>
                                          </p:spTgt>
                                        </p:tgtEl>
                                        <p:attrNameLst>
                                          <p:attrName>style.visibility</p:attrName>
                                        </p:attrNameLst>
                                      </p:cBhvr>
                                      <p:to>
                                        <p:strVal val="visible"/>
                                      </p:to>
                                    </p:set>
                                    <p:animEffect transition="in" filter="wipe(left)">
                                      <p:cBhvr>
                                        <p:cTn id="22" dur="500"/>
                                        <p:tgtEl>
                                          <p:spTgt spid="99738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97381">
                                            <p:txEl>
                                              <p:pRg st="7" end="7"/>
                                            </p:txEl>
                                          </p:spTgt>
                                        </p:tgtEl>
                                        <p:attrNameLst>
                                          <p:attrName>style.visibility</p:attrName>
                                        </p:attrNameLst>
                                      </p:cBhvr>
                                      <p:to>
                                        <p:strVal val="visible"/>
                                      </p:to>
                                    </p:set>
                                    <p:animEffect transition="in" filter="wipe(left)">
                                      <p:cBhvr>
                                        <p:cTn id="27" dur="500"/>
                                        <p:tgtEl>
                                          <p:spTgt spid="99738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dirty="0" smtClean="0"/>
              <a:t>15 but </a:t>
            </a:r>
            <a:r>
              <a:rPr lang="en-US" sz="6000" u="sng" dirty="0" smtClean="0"/>
              <a:t>speaking the truth in love</a:t>
            </a:r>
            <a:r>
              <a:rPr lang="en-US" sz="6000" dirty="0" smtClean="0"/>
              <a:t>, we are to </a:t>
            </a:r>
            <a:r>
              <a:rPr lang="en-US" sz="6000" u="sng" dirty="0" smtClean="0"/>
              <a:t>grow up in all aspects</a:t>
            </a:r>
            <a:r>
              <a:rPr lang="en-US" sz="6000" dirty="0" smtClean="0"/>
              <a:t> into Him who is the head, even Christ,</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1009667"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speaking the truth in love, we are to grow up </a:t>
            </a:r>
            <a:r>
              <a:rPr lang="en-US" sz="6000" u="sng" smtClean="0"/>
              <a:t>in all aspects</a:t>
            </a:r>
            <a:r>
              <a:rPr lang="en-US" sz="6000" smtClean="0"/>
              <a:t> into Him who is the head, even Christ,</a:t>
            </a:r>
          </a:p>
        </p:txBody>
      </p:sp>
      <p:sp>
        <p:nvSpPr>
          <p:cNvPr id="1009668" name="Rectangle 4"/>
          <p:cNvSpPr>
            <a:spLocks noChangeArrowheads="1"/>
          </p:cNvSpPr>
          <p:nvPr/>
        </p:nvSpPr>
        <p:spPr bwMode="auto">
          <a:xfrm>
            <a:off x="4495800" y="152400"/>
            <a:ext cx="4495800" cy="487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Inward:</a:t>
            </a:r>
            <a:endParaRPr lang="en-US" sz="4800" dirty="0">
              <a:effectLst>
                <a:outerShdw blurRad="38100" dist="38100" dir="2700000" algn="tl">
                  <a:srgbClr val="000000"/>
                </a:outerShdw>
              </a:effectLst>
              <a:latin typeface="Times New Roman" pitchFamily="18" charset="0"/>
            </a:endParaRPr>
          </a:p>
          <a:p>
            <a:pPr algn="l">
              <a:lnSpc>
                <a:spcPct val="70000"/>
              </a:lnSpc>
              <a:spcBef>
                <a:spcPct val="5000"/>
              </a:spcBef>
              <a:defRPr/>
            </a:pPr>
            <a:r>
              <a:rPr lang="en-US" sz="4800" dirty="0">
                <a:effectLst>
                  <a:outerShdw blurRad="38100" dist="38100" dir="2700000" algn="tl">
                    <a:srgbClr val="000000"/>
                  </a:outerShdw>
                </a:effectLst>
                <a:latin typeface="Times New Roman" pitchFamily="18" charset="0"/>
              </a:rPr>
              <a:t> - maturity</a:t>
            </a:r>
          </a:p>
          <a:p>
            <a:pPr algn="l">
              <a:lnSpc>
                <a:spcPct val="70000"/>
              </a:lnSpc>
              <a:spcBef>
                <a:spcPct val="5000"/>
              </a:spcBef>
              <a:defRPr/>
            </a:pPr>
            <a:r>
              <a:rPr lang="en-US" sz="4800" dirty="0">
                <a:effectLst>
                  <a:outerShdw blurRad="38100" dist="38100" dir="2700000" algn="tl">
                    <a:srgbClr val="000000"/>
                  </a:outerShdw>
                </a:effectLst>
                <a:latin typeface="Times New Roman" pitchFamily="18" charset="0"/>
              </a:rPr>
              <a:t> - depth</a:t>
            </a:r>
          </a:p>
          <a:p>
            <a:pPr algn="l">
              <a:lnSpc>
                <a:spcPct val="70000"/>
              </a:lnSpc>
              <a:spcBef>
                <a:spcPct val="5000"/>
              </a:spcBef>
              <a:defRPr/>
            </a:pPr>
            <a:r>
              <a:rPr lang="en-US" sz="4800" dirty="0">
                <a:effectLst>
                  <a:outerShdw blurRad="38100" dist="38100" dir="2700000" algn="tl">
                    <a:srgbClr val="000000"/>
                  </a:outerShdw>
                </a:effectLst>
                <a:latin typeface="Times New Roman" pitchFamily="18" charset="0"/>
              </a:rPr>
              <a:t> - </a:t>
            </a:r>
            <a:r>
              <a:rPr lang="en-US" sz="4800" dirty="0" smtClean="0">
                <a:effectLst>
                  <a:outerShdw blurRad="38100" dist="38100" dir="2700000" algn="tl">
                    <a:srgbClr val="000000"/>
                  </a:outerShdw>
                </a:effectLst>
                <a:latin typeface="Times New Roman" pitchFamily="18" charset="0"/>
              </a:rPr>
              <a:t>closeness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with God and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others</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victory over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negative habits</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growth in love</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9668">
                                            <p:txEl>
                                              <p:pRg st="1" end="1"/>
                                            </p:txEl>
                                          </p:spTgt>
                                        </p:tgtEl>
                                        <p:attrNameLst>
                                          <p:attrName>style.visibility</p:attrName>
                                        </p:attrNameLst>
                                      </p:cBhvr>
                                      <p:to>
                                        <p:strVal val="visible"/>
                                      </p:to>
                                    </p:set>
                                    <p:animEffect transition="in" filter="wipe(left)">
                                      <p:cBhvr>
                                        <p:cTn id="7" dur="500"/>
                                        <p:tgtEl>
                                          <p:spTgt spid="100966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9668">
                                            <p:txEl>
                                              <p:pRg st="2" end="2"/>
                                            </p:txEl>
                                          </p:spTgt>
                                        </p:tgtEl>
                                        <p:attrNameLst>
                                          <p:attrName>style.visibility</p:attrName>
                                        </p:attrNameLst>
                                      </p:cBhvr>
                                      <p:to>
                                        <p:strVal val="visible"/>
                                      </p:to>
                                    </p:set>
                                    <p:animEffect transition="in" filter="wipe(left)">
                                      <p:cBhvr>
                                        <p:cTn id="12" dur="500"/>
                                        <p:tgtEl>
                                          <p:spTgt spid="100966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09668">
                                            <p:txEl>
                                              <p:pRg st="3" end="3"/>
                                            </p:txEl>
                                          </p:spTgt>
                                        </p:tgtEl>
                                        <p:attrNameLst>
                                          <p:attrName>style.visibility</p:attrName>
                                        </p:attrNameLst>
                                      </p:cBhvr>
                                      <p:to>
                                        <p:strVal val="visible"/>
                                      </p:to>
                                    </p:set>
                                    <p:animEffect transition="in" filter="wipe(left)">
                                      <p:cBhvr>
                                        <p:cTn id="17" dur="500"/>
                                        <p:tgtEl>
                                          <p:spTgt spid="100966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09668">
                                            <p:txEl>
                                              <p:pRg st="4" end="4"/>
                                            </p:txEl>
                                          </p:spTgt>
                                        </p:tgtEl>
                                        <p:attrNameLst>
                                          <p:attrName>style.visibility</p:attrName>
                                        </p:attrNameLst>
                                      </p:cBhvr>
                                      <p:to>
                                        <p:strVal val="visible"/>
                                      </p:to>
                                    </p:set>
                                    <p:animEffect transition="in" filter="wipe(left)">
                                      <p:cBhvr>
                                        <p:cTn id="22" dur="500"/>
                                        <p:tgtEl>
                                          <p:spTgt spid="100966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09668">
                                            <p:txEl>
                                              <p:pRg st="5" end="5"/>
                                            </p:txEl>
                                          </p:spTgt>
                                        </p:tgtEl>
                                        <p:attrNameLst>
                                          <p:attrName>style.visibility</p:attrName>
                                        </p:attrNameLst>
                                      </p:cBhvr>
                                      <p:to>
                                        <p:strVal val="visible"/>
                                      </p:to>
                                    </p:set>
                                    <p:animEffect transition="in" filter="wipe(left)">
                                      <p:cBhvr>
                                        <p:cTn id="27" dur="500"/>
                                        <p:tgtEl>
                                          <p:spTgt spid="100966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1009667"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speaking the truth in love, we are to grow up </a:t>
            </a:r>
            <a:r>
              <a:rPr lang="en-US" sz="6000" u="sng" smtClean="0"/>
              <a:t>in all aspects</a:t>
            </a:r>
            <a:r>
              <a:rPr lang="en-US" sz="6000" smtClean="0"/>
              <a:t> into Him who is the head, even Christ,</a:t>
            </a:r>
          </a:p>
        </p:txBody>
      </p:sp>
      <p:sp>
        <p:nvSpPr>
          <p:cNvPr id="5" name="Rectangle 5"/>
          <p:cNvSpPr>
            <a:spLocks noChangeArrowheads="1"/>
          </p:cNvSpPr>
          <p:nvPr/>
        </p:nvSpPr>
        <p:spPr bwMode="auto">
          <a:xfrm>
            <a:off x="4495800" y="152400"/>
            <a:ext cx="4495800" cy="5867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Outward:</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serving the city</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spreading </a:t>
            </a:r>
            <a:r>
              <a:rPr lang="en-US" sz="4800" dirty="0">
                <a:effectLst>
                  <a:outerShdw blurRad="38100" dist="38100" dir="2700000" algn="tl">
                    <a:srgbClr val="000000"/>
                  </a:outerShdw>
                </a:effectLst>
                <a:latin typeface="Times New Roman" pitchFamily="18" charset="0"/>
              </a:rPr>
              <a:t/>
            </a:r>
            <a:br>
              <a:rPr lang="en-US" sz="4800" dirty="0">
                <a:effectLst>
                  <a:outerShdw blurRad="38100" dist="38100" dir="2700000" algn="tl">
                    <a:srgbClr val="000000"/>
                  </a:outerShdw>
                </a:effectLst>
                <a:latin typeface="Times New Roman" pitchFamily="18" charset="0"/>
              </a:rPr>
            </a:br>
            <a:r>
              <a:rPr lang="en-US" sz="4800" dirty="0">
                <a:effectLst>
                  <a:outerShdw blurRad="38100" dist="38100" dir="2700000" algn="tl">
                    <a:srgbClr val="000000"/>
                  </a:outerShdw>
                </a:effectLst>
                <a:latin typeface="Times New Roman" pitchFamily="18" charset="0"/>
              </a:rPr>
              <a:t>    God’s love</a:t>
            </a:r>
          </a:p>
          <a:p>
            <a:pPr algn="l">
              <a:lnSpc>
                <a:spcPct val="70000"/>
              </a:lnSpc>
              <a:spcBef>
                <a:spcPct val="5000"/>
              </a:spcBef>
              <a:defRPr/>
            </a:pPr>
            <a:r>
              <a:rPr lang="en-US" sz="4800" dirty="0">
                <a:effectLst>
                  <a:outerShdw blurRad="38100" dist="38100" dir="2700000" algn="tl">
                    <a:srgbClr val="000000"/>
                  </a:outerShdw>
                </a:effectLst>
                <a:latin typeface="Times New Roman" pitchFamily="18" charset="0"/>
              </a:rPr>
              <a:t> - new </a:t>
            </a:r>
            <a:r>
              <a:rPr lang="en-US" sz="4800" dirty="0" smtClean="0">
                <a:effectLst>
                  <a:outerShdw blurRad="38100" dist="38100" dir="2700000" algn="tl">
                    <a:srgbClr val="000000"/>
                  </a:outerShdw>
                </a:effectLst>
                <a:latin typeface="Times New Roman" pitchFamily="18" charset="0"/>
              </a:rPr>
              <a:t>people</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caring for the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sick and the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poor</a:t>
            </a: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 - meeting needs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around the </a:t>
            </a:r>
            <a:br>
              <a:rPr lang="en-US" sz="4800" dirty="0" smtClean="0">
                <a:effectLst>
                  <a:outerShdw blurRad="38100" dist="38100" dir="2700000" algn="tl">
                    <a:srgbClr val="000000"/>
                  </a:outerShdw>
                </a:effectLst>
                <a:latin typeface="Times New Roman" pitchFamily="18" charset="0"/>
              </a:rPr>
            </a:br>
            <a:r>
              <a:rPr lang="en-US" sz="4800" dirty="0" smtClean="0">
                <a:effectLst>
                  <a:outerShdw blurRad="38100" dist="38100" dir="2700000" algn="tl">
                    <a:srgbClr val="000000"/>
                  </a:outerShdw>
                </a:effectLst>
                <a:latin typeface="Times New Roman" pitchFamily="18" charset="0"/>
              </a:rPr>
              <a:t>    world</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1009667"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6000" smtClean="0"/>
              <a:t>15 but speaking the truth in love, we are to grow up </a:t>
            </a:r>
            <a:r>
              <a:rPr lang="en-US" sz="6000" u="sng" smtClean="0"/>
              <a:t>in all aspects</a:t>
            </a:r>
            <a:r>
              <a:rPr lang="en-US" sz="6000" smtClean="0"/>
              <a:t> into Him who is the head, even Christ,</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a:t>
            </a:r>
            <a:r>
              <a:rPr lang="en-US" sz="5400" u="sng" dirty="0" smtClean="0"/>
              <a:t>the whole body, being fitted and held together</a:t>
            </a:r>
            <a:r>
              <a:rPr lang="en-US" sz="5400" dirty="0" smtClean="0"/>
              <a:t> by what every joint supplies, according to the proper working of each individual part, causes the growth of the body for the building up of itself in love.</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a:t>
            </a:r>
            <a:r>
              <a:rPr lang="en-US" sz="5400" u="sng" dirty="0" smtClean="0"/>
              <a:t>the whole body, being fitted and held together</a:t>
            </a:r>
            <a:r>
              <a:rPr lang="en-US" sz="5400" dirty="0" smtClean="0"/>
              <a:t> by what every joint supplies, according to the proper working of each individual part, causes the growth of the body for the building up of itself in love.</a:t>
            </a:r>
          </a:p>
        </p:txBody>
      </p:sp>
      <p:sp>
        <p:nvSpPr>
          <p:cNvPr id="4" name="Rectangle 4"/>
          <p:cNvSpPr>
            <a:spLocks noChangeArrowheads="1"/>
          </p:cNvSpPr>
          <p:nvPr/>
        </p:nvSpPr>
        <p:spPr bwMode="auto">
          <a:xfrm>
            <a:off x="2819400" y="5867400"/>
            <a:ext cx="6172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5000"/>
              </a:spcBef>
              <a:defRPr/>
            </a:pPr>
            <a:r>
              <a:rPr lang="en-US" sz="8000">
                <a:effectLst>
                  <a:outerShdw blurRad="38100" dist="38100" dir="2700000" algn="tl">
                    <a:srgbClr val="000000"/>
                  </a:outerShdw>
                </a:effectLst>
                <a:latin typeface="Times New Roman" pitchFamily="18" charset="0"/>
              </a:rPr>
              <a:t>Not accidental</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the whole body, being fitted and held together by what </a:t>
            </a:r>
            <a:r>
              <a:rPr lang="en-US" sz="5400" u="sng" dirty="0" smtClean="0"/>
              <a:t>every joint supplies</a:t>
            </a:r>
            <a:r>
              <a:rPr lang="en-US" sz="5400" dirty="0" smtClean="0"/>
              <a:t>, according to the proper working of each individual part, causes the growth of the body for the building up of itself in love.</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the whole body, being fitted and held together by what </a:t>
            </a:r>
            <a:r>
              <a:rPr lang="en-US" sz="5400" u="sng" dirty="0" smtClean="0"/>
              <a:t>every joint supplies</a:t>
            </a:r>
            <a:r>
              <a:rPr lang="en-US" sz="5400" dirty="0" smtClean="0"/>
              <a:t>, according to the proper working of </a:t>
            </a:r>
            <a:r>
              <a:rPr lang="en-US" sz="5400" u="sng" dirty="0" smtClean="0"/>
              <a:t>each individual part</a:t>
            </a:r>
            <a:r>
              <a:rPr lang="en-US" sz="5400" dirty="0" smtClean="0"/>
              <a:t>, causes the growth of the body for the building up of itself in love.</a:t>
            </a:r>
          </a:p>
        </p:txBody>
      </p:sp>
      <p:cxnSp>
        <p:nvCxnSpPr>
          <p:cNvPr id="6" name="Straight Arrow Connector 5"/>
          <p:cNvCxnSpPr/>
          <p:nvPr/>
        </p:nvCxnSpPr>
        <p:spPr bwMode="auto">
          <a:xfrm rot="16200000" flipV="1">
            <a:off x="6286500" y="4533900"/>
            <a:ext cx="2057400" cy="1524000"/>
          </a:xfrm>
          <a:prstGeom prst="straightConnector1">
            <a:avLst/>
          </a:prstGeom>
          <a:noFill/>
          <a:ln w="57150"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rot="16200000" flipV="1">
            <a:off x="6134100" y="4076700"/>
            <a:ext cx="3124200" cy="12192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5"/>
          <p:cNvSpPr>
            <a:spLocks noChangeArrowheads="1"/>
          </p:cNvSpPr>
          <p:nvPr/>
        </p:nvSpPr>
        <p:spPr bwMode="auto">
          <a:xfrm>
            <a:off x="4953000" y="6019800"/>
            <a:ext cx="3962400" cy="609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Each and every</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the whole body, being fitted and held together by what every joint supplies, according to the proper working of each individual part, causes the growth of the body for the </a:t>
            </a:r>
            <a:r>
              <a:rPr lang="en-US" sz="5400" u="sng" dirty="0" smtClean="0"/>
              <a:t>building up of itself in love</a:t>
            </a:r>
            <a:r>
              <a:rPr lang="en-US" sz="5400" dirty="0" smtClean="0"/>
              <a:t>.</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2803"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None/>
              <a:defRPr/>
            </a:pPr>
            <a:r>
              <a:rPr lang="en-US" sz="5400" dirty="0" smtClean="0"/>
              <a:t>16	[Christ,] from whom the whole body, being fitted and held together by what every joint supplies, according to the proper working of each individual part, causes the growth of the body for the </a:t>
            </a:r>
            <a:r>
              <a:rPr lang="en-US" sz="5400" u="sng" dirty="0" smtClean="0"/>
              <a:t>building up of itself in love</a:t>
            </a:r>
            <a:r>
              <a:rPr lang="en-US" sz="5400" dirty="0" smtClean="0"/>
              <a:t>.</a:t>
            </a:r>
          </a:p>
        </p:txBody>
      </p:sp>
      <p:sp>
        <p:nvSpPr>
          <p:cNvPr id="4" name="Rectangle 3"/>
          <p:cNvSpPr>
            <a:spLocks noChangeArrowheads="1"/>
          </p:cNvSpPr>
          <p:nvPr/>
        </p:nvSpPr>
        <p:spPr bwMode="auto">
          <a:xfrm>
            <a:off x="457200" y="2362200"/>
            <a:ext cx="7772400" cy="2362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1 Cor. 14:26 What is the outcome then, brethren? When you assemble… Let all things be done for </a:t>
            </a:r>
            <a:r>
              <a:rPr lang="en-US" sz="4800" u="sng" dirty="0" smtClean="0">
                <a:effectLst>
                  <a:outerShdw blurRad="38100" dist="38100" dir="2700000" algn="tl">
                    <a:srgbClr val="000000"/>
                  </a:outerShdw>
                </a:effectLst>
                <a:latin typeface="Times New Roman" pitchFamily="18" charset="0"/>
              </a:rPr>
              <a:t>edification</a:t>
            </a:r>
            <a:r>
              <a:rPr lang="en-US" sz="4800" dirty="0" smtClean="0">
                <a:effectLst>
                  <a:outerShdw blurRad="38100" dist="38100" dir="2700000" algn="tl">
                    <a:srgbClr val="000000"/>
                  </a:outerShdw>
                </a:effectLst>
                <a:latin typeface="Times New Roman" pitchFamily="18" charset="0"/>
              </a:rPr>
              <a:t>.</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581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1015811"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5400" smtClean="0"/>
              <a:t>16 Under his direction, the whole body is fitted together perfectly. As each part does its own special work, it helps the other parts grow, so that the whole body is </a:t>
            </a:r>
            <a:r>
              <a:rPr lang="en-US" sz="5400" u="sng" smtClean="0"/>
              <a:t>healthy and growing and full of love</a:t>
            </a:r>
            <a:r>
              <a:rPr lang="en-US" sz="5400" smtClean="0"/>
              <a:t>.</a:t>
            </a:r>
          </a:p>
          <a:p>
            <a:pPr>
              <a:spcBef>
                <a:spcPct val="5000"/>
              </a:spcBef>
              <a:buFont typeface="Wingdings" pitchFamily="2" charset="2"/>
              <a:buNone/>
              <a:defRPr/>
            </a:pPr>
            <a:endParaRPr lang="en-US" sz="5400" smtClean="0"/>
          </a:p>
        </p:txBody>
      </p:sp>
      <p:sp>
        <p:nvSpPr>
          <p:cNvPr id="1015812"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The Body of Christ</a:t>
            </a: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 pipe-dream?</a:t>
            </a: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 solid reality?</a:t>
            </a:r>
          </a:p>
          <a:p>
            <a:pPr algn="l">
              <a:lnSpc>
                <a:spcPct val="77000"/>
              </a:lnSpc>
              <a:spcBef>
                <a:spcPct val="5000"/>
              </a:spcBef>
              <a:defRPr/>
            </a:pPr>
            <a:endParaRPr lang="en-US" sz="6600" dirty="0">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a:t>
            </a:r>
          </a:p>
        </p:txBody>
      </p:sp>
      <p:sp>
        <p:nvSpPr>
          <p:cNvPr id="5" name="Rectangle 4"/>
          <p:cNvSpPr>
            <a:spLocks noChangeArrowheads="1"/>
          </p:cNvSpPr>
          <p:nvPr/>
        </p:nvSpPr>
        <p:spPr bwMode="auto">
          <a:xfrm>
            <a:off x="381000" y="2514600"/>
            <a:ext cx="8229600" cy="3276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a:t>
            </a:r>
            <a:r>
              <a:rPr lang="en-US" sz="4800" dirty="0">
                <a:effectLst>
                  <a:outerShdw blurRad="38100" dist="38100" dir="2700000" algn="tl">
                    <a:srgbClr val="000000"/>
                  </a:outerShdw>
                </a:effectLst>
                <a:latin typeface="Times New Roman" pitchFamily="18" charset="0"/>
              </a:rPr>
              <a:t>forbearing one another in </a:t>
            </a:r>
            <a:r>
              <a:rPr lang="en-US" sz="4800" u="sng" dirty="0">
                <a:effectLst>
                  <a:outerShdw blurRad="38100" dist="38100" dir="2700000" algn="tl">
                    <a:srgbClr val="000000"/>
                  </a:outerShdw>
                </a:effectLst>
                <a:latin typeface="Times New Roman" pitchFamily="18" charset="0"/>
              </a:rPr>
              <a:t>love</a:t>
            </a:r>
            <a:r>
              <a:rPr lang="en-US" sz="4800" dirty="0">
                <a:effectLst>
                  <a:outerShdw blurRad="38100" dist="38100" dir="2700000" algn="tl">
                    <a:srgbClr val="000000"/>
                  </a:outerShdw>
                </a:effectLst>
                <a:latin typeface="Times New Roman" pitchFamily="18" charset="0"/>
              </a:rPr>
              <a:t>” (Eph. 4:2); </a:t>
            </a:r>
            <a:endParaRPr lang="en-US" sz="4800" dirty="0" smtClean="0">
              <a:effectLst>
                <a:outerShdw blurRad="38100" dist="38100" dir="2700000" algn="tl">
                  <a:srgbClr val="000000"/>
                </a:outerShdw>
              </a:effectLst>
              <a:latin typeface="Times New Roman" pitchFamily="18" charset="0"/>
            </a:endParaRP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a:t>
            </a:r>
            <a:r>
              <a:rPr lang="en-US" sz="4800" dirty="0">
                <a:effectLst>
                  <a:outerShdw blurRad="38100" dist="38100" dir="2700000" algn="tl">
                    <a:srgbClr val="000000"/>
                  </a:outerShdw>
                </a:effectLst>
                <a:latin typeface="Times New Roman" pitchFamily="18" charset="0"/>
              </a:rPr>
              <a:t>speaking the truth in </a:t>
            </a:r>
            <a:r>
              <a:rPr lang="en-US" sz="4800" u="sng" dirty="0">
                <a:effectLst>
                  <a:outerShdw blurRad="38100" dist="38100" dir="2700000" algn="tl">
                    <a:srgbClr val="000000"/>
                  </a:outerShdw>
                </a:effectLst>
                <a:latin typeface="Times New Roman" pitchFamily="18" charset="0"/>
              </a:rPr>
              <a:t>love</a:t>
            </a:r>
            <a:r>
              <a:rPr lang="en-US" sz="4800" dirty="0">
                <a:effectLst>
                  <a:outerShdw blurRad="38100" dist="38100" dir="2700000" algn="tl">
                    <a:srgbClr val="000000"/>
                  </a:outerShdw>
                </a:effectLst>
                <a:latin typeface="Times New Roman" pitchFamily="18" charset="0"/>
              </a:rPr>
              <a:t>” (Eph. 4:15); </a:t>
            </a:r>
            <a:endParaRPr lang="en-US" sz="4800" dirty="0" smtClean="0">
              <a:effectLst>
                <a:outerShdw blurRad="38100" dist="38100" dir="2700000" algn="tl">
                  <a:srgbClr val="000000"/>
                </a:outerShdw>
              </a:effectLst>
              <a:latin typeface="Times New Roman" pitchFamily="18" charset="0"/>
            </a:endParaRPr>
          </a:p>
          <a:p>
            <a:pPr algn="l">
              <a:lnSpc>
                <a:spcPct val="70000"/>
              </a:lnSpc>
              <a:spcBef>
                <a:spcPct val="5000"/>
              </a:spcBef>
              <a:defRPr/>
            </a:pPr>
            <a:r>
              <a:rPr lang="en-US" sz="4800" dirty="0" smtClean="0">
                <a:effectLst>
                  <a:outerShdw blurRad="38100" dist="38100" dir="2700000" algn="tl">
                    <a:srgbClr val="000000"/>
                  </a:outerShdw>
                </a:effectLst>
                <a:latin typeface="Times New Roman" pitchFamily="18" charset="0"/>
              </a:rPr>
              <a:t>“</a:t>
            </a:r>
            <a:r>
              <a:rPr lang="en-US" sz="4800" dirty="0">
                <a:effectLst>
                  <a:outerShdw blurRad="38100" dist="38100" dir="2700000" algn="tl">
                    <a:srgbClr val="000000"/>
                  </a:outerShdw>
                </a:effectLst>
                <a:latin typeface="Times New Roman" pitchFamily="18" charset="0"/>
              </a:rPr>
              <a:t>the edifying of itself in </a:t>
            </a:r>
            <a:r>
              <a:rPr lang="en-US" sz="4800" u="sng" dirty="0">
                <a:effectLst>
                  <a:outerShdw blurRad="38100" dist="38100" dir="2700000" algn="tl">
                    <a:srgbClr val="000000"/>
                  </a:outerShdw>
                </a:effectLst>
                <a:latin typeface="Times New Roman" pitchFamily="18" charset="0"/>
              </a:rPr>
              <a:t>love</a:t>
            </a:r>
            <a:r>
              <a:rPr lang="en-US" sz="4800" dirty="0">
                <a:effectLst>
                  <a:outerShdw blurRad="38100" dist="38100" dir="2700000" algn="tl">
                    <a:srgbClr val="000000"/>
                  </a:outerShdw>
                </a:effectLst>
                <a:latin typeface="Times New Roman" pitchFamily="18" charset="0"/>
              </a:rPr>
              <a:t>” (4:16)</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581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1015811" name="Rectangle 3"/>
          <p:cNvSpPr>
            <a:spLocks noGrp="1" noChangeArrowheads="1"/>
          </p:cNvSpPr>
          <p:nvPr>
            <p:ph type="body" idx="1"/>
          </p:nvPr>
        </p:nvSpPr>
        <p:spPr>
          <a:xfrm>
            <a:off x="0" y="1371600"/>
            <a:ext cx="9144000" cy="4876800"/>
          </a:xfrm>
        </p:spPr>
        <p:txBody>
          <a:bodyPr lIns="90488" tIns="44450" rIns="90488" bIns="44450"/>
          <a:lstStyle/>
          <a:p>
            <a:pPr>
              <a:spcBef>
                <a:spcPct val="5000"/>
              </a:spcBef>
              <a:buFont typeface="Wingdings" pitchFamily="2" charset="2"/>
              <a:buNone/>
              <a:defRPr/>
            </a:pPr>
            <a:r>
              <a:rPr lang="en-US" sz="5400" smtClean="0"/>
              <a:t>16 Under his direction, the whole body is fitted together perfectly. As each part does its own special work, it helps the other parts grow, so that the whole body is </a:t>
            </a:r>
            <a:r>
              <a:rPr lang="en-US" sz="5400" u="sng" smtClean="0"/>
              <a:t>healthy and growing and full of love</a:t>
            </a:r>
            <a:r>
              <a:rPr lang="en-US" sz="5400" smtClean="0"/>
              <a:t>.</a:t>
            </a:r>
          </a:p>
          <a:p>
            <a:pPr>
              <a:spcBef>
                <a:spcPct val="5000"/>
              </a:spcBef>
              <a:buFont typeface="Wingdings" pitchFamily="2" charset="2"/>
              <a:buNone/>
              <a:defRPr/>
            </a:pPr>
            <a:endParaRPr lang="en-US" sz="5400" smtClean="0"/>
          </a:p>
        </p:txBody>
      </p:sp>
      <p:sp>
        <p:nvSpPr>
          <p:cNvPr id="1015812"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The Body of Christ</a:t>
            </a: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 pipe-dream?</a:t>
            </a: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 solid reality?</a:t>
            </a:r>
          </a:p>
          <a:p>
            <a:pPr algn="l">
              <a:lnSpc>
                <a:spcPct val="77000"/>
              </a:lnSpc>
              <a:spcBef>
                <a:spcPct val="5000"/>
              </a:spcBef>
              <a:defRPr/>
            </a:pPr>
            <a:endParaRPr lang="en-US" sz="6600" dirty="0">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t>
            </a:r>
            <a:r>
              <a:rPr lang="en-US" sz="6600" dirty="0" smtClean="0">
                <a:effectLst>
                  <a:outerShdw blurRad="38100" dist="38100" dir="2700000" algn="tl">
                    <a:srgbClr val="000000"/>
                  </a:outerShdw>
                </a:effectLst>
                <a:latin typeface="Times New Roman" pitchFamily="18" charset="0"/>
              </a:rPr>
              <a:t>Learn how to build up</a:t>
            </a:r>
            <a:endParaRPr lang="en-US" sz="6600" dirty="0">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t>
            </a:r>
            <a:r>
              <a:rPr lang="en-US" sz="6600" dirty="0" smtClean="0">
                <a:effectLst>
                  <a:outerShdw blurRad="38100" dist="38100" dir="2700000" algn="tl">
                    <a:srgbClr val="000000"/>
                  </a:outerShdw>
                </a:effectLst>
                <a:latin typeface="Times New Roman" pitchFamily="18" charset="0"/>
              </a:rPr>
              <a:t>Learn how to love</a:t>
            </a:r>
            <a:endParaRPr lang="en-US" sz="6600" dirty="0">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600" dirty="0">
                <a:effectLst>
                  <a:outerShdw blurRad="38100" dist="38100" dir="2700000" algn="tl">
                    <a:srgbClr val="000000"/>
                  </a:outerShdw>
                </a:effectLst>
                <a:latin typeface="Times New Roman" pitchFamily="18" charset="0"/>
              </a:rPr>
              <a:t> - </a:t>
            </a:r>
            <a:r>
              <a:rPr lang="en-US" sz="6600" dirty="0" smtClean="0">
                <a:effectLst>
                  <a:outerShdw blurRad="38100" dist="38100" dir="2700000" algn="tl">
                    <a:srgbClr val="000000"/>
                  </a:outerShdw>
                </a:effectLst>
                <a:latin typeface="Times New Roman" pitchFamily="18" charset="0"/>
              </a:rPr>
              <a:t>Make </a:t>
            </a:r>
            <a:r>
              <a:rPr lang="en-US" sz="6600" dirty="0">
                <a:effectLst>
                  <a:outerShdw blurRad="38100" dist="38100" dir="2700000" algn="tl">
                    <a:srgbClr val="000000"/>
                  </a:outerShdw>
                </a:effectLst>
                <a:latin typeface="Times New Roman" pitchFamily="18" charset="0"/>
              </a:rPr>
              <a:t>every </a:t>
            </a:r>
            <a:r>
              <a:rPr lang="en-US" sz="6600" dirty="0" smtClean="0">
                <a:effectLst>
                  <a:outerShdw blurRad="38100" dist="38100" dir="2700000" algn="tl">
                    <a:srgbClr val="000000"/>
                  </a:outerShdw>
                </a:effectLst>
                <a:latin typeface="Times New Roman" pitchFamily="18" charset="0"/>
              </a:rPr>
              <a:t>effort</a:t>
            </a:r>
            <a:r>
              <a:rPr lang="en-US" sz="6600" dirty="0">
                <a:effectLst>
                  <a:outerShdw blurRad="38100" dist="38100" dir="2700000" algn="tl">
                    <a:srgbClr val="000000"/>
                  </a:outerShdw>
                </a:effectLst>
                <a:latin typeface="Times New Roman" pitchFamily="18" charset="0"/>
              </a:rPr>
              <a:t>” 4:3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15812">
                                            <p:txEl>
                                              <p:pRg st="5" end="5"/>
                                            </p:txEl>
                                          </p:spTgt>
                                        </p:tgtEl>
                                        <p:attrNameLst>
                                          <p:attrName>style.visibility</p:attrName>
                                        </p:attrNameLst>
                                      </p:cBhvr>
                                      <p:to>
                                        <p:strVal val="visible"/>
                                      </p:to>
                                    </p:set>
                                    <p:animEffect transition="in" filter="wipe(left)">
                                      <p:cBhvr>
                                        <p:cTn id="7" dur="500"/>
                                        <p:tgtEl>
                                          <p:spTgt spid="101581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15812">
                                            <p:txEl>
                                              <p:pRg st="6" end="6"/>
                                            </p:txEl>
                                          </p:spTgt>
                                        </p:tgtEl>
                                        <p:attrNameLst>
                                          <p:attrName>style.visibility</p:attrName>
                                        </p:attrNameLst>
                                      </p:cBhvr>
                                      <p:to>
                                        <p:strVal val="visible"/>
                                      </p:to>
                                    </p:set>
                                    <p:animEffect transition="in" filter="wipe(left)">
                                      <p:cBhvr>
                                        <p:cTn id="12" dur="500"/>
                                        <p:tgtEl>
                                          <p:spTgt spid="10158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5"/>
          <p:cNvSpPr>
            <a:spLocks noChangeArrowheads="1"/>
          </p:cNvSpPr>
          <p:nvPr/>
        </p:nvSpPr>
        <p:spPr bwMode="auto">
          <a:xfrm>
            <a:off x="533400" y="4876800"/>
            <a:ext cx="8229600" cy="1600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Psalm 68:18 You have led captive Your captives; You have received gifts among men</a:t>
            </a:r>
            <a:endParaRPr lang="en-US" sz="44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5"/>
          <p:cNvSpPr>
            <a:spLocks noChangeArrowheads="1"/>
          </p:cNvSpPr>
          <p:nvPr/>
        </p:nvSpPr>
        <p:spPr bwMode="auto">
          <a:xfrm>
            <a:off x="533400" y="4876800"/>
            <a:ext cx="8229600" cy="1600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Psalm 68:18 You have led captive Your captives; You have </a:t>
            </a:r>
            <a:r>
              <a:rPr lang="en-US" sz="4400" u="sng" dirty="0" smtClean="0">
                <a:effectLst>
                  <a:outerShdw blurRad="38100" dist="38100" dir="2700000" algn="tl">
                    <a:srgbClr val="000000"/>
                  </a:outerShdw>
                </a:effectLst>
                <a:latin typeface="Times New Roman" pitchFamily="18" charset="0"/>
              </a:rPr>
              <a:t>received gifts</a:t>
            </a:r>
            <a:r>
              <a:rPr lang="en-US" sz="4400" dirty="0" smtClean="0">
                <a:effectLst>
                  <a:outerShdw blurRad="38100" dist="38100" dir="2700000" algn="tl">
                    <a:srgbClr val="000000"/>
                  </a:outerShdw>
                </a:effectLst>
                <a:latin typeface="Times New Roman" pitchFamily="18" charset="0"/>
              </a:rPr>
              <a:t> among men</a:t>
            </a:r>
            <a:endParaRPr lang="en-US" sz="4400" dirty="0">
              <a:effectLst>
                <a:outerShdw blurRad="38100" dist="38100" dir="2700000" algn="tl">
                  <a:srgbClr val="000000"/>
                </a:outerShdw>
              </a:effectLst>
              <a:latin typeface="Times New Roman" pitchFamily="18" charset="0"/>
            </a:endParaRPr>
          </a:p>
        </p:txBody>
      </p:sp>
      <p:cxnSp>
        <p:nvCxnSpPr>
          <p:cNvPr id="8" name="Straight Arrow Connector 7"/>
          <p:cNvCxnSpPr/>
          <p:nvPr/>
        </p:nvCxnSpPr>
        <p:spPr bwMode="auto">
          <a:xfrm rot="5400000" flipH="1" flipV="1">
            <a:off x="5981700" y="4991100"/>
            <a:ext cx="1295400" cy="1588"/>
          </a:xfrm>
          <a:prstGeom prst="straightConnector1">
            <a:avLst/>
          </a:prstGeom>
          <a:noFill/>
          <a:ln w="57150" cap="flat" cmpd="sng" algn="ctr">
            <a:solidFill>
              <a:schemeClr val="tx1"/>
            </a:solidFill>
            <a:prstDash val="solid"/>
            <a:round/>
            <a:headEnd type="none" w="med" len="med"/>
            <a:tailEnd type="arrow"/>
          </a:ln>
          <a:effectLst/>
        </p:spPr>
      </p:cxn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5"/>
          <p:cNvSpPr>
            <a:spLocks noChangeArrowheads="1"/>
          </p:cNvSpPr>
          <p:nvPr/>
        </p:nvSpPr>
        <p:spPr bwMode="auto">
          <a:xfrm>
            <a:off x="533400" y="4876800"/>
            <a:ext cx="8229600" cy="1600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Psalm 68:18 You have led captive Your captives; You have </a:t>
            </a:r>
            <a:r>
              <a:rPr lang="en-US" sz="4400" u="sng" dirty="0" smtClean="0">
                <a:effectLst>
                  <a:outerShdw blurRad="38100" dist="38100" dir="2700000" algn="tl">
                    <a:srgbClr val="000000"/>
                  </a:outerShdw>
                </a:effectLst>
                <a:latin typeface="Times New Roman" pitchFamily="18" charset="0"/>
              </a:rPr>
              <a:t>received gifts</a:t>
            </a:r>
            <a:r>
              <a:rPr lang="en-US" sz="4400" dirty="0" smtClean="0">
                <a:effectLst>
                  <a:outerShdw blurRad="38100" dist="38100" dir="2700000" algn="tl">
                    <a:srgbClr val="000000"/>
                  </a:outerShdw>
                </a:effectLst>
                <a:latin typeface="Times New Roman" pitchFamily="18" charset="0"/>
              </a:rPr>
              <a:t> among men</a:t>
            </a:r>
            <a:endParaRPr lang="en-US" sz="4400" dirty="0">
              <a:effectLst>
                <a:outerShdw blurRad="38100" dist="38100" dir="2700000" algn="tl">
                  <a:srgbClr val="000000"/>
                </a:outerShdw>
              </a:effectLst>
              <a:latin typeface="Times New Roman" pitchFamily="18" charset="0"/>
            </a:endParaRPr>
          </a:p>
        </p:txBody>
      </p:sp>
      <p:cxnSp>
        <p:nvCxnSpPr>
          <p:cNvPr id="8" name="Straight Arrow Connector 7"/>
          <p:cNvCxnSpPr/>
          <p:nvPr/>
        </p:nvCxnSpPr>
        <p:spPr bwMode="auto">
          <a:xfrm rot="5400000" flipH="1" flipV="1">
            <a:off x="5981700" y="4991100"/>
            <a:ext cx="1295400" cy="1588"/>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4"/>
          <p:cNvSpPr>
            <a:spLocks noChangeArrowheads="1"/>
          </p:cNvSpPr>
          <p:nvPr/>
        </p:nvSpPr>
        <p:spPr bwMode="auto">
          <a:xfrm>
            <a:off x="152400" y="152400"/>
            <a:ext cx="4953000" cy="2667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John Stott on </a:t>
            </a:r>
            <a:r>
              <a:rPr lang="en-US" sz="4400" dirty="0">
                <a:effectLst>
                  <a:outerShdw blurRad="38100" dist="38100" dir="2700000" algn="tl">
                    <a:srgbClr val="000000"/>
                  </a:outerShdw>
                </a:effectLst>
                <a:latin typeface="Times New Roman" pitchFamily="18" charset="0"/>
              </a:rPr>
              <a:t>7-9 </a:t>
            </a:r>
            <a:r>
              <a:rPr lang="en-US" sz="4400" dirty="0" smtClean="0">
                <a:effectLst>
                  <a:outerShdw blurRad="38100" dist="38100" dir="2700000" algn="tl">
                    <a:srgbClr val="000000"/>
                  </a:outerShdw>
                </a:effectLst>
                <a:latin typeface="Times New Roman" pitchFamily="18" charset="0"/>
              </a:rPr>
              <a:t>The </a:t>
            </a:r>
            <a:r>
              <a:rPr lang="en-US" sz="4400" dirty="0">
                <a:effectLst>
                  <a:outerShdw blurRad="38100" dist="38100" dir="2700000" algn="tl">
                    <a:srgbClr val="000000"/>
                  </a:outerShdw>
                </a:effectLst>
                <a:latin typeface="Times New Roman" pitchFamily="18" charset="0"/>
              </a:rPr>
              <a:t>Hebrew </a:t>
            </a:r>
            <a:r>
              <a:rPr lang="en-US" sz="4400" dirty="0" smtClean="0">
                <a:effectLst>
                  <a:outerShdw blurRad="38100" dist="38100" dir="2700000" algn="tl">
                    <a:srgbClr val="000000"/>
                  </a:outerShdw>
                </a:effectLst>
                <a:latin typeface="Times New Roman" pitchFamily="18" charset="0"/>
              </a:rPr>
              <a:t>verb </a:t>
            </a:r>
            <a:r>
              <a:rPr lang="en-US" sz="4400" dirty="0">
                <a:effectLst>
                  <a:outerShdw blurRad="38100" dist="38100" dir="2700000" algn="tl">
                    <a:srgbClr val="000000"/>
                  </a:outerShdw>
                </a:effectLst>
                <a:latin typeface="Times New Roman" pitchFamily="18" charset="0"/>
              </a:rPr>
              <a:t>could be translated ‘brought’ rather than ‘received</a:t>
            </a:r>
            <a:r>
              <a:rPr lang="en-US" sz="4400" dirty="0" smtClean="0">
                <a:effectLst>
                  <a:outerShdw blurRad="38100" dist="38100" dir="2700000" algn="tl">
                    <a:srgbClr val="000000"/>
                  </a:outerShdw>
                </a:effectLst>
                <a:latin typeface="Times New Roman" pitchFamily="18" charset="0"/>
              </a:rPr>
              <a:t>’</a:t>
            </a:r>
            <a:endParaRPr lang="en-US" sz="44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74851"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dirty="0" smtClean="0"/>
              <a:t>7 But to each one of us </a:t>
            </a:r>
            <a:r>
              <a:rPr lang="en-US" u="sng" dirty="0" smtClean="0"/>
              <a:t>grace was given</a:t>
            </a:r>
            <a:r>
              <a:rPr lang="en-US" dirty="0" smtClean="0"/>
              <a:t> according to the measure of Christ’s gift.</a:t>
            </a:r>
          </a:p>
          <a:p>
            <a:pPr>
              <a:spcBef>
                <a:spcPct val="5000"/>
              </a:spcBef>
              <a:buNone/>
              <a:defRPr/>
            </a:pPr>
            <a:r>
              <a:rPr lang="en-US" dirty="0" smtClean="0"/>
              <a:t>8 Therefore it says, “When He ascended on high, He led captive a host of captives, And He </a:t>
            </a:r>
            <a:r>
              <a:rPr lang="en-US" u="sng" dirty="0" smtClean="0"/>
              <a:t>gave gifts</a:t>
            </a:r>
            <a:r>
              <a:rPr lang="en-US" dirty="0" smtClean="0"/>
              <a:t> to men.”</a:t>
            </a:r>
          </a:p>
        </p:txBody>
      </p:sp>
      <p:cxnSp>
        <p:nvCxnSpPr>
          <p:cNvPr id="5" name="Straight Arrow Connector 4"/>
          <p:cNvCxnSpPr/>
          <p:nvPr/>
        </p:nvCxnSpPr>
        <p:spPr bwMode="auto">
          <a:xfrm rot="16200000" flipV="1">
            <a:off x="5867400" y="2590800"/>
            <a:ext cx="2057400" cy="685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5"/>
          <p:cNvSpPr>
            <a:spLocks noChangeArrowheads="1"/>
          </p:cNvSpPr>
          <p:nvPr/>
        </p:nvSpPr>
        <p:spPr bwMode="auto">
          <a:xfrm>
            <a:off x="533400" y="4876800"/>
            <a:ext cx="8229600" cy="1600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Psalm 68:18 You have led captive Your captives; You have </a:t>
            </a:r>
            <a:r>
              <a:rPr lang="en-US" sz="4400" u="sng" dirty="0" smtClean="0">
                <a:effectLst>
                  <a:outerShdw blurRad="38100" dist="38100" dir="2700000" algn="tl">
                    <a:srgbClr val="000000"/>
                  </a:outerShdw>
                </a:effectLst>
                <a:latin typeface="Times New Roman" pitchFamily="18" charset="0"/>
              </a:rPr>
              <a:t>received gifts</a:t>
            </a:r>
            <a:r>
              <a:rPr lang="en-US" sz="4400" dirty="0" smtClean="0">
                <a:effectLst>
                  <a:outerShdw blurRad="38100" dist="38100" dir="2700000" algn="tl">
                    <a:srgbClr val="000000"/>
                  </a:outerShdw>
                </a:effectLst>
                <a:latin typeface="Times New Roman" pitchFamily="18" charset="0"/>
              </a:rPr>
              <a:t> among men</a:t>
            </a:r>
            <a:endParaRPr lang="en-US" sz="4400" dirty="0">
              <a:effectLst>
                <a:outerShdw blurRad="38100" dist="38100" dir="2700000" algn="tl">
                  <a:srgbClr val="000000"/>
                </a:outerShdw>
              </a:effectLst>
              <a:latin typeface="Times New Roman" pitchFamily="18" charset="0"/>
            </a:endParaRPr>
          </a:p>
        </p:txBody>
      </p:sp>
      <p:cxnSp>
        <p:nvCxnSpPr>
          <p:cNvPr id="8" name="Straight Arrow Connector 7"/>
          <p:cNvCxnSpPr/>
          <p:nvPr/>
        </p:nvCxnSpPr>
        <p:spPr bwMode="auto">
          <a:xfrm rot="5400000" flipH="1" flipV="1">
            <a:off x="5981700" y="4991100"/>
            <a:ext cx="1295400" cy="1588"/>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4"/>
          <p:cNvSpPr>
            <a:spLocks noChangeArrowheads="1"/>
          </p:cNvSpPr>
          <p:nvPr/>
        </p:nvSpPr>
        <p:spPr bwMode="auto">
          <a:xfrm>
            <a:off x="152400" y="152400"/>
            <a:ext cx="4953000" cy="2667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dirty="0" smtClean="0">
                <a:effectLst>
                  <a:outerShdw blurRad="38100" dist="38100" dir="2700000" algn="tl">
                    <a:srgbClr val="000000"/>
                  </a:outerShdw>
                </a:effectLst>
                <a:latin typeface="Times New Roman" pitchFamily="18" charset="0"/>
              </a:rPr>
              <a:t>Two ancient versions or translations, one Aramaic and the other </a:t>
            </a:r>
            <a:r>
              <a:rPr lang="en-US" sz="4400" dirty="0" err="1" smtClean="0">
                <a:effectLst>
                  <a:outerShdw blurRad="38100" dist="38100" dir="2700000" algn="tl">
                    <a:srgbClr val="000000"/>
                  </a:outerShdw>
                </a:effectLst>
                <a:latin typeface="Times New Roman" pitchFamily="18" charset="0"/>
              </a:rPr>
              <a:t>Syriac</a:t>
            </a:r>
            <a:r>
              <a:rPr lang="en-US" sz="4400" dirty="0" smtClean="0">
                <a:effectLst>
                  <a:outerShdw blurRad="38100" dist="38100" dir="2700000" algn="tl">
                    <a:srgbClr val="000000"/>
                  </a:outerShdw>
                </a:effectLst>
                <a:latin typeface="Times New Roman" pitchFamily="18" charset="0"/>
              </a:rPr>
              <a:t>, render it ‘gave’</a:t>
            </a:r>
            <a:endParaRPr lang="en-US" sz="44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1866</Words>
  <Application>Microsoft Office PowerPoint</Application>
  <PresentationFormat>Letter Paper (8.5x11 in)</PresentationFormat>
  <Paragraphs>183</Paragraphs>
  <Slides>47</Slides>
  <Notes>47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Times New Roman</vt:lpstr>
      <vt:lpstr>Wingdings</vt:lpstr>
      <vt:lpstr>den1</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2022-09-16T13:29:51Z</dcterms:created>
  <dcterms:modified xsi:type="dcterms:W3CDTF">2022-09-16T13:29:57Z</dcterms:modified>
</cp:coreProperties>
</file>