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3"/>
  </p:notesMasterIdLst>
  <p:sldIdLst>
    <p:sldId id="4158" r:id="rId2"/>
    <p:sldId id="5104" r:id="rId3"/>
    <p:sldId id="4984" r:id="rId4"/>
    <p:sldId id="5103" r:id="rId5"/>
    <p:sldId id="5105" r:id="rId6"/>
    <p:sldId id="5106" r:id="rId7"/>
    <p:sldId id="5196" r:id="rId8"/>
    <p:sldId id="5197" r:id="rId9"/>
    <p:sldId id="5198" r:id="rId10"/>
    <p:sldId id="5199" r:id="rId11"/>
    <p:sldId id="5108" r:id="rId12"/>
    <p:sldId id="5109" r:id="rId13"/>
    <p:sldId id="5110" r:id="rId14"/>
    <p:sldId id="5111" r:id="rId15"/>
    <p:sldId id="5112" r:id="rId16"/>
    <p:sldId id="5113" r:id="rId17"/>
    <p:sldId id="5115" r:id="rId18"/>
    <p:sldId id="5116" r:id="rId19"/>
    <p:sldId id="5117" r:id="rId20"/>
    <p:sldId id="5118" r:id="rId21"/>
    <p:sldId id="5119" r:id="rId22"/>
    <p:sldId id="5181" r:id="rId23"/>
    <p:sldId id="5120" r:id="rId24"/>
    <p:sldId id="5184" r:id="rId25"/>
    <p:sldId id="5185" r:id="rId26"/>
    <p:sldId id="5125" r:id="rId27"/>
    <p:sldId id="5126" r:id="rId28"/>
    <p:sldId id="5127" r:id="rId29"/>
    <p:sldId id="5128" r:id="rId30"/>
    <p:sldId id="5129" r:id="rId31"/>
    <p:sldId id="5130" r:id="rId32"/>
    <p:sldId id="5203" r:id="rId33"/>
    <p:sldId id="5131" r:id="rId34"/>
    <p:sldId id="5132" r:id="rId35"/>
    <p:sldId id="5133" r:id="rId36"/>
    <p:sldId id="5134" r:id="rId37"/>
    <p:sldId id="5135" r:id="rId38"/>
    <p:sldId id="5136" r:id="rId39"/>
    <p:sldId id="5137" r:id="rId40"/>
    <p:sldId id="5138" r:id="rId41"/>
    <p:sldId id="5139" r:id="rId42"/>
    <p:sldId id="5140" r:id="rId43"/>
    <p:sldId id="5141" r:id="rId44"/>
    <p:sldId id="5142" r:id="rId45"/>
    <p:sldId id="5194" r:id="rId46"/>
    <p:sldId id="5143" r:id="rId47"/>
    <p:sldId id="5187" r:id="rId48"/>
    <p:sldId id="5188" r:id="rId49"/>
    <p:sldId id="5148" r:id="rId50"/>
    <p:sldId id="5149" r:id="rId51"/>
    <p:sldId id="5150" r:id="rId52"/>
    <p:sldId id="5170" r:id="rId53"/>
    <p:sldId id="5151" r:id="rId54"/>
    <p:sldId id="5195" r:id="rId55"/>
    <p:sldId id="5153" r:id="rId56"/>
    <p:sldId id="5154" r:id="rId57"/>
    <p:sldId id="5155" r:id="rId58"/>
    <p:sldId id="5156" r:id="rId59"/>
    <p:sldId id="5189" r:id="rId60"/>
    <p:sldId id="5190" r:id="rId61"/>
    <p:sldId id="5191" r:id="rId62"/>
    <p:sldId id="5202" r:id="rId63"/>
    <p:sldId id="5157" r:id="rId64"/>
    <p:sldId id="5158" r:id="rId65"/>
    <p:sldId id="5171" r:id="rId66"/>
    <p:sldId id="5160" r:id="rId67"/>
    <p:sldId id="5163" r:id="rId68"/>
    <p:sldId id="5178" r:id="rId69"/>
    <p:sldId id="5164" r:id="rId70"/>
    <p:sldId id="5165" r:id="rId71"/>
    <p:sldId id="5180" r:id="rId7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3F7F"/>
    <a:srgbClr val="0066CC"/>
    <a:srgbClr val="CAD7E4"/>
    <a:srgbClr val="E2C7B9"/>
    <a:srgbClr val="DBC1B3"/>
    <a:srgbClr val="9933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334" autoAdjust="0"/>
    <p:restoredTop sz="93995" autoAdjust="0"/>
  </p:normalViewPr>
  <p:slideViewPr>
    <p:cSldViewPr snapToGrid="0">
      <p:cViewPr varScale="1">
        <p:scale>
          <a:sx n="57" d="100"/>
          <a:sy n="57" d="100"/>
        </p:scale>
        <p:origin x="48" y="292"/>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C813B58-773E-49FC-88E5-B0A21D39036A}" type="datetimeFigureOut">
              <a:rPr lang="en-US"/>
              <a:pPr>
                <a:defRPr/>
              </a:pPr>
              <a:t>3/25/2025</a:t>
            </a:fld>
            <a:endParaRPr lang="en-US"/>
          </a:p>
        </p:txBody>
      </p:sp>
      <p:sp>
        <p:nvSpPr>
          <p:cNvPr id="4" name="Slide Image Placeholder 3">
            <a:extLst>
              <a:ext uri="{FF2B5EF4-FFF2-40B4-BE49-F238E27FC236}">
                <a16:creationId xmlns:a16="http://schemas.microsoft.com/office/drawing/2014/main"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0B8100-287E-4FEA-919F-992165AAC9B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621575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17219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3996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48735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5632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0401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69175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54270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5991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972088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67533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3</a:t>
            </a:fld>
            <a:endParaRPr lang="en-US"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775175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47971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50852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83041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229423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20099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437388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158841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41501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16661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37132728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85149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755511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61652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155260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76385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969859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72332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037596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599681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03516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37061631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38368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912542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37990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953130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239870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734313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16301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0200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91202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71489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8248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4492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49100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3A9F614-083C-475C-8F36-7FE483C3E94D}"/>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79850112"/>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E1495A-FB5E-4782-8E2B-C71710BCB10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77D9F0E-250C-4314-892E-10837FA407B1}" type="datetimeFigureOut">
              <a:rPr lang="en-US"/>
              <a:pPr>
                <a:defRPr/>
              </a:pPr>
              <a:t>3/25/2025</a:t>
            </a:fld>
            <a:endParaRPr lang="en-US"/>
          </a:p>
        </p:txBody>
      </p:sp>
      <p:sp>
        <p:nvSpPr>
          <p:cNvPr id="5" name="Footer Placeholder 4">
            <a:extLst>
              <a:ext uri="{FF2B5EF4-FFF2-40B4-BE49-F238E27FC236}">
                <a16:creationId xmlns:a16="http://schemas.microsoft.com/office/drawing/2014/main" id="{8F91B903-FFC9-4AA9-A784-E76A49086C1B}"/>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9D4046C2-6826-4FE1-8758-BB8336D0110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CC2F85B-24DB-48FD-BE4B-A713B6E84578}" type="slidenum">
              <a:rPr lang="en-US" altLang="en-US"/>
              <a:pPr>
                <a:defRPr/>
              </a:pPr>
              <a:t>‹#›</a:t>
            </a:fld>
            <a:endParaRPr lang="en-US" altLang="en-US"/>
          </a:p>
        </p:txBody>
      </p:sp>
    </p:spTree>
    <p:extLst>
      <p:ext uri="{BB962C8B-B14F-4D97-AF65-F5344CB8AC3E}">
        <p14:creationId xmlns:p14="http://schemas.microsoft.com/office/powerpoint/2010/main" val="42769297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AD1F9-14F7-419A-B54A-3BEB39227AF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96B2713-F6E3-44B8-AF57-5CCFD43B514E}" type="datetimeFigureOut">
              <a:rPr lang="en-US"/>
              <a:pPr>
                <a:defRPr/>
              </a:pPr>
              <a:t>3/25/2025</a:t>
            </a:fld>
            <a:endParaRPr lang="en-US"/>
          </a:p>
        </p:txBody>
      </p:sp>
      <p:sp>
        <p:nvSpPr>
          <p:cNvPr id="5" name="Footer Placeholder 4">
            <a:extLst>
              <a:ext uri="{FF2B5EF4-FFF2-40B4-BE49-F238E27FC236}">
                <a16:creationId xmlns:a16="http://schemas.microsoft.com/office/drawing/2014/main" id="{02EAC873-EB3E-49C7-8504-8AAEC8D23D9A}"/>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F80F10A8-9CA6-4E84-900D-9F0D521E72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3ADFA70-267B-47ED-8CD6-AC5D614AF56A}" type="slidenum">
              <a:rPr lang="en-US" altLang="en-US"/>
              <a:pPr>
                <a:defRPr/>
              </a:pPr>
              <a:t>‹#›</a:t>
            </a:fld>
            <a:endParaRPr lang="en-US" altLang="en-US"/>
          </a:p>
        </p:txBody>
      </p:sp>
    </p:spTree>
    <p:extLst>
      <p:ext uri="{BB962C8B-B14F-4D97-AF65-F5344CB8AC3E}">
        <p14:creationId xmlns:p14="http://schemas.microsoft.com/office/powerpoint/2010/main" val="379288381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800537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1A4924AF-B65A-4494-B5E0-56452E9591A9}"/>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id="{9FAF2081-756D-4039-ABF8-EF155A608F0C}"/>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id="{8A41AA9E-1AEA-4588-89D1-54F5C6D05ADD}"/>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F086A77-4BB6-4301-A1F6-2DDCACBEC0E4}" type="datetimeFigureOut">
              <a:rPr lang="en-US"/>
              <a:pPr>
                <a:defRPr/>
              </a:pPr>
              <a:t>3/25/2025</a:t>
            </a:fld>
            <a:endParaRPr lang="en-US"/>
          </a:p>
        </p:txBody>
      </p:sp>
      <p:sp>
        <p:nvSpPr>
          <p:cNvPr id="7" name="Footer Placeholder 4">
            <a:extLst>
              <a:ext uri="{FF2B5EF4-FFF2-40B4-BE49-F238E27FC236}">
                <a16:creationId xmlns:a16="http://schemas.microsoft.com/office/drawing/2014/main" id="{50178663-D164-409D-AC28-B556613EF9C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id="{E2CBA386-DA6D-4A75-9EFD-23F5726F5E0D}"/>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B9B2211-2D83-49BA-AD15-FBCACCF56B41}" type="slidenum">
              <a:rPr lang="en-US" altLang="en-US"/>
              <a:pPr>
                <a:defRPr/>
              </a:pPr>
              <a:t>‹#›</a:t>
            </a:fld>
            <a:endParaRPr lang="en-US" altLang="en-US"/>
          </a:p>
        </p:txBody>
      </p:sp>
    </p:spTree>
    <p:extLst>
      <p:ext uri="{BB962C8B-B14F-4D97-AF65-F5344CB8AC3E}">
        <p14:creationId xmlns:p14="http://schemas.microsoft.com/office/powerpoint/2010/main" val="1594760181"/>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562859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13E8D9-5E28-4908-B984-A63AD4E2DBA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768446B-49C4-4BF8-B4B7-9DA3FE2ACDE2}" type="datetimeFigureOut">
              <a:rPr lang="en-US"/>
              <a:pPr>
                <a:defRPr/>
              </a:pPr>
              <a:t>3/25/2025</a:t>
            </a:fld>
            <a:endParaRPr lang="en-US"/>
          </a:p>
        </p:txBody>
      </p:sp>
      <p:sp>
        <p:nvSpPr>
          <p:cNvPr id="8" name="Footer Placeholder 7">
            <a:extLst>
              <a:ext uri="{FF2B5EF4-FFF2-40B4-BE49-F238E27FC236}">
                <a16:creationId xmlns:a16="http://schemas.microsoft.com/office/drawing/2014/main" id="{6C6B540D-A732-43B2-B32C-3B14C17C826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28A414A3-EE21-45D2-8E28-879E0E1E77B3}"/>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53AD935-9525-45E4-BFB0-0A5EE4646C16}" type="slidenum">
              <a:rPr lang="en-US" altLang="en-US"/>
              <a:pPr>
                <a:defRPr/>
              </a:pPr>
              <a:t>‹#›</a:t>
            </a:fld>
            <a:endParaRPr lang="en-US" altLang="en-US"/>
          </a:p>
        </p:txBody>
      </p:sp>
    </p:spTree>
    <p:extLst>
      <p:ext uri="{BB962C8B-B14F-4D97-AF65-F5344CB8AC3E}">
        <p14:creationId xmlns:p14="http://schemas.microsoft.com/office/powerpoint/2010/main" val="253322511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id="{08A65DC4-C9A9-48B6-ABAA-3BFC11D93DE0}"/>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F7116B7-64A3-4623-ADC4-48B121820749}" type="datetimeFigureOut">
              <a:rPr lang="en-US"/>
              <a:pPr>
                <a:defRPr/>
              </a:pPr>
              <a:t>3/25/2025</a:t>
            </a:fld>
            <a:endParaRPr lang="en-US"/>
          </a:p>
        </p:txBody>
      </p:sp>
      <p:sp>
        <p:nvSpPr>
          <p:cNvPr id="4" name="Slide Number Placeholder 7">
            <a:extLst>
              <a:ext uri="{FF2B5EF4-FFF2-40B4-BE49-F238E27FC236}">
                <a16:creationId xmlns:a16="http://schemas.microsoft.com/office/drawing/2014/main" id="{7E4842E2-A57D-491C-AEDD-202F43BACD82}"/>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CAD737F-3BFB-4A3E-8C5A-1878CF6FBCD6}" type="slidenum">
              <a:rPr lang="en-US" altLang="en-US"/>
              <a:pPr>
                <a:defRPr/>
              </a:pPr>
              <a:t>‹#›</a:t>
            </a:fld>
            <a:endParaRPr lang="en-US" altLang="en-US"/>
          </a:p>
        </p:txBody>
      </p:sp>
      <p:sp>
        <p:nvSpPr>
          <p:cNvPr id="5" name="Footer Placeholder 8">
            <a:extLst>
              <a:ext uri="{FF2B5EF4-FFF2-40B4-BE49-F238E27FC236}">
                <a16:creationId xmlns:a16="http://schemas.microsoft.com/office/drawing/2014/main" id="{57786205-16B0-44E6-A860-2FA29959ACF8}"/>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42678476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AF1C2-8CB0-4E90-AF61-62616A4892B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BA88A3D-68BB-451C-BFF4-DB67F9F4B1A2}" type="datetimeFigureOut">
              <a:rPr lang="en-US"/>
              <a:pPr>
                <a:defRPr/>
              </a:pPr>
              <a:t>3/25/2025</a:t>
            </a:fld>
            <a:endParaRPr lang="en-US"/>
          </a:p>
        </p:txBody>
      </p:sp>
      <p:sp>
        <p:nvSpPr>
          <p:cNvPr id="3" name="Footer Placeholder 2">
            <a:extLst>
              <a:ext uri="{FF2B5EF4-FFF2-40B4-BE49-F238E27FC236}">
                <a16:creationId xmlns:a16="http://schemas.microsoft.com/office/drawing/2014/main" id="{E394239D-0C8B-4A63-B18C-0F2AA36BA8D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A7589560-32CA-4034-B04F-9F16E030B21E}"/>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9D05BE8-28FB-49F8-A1ED-BE5BCA4AEF5B}" type="slidenum">
              <a:rPr lang="en-US" altLang="en-US"/>
              <a:pPr>
                <a:defRPr/>
              </a:pPr>
              <a:t>‹#›</a:t>
            </a:fld>
            <a:endParaRPr lang="en-US" altLang="en-US"/>
          </a:p>
        </p:txBody>
      </p:sp>
    </p:spTree>
    <p:extLst>
      <p:ext uri="{BB962C8B-B14F-4D97-AF65-F5344CB8AC3E}">
        <p14:creationId xmlns:p14="http://schemas.microsoft.com/office/powerpoint/2010/main" val="299656559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3FF37E-A50A-4FB9-922B-DCF2C1D8DBF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76E1B23-0747-4CB0-9C85-E948F3BCF604}" type="datetimeFigureOut">
              <a:rPr lang="en-US"/>
              <a:pPr>
                <a:defRPr/>
              </a:pPr>
              <a:t>3/25/2025</a:t>
            </a:fld>
            <a:endParaRPr lang="en-US"/>
          </a:p>
        </p:txBody>
      </p:sp>
      <p:sp>
        <p:nvSpPr>
          <p:cNvPr id="6" name="Footer Placeholder 5">
            <a:extLst>
              <a:ext uri="{FF2B5EF4-FFF2-40B4-BE49-F238E27FC236}">
                <a16:creationId xmlns:a16="http://schemas.microsoft.com/office/drawing/2014/main" id="{2424D417-1CED-46FB-BFB0-C3E91C0B104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65E69A8A-B022-4EE3-BE71-ABCBEA3C5BD3}"/>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8A9C89D-DC68-432C-9759-322F6D6648AE}" type="slidenum">
              <a:rPr lang="en-US" altLang="en-US"/>
              <a:pPr>
                <a:defRPr/>
              </a:pPr>
              <a:t>‹#›</a:t>
            </a:fld>
            <a:endParaRPr lang="en-US" altLang="en-US"/>
          </a:p>
        </p:txBody>
      </p:sp>
    </p:spTree>
    <p:extLst>
      <p:ext uri="{BB962C8B-B14F-4D97-AF65-F5344CB8AC3E}">
        <p14:creationId xmlns:p14="http://schemas.microsoft.com/office/powerpoint/2010/main" val="334320476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id="{ECF9F441-E45A-4B8F-8EBC-B778A368CF8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A7EB2B7-45A5-4807-93D6-09243BE39AC1}" type="datetimeFigureOut">
              <a:rPr lang="en-US"/>
              <a:pPr>
                <a:defRPr/>
              </a:pPr>
              <a:t>3/25/2025</a:t>
            </a:fld>
            <a:endParaRPr lang="en-US"/>
          </a:p>
        </p:txBody>
      </p:sp>
      <p:sp>
        <p:nvSpPr>
          <p:cNvPr id="6" name="Footer Placeholder 5">
            <a:extLst>
              <a:ext uri="{FF2B5EF4-FFF2-40B4-BE49-F238E27FC236}">
                <a16:creationId xmlns:a16="http://schemas.microsoft.com/office/drawing/2014/main" id="{0D9543EC-080F-464F-87A2-E3A417DFB5F9}"/>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E3C95E83-F2BA-42C6-A560-39234120431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350D1B3-AECF-4380-A39D-3EFCE3E5B843}" type="slidenum">
              <a:rPr lang="en-US" altLang="en-US"/>
              <a:pPr>
                <a:defRPr/>
              </a:pPr>
              <a:t>‹#›</a:t>
            </a:fld>
            <a:endParaRPr lang="en-US" altLang="en-US"/>
          </a:p>
        </p:txBody>
      </p:sp>
    </p:spTree>
    <p:extLst>
      <p:ext uri="{BB962C8B-B14F-4D97-AF65-F5344CB8AC3E}">
        <p14:creationId xmlns:p14="http://schemas.microsoft.com/office/powerpoint/2010/main" val="8920652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id="{8CFD0D70-BB86-417A-B1B4-A31EF8A4C8A1}"/>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1811AD1B-7455-485A-8EB1-5228C11509BA}"/>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154" r:id="rId1"/>
    <p:sldLayoutId id="2147491155" r:id="rId2"/>
    <p:sldLayoutId id="2147491156" r:id="rId3"/>
    <p:sldLayoutId id="2147491157" r:id="rId4"/>
    <p:sldLayoutId id="2147491158" r:id="rId5"/>
    <p:sldLayoutId id="2147491159" r:id="rId6"/>
    <p:sldLayoutId id="2147491160" r:id="rId7"/>
    <p:sldLayoutId id="2147491161" r:id="rId8"/>
    <p:sldLayoutId id="2147491162" r:id="rId9"/>
    <p:sldLayoutId id="2147491163" r:id="rId10"/>
    <p:sldLayoutId id="2147491164"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BD8C-BE1E-4494-BD6F-EF3B41733F33}"/>
              </a:ext>
            </a:extLst>
          </p:cNvPr>
          <p:cNvSpPr>
            <a:spLocks noGrp="1"/>
          </p:cNvSpPr>
          <p:nvPr>
            <p:ph type="ctrTitle"/>
          </p:nvPr>
        </p:nvSpPr>
        <p:spPr>
          <a:xfrm>
            <a:off x="430309" y="2764549"/>
            <a:ext cx="11277599" cy="1099730"/>
          </a:xfrm>
          <a:ln>
            <a:miter lim="800000"/>
            <a:headEnd/>
            <a:tailEnd/>
          </a:ln>
          <a:extLst/>
        </p:spPr>
        <p:txBody>
          <a:bodyPr/>
          <a:lstStyle/>
          <a:p>
            <a:pPr algn="ctr" eaLnBrk="1" fontAlgn="auto" hangingPunct="1">
              <a:lnSpc>
                <a:spcPts val="7300"/>
              </a:lnSpc>
              <a:spcAft>
                <a:spcPts val="0"/>
              </a:spcAft>
              <a:defRPr/>
            </a:pPr>
            <a:r>
              <a:rPr sz="9600" dirty="0">
                <a:solidFill>
                  <a:srgbClr val="00B0F0"/>
                </a:solidFill>
                <a:effectLst/>
                <a:latin typeface="+mn-lt"/>
              </a:rPr>
              <a:t>Mark 1</a:t>
            </a:r>
            <a:r>
              <a:rPr lang="en-US" sz="9600" dirty="0">
                <a:solidFill>
                  <a:srgbClr val="00B0F0"/>
                </a:solidFill>
                <a:effectLst/>
                <a:latin typeface="+mn-lt"/>
              </a:rPr>
              <a:t>0</a:t>
            </a:r>
            <a:r>
              <a:rPr sz="9600" dirty="0">
                <a:solidFill>
                  <a:srgbClr val="00B0F0"/>
                </a:solidFill>
                <a:effectLst/>
                <a:latin typeface="+mn-lt"/>
              </a:rPr>
              <a:t>:</a:t>
            </a:r>
            <a:r>
              <a:rPr lang="en-US" sz="9600" dirty="0">
                <a:solidFill>
                  <a:srgbClr val="00B0F0"/>
                </a:solidFill>
                <a:effectLst/>
                <a:latin typeface="+mn-lt"/>
              </a:rPr>
              <a:t>32</a:t>
            </a:r>
            <a:r>
              <a:rPr sz="9600" dirty="0">
                <a:solidFill>
                  <a:srgbClr val="00B0F0"/>
                </a:solidFill>
                <a:effectLst/>
                <a:latin typeface="+mn-lt"/>
              </a:rPr>
              <a:t>-</a:t>
            </a:r>
            <a:r>
              <a:rPr lang="en-US" sz="9600" dirty="0">
                <a:solidFill>
                  <a:srgbClr val="00B0F0"/>
                </a:solidFill>
                <a:effectLst/>
                <a:latin typeface="+mn-lt"/>
              </a:rPr>
              <a:t>12:34</a:t>
            </a:r>
            <a:endParaRPr sz="9600" cap="none" dirty="0">
              <a:solidFill>
                <a:srgbClr val="00B0F0"/>
              </a:solidFill>
              <a:effectLst/>
              <a:latin typeface="+mn-lt"/>
            </a:endParaRPr>
          </a:p>
        </p:txBody>
      </p:sp>
      <p:sp>
        <p:nvSpPr>
          <p:cNvPr id="14339" name="Content Placeholder 2">
            <a:extLst>
              <a:ext uri="{FF2B5EF4-FFF2-40B4-BE49-F238E27FC236}">
                <a16:creationId xmlns:a16="http://schemas.microsoft.com/office/drawing/2014/main" id="{8EA8C613-4FE6-448D-A51C-EFC784A69813}"/>
              </a:ext>
            </a:extLst>
          </p:cNvPr>
          <p:cNvSpPr txBox="1">
            <a:spLocks/>
          </p:cNvSpPr>
          <p:nvPr/>
        </p:nvSpPr>
        <p:spPr bwMode="auto">
          <a:xfrm>
            <a:off x="2312988" y="3856038"/>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US" altLang="en-US" sz="4800" b="1" dirty="0">
                <a:solidFill>
                  <a:srgbClr val="FFC000"/>
                </a:solidFill>
                <a:latin typeface="Arial" panose="020B0604020202020204" pitchFamily="34" charset="0"/>
              </a:rPr>
              <a:t>Reacting to Jesus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Mark 11:1 </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As they approached Jerusalem, at </a:t>
            </a:r>
            <a:r>
              <a:rPr kumimoji="0" lang="en-US" altLang="en-US" sz="4800" b="0" i="0" u="none"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Bethpage and Bethany, near the Mount of Olives, He sent two of his disciples, </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2 and said to them, “Go into the village opposite you, and </a:t>
            </a:r>
            <a:r>
              <a:rPr kumimoji="0" lang="en-US" altLang="en-US" sz="4800" b="0" i="0" u="none"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immediately as you enter it, you will find a colt tied </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there, </a:t>
            </a:r>
            <a:r>
              <a:rPr kumimoji="0" lang="en-US" altLang="en-US" sz="48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on which no one has ever </a:t>
            </a:r>
            <a:br>
              <a:rPr kumimoji="0" lang="en-US" altLang="en-US" sz="48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8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sat</a:t>
            </a:r>
            <a:r>
              <a:rPr kumimoji="0" lang="en-US" altLang="en-US" sz="4800" b="0" i="0" u="none"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 untie it and bring it here.</a:t>
            </a:r>
          </a:p>
        </p:txBody>
      </p:sp>
    </p:spTree>
    <p:extLst>
      <p:ext uri="{BB962C8B-B14F-4D97-AF65-F5344CB8AC3E}">
        <p14:creationId xmlns:p14="http://schemas.microsoft.com/office/powerpoint/2010/main" val="18308446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 </a:t>
            </a:r>
            <a:r>
              <a:rPr lang="en-US" altLang="en-US" sz="4800" dirty="0">
                <a:solidFill>
                  <a:srgbClr val="FFFFFF"/>
                </a:solidFill>
              </a:rPr>
              <a:t>If anyone says to you, ‘Why are you doing </a:t>
            </a:r>
            <a:br>
              <a:rPr lang="en-US" altLang="en-US" sz="4800" dirty="0">
                <a:solidFill>
                  <a:srgbClr val="FFFFFF"/>
                </a:solidFill>
              </a:rPr>
            </a:br>
            <a:r>
              <a:rPr lang="en-US" altLang="en-US" sz="4800" dirty="0">
                <a:solidFill>
                  <a:srgbClr val="FFFFFF"/>
                </a:solidFill>
              </a:rPr>
              <a:t>this?’ you say, ‘The Lord has need of it’; and immediately he will send it back here.</a:t>
            </a:r>
          </a:p>
        </p:txBody>
      </p:sp>
    </p:spTree>
    <p:extLst>
      <p:ext uri="{BB962C8B-B14F-4D97-AF65-F5344CB8AC3E}">
        <p14:creationId xmlns:p14="http://schemas.microsoft.com/office/powerpoint/2010/main" val="25980283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11:4 </a:t>
            </a:r>
            <a:r>
              <a:rPr lang="en-US" altLang="en-US" sz="4800" dirty="0">
                <a:solidFill>
                  <a:srgbClr val="FFFFFF"/>
                </a:solidFill>
              </a:rPr>
              <a:t>They went away and found a colt tied at the door, outside on the street; and they untied it. </a:t>
            </a:r>
          </a:p>
        </p:txBody>
      </p:sp>
    </p:spTree>
    <p:extLst>
      <p:ext uri="{BB962C8B-B14F-4D97-AF65-F5344CB8AC3E}">
        <p14:creationId xmlns:p14="http://schemas.microsoft.com/office/powerpoint/2010/main" val="354610053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11:5 </a:t>
            </a:r>
            <a:r>
              <a:rPr lang="en-US" altLang="en-US" sz="4800" dirty="0">
                <a:solidFill>
                  <a:srgbClr val="FFFFFF"/>
                </a:solidFill>
              </a:rPr>
              <a:t>Some of the bystanders were saying to them, “What are you doing, untying the colt?” </a:t>
            </a:r>
          </a:p>
          <a:p>
            <a:pPr>
              <a:lnSpc>
                <a:spcPts val="4700"/>
              </a:lnSpc>
              <a:spcAft>
                <a:spcPts val="1800"/>
              </a:spcAft>
              <a:buClr>
                <a:srgbClr val="FFFFFF"/>
              </a:buClr>
              <a:buNone/>
              <a:defRPr/>
            </a:pPr>
            <a:r>
              <a:rPr lang="en-US" altLang="en-US" sz="4800" dirty="0">
                <a:solidFill>
                  <a:srgbClr val="FFFFFF"/>
                </a:solidFill>
              </a:rPr>
              <a:t>6 They spoke to them just as Jesus had told them, and they gave them permission.</a:t>
            </a:r>
          </a:p>
        </p:txBody>
      </p:sp>
      <p:sp>
        <p:nvSpPr>
          <p:cNvPr id="5" name="Text Box 4">
            <a:extLst>
              <a:ext uri="{FF2B5EF4-FFF2-40B4-BE49-F238E27FC236}">
                <a16:creationId xmlns:a16="http://schemas.microsoft.com/office/drawing/2014/main" id="{42681BDB-6B44-4C07-8772-D89B9D46D97C}"/>
              </a:ext>
            </a:extLst>
          </p:cNvPr>
          <p:cNvSpPr txBox="1">
            <a:spLocks noChangeArrowheads="1"/>
          </p:cNvSpPr>
          <p:nvPr/>
        </p:nvSpPr>
        <p:spPr bwMode="auto">
          <a:xfrm>
            <a:off x="472131" y="4874342"/>
            <a:ext cx="5866544" cy="86723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Isn’t this stealing?</a:t>
            </a:r>
            <a:endParaRPr lang="en-US" altLang="en-US" sz="4800" b="0" dirty="0"/>
          </a:p>
        </p:txBody>
      </p:sp>
    </p:spTree>
    <p:extLst>
      <p:ext uri="{BB962C8B-B14F-4D97-AF65-F5344CB8AC3E}">
        <p14:creationId xmlns:p14="http://schemas.microsoft.com/office/powerpoint/2010/main" val="24926382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11:7 </a:t>
            </a:r>
            <a:r>
              <a:rPr lang="en-US" altLang="en-US" sz="4800" dirty="0">
                <a:solidFill>
                  <a:srgbClr val="FFFFFF"/>
                </a:solidFill>
              </a:rPr>
              <a:t>They brought the colt to Jesus and put their coats on it; and he sat on it.</a:t>
            </a:r>
          </a:p>
        </p:txBody>
      </p:sp>
    </p:spTree>
    <p:extLst>
      <p:ext uri="{BB962C8B-B14F-4D97-AF65-F5344CB8AC3E}">
        <p14:creationId xmlns:p14="http://schemas.microsoft.com/office/powerpoint/2010/main" val="98114878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11:8 </a:t>
            </a:r>
            <a:r>
              <a:rPr lang="en-US" altLang="en-US" sz="4800" dirty="0">
                <a:solidFill>
                  <a:srgbClr val="FFFFFF"/>
                </a:solidFill>
              </a:rPr>
              <a:t>And many spread their coats in the road, and others spread leafy branches which they had cut from the fields. </a:t>
            </a:r>
          </a:p>
        </p:txBody>
      </p:sp>
    </p:spTree>
    <p:extLst>
      <p:ext uri="{BB962C8B-B14F-4D97-AF65-F5344CB8AC3E}">
        <p14:creationId xmlns:p14="http://schemas.microsoft.com/office/powerpoint/2010/main" val="375357653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Tree>
    <p:extLst>
      <p:ext uri="{BB962C8B-B14F-4D97-AF65-F5344CB8AC3E}">
        <p14:creationId xmlns:p14="http://schemas.microsoft.com/office/powerpoint/2010/main" val="17035228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id="{EC11E0D9-3149-419C-8AB7-5BB672E7DD43}"/>
              </a:ext>
            </a:extLst>
          </p:cNvPr>
          <p:cNvSpPr/>
          <p:nvPr/>
        </p:nvSpPr>
        <p:spPr>
          <a:xfrm>
            <a:off x="101600" y="-1"/>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4">
            <a:extLst>
              <a:ext uri="{FF2B5EF4-FFF2-40B4-BE49-F238E27FC236}">
                <a16:creationId xmlns:a16="http://schemas.microsoft.com/office/drawing/2014/main" id="{BB842995-5C04-4A1E-85B6-7B6C4966D3AD}"/>
              </a:ext>
            </a:extLst>
          </p:cNvPr>
          <p:cNvSpPr txBox="1">
            <a:spLocks noChangeArrowheads="1"/>
          </p:cNvSpPr>
          <p:nvPr/>
        </p:nvSpPr>
        <p:spPr bwMode="auto">
          <a:xfrm>
            <a:off x="2705100" y="2702431"/>
            <a:ext cx="6883400"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It’s hard for us to</a:t>
            </a:r>
            <a:br>
              <a:rPr lang="en-US" altLang="en-US" sz="4800" dirty="0"/>
            </a:br>
            <a:r>
              <a:rPr lang="en-US" altLang="en-US" sz="4800" dirty="0"/>
              <a:t>fully appreciate this…</a:t>
            </a:r>
            <a:endParaRPr lang="en-US" altLang="en-US" sz="4800" b="0" dirty="0"/>
          </a:p>
        </p:txBody>
      </p:sp>
    </p:spTree>
    <p:extLst>
      <p:ext uri="{BB962C8B-B14F-4D97-AF65-F5344CB8AC3E}">
        <p14:creationId xmlns:p14="http://schemas.microsoft.com/office/powerpoint/2010/main" val="107798317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id="{EC11E0D9-3149-419C-8AB7-5BB672E7DD43}"/>
              </a:ext>
            </a:extLst>
          </p:cNvPr>
          <p:cNvSpPr/>
          <p:nvPr/>
        </p:nvSpPr>
        <p:spPr>
          <a:xfrm>
            <a:off x="101600" y="-14605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4">
            <a:extLst>
              <a:ext uri="{FF2B5EF4-FFF2-40B4-BE49-F238E27FC236}">
                <a16:creationId xmlns:a16="http://schemas.microsoft.com/office/drawing/2014/main" id="{BB842995-5C04-4A1E-85B6-7B6C4966D3AD}"/>
              </a:ext>
            </a:extLst>
          </p:cNvPr>
          <p:cNvSpPr txBox="1">
            <a:spLocks noChangeArrowheads="1"/>
          </p:cNvSpPr>
          <p:nvPr/>
        </p:nvSpPr>
        <p:spPr bwMode="auto">
          <a:xfrm>
            <a:off x="1704975" y="2050503"/>
            <a:ext cx="9290050" cy="262782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prophets say the Messiah will come from the east, </a:t>
            </a:r>
            <a:br>
              <a:rPr lang="en-US" altLang="en-US" sz="4800" dirty="0"/>
            </a:br>
            <a:r>
              <a:rPr lang="en-US" altLang="en-US" sz="4800" dirty="0"/>
              <a:t>from the Mount of Olives</a:t>
            </a:r>
            <a:br>
              <a:rPr lang="en-US" altLang="en-US" sz="4800" dirty="0"/>
            </a:br>
            <a:r>
              <a:rPr lang="en-US" altLang="en-US" sz="4800" dirty="0"/>
              <a:t>(Ezek. 43:1, 2; Zech. 14:4).</a:t>
            </a:r>
            <a:endParaRPr lang="en-US" altLang="en-US" sz="4800" b="0" dirty="0"/>
          </a:p>
        </p:txBody>
      </p:sp>
    </p:spTree>
    <p:extLst>
      <p:ext uri="{BB962C8B-B14F-4D97-AF65-F5344CB8AC3E}">
        <p14:creationId xmlns:p14="http://schemas.microsoft.com/office/powerpoint/2010/main" val="139271619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id="{EC11E0D9-3149-419C-8AB7-5BB672E7DD43}"/>
              </a:ext>
            </a:extLst>
          </p:cNvPr>
          <p:cNvSpPr/>
          <p:nvPr/>
        </p:nvSpPr>
        <p:spPr>
          <a:xfrm>
            <a:off x="-101600" y="-1"/>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36EC17A2-B9C7-434C-9FDD-BC07954E7281}"/>
              </a:ext>
            </a:extLst>
          </p:cNvPr>
          <p:cNvSpPr txBox="1">
            <a:spLocks noChangeArrowheads="1"/>
          </p:cNvSpPr>
          <p:nvPr/>
        </p:nvSpPr>
        <p:spPr bwMode="auto">
          <a:xfrm>
            <a:off x="512282" y="2011362"/>
            <a:ext cx="11167435" cy="283527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Zechariah 9:9 </a:t>
            </a:r>
            <a:r>
              <a:rPr lang="en-US" altLang="en-US" sz="4200" b="0" dirty="0"/>
              <a:t>Rejoice, O people of Zion! Shout in triumph, O people of Jerusalem! Look, your king is coming to you. He is righteous and victorious, yet he is humble, riding on a donkey—riding on a donkey’s colt.</a:t>
            </a:r>
          </a:p>
        </p:txBody>
      </p:sp>
    </p:spTree>
    <p:extLst>
      <p:ext uri="{BB962C8B-B14F-4D97-AF65-F5344CB8AC3E}">
        <p14:creationId xmlns:p14="http://schemas.microsoft.com/office/powerpoint/2010/main" val="82731107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1731812"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Mark 10:32 </a:t>
            </a:r>
            <a:r>
              <a:rPr lang="en-US" altLang="en-US" sz="4800" dirty="0"/>
              <a:t>They were on the road going up to Jerusalem…</a:t>
            </a:r>
          </a:p>
        </p:txBody>
      </p:sp>
    </p:spTree>
    <p:extLst>
      <p:ext uri="{BB962C8B-B14F-4D97-AF65-F5344CB8AC3E}">
        <p14:creationId xmlns:p14="http://schemas.microsoft.com/office/powerpoint/2010/main" val="355570905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11:9 </a:t>
            </a:r>
            <a:r>
              <a:rPr lang="en-US" altLang="en-US" sz="4800" dirty="0">
                <a:solidFill>
                  <a:srgbClr val="FFFFFF"/>
                </a:solidFill>
              </a:rPr>
              <a:t>Those who went in front and those who followed were shouting: </a:t>
            </a:r>
          </a:p>
          <a:p>
            <a:pPr>
              <a:lnSpc>
                <a:spcPts val="4700"/>
              </a:lnSpc>
              <a:spcAft>
                <a:spcPts val="1800"/>
              </a:spcAft>
              <a:buClr>
                <a:srgbClr val="FFFFFF"/>
              </a:buClr>
              <a:buNone/>
              <a:defRPr/>
            </a:pPr>
            <a:r>
              <a:rPr lang="en-US" altLang="en-US" sz="4800" dirty="0">
                <a:solidFill>
                  <a:srgbClr val="FFFFFF"/>
                </a:solidFill>
              </a:rPr>
              <a:t>Hosanna!</a:t>
            </a:r>
          </a:p>
          <a:p>
            <a:pPr>
              <a:lnSpc>
                <a:spcPts val="4700"/>
              </a:lnSpc>
              <a:spcAft>
                <a:spcPts val="1800"/>
              </a:spcAft>
              <a:buClr>
                <a:srgbClr val="FFFFFF"/>
              </a:buClr>
              <a:buNone/>
              <a:defRPr/>
            </a:pPr>
            <a:r>
              <a:rPr lang="en-US" altLang="en-US" sz="4800" dirty="0">
                <a:solidFill>
                  <a:srgbClr val="FFFFFF"/>
                </a:solidFill>
              </a:rPr>
              <a:t>10 Blessed is he who comes in the name of the Lord;</a:t>
            </a:r>
          </a:p>
          <a:p>
            <a:pPr>
              <a:lnSpc>
                <a:spcPts val="4700"/>
              </a:lnSpc>
              <a:spcAft>
                <a:spcPts val="1800"/>
              </a:spcAft>
              <a:buClr>
                <a:srgbClr val="FFFFFF"/>
              </a:buClr>
              <a:buNone/>
              <a:defRPr/>
            </a:pPr>
            <a:r>
              <a:rPr lang="en-US" altLang="en-US" sz="4800" dirty="0">
                <a:solidFill>
                  <a:srgbClr val="FFFFFF"/>
                </a:solidFill>
              </a:rPr>
              <a:t>Blessed is the coming kingdom of our father David;</a:t>
            </a:r>
          </a:p>
          <a:p>
            <a:pPr>
              <a:lnSpc>
                <a:spcPts val="4700"/>
              </a:lnSpc>
              <a:spcAft>
                <a:spcPts val="1800"/>
              </a:spcAft>
              <a:buClr>
                <a:srgbClr val="FFFFFF"/>
              </a:buClr>
              <a:buNone/>
              <a:defRPr/>
            </a:pPr>
            <a:r>
              <a:rPr lang="en-US" altLang="en-US" sz="4800" dirty="0">
                <a:solidFill>
                  <a:srgbClr val="FFFFFF"/>
                </a:solidFill>
              </a:rPr>
              <a:t>Hosanna in the highest!”</a:t>
            </a:r>
          </a:p>
        </p:txBody>
      </p:sp>
      <p:sp>
        <p:nvSpPr>
          <p:cNvPr id="2" name="Rectangle 1">
            <a:extLst>
              <a:ext uri="{FF2B5EF4-FFF2-40B4-BE49-F238E27FC236}">
                <a16:creationId xmlns:a16="http://schemas.microsoft.com/office/drawing/2014/main" id="{EC11E0D9-3149-419C-8AB7-5BB672E7DD43}"/>
              </a:ext>
            </a:extLst>
          </p:cNvPr>
          <p:cNvSpPr/>
          <p:nvPr/>
        </p:nvSpPr>
        <p:spPr>
          <a:xfrm>
            <a:off x="-349624" y="18074"/>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4">
            <a:extLst>
              <a:ext uri="{FF2B5EF4-FFF2-40B4-BE49-F238E27FC236}">
                <a16:creationId xmlns:a16="http://schemas.microsoft.com/office/drawing/2014/main" id="{BB842995-5C04-4A1E-85B6-7B6C4966D3AD}"/>
              </a:ext>
            </a:extLst>
          </p:cNvPr>
          <p:cNvSpPr txBox="1">
            <a:spLocks noChangeArrowheads="1"/>
          </p:cNvSpPr>
          <p:nvPr/>
        </p:nvSpPr>
        <p:spPr bwMode="auto">
          <a:xfrm>
            <a:off x="2489872" y="1485383"/>
            <a:ext cx="7677727" cy="433808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Palm branches…</a:t>
            </a:r>
          </a:p>
          <a:p>
            <a:pPr>
              <a:lnSpc>
                <a:spcPts val="4700"/>
              </a:lnSpc>
              <a:spcAft>
                <a:spcPts val="1200"/>
              </a:spcAft>
              <a:defRPr/>
            </a:pPr>
            <a:r>
              <a:rPr lang="en-US" altLang="en-US" sz="4800" dirty="0"/>
              <a:t>Hosanna…</a:t>
            </a:r>
          </a:p>
          <a:p>
            <a:pPr>
              <a:lnSpc>
                <a:spcPts val="4700"/>
              </a:lnSpc>
              <a:spcAft>
                <a:spcPts val="1200"/>
              </a:spcAft>
              <a:defRPr/>
            </a:pPr>
            <a:r>
              <a:rPr lang="en-US" altLang="en-US" sz="4800" dirty="0"/>
              <a:t>Every part of this scene points to one thing:</a:t>
            </a:r>
          </a:p>
          <a:p>
            <a:pPr>
              <a:lnSpc>
                <a:spcPts val="4700"/>
              </a:lnSpc>
              <a:spcAft>
                <a:spcPts val="1200"/>
              </a:spcAft>
              <a:defRPr/>
            </a:pPr>
            <a:r>
              <a:rPr lang="en-US" altLang="en-US" sz="4800" b="0" dirty="0"/>
              <a:t>The Messiah King</a:t>
            </a:r>
            <a:br>
              <a:rPr lang="en-US" altLang="en-US" sz="4800" b="0" dirty="0"/>
            </a:br>
            <a:r>
              <a:rPr lang="en-US" altLang="en-US" sz="4800" b="0" dirty="0"/>
              <a:t>has arrived!</a:t>
            </a:r>
          </a:p>
        </p:txBody>
      </p:sp>
    </p:spTree>
    <p:extLst>
      <p:ext uri="{BB962C8B-B14F-4D97-AF65-F5344CB8AC3E}">
        <p14:creationId xmlns:p14="http://schemas.microsoft.com/office/powerpoint/2010/main" val="10122596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11:11 </a:t>
            </a:r>
            <a:r>
              <a:rPr lang="en-US" altLang="en-US" sz="4800" dirty="0">
                <a:solidFill>
                  <a:srgbClr val="FFFFFF"/>
                </a:solidFill>
              </a:rPr>
              <a:t>Jesus entered Jerusalem and came into the temple; and after looking around at everything, He left for Bethany with the twelve, since it was already late.</a:t>
            </a:r>
          </a:p>
        </p:txBody>
      </p:sp>
      <p:sp>
        <p:nvSpPr>
          <p:cNvPr id="7" name="Text Box 4">
            <a:extLst>
              <a:ext uri="{FF2B5EF4-FFF2-40B4-BE49-F238E27FC236}">
                <a16:creationId xmlns:a16="http://schemas.microsoft.com/office/drawing/2014/main" id="{79AFF582-259B-4034-8C7F-CE93ED5510E2}"/>
              </a:ext>
            </a:extLst>
          </p:cNvPr>
          <p:cNvSpPr txBox="1">
            <a:spLocks noChangeArrowheads="1"/>
          </p:cNvSpPr>
          <p:nvPr/>
        </p:nvSpPr>
        <p:spPr bwMode="auto">
          <a:xfrm>
            <a:off x="6538095" y="2789678"/>
            <a:ext cx="4701455" cy="14531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Not tourism. </a:t>
            </a:r>
            <a:br>
              <a:rPr lang="en-US" altLang="en-US" sz="4800" dirty="0"/>
            </a:br>
            <a:r>
              <a:rPr lang="en-US" altLang="en-US" sz="4800" dirty="0">
                <a:solidFill>
                  <a:srgbClr val="00B0F0"/>
                </a:solidFill>
              </a:rPr>
              <a:t>An inspection</a:t>
            </a:r>
            <a:endParaRPr lang="en-US" altLang="en-US" sz="4800" b="0" dirty="0">
              <a:solidFill>
                <a:srgbClr val="00B0F0"/>
              </a:solidFill>
            </a:endParaRPr>
          </a:p>
        </p:txBody>
      </p:sp>
    </p:spTree>
    <p:extLst>
      <p:ext uri="{BB962C8B-B14F-4D97-AF65-F5344CB8AC3E}">
        <p14:creationId xmlns:p14="http://schemas.microsoft.com/office/powerpoint/2010/main" val="17175370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908B415-C240-412D-8529-8FE3C52143F7}"/>
              </a:ext>
            </a:extLst>
          </p:cNvPr>
          <p:cNvSpPr txBox="1">
            <a:spLocks/>
          </p:cNvSpPr>
          <p:nvPr/>
        </p:nvSpPr>
        <p:spPr bwMode="auto">
          <a:xfrm>
            <a:off x="101600" y="146050"/>
            <a:ext cx="12090400"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11:11 </a:t>
            </a:r>
            <a:r>
              <a:rPr lang="en-US" altLang="en-US" sz="4800" dirty="0">
                <a:solidFill>
                  <a:srgbClr val="FFFFFF"/>
                </a:solidFill>
              </a:rPr>
              <a:t>Jesus entered Jerusalem and came into the temple; and after looking around at everything, He left for Bethany with the twelve, since it was already late.</a:t>
            </a:r>
          </a:p>
        </p:txBody>
      </p:sp>
      <p:sp>
        <p:nvSpPr>
          <p:cNvPr id="7" name="Text Box 4">
            <a:extLst>
              <a:ext uri="{FF2B5EF4-FFF2-40B4-BE49-F238E27FC236}">
                <a16:creationId xmlns:a16="http://schemas.microsoft.com/office/drawing/2014/main" id="{79AFF582-259B-4034-8C7F-CE93ED5510E2}"/>
              </a:ext>
            </a:extLst>
          </p:cNvPr>
          <p:cNvSpPr txBox="1">
            <a:spLocks noChangeArrowheads="1"/>
          </p:cNvSpPr>
          <p:nvPr/>
        </p:nvSpPr>
        <p:spPr bwMode="auto">
          <a:xfrm>
            <a:off x="6538095" y="2789679"/>
            <a:ext cx="4701455" cy="142672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Not tourism. </a:t>
            </a:r>
            <a:br>
              <a:rPr lang="en-US" altLang="en-US" sz="4800" dirty="0"/>
            </a:br>
            <a:r>
              <a:rPr lang="en-US" altLang="en-US" sz="4800" dirty="0"/>
              <a:t>An inspection</a:t>
            </a:r>
            <a:endParaRPr lang="en-US" altLang="en-US" sz="4800" b="0" dirty="0"/>
          </a:p>
        </p:txBody>
      </p:sp>
    </p:spTree>
    <p:extLst>
      <p:ext uri="{BB962C8B-B14F-4D97-AF65-F5344CB8AC3E}">
        <p14:creationId xmlns:p14="http://schemas.microsoft.com/office/powerpoint/2010/main" val="262047280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908B415-C240-412D-8529-8FE3C52143F7}"/>
              </a:ext>
            </a:extLst>
          </p:cNvPr>
          <p:cNvSpPr txBox="1">
            <a:spLocks/>
          </p:cNvSpPr>
          <p:nvPr/>
        </p:nvSpPr>
        <p:spPr bwMode="auto">
          <a:xfrm>
            <a:off x="0" y="-6350"/>
            <a:ext cx="4584700" cy="6864350"/>
          </a:xfrm>
          <a:prstGeom prst="rect">
            <a:avLst/>
          </a:prstGeom>
          <a:solidFill>
            <a:schemeClr val="bg1">
              <a:alpha val="55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900"/>
              </a:lnSpc>
              <a:spcAft>
                <a:spcPts val="300"/>
              </a:spcAft>
              <a:buClr>
                <a:srgbClr val="FFFFFF"/>
              </a:buClr>
              <a:buNone/>
              <a:defRPr/>
            </a:pPr>
            <a:r>
              <a:rPr lang="en-US" altLang="en-US" sz="4000" b="1" dirty="0">
                <a:solidFill>
                  <a:srgbClr val="FFFFFF"/>
                </a:solidFill>
                <a:effectLst>
                  <a:outerShdw blurRad="38100" dist="38100" dir="2700000" algn="tl">
                    <a:srgbClr val="000000">
                      <a:alpha val="43137"/>
                    </a:srgbClr>
                  </a:outerShdw>
                </a:effectLst>
              </a:rPr>
              <a:t>Mark 11:15 </a:t>
            </a:r>
            <a:r>
              <a:rPr lang="en-US" altLang="en-US" sz="4000" dirty="0">
                <a:solidFill>
                  <a:srgbClr val="FFFFFF"/>
                </a:solidFill>
                <a:effectLst>
                  <a:outerShdw blurRad="38100" dist="38100" dir="2700000" algn="tl">
                    <a:srgbClr val="000000">
                      <a:alpha val="43137"/>
                    </a:srgbClr>
                  </a:outerShdw>
                </a:effectLst>
              </a:rPr>
              <a:t>…And He entered the temple and began to cast out those who were buying and selling in the temple, and overturned the tables of the moneychangers and the seats of those who were selling doves; and He would not permit anyone to carry goods through the temple.</a:t>
            </a:r>
          </a:p>
        </p:txBody>
      </p:sp>
    </p:spTree>
    <p:extLst>
      <p:ext uri="{BB962C8B-B14F-4D97-AF65-F5344CB8AC3E}">
        <p14:creationId xmlns:p14="http://schemas.microsoft.com/office/powerpoint/2010/main" val="198511203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908B415-C240-412D-8529-8FE3C52143F7}"/>
              </a:ext>
            </a:extLst>
          </p:cNvPr>
          <p:cNvSpPr txBox="1">
            <a:spLocks/>
          </p:cNvSpPr>
          <p:nvPr/>
        </p:nvSpPr>
        <p:spPr bwMode="auto">
          <a:xfrm>
            <a:off x="0" y="-6350"/>
            <a:ext cx="4584700" cy="6864350"/>
          </a:xfrm>
          <a:prstGeom prst="rect">
            <a:avLst/>
          </a:prstGeom>
          <a:solidFill>
            <a:schemeClr val="bg1">
              <a:alpha val="55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900"/>
              </a:lnSpc>
              <a:spcAft>
                <a:spcPts val="0"/>
              </a:spcAft>
              <a:buClr>
                <a:srgbClr val="FFFFFF"/>
              </a:buClr>
              <a:buNone/>
              <a:defRPr/>
            </a:pPr>
            <a:r>
              <a:rPr lang="en-US" altLang="en-US" sz="4000" dirty="0">
                <a:solidFill>
                  <a:srgbClr val="FFFFFF"/>
                </a:solidFill>
                <a:effectLst>
                  <a:outerShdw blurRad="38100" dist="38100" dir="2700000" algn="tl">
                    <a:srgbClr val="000000">
                      <a:alpha val="43137"/>
                    </a:srgbClr>
                  </a:outerShdw>
                </a:effectLst>
              </a:rPr>
              <a:t>17 And He began to teach and say to them, "Is it not written, `MY HOUSE SHALL BE CALLED A HOUSE OF PRAYER FOR ALL THE NATIONS’?</a:t>
            </a:r>
          </a:p>
          <a:p>
            <a:pPr>
              <a:lnSpc>
                <a:spcPts val="3900"/>
              </a:lnSpc>
              <a:spcAft>
                <a:spcPts val="0"/>
              </a:spcAft>
              <a:buClr>
                <a:srgbClr val="FFFFFF"/>
              </a:buClr>
              <a:buNone/>
              <a:defRPr/>
            </a:pPr>
            <a:r>
              <a:rPr lang="en-US" altLang="en-US" sz="4000" dirty="0">
                <a:solidFill>
                  <a:srgbClr val="FFFFFF"/>
                </a:solidFill>
                <a:effectLst>
                  <a:outerShdw blurRad="38100" dist="38100" dir="2700000" algn="tl">
                    <a:srgbClr val="000000">
                      <a:alpha val="43137"/>
                    </a:srgbClr>
                  </a:outerShdw>
                </a:effectLst>
              </a:rPr>
              <a:t>But you have made it a robbers den.” </a:t>
            </a:r>
          </a:p>
        </p:txBody>
      </p:sp>
    </p:spTree>
    <p:extLst>
      <p:ext uri="{BB962C8B-B14F-4D97-AF65-F5344CB8AC3E}">
        <p14:creationId xmlns:p14="http://schemas.microsoft.com/office/powerpoint/2010/main" val="31247377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extLst>
              <a:ext uri="{FF2B5EF4-FFF2-40B4-BE49-F238E27FC236}">
                <a16:creationId xmlns:a16="http://schemas.microsoft.com/office/drawing/2014/main" id="{6777EC19-8BF5-49AB-8C4A-5B48699D6E4F}"/>
              </a:ext>
            </a:extLst>
          </p:cNvPr>
          <p:cNvSpPr txBox="1">
            <a:spLocks noChangeArrowheads="1"/>
          </p:cNvSpPr>
          <p:nvPr/>
        </p:nvSpPr>
        <p:spPr bwMode="auto">
          <a:xfrm>
            <a:off x="3266931" y="2064001"/>
            <a:ext cx="7461538" cy="272999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Jesus arrives as the Messiah King,</a:t>
            </a:r>
          </a:p>
          <a:p>
            <a:pPr>
              <a:lnSpc>
                <a:spcPts val="4700"/>
              </a:lnSpc>
              <a:spcAft>
                <a:spcPts val="1200"/>
              </a:spcAft>
              <a:defRPr/>
            </a:pPr>
            <a:r>
              <a:rPr lang="en-US" altLang="en-US" sz="4800" dirty="0"/>
              <a:t>and shuts down thievery</a:t>
            </a:r>
            <a:br>
              <a:rPr lang="en-US" altLang="en-US" sz="4800" dirty="0"/>
            </a:br>
            <a:r>
              <a:rPr lang="en-US" altLang="en-US" sz="4800" dirty="0"/>
              <a:t>in his house.</a:t>
            </a:r>
            <a:endParaRPr lang="en-US" altLang="en-US" sz="4800" b="0" dirty="0"/>
          </a:p>
        </p:txBody>
      </p:sp>
    </p:spTree>
    <p:extLst>
      <p:ext uri="{BB962C8B-B14F-4D97-AF65-F5344CB8AC3E}">
        <p14:creationId xmlns:p14="http://schemas.microsoft.com/office/powerpoint/2010/main" val="42264106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5491126" cy="1533894"/>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How do people react?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dirty="0">
                <a:effectLst>
                  <a:outerShdw blurRad="38100" dist="38100" dir="2700000" algn="tl">
                    <a:srgbClr val="000000">
                      <a:alpha val="43137"/>
                    </a:srgbClr>
                  </a:outerShdw>
                </a:effectLst>
              </a:rPr>
              <a:t>Some rejected Jesus…</a:t>
            </a:r>
            <a:endParaRPr kumimoji="0" lang="en-US" altLang="en-US" sz="4800" i="0" u="none" strike="noStrike" kern="1200" cap="none" spc="0" normalizeH="0" baseline="0" noProof="0" dirty="0">
              <a:ln>
                <a:noFill/>
              </a:ln>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2156356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11:18 </a:t>
            </a:r>
            <a:r>
              <a:rPr lang="en-US" altLang="en-US" sz="4800" dirty="0">
                <a:solidFill>
                  <a:srgbClr val="FFFFFF"/>
                </a:solidFill>
              </a:rPr>
              <a:t>The chief priests and the scribes heard this, and began seeking how to destroy him; for they were afraid of him, for the whole crowd was astonished at His teaching.</a:t>
            </a:r>
          </a:p>
        </p:txBody>
      </p:sp>
    </p:spTree>
    <p:extLst>
      <p:ext uri="{BB962C8B-B14F-4D97-AF65-F5344CB8AC3E}">
        <p14:creationId xmlns:p14="http://schemas.microsoft.com/office/powerpoint/2010/main" val="141413878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11:27</a:t>
            </a:r>
            <a:r>
              <a:rPr lang="en-US" altLang="en-US" sz="4800" dirty="0">
                <a:solidFill>
                  <a:srgbClr val="FFFFFF"/>
                </a:solidFill>
              </a:rPr>
              <a:t> ...the chief priests and the scribes and the elders came to Him, 28 and began saying to Him, </a:t>
            </a:r>
          </a:p>
        </p:txBody>
      </p:sp>
    </p:spTree>
    <p:extLst>
      <p:ext uri="{BB962C8B-B14F-4D97-AF65-F5344CB8AC3E}">
        <p14:creationId xmlns:p14="http://schemas.microsoft.com/office/powerpoint/2010/main" val="62656068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11:27</a:t>
            </a:r>
            <a:r>
              <a:rPr lang="en-US" altLang="en-US" sz="4800" dirty="0">
                <a:solidFill>
                  <a:srgbClr val="FFFFFF"/>
                </a:solidFill>
              </a:rPr>
              <a:t> ...the chief priests and the scribes and the elders came to Him, 28 and began saying to Him,</a:t>
            </a:r>
            <a:br>
              <a:rPr lang="en-US" altLang="en-US" sz="4800" dirty="0">
                <a:solidFill>
                  <a:srgbClr val="FFFFFF"/>
                </a:solidFill>
              </a:rPr>
            </a:br>
            <a:r>
              <a:rPr lang="en-US" altLang="en-US" sz="4800" dirty="0">
                <a:solidFill>
                  <a:srgbClr val="FFFFFF"/>
                </a:solidFill>
              </a:rPr>
              <a:t>“By what authority are You doing these things…?”</a:t>
            </a:r>
          </a:p>
        </p:txBody>
      </p:sp>
    </p:spTree>
    <p:extLst>
      <p:ext uri="{BB962C8B-B14F-4D97-AF65-F5344CB8AC3E}">
        <p14:creationId xmlns:p14="http://schemas.microsoft.com/office/powerpoint/2010/main" val="331213678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B6FA6827-A59D-40FC-A102-8466EABD86CB}"/>
              </a:ext>
            </a:extLst>
          </p:cNvPr>
          <p:cNvSpPr txBox="1">
            <a:spLocks/>
          </p:cNvSpPr>
          <p:nvPr/>
        </p:nvSpPr>
        <p:spPr bwMode="auto">
          <a:xfrm>
            <a:off x="367552" y="253626"/>
            <a:ext cx="9269507" cy="3475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Chapters 1-10: </a:t>
            </a:r>
            <a:br>
              <a:rPr lang="en-US" altLang="en-US" sz="4800" b="1" dirty="0">
                <a:solidFill>
                  <a:srgbClr val="FFFFFF"/>
                </a:solidFill>
              </a:rPr>
            </a:br>
            <a:r>
              <a:rPr lang="en-US" altLang="en-US" sz="4800" dirty="0">
                <a:solidFill>
                  <a:srgbClr val="FFFFFF"/>
                </a:solidFill>
              </a:rPr>
              <a:t>3+ years in Galilee</a:t>
            </a:r>
          </a:p>
          <a:p>
            <a:pPr>
              <a:lnSpc>
                <a:spcPts val="4700"/>
              </a:lnSpc>
              <a:spcAft>
                <a:spcPts val="1800"/>
              </a:spcAft>
              <a:buClr>
                <a:srgbClr val="FFFFFF"/>
              </a:buClr>
              <a:buNone/>
              <a:defRPr/>
            </a:pPr>
            <a:r>
              <a:rPr lang="en-US" altLang="en-US" sz="4800" b="1" dirty="0">
                <a:solidFill>
                  <a:srgbClr val="FFFFFF"/>
                </a:solidFill>
              </a:rPr>
              <a:t>Chapters 11-16:</a:t>
            </a:r>
            <a:br>
              <a:rPr lang="en-US" altLang="en-US" sz="4800" b="1" dirty="0">
                <a:solidFill>
                  <a:srgbClr val="FFFFFF"/>
                </a:solidFill>
              </a:rPr>
            </a:br>
            <a:r>
              <a:rPr lang="en-US" altLang="en-US" sz="4800" dirty="0">
                <a:solidFill>
                  <a:srgbClr val="FFFFFF"/>
                </a:solidFill>
              </a:rPr>
              <a:t>Jesus’ final week in Jerusalem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11:29 </a:t>
            </a:r>
            <a:r>
              <a:rPr lang="en-US" altLang="en-US" sz="4800" dirty="0">
                <a:solidFill>
                  <a:srgbClr val="FFFFFF"/>
                </a:solidFill>
              </a:rPr>
              <a:t>…I will ask you one question and you answer me, and then I’ll tell you by what authority I do these things.</a:t>
            </a:r>
          </a:p>
        </p:txBody>
      </p:sp>
    </p:spTree>
    <p:extLst>
      <p:ext uri="{BB962C8B-B14F-4D97-AF65-F5344CB8AC3E}">
        <p14:creationId xmlns:p14="http://schemas.microsoft.com/office/powerpoint/2010/main" val="22652447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11:30 </a:t>
            </a:r>
            <a:r>
              <a:rPr lang="en-US" altLang="en-US" sz="4800" dirty="0">
                <a:solidFill>
                  <a:srgbClr val="FFFFFF"/>
                </a:solidFill>
              </a:rPr>
              <a:t>“Was the baptism of John from heaven, or from men? </a:t>
            </a:r>
          </a:p>
          <a:p>
            <a:pPr>
              <a:lnSpc>
                <a:spcPts val="4700"/>
              </a:lnSpc>
              <a:spcAft>
                <a:spcPts val="1800"/>
              </a:spcAft>
              <a:buClr>
                <a:srgbClr val="FFFFFF"/>
              </a:buClr>
              <a:buNone/>
              <a:defRPr/>
            </a:pPr>
            <a:r>
              <a:rPr lang="en-US" altLang="en-US" sz="4800" dirty="0">
                <a:solidFill>
                  <a:srgbClr val="FFFFFF"/>
                </a:solidFill>
              </a:rPr>
              <a:t>Answer Me.”</a:t>
            </a:r>
          </a:p>
        </p:txBody>
      </p:sp>
    </p:spTree>
    <p:extLst>
      <p:ext uri="{BB962C8B-B14F-4D97-AF65-F5344CB8AC3E}">
        <p14:creationId xmlns:p14="http://schemas.microsoft.com/office/powerpoint/2010/main" val="16461225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11:30 </a:t>
            </a:r>
            <a:r>
              <a:rPr lang="en-US" altLang="en-US" sz="4800" dirty="0">
                <a:solidFill>
                  <a:srgbClr val="FFFFFF"/>
                </a:solidFill>
              </a:rPr>
              <a:t>“Was the baptism of </a:t>
            </a:r>
            <a:r>
              <a:rPr lang="en-US" altLang="en-US" sz="4800" dirty="0">
                <a:solidFill>
                  <a:srgbClr val="FFC000"/>
                </a:solidFill>
              </a:rPr>
              <a:t>John</a:t>
            </a:r>
            <a:r>
              <a:rPr lang="en-US" altLang="en-US" sz="4800" dirty="0">
                <a:solidFill>
                  <a:srgbClr val="FFFFFF"/>
                </a:solidFill>
              </a:rPr>
              <a:t> from heaven, or from men? </a:t>
            </a:r>
          </a:p>
          <a:p>
            <a:pPr>
              <a:lnSpc>
                <a:spcPts val="4700"/>
              </a:lnSpc>
              <a:spcAft>
                <a:spcPts val="1800"/>
              </a:spcAft>
              <a:buClr>
                <a:srgbClr val="FFFFFF"/>
              </a:buClr>
              <a:buNone/>
              <a:defRPr/>
            </a:pPr>
            <a:r>
              <a:rPr lang="en-US" altLang="en-US" sz="4800" dirty="0">
                <a:solidFill>
                  <a:srgbClr val="FFFFFF"/>
                </a:solidFill>
              </a:rPr>
              <a:t>Answer Me.”</a:t>
            </a:r>
          </a:p>
        </p:txBody>
      </p:sp>
      <p:sp>
        <p:nvSpPr>
          <p:cNvPr id="5" name="Text Box 4">
            <a:extLst>
              <a:ext uri="{FF2B5EF4-FFF2-40B4-BE49-F238E27FC236}">
                <a16:creationId xmlns:a16="http://schemas.microsoft.com/office/drawing/2014/main" id="{310F1313-C6D2-4216-83FF-5785B7DF3C88}"/>
              </a:ext>
            </a:extLst>
          </p:cNvPr>
          <p:cNvSpPr txBox="1">
            <a:spLocks noChangeArrowheads="1"/>
          </p:cNvSpPr>
          <p:nvPr/>
        </p:nvSpPr>
        <p:spPr bwMode="auto">
          <a:xfrm>
            <a:off x="5743036" y="5082364"/>
            <a:ext cx="4421690" cy="70174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John the Baptist</a:t>
            </a:r>
          </a:p>
        </p:txBody>
      </p:sp>
    </p:spTree>
    <p:extLst>
      <p:ext uri="{BB962C8B-B14F-4D97-AF65-F5344CB8AC3E}">
        <p14:creationId xmlns:p14="http://schemas.microsoft.com/office/powerpoint/2010/main" val="88063080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11:31 </a:t>
            </a:r>
            <a:r>
              <a:rPr lang="en-US" altLang="en-US" sz="4800" dirty="0">
                <a:solidFill>
                  <a:srgbClr val="FFFFFF"/>
                </a:solidFill>
              </a:rPr>
              <a:t>They talked it over among themselves. </a:t>
            </a:r>
            <a:br>
              <a:rPr lang="en-US" altLang="en-US" sz="4800" dirty="0">
                <a:solidFill>
                  <a:srgbClr val="FFFFFF"/>
                </a:solidFill>
              </a:rPr>
            </a:br>
            <a:r>
              <a:rPr lang="en-US" altLang="en-US" sz="4800" dirty="0">
                <a:solidFill>
                  <a:srgbClr val="FFFFFF"/>
                </a:solidFill>
              </a:rPr>
              <a:t>“If we say it was from heaven, he will ask why we didn’t believe John. </a:t>
            </a:r>
          </a:p>
        </p:txBody>
      </p:sp>
    </p:spTree>
    <p:extLst>
      <p:ext uri="{BB962C8B-B14F-4D97-AF65-F5344CB8AC3E}">
        <p14:creationId xmlns:p14="http://schemas.microsoft.com/office/powerpoint/2010/main" val="122184748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11:32</a:t>
            </a:r>
            <a:r>
              <a:rPr lang="en-US" altLang="en-US" sz="4800" dirty="0">
                <a:solidFill>
                  <a:srgbClr val="FFFFFF"/>
                </a:solidFill>
              </a:rPr>
              <a:t> But do we dare say it was merely human?” For they were afraid of what the people would do, because everyone believed that John was a prophet.</a:t>
            </a:r>
          </a:p>
        </p:txBody>
      </p:sp>
    </p:spTree>
    <p:extLst>
      <p:ext uri="{BB962C8B-B14F-4D97-AF65-F5344CB8AC3E}">
        <p14:creationId xmlns:p14="http://schemas.microsoft.com/office/powerpoint/2010/main" val="151866827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11:33 </a:t>
            </a:r>
            <a:r>
              <a:rPr lang="en-US" altLang="en-US" sz="4800" dirty="0">
                <a:solidFill>
                  <a:srgbClr val="FFFFFF"/>
                </a:solidFill>
              </a:rPr>
              <a:t>Answering Jesus, they said, “We do not know.”</a:t>
            </a:r>
          </a:p>
        </p:txBody>
      </p:sp>
    </p:spTree>
    <p:extLst>
      <p:ext uri="{BB962C8B-B14F-4D97-AF65-F5344CB8AC3E}">
        <p14:creationId xmlns:p14="http://schemas.microsoft.com/office/powerpoint/2010/main" val="413782284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11:33 </a:t>
            </a:r>
            <a:r>
              <a:rPr lang="en-US" altLang="en-US" sz="4800" dirty="0">
                <a:solidFill>
                  <a:srgbClr val="FFFFFF"/>
                </a:solidFill>
              </a:rPr>
              <a:t>Answering Jesus, they said, “We do not know.” And Jesus said to them, “Neither will I tell you by what authority I do these things."</a:t>
            </a:r>
          </a:p>
        </p:txBody>
      </p:sp>
    </p:spTree>
    <p:extLst>
      <p:ext uri="{BB962C8B-B14F-4D97-AF65-F5344CB8AC3E}">
        <p14:creationId xmlns:p14="http://schemas.microsoft.com/office/powerpoint/2010/main" val="224002738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12:1 </a:t>
            </a:r>
            <a:r>
              <a:rPr lang="en-US" altLang="en-US" sz="4800" dirty="0">
                <a:solidFill>
                  <a:srgbClr val="FFFFFF"/>
                </a:solidFill>
              </a:rPr>
              <a:t>And He began to speak to them in parables: “A man PLANTED A VINEYARD, AND PUT A WALL AROUND IT, AND DUG A VAT UNDER THE WINE PRESS, AND BUILT A TOWER,</a:t>
            </a:r>
          </a:p>
        </p:txBody>
      </p:sp>
    </p:spTree>
    <p:extLst>
      <p:ext uri="{BB962C8B-B14F-4D97-AF65-F5344CB8AC3E}">
        <p14:creationId xmlns:p14="http://schemas.microsoft.com/office/powerpoint/2010/main" val="195938827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and rented it out to vine-growers and went on a journey. 2 And at the harvest time he sent a servant to the vine-growers, in order to receive some of the produce of the vineyard from the vine-growers.</a:t>
            </a:r>
          </a:p>
        </p:txBody>
      </p:sp>
    </p:spTree>
    <p:extLst>
      <p:ext uri="{BB962C8B-B14F-4D97-AF65-F5344CB8AC3E}">
        <p14:creationId xmlns:p14="http://schemas.microsoft.com/office/powerpoint/2010/main" val="346364387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 And they took him, and beat him, and sent him away empty-handed. 4 And again he sent them another servant, and they wounded him in the head, and treated him shamefully. </a:t>
            </a:r>
          </a:p>
        </p:txBody>
      </p:sp>
    </p:spTree>
    <p:extLst>
      <p:ext uri="{BB962C8B-B14F-4D97-AF65-F5344CB8AC3E}">
        <p14:creationId xmlns:p14="http://schemas.microsoft.com/office/powerpoint/2010/main" val="17639780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What happens when Jesus arrives</a:t>
            </a:r>
          </a:p>
          <a:p>
            <a:pPr>
              <a:lnSpc>
                <a:spcPts val="4700"/>
              </a:lnSpc>
              <a:spcAft>
                <a:spcPts val="1800"/>
              </a:spcAft>
              <a:buClr>
                <a:srgbClr val="FFFFFF"/>
              </a:buClr>
              <a:buNone/>
              <a:defRPr/>
            </a:pPr>
            <a:r>
              <a:rPr lang="en-US" altLang="en-US" sz="4800" b="1" dirty="0"/>
              <a:t>How do people react</a:t>
            </a:r>
          </a:p>
          <a:p>
            <a:pPr>
              <a:lnSpc>
                <a:spcPts val="4700"/>
              </a:lnSpc>
              <a:spcAft>
                <a:spcPts val="1800"/>
              </a:spcAft>
              <a:buClr>
                <a:srgbClr val="FFFFFF"/>
              </a:buClr>
              <a:buNone/>
              <a:defRPr/>
            </a:pPr>
            <a:r>
              <a:rPr lang="en-US" altLang="en-US" sz="4800" b="1" dirty="0"/>
              <a:t>Our own reactions to Jesus</a:t>
            </a:r>
            <a:endParaRPr lang="en-US" altLang="en-US" sz="4800" dirty="0"/>
          </a:p>
        </p:txBody>
      </p:sp>
    </p:spTree>
    <p:extLst>
      <p:ext uri="{BB962C8B-B14F-4D97-AF65-F5344CB8AC3E}">
        <p14:creationId xmlns:p14="http://schemas.microsoft.com/office/powerpoint/2010/main" val="5658984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5 And he sent another, and that one they killed; and so with many others, beating some, and killing others.” </a:t>
            </a:r>
          </a:p>
        </p:txBody>
      </p:sp>
      <p:sp>
        <p:nvSpPr>
          <p:cNvPr id="5" name="Text Box 4">
            <a:extLst>
              <a:ext uri="{FF2B5EF4-FFF2-40B4-BE49-F238E27FC236}">
                <a16:creationId xmlns:a16="http://schemas.microsoft.com/office/drawing/2014/main" id="{EC4B01DB-2473-4563-B7EC-8D24D3B5E867}"/>
              </a:ext>
            </a:extLst>
          </p:cNvPr>
          <p:cNvSpPr txBox="1">
            <a:spLocks noChangeArrowheads="1"/>
          </p:cNvSpPr>
          <p:nvPr/>
        </p:nvSpPr>
        <p:spPr bwMode="auto">
          <a:xfrm>
            <a:off x="262605" y="229679"/>
            <a:ext cx="4918995" cy="70958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This is a warning...</a:t>
            </a:r>
          </a:p>
        </p:txBody>
      </p:sp>
      <p:sp>
        <p:nvSpPr>
          <p:cNvPr id="7" name="Text Box 4">
            <a:extLst>
              <a:ext uri="{FF2B5EF4-FFF2-40B4-BE49-F238E27FC236}">
                <a16:creationId xmlns:a16="http://schemas.microsoft.com/office/drawing/2014/main" id="{8496419E-BF43-44F2-BC4D-2B6DB9C6E86F}"/>
              </a:ext>
            </a:extLst>
          </p:cNvPr>
          <p:cNvSpPr txBox="1">
            <a:spLocks noChangeArrowheads="1"/>
          </p:cNvSpPr>
          <p:nvPr/>
        </p:nvSpPr>
        <p:spPr bwMode="auto">
          <a:xfrm>
            <a:off x="621232" y="1198555"/>
            <a:ext cx="7095214" cy="70958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The vineyard owner is God.</a:t>
            </a:r>
          </a:p>
        </p:txBody>
      </p:sp>
      <p:sp>
        <p:nvSpPr>
          <p:cNvPr id="8" name="Text Box 4">
            <a:extLst>
              <a:ext uri="{FF2B5EF4-FFF2-40B4-BE49-F238E27FC236}">
                <a16:creationId xmlns:a16="http://schemas.microsoft.com/office/drawing/2014/main" id="{060B0FBA-63C8-4CC8-8370-BF1293369301}"/>
              </a:ext>
            </a:extLst>
          </p:cNvPr>
          <p:cNvSpPr txBox="1">
            <a:spLocks noChangeArrowheads="1"/>
          </p:cNvSpPr>
          <p:nvPr/>
        </p:nvSpPr>
        <p:spPr bwMode="auto">
          <a:xfrm>
            <a:off x="1138989" y="2185608"/>
            <a:ext cx="7764379" cy="70958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His servants are the prophets.</a:t>
            </a:r>
          </a:p>
        </p:txBody>
      </p:sp>
      <p:sp>
        <p:nvSpPr>
          <p:cNvPr id="9" name="Text Box 4">
            <a:extLst>
              <a:ext uri="{FF2B5EF4-FFF2-40B4-BE49-F238E27FC236}">
                <a16:creationId xmlns:a16="http://schemas.microsoft.com/office/drawing/2014/main" id="{83022219-39E8-4E91-A1F7-A2AB010D1946}"/>
              </a:ext>
            </a:extLst>
          </p:cNvPr>
          <p:cNvSpPr txBox="1">
            <a:spLocks noChangeArrowheads="1"/>
          </p:cNvSpPr>
          <p:nvPr/>
        </p:nvSpPr>
        <p:spPr bwMode="auto">
          <a:xfrm>
            <a:off x="134269" y="3154137"/>
            <a:ext cx="11929395" cy="904516"/>
          </a:xfrm>
          <a:prstGeom prst="rect">
            <a:avLst/>
          </a:prstGeom>
          <a:solidFill>
            <a:srgbClr val="FFC000"/>
          </a:solidFill>
          <a:ln w="47625">
            <a:noFill/>
          </a:ln>
        </p:spPr>
        <p:style>
          <a:lnRef idx="2">
            <a:schemeClr val="accent2"/>
          </a:lnRef>
          <a:fillRef idx="1">
            <a:schemeClr val="lt1"/>
          </a:fillRef>
          <a:effectRef idx="0">
            <a:schemeClr val="accent2"/>
          </a:effectRef>
          <a:fontRef idx="minor">
            <a:schemeClr val="dk1"/>
          </a:fontRef>
        </p:style>
        <p:txBody>
          <a:bodyPr lIns="45720" tIns="27432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800" dirty="0"/>
              <a:t>…but who are the wicked vine-growers?</a:t>
            </a:r>
          </a:p>
        </p:txBody>
      </p:sp>
    </p:spTree>
    <p:extLst>
      <p:ext uri="{BB962C8B-B14F-4D97-AF65-F5344CB8AC3E}">
        <p14:creationId xmlns:p14="http://schemas.microsoft.com/office/powerpoint/2010/main" val="1551834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6 “He had one more to send, a beloved son; he sent him last of all to them, saying, ‘They will respect my son.’ 7 But those vine-growers said to one another, </a:t>
            </a:r>
          </a:p>
        </p:txBody>
      </p:sp>
    </p:spTree>
    <p:extLst>
      <p:ext uri="{BB962C8B-B14F-4D97-AF65-F5344CB8AC3E}">
        <p14:creationId xmlns:p14="http://schemas.microsoft.com/office/powerpoint/2010/main" val="10119353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‘This is the heir; come, let us kill him, and the inheritance will be ours!’ 8 And they took him, and killed him, and threw him out of the vineyard. </a:t>
            </a:r>
          </a:p>
        </p:txBody>
      </p:sp>
    </p:spTree>
    <p:extLst>
      <p:ext uri="{BB962C8B-B14F-4D97-AF65-F5344CB8AC3E}">
        <p14:creationId xmlns:p14="http://schemas.microsoft.com/office/powerpoint/2010/main" val="417588926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9 What will the owner of the vineyard do? </a:t>
            </a:r>
          </a:p>
        </p:txBody>
      </p:sp>
    </p:spTree>
    <p:extLst>
      <p:ext uri="{BB962C8B-B14F-4D97-AF65-F5344CB8AC3E}">
        <p14:creationId xmlns:p14="http://schemas.microsoft.com/office/powerpoint/2010/main" val="300844837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9 What will the owner of the vineyard do? </a:t>
            </a:r>
            <a:br>
              <a:rPr lang="en-US" altLang="en-US" sz="4800" dirty="0">
                <a:solidFill>
                  <a:srgbClr val="FFFFFF"/>
                </a:solidFill>
              </a:rPr>
            </a:br>
            <a:r>
              <a:rPr lang="en-US" altLang="en-US" sz="4800" dirty="0">
                <a:solidFill>
                  <a:srgbClr val="FFFFFF"/>
                </a:solidFill>
              </a:rPr>
              <a:t>He will come and destroy the vine-growers, </a:t>
            </a:r>
            <a:br>
              <a:rPr lang="en-US" altLang="en-US" sz="4800" dirty="0">
                <a:solidFill>
                  <a:srgbClr val="FFFFFF"/>
                </a:solidFill>
              </a:rPr>
            </a:br>
            <a:r>
              <a:rPr lang="en-US" altLang="en-US" sz="4800" dirty="0">
                <a:solidFill>
                  <a:srgbClr val="FFFFFF"/>
                </a:solidFill>
              </a:rPr>
              <a:t>and will give the vineyard to others.”  </a:t>
            </a:r>
          </a:p>
        </p:txBody>
      </p:sp>
    </p:spTree>
    <p:extLst>
      <p:ext uri="{BB962C8B-B14F-4D97-AF65-F5344CB8AC3E}">
        <p14:creationId xmlns:p14="http://schemas.microsoft.com/office/powerpoint/2010/main" val="1450824675"/>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a16="http://schemas.microsoft.com/office/drawing/2014/main" id="{42FCFB72-3E1D-47B3-9476-22030691D8A5}"/>
              </a:ext>
            </a:extLst>
          </p:cNvPr>
          <p:cNvSpPr txBox="1">
            <a:spLocks noChangeArrowheads="1"/>
          </p:cNvSpPr>
          <p:nvPr/>
        </p:nvSpPr>
        <p:spPr bwMode="auto">
          <a:xfrm>
            <a:off x="9350498" y="5972279"/>
            <a:ext cx="2653849" cy="72656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70 AD</a:t>
            </a:r>
            <a:endParaRPr lang="en-US" altLang="en-US" sz="4800" b="0" dirty="0"/>
          </a:p>
        </p:txBody>
      </p:sp>
    </p:spTree>
    <p:extLst>
      <p:ext uri="{BB962C8B-B14F-4D97-AF65-F5344CB8AC3E}">
        <p14:creationId xmlns:p14="http://schemas.microsoft.com/office/powerpoint/2010/main" val="57593642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‘The stone that the builders rejected has become the cornerstone;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Tree>
    <p:extLst>
      <p:ext uri="{BB962C8B-B14F-4D97-AF65-F5344CB8AC3E}">
        <p14:creationId xmlns:p14="http://schemas.microsoft.com/office/powerpoint/2010/main" val="176864238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a:t>
            </a:r>
            <a:r>
              <a:rPr lang="en-US" altLang="en-US" sz="4800" dirty="0"/>
              <a:t>Scripture</a:t>
            </a:r>
            <a:r>
              <a:rPr lang="en-US" altLang="en-US" sz="4800" dirty="0">
                <a:solidFill>
                  <a:srgbClr val="FFFFFF"/>
                </a:solidFill>
              </a:rPr>
              <a:t>: “ ‘</a:t>
            </a:r>
            <a:r>
              <a:rPr lang="en-US" altLang="en-US" sz="4800" dirty="0">
                <a:solidFill>
                  <a:srgbClr val="FFC000"/>
                </a:solidFill>
              </a:rPr>
              <a:t>The stone that the builders rejected</a:t>
            </a:r>
            <a:r>
              <a:rPr lang="en-US" altLang="en-US" sz="4800" dirty="0">
                <a:solidFill>
                  <a:srgbClr val="FFFFFF"/>
                </a:solidFill>
              </a:rPr>
              <a:t> has become the cornerstone;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5" name="Text Box 4">
            <a:extLst>
              <a:ext uri="{FF2B5EF4-FFF2-40B4-BE49-F238E27FC236}">
                <a16:creationId xmlns:a16="http://schemas.microsoft.com/office/drawing/2014/main" id="{1CF7F78F-DDC5-4563-ADC6-54534E08AD10}"/>
              </a:ext>
            </a:extLst>
          </p:cNvPr>
          <p:cNvSpPr txBox="1">
            <a:spLocks noChangeArrowheads="1"/>
          </p:cNvSpPr>
          <p:nvPr/>
        </p:nvSpPr>
        <p:spPr bwMode="auto">
          <a:xfrm>
            <a:off x="-3797" y="5615170"/>
            <a:ext cx="5681583" cy="125346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100"/>
              </a:lnSpc>
              <a:spcAft>
                <a:spcPts val="1200"/>
              </a:spcAft>
              <a:defRPr/>
            </a:pPr>
            <a:r>
              <a:rPr lang="en-US" altLang="en-US" sz="4200" dirty="0"/>
              <a:t>God’s Messiah, </a:t>
            </a:r>
            <a:br>
              <a:rPr lang="en-US" altLang="en-US" sz="4200" dirty="0"/>
            </a:br>
            <a:r>
              <a:rPr lang="en-US" altLang="en-US" sz="4200" dirty="0"/>
              <a:t>who will be rejected...</a:t>
            </a:r>
            <a:endParaRPr lang="en-US" altLang="en-US" sz="4200" b="0" dirty="0"/>
          </a:p>
        </p:txBody>
      </p:sp>
    </p:spTree>
    <p:extLst>
      <p:ext uri="{BB962C8B-B14F-4D97-AF65-F5344CB8AC3E}">
        <p14:creationId xmlns:p14="http://schemas.microsoft.com/office/powerpoint/2010/main" val="36641594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a:t>
            </a:r>
            <a:r>
              <a:rPr lang="en-US" altLang="en-US" sz="4800" dirty="0"/>
              <a:t>Scripture</a:t>
            </a:r>
            <a:r>
              <a:rPr lang="en-US" altLang="en-US" sz="4800" dirty="0">
                <a:solidFill>
                  <a:srgbClr val="FFFFFF"/>
                </a:solidFill>
              </a:rPr>
              <a:t>: “ ‘</a:t>
            </a:r>
            <a:r>
              <a:rPr lang="en-US" altLang="en-US" sz="4800" dirty="0">
                <a:solidFill>
                  <a:srgbClr val="FFC000"/>
                </a:solidFill>
              </a:rPr>
              <a:t>The stone that the builders rejected</a:t>
            </a:r>
            <a:r>
              <a:rPr lang="en-US" altLang="en-US" sz="4800" dirty="0">
                <a:solidFill>
                  <a:srgbClr val="FFFFFF"/>
                </a:solidFill>
              </a:rPr>
              <a:t> has </a:t>
            </a:r>
            <a:r>
              <a:rPr lang="en-US" altLang="en-US" sz="4800" dirty="0">
                <a:solidFill>
                  <a:srgbClr val="FFC000"/>
                </a:solidFill>
              </a:rPr>
              <a:t>become the cornerstone</a:t>
            </a:r>
            <a:r>
              <a:rPr lang="en-US" altLang="en-US" sz="4800" dirty="0">
                <a:solidFill>
                  <a:srgbClr val="FFFFFF"/>
                </a:solidFill>
              </a:rPr>
              <a:t>; </a:t>
            </a:r>
            <a:br>
              <a:rPr lang="en-US" altLang="en-US" sz="4800" dirty="0">
                <a:solidFill>
                  <a:srgbClr val="FFFFFF"/>
                </a:solidFill>
              </a:rPr>
            </a:br>
            <a:r>
              <a:rPr lang="en-US" altLang="en-US" sz="4800" dirty="0">
                <a:solidFill>
                  <a:srgbClr val="FFFFFF"/>
                </a:solidFill>
              </a:rPr>
              <a:t>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5" name="Text Box 4">
            <a:extLst>
              <a:ext uri="{FF2B5EF4-FFF2-40B4-BE49-F238E27FC236}">
                <a16:creationId xmlns:a16="http://schemas.microsoft.com/office/drawing/2014/main" id="{1CF7F78F-DDC5-4563-ADC6-54534E08AD10}"/>
              </a:ext>
            </a:extLst>
          </p:cNvPr>
          <p:cNvSpPr txBox="1">
            <a:spLocks noChangeArrowheads="1"/>
          </p:cNvSpPr>
          <p:nvPr/>
        </p:nvSpPr>
        <p:spPr bwMode="auto">
          <a:xfrm>
            <a:off x="-3797" y="5615170"/>
            <a:ext cx="5702596" cy="125346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100"/>
              </a:lnSpc>
              <a:spcAft>
                <a:spcPts val="1200"/>
              </a:spcAft>
              <a:defRPr/>
            </a:pPr>
            <a:r>
              <a:rPr lang="en-US" altLang="en-US" sz="4200" dirty="0"/>
              <a:t>God’s Messiah, </a:t>
            </a:r>
            <a:br>
              <a:rPr lang="en-US" altLang="en-US" sz="4200" dirty="0"/>
            </a:br>
            <a:r>
              <a:rPr lang="en-US" altLang="en-US" sz="4200" dirty="0"/>
              <a:t>who will be rejected...</a:t>
            </a:r>
            <a:endParaRPr lang="en-US" altLang="en-US" sz="4200" b="0" dirty="0"/>
          </a:p>
        </p:txBody>
      </p:sp>
      <p:sp>
        <p:nvSpPr>
          <p:cNvPr id="6" name="Text Box 4">
            <a:extLst>
              <a:ext uri="{FF2B5EF4-FFF2-40B4-BE49-F238E27FC236}">
                <a16:creationId xmlns:a16="http://schemas.microsoft.com/office/drawing/2014/main" id="{C51B7D89-0897-48D3-AC58-A46EB898D86B}"/>
              </a:ext>
            </a:extLst>
          </p:cNvPr>
          <p:cNvSpPr txBox="1">
            <a:spLocks noChangeArrowheads="1"/>
          </p:cNvSpPr>
          <p:nvPr/>
        </p:nvSpPr>
        <p:spPr bwMode="auto">
          <a:xfrm>
            <a:off x="5698799" y="5615170"/>
            <a:ext cx="6493201" cy="125346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100"/>
              </a:lnSpc>
              <a:spcAft>
                <a:spcPts val="1200"/>
              </a:spcAft>
              <a:defRPr/>
            </a:pPr>
            <a:r>
              <a:rPr lang="en-US" altLang="en-US" sz="4200" dirty="0"/>
              <a:t>…will be the centerpiece of God’s plan to save us.</a:t>
            </a:r>
            <a:endParaRPr lang="en-US" altLang="en-US" sz="4200" b="0" dirty="0"/>
          </a:p>
        </p:txBody>
      </p:sp>
    </p:spTree>
    <p:extLst>
      <p:ext uri="{BB962C8B-B14F-4D97-AF65-F5344CB8AC3E}">
        <p14:creationId xmlns:p14="http://schemas.microsoft.com/office/powerpoint/2010/main" val="11438189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E521CFA-DB83-44A5-9DD7-FB1082B0023A}"/>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10 Have you not read this Scripture: “ ‘The stone that the builders rejected has become the cornerstone; 11 this was the Lord’s doing, and it is marvelous in our eyes’?”</a:t>
            </a:r>
          </a:p>
          <a:p>
            <a:pPr>
              <a:lnSpc>
                <a:spcPts val="4700"/>
              </a:lnSpc>
              <a:spcAft>
                <a:spcPts val="1800"/>
              </a:spcAft>
              <a:buClr>
                <a:srgbClr val="FFFFFF"/>
              </a:buClr>
              <a:buNone/>
              <a:defRPr/>
            </a:pPr>
            <a:endParaRPr lang="en-US" altLang="en-US" sz="4800" dirty="0">
              <a:solidFill>
                <a:srgbClr val="FFFFFF"/>
              </a:solidFill>
            </a:endParaRPr>
          </a:p>
        </p:txBody>
      </p:sp>
      <p:sp>
        <p:nvSpPr>
          <p:cNvPr id="5" name="Rectangle 4">
            <a:extLst>
              <a:ext uri="{FF2B5EF4-FFF2-40B4-BE49-F238E27FC236}">
                <a16:creationId xmlns:a16="http://schemas.microsoft.com/office/drawing/2014/main" id="{32AE39BB-D85E-4BF7-886E-7E3B00FF85DB}"/>
              </a:ext>
            </a:extLst>
          </p:cNvPr>
          <p:cNvSpPr/>
          <p:nvPr/>
        </p:nvSpPr>
        <p:spPr>
          <a:xfrm>
            <a:off x="0" y="-89648"/>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Box 4">
            <a:extLst>
              <a:ext uri="{FF2B5EF4-FFF2-40B4-BE49-F238E27FC236}">
                <a16:creationId xmlns:a16="http://schemas.microsoft.com/office/drawing/2014/main" id="{089D6CD4-F2BB-4453-9BBF-EA789AD9D105}"/>
              </a:ext>
            </a:extLst>
          </p:cNvPr>
          <p:cNvSpPr txBox="1">
            <a:spLocks noChangeArrowheads="1"/>
          </p:cNvSpPr>
          <p:nvPr/>
        </p:nvSpPr>
        <p:spPr bwMode="auto">
          <a:xfrm>
            <a:off x="662923" y="1540510"/>
            <a:ext cx="10866154" cy="377698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600"/>
              </a:spcAft>
              <a:defRPr/>
            </a:pPr>
            <a:r>
              <a:rPr lang="en-US" altLang="en-US" sz="4800" dirty="0">
                <a:solidFill>
                  <a:schemeClr val="bg1"/>
                </a:solidFill>
              </a:rPr>
              <a:t>Why did these leaders reject Jesus?</a:t>
            </a:r>
          </a:p>
          <a:p>
            <a:pPr>
              <a:lnSpc>
                <a:spcPts val="4700"/>
              </a:lnSpc>
              <a:spcAft>
                <a:spcPts val="1600"/>
              </a:spcAft>
              <a:defRPr/>
            </a:pPr>
            <a:r>
              <a:rPr lang="en-US" altLang="en-US" sz="4800" dirty="0">
                <a:solidFill>
                  <a:schemeClr val="bg1"/>
                </a:solidFill>
              </a:rPr>
              <a:t>Not because they lacked evidence.</a:t>
            </a:r>
          </a:p>
          <a:p>
            <a:pPr>
              <a:lnSpc>
                <a:spcPts val="4700"/>
              </a:lnSpc>
              <a:spcAft>
                <a:spcPts val="1600"/>
              </a:spcAft>
              <a:defRPr/>
            </a:pPr>
            <a:r>
              <a:rPr lang="en-US" altLang="en-US" sz="4800" dirty="0">
                <a:solidFill>
                  <a:schemeClr val="bg1"/>
                </a:solidFill>
              </a:rPr>
              <a:t>They didn’t want to give up</a:t>
            </a:r>
            <a:br>
              <a:rPr lang="en-US" altLang="en-US" sz="4800" dirty="0">
                <a:solidFill>
                  <a:schemeClr val="bg1"/>
                </a:solidFill>
              </a:rPr>
            </a:br>
            <a:r>
              <a:rPr lang="en-US" altLang="en-US" sz="4800" dirty="0">
                <a:solidFill>
                  <a:schemeClr val="bg1"/>
                </a:solidFill>
              </a:rPr>
              <a:t>being in charge.</a:t>
            </a:r>
          </a:p>
          <a:p>
            <a:pPr>
              <a:lnSpc>
                <a:spcPts val="4700"/>
              </a:lnSpc>
              <a:spcAft>
                <a:spcPts val="1600"/>
              </a:spcAft>
              <a:defRPr/>
            </a:pPr>
            <a:r>
              <a:rPr lang="en-US" altLang="en-US" sz="4800" dirty="0">
                <a:solidFill>
                  <a:schemeClr val="bg1"/>
                </a:solidFill>
              </a:rPr>
              <a:t>A common obstacle…</a:t>
            </a:r>
          </a:p>
        </p:txBody>
      </p:sp>
    </p:spTree>
    <p:extLst>
      <p:ext uri="{BB962C8B-B14F-4D97-AF65-F5344CB8AC3E}">
        <p14:creationId xmlns:p14="http://schemas.microsoft.com/office/powerpoint/2010/main" val="136177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279400" y="253626"/>
            <a:ext cx="119126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What happened when Jesus arrived?</a:t>
            </a:r>
          </a:p>
        </p:txBody>
      </p:sp>
    </p:spTree>
    <p:extLst>
      <p:ext uri="{BB962C8B-B14F-4D97-AF65-F5344CB8AC3E}">
        <p14:creationId xmlns:p14="http://schemas.microsoft.com/office/powerpoint/2010/main" val="1096456628"/>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4">
            <a:extLst>
              <a:ext uri="{FF2B5EF4-FFF2-40B4-BE49-F238E27FC236}">
                <a16:creationId xmlns:a16="http://schemas.microsoft.com/office/drawing/2014/main" id="{00C924C1-B19F-4732-9770-8F17890102AC}"/>
              </a:ext>
            </a:extLst>
          </p:cNvPr>
          <p:cNvSpPr txBox="1">
            <a:spLocks noChangeArrowheads="1"/>
          </p:cNvSpPr>
          <p:nvPr/>
        </p:nvSpPr>
        <p:spPr bwMode="auto">
          <a:xfrm>
            <a:off x="5444799" y="5348470"/>
            <a:ext cx="4232601" cy="125346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100"/>
              </a:lnSpc>
              <a:spcAft>
                <a:spcPts val="1200"/>
              </a:spcAft>
              <a:defRPr/>
            </a:pPr>
            <a:r>
              <a:rPr lang="en-US" altLang="en-US" sz="4200" dirty="0"/>
              <a:t>Why not trust Christ instead?</a:t>
            </a:r>
            <a:endParaRPr lang="en-US" altLang="en-US" sz="4200" b="0" dirty="0"/>
          </a:p>
        </p:txBody>
      </p:sp>
    </p:spTree>
    <p:extLst>
      <p:ext uri="{BB962C8B-B14F-4D97-AF65-F5344CB8AC3E}">
        <p14:creationId xmlns:p14="http://schemas.microsoft.com/office/powerpoint/2010/main" val="3130033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1912600" cy="1790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How do people react?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dirty="0">
                <a:solidFill>
                  <a:prstClr val="white"/>
                </a:solidFill>
                <a:effectLst>
                  <a:outerShdw blurRad="38100" dist="38100" dir="2700000" algn="tl">
                    <a:srgbClr val="000000">
                      <a:alpha val="43137"/>
                    </a:srgbClr>
                  </a:outerShdw>
                </a:effectLst>
              </a:rPr>
              <a:t>Some were c</a:t>
            </a:r>
            <a:r>
              <a:rPr kumimoji="0" lang="en-US" altLang="en-US" sz="48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urious</a:t>
            </a: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t>
            </a:r>
          </a:p>
        </p:txBody>
      </p:sp>
    </p:spTree>
    <p:extLst>
      <p:ext uri="{BB962C8B-B14F-4D97-AF65-F5344CB8AC3E}">
        <p14:creationId xmlns:p14="http://schemas.microsoft.com/office/powerpoint/2010/main" val="38526797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12:28 </a:t>
            </a:r>
            <a:r>
              <a:rPr lang="en-US" altLang="en-US" sz="4800" dirty="0">
                <a:solidFill>
                  <a:srgbClr val="FFFFFF"/>
                </a:solidFill>
              </a:rPr>
              <a:t>One of the scribes came and heard them arguing, and recognizing that He had answered them well, asked Him, “What commandment is the foremost of all?”</a:t>
            </a:r>
          </a:p>
        </p:txBody>
      </p:sp>
    </p:spTree>
    <p:extLst>
      <p:ext uri="{BB962C8B-B14F-4D97-AF65-F5344CB8AC3E}">
        <p14:creationId xmlns:p14="http://schemas.microsoft.com/office/powerpoint/2010/main" val="239090009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12:28 </a:t>
            </a:r>
            <a:r>
              <a:rPr lang="en-US" altLang="en-US" sz="4800" dirty="0">
                <a:solidFill>
                  <a:srgbClr val="FFFFFF"/>
                </a:solidFill>
              </a:rPr>
              <a:t>One of the scribes came and heard them arguing, and recognizing that He had answered them well, asked Him, </a:t>
            </a:r>
            <a:r>
              <a:rPr lang="en-US" altLang="en-US" sz="4800" dirty="0">
                <a:solidFill>
                  <a:srgbClr val="FFC000"/>
                </a:solidFill>
              </a:rPr>
              <a:t>“What commandment is the foremost of all?”</a:t>
            </a:r>
          </a:p>
        </p:txBody>
      </p:sp>
      <p:sp>
        <p:nvSpPr>
          <p:cNvPr id="5" name="Text Box 4">
            <a:extLst>
              <a:ext uri="{FF2B5EF4-FFF2-40B4-BE49-F238E27FC236}">
                <a16:creationId xmlns:a16="http://schemas.microsoft.com/office/drawing/2014/main" id="{53E6C171-E583-4DB7-8CCF-FC227D2EEF10}"/>
              </a:ext>
            </a:extLst>
          </p:cNvPr>
          <p:cNvSpPr txBox="1">
            <a:spLocks noChangeArrowheads="1"/>
          </p:cNvSpPr>
          <p:nvPr/>
        </p:nvSpPr>
        <p:spPr bwMode="auto">
          <a:xfrm>
            <a:off x="8147407" y="3346808"/>
            <a:ext cx="3652642" cy="194554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Remarkable behavior for a scribe</a:t>
            </a:r>
          </a:p>
        </p:txBody>
      </p:sp>
    </p:spTree>
    <p:extLst>
      <p:ext uri="{BB962C8B-B14F-4D97-AF65-F5344CB8AC3E}">
        <p14:creationId xmlns:p14="http://schemas.microsoft.com/office/powerpoint/2010/main" val="14187078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12:29 </a:t>
            </a:r>
            <a:r>
              <a:rPr lang="en-US" altLang="en-US" sz="4800" dirty="0">
                <a:solidFill>
                  <a:srgbClr val="FFFFFF"/>
                </a:solidFill>
              </a:rPr>
              <a:t>Jesus answered, “The foremost is, ‘HEAR, O ISRAEL! THE LORD OUR GOD IS ONE LORD; 30 AND YOU SHALL LOVE THE LORD YOUR GOD WITH ALL YOUR HEART, </a:t>
            </a:r>
            <a:endParaRPr lang="en-US" altLang="en-US" sz="4800" dirty="0">
              <a:solidFill>
                <a:srgbClr val="FFC000"/>
              </a:solidFill>
            </a:endParaRPr>
          </a:p>
        </p:txBody>
      </p:sp>
    </p:spTree>
    <p:extLst>
      <p:ext uri="{BB962C8B-B14F-4D97-AF65-F5344CB8AC3E}">
        <p14:creationId xmlns:p14="http://schemas.microsoft.com/office/powerpoint/2010/main" val="1457339962"/>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AND WITH ALL YOUR SOUL, AND WITH ALL YOUR MIND, AND WITH ALL YOUR STRENGTH.’</a:t>
            </a:r>
            <a:endParaRPr lang="en-US" altLang="en-US" sz="4800" dirty="0">
              <a:solidFill>
                <a:srgbClr val="FFC000"/>
              </a:solidFill>
            </a:endParaRPr>
          </a:p>
        </p:txBody>
      </p:sp>
    </p:spTree>
    <p:extLst>
      <p:ext uri="{BB962C8B-B14F-4D97-AF65-F5344CB8AC3E}">
        <p14:creationId xmlns:p14="http://schemas.microsoft.com/office/powerpoint/2010/main" val="3282568102"/>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31 “The second is this, ‘YOU SHALL LOVE YOUR NEIGHBOR AS YOURSELF.’ There is no other commandment greater than these.” </a:t>
            </a:r>
            <a:endParaRPr lang="en-US" altLang="en-US" sz="4800" dirty="0">
              <a:solidFill>
                <a:srgbClr val="FFC000"/>
              </a:solidFill>
            </a:endParaRPr>
          </a:p>
        </p:txBody>
      </p:sp>
    </p:spTree>
    <p:extLst>
      <p:ext uri="{BB962C8B-B14F-4D97-AF65-F5344CB8AC3E}">
        <p14:creationId xmlns:p14="http://schemas.microsoft.com/office/powerpoint/2010/main" val="288181381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a:t>
            </a:r>
            <a:endParaRPr lang="en-US" altLang="en-US" sz="4800" dirty="0">
              <a:solidFill>
                <a:srgbClr val="FFC000"/>
              </a:solidFill>
            </a:endParaRPr>
          </a:p>
        </p:txBody>
      </p:sp>
    </p:spTree>
    <p:extLst>
      <p:ext uri="{BB962C8B-B14F-4D97-AF65-F5344CB8AC3E}">
        <p14:creationId xmlns:p14="http://schemas.microsoft.com/office/powerpoint/2010/main" val="298055499"/>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t>
            </a:r>
            <a:endParaRPr lang="en-US" altLang="en-US" sz="4800" dirty="0">
              <a:solidFill>
                <a:srgbClr val="FFC000"/>
              </a:solidFill>
            </a:endParaRPr>
          </a:p>
        </p:txBody>
      </p:sp>
      <p:sp>
        <p:nvSpPr>
          <p:cNvPr id="5" name="Rectangle 4">
            <a:extLst>
              <a:ext uri="{FF2B5EF4-FFF2-40B4-BE49-F238E27FC236}">
                <a16:creationId xmlns:a16="http://schemas.microsoft.com/office/drawing/2014/main" id="{EFE6E728-BF39-4DDB-81FD-2AE98CF5015B}"/>
              </a:ext>
            </a:extLst>
          </p:cNvPr>
          <p:cNvSpPr/>
          <p:nvPr/>
        </p:nvSpPr>
        <p:spPr>
          <a:xfrm>
            <a:off x="-1" y="107577"/>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BE18949A-3513-4468-A0BD-1CA52D79D9C3}"/>
              </a:ext>
            </a:extLst>
          </p:cNvPr>
          <p:cNvSpPr txBox="1">
            <a:spLocks noChangeArrowheads="1"/>
          </p:cNvSpPr>
          <p:nvPr/>
        </p:nvSpPr>
        <p:spPr bwMode="auto">
          <a:xfrm>
            <a:off x="2151785" y="1580204"/>
            <a:ext cx="7888428" cy="369759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Curious…</a:t>
            </a:r>
          </a:p>
          <a:p>
            <a:pPr>
              <a:lnSpc>
                <a:spcPts val="4700"/>
              </a:lnSpc>
              <a:spcAft>
                <a:spcPts val="1200"/>
              </a:spcAft>
              <a:defRPr/>
            </a:pPr>
            <a:r>
              <a:rPr lang="en-US" altLang="en-US" sz="4800" dirty="0"/>
              <a:t>Does that describe you?</a:t>
            </a:r>
          </a:p>
          <a:p>
            <a:pPr>
              <a:lnSpc>
                <a:spcPts val="4700"/>
              </a:lnSpc>
              <a:spcAft>
                <a:spcPts val="1200"/>
              </a:spcAft>
              <a:defRPr/>
            </a:pPr>
            <a:r>
              <a:rPr lang="en-US" altLang="en-US" sz="4800" dirty="0"/>
              <a:t>Are you re-evaluating misconceptions?</a:t>
            </a:r>
          </a:p>
          <a:p>
            <a:pPr>
              <a:lnSpc>
                <a:spcPts val="4700"/>
              </a:lnSpc>
              <a:spcAft>
                <a:spcPts val="1200"/>
              </a:spcAft>
              <a:defRPr/>
            </a:pPr>
            <a:r>
              <a:rPr lang="en-US" altLang="en-US" sz="4800" dirty="0"/>
              <a:t>Stay curious</a:t>
            </a:r>
          </a:p>
        </p:txBody>
      </p:sp>
    </p:spTree>
    <p:extLst>
      <p:ext uri="{BB962C8B-B14F-4D97-AF65-F5344CB8AC3E}">
        <p14:creationId xmlns:p14="http://schemas.microsoft.com/office/powerpoint/2010/main" val="35385155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t>
            </a:r>
            <a:endParaRPr lang="en-US" altLang="en-US" sz="4800" dirty="0">
              <a:solidFill>
                <a:srgbClr val="FFC000"/>
              </a:solidFill>
            </a:endParaRPr>
          </a:p>
        </p:txBody>
      </p:sp>
      <p:sp>
        <p:nvSpPr>
          <p:cNvPr id="5" name="Rectangle 4">
            <a:extLst>
              <a:ext uri="{FF2B5EF4-FFF2-40B4-BE49-F238E27FC236}">
                <a16:creationId xmlns:a16="http://schemas.microsoft.com/office/drawing/2014/main" id="{EFE6E728-BF39-4DDB-81FD-2AE98CF5015B}"/>
              </a:ext>
            </a:extLst>
          </p:cNvPr>
          <p:cNvSpPr/>
          <p:nvPr/>
        </p:nvSpPr>
        <p:spPr>
          <a:xfrm>
            <a:off x="152399" y="134471"/>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BE18949A-3513-4468-A0BD-1CA52D79D9C3}"/>
              </a:ext>
            </a:extLst>
          </p:cNvPr>
          <p:cNvSpPr txBox="1">
            <a:spLocks noChangeArrowheads="1"/>
          </p:cNvSpPr>
          <p:nvPr/>
        </p:nvSpPr>
        <p:spPr bwMode="auto">
          <a:xfrm>
            <a:off x="1721289" y="3042412"/>
            <a:ext cx="8749422" cy="146579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Read the parable of the</a:t>
            </a:r>
            <a:br>
              <a:rPr lang="en-US" altLang="en-US" sz="4800" dirty="0"/>
            </a:br>
            <a:r>
              <a:rPr lang="en-US" altLang="en-US" sz="4800" dirty="0"/>
              <a:t>prodigal son (Luke 15:11-31)</a:t>
            </a:r>
          </a:p>
        </p:txBody>
      </p:sp>
    </p:spTree>
    <p:extLst>
      <p:ext uri="{BB962C8B-B14F-4D97-AF65-F5344CB8AC3E}">
        <p14:creationId xmlns:p14="http://schemas.microsoft.com/office/powerpoint/2010/main" val="20932705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 </a:t>
            </a:r>
            <a:r>
              <a:rPr lang="en-US" altLang="en-US" sz="4800" dirty="0">
                <a:solidFill>
                  <a:srgbClr val="FFFFFF"/>
                </a:solidFill>
              </a:rPr>
              <a:t>As they approached Jerusalem, at Bethpage and Bethany, near the Mount of Olives, He sent two of his disciples, 2 and said to them, “Go into the village opposite you, and immediately as you enter it, you will find a colt tied there, on which no one has ever </a:t>
            </a:r>
            <a:br>
              <a:rPr lang="en-US" altLang="en-US" sz="4800" dirty="0">
                <a:solidFill>
                  <a:srgbClr val="FFFFFF"/>
                </a:solidFill>
              </a:rPr>
            </a:br>
            <a:r>
              <a:rPr lang="en-US" altLang="en-US" sz="4800" dirty="0">
                <a:solidFill>
                  <a:srgbClr val="FFFFFF"/>
                </a:solidFill>
              </a:rPr>
              <a:t>sat; untie it and bring it here.</a:t>
            </a:r>
          </a:p>
        </p:txBody>
      </p:sp>
    </p:spTree>
    <p:extLst>
      <p:ext uri="{BB962C8B-B14F-4D97-AF65-F5344CB8AC3E}">
        <p14:creationId xmlns:p14="http://schemas.microsoft.com/office/powerpoint/2010/main" val="27807404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E8616039-F3CE-43C0-BE08-9BC446D8FD24}"/>
              </a:ext>
            </a:extLst>
          </p:cNvPr>
          <p:cNvSpPr txBox="1">
            <a:spLocks/>
          </p:cNvSpPr>
          <p:nvPr/>
        </p:nvSpPr>
        <p:spPr bwMode="auto">
          <a:xfrm>
            <a:off x="0" y="-6350"/>
            <a:ext cx="4584700" cy="6864350"/>
          </a:xfrm>
          <a:prstGeom prst="rect">
            <a:avLst/>
          </a:prstGeom>
          <a:solidFill>
            <a:schemeClr val="bg1">
              <a:alpha val="55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900"/>
              </a:lnSpc>
              <a:spcAft>
                <a:spcPts val="300"/>
              </a:spcAft>
              <a:buClr>
                <a:srgbClr val="FFFFFF"/>
              </a:buClr>
              <a:buNone/>
              <a:defRPr/>
            </a:pPr>
            <a:r>
              <a:rPr lang="en-US" altLang="en-US" sz="4000" b="1" dirty="0">
                <a:solidFill>
                  <a:srgbClr val="FFFFFF"/>
                </a:solidFill>
                <a:effectLst>
                  <a:outerShdw blurRad="38100" dist="38100" dir="2700000" algn="tl">
                    <a:srgbClr val="000000">
                      <a:alpha val="43137"/>
                    </a:srgbClr>
                  </a:outerShdw>
                </a:effectLst>
              </a:rPr>
              <a:t>“taking our little hands in his, he begged my mother to read the parable of the prodigal son. He listened with his eyes closed, absorbed in thoughts. ‘My children,’ he said in his feeble voice, ‘never forget what you have just heard… </a:t>
            </a:r>
            <a:endParaRPr lang="en-US" altLang="en-US" sz="4000" dirty="0">
              <a:solidFill>
                <a:srgbClr val="FFFFFF"/>
              </a:solidFill>
              <a:effectLst>
                <a:outerShdw blurRad="38100" dist="38100" dir="2700000" algn="tl">
                  <a:srgbClr val="000000">
                    <a:alpha val="43137"/>
                  </a:srgbClr>
                </a:outerShdw>
              </a:effectLst>
            </a:endParaRPr>
          </a:p>
        </p:txBody>
      </p:sp>
      <p:sp>
        <p:nvSpPr>
          <p:cNvPr id="8" name="TextBox 7">
            <a:extLst>
              <a:ext uri="{FF2B5EF4-FFF2-40B4-BE49-F238E27FC236}">
                <a16:creationId xmlns:a16="http://schemas.microsoft.com/office/drawing/2014/main" id="{9C6F6ACC-2238-4B1D-828E-9BDAD9A7E5DD}"/>
              </a:ext>
            </a:extLst>
          </p:cNvPr>
          <p:cNvSpPr txBox="1"/>
          <p:nvPr/>
        </p:nvSpPr>
        <p:spPr>
          <a:xfrm>
            <a:off x="7101189" y="5972783"/>
            <a:ext cx="5079660" cy="769441"/>
          </a:xfrm>
          <a:prstGeom prst="rect">
            <a:avLst/>
          </a:prstGeom>
          <a:solidFill>
            <a:schemeClr val="bg1">
              <a:alpha val="19000"/>
            </a:schemeClr>
          </a:solidFill>
        </p:spPr>
        <p:txBody>
          <a:bodyPr wrap="none" rtlCol="0">
            <a:spAutoFit/>
          </a:bodyPr>
          <a:lstStyle/>
          <a:p>
            <a:r>
              <a:rPr lang="en-US" sz="4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Fyodor Dostoyevsky</a:t>
            </a:r>
          </a:p>
        </p:txBody>
      </p:sp>
    </p:spTree>
    <p:extLst>
      <p:ext uri="{BB962C8B-B14F-4D97-AF65-F5344CB8AC3E}">
        <p14:creationId xmlns:p14="http://schemas.microsoft.com/office/powerpoint/2010/main" val="29866286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E8616039-F3CE-43C0-BE08-9BC446D8FD24}"/>
              </a:ext>
            </a:extLst>
          </p:cNvPr>
          <p:cNvSpPr txBox="1">
            <a:spLocks/>
          </p:cNvSpPr>
          <p:nvPr/>
        </p:nvSpPr>
        <p:spPr bwMode="auto">
          <a:xfrm>
            <a:off x="0" y="-6350"/>
            <a:ext cx="4762500" cy="6864350"/>
          </a:xfrm>
          <a:prstGeom prst="rect">
            <a:avLst/>
          </a:prstGeom>
          <a:solidFill>
            <a:schemeClr val="bg1">
              <a:alpha val="55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900"/>
              </a:lnSpc>
              <a:spcAft>
                <a:spcPts val="300"/>
              </a:spcAft>
              <a:buClr>
                <a:srgbClr val="FFFFFF"/>
              </a:buClr>
              <a:buNone/>
              <a:defRPr/>
            </a:pPr>
            <a:r>
              <a:rPr lang="en-US" altLang="en-US" sz="4000" b="1" dirty="0">
                <a:solidFill>
                  <a:srgbClr val="FFFFFF"/>
                </a:solidFill>
                <a:effectLst>
                  <a:outerShdw blurRad="38100" dist="38100" dir="2700000" algn="tl">
                    <a:srgbClr val="000000">
                      <a:alpha val="43137"/>
                    </a:srgbClr>
                  </a:outerShdw>
                </a:effectLst>
              </a:rPr>
              <a:t>…Even if you should be so unhappy as to commit some dreadful crime, never despair of God… humble yourselves before him, as before your father; implore his pardon, and he will rejoice over your repentance, as the father rejoiced over that of the prodigal son.”</a:t>
            </a:r>
            <a:endParaRPr lang="en-US" altLang="en-US" sz="4000" dirty="0">
              <a:solidFill>
                <a:srgbClr val="FFFFFF"/>
              </a:solidFill>
              <a:effectLst>
                <a:outerShdw blurRad="38100" dist="38100" dir="2700000" algn="tl">
                  <a:srgbClr val="000000">
                    <a:alpha val="43137"/>
                  </a:srgbClr>
                </a:outerShdw>
              </a:effectLst>
            </a:endParaRPr>
          </a:p>
          <a:p>
            <a:pPr>
              <a:lnSpc>
                <a:spcPts val="3900"/>
              </a:lnSpc>
              <a:spcAft>
                <a:spcPts val="300"/>
              </a:spcAft>
              <a:buClr>
                <a:srgbClr val="FFFFFF"/>
              </a:buClr>
              <a:buNone/>
              <a:defRPr/>
            </a:pPr>
            <a:endParaRPr lang="en-US" altLang="en-US" sz="4000" dirty="0">
              <a:solidFill>
                <a:srgbClr val="FFFFFF"/>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9697895C-A23E-493E-97C5-E540E14770CE}"/>
              </a:ext>
            </a:extLst>
          </p:cNvPr>
          <p:cNvSpPr txBox="1"/>
          <p:nvPr/>
        </p:nvSpPr>
        <p:spPr>
          <a:xfrm>
            <a:off x="7101189" y="5972783"/>
            <a:ext cx="5079660" cy="769441"/>
          </a:xfrm>
          <a:prstGeom prst="rect">
            <a:avLst/>
          </a:prstGeom>
          <a:solidFill>
            <a:schemeClr val="bg1">
              <a:alpha val="19000"/>
            </a:schemeClr>
          </a:solidFill>
        </p:spPr>
        <p:txBody>
          <a:bodyPr wrap="none" rtlCol="0">
            <a:spAutoFit/>
          </a:bodyPr>
          <a:lstStyle/>
          <a:p>
            <a:r>
              <a:rPr lang="en-US" sz="4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Fyodor Dostoyevsky</a:t>
            </a:r>
          </a:p>
        </p:txBody>
      </p:sp>
    </p:spTree>
    <p:extLst>
      <p:ext uri="{BB962C8B-B14F-4D97-AF65-F5344CB8AC3E}">
        <p14:creationId xmlns:p14="http://schemas.microsoft.com/office/powerpoint/2010/main" val="200072620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t>
            </a:r>
            <a:endParaRPr lang="en-US" altLang="en-US" sz="4800" dirty="0">
              <a:solidFill>
                <a:srgbClr val="FFC000"/>
              </a:solidFill>
            </a:endParaRPr>
          </a:p>
        </p:txBody>
      </p:sp>
      <p:sp>
        <p:nvSpPr>
          <p:cNvPr id="5" name="Rectangle 4">
            <a:extLst>
              <a:ext uri="{FF2B5EF4-FFF2-40B4-BE49-F238E27FC236}">
                <a16:creationId xmlns:a16="http://schemas.microsoft.com/office/drawing/2014/main" id="{EFE6E728-BF39-4DDB-81FD-2AE98CF5015B}"/>
              </a:ext>
            </a:extLst>
          </p:cNvPr>
          <p:cNvSpPr/>
          <p:nvPr/>
        </p:nvSpPr>
        <p:spPr>
          <a:xfrm>
            <a:off x="-2" y="62753"/>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BE18949A-3513-4468-A0BD-1CA52D79D9C3}"/>
              </a:ext>
            </a:extLst>
          </p:cNvPr>
          <p:cNvSpPr txBox="1">
            <a:spLocks noChangeArrowheads="1"/>
          </p:cNvSpPr>
          <p:nvPr/>
        </p:nvSpPr>
        <p:spPr bwMode="auto">
          <a:xfrm>
            <a:off x="352526" y="2330483"/>
            <a:ext cx="11486945" cy="219703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400" dirty="0"/>
              <a:t>Ask God to reveal himself to you.</a:t>
            </a:r>
          </a:p>
          <a:p>
            <a:pPr>
              <a:lnSpc>
                <a:spcPts val="4700"/>
              </a:lnSpc>
              <a:spcAft>
                <a:spcPts val="1200"/>
              </a:spcAft>
              <a:defRPr/>
            </a:pPr>
            <a:r>
              <a:rPr lang="en-US" altLang="en-US" sz="4600" dirty="0"/>
              <a:t>Jeremiah 29:13 </a:t>
            </a:r>
            <a:r>
              <a:rPr lang="en-US" altLang="en-US" sz="4600" b="0" dirty="0"/>
              <a:t>“You will seek Me and find Me when you seek Me with all your heart.”</a:t>
            </a:r>
            <a:r>
              <a:rPr lang="en-US" altLang="en-US" sz="4600" dirty="0"/>
              <a:t> </a:t>
            </a:r>
          </a:p>
        </p:txBody>
      </p:sp>
    </p:spTree>
    <p:extLst>
      <p:ext uri="{BB962C8B-B14F-4D97-AF65-F5344CB8AC3E}">
        <p14:creationId xmlns:p14="http://schemas.microsoft.com/office/powerpoint/2010/main" val="27294072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4318000"/>
            <a:ext cx="12192000" cy="25400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dirty="0">
                <a:solidFill>
                  <a:srgbClr val="FFFFFF"/>
                </a:solidFill>
              </a:rPr>
              <a:t>34 When Jesus saw that he had answered intelligently, He said to him, “You are not far from the kingdom of God.” </a:t>
            </a:r>
            <a:endParaRPr lang="en-US" altLang="en-US" sz="4800" dirty="0">
              <a:solidFill>
                <a:srgbClr val="FFC000"/>
              </a:solidFill>
            </a:endParaRPr>
          </a:p>
        </p:txBody>
      </p:sp>
      <p:sp>
        <p:nvSpPr>
          <p:cNvPr id="5" name="Rectangle 4">
            <a:extLst>
              <a:ext uri="{FF2B5EF4-FFF2-40B4-BE49-F238E27FC236}">
                <a16:creationId xmlns:a16="http://schemas.microsoft.com/office/drawing/2014/main" id="{EFE6E728-BF39-4DDB-81FD-2AE98CF5015B}"/>
              </a:ext>
            </a:extLst>
          </p:cNvPr>
          <p:cNvSpPr/>
          <p:nvPr/>
        </p:nvSpPr>
        <p:spPr>
          <a:xfrm>
            <a:off x="-1" y="100361"/>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BE18949A-3513-4468-A0BD-1CA52D79D9C3}"/>
              </a:ext>
            </a:extLst>
          </p:cNvPr>
          <p:cNvSpPr txBox="1">
            <a:spLocks noChangeArrowheads="1"/>
          </p:cNvSpPr>
          <p:nvPr/>
        </p:nvSpPr>
        <p:spPr bwMode="auto">
          <a:xfrm>
            <a:off x="1340258" y="3009575"/>
            <a:ext cx="9511482" cy="8388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Take your questions to a friend.</a:t>
            </a:r>
          </a:p>
        </p:txBody>
      </p:sp>
    </p:spTree>
    <p:extLst>
      <p:ext uri="{BB962C8B-B14F-4D97-AF65-F5344CB8AC3E}">
        <p14:creationId xmlns:p14="http://schemas.microsoft.com/office/powerpoint/2010/main" val="2186181540"/>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1631950"/>
          </a:xfrm>
          <a:prstGeom prst="rect">
            <a:avLst/>
          </a:prstGeom>
          <a:solidFill>
            <a:schemeClr val="bg1">
              <a:alpha val="16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 </a:t>
            </a:r>
            <a:r>
              <a:rPr lang="en-US" altLang="en-US" sz="4800" b="1" noProof="0" dirty="0">
                <a:solidFill>
                  <a:prstClr val="white"/>
                </a:solidFill>
                <a:effectLst>
                  <a:outerShdw blurRad="38100" dist="38100" dir="2700000" algn="tl">
                    <a:srgbClr val="000000">
                      <a:alpha val="43137"/>
                    </a:srgbClr>
                  </a:outerShdw>
                </a:effectLst>
              </a:rPr>
              <a:t>key</a:t>
            </a: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 factor </a:t>
            </a:r>
            <a:r>
              <a:rPr lang="en-US" altLang="en-US" sz="4800" b="1" dirty="0">
                <a:solidFill>
                  <a:prstClr val="white"/>
                </a:solidFill>
                <a:effectLst>
                  <a:outerShdw blurRad="38100" dist="38100" dir="2700000" algn="tl">
                    <a:srgbClr val="000000">
                      <a:alpha val="43137"/>
                    </a:srgbClr>
                  </a:outerShdw>
                </a:effectLst>
              </a:rPr>
              <a:t>affecting how we respond to Jesus</a:t>
            </a:r>
            <a:r>
              <a:rPr kumimoji="0" lang="en-US"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The approval of men</a:t>
            </a:r>
          </a:p>
        </p:txBody>
      </p:sp>
    </p:spTree>
    <p:extLst>
      <p:ext uri="{BB962C8B-B14F-4D97-AF65-F5344CB8AC3E}">
        <p14:creationId xmlns:p14="http://schemas.microsoft.com/office/powerpoint/2010/main" val="25308992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D708149-85CA-43E3-BF45-0B938E20A3A4}"/>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solidFill>
                  <a:srgbClr val="FFFFFF"/>
                </a:solidFill>
              </a:rPr>
              <a:t>…many even of the rulers believed in Him, but because of the Pharisees they were not confessing Him, for fear that they would be put out of the synagogue;  </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4240467317"/>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solidFill>
                  <a:srgbClr val="FFFFFF"/>
                </a:solidFill>
              </a:rPr>
              <a:t>…many even of the rulers believed in Him, but because of the Pharisees they were not confessing Him, for fear that they would be put out of the synagogue; 43 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Tree>
    <p:extLst>
      <p:ext uri="{BB962C8B-B14F-4D97-AF65-F5344CB8AC3E}">
        <p14:creationId xmlns:p14="http://schemas.microsoft.com/office/powerpoint/2010/main" val="2212806442"/>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5" name="Rectangle 4">
            <a:extLst>
              <a:ext uri="{FF2B5EF4-FFF2-40B4-BE49-F238E27FC236}">
                <a16:creationId xmlns:a16="http://schemas.microsoft.com/office/drawing/2014/main" id="{D52AB1F6-C640-4409-A873-1268A146C9F0}"/>
              </a:ext>
            </a:extLst>
          </p:cNvPr>
          <p:cNvSpPr/>
          <p:nvPr/>
        </p:nvSpPr>
        <p:spPr>
          <a:xfrm>
            <a:off x="0" y="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Box 4">
            <a:extLst>
              <a:ext uri="{FF2B5EF4-FFF2-40B4-BE49-F238E27FC236}">
                <a16:creationId xmlns:a16="http://schemas.microsoft.com/office/drawing/2014/main" id="{A2D15431-B333-4DD1-80D2-0AF8240A450D}"/>
              </a:ext>
            </a:extLst>
          </p:cNvPr>
          <p:cNvSpPr txBox="1">
            <a:spLocks noChangeArrowheads="1"/>
          </p:cNvSpPr>
          <p:nvPr/>
        </p:nvSpPr>
        <p:spPr bwMode="auto">
          <a:xfrm>
            <a:off x="1429091" y="2908300"/>
            <a:ext cx="9333816"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How does the social cost impact your reaction to Jesus?</a:t>
            </a:r>
          </a:p>
        </p:txBody>
      </p:sp>
    </p:spTree>
    <p:extLst>
      <p:ext uri="{BB962C8B-B14F-4D97-AF65-F5344CB8AC3E}">
        <p14:creationId xmlns:p14="http://schemas.microsoft.com/office/powerpoint/2010/main" val="4089269605"/>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5" name="Rectangle 4">
            <a:extLst>
              <a:ext uri="{FF2B5EF4-FFF2-40B4-BE49-F238E27FC236}">
                <a16:creationId xmlns:a16="http://schemas.microsoft.com/office/drawing/2014/main" id="{D52AB1F6-C640-4409-A873-1268A146C9F0}"/>
              </a:ext>
            </a:extLst>
          </p:cNvPr>
          <p:cNvSpPr/>
          <p:nvPr/>
        </p:nvSpPr>
        <p:spPr>
          <a:xfrm>
            <a:off x="0" y="430306"/>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A2D15431-B333-4DD1-80D2-0AF8240A450D}"/>
              </a:ext>
            </a:extLst>
          </p:cNvPr>
          <p:cNvSpPr txBox="1">
            <a:spLocks noChangeArrowheads="1"/>
          </p:cNvSpPr>
          <p:nvPr/>
        </p:nvSpPr>
        <p:spPr bwMode="auto">
          <a:xfrm>
            <a:off x="1252684" y="2908300"/>
            <a:ext cx="9686632"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We can value people’s approval more than God’s approval.</a:t>
            </a:r>
          </a:p>
        </p:txBody>
      </p:sp>
    </p:spTree>
    <p:extLst>
      <p:ext uri="{BB962C8B-B14F-4D97-AF65-F5344CB8AC3E}">
        <p14:creationId xmlns:p14="http://schemas.microsoft.com/office/powerpoint/2010/main" val="209917008"/>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328980-4F72-4209-9EEF-3B71ECC5EC59}"/>
              </a:ext>
            </a:extLst>
          </p:cNvPr>
          <p:cNvSpPr txBox="1">
            <a:spLocks/>
          </p:cNvSpPr>
          <p:nvPr/>
        </p:nvSpPr>
        <p:spPr bwMode="auto">
          <a:xfrm>
            <a:off x="0" y="3632200"/>
            <a:ext cx="12192000" cy="3225800"/>
          </a:xfrm>
          <a:prstGeom prst="rect">
            <a:avLst/>
          </a:prstGeom>
          <a:solidFill>
            <a:schemeClr val="bg1">
              <a:alpha val="70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John 12:42 </a:t>
            </a:r>
            <a:r>
              <a:rPr lang="en-US" altLang="en-US" sz="4800" dirty="0"/>
              <a:t>Nevertheless many even of the rulers believed in Him, but because of the Pharisees they were not confessing Him, </a:t>
            </a:r>
            <a:r>
              <a:rPr lang="en-US" altLang="en-US" sz="4800" dirty="0">
                <a:solidFill>
                  <a:srgbClr val="FFFFFF"/>
                </a:solidFill>
              </a:rPr>
              <a:t>for fear that they would be put out of the synagogue; 43 </a:t>
            </a:r>
            <a:r>
              <a:rPr lang="en-US" altLang="en-US" sz="4800" dirty="0"/>
              <a:t>for they loved the approval of men rather than the approval of God.</a:t>
            </a:r>
          </a:p>
          <a:p>
            <a:pPr>
              <a:lnSpc>
                <a:spcPts val="4700"/>
              </a:lnSpc>
              <a:spcAft>
                <a:spcPts val="1800"/>
              </a:spcAft>
              <a:buClr>
                <a:srgbClr val="FFFFFF"/>
              </a:buClr>
              <a:buNone/>
              <a:defRPr/>
            </a:pPr>
            <a:endParaRPr lang="en-US" altLang="en-US" sz="4800" dirty="0">
              <a:solidFill>
                <a:srgbClr val="FFC000"/>
              </a:solidFill>
            </a:endParaRPr>
          </a:p>
        </p:txBody>
      </p:sp>
      <p:sp>
        <p:nvSpPr>
          <p:cNvPr id="5" name="Rectangle 4">
            <a:extLst>
              <a:ext uri="{FF2B5EF4-FFF2-40B4-BE49-F238E27FC236}">
                <a16:creationId xmlns:a16="http://schemas.microsoft.com/office/drawing/2014/main" id="{D52AB1F6-C640-4409-A873-1268A146C9F0}"/>
              </a:ext>
            </a:extLst>
          </p:cNvPr>
          <p:cNvSpPr/>
          <p:nvPr/>
        </p:nvSpPr>
        <p:spPr>
          <a:xfrm>
            <a:off x="0" y="0"/>
            <a:ext cx="12192000"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Box 4">
            <a:extLst>
              <a:ext uri="{FF2B5EF4-FFF2-40B4-BE49-F238E27FC236}">
                <a16:creationId xmlns:a16="http://schemas.microsoft.com/office/drawing/2014/main" id="{0ABA302C-7642-48FF-B2A6-1F9AD435D044}"/>
              </a:ext>
            </a:extLst>
          </p:cNvPr>
          <p:cNvSpPr txBox="1">
            <a:spLocks noChangeArrowheads="1"/>
          </p:cNvSpPr>
          <p:nvPr/>
        </p:nvSpPr>
        <p:spPr bwMode="auto">
          <a:xfrm>
            <a:off x="2282245" y="2535382"/>
            <a:ext cx="7627508" cy="173866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Isaiah 40:8 </a:t>
            </a:r>
            <a:r>
              <a:rPr lang="en-US" altLang="en-US" sz="4200" b="0" dirty="0"/>
              <a:t>The grass withers, the flower fades, but the word of our God stands forever.</a:t>
            </a:r>
          </a:p>
        </p:txBody>
      </p:sp>
    </p:spTree>
    <p:extLst>
      <p:ext uri="{BB962C8B-B14F-4D97-AF65-F5344CB8AC3E}">
        <p14:creationId xmlns:p14="http://schemas.microsoft.com/office/powerpoint/2010/main" val="40708471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 </a:t>
            </a:r>
            <a:r>
              <a:rPr lang="en-US" altLang="en-US" sz="4800" dirty="0">
                <a:solidFill>
                  <a:srgbClr val="FFFFFF"/>
                </a:solidFill>
              </a:rPr>
              <a:t>As they approached Jerusalem, at </a:t>
            </a:r>
            <a:r>
              <a:rPr lang="en-US" altLang="en-US" sz="4800" dirty="0">
                <a:solidFill>
                  <a:srgbClr val="FFC000"/>
                </a:solidFill>
              </a:rPr>
              <a:t>Bethpage and Bethany</a:t>
            </a:r>
            <a:r>
              <a:rPr lang="en-US" altLang="en-US" sz="4800" dirty="0">
                <a:solidFill>
                  <a:srgbClr val="FFFFFF"/>
                </a:solidFill>
              </a:rPr>
              <a:t>, near the Mount of Olives, He sent two of his disciples, 2 and said to them, “Go into the village opposite you, and immediately as you enter it, you will find a colt tied there, on which no one has ever </a:t>
            </a:r>
            <a:br>
              <a:rPr lang="en-US" altLang="en-US" sz="4800" dirty="0">
                <a:solidFill>
                  <a:srgbClr val="FFFFFF"/>
                </a:solidFill>
              </a:rPr>
            </a:br>
            <a:r>
              <a:rPr lang="en-US" altLang="en-US" sz="4800" dirty="0">
                <a:solidFill>
                  <a:srgbClr val="FFFFFF"/>
                </a:solidFill>
              </a:rPr>
              <a:t>sat; untie it and bring it here.</a:t>
            </a:r>
          </a:p>
        </p:txBody>
      </p:sp>
    </p:spTree>
    <p:extLst>
      <p:ext uri="{BB962C8B-B14F-4D97-AF65-F5344CB8AC3E}">
        <p14:creationId xmlns:p14="http://schemas.microsoft.com/office/powerpoint/2010/main" val="1736930652"/>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4">
            <a:extLst>
              <a:ext uri="{FF2B5EF4-FFF2-40B4-BE49-F238E27FC236}">
                <a16:creationId xmlns:a16="http://schemas.microsoft.com/office/drawing/2014/main" id="{E889AF95-3B5D-4A8F-A638-8D014BC64E54}"/>
              </a:ext>
            </a:extLst>
          </p:cNvPr>
          <p:cNvSpPr txBox="1">
            <a:spLocks noChangeArrowheads="1"/>
          </p:cNvSpPr>
          <p:nvPr/>
        </p:nvSpPr>
        <p:spPr bwMode="auto">
          <a:xfrm>
            <a:off x="4493817" y="1626191"/>
            <a:ext cx="3012769" cy="2265325"/>
          </a:xfrm>
          <a:prstGeom prst="rect">
            <a:avLst/>
          </a:prstGeom>
          <a:no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100"/>
              </a:lnSpc>
              <a:defRPr/>
            </a:pPr>
            <a:r>
              <a:rPr lang="en-US" altLang="en-US" sz="4200" dirty="0">
                <a:solidFill>
                  <a:schemeClr val="tx1"/>
                </a:solidFill>
                <a:latin typeface="Arial Narrow" panose="020B0606020202030204" pitchFamily="34" charset="0"/>
              </a:rPr>
              <a:t>I worked really hard</a:t>
            </a:r>
            <a:br>
              <a:rPr lang="en-US" altLang="en-US" sz="4200" dirty="0">
                <a:solidFill>
                  <a:schemeClr val="tx1"/>
                </a:solidFill>
                <a:latin typeface="Arial Narrow" panose="020B0606020202030204" pitchFamily="34" charset="0"/>
              </a:rPr>
            </a:br>
            <a:r>
              <a:rPr lang="en-US" altLang="en-US" sz="4200" dirty="0">
                <a:solidFill>
                  <a:schemeClr val="tx1"/>
                </a:solidFill>
                <a:latin typeface="Arial Narrow" panose="020B0606020202030204" pitchFamily="34" charset="0"/>
              </a:rPr>
              <a:t>to get people to like me.</a:t>
            </a:r>
            <a:endParaRPr lang="en-US" altLang="en-US" sz="4200" b="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1785247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a:extLst>
              <a:ext uri="{FF2B5EF4-FFF2-40B4-BE49-F238E27FC236}">
                <a16:creationId xmlns:a16="http://schemas.microsoft.com/office/drawing/2014/main" id="{2475BDD5-0F7D-465E-8DA9-228C3A5F563D}"/>
              </a:ext>
            </a:extLst>
          </p:cNvPr>
          <p:cNvSpPr txBox="1">
            <a:spLocks noChangeArrowheads="1"/>
          </p:cNvSpPr>
          <p:nvPr/>
        </p:nvSpPr>
        <p:spPr bwMode="auto">
          <a:xfrm>
            <a:off x="3461652" y="2705100"/>
            <a:ext cx="5268695"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 trusted Christ,</a:t>
            </a:r>
            <a:br>
              <a:rPr lang="en-US" altLang="en-US" sz="4800" dirty="0"/>
            </a:br>
            <a:r>
              <a:rPr lang="en-US" altLang="en-US" sz="4800" dirty="0"/>
              <a:t>my cornerstone.</a:t>
            </a:r>
          </a:p>
        </p:txBody>
      </p:sp>
    </p:spTree>
    <p:extLst>
      <p:ext uri="{BB962C8B-B14F-4D97-AF65-F5344CB8AC3E}">
        <p14:creationId xmlns:p14="http://schemas.microsoft.com/office/powerpoint/2010/main" val="58339853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11:1 </a:t>
            </a:r>
            <a:r>
              <a:rPr lang="en-US" altLang="en-US" sz="4800" dirty="0">
                <a:solidFill>
                  <a:srgbClr val="FFFFFF"/>
                </a:solidFill>
              </a:rPr>
              <a:t>As they approached Jerusalem, at </a:t>
            </a:r>
            <a:r>
              <a:rPr lang="en-US" altLang="en-US" sz="4800" dirty="0">
                <a:solidFill>
                  <a:srgbClr val="FFC000"/>
                </a:solidFill>
              </a:rPr>
              <a:t>Bethpage and Bethany</a:t>
            </a:r>
            <a:r>
              <a:rPr lang="en-US" altLang="en-US" sz="4800" dirty="0">
                <a:solidFill>
                  <a:srgbClr val="FFFFFF"/>
                </a:solidFill>
              </a:rPr>
              <a:t>, near </a:t>
            </a:r>
            <a:r>
              <a:rPr lang="en-US" altLang="en-US" sz="4800" dirty="0">
                <a:solidFill>
                  <a:srgbClr val="FFC000"/>
                </a:solidFill>
              </a:rPr>
              <a:t>the Mount of Olives</a:t>
            </a:r>
            <a:r>
              <a:rPr lang="en-US" altLang="en-US" sz="4800" dirty="0">
                <a:solidFill>
                  <a:srgbClr val="FFFFFF"/>
                </a:solidFill>
              </a:rPr>
              <a:t>, He sent two of his disciples, 2 and said to them, “Go into the village opposite you, and immediately as you enter it, you will find a colt tied there, on which no one has ever </a:t>
            </a:r>
            <a:br>
              <a:rPr lang="en-US" altLang="en-US" sz="4800" dirty="0">
                <a:solidFill>
                  <a:srgbClr val="FFFFFF"/>
                </a:solidFill>
              </a:rPr>
            </a:br>
            <a:r>
              <a:rPr lang="en-US" altLang="en-US" sz="4800" dirty="0">
                <a:solidFill>
                  <a:srgbClr val="FFFFFF"/>
                </a:solidFill>
              </a:rPr>
              <a:t>sat; untie it and bring it here.</a:t>
            </a:r>
          </a:p>
        </p:txBody>
      </p:sp>
    </p:spTree>
    <p:extLst>
      <p:ext uri="{BB962C8B-B14F-4D97-AF65-F5344CB8AC3E}">
        <p14:creationId xmlns:p14="http://schemas.microsoft.com/office/powerpoint/2010/main" val="312260280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2C2DAD6-2B42-4F97-9F80-3AEC4A5B1371}"/>
              </a:ext>
            </a:extLst>
          </p:cNvPr>
          <p:cNvSpPr txBox="1">
            <a:spLocks/>
          </p:cNvSpPr>
          <p:nvPr/>
        </p:nvSpPr>
        <p:spPr bwMode="auto">
          <a:xfrm>
            <a:off x="101600" y="146050"/>
            <a:ext cx="6883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Mark 11:1 </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As they approached Jerusalem, at </a:t>
            </a:r>
            <a:r>
              <a:rPr kumimoji="0" lang="en-US" altLang="en-US" sz="4800" b="0" i="0" u="none"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Bethpage and Bethany, near the Mount of Olives, He sent two of his disciples, </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2 and said to them, “Go into the village opposite you, and immediately as you enter it, you will find a </a:t>
            </a:r>
            <a:r>
              <a:rPr kumimoji="0" lang="en-US" altLang="en-US" sz="48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colt</a:t>
            </a: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 tied there, on which no one has ever </a:t>
            </a:r>
            <a:b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br>
            <a:r>
              <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rPr>
              <a:t>sat; untie it and bring it here.</a:t>
            </a:r>
          </a:p>
        </p:txBody>
      </p:sp>
      <p:sp>
        <p:nvSpPr>
          <p:cNvPr id="5" name="Text Box 4">
            <a:extLst>
              <a:ext uri="{FF2B5EF4-FFF2-40B4-BE49-F238E27FC236}">
                <a16:creationId xmlns:a16="http://schemas.microsoft.com/office/drawing/2014/main" id="{16A261E6-C06B-4279-AED5-875C16673ADB}"/>
              </a:ext>
            </a:extLst>
          </p:cNvPr>
          <p:cNvSpPr txBox="1">
            <a:spLocks noChangeArrowheads="1"/>
          </p:cNvSpPr>
          <p:nvPr/>
        </p:nvSpPr>
        <p:spPr bwMode="auto">
          <a:xfrm>
            <a:off x="6985000" y="4031212"/>
            <a:ext cx="3659340" cy="202115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A young donkey</a:t>
            </a:r>
            <a:br>
              <a:rPr lang="en-US" altLang="en-US" sz="4800" dirty="0"/>
            </a:br>
            <a:r>
              <a:rPr lang="en-US" altLang="en-US" sz="4000" b="0" dirty="0"/>
              <a:t>(Matt. 21:2, 7)</a:t>
            </a:r>
            <a:endParaRPr lang="en-US" altLang="en-US" sz="4800" b="0" dirty="0"/>
          </a:p>
        </p:txBody>
      </p:sp>
    </p:spTree>
    <p:extLst>
      <p:ext uri="{BB962C8B-B14F-4D97-AF65-F5344CB8AC3E}">
        <p14:creationId xmlns:p14="http://schemas.microsoft.com/office/powerpoint/2010/main" val="8580966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2677</Words>
  <Application>Microsoft Office PowerPoint</Application>
  <PresentationFormat>Widescreen</PresentationFormat>
  <Paragraphs>187</Paragraphs>
  <Slides>71</Slides>
  <Notes>47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71</vt:i4>
      </vt:variant>
    </vt:vector>
  </HeadingPairs>
  <TitlesOfParts>
    <vt:vector size="78" baseType="lpstr">
      <vt:lpstr>Arial</vt:lpstr>
      <vt:lpstr>Arial Narrow</vt:lpstr>
      <vt:lpstr>Calibri</vt:lpstr>
      <vt:lpstr>Franklin Gothic Book</vt:lpstr>
      <vt:lpstr>Times New Roman</vt:lpstr>
      <vt:lpstr>Wingdings 2</vt:lpstr>
      <vt:lpstr>Technic</vt:lpstr>
      <vt:lpstr>Mark 10:32-12:34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2025-03-25T15:33:49Z</dcterms:created>
  <dcterms:modified xsi:type="dcterms:W3CDTF">2025-03-25T15:34:40Z</dcterms:modified>
</cp:coreProperties>
</file>