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4"/>
  </p:notesMasterIdLst>
  <p:sldIdLst>
    <p:sldId id="1083" r:id="rId2"/>
    <p:sldId id="1092" r:id="rId3"/>
    <p:sldId id="1248" r:id="rId4"/>
    <p:sldId id="1254" r:id="rId5"/>
    <p:sldId id="1323" r:id="rId6"/>
    <p:sldId id="1255" r:id="rId7"/>
    <p:sldId id="1325" r:id="rId8"/>
    <p:sldId id="1257" r:id="rId9"/>
    <p:sldId id="1260" r:id="rId10"/>
    <p:sldId id="1335" r:id="rId11"/>
    <p:sldId id="1382" r:id="rId12"/>
    <p:sldId id="1383" r:id="rId13"/>
    <p:sldId id="1336" r:id="rId14"/>
    <p:sldId id="1266" r:id="rId15"/>
    <p:sldId id="1267" r:id="rId16"/>
    <p:sldId id="1268" r:id="rId17"/>
    <p:sldId id="1269" r:id="rId18"/>
    <p:sldId id="1278" r:id="rId19"/>
    <p:sldId id="1379" r:id="rId20"/>
    <p:sldId id="1380" r:id="rId21"/>
    <p:sldId id="1292" r:id="rId22"/>
    <p:sldId id="1293" r:id="rId23"/>
    <p:sldId id="1294" r:id="rId24"/>
    <p:sldId id="1295" r:id="rId25"/>
    <p:sldId id="1296" r:id="rId26"/>
    <p:sldId id="1306" r:id="rId27"/>
    <p:sldId id="1305" r:id="rId28"/>
    <p:sldId id="1298" r:id="rId29"/>
    <p:sldId id="1301" r:id="rId30"/>
    <p:sldId id="1302" r:id="rId31"/>
    <p:sldId id="1303" r:id="rId32"/>
    <p:sldId id="1339" r:id="rId33"/>
    <p:sldId id="1341" r:id="rId34"/>
    <p:sldId id="1340" r:id="rId35"/>
    <p:sldId id="1342" r:id="rId36"/>
    <p:sldId id="1351" r:id="rId37"/>
    <p:sldId id="1352" r:id="rId38"/>
    <p:sldId id="1354" r:id="rId39"/>
    <p:sldId id="1357" r:id="rId40"/>
    <p:sldId id="1363" r:id="rId41"/>
    <p:sldId id="1364" r:id="rId42"/>
    <p:sldId id="1366" r:id="rId43"/>
    <p:sldId id="1367" r:id="rId44"/>
    <p:sldId id="1368" r:id="rId45"/>
    <p:sldId id="1370" r:id="rId46"/>
    <p:sldId id="1371" r:id="rId47"/>
    <p:sldId id="1362" r:id="rId48"/>
    <p:sldId id="1372" r:id="rId49"/>
    <p:sldId id="1373" r:id="rId50"/>
    <p:sldId id="1378" r:id="rId51"/>
    <p:sldId id="1374" r:id="rId52"/>
    <p:sldId id="1375" r:id="rId5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1C34FB06-AE6B-42E0-8D69-185E5DC07DAC}">
          <p14:sldIdLst>
            <p14:sldId id="1083"/>
            <p14:sldId id="1092"/>
            <p14:sldId id="1248"/>
            <p14:sldId id="1254"/>
            <p14:sldId id="1323"/>
            <p14:sldId id="1255"/>
            <p14:sldId id="1325"/>
            <p14:sldId id="1257"/>
            <p14:sldId id="1260"/>
            <p14:sldId id="1335"/>
            <p14:sldId id="1382"/>
            <p14:sldId id="1383"/>
            <p14:sldId id="1336"/>
            <p14:sldId id="1266"/>
            <p14:sldId id="1267"/>
            <p14:sldId id="1268"/>
            <p14:sldId id="1269"/>
            <p14:sldId id="1278"/>
            <p14:sldId id="1379"/>
            <p14:sldId id="1380"/>
          </p14:sldIdLst>
        </p14:section>
        <p14:section name="Untitled Section" id="{B2B3A039-CEDE-48E7-80A3-6AA2DF712712}">
          <p14:sldIdLst>
            <p14:sldId id="1292"/>
            <p14:sldId id="1293"/>
            <p14:sldId id="1294"/>
            <p14:sldId id="1295"/>
            <p14:sldId id="1296"/>
            <p14:sldId id="1306"/>
            <p14:sldId id="1305"/>
            <p14:sldId id="1298"/>
            <p14:sldId id="1301"/>
            <p14:sldId id="1302"/>
            <p14:sldId id="1303"/>
            <p14:sldId id="1339"/>
            <p14:sldId id="1341"/>
            <p14:sldId id="1340"/>
            <p14:sldId id="1342"/>
            <p14:sldId id="1351"/>
            <p14:sldId id="1352"/>
            <p14:sldId id="1354"/>
            <p14:sldId id="1357"/>
            <p14:sldId id="1363"/>
            <p14:sldId id="1364"/>
            <p14:sldId id="1366"/>
            <p14:sldId id="1367"/>
            <p14:sldId id="1368"/>
            <p14:sldId id="1370"/>
            <p14:sldId id="1371"/>
            <p14:sldId id="1362"/>
            <p14:sldId id="1372"/>
            <p14:sldId id="1373"/>
            <p14:sldId id="1378"/>
            <p14:sldId id="1374"/>
            <p14:sldId id="1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E1C"/>
    <a:srgbClr val="4D2A1B"/>
    <a:srgbClr val="DCD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143DE5-EDA4-442A-ACD0-B09E4C9EAE2A}" v="23" dt="2023-03-28T16:15:38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51" autoAdjust="0"/>
    <p:restoredTop sz="93659" autoAdjust="0"/>
  </p:normalViewPr>
  <p:slideViewPr>
    <p:cSldViewPr>
      <p:cViewPr varScale="1">
        <p:scale>
          <a:sx n="67" d="100"/>
          <a:sy n="67" d="100"/>
        </p:scale>
        <p:origin x="64" y="2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79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78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stB" userId="036fd538-e6a0-4478-b832-b99ce6775b9a" providerId="ADAL" clId="{29143DE5-EDA4-442A-ACD0-B09E4C9EAE2A}"/>
    <pc:docChg chg="custSel addSld delSld modSld sldOrd">
      <pc:chgData name="FoustB" userId="036fd538-e6a0-4478-b832-b99ce6775b9a" providerId="ADAL" clId="{29143DE5-EDA4-442A-ACD0-B09E4C9EAE2A}" dt="2023-03-30T12:55:40.610" v="55" actId="478"/>
      <pc:docMkLst>
        <pc:docMk/>
      </pc:docMkLst>
      <pc:sldChg chg="modSp">
        <pc:chgData name="FoustB" userId="036fd538-e6a0-4478-b832-b99ce6775b9a" providerId="ADAL" clId="{29143DE5-EDA4-442A-ACD0-B09E4C9EAE2A}" dt="2023-03-27T17:31:16.517" v="33" actId="255"/>
        <pc:sldMkLst>
          <pc:docMk/>
          <pc:sldMk cId="3404258781" sldId="1303"/>
        </pc:sldMkLst>
        <pc:spChg chg="mod">
          <ac:chgData name="FoustB" userId="036fd538-e6a0-4478-b832-b99ce6775b9a" providerId="ADAL" clId="{29143DE5-EDA4-442A-ACD0-B09E4C9EAE2A}" dt="2023-03-27T17:31:16.517" v="33" actId="255"/>
          <ac:spMkLst>
            <pc:docMk/>
            <pc:sldMk cId="3404258781" sldId="1303"/>
            <ac:spMk id="16" creationId="{00000000-0000-0000-0000-000000000000}"/>
          </ac:spMkLst>
        </pc:spChg>
      </pc:sldChg>
      <pc:sldChg chg="addSp delSp modSp mod delAnim modAnim">
        <pc:chgData name="FoustB" userId="036fd538-e6a0-4478-b832-b99ce6775b9a" providerId="ADAL" clId="{29143DE5-EDA4-442A-ACD0-B09E4C9EAE2A}" dt="2023-03-27T16:52:50.961" v="28"/>
        <pc:sldMkLst>
          <pc:docMk/>
          <pc:sldMk cId="2418399747" sldId="1337"/>
        </pc:sldMkLst>
        <pc:spChg chg="add mod">
          <ac:chgData name="FoustB" userId="036fd538-e6a0-4478-b832-b99ce6775b9a" providerId="ADAL" clId="{29143DE5-EDA4-442A-ACD0-B09E4C9EAE2A}" dt="2023-03-27T16:52:50.961" v="28"/>
          <ac:spMkLst>
            <pc:docMk/>
            <pc:sldMk cId="2418399747" sldId="1337"/>
            <ac:spMk id="2" creationId="{5E70C1F2-7325-FB82-B222-889EE36804D8}"/>
          </ac:spMkLst>
        </pc:spChg>
        <pc:spChg chg="del">
          <ac:chgData name="FoustB" userId="036fd538-e6a0-4478-b832-b99ce6775b9a" providerId="ADAL" clId="{29143DE5-EDA4-442A-ACD0-B09E4C9EAE2A}" dt="2023-03-27T16:49:00.835" v="4" actId="478"/>
          <ac:spMkLst>
            <pc:docMk/>
            <pc:sldMk cId="2418399747" sldId="1337"/>
            <ac:spMk id="15" creationId="{00000000-0000-0000-0000-000000000000}"/>
          </ac:spMkLst>
        </pc:spChg>
        <pc:spChg chg="del mod">
          <ac:chgData name="FoustB" userId="036fd538-e6a0-4478-b832-b99ce6775b9a" providerId="ADAL" clId="{29143DE5-EDA4-442A-ACD0-B09E4C9EAE2A}" dt="2023-03-27T16:51:01.753" v="27" actId="478"/>
          <ac:spMkLst>
            <pc:docMk/>
            <pc:sldMk cId="2418399747" sldId="1337"/>
            <ac:spMk id="17" creationId="{00000000-0000-0000-0000-000000000000}"/>
          </ac:spMkLst>
        </pc:spChg>
      </pc:sldChg>
      <pc:sldChg chg="del">
        <pc:chgData name="FoustB" userId="036fd538-e6a0-4478-b832-b99ce6775b9a" providerId="ADAL" clId="{29143DE5-EDA4-442A-ACD0-B09E4C9EAE2A}" dt="2023-03-27T16:50:06.675" v="24" actId="47"/>
        <pc:sldMkLst>
          <pc:docMk/>
          <pc:sldMk cId="1979880260" sldId="1338"/>
        </pc:sldMkLst>
      </pc:sldChg>
      <pc:sldChg chg="addSp delSp modSp mod delAnim modAnim">
        <pc:chgData name="FoustB" userId="036fd538-e6a0-4478-b832-b99ce6775b9a" providerId="ADAL" clId="{29143DE5-EDA4-442A-ACD0-B09E4C9EAE2A}" dt="2023-03-30T12:55:40.610" v="55" actId="478"/>
        <pc:sldMkLst>
          <pc:docMk/>
          <pc:sldMk cId="3671885014" sldId="1340"/>
        </pc:sldMkLst>
        <pc:spChg chg="add del">
          <ac:chgData name="FoustB" userId="036fd538-e6a0-4478-b832-b99ce6775b9a" providerId="ADAL" clId="{29143DE5-EDA4-442A-ACD0-B09E4C9EAE2A}" dt="2023-03-28T16:51:20.766" v="43" actId="478"/>
          <ac:spMkLst>
            <pc:docMk/>
            <pc:sldMk cId="3671885014" sldId="1340"/>
            <ac:spMk id="2" creationId="{8365E998-24A2-E0F7-F803-F6156AE6932E}"/>
          </ac:spMkLst>
        </pc:spChg>
        <pc:picChg chg="add del mod modCrop">
          <ac:chgData name="FoustB" userId="036fd538-e6a0-4478-b832-b99ce6775b9a" providerId="ADAL" clId="{29143DE5-EDA4-442A-ACD0-B09E4C9EAE2A}" dt="2023-03-30T12:55:40.610" v="55" actId="478"/>
          <ac:picMkLst>
            <pc:docMk/>
            <pc:sldMk cId="3671885014" sldId="1340"/>
            <ac:picMk id="4" creationId="{B223A90B-7FED-24DD-461E-2FF2D7E23E61}"/>
          </ac:picMkLst>
        </pc:picChg>
      </pc:sldChg>
      <pc:sldChg chg="ord">
        <pc:chgData name="FoustB" userId="036fd538-e6a0-4478-b832-b99ce6775b9a" providerId="ADAL" clId="{29143DE5-EDA4-442A-ACD0-B09E4C9EAE2A}" dt="2023-03-28T16:15:23.256" v="39"/>
        <pc:sldMkLst>
          <pc:docMk/>
          <pc:sldMk cId="1997570966" sldId="1341"/>
        </pc:sldMkLst>
      </pc:sldChg>
      <pc:sldChg chg="addSp delSp modSp mod">
        <pc:chgData name="FoustB" userId="036fd538-e6a0-4478-b832-b99ce6775b9a" providerId="ADAL" clId="{29143DE5-EDA4-442A-ACD0-B09E4C9EAE2A}" dt="2023-03-28T16:15:38.715" v="41"/>
        <pc:sldMkLst>
          <pc:docMk/>
          <pc:sldMk cId="3823002598" sldId="1342"/>
        </pc:sldMkLst>
        <pc:spChg chg="add mod">
          <ac:chgData name="FoustB" userId="036fd538-e6a0-4478-b832-b99ce6775b9a" providerId="ADAL" clId="{29143DE5-EDA4-442A-ACD0-B09E4C9EAE2A}" dt="2023-03-28T16:15:38.715" v="41"/>
          <ac:spMkLst>
            <pc:docMk/>
            <pc:sldMk cId="3823002598" sldId="1342"/>
            <ac:spMk id="2" creationId="{C2A410B2-72C8-AE7F-5EBA-9B27A6FF0F14}"/>
          </ac:spMkLst>
        </pc:spChg>
        <pc:spChg chg="del">
          <ac:chgData name="FoustB" userId="036fd538-e6a0-4478-b832-b99ce6775b9a" providerId="ADAL" clId="{29143DE5-EDA4-442A-ACD0-B09E4C9EAE2A}" dt="2023-03-28T16:15:38.393" v="40" actId="478"/>
          <ac:spMkLst>
            <pc:docMk/>
            <pc:sldMk cId="3823002598" sldId="1342"/>
            <ac:spMk id="12" creationId="{00000000-0000-0000-0000-000000000000}"/>
          </ac:spMkLst>
        </pc:spChg>
      </pc:sldChg>
      <pc:sldChg chg="del ord">
        <pc:chgData name="FoustB" userId="036fd538-e6a0-4478-b832-b99ce6775b9a" providerId="ADAL" clId="{29143DE5-EDA4-442A-ACD0-B09E4C9EAE2A}" dt="2023-03-28T16:15:21.073" v="37" actId="47"/>
        <pc:sldMkLst>
          <pc:docMk/>
          <pc:sldMk cId="2765848907" sldId="1376"/>
        </pc:sldMkLst>
      </pc:sldChg>
      <pc:sldChg chg="modSp add modAnim">
        <pc:chgData name="FoustB" userId="036fd538-e6a0-4478-b832-b99ce6775b9a" providerId="ADAL" clId="{29143DE5-EDA4-442A-ACD0-B09E4C9EAE2A}" dt="2023-03-27T16:52:54.006" v="29"/>
        <pc:sldMkLst>
          <pc:docMk/>
          <pc:sldMk cId="3559897571" sldId="1382"/>
        </pc:sldMkLst>
        <pc:spChg chg="mod">
          <ac:chgData name="FoustB" userId="036fd538-e6a0-4478-b832-b99ce6775b9a" providerId="ADAL" clId="{29143DE5-EDA4-442A-ACD0-B09E4C9EAE2A}" dt="2023-03-27T16:49:22.280" v="10" actId="207"/>
          <ac:spMkLst>
            <pc:docMk/>
            <pc:sldMk cId="3559897571" sldId="1382"/>
            <ac:spMk id="17" creationId="{00000000-0000-0000-0000-000000000000}"/>
          </ac:spMkLst>
        </pc:spChg>
      </pc:sldChg>
      <pc:sldChg chg="modSp add mod modAnim">
        <pc:chgData name="FoustB" userId="036fd538-e6a0-4478-b832-b99ce6775b9a" providerId="ADAL" clId="{29143DE5-EDA4-442A-ACD0-B09E4C9EAE2A}" dt="2023-03-27T16:49:59.698" v="23"/>
        <pc:sldMkLst>
          <pc:docMk/>
          <pc:sldMk cId="173422929" sldId="1383"/>
        </pc:sldMkLst>
        <pc:spChg chg="mod">
          <ac:chgData name="FoustB" userId="036fd538-e6a0-4478-b832-b99ce6775b9a" providerId="ADAL" clId="{29143DE5-EDA4-442A-ACD0-B09E4C9EAE2A}" dt="2023-03-27T16:49:57.515" v="22" actId="207"/>
          <ac:spMkLst>
            <pc:docMk/>
            <pc:sldMk cId="173422929" sldId="1383"/>
            <ac:spMk id="17" creationId="{00000000-0000-0000-0000-000000000000}"/>
          </ac:spMkLst>
        </pc:spChg>
      </pc:sldChg>
      <pc:sldChg chg="add">
        <pc:chgData name="FoustB" userId="036fd538-e6a0-4478-b832-b99ce6775b9a" providerId="ADAL" clId="{29143DE5-EDA4-442A-ACD0-B09E4C9EAE2A}" dt="2023-03-28T15:54:50.178" v="34"/>
        <pc:sldMkLst>
          <pc:docMk/>
          <pc:sldMk cId="4171971751" sldId="13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4/10/2023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6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701675"/>
            <a:ext cx="76962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/>
              <a:t>1 Peter 2:4-10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0" y="4876800"/>
            <a:ext cx="7543800" cy="16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i="1" dirty="0"/>
              <a:t>Living Stones</a:t>
            </a:r>
          </a:p>
        </p:txBody>
      </p:sp>
    </p:spTree>
    <p:extLst>
      <p:ext uri="{BB962C8B-B14F-4D97-AF65-F5344CB8AC3E}">
        <p14:creationId xmlns:p14="http://schemas.microsoft.com/office/powerpoint/2010/main" val="3738278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1) </a:t>
            </a:r>
            <a:r>
              <a:rPr lang="en-US" sz="4400" b="1" i="1" dirty="0"/>
              <a:t>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b="1" u="sng" dirty="0">
                <a:solidFill>
                  <a:srgbClr val="002060"/>
                </a:solidFill>
              </a:rPr>
              <a:t>you also, as living stones, are being built up as a spiritual house</a:t>
            </a:r>
            <a:r>
              <a:rPr lang="en-US" sz="3200" dirty="0">
                <a:solidFill>
                  <a:schemeClr val="tx1"/>
                </a:solidFill>
              </a:rPr>
              <a:t>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81000" y="990316"/>
            <a:ext cx="6477000" cy="72606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000" b="1" dirty="0"/>
              <a:t>Encouragement: You Belong</a:t>
            </a:r>
            <a:endParaRPr lang="en-US" sz="4000" b="1" u="sng" dirty="0"/>
          </a:p>
        </p:txBody>
      </p:sp>
      <p:sp>
        <p:nvSpPr>
          <p:cNvPr id="13" name="Rounded Rectangle 12"/>
          <p:cNvSpPr/>
          <p:nvPr/>
        </p:nvSpPr>
        <p:spPr>
          <a:xfrm>
            <a:off x="410438" y="1868776"/>
            <a:ext cx="2561362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Included</a:t>
            </a:r>
            <a:endParaRPr lang="en-US" sz="3400" b="1" u="sng" dirty="0"/>
          </a:p>
        </p:txBody>
      </p:sp>
    </p:spTree>
    <p:extLst>
      <p:ext uri="{BB962C8B-B14F-4D97-AF65-F5344CB8AC3E}">
        <p14:creationId xmlns:p14="http://schemas.microsoft.com/office/powerpoint/2010/main" val="148352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09600" y="3276316"/>
            <a:ext cx="4800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running metaphor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1) </a:t>
            </a:r>
            <a:r>
              <a:rPr lang="en-US" sz="4400" b="1" i="1" dirty="0"/>
              <a:t>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b="1" u="sng" dirty="0">
                <a:solidFill>
                  <a:srgbClr val="002060"/>
                </a:solidFill>
              </a:rPr>
              <a:t>you also, as living stones, are being built up as a spiritual house</a:t>
            </a:r>
            <a:r>
              <a:rPr lang="en-US" sz="3200" dirty="0">
                <a:solidFill>
                  <a:schemeClr val="tx1"/>
                </a:solidFill>
              </a:rPr>
              <a:t>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81000" y="990316"/>
            <a:ext cx="6477000" cy="72606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000" b="1" dirty="0"/>
              <a:t>Encouragement: You Belong</a:t>
            </a:r>
            <a:endParaRPr lang="en-US" sz="4000" b="1" u="sng" dirty="0"/>
          </a:p>
        </p:txBody>
      </p:sp>
      <p:sp>
        <p:nvSpPr>
          <p:cNvPr id="13" name="Rounded Rectangle 12"/>
          <p:cNvSpPr/>
          <p:nvPr/>
        </p:nvSpPr>
        <p:spPr>
          <a:xfrm>
            <a:off x="410438" y="1868776"/>
            <a:ext cx="2561362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Included</a:t>
            </a:r>
            <a:endParaRPr lang="en-US" sz="3400" b="1" u="sng" dirty="0"/>
          </a:p>
        </p:txBody>
      </p:sp>
      <p:sp>
        <p:nvSpPr>
          <p:cNvPr id="16" name="Rectangle 15"/>
          <p:cNvSpPr/>
          <p:nvPr/>
        </p:nvSpPr>
        <p:spPr>
          <a:xfrm>
            <a:off x="4191000" y="1828661"/>
            <a:ext cx="7924800" cy="1580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Pet 2:10 </a:t>
            </a:r>
            <a:r>
              <a:rPr lang="en-US" sz="3100" dirty="0">
                <a:solidFill>
                  <a:schemeClr val="tx1"/>
                </a:solidFill>
              </a:rPr>
              <a:t>for you once were </a:t>
            </a:r>
            <a:r>
              <a:rPr lang="en-US" sz="3100" cap="small" dirty="0">
                <a:solidFill>
                  <a:schemeClr val="tx1"/>
                </a:solidFill>
              </a:rPr>
              <a:t>not a people</a:t>
            </a:r>
            <a:r>
              <a:rPr lang="en-US" sz="3100" dirty="0">
                <a:solidFill>
                  <a:schemeClr val="tx1"/>
                </a:solidFill>
              </a:rPr>
              <a:t>, but now you are </a:t>
            </a:r>
            <a:r>
              <a:rPr lang="en-US" sz="3100" cap="small" dirty="0">
                <a:solidFill>
                  <a:schemeClr val="tx1"/>
                </a:solidFill>
              </a:rPr>
              <a:t>the people of God</a:t>
            </a:r>
            <a:r>
              <a:rPr lang="en-US" sz="3100" dirty="0">
                <a:solidFill>
                  <a:schemeClr val="tx1"/>
                </a:solidFill>
              </a:rPr>
              <a:t>; you had </a:t>
            </a:r>
            <a:r>
              <a:rPr lang="en-US" sz="3100" cap="small" dirty="0">
                <a:solidFill>
                  <a:schemeClr val="tx1"/>
                </a:solidFill>
              </a:rPr>
              <a:t>not received mercy,</a:t>
            </a:r>
            <a:r>
              <a:rPr lang="en-US" sz="3100" dirty="0">
                <a:solidFill>
                  <a:schemeClr val="tx1"/>
                </a:solidFill>
              </a:rPr>
              <a:t> but now you have </a:t>
            </a:r>
            <a:r>
              <a:rPr lang="en-US" sz="3100" cap="small" dirty="0">
                <a:solidFill>
                  <a:schemeClr val="tx1"/>
                </a:solidFill>
              </a:rPr>
              <a:t>received mercy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  <a:endParaRPr lang="en-US" sz="3100" b="1" u="sng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91000" y="1828800"/>
            <a:ext cx="7924800" cy="1580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Pet 2:10 </a:t>
            </a:r>
            <a:r>
              <a:rPr lang="en-US" sz="3100" dirty="0">
                <a:solidFill>
                  <a:schemeClr val="tx1"/>
                </a:solidFill>
              </a:rPr>
              <a:t>for you once were </a:t>
            </a:r>
            <a:r>
              <a:rPr lang="en-US" sz="3100" b="1" u="sng" cap="small" dirty="0">
                <a:solidFill>
                  <a:srgbClr val="002060"/>
                </a:solidFill>
              </a:rPr>
              <a:t>not a people</a:t>
            </a:r>
            <a:r>
              <a:rPr lang="en-US" sz="3100" dirty="0">
                <a:solidFill>
                  <a:schemeClr val="tx1"/>
                </a:solidFill>
              </a:rPr>
              <a:t>, but now you are </a:t>
            </a:r>
            <a:r>
              <a:rPr lang="en-US" sz="3100" cap="small" dirty="0">
                <a:solidFill>
                  <a:schemeClr val="tx1"/>
                </a:solidFill>
              </a:rPr>
              <a:t>the people of God</a:t>
            </a:r>
            <a:r>
              <a:rPr lang="en-US" sz="3100" dirty="0">
                <a:solidFill>
                  <a:schemeClr val="tx1"/>
                </a:solidFill>
              </a:rPr>
              <a:t>; you had </a:t>
            </a:r>
            <a:r>
              <a:rPr lang="en-US" sz="3100" b="1" u="sng" cap="small" dirty="0">
                <a:solidFill>
                  <a:srgbClr val="002060"/>
                </a:solidFill>
              </a:rPr>
              <a:t>not received mercy</a:t>
            </a:r>
            <a:r>
              <a:rPr lang="en-US" sz="3100" cap="small" dirty="0">
                <a:solidFill>
                  <a:schemeClr val="tx1"/>
                </a:solidFill>
              </a:rPr>
              <a:t>,</a:t>
            </a:r>
            <a:r>
              <a:rPr lang="en-US" sz="3100" dirty="0">
                <a:solidFill>
                  <a:schemeClr val="tx1"/>
                </a:solidFill>
              </a:rPr>
              <a:t> but now you have </a:t>
            </a:r>
            <a:r>
              <a:rPr lang="en-US" sz="3100" cap="small" dirty="0">
                <a:solidFill>
                  <a:schemeClr val="tx1"/>
                </a:solidFill>
              </a:rPr>
              <a:t>received mercy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  <a:endParaRPr lang="en-US" sz="3200" baseline="30000" dirty="0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9908203" y="990316"/>
            <a:ext cx="1978997" cy="616697"/>
          </a:xfrm>
          <a:prstGeom prst="wedgeRectCallout">
            <a:avLst>
              <a:gd name="adj1" fmla="val -69232"/>
              <a:gd name="adj2" fmla="val 109211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Hosea 1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200" y="3351089"/>
            <a:ext cx="12094029" cy="15073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Hosea 2:23</a:t>
            </a:r>
            <a:r>
              <a:rPr lang="en-US" sz="3200" b="1" dirty="0"/>
              <a:t> I will show my love to the one I called “Not my loved one.”  I will say to those called “Not my people,” “You are my people,” and they will say, “You are my God.”</a:t>
            </a:r>
            <a:endParaRPr lang="en-US" sz="32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97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09600" y="3276316"/>
            <a:ext cx="4800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running metaphor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1) </a:t>
            </a:r>
            <a:r>
              <a:rPr lang="en-US" sz="4400" b="1" i="1" dirty="0"/>
              <a:t>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b="1" u="sng" dirty="0">
                <a:solidFill>
                  <a:srgbClr val="002060"/>
                </a:solidFill>
              </a:rPr>
              <a:t>you also, as living stones, are being built up as a spiritual house</a:t>
            </a:r>
            <a:r>
              <a:rPr lang="en-US" sz="3200" dirty="0">
                <a:solidFill>
                  <a:schemeClr val="tx1"/>
                </a:solidFill>
              </a:rPr>
              <a:t>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81000" y="990316"/>
            <a:ext cx="6477000" cy="72606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000" b="1" dirty="0"/>
              <a:t>Encouragement: You Belong</a:t>
            </a:r>
            <a:endParaRPr lang="en-US" sz="4000" b="1" u="sng" dirty="0"/>
          </a:p>
        </p:txBody>
      </p:sp>
      <p:sp>
        <p:nvSpPr>
          <p:cNvPr id="13" name="Rounded Rectangle 12"/>
          <p:cNvSpPr/>
          <p:nvPr/>
        </p:nvSpPr>
        <p:spPr>
          <a:xfrm>
            <a:off x="410438" y="1868776"/>
            <a:ext cx="2561362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Included</a:t>
            </a:r>
            <a:endParaRPr lang="en-US" sz="3400" b="1" u="sng" dirty="0"/>
          </a:p>
        </p:txBody>
      </p:sp>
      <p:sp>
        <p:nvSpPr>
          <p:cNvPr id="16" name="Rectangle 15"/>
          <p:cNvSpPr/>
          <p:nvPr/>
        </p:nvSpPr>
        <p:spPr>
          <a:xfrm>
            <a:off x="4191000" y="1828661"/>
            <a:ext cx="7924800" cy="1580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Pet 2:10 </a:t>
            </a:r>
            <a:r>
              <a:rPr lang="en-US" sz="3100" dirty="0">
                <a:solidFill>
                  <a:schemeClr val="tx1"/>
                </a:solidFill>
              </a:rPr>
              <a:t>for you once were </a:t>
            </a:r>
            <a:r>
              <a:rPr lang="en-US" sz="3100" cap="small" dirty="0">
                <a:solidFill>
                  <a:schemeClr val="tx1"/>
                </a:solidFill>
              </a:rPr>
              <a:t>not a people</a:t>
            </a:r>
            <a:r>
              <a:rPr lang="en-US" sz="3100" dirty="0">
                <a:solidFill>
                  <a:schemeClr val="tx1"/>
                </a:solidFill>
              </a:rPr>
              <a:t>, but now you are </a:t>
            </a:r>
            <a:r>
              <a:rPr lang="en-US" sz="3100" cap="small" dirty="0">
                <a:solidFill>
                  <a:schemeClr val="tx1"/>
                </a:solidFill>
              </a:rPr>
              <a:t>the people of God</a:t>
            </a:r>
            <a:r>
              <a:rPr lang="en-US" sz="3100" dirty="0">
                <a:solidFill>
                  <a:schemeClr val="tx1"/>
                </a:solidFill>
              </a:rPr>
              <a:t>; you had </a:t>
            </a:r>
            <a:r>
              <a:rPr lang="en-US" sz="3100" cap="small" dirty="0">
                <a:solidFill>
                  <a:schemeClr val="tx1"/>
                </a:solidFill>
              </a:rPr>
              <a:t>not received mercy,</a:t>
            </a:r>
            <a:r>
              <a:rPr lang="en-US" sz="3100" dirty="0">
                <a:solidFill>
                  <a:schemeClr val="tx1"/>
                </a:solidFill>
              </a:rPr>
              <a:t> but now you have </a:t>
            </a:r>
            <a:r>
              <a:rPr lang="en-US" sz="3100" cap="small" dirty="0">
                <a:solidFill>
                  <a:schemeClr val="tx1"/>
                </a:solidFill>
              </a:rPr>
              <a:t>received mercy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  <a:endParaRPr lang="en-US" sz="3100" b="1" u="sng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91000" y="1828800"/>
            <a:ext cx="7924800" cy="1580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100" b="1" baseline="30000" dirty="0">
                <a:solidFill>
                  <a:schemeClr val="tx1"/>
                </a:solidFill>
              </a:rPr>
              <a:t>1 Pet 2:10 </a:t>
            </a:r>
            <a:r>
              <a:rPr lang="en-US" sz="3100" dirty="0">
                <a:solidFill>
                  <a:schemeClr val="tx1"/>
                </a:solidFill>
              </a:rPr>
              <a:t>for you once were </a:t>
            </a:r>
            <a:r>
              <a:rPr lang="en-US" sz="3100" cap="small" dirty="0">
                <a:solidFill>
                  <a:schemeClr val="tx1"/>
                </a:solidFill>
              </a:rPr>
              <a:t>not a people</a:t>
            </a:r>
            <a:r>
              <a:rPr lang="en-US" sz="3100" dirty="0">
                <a:solidFill>
                  <a:schemeClr val="tx1"/>
                </a:solidFill>
              </a:rPr>
              <a:t>, </a:t>
            </a:r>
            <a:r>
              <a:rPr lang="en-US" sz="3100" b="1" u="sng" dirty="0">
                <a:solidFill>
                  <a:srgbClr val="002060"/>
                </a:solidFill>
              </a:rPr>
              <a:t>but now you are </a:t>
            </a:r>
            <a:r>
              <a:rPr lang="en-US" sz="3100" b="1" u="sng" cap="small" dirty="0">
                <a:solidFill>
                  <a:srgbClr val="002060"/>
                </a:solidFill>
              </a:rPr>
              <a:t>the people of God</a:t>
            </a:r>
            <a:r>
              <a:rPr lang="en-US" sz="3100" dirty="0">
                <a:solidFill>
                  <a:schemeClr val="tx1"/>
                </a:solidFill>
              </a:rPr>
              <a:t>; you had </a:t>
            </a:r>
            <a:r>
              <a:rPr lang="en-US" sz="3100" cap="small" dirty="0">
                <a:solidFill>
                  <a:schemeClr val="tx1"/>
                </a:solidFill>
              </a:rPr>
              <a:t>not received mercy,</a:t>
            </a:r>
            <a:r>
              <a:rPr lang="en-US" sz="3100" dirty="0">
                <a:solidFill>
                  <a:schemeClr val="tx1"/>
                </a:solidFill>
              </a:rPr>
              <a:t> </a:t>
            </a:r>
            <a:r>
              <a:rPr lang="en-US" sz="3100" b="1" u="sng" dirty="0">
                <a:solidFill>
                  <a:srgbClr val="002060"/>
                </a:solidFill>
              </a:rPr>
              <a:t>but now you have </a:t>
            </a:r>
            <a:r>
              <a:rPr lang="en-US" sz="3100" b="1" u="sng" cap="small" dirty="0">
                <a:solidFill>
                  <a:srgbClr val="002060"/>
                </a:solidFill>
              </a:rPr>
              <a:t>received mercy</a:t>
            </a:r>
            <a:r>
              <a:rPr lang="en-US" sz="3100" dirty="0">
                <a:solidFill>
                  <a:schemeClr val="tx1"/>
                </a:solidFill>
              </a:rPr>
              <a:t>.</a:t>
            </a:r>
            <a:endParaRPr lang="en-US" sz="3200" baseline="30000" dirty="0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9908203" y="990316"/>
            <a:ext cx="1978997" cy="616697"/>
          </a:xfrm>
          <a:prstGeom prst="wedgeRectCallout">
            <a:avLst>
              <a:gd name="adj1" fmla="val -69232"/>
              <a:gd name="adj2" fmla="val 109211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Hosea 1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200" y="3351089"/>
            <a:ext cx="12094029" cy="15073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Hosea 2:23</a:t>
            </a:r>
            <a:r>
              <a:rPr lang="en-US" sz="3200" b="1" dirty="0"/>
              <a:t> I will show my love to the one I called “Not my loved one.”  I will say to those called “Not my people,” “You are my people,” and they will say, “You are my God.”</a:t>
            </a:r>
            <a:endParaRPr lang="en-US" sz="32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22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1) </a:t>
            </a:r>
            <a:r>
              <a:rPr lang="en-US" sz="4400" b="1" i="1" dirty="0"/>
              <a:t>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b="1" u="sng" dirty="0">
                <a:solidFill>
                  <a:srgbClr val="002060"/>
                </a:solidFill>
              </a:rPr>
              <a:t>you also, as living stones, are being built up as a spiritual house</a:t>
            </a:r>
            <a:r>
              <a:rPr lang="en-US" sz="3200" dirty="0">
                <a:solidFill>
                  <a:schemeClr val="tx1"/>
                </a:solidFill>
              </a:rPr>
              <a:t>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05676" y="2628341"/>
            <a:ext cx="2566124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Placed</a:t>
            </a:r>
            <a:endParaRPr lang="en-US" sz="3400" b="1" u="sng" dirty="0"/>
          </a:p>
        </p:txBody>
      </p:sp>
      <p:sp>
        <p:nvSpPr>
          <p:cNvPr id="12" name="Rounded Rectangle 11"/>
          <p:cNvSpPr/>
          <p:nvPr/>
        </p:nvSpPr>
        <p:spPr>
          <a:xfrm>
            <a:off x="381000" y="990316"/>
            <a:ext cx="6477000" cy="72606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000" b="1" dirty="0"/>
              <a:t>Encouragement: You Belong</a:t>
            </a:r>
            <a:endParaRPr lang="en-US" sz="4000" b="1" u="sng" dirty="0"/>
          </a:p>
        </p:txBody>
      </p:sp>
      <p:sp>
        <p:nvSpPr>
          <p:cNvPr id="13" name="Rounded Rectangle 12"/>
          <p:cNvSpPr/>
          <p:nvPr/>
        </p:nvSpPr>
        <p:spPr>
          <a:xfrm>
            <a:off x="410438" y="1868776"/>
            <a:ext cx="2561362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Included</a:t>
            </a:r>
            <a:endParaRPr lang="en-US" sz="3400" b="1" u="sng" dirty="0"/>
          </a:p>
        </p:txBody>
      </p:sp>
    </p:spTree>
    <p:extLst>
      <p:ext uri="{BB962C8B-B14F-4D97-AF65-F5344CB8AC3E}">
        <p14:creationId xmlns:p14="http://schemas.microsoft.com/office/powerpoint/2010/main" val="283104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1) </a:t>
            </a:r>
            <a:r>
              <a:rPr lang="en-US" sz="4400" b="1" i="1" dirty="0"/>
              <a:t>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b="1" u="sng" dirty="0">
                <a:solidFill>
                  <a:srgbClr val="002060"/>
                </a:solidFill>
              </a:rPr>
              <a:t>you also, as living stones, are being built up as a spiritual house</a:t>
            </a:r>
            <a:r>
              <a:rPr lang="en-US" sz="3200" dirty="0">
                <a:solidFill>
                  <a:schemeClr val="tx1"/>
                </a:solidFill>
              </a:rPr>
              <a:t>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3352800"/>
            <a:ext cx="8711485" cy="12935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1 </a:t>
            </a:r>
            <a:r>
              <a:rPr lang="en-US" sz="3200" b="1" baseline="30000" dirty="0" err="1"/>
              <a:t>Cor</a:t>
            </a:r>
            <a:r>
              <a:rPr lang="en-US" sz="3200" b="1" baseline="30000" dirty="0"/>
              <a:t> 12:1 </a:t>
            </a:r>
            <a:r>
              <a:rPr lang="en-US" sz="3200" b="1" dirty="0"/>
              <a:t>But now God has placed the members, each one of them, in the body, just as He desired. </a:t>
            </a:r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05676" y="2628341"/>
            <a:ext cx="2566124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Placed</a:t>
            </a:r>
            <a:endParaRPr lang="en-US" sz="3400" b="1" u="sng" dirty="0"/>
          </a:p>
        </p:txBody>
      </p:sp>
      <p:sp>
        <p:nvSpPr>
          <p:cNvPr id="17" name="Rounded Rectangle 16"/>
          <p:cNvSpPr/>
          <p:nvPr/>
        </p:nvSpPr>
        <p:spPr>
          <a:xfrm>
            <a:off x="381000" y="990316"/>
            <a:ext cx="6477000" cy="72606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000" b="1" dirty="0"/>
              <a:t>Encouragement: You Belong</a:t>
            </a:r>
            <a:endParaRPr lang="en-US" sz="4000" b="1" u="sng" dirty="0"/>
          </a:p>
        </p:txBody>
      </p:sp>
      <p:sp>
        <p:nvSpPr>
          <p:cNvPr id="20" name="Rounded Rectangle 19"/>
          <p:cNvSpPr/>
          <p:nvPr/>
        </p:nvSpPr>
        <p:spPr>
          <a:xfrm>
            <a:off x="410438" y="1868776"/>
            <a:ext cx="2561362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Included</a:t>
            </a:r>
            <a:endParaRPr lang="en-US" sz="3400" b="1" u="sng" dirty="0"/>
          </a:p>
        </p:txBody>
      </p:sp>
    </p:spTree>
    <p:extLst>
      <p:ext uri="{BB962C8B-B14F-4D97-AF65-F5344CB8AC3E}">
        <p14:creationId xmlns:p14="http://schemas.microsoft.com/office/powerpoint/2010/main" val="2826804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1) </a:t>
            </a:r>
            <a:r>
              <a:rPr lang="en-US" sz="4400" b="1" i="1" dirty="0"/>
              <a:t>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b="1" u="sng" dirty="0">
                <a:solidFill>
                  <a:srgbClr val="002060"/>
                </a:solidFill>
              </a:rPr>
              <a:t>you also, as living stones, are being built up as a spiritual house</a:t>
            </a:r>
            <a:r>
              <a:rPr lang="en-US" sz="3200" dirty="0">
                <a:solidFill>
                  <a:schemeClr val="tx1"/>
                </a:solidFill>
              </a:rPr>
              <a:t>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05676" y="2628341"/>
            <a:ext cx="2566124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Placed</a:t>
            </a:r>
            <a:endParaRPr lang="en-US" sz="3400" b="1" u="sng" dirty="0"/>
          </a:p>
        </p:txBody>
      </p:sp>
      <p:sp>
        <p:nvSpPr>
          <p:cNvPr id="20" name="Rounded Rectangle 19"/>
          <p:cNvSpPr/>
          <p:nvPr/>
        </p:nvSpPr>
        <p:spPr>
          <a:xfrm>
            <a:off x="381000" y="990316"/>
            <a:ext cx="6477000" cy="72606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000" b="1" dirty="0"/>
              <a:t>Encouragement: You Belong</a:t>
            </a:r>
            <a:endParaRPr lang="en-US" sz="4000" b="1" u="sng" dirty="0"/>
          </a:p>
        </p:txBody>
      </p:sp>
      <p:sp>
        <p:nvSpPr>
          <p:cNvPr id="21" name="Rounded Rectangle 20"/>
          <p:cNvSpPr/>
          <p:nvPr/>
        </p:nvSpPr>
        <p:spPr>
          <a:xfrm>
            <a:off x="405676" y="3383021"/>
            <a:ext cx="2566124" cy="579379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Unified</a:t>
            </a:r>
            <a:endParaRPr lang="en-US" sz="3400" b="1" u="sng" dirty="0"/>
          </a:p>
        </p:txBody>
      </p:sp>
      <p:sp>
        <p:nvSpPr>
          <p:cNvPr id="23" name="Rounded Rectangle 22"/>
          <p:cNvSpPr/>
          <p:nvPr/>
        </p:nvSpPr>
        <p:spPr>
          <a:xfrm>
            <a:off x="410438" y="1868776"/>
            <a:ext cx="2561362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Included</a:t>
            </a:r>
            <a:endParaRPr lang="en-US" sz="3400" b="1" u="sng" dirty="0"/>
          </a:p>
        </p:txBody>
      </p:sp>
    </p:spTree>
    <p:extLst>
      <p:ext uri="{BB962C8B-B14F-4D97-AF65-F5344CB8AC3E}">
        <p14:creationId xmlns:p14="http://schemas.microsoft.com/office/powerpoint/2010/main" val="376021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1) </a:t>
            </a:r>
            <a:r>
              <a:rPr lang="en-US" sz="4400" b="1" i="1" dirty="0"/>
              <a:t>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b="1" u="sng" dirty="0">
                <a:solidFill>
                  <a:srgbClr val="002060"/>
                </a:solidFill>
              </a:rPr>
              <a:t>you also, as living stones, are being built up as a spiritual house</a:t>
            </a:r>
            <a:r>
              <a:rPr lang="en-US" sz="3200" dirty="0">
                <a:solidFill>
                  <a:schemeClr val="tx1"/>
                </a:solidFill>
              </a:rPr>
              <a:t>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95800" y="3048000"/>
            <a:ext cx="7416086" cy="157840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1 Peter 1:22</a:t>
            </a:r>
            <a:r>
              <a:rPr lang="en-US" sz="3200" b="1" dirty="0"/>
              <a:t> </a:t>
            </a:r>
            <a:r>
              <a:rPr lang="en-US" sz="3200" b="1" baseline="30000" dirty="0"/>
              <a:t> </a:t>
            </a:r>
            <a:r>
              <a:rPr lang="en-US" sz="3200" b="1" dirty="0"/>
              <a:t>now you must show sincere love to each other as brothers and sisters.</a:t>
            </a:r>
            <a:r>
              <a:rPr lang="en-US" sz="3200" b="1" baseline="30000" dirty="0"/>
              <a:t> </a:t>
            </a:r>
            <a:r>
              <a:rPr lang="en-US" sz="3200" b="1" dirty="0"/>
              <a:t>Love each other deeply with all your heart.</a:t>
            </a:r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05676" y="2628341"/>
            <a:ext cx="2566124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Placed</a:t>
            </a:r>
            <a:endParaRPr lang="en-US" sz="3400" b="1" u="sng" dirty="0"/>
          </a:p>
        </p:txBody>
      </p:sp>
      <p:sp>
        <p:nvSpPr>
          <p:cNvPr id="19" name="Rounded Rectangle 18"/>
          <p:cNvSpPr/>
          <p:nvPr/>
        </p:nvSpPr>
        <p:spPr>
          <a:xfrm>
            <a:off x="381000" y="990316"/>
            <a:ext cx="6477000" cy="72606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000" b="1" dirty="0"/>
              <a:t>Encouragement: You Belong</a:t>
            </a:r>
            <a:endParaRPr lang="en-US" sz="4000" b="1" u="sng" dirty="0"/>
          </a:p>
        </p:txBody>
      </p:sp>
      <p:sp>
        <p:nvSpPr>
          <p:cNvPr id="20" name="Rounded Rectangle 19"/>
          <p:cNvSpPr/>
          <p:nvPr/>
        </p:nvSpPr>
        <p:spPr>
          <a:xfrm>
            <a:off x="405676" y="3383021"/>
            <a:ext cx="2566124" cy="579379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Unified</a:t>
            </a:r>
            <a:endParaRPr lang="en-US" sz="3400" b="1" u="sng" dirty="0"/>
          </a:p>
        </p:txBody>
      </p:sp>
      <p:sp>
        <p:nvSpPr>
          <p:cNvPr id="21" name="Rounded Rectangle 20"/>
          <p:cNvSpPr/>
          <p:nvPr/>
        </p:nvSpPr>
        <p:spPr>
          <a:xfrm>
            <a:off x="405676" y="4114800"/>
            <a:ext cx="2566124" cy="593274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Interlocking</a:t>
            </a:r>
            <a:endParaRPr lang="en-US" sz="3400" b="1" u="sng" dirty="0"/>
          </a:p>
        </p:txBody>
      </p:sp>
      <p:sp>
        <p:nvSpPr>
          <p:cNvPr id="22" name="Rounded Rectangle 21"/>
          <p:cNvSpPr/>
          <p:nvPr/>
        </p:nvSpPr>
        <p:spPr>
          <a:xfrm>
            <a:off x="410438" y="1868776"/>
            <a:ext cx="2561362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Included</a:t>
            </a:r>
            <a:endParaRPr lang="en-US" sz="3400" b="1" u="sng" dirty="0"/>
          </a:p>
        </p:txBody>
      </p:sp>
    </p:spTree>
    <p:extLst>
      <p:ext uri="{BB962C8B-B14F-4D97-AF65-F5344CB8AC3E}">
        <p14:creationId xmlns:p14="http://schemas.microsoft.com/office/powerpoint/2010/main" val="255411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1) </a:t>
            </a:r>
            <a:r>
              <a:rPr lang="en-US" sz="4400" b="1" i="1" dirty="0"/>
              <a:t>Together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05676" y="2628341"/>
            <a:ext cx="2566124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Placed</a:t>
            </a:r>
            <a:endParaRPr lang="en-US" sz="34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b="1" u="sng" dirty="0">
                <a:solidFill>
                  <a:srgbClr val="002060"/>
                </a:solidFill>
              </a:rPr>
              <a:t>you also, as living stones, are being built up as a spiritual house</a:t>
            </a:r>
            <a:r>
              <a:rPr lang="en-US" sz="3200" dirty="0">
                <a:solidFill>
                  <a:schemeClr val="tx1"/>
                </a:solidFill>
              </a:rPr>
              <a:t>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990316"/>
            <a:ext cx="6477000" cy="72606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000" b="1" dirty="0"/>
              <a:t>Encouragement: You Belong</a:t>
            </a:r>
            <a:endParaRPr lang="en-US" sz="4000" b="1" u="sng" dirty="0"/>
          </a:p>
        </p:txBody>
      </p:sp>
      <p:sp>
        <p:nvSpPr>
          <p:cNvPr id="14" name="Rounded Rectangle 13"/>
          <p:cNvSpPr/>
          <p:nvPr/>
        </p:nvSpPr>
        <p:spPr>
          <a:xfrm>
            <a:off x="405676" y="3383021"/>
            <a:ext cx="2566124" cy="579379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Unified</a:t>
            </a:r>
            <a:endParaRPr lang="en-US" sz="3400" b="1" u="sng" dirty="0"/>
          </a:p>
        </p:txBody>
      </p:sp>
      <p:sp>
        <p:nvSpPr>
          <p:cNvPr id="17" name="Rounded Rectangle 16"/>
          <p:cNvSpPr/>
          <p:nvPr/>
        </p:nvSpPr>
        <p:spPr>
          <a:xfrm>
            <a:off x="405676" y="4114800"/>
            <a:ext cx="2566124" cy="593274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Interlocking</a:t>
            </a:r>
            <a:endParaRPr lang="en-US" sz="3400" b="1" u="sng" dirty="0"/>
          </a:p>
        </p:txBody>
      </p:sp>
      <p:sp>
        <p:nvSpPr>
          <p:cNvPr id="20" name="Rounded Rectangle 19"/>
          <p:cNvSpPr/>
          <p:nvPr/>
        </p:nvSpPr>
        <p:spPr>
          <a:xfrm>
            <a:off x="3216850" y="1972656"/>
            <a:ext cx="3821768" cy="2607887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You may be suffering, but at least you’re doing it together!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10438" y="1868776"/>
            <a:ext cx="2561362" cy="58623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600" b="1" dirty="0"/>
              <a:t>Included</a:t>
            </a:r>
            <a:endParaRPr lang="en-US" sz="3400" b="1" u="sng" dirty="0"/>
          </a:p>
        </p:txBody>
      </p:sp>
    </p:spTree>
    <p:extLst>
      <p:ext uri="{BB962C8B-B14F-4D97-AF65-F5344CB8AC3E}">
        <p14:creationId xmlns:p14="http://schemas.microsoft.com/office/powerpoint/2010/main" val="3927026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1) </a:t>
            </a:r>
            <a:r>
              <a:rPr lang="en-US" sz="4400" b="1" i="1" dirty="0"/>
              <a:t>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97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2) </a:t>
            </a:r>
            <a:r>
              <a:rPr lang="en-US" sz="4400" b="1" i="1" dirty="0"/>
              <a:t>Different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</a:t>
            </a:r>
            <a:r>
              <a:rPr lang="en-US" sz="3200" b="1" u="sng" dirty="0">
                <a:solidFill>
                  <a:srgbClr val="002060"/>
                </a:solidFill>
              </a:rPr>
              <a:t>which has been rejected by men, but is choice and precious in the sight of God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51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2:4 </a:t>
            </a:r>
            <a:r>
              <a:rPr lang="en-US" sz="3600" dirty="0">
                <a:solidFill>
                  <a:schemeClr val="tx1"/>
                </a:solidFill>
              </a:rPr>
              <a:t>And coming to Him as to a living stone which has been rejected by men, but is choice and precious in the sight of God, </a:t>
            </a:r>
            <a:r>
              <a:rPr lang="en-US" sz="3600" b="1" baseline="30000" dirty="0">
                <a:solidFill>
                  <a:schemeClr val="tx1"/>
                </a:solidFill>
              </a:rPr>
              <a:t>5 </a:t>
            </a:r>
            <a:r>
              <a:rPr lang="en-US" sz="3600" dirty="0">
                <a:solidFill>
                  <a:schemeClr val="tx1"/>
                </a:solidFill>
              </a:rPr>
              <a:t>you also, as living stones, are being built up as a spiritual house for a holy priesthood, to offer up spiritual sacrifices acceptable to God through Jesus Christ.  </a:t>
            </a:r>
            <a:r>
              <a:rPr lang="en-US" sz="3600" b="1" baseline="30000" dirty="0">
                <a:solidFill>
                  <a:schemeClr val="tx1"/>
                </a:solidFill>
              </a:rPr>
              <a:t>6 </a:t>
            </a:r>
            <a:r>
              <a:rPr lang="en-US" sz="3600" dirty="0">
                <a:solidFill>
                  <a:schemeClr val="tx1"/>
                </a:solidFill>
              </a:rPr>
              <a:t>For this is contained in Scripture:</a:t>
            </a:r>
          </a:p>
          <a:p>
            <a:r>
              <a:rPr lang="en-US" sz="3600" dirty="0">
                <a:solidFill>
                  <a:schemeClr val="tx1"/>
                </a:solidFill>
              </a:rPr>
              <a:t>“</a:t>
            </a:r>
            <a:r>
              <a:rPr lang="en-US" sz="3600" cap="small" dirty="0">
                <a:solidFill>
                  <a:schemeClr val="tx1"/>
                </a:solidFill>
              </a:rPr>
              <a:t>Behold</a:t>
            </a:r>
            <a:r>
              <a:rPr lang="en-US" sz="3600" dirty="0">
                <a:solidFill>
                  <a:schemeClr val="tx1"/>
                </a:solidFill>
              </a:rPr>
              <a:t>, I </a:t>
            </a:r>
            <a:r>
              <a:rPr lang="en-US" sz="36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cap="small" dirty="0">
                <a:solidFill>
                  <a:schemeClr val="tx1"/>
                </a:solidFill>
              </a:rPr>
              <a:t>precious corner</a:t>
            </a:r>
            <a:r>
              <a:rPr lang="en-US" sz="3600" dirty="0">
                <a:solidFill>
                  <a:schemeClr val="tx1"/>
                </a:solidFill>
              </a:rPr>
              <a:t> stone,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cap="small" dirty="0">
                <a:solidFill>
                  <a:schemeClr val="tx1"/>
                </a:solidFill>
              </a:rPr>
              <a:t>And he who believes in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cap="small" dirty="0">
                <a:solidFill>
                  <a:schemeClr val="tx1"/>
                </a:solidFill>
              </a:rPr>
              <a:t>Him will not be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cap="small" dirty="0">
                <a:solidFill>
                  <a:schemeClr val="tx1"/>
                </a:solidFill>
              </a:rPr>
              <a:t>disappointed</a:t>
            </a:r>
            <a:r>
              <a:rPr lang="en-US" sz="36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600" b="1" baseline="30000" dirty="0">
                <a:solidFill>
                  <a:schemeClr val="tx1"/>
                </a:solidFill>
              </a:rPr>
              <a:t>7 </a:t>
            </a:r>
            <a:r>
              <a:rPr lang="en-US" sz="3600" dirty="0">
                <a:solidFill>
                  <a:schemeClr val="tx1"/>
                </a:solidFill>
              </a:rPr>
              <a:t>This precious value, then, is for you who believe; but for those who disbelieve,</a:t>
            </a:r>
          </a:p>
          <a:p>
            <a:r>
              <a:rPr lang="en-US" sz="3600" dirty="0">
                <a:solidFill>
                  <a:schemeClr val="tx1"/>
                </a:solidFill>
              </a:rPr>
              <a:t>“</a:t>
            </a:r>
            <a:r>
              <a:rPr lang="en-US" sz="3600" cap="small" dirty="0">
                <a:solidFill>
                  <a:schemeClr val="tx1"/>
                </a:solidFill>
              </a:rPr>
              <a:t>The stone which the builders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cap="small" dirty="0">
                <a:solidFill>
                  <a:schemeClr val="tx1"/>
                </a:solidFill>
              </a:rPr>
              <a:t>rejected</a:t>
            </a:r>
            <a:r>
              <a:rPr lang="en-US" sz="3600" dirty="0">
                <a:solidFill>
                  <a:schemeClr val="tx1"/>
                </a:solidFill>
              </a:rPr>
              <a:t>,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cap="small" dirty="0">
                <a:solidFill>
                  <a:schemeClr val="tx1"/>
                </a:solidFill>
              </a:rPr>
              <a:t>This became the very corner</a:t>
            </a:r>
            <a:r>
              <a:rPr lang="en-US" sz="3600" dirty="0">
                <a:solidFill>
                  <a:schemeClr val="tx1"/>
                </a:solidFill>
              </a:rPr>
              <a:t> stone,”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75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2) </a:t>
            </a:r>
            <a:r>
              <a:rPr lang="en-US" sz="4400" b="1" i="1" dirty="0"/>
              <a:t>Different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267200"/>
            <a:ext cx="12224083" cy="259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u="sng" dirty="0">
                <a:solidFill>
                  <a:srgbClr val="002060"/>
                </a:solidFill>
              </a:rPr>
              <a:t>For this is contained in Scripture</a:t>
            </a:r>
            <a:r>
              <a:rPr lang="en-US" sz="3200" dirty="0">
                <a:solidFill>
                  <a:schemeClr val="tx1"/>
                </a:solidFill>
              </a:rPr>
              <a:t>: 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en-US" sz="3200" b="1" baseline="30000" dirty="0">
                <a:solidFill>
                  <a:schemeClr val="tx1"/>
                </a:solidFill>
              </a:rPr>
              <a:t> 7 </a:t>
            </a:r>
            <a:r>
              <a:rPr lang="en-US" sz="3200" dirty="0">
                <a:solidFill>
                  <a:schemeClr val="tx1"/>
                </a:solidFill>
              </a:rPr>
              <a:t>This precious value, then, is for you who believe; but for those who disbelieve, “</a:t>
            </a:r>
            <a:r>
              <a:rPr lang="en-US" sz="3200" cap="small" dirty="0">
                <a:solidFill>
                  <a:schemeClr val="tx1"/>
                </a:solidFill>
              </a:rPr>
              <a:t>The stone which the builders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rejected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cap="small" dirty="0">
                <a:solidFill>
                  <a:schemeClr val="tx1"/>
                </a:solidFill>
              </a:rPr>
              <a:t>This became the very corner</a:t>
            </a:r>
            <a:r>
              <a:rPr lang="en-US" sz="3200" dirty="0">
                <a:solidFill>
                  <a:schemeClr val="tx1"/>
                </a:solidFill>
              </a:rPr>
              <a:t> stone,”</a:t>
            </a:r>
            <a:r>
              <a:rPr lang="en-US" sz="3200" b="1" baseline="30000" dirty="0">
                <a:solidFill>
                  <a:schemeClr val="tx1"/>
                </a:solidFill>
              </a:rPr>
              <a:t> 8 </a:t>
            </a:r>
            <a:r>
              <a:rPr lang="en-US" sz="3200" dirty="0">
                <a:solidFill>
                  <a:schemeClr val="tx1"/>
                </a:solidFill>
              </a:rPr>
              <a:t>and, 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4789856" y="2743200"/>
            <a:ext cx="2612286" cy="616697"/>
          </a:xfrm>
          <a:prstGeom prst="wedgeRectCallout">
            <a:avLst>
              <a:gd name="adj1" fmla="val 66408"/>
              <a:gd name="adj2" fmla="val 218099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Isaiah  28:16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614710" y="3265955"/>
            <a:ext cx="2743200" cy="616697"/>
          </a:xfrm>
          <a:prstGeom prst="wedgeRectCallout">
            <a:avLst>
              <a:gd name="adj1" fmla="val 103908"/>
              <a:gd name="adj2" fmla="val 372001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Psalm 118:22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9296400" y="3359897"/>
            <a:ext cx="2476500" cy="616697"/>
          </a:xfrm>
          <a:prstGeom prst="wedgeRectCallout">
            <a:avLst>
              <a:gd name="adj1" fmla="val -70304"/>
              <a:gd name="adj2" fmla="val 425949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Isaiah 8:14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24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2) </a:t>
            </a:r>
            <a:r>
              <a:rPr lang="en-US" sz="4400" b="1" i="1" dirty="0"/>
              <a:t>Different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267200"/>
            <a:ext cx="12224083" cy="259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 For this is contained in Scripture: 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en-US" sz="3200" b="1" baseline="30000" dirty="0">
                <a:solidFill>
                  <a:schemeClr val="tx1"/>
                </a:solidFill>
              </a:rPr>
              <a:t> 7 </a:t>
            </a:r>
            <a:r>
              <a:rPr lang="en-US" sz="3200" dirty="0">
                <a:solidFill>
                  <a:schemeClr val="tx1"/>
                </a:solidFill>
              </a:rPr>
              <a:t>This precious value, then, is for you who believe; but for those who disbelieve, “</a:t>
            </a:r>
            <a:r>
              <a:rPr lang="en-US" sz="3200" b="1" u="sng" cap="small" dirty="0">
                <a:solidFill>
                  <a:srgbClr val="002060"/>
                </a:solidFill>
              </a:rPr>
              <a:t>The stone which the builders</a:t>
            </a:r>
            <a:r>
              <a:rPr lang="en-US" sz="3200" b="1" u="sng" dirty="0">
                <a:solidFill>
                  <a:srgbClr val="002060"/>
                </a:solidFill>
              </a:rPr>
              <a:t> </a:t>
            </a:r>
            <a:r>
              <a:rPr lang="en-US" sz="3200" b="1" u="sng" cap="small" dirty="0">
                <a:solidFill>
                  <a:srgbClr val="002060"/>
                </a:solidFill>
              </a:rPr>
              <a:t>rejected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b="1" u="sng" cap="small" dirty="0">
                <a:solidFill>
                  <a:srgbClr val="002060"/>
                </a:solidFill>
              </a:rPr>
              <a:t>This became </a:t>
            </a:r>
            <a:r>
              <a:rPr lang="en-US" sz="3100" b="1" u="sng" cap="small" dirty="0">
                <a:solidFill>
                  <a:srgbClr val="002060"/>
                </a:solidFill>
              </a:rPr>
              <a:t>the very corner</a:t>
            </a:r>
            <a:r>
              <a:rPr lang="en-US" sz="3100" b="1" u="sng" dirty="0">
                <a:solidFill>
                  <a:srgbClr val="002060"/>
                </a:solidFill>
              </a:rPr>
              <a:t> stone</a:t>
            </a:r>
            <a:r>
              <a:rPr lang="en-US" sz="3200" b="1" u="sng" dirty="0">
                <a:solidFill>
                  <a:srgbClr val="002060"/>
                </a:solidFill>
              </a:rPr>
              <a:t>,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  <a:r>
              <a:rPr lang="en-US" sz="3200" b="1" baseline="30000" dirty="0">
                <a:solidFill>
                  <a:schemeClr val="tx1"/>
                </a:solidFill>
              </a:rPr>
              <a:t> 8 </a:t>
            </a:r>
            <a:r>
              <a:rPr lang="en-US" sz="3200" dirty="0">
                <a:solidFill>
                  <a:schemeClr val="tx1"/>
                </a:solidFill>
              </a:rPr>
              <a:t>and, 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58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486400" y="185184"/>
            <a:ext cx="6637422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i="1" dirty="0"/>
              <a:t>The “offense” of Christ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7008" y="528821"/>
            <a:ext cx="42672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Jesus was rejected by men ...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99613" y="1885232"/>
            <a:ext cx="4740442" cy="49727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To Jews...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To Romans… 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To Gentiles…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000" b="1" dirty="0"/>
              <a:t>To US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09474" y="889521"/>
            <a:ext cx="8582526" cy="5582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2:8 </a:t>
            </a:r>
            <a:r>
              <a:rPr lang="en-US" sz="3200" dirty="0">
                <a:solidFill>
                  <a:schemeClr val="tx1"/>
                </a:solidFill>
              </a:rPr>
              <a:t>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</a:t>
            </a:r>
            <a:r>
              <a:rPr lang="en-US" sz="3200" b="1" u="sng" cap="small" dirty="0">
                <a:solidFill>
                  <a:srgbClr val="002060"/>
                </a:solidFill>
              </a:rPr>
              <a:t>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0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486400" y="185184"/>
            <a:ext cx="6637422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i="1" dirty="0"/>
              <a:t>The “offense” of Christ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7008" y="528821"/>
            <a:ext cx="42672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Jesus was rejected by men ...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99613" y="1885232"/>
            <a:ext cx="4740442" cy="49727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But in the sight of God,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“Choice”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“Precious”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“Cornerstone”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3609474" y="889521"/>
            <a:ext cx="8582526" cy="5582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2:8 </a:t>
            </a:r>
            <a:r>
              <a:rPr lang="en-US" sz="3200" dirty="0">
                <a:solidFill>
                  <a:schemeClr val="tx1"/>
                </a:solidFill>
              </a:rPr>
              <a:t>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</a:t>
            </a:r>
            <a:r>
              <a:rPr lang="en-US" sz="3200" b="1" u="sng" cap="small" dirty="0">
                <a:solidFill>
                  <a:srgbClr val="002060"/>
                </a:solidFill>
              </a:rPr>
              <a:t>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14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486400" y="185184"/>
            <a:ext cx="6637422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i="1" dirty="0"/>
              <a:t>The “offense” of Christ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7008" y="528821"/>
            <a:ext cx="42672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Jesus was rejected by men ...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99613" y="1885232"/>
            <a:ext cx="4740442" cy="49727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But in the sight of God,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“Choice”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“Precious”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“Cornerstone”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48726" y="1143000"/>
            <a:ext cx="7038474" cy="1651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100" b="1" u="sng" cap="small" dirty="0">
                <a:solidFill>
                  <a:srgbClr val="002060"/>
                </a:solidFill>
              </a:rPr>
              <a:t>Behold</a:t>
            </a:r>
            <a:r>
              <a:rPr lang="en-US" sz="3100" b="1" u="sng" dirty="0">
                <a:solidFill>
                  <a:srgbClr val="002060"/>
                </a:solidFill>
              </a:rPr>
              <a:t>, I </a:t>
            </a:r>
            <a:r>
              <a:rPr lang="en-US" sz="3100" b="1" u="sng" cap="small" dirty="0">
                <a:solidFill>
                  <a:srgbClr val="002060"/>
                </a:solidFill>
              </a:rPr>
              <a:t>lay in Zion a choice stone</a:t>
            </a:r>
            <a:r>
              <a:rPr lang="en-US" sz="3200" cap="small" dirty="0">
                <a:solidFill>
                  <a:schemeClr val="tx1"/>
                </a:solidFill>
              </a:rPr>
              <a:t>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  <a:endParaRPr lang="en-US" sz="3200" baseline="30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48726" y="1143000"/>
            <a:ext cx="7038474" cy="1651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b="1" u="sng" dirty="0">
                <a:solidFill>
                  <a:srgbClr val="002060"/>
                </a:solidFill>
              </a:rPr>
              <a:t> </a:t>
            </a:r>
            <a:r>
              <a:rPr lang="en-US" sz="3200" b="1" u="sng" cap="small" dirty="0">
                <a:solidFill>
                  <a:srgbClr val="002060"/>
                </a:solidFill>
              </a:rPr>
              <a:t>precious corner</a:t>
            </a:r>
            <a:r>
              <a:rPr lang="en-US" sz="3200" b="1" u="sng" dirty="0">
                <a:solidFill>
                  <a:srgbClr val="002060"/>
                </a:solidFill>
              </a:rPr>
              <a:t> stone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48726" y="1143000"/>
            <a:ext cx="7038474" cy="1651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b="1" u="sng" cap="small" dirty="0">
                <a:solidFill>
                  <a:srgbClr val="002060"/>
                </a:solidFill>
              </a:rPr>
              <a:t>And he who believes in</a:t>
            </a:r>
            <a:r>
              <a:rPr lang="en-US" sz="3200" b="1" u="sng" dirty="0">
                <a:solidFill>
                  <a:srgbClr val="002060"/>
                </a:solidFill>
              </a:rPr>
              <a:t> </a:t>
            </a:r>
            <a:r>
              <a:rPr lang="en-US" sz="3200" b="1" u="sng" cap="small" dirty="0">
                <a:solidFill>
                  <a:srgbClr val="002060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73038" y="5943600"/>
            <a:ext cx="7718962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</a:t>
            </a:r>
            <a:r>
              <a:rPr lang="en-US" sz="3200" b="1" u="sng" cap="small" dirty="0">
                <a:solidFill>
                  <a:srgbClr val="002060"/>
                </a:solidFill>
              </a:rPr>
              <a:t>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89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486400" y="185184"/>
            <a:ext cx="6637422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i="1" dirty="0"/>
              <a:t>The “offense” of Christ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7008" y="528821"/>
            <a:ext cx="42672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Jesus was rejected by men ...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99613" y="1885232"/>
            <a:ext cx="4740442" cy="49727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But in the sight of God,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“Choice”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“Precious”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“Cornerstone”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48726" y="1143000"/>
            <a:ext cx="7038474" cy="1651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b="1" u="sng" dirty="0">
                <a:solidFill>
                  <a:srgbClr val="002060"/>
                </a:solidFill>
              </a:rPr>
              <a:t> </a:t>
            </a:r>
            <a:r>
              <a:rPr lang="en-US" sz="3200" b="1" u="sng" cap="small" dirty="0">
                <a:solidFill>
                  <a:srgbClr val="002060"/>
                </a:solidFill>
              </a:rPr>
              <a:t>precious corner</a:t>
            </a:r>
            <a:r>
              <a:rPr lang="en-US" sz="3200" b="1" u="sng" dirty="0">
                <a:solidFill>
                  <a:srgbClr val="002060"/>
                </a:solidFill>
              </a:rPr>
              <a:t> stone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48726" y="1143000"/>
            <a:ext cx="7038474" cy="1651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b="1" u="sng" cap="small" dirty="0">
                <a:solidFill>
                  <a:srgbClr val="002060"/>
                </a:solidFill>
              </a:rPr>
              <a:t>And he who believes in</a:t>
            </a:r>
            <a:r>
              <a:rPr lang="en-US" sz="3200" b="1" u="sng" dirty="0">
                <a:solidFill>
                  <a:srgbClr val="002060"/>
                </a:solidFill>
              </a:rPr>
              <a:t> </a:t>
            </a:r>
            <a:r>
              <a:rPr lang="en-US" sz="3200" b="1" u="sng" cap="small" dirty="0">
                <a:solidFill>
                  <a:srgbClr val="002060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73038" y="5943600"/>
            <a:ext cx="7718962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b="1" u="sng" dirty="0">
                <a:solidFill>
                  <a:srgbClr val="002060"/>
                </a:solidFill>
              </a:rPr>
              <a:t>A </a:t>
            </a:r>
            <a:r>
              <a:rPr lang="en-US" sz="3200" b="1" u="sng" cap="small" dirty="0">
                <a:solidFill>
                  <a:srgbClr val="002060"/>
                </a:solidFill>
              </a:rPr>
              <a:t>stone of stumbling </a:t>
            </a:r>
            <a:r>
              <a:rPr lang="en-US" sz="3200" cap="small" dirty="0">
                <a:solidFill>
                  <a:schemeClr val="tx1"/>
                </a:solidFill>
              </a:rPr>
              <a:t>and 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80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486400" y="185184"/>
            <a:ext cx="6637422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i="1" dirty="0"/>
              <a:t>The “offense” of Christ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99613" y="1885232"/>
            <a:ext cx="4740442" cy="49727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But in the sight of God,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“Choice”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“Precious”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“Cornerstone”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13282" y="1143000"/>
            <a:ext cx="7038474" cy="1651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100" b="1" u="sng" cap="small" dirty="0">
                <a:solidFill>
                  <a:srgbClr val="002060"/>
                </a:solidFill>
              </a:rPr>
              <a:t>Behold</a:t>
            </a:r>
            <a:r>
              <a:rPr lang="en-US" sz="3100" b="1" u="sng" dirty="0">
                <a:solidFill>
                  <a:srgbClr val="002060"/>
                </a:solidFill>
              </a:rPr>
              <a:t>, I </a:t>
            </a:r>
            <a:r>
              <a:rPr lang="en-US" sz="3100" b="1" u="sng" cap="small" dirty="0">
                <a:solidFill>
                  <a:srgbClr val="002060"/>
                </a:solidFill>
              </a:rPr>
              <a:t>lay in Zion a choice stone</a:t>
            </a:r>
            <a:r>
              <a:rPr lang="en-US" sz="3200" cap="small" dirty="0">
                <a:solidFill>
                  <a:schemeClr val="tx1"/>
                </a:solidFill>
              </a:rPr>
              <a:t>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  <a:endParaRPr lang="en-US" sz="3200" baseline="30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48726" y="1143000"/>
            <a:ext cx="7038474" cy="1651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b="1" u="sng" dirty="0">
                <a:solidFill>
                  <a:srgbClr val="002060"/>
                </a:solidFill>
              </a:rPr>
              <a:t> </a:t>
            </a:r>
            <a:r>
              <a:rPr lang="en-US" sz="3200" b="1" u="sng" cap="small" dirty="0">
                <a:solidFill>
                  <a:srgbClr val="002060"/>
                </a:solidFill>
              </a:rPr>
              <a:t>precious corner</a:t>
            </a:r>
            <a:r>
              <a:rPr lang="en-US" sz="3200" b="1" u="sng" dirty="0">
                <a:solidFill>
                  <a:srgbClr val="002060"/>
                </a:solidFill>
              </a:rPr>
              <a:t> stone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48726" y="1143000"/>
            <a:ext cx="7038474" cy="1651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b="1" u="sng" cap="small" dirty="0">
                <a:solidFill>
                  <a:srgbClr val="002060"/>
                </a:solidFill>
              </a:rPr>
              <a:t>And he who believes in</a:t>
            </a:r>
            <a:r>
              <a:rPr lang="en-US" sz="3200" b="1" u="sng" dirty="0">
                <a:solidFill>
                  <a:srgbClr val="002060"/>
                </a:solidFill>
              </a:rPr>
              <a:t> </a:t>
            </a:r>
            <a:r>
              <a:rPr lang="en-US" sz="3200" b="1" u="sng" cap="small" dirty="0">
                <a:solidFill>
                  <a:srgbClr val="002060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73038" y="5943600"/>
            <a:ext cx="7718962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b="1" u="sng" dirty="0">
                <a:solidFill>
                  <a:srgbClr val="002060"/>
                </a:solidFill>
              </a:rPr>
              <a:t>A </a:t>
            </a:r>
            <a:r>
              <a:rPr lang="en-US" sz="3200" b="1" u="sng" cap="small" dirty="0">
                <a:solidFill>
                  <a:srgbClr val="002060"/>
                </a:solidFill>
              </a:rPr>
              <a:t>stone of stumbling </a:t>
            </a:r>
            <a:r>
              <a:rPr lang="en-US" sz="3200" cap="small" dirty="0">
                <a:solidFill>
                  <a:schemeClr val="tx1"/>
                </a:solidFill>
              </a:rPr>
              <a:t>and 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" y="5206814"/>
            <a:ext cx="12192001" cy="1631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2:8 </a:t>
            </a:r>
            <a:r>
              <a:rPr lang="en-US" sz="3200" dirty="0">
                <a:solidFill>
                  <a:schemeClr val="tx1"/>
                </a:solidFill>
              </a:rPr>
              <a:t> 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a rock of offense</a:t>
            </a:r>
            <a:r>
              <a:rPr lang="en-US" sz="3200" dirty="0">
                <a:solidFill>
                  <a:schemeClr val="tx1"/>
                </a:solidFill>
              </a:rPr>
              <a:t>”; </a:t>
            </a:r>
            <a:r>
              <a:rPr lang="en-US" sz="3200" b="1" u="sng" dirty="0">
                <a:solidFill>
                  <a:srgbClr val="002060"/>
                </a:solidFill>
              </a:rPr>
              <a:t>for they stumble because they are disobedient to the word</a:t>
            </a:r>
            <a:r>
              <a:rPr lang="en-US" sz="3200" dirty="0">
                <a:solidFill>
                  <a:schemeClr val="tx1"/>
                </a:solidFill>
              </a:rPr>
              <a:t>, and to this doom they were also appointed.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25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486400" y="185184"/>
            <a:ext cx="6637422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i="1" dirty="0"/>
              <a:t>The “offense” of Christ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7008" y="528821"/>
            <a:ext cx="42672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Jesus was rejected by men ...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99613" y="1885232"/>
            <a:ext cx="4740442" cy="49727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But in the sight of God,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“Choice”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“Precious”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/>
              <a:t>“Cornerstone”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73038" y="5943600"/>
            <a:ext cx="7718962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b="1" u="sng" dirty="0">
                <a:solidFill>
                  <a:srgbClr val="002060"/>
                </a:solidFill>
              </a:rPr>
              <a:t>A </a:t>
            </a:r>
            <a:r>
              <a:rPr lang="en-US" sz="3200" b="1" u="sng" cap="small" dirty="0">
                <a:solidFill>
                  <a:srgbClr val="002060"/>
                </a:solidFill>
              </a:rPr>
              <a:t>stone of stumbling </a:t>
            </a:r>
            <a:r>
              <a:rPr lang="en-US" sz="3200" cap="small" dirty="0">
                <a:solidFill>
                  <a:schemeClr val="tx1"/>
                </a:solidFill>
              </a:rPr>
              <a:t>and 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" y="5206814"/>
            <a:ext cx="12192001" cy="1631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2:8 </a:t>
            </a:r>
            <a:r>
              <a:rPr lang="en-US" sz="3200" dirty="0">
                <a:solidFill>
                  <a:schemeClr val="tx1"/>
                </a:solidFill>
              </a:rPr>
              <a:t> 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a rock of offense</a:t>
            </a:r>
            <a:r>
              <a:rPr lang="en-US" sz="3200" dirty="0">
                <a:solidFill>
                  <a:schemeClr val="tx1"/>
                </a:solidFill>
              </a:rPr>
              <a:t>”; for they stumble because they are disobedient to the word, </a:t>
            </a:r>
            <a:r>
              <a:rPr lang="en-US" sz="3200" b="1" u="sng" dirty="0">
                <a:solidFill>
                  <a:srgbClr val="002060"/>
                </a:solidFill>
              </a:rPr>
              <a:t>and to this doom they were also appointed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1295400" y="1645980"/>
            <a:ext cx="10363200" cy="769388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It’s never too late to “come to him as a living stone”</a:t>
            </a:r>
          </a:p>
        </p:txBody>
      </p:sp>
    </p:spTree>
    <p:extLst>
      <p:ext uri="{BB962C8B-B14F-4D97-AF65-F5344CB8AC3E}">
        <p14:creationId xmlns:p14="http://schemas.microsoft.com/office/powerpoint/2010/main" val="297330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09600" y="2421790"/>
            <a:ext cx="4343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An encouragement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3276316"/>
            <a:ext cx="4800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running metaphor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2) </a:t>
            </a:r>
            <a:r>
              <a:rPr lang="en-US" sz="4400" b="1" i="1" dirty="0"/>
              <a:t>Different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</a:t>
            </a:r>
            <a:r>
              <a:rPr lang="en-US" sz="3200" b="1" u="sng" dirty="0">
                <a:solidFill>
                  <a:srgbClr val="002060"/>
                </a:solidFill>
              </a:rPr>
              <a:t>which has been rejected by men, but is choice and precious in the sight of God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32083" y="2133600"/>
            <a:ext cx="12224083" cy="259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 For this is contained in Scripture: 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en-US" sz="3200" b="1" baseline="30000" dirty="0">
                <a:solidFill>
                  <a:schemeClr val="tx1"/>
                </a:solidFill>
              </a:rPr>
              <a:t> 7 </a:t>
            </a:r>
            <a:r>
              <a:rPr lang="en-US" sz="3200" b="1" u="sng" dirty="0">
                <a:solidFill>
                  <a:srgbClr val="002060"/>
                </a:solidFill>
              </a:rPr>
              <a:t>This precious value, then, is for you who believe</a:t>
            </a:r>
            <a:r>
              <a:rPr lang="en-US" sz="3200" dirty="0">
                <a:solidFill>
                  <a:schemeClr val="tx1"/>
                </a:solidFill>
              </a:rPr>
              <a:t>; but for those who disbelieve, “</a:t>
            </a:r>
            <a:r>
              <a:rPr lang="en-US" sz="3200" cap="small" dirty="0">
                <a:solidFill>
                  <a:schemeClr val="tx1"/>
                </a:solidFill>
              </a:rPr>
              <a:t>The stone which the builders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rejected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cap="small" dirty="0">
                <a:solidFill>
                  <a:schemeClr val="tx1"/>
                </a:solidFill>
              </a:rPr>
              <a:t>This became the very corner</a:t>
            </a:r>
            <a:r>
              <a:rPr lang="en-US" sz="3200" dirty="0">
                <a:solidFill>
                  <a:schemeClr val="tx1"/>
                </a:solidFill>
              </a:rPr>
              <a:t> stone,”</a:t>
            </a:r>
            <a:r>
              <a:rPr lang="en-US" sz="3200" baseline="30000" dirty="0">
                <a:solidFill>
                  <a:schemeClr val="tx1"/>
                </a:solidFill>
              </a:rPr>
              <a:t> </a:t>
            </a: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and, 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2083" y="2133600"/>
            <a:ext cx="12224083" cy="259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 For this is contained in Scripture: 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en-US" sz="3200" b="1" baseline="30000" dirty="0">
                <a:solidFill>
                  <a:schemeClr val="tx1"/>
                </a:solidFill>
              </a:rPr>
              <a:t> 7 </a:t>
            </a:r>
            <a:r>
              <a:rPr lang="en-US" sz="3200" b="1" u="sng" dirty="0">
                <a:solidFill>
                  <a:srgbClr val="002060"/>
                </a:solidFill>
              </a:rPr>
              <a:t>This precious value, then, is for you who believe</a:t>
            </a:r>
            <a:r>
              <a:rPr lang="en-US" sz="3200" dirty="0">
                <a:solidFill>
                  <a:schemeClr val="tx1"/>
                </a:solidFill>
              </a:rPr>
              <a:t>; </a:t>
            </a:r>
            <a:r>
              <a:rPr lang="en-US" sz="3200" b="1" u="sng" dirty="0">
                <a:solidFill>
                  <a:srgbClr val="002060"/>
                </a:solidFill>
              </a:rPr>
              <a:t>but for those who disbelieve</a:t>
            </a:r>
            <a:r>
              <a:rPr lang="en-US" sz="3200" dirty="0">
                <a:solidFill>
                  <a:schemeClr val="tx1"/>
                </a:solidFill>
              </a:rPr>
              <a:t>, “</a:t>
            </a:r>
            <a:r>
              <a:rPr lang="en-US" sz="3200" cap="small" dirty="0">
                <a:solidFill>
                  <a:schemeClr val="tx1"/>
                </a:solidFill>
              </a:rPr>
              <a:t>The stone which the builders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rejected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cap="small" dirty="0">
                <a:solidFill>
                  <a:schemeClr val="tx1"/>
                </a:solidFill>
              </a:rPr>
              <a:t>This became the very corner</a:t>
            </a:r>
            <a:r>
              <a:rPr lang="en-US" sz="3200" dirty="0">
                <a:solidFill>
                  <a:schemeClr val="tx1"/>
                </a:solidFill>
              </a:rPr>
              <a:t> stone,”</a:t>
            </a:r>
            <a:r>
              <a:rPr lang="en-US" sz="3200" baseline="30000" dirty="0">
                <a:solidFill>
                  <a:schemeClr val="tx1"/>
                </a:solidFill>
              </a:rPr>
              <a:t> </a:t>
            </a: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and, 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34014" y="1091804"/>
            <a:ext cx="5151772" cy="63137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rgbClr val="00206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He’s drawing a contrast… </a:t>
            </a:r>
          </a:p>
        </p:txBody>
      </p:sp>
    </p:spTree>
    <p:extLst>
      <p:ext uri="{BB962C8B-B14F-4D97-AF65-F5344CB8AC3E}">
        <p14:creationId xmlns:p14="http://schemas.microsoft.com/office/powerpoint/2010/main" val="283144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1507177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description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2421790"/>
            <a:ext cx="4343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An encouragement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3276316"/>
            <a:ext cx="4800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running metaphor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77916" y="152400"/>
            <a:ext cx="83378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2) </a:t>
            </a:r>
            <a:r>
              <a:rPr lang="en-US" sz="4400" b="1" i="1" dirty="0"/>
              <a:t>Different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</a:t>
            </a:r>
            <a:r>
              <a:rPr lang="en-US" sz="3200" b="1" u="sng" dirty="0">
                <a:solidFill>
                  <a:srgbClr val="002060"/>
                </a:solidFill>
              </a:rPr>
              <a:t>which has been rejected by men, but is choice and precious in the sight of God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32083" y="2133600"/>
            <a:ext cx="12224083" cy="259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 For this is contained in Scripture: 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en-US" sz="3200" b="1" baseline="30000" dirty="0">
                <a:solidFill>
                  <a:schemeClr val="tx1"/>
                </a:solidFill>
              </a:rPr>
              <a:t> 7 </a:t>
            </a:r>
            <a:r>
              <a:rPr lang="en-US" sz="3200" b="1" u="sng" dirty="0">
                <a:solidFill>
                  <a:srgbClr val="002060"/>
                </a:solidFill>
              </a:rPr>
              <a:t>This precious value, then, is for you who believe</a:t>
            </a:r>
            <a:r>
              <a:rPr lang="en-US" sz="3200" dirty="0">
                <a:solidFill>
                  <a:schemeClr val="tx1"/>
                </a:solidFill>
              </a:rPr>
              <a:t>; but for those who disbelieve, “</a:t>
            </a:r>
            <a:r>
              <a:rPr lang="en-US" sz="3200" cap="small" dirty="0">
                <a:solidFill>
                  <a:schemeClr val="tx1"/>
                </a:solidFill>
              </a:rPr>
              <a:t>The stone which the builders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rejected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cap="small" dirty="0">
                <a:solidFill>
                  <a:schemeClr val="tx1"/>
                </a:solidFill>
              </a:rPr>
              <a:t>This became the very corner</a:t>
            </a:r>
            <a:r>
              <a:rPr lang="en-US" sz="3200" dirty="0">
                <a:solidFill>
                  <a:schemeClr val="tx1"/>
                </a:solidFill>
              </a:rPr>
              <a:t> stone,”</a:t>
            </a:r>
            <a:r>
              <a:rPr lang="en-US" sz="3200" baseline="30000" dirty="0">
                <a:solidFill>
                  <a:schemeClr val="tx1"/>
                </a:solidFill>
              </a:rPr>
              <a:t> </a:t>
            </a: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and, 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2083" y="2133600"/>
            <a:ext cx="12224083" cy="259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2:6 </a:t>
            </a:r>
            <a:r>
              <a:rPr lang="en-US" sz="3200" dirty="0">
                <a:solidFill>
                  <a:schemeClr val="tx1"/>
                </a:solidFill>
              </a:rPr>
              <a:t> For this is contained in Scripture: “</a:t>
            </a:r>
            <a:r>
              <a:rPr lang="en-US" sz="3200" cap="small" dirty="0">
                <a:solidFill>
                  <a:schemeClr val="tx1"/>
                </a:solidFill>
              </a:rPr>
              <a:t>Behold</a:t>
            </a:r>
            <a:r>
              <a:rPr lang="en-US" sz="3200" dirty="0">
                <a:solidFill>
                  <a:schemeClr val="tx1"/>
                </a:solidFill>
              </a:rPr>
              <a:t>, I </a:t>
            </a:r>
            <a:r>
              <a:rPr lang="en-US" sz="3200" cap="small" dirty="0">
                <a:solidFill>
                  <a:schemeClr val="tx1"/>
                </a:solidFill>
              </a:rPr>
              <a:t>lay in Zion a choice stone,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precious corner</a:t>
            </a:r>
            <a:r>
              <a:rPr lang="en-US" sz="3200" dirty="0">
                <a:solidFill>
                  <a:schemeClr val="tx1"/>
                </a:solidFill>
              </a:rPr>
              <a:t> stone, </a:t>
            </a:r>
            <a:r>
              <a:rPr lang="en-US" sz="3200" cap="small" dirty="0">
                <a:solidFill>
                  <a:schemeClr val="tx1"/>
                </a:solidFill>
              </a:rPr>
              <a:t>And he who believes in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Him will not be disappointed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en-US" sz="3200" b="1" baseline="30000" dirty="0">
                <a:solidFill>
                  <a:schemeClr val="tx1"/>
                </a:solidFill>
              </a:rPr>
              <a:t> 7 </a:t>
            </a:r>
            <a:r>
              <a:rPr lang="en-US" sz="3200" b="1" u="sng" dirty="0">
                <a:solidFill>
                  <a:srgbClr val="002060"/>
                </a:solidFill>
              </a:rPr>
              <a:t>This precious value, then, is for you who believe</a:t>
            </a:r>
            <a:r>
              <a:rPr lang="en-US" sz="3200" dirty="0">
                <a:solidFill>
                  <a:schemeClr val="tx1"/>
                </a:solidFill>
              </a:rPr>
              <a:t>; </a:t>
            </a:r>
            <a:r>
              <a:rPr lang="en-US" sz="3200" b="1" u="sng" dirty="0">
                <a:solidFill>
                  <a:srgbClr val="002060"/>
                </a:solidFill>
              </a:rPr>
              <a:t>but for those who disbelieve</a:t>
            </a:r>
            <a:r>
              <a:rPr lang="en-US" sz="3200" dirty="0">
                <a:solidFill>
                  <a:schemeClr val="tx1"/>
                </a:solidFill>
              </a:rPr>
              <a:t>, “</a:t>
            </a:r>
            <a:r>
              <a:rPr lang="en-US" sz="3200" cap="small" dirty="0">
                <a:solidFill>
                  <a:schemeClr val="tx1"/>
                </a:solidFill>
              </a:rPr>
              <a:t>The stone which the builders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rejected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cap="small" dirty="0">
                <a:solidFill>
                  <a:schemeClr val="tx1"/>
                </a:solidFill>
              </a:rPr>
              <a:t>This became the very corner</a:t>
            </a:r>
            <a:r>
              <a:rPr lang="en-US" sz="3200" dirty="0">
                <a:solidFill>
                  <a:schemeClr val="tx1"/>
                </a:solidFill>
              </a:rPr>
              <a:t> stone,”</a:t>
            </a:r>
            <a:r>
              <a:rPr lang="en-US" sz="3200" baseline="30000" dirty="0">
                <a:solidFill>
                  <a:schemeClr val="tx1"/>
                </a:solidFill>
              </a:rPr>
              <a:t> </a:t>
            </a:r>
            <a:r>
              <a:rPr lang="en-US" sz="3200" b="1" baseline="30000" dirty="0">
                <a:solidFill>
                  <a:schemeClr val="tx1"/>
                </a:solidFill>
              </a:rPr>
              <a:t>8 </a:t>
            </a:r>
            <a:r>
              <a:rPr lang="en-US" sz="3200" dirty="0">
                <a:solidFill>
                  <a:schemeClr val="tx1"/>
                </a:solidFill>
              </a:rPr>
              <a:t>and, “A </a:t>
            </a:r>
            <a:r>
              <a:rPr lang="en-US" sz="3200" cap="small" dirty="0">
                <a:solidFill>
                  <a:schemeClr val="tx1"/>
                </a:solidFill>
              </a:rPr>
              <a:t>stone of stumbling and a rock of offense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4248" y="914400"/>
            <a:ext cx="6458952" cy="167640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Encouragement: when you chose Christ, you aligned yourself with the master builder</a:t>
            </a:r>
          </a:p>
        </p:txBody>
      </p:sp>
      <p:sp>
        <p:nvSpPr>
          <p:cNvPr id="2" name="Oval 1"/>
          <p:cNvSpPr/>
          <p:nvPr/>
        </p:nvSpPr>
        <p:spPr>
          <a:xfrm>
            <a:off x="8610600" y="5338791"/>
            <a:ext cx="2057400" cy="592777"/>
          </a:xfrm>
          <a:prstGeom prst="ellipse">
            <a:avLst/>
          </a:prstGeom>
          <a:noFill/>
          <a:ln w="1079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2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3600" b="1" baseline="30000" dirty="0">
              <a:solidFill>
                <a:schemeClr val="tx1"/>
              </a:solidFill>
            </a:endParaRPr>
          </a:p>
          <a:p>
            <a:r>
              <a:rPr lang="en-US" sz="3600" b="1" baseline="30000" dirty="0">
                <a:solidFill>
                  <a:schemeClr val="tx1"/>
                </a:solidFill>
              </a:rPr>
              <a:t>1 Pet 2:8 </a:t>
            </a:r>
            <a:r>
              <a:rPr lang="en-US" sz="3600" dirty="0">
                <a:solidFill>
                  <a:schemeClr val="tx1"/>
                </a:solidFill>
              </a:rPr>
              <a:t>and,</a:t>
            </a:r>
          </a:p>
          <a:p>
            <a:r>
              <a:rPr lang="en-US" sz="3600" dirty="0">
                <a:solidFill>
                  <a:schemeClr val="tx1"/>
                </a:solidFill>
              </a:rPr>
              <a:t>“A </a:t>
            </a:r>
            <a:r>
              <a:rPr lang="en-US" sz="3600" cap="small" dirty="0">
                <a:solidFill>
                  <a:schemeClr val="tx1"/>
                </a:solidFill>
              </a:rPr>
              <a:t>stone of stumbling and a rock of offense</a:t>
            </a:r>
            <a:r>
              <a:rPr lang="en-US" sz="3600" dirty="0">
                <a:solidFill>
                  <a:schemeClr val="tx1"/>
                </a:solidFill>
              </a:rPr>
              <a:t>”;</a:t>
            </a:r>
          </a:p>
          <a:p>
            <a:r>
              <a:rPr lang="en-US" sz="3600" dirty="0">
                <a:solidFill>
                  <a:schemeClr val="tx1"/>
                </a:solidFill>
              </a:rPr>
              <a:t>for they stumble because they are disobedient to the word, and to this doom they were also appointed.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600" b="1" baseline="30000" dirty="0">
                <a:solidFill>
                  <a:schemeClr val="tx1"/>
                </a:solidFill>
              </a:rPr>
              <a:t>9 </a:t>
            </a:r>
            <a:r>
              <a:rPr lang="en-US" sz="3600" dirty="0">
                <a:solidFill>
                  <a:schemeClr val="tx1"/>
                </a:solidFill>
              </a:rPr>
              <a:t>But you are </a:t>
            </a:r>
            <a:r>
              <a:rPr lang="en-US" sz="3600" cap="small" dirty="0">
                <a:solidFill>
                  <a:schemeClr val="tx1"/>
                </a:solidFill>
              </a:rPr>
              <a:t>a chosen race, a</a:t>
            </a:r>
            <a:r>
              <a:rPr lang="en-US" sz="3600" dirty="0">
                <a:solidFill>
                  <a:schemeClr val="tx1"/>
                </a:solidFill>
              </a:rPr>
              <a:t> royal </a:t>
            </a:r>
            <a:r>
              <a:rPr lang="en-US" sz="3600" cap="small" dirty="0">
                <a:solidFill>
                  <a:schemeClr val="tx1"/>
                </a:solidFill>
              </a:rPr>
              <a:t>priesthood, a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cap="small" dirty="0">
                <a:solidFill>
                  <a:schemeClr val="tx1"/>
                </a:solidFill>
              </a:rPr>
              <a:t>holy nation</a:t>
            </a:r>
            <a:r>
              <a:rPr lang="en-US" sz="3600" dirty="0">
                <a:solidFill>
                  <a:schemeClr val="tx1"/>
                </a:solidFill>
              </a:rPr>
              <a:t>, </a:t>
            </a:r>
            <a:r>
              <a:rPr lang="en-US" sz="3600" cap="small" dirty="0">
                <a:solidFill>
                  <a:schemeClr val="tx1"/>
                </a:solidFill>
              </a:rPr>
              <a:t>a people for</a:t>
            </a:r>
            <a:r>
              <a:rPr lang="en-US" sz="3600" dirty="0">
                <a:solidFill>
                  <a:schemeClr val="tx1"/>
                </a:solidFill>
              </a:rPr>
              <a:t> God’s </a:t>
            </a:r>
            <a:r>
              <a:rPr lang="en-US" sz="3600" cap="small" dirty="0">
                <a:solidFill>
                  <a:schemeClr val="tx1"/>
                </a:solidFill>
              </a:rPr>
              <a:t>own possession</a:t>
            </a:r>
            <a:r>
              <a:rPr lang="en-US" sz="3600" dirty="0">
                <a:solidFill>
                  <a:schemeClr val="tx1"/>
                </a:solidFill>
              </a:rPr>
              <a:t>, so that you may proclaim the </a:t>
            </a:r>
            <a:r>
              <a:rPr lang="en-US" sz="3600" dirty="0" err="1">
                <a:solidFill>
                  <a:schemeClr val="tx1"/>
                </a:solidFill>
              </a:rPr>
              <a:t>excellencies</a:t>
            </a:r>
            <a:r>
              <a:rPr lang="en-US" sz="3600" dirty="0">
                <a:solidFill>
                  <a:schemeClr val="tx1"/>
                </a:solidFill>
              </a:rPr>
              <a:t> of Him who has called you out of darkness into His marvelous light; </a:t>
            </a:r>
            <a:r>
              <a:rPr lang="en-US" sz="3600" b="1" baseline="30000" dirty="0">
                <a:solidFill>
                  <a:schemeClr val="tx1"/>
                </a:solidFill>
              </a:rPr>
              <a:t>10 </a:t>
            </a:r>
            <a:r>
              <a:rPr lang="en-US" sz="3600" dirty="0">
                <a:solidFill>
                  <a:schemeClr val="tx1"/>
                </a:solidFill>
              </a:rPr>
              <a:t>for you once were </a:t>
            </a:r>
            <a:r>
              <a:rPr lang="en-US" sz="3600" cap="small" dirty="0">
                <a:solidFill>
                  <a:schemeClr val="tx1"/>
                </a:solidFill>
              </a:rPr>
              <a:t>not a people</a:t>
            </a:r>
            <a:r>
              <a:rPr lang="en-US" sz="3600" dirty="0">
                <a:solidFill>
                  <a:schemeClr val="tx1"/>
                </a:solidFill>
              </a:rPr>
              <a:t>, but now you are </a:t>
            </a:r>
            <a:r>
              <a:rPr lang="en-US" sz="3600" cap="small" dirty="0">
                <a:solidFill>
                  <a:schemeClr val="tx1"/>
                </a:solidFill>
              </a:rPr>
              <a:t>the people of God</a:t>
            </a:r>
            <a:r>
              <a:rPr lang="en-US" sz="3600" dirty="0">
                <a:solidFill>
                  <a:schemeClr val="tx1"/>
                </a:solidFill>
              </a:rPr>
              <a:t>; you had </a:t>
            </a:r>
            <a:r>
              <a:rPr lang="en-US" sz="3600" cap="small" dirty="0">
                <a:solidFill>
                  <a:schemeClr val="tx1"/>
                </a:solidFill>
              </a:rPr>
              <a:t>not received mercy,</a:t>
            </a:r>
            <a:r>
              <a:rPr lang="en-US" sz="3600" dirty="0">
                <a:solidFill>
                  <a:schemeClr val="tx1"/>
                </a:solidFill>
              </a:rPr>
              <a:t> but now you have </a:t>
            </a:r>
            <a:r>
              <a:rPr lang="en-US" sz="3600" cap="small" dirty="0">
                <a:solidFill>
                  <a:schemeClr val="tx1"/>
                </a:solidFill>
              </a:rPr>
              <a:t>received mercy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034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76200"/>
            <a:ext cx="112334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Punchline: you’re built upon the cornerstone!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4248" y="914400"/>
            <a:ext cx="6458952" cy="167640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Encouragement: when you chose Christ, you aligned yourself with the master builder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94248" y="2743200"/>
            <a:ext cx="4914899" cy="1158898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You stand out because He stands out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6200" y="4070399"/>
            <a:ext cx="4932947" cy="1263601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They reject you, because they reject Him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01653" y="2971800"/>
            <a:ext cx="6894094" cy="327659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John 15:18  </a:t>
            </a:r>
            <a:r>
              <a:rPr lang="en-US" sz="3200" b="1" dirty="0"/>
              <a:t>If the world hates you, you know that it has hated Me before it hated you.  </a:t>
            </a:r>
            <a:r>
              <a:rPr lang="en-US" sz="3200" b="1" baseline="30000" dirty="0"/>
              <a:t>19</a:t>
            </a:r>
            <a:r>
              <a:rPr lang="en-US" sz="3200" b="1" dirty="0"/>
              <a:t> If you were of this world, the world would love its own; but because I chose you out of the world, because of this the world hates you. 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200" y="5502301"/>
            <a:ext cx="4932947" cy="1263601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Exactly as predicted</a:t>
            </a:r>
          </a:p>
        </p:txBody>
      </p:sp>
    </p:spTree>
    <p:extLst>
      <p:ext uri="{BB962C8B-B14F-4D97-AF65-F5344CB8AC3E}">
        <p14:creationId xmlns:p14="http://schemas.microsoft.com/office/powerpoint/2010/main" val="413022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76200"/>
            <a:ext cx="112334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Punchline: you’re built upon the cornerstone!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4248" y="914400"/>
            <a:ext cx="6458952" cy="167640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Encouragement: when you chose Christ, you aligned yourself with the master builder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6201" y="2841429"/>
            <a:ext cx="4953000" cy="1349571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500" b="1" dirty="0"/>
              <a:t>You are accepted by God </a:t>
            </a:r>
            <a:r>
              <a:rPr lang="en-US" sz="3600" b="1" dirty="0"/>
              <a:t>and “precious” to him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94248" y="4419600"/>
            <a:ext cx="4934952" cy="808076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Your accusers are wrong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4249" y="5486400"/>
            <a:ext cx="4934952" cy="1155375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So who cares what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they think!</a:t>
            </a:r>
          </a:p>
        </p:txBody>
      </p:sp>
      <p:sp>
        <p:nvSpPr>
          <p:cNvPr id="9" name="Rectangle 8"/>
          <p:cNvSpPr/>
          <p:nvPr/>
        </p:nvSpPr>
        <p:spPr>
          <a:xfrm>
            <a:off x="5906785" y="1981200"/>
            <a:ext cx="6056615" cy="475247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baseline="30000" dirty="0"/>
              <a:t>1 </a:t>
            </a:r>
            <a:r>
              <a:rPr lang="en-US" sz="3000" b="1" baseline="30000" dirty="0" err="1"/>
              <a:t>Cor</a:t>
            </a:r>
            <a:r>
              <a:rPr lang="en-US" sz="3000" b="1" dirty="0"/>
              <a:t> </a:t>
            </a:r>
            <a:r>
              <a:rPr lang="en-US" sz="3000" b="1" baseline="30000" dirty="0"/>
              <a:t>1:22</a:t>
            </a:r>
            <a:r>
              <a:rPr lang="en-US" sz="3000" b="1" dirty="0"/>
              <a:t> For indeed Jews ask for signs and Greeks search for wisdom; </a:t>
            </a:r>
            <a:r>
              <a:rPr lang="en-US" sz="3000" b="1" baseline="30000" dirty="0"/>
              <a:t>23</a:t>
            </a:r>
            <a:r>
              <a:rPr lang="en-US" sz="3000" b="1" dirty="0"/>
              <a:t> but we preach Christ crucified, to Jews a stumbling block and to Gentiles foolishness, </a:t>
            </a:r>
            <a:r>
              <a:rPr lang="en-US" sz="3000" b="1" baseline="30000" dirty="0"/>
              <a:t>24</a:t>
            </a:r>
            <a:r>
              <a:rPr lang="en-US" sz="3000" b="1" dirty="0"/>
              <a:t> but to those who are called, both Jews and Greeks, Christ the power of God and the wisdom of God.  </a:t>
            </a:r>
            <a:r>
              <a:rPr lang="en-US" sz="3000" b="1" baseline="30000" dirty="0"/>
              <a:t>25</a:t>
            </a:r>
            <a:r>
              <a:rPr lang="en-US" sz="3000" b="1" dirty="0"/>
              <a:t> Because the foolishness of God is wiser than men, and the weakness of God stronger than men.  </a:t>
            </a:r>
          </a:p>
        </p:txBody>
      </p:sp>
    </p:spTree>
    <p:extLst>
      <p:ext uri="{BB962C8B-B14F-4D97-AF65-F5344CB8AC3E}">
        <p14:creationId xmlns:p14="http://schemas.microsoft.com/office/powerpoint/2010/main" val="340425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8" grpId="0" animBg="1"/>
      <p:bldP spid="9" grpId="0" animBg="1"/>
      <p:bldP spid="9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76200"/>
            <a:ext cx="112334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Punchline: you’re built upon the cornerstone!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9051" y="5715000"/>
            <a:ext cx="12192001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b="1" u="sng" dirty="0">
                <a:solidFill>
                  <a:srgbClr val="002060"/>
                </a:solidFill>
              </a:rPr>
              <a:t>But you </a:t>
            </a:r>
            <a:r>
              <a:rPr lang="en-US" sz="3200" dirty="0">
                <a:solidFill>
                  <a:schemeClr val="tx1"/>
                </a:solidFill>
              </a:rPr>
              <a:t>are </a:t>
            </a:r>
            <a:r>
              <a:rPr lang="en-US" sz="3200" cap="small" dirty="0">
                <a:solidFill>
                  <a:schemeClr val="tx1"/>
                </a:solidFill>
              </a:rPr>
              <a:t>a chosen race, a</a:t>
            </a:r>
            <a:r>
              <a:rPr lang="en-US" sz="3200" dirty="0">
                <a:solidFill>
                  <a:schemeClr val="tx1"/>
                </a:solidFill>
              </a:rPr>
              <a:t> royal </a:t>
            </a:r>
            <a:r>
              <a:rPr lang="en-US" sz="3200" cap="small" dirty="0">
                <a:solidFill>
                  <a:schemeClr val="tx1"/>
                </a:solidFill>
              </a:rPr>
              <a:t>priesthood,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holy nation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cap="small" dirty="0">
                <a:solidFill>
                  <a:schemeClr val="tx1"/>
                </a:solidFill>
              </a:rPr>
              <a:t>a people for</a:t>
            </a:r>
            <a:r>
              <a:rPr lang="en-US" sz="3200" dirty="0">
                <a:solidFill>
                  <a:schemeClr val="tx1"/>
                </a:solidFill>
              </a:rPr>
              <a:t> God’s </a:t>
            </a:r>
            <a:r>
              <a:rPr lang="en-US" sz="3200" cap="small" dirty="0">
                <a:solidFill>
                  <a:schemeClr val="tx1"/>
                </a:solidFill>
              </a:rPr>
              <a:t>own possession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8074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76200"/>
            <a:ext cx="112334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Punchline: you’re built upon the cornerstone!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9051" y="5715000"/>
            <a:ext cx="12192001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dirty="0">
                <a:solidFill>
                  <a:schemeClr val="tx1"/>
                </a:solidFill>
              </a:rPr>
              <a:t>But you are </a:t>
            </a:r>
            <a:r>
              <a:rPr lang="en-US" sz="3200" b="1" u="sng" cap="small" dirty="0">
                <a:solidFill>
                  <a:srgbClr val="002060"/>
                </a:solidFill>
              </a:rPr>
              <a:t>a chosen race, a</a:t>
            </a:r>
            <a:r>
              <a:rPr lang="en-US" sz="3200" b="1" u="sng" dirty="0">
                <a:solidFill>
                  <a:srgbClr val="002060"/>
                </a:solidFill>
              </a:rPr>
              <a:t> royal </a:t>
            </a:r>
            <a:r>
              <a:rPr lang="en-US" sz="3200" b="1" u="sng" cap="small" dirty="0">
                <a:solidFill>
                  <a:srgbClr val="002060"/>
                </a:solidFill>
              </a:rPr>
              <a:t>priesthood, a</a:t>
            </a:r>
            <a:r>
              <a:rPr lang="en-US" sz="3200" b="1" u="sng" dirty="0">
                <a:solidFill>
                  <a:srgbClr val="002060"/>
                </a:solidFill>
              </a:rPr>
              <a:t> </a:t>
            </a:r>
            <a:r>
              <a:rPr lang="en-US" sz="3200" b="1" u="sng" cap="small" dirty="0">
                <a:solidFill>
                  <a:srgbClr val="002060"/>
                </a:solidFill>
              </a:rPr>
              <a:t>holy nation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cap="small" dirty="0">
                <a:solidFill>
                  <a:schemeClr val="tx1"/>
                </a:solidFill>
              </a:rPr>
              <a:t>a people for</a:t>
            </a:r>
            <a:r>
              <a:rPr lang="en-US" sz="3200" dirty="0">
                <a:solidFill>
                  <a:schemeClr val="tx1"/>
                </a:solidFill>
              </a:rPr>
              <a:t> God’s </a:t>
            </a:r>
            <a:r>
              <a:rPr lang="en-US" sz="3200" cap="small" dirty="0">
                <a:solidFill>
                  <a:schemeClr val="tx1"/>
                </a:solidFill>
              </a:rPr>
              <a:t>own possession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9975709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76200"/>
            <a:ext cx="11233484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Punchline: you’re built upon the cornerstone!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9051" y="5715000"/>
            <a:ext cx="12192001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dirty="0">
                <a:solidFill>
                  <a:schemeClr val="tx1"/>
                </a:solidFill>
              </a:rPr>
              <a:t>But you are </a:t>
            </a:r>
            <a:r>
              <a:rPr lang="en-US" sz="3200" cap="small" dirty="0">
                <a:solidFill>
                  <a:schemeClr val="tx1"/>
                </a:solidFill>
              </a:rPr>
              <a:t>a chosen race, a</a:t>
            </a:r>
            <a:r>
              <a:rPr lang="en-US" sz="3200" dirty="0">
                <a:solidFill>
                  <a:schemeClr val="tx1"/>
                </a:solidFill>
              </a:rPr>
              <a:t> royal </a:t>
            </a:r>
            <a:r>
              <a:rPr lang="en-US" sz="3200" cap="small" dirty="0">
                <a:solidFill>
                  <a:schemeClr val="tx1"/>
                </a:solidFill>
              </a:rPr>
              <a:t>priesthood,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holy nation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u="sng" cap="small" dirty="0">
                <a:solidFill>
                  <a:srgbClr val="002060"/>
                </a:solidFill>
              </a:rPr>
              <a:t>a people for</a:t>
            </a:r>
            <a:r>
              <a:rPr lang="en-US" sz="3200" b="1" u="sng" dirty="0">
                <a:solidFill>
                  <a:srgbClr val="002060"/>
                </a:solidFill>
              </a:rPr>
              <a:t> God’s </a:t>
            </a:r>
            <a:r>
              <a:rPr lang="en-US" sz="3200" b="1" u="sng" cap="small" dirty="0">
                <a:solidFill>
                  <a:srgbClr val="002060"/>
                </a:solidFill>
              </a:rPr>
              <a:t>own possession</a:t>
            </a:r>
            <a:r>
              <a:rPr lang="en-US" sz="3200" b="1" u="sng" dirty="0">
                <a:solidFill>
                  <a:srgbClr val="002060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6718850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2A410B2-72C8-AE7F-5EBA-9B27A6FF0F14}"/>
              </a:ext>
            </a:extLst>
          </p:cNvPr>
          <p:cNvSpPr/>
          <p:nvPr/>
        </p:nvSpPr>
        <p:spPr>
          <a:xfrm>
            <a:off x="-19051" y="5715000"/>
            <a:ext cx="12192001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9 </a:t>
            </a:r>
            <a:r>
              <a:rPr lang="en-US" sz="3200" dirty="0">
                <a:solidFill>
                  <a:schemeClr val="tx1"/>
                </a:solidFill>
              </a:rPr>
              <a:t>But you are </a:t>
            </a:r>
            <a:r>
              <a:rPr lang="en-US" sz="3200" cap="small" dirty="0">
                <a:solidFill>
                  <a:schemeClr val="tx1"/>
                </a:solidFill>
              </a:rPr>
              <a:t>a chosen race, a</a:t>
            </a:r>
            <a:r>
              <a:rPr lang="en-US" sz="3200" dirty="0">
                <a:solidFill>
                  <a:schemeClr val="tx1"/>
                </a:solidFill>
              </a:rPr>
              <a:t> royal </a:t>
            </a:r>
            <a:r>
              <a:rPr lang="en-US" sz="3200" cap="small" dirty="0">
                <a:solidFill>
                  <a:schemeClr val="tx1"/>
                </a:solidFill>
              </a:rPr>
              <a:t>priesthood,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holy nation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u="sng" cap="small" dirty="0">
                <a:solidFill>
                  <a:srgbClr val="002060"/>
                </a:solidFill>
              </a:rPr>
              <a:t>a people for</a:t>
            </a:r>
            <a:r>
              <a:rPr lang="en-US" sz="3200" b="1" u="sng" dirty="0">
                <a:solidFill>
                  <a:srgbClr val="002060"/>
                </a:solidFill>
              </a:rPr>
              <a:t> God’s </a:t>
            </a:r>
            <a:r>
              <a:rPr lang="en-US" sz="3200" b="1" u="sng" cap="small" dirty="0">
                <a:solidFill>
                  <a:srgbClr val="002060"/>
                </a:solidFill>
              </a:rPr>
              <a:t>own possession</a:t>
            </a:r>
            <a:r>
              <a:rPr lang="en-US" sz="3200" b="1" u="sng" dirty="0">
                <a:solidFill>
                  <a:srgbClr val="002060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82300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</a:t>
            </a:r>
            <a:r>
              <a:rPr lang="en-US" sz="3200" b="1" u="sng" dirty="0">
                <a:solidFill>
                  <a:srgbClr val="002060"/>
                </a:solidFill>
              </a:rPr>
              <a:t>spiritual house </a:t>
            </a:r>
            <a:r>
              <a:rPr lang="en-US" sz="3200" dirty="0">
                <a:solidFill>
                  <a:schemeClr val="tx1"/>
                </a:solidFill>
              </a:rPr>
              <a:t>for a </a:t>
            </a:r>
            <a:r>
              <a:rPr lang="en-US" sz="3200" b="1" u="sng" dirty="0">
                <a:solidFill>
                  <a:srgbClr val="002060"/>
                </a:solidFill>
              </a:rPr>
              <a:t>holy priesthood</a:t>
            </a:r>
            <a:r>
              <a:rPr lang="en-US" sz="3200" dirty="0">
                <a:solidFill>
                  <a:schemeClr val="tx1"/>
                </a:solidFill>
              </a:rPr>
              <a:t>, to offer up </a:t>
            </a:r>
            <a:r>
              <a:rPr lang="en-US" sz="3200" b="1" u="sng" dirty="0">
                <a:solidFill>
                  <a:srgbClr val="002060"/>
                </a:solidFill>
              </a:rPr>
              <a:t>spiritual sacrifices </a:t>
            </a:r>
            <a:r>
              <a:rPr lang="en-US" sz="3200" dirty="0">
                <a:solidFill>
                  <a:schemeClr val="tx1"/>
                </a:solidFill>
              </a:rPr>
              <a:t>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862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</a:t>
            </a:r>
            <a:r>
              <a:rPr lang="en-US" sz="3200" b="1" u="sng" dirty="0">
                <a:solidFill>
                  <a:srgbClr val="002060"/>
                </a:solidFill>
              </a:rPr>
              <a:t>spiritual house </a:t>
            </a:r>
            <a:r>
              <a:rPr lang="en-US" sz="3200" dirty="0">
                <a:solidFill>
                  <a:schemeClr val="tx1"/>
                </a:solidFill>
              </a:rPr>
              <a:t>for a </a:t>
            </a:r>
            <a:r>
              <a:rPr lang="en-US" sz="3200" b="1" u="sng" dirty="0">
                <a:solidFill>
                  <a:srgbClr val="002060"/>
                </a:solidFill>
              </a:rPr>
              <a:t>holy priesthood</a:t>
            </a:r>
            <a:r>
              <a:rPr lang="en-US" sz="3200" dirty="0">
                <a:solidFill>
                  <a:schemeClr val="tx1"/>
                </a:solidFill>
              </a:rPr>
              <a:t>, to offer up </a:t>
            </a:r>
            <a:r>
              <a:rPr lang="en-US" sz="3200" b="1" u="sng" dirty="0">
                <a:solidFill>
                  <a:srgbClr val="002060"/>
                </a:solidFill>
              </a:rPr>
              <a:t>spiritual sacrifices </a:t>
            </a:r>
            <a:r>
              <a:rPr lang="en-US" sz="3200" dirty="0">
                <a:solidFill>
                  <a:schemeClr val="tx1"/>
                </a:solidFill>
              </a:rPr>
              <a:t>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0" y="985144"/>
            <a:ext cx="5638800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The purpose of the temple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0" y="1899686"/>
            <a:ext cx="5638800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Symbolic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1000" y="2737886"/>
            <a:ext cx="6934200" cy="199954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1 Kings 8:27 </a:t>
            </a:r>
            <a:r>
              <a:rPr lang="en-US" sz="3200" dirty="0"/>
              <a:t>But will God indeed dwell on the earth? Behold, heaven and the highest heaven cannot contain You, how much less this house which I have built!”</a:t>
            </a:r>
          </a:p>
        </p:txBody>
      </p:sp>
    </p:spTree>
    <p:extLst>
      <p:ext uri="{BB962C8B-B14F-4D97-AF65-F5344CB8AC3E}">
        <p14:creationId xmlns:p14="http://schemas.microsoft.com/office/powerpoint/2010/main" val="118483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</a:t>
            </a:r>
            <a:r>
              <a:rPr lang="en-US" sz="3200" b="1" u="sng" dirty="0">
                <a:solidFill>
                  <a:srgbClr val="002060"/>
                </a:solidFill>
              </a:rPr>
              <a:t>spiritual house </a:t>
            </a:r>
            <a:r>
              <a:rPr lang="en-US" sz="3200" dirty="0">
                <a:solidFill>
                  <a:schemeClr val="tx1"/>
                </a:solidFill>
              </a:rPr>
              <a:t>for a </a:t>
            </a:r>
            <a:r>
              <a:rPr lang="en-US" sz="3200" b="1" u="sng" dirty="0">
                <a:solidFill>
                  <a:srgbClr val="002060"/>
                </a:solidFill>
              </a:rPr>
              <a:t>holy priesthood</a:t>
            </a:r>
            <a:r>
              <a:rPr lang="en-US" sz="3200" dirty="0">
                <a:solidFill>
                  <a:schemeClr val="tx1"/>
                </a:solidFill>
              </a:rPr>
              <a:t>, to offer up </a:t>
            </a:r>
            <a:r>
              <a:rPr lang="en-US" sz="3200" b="1" u="sng" dirty="0">
                <a:solidFill>
                  <a:srgbClr val="002060"/>
                </a:solidFill>
              </a:rPr>
              <a:t>spiritual sacrifices </a:t>
            </a:r>
            <a:r>
              <a:rPr lang="en-US" sz="3200" dirty="0">
                <a:solidFill>
                  <a:schemeClr val="tx1"/>
                </a:solidFill>
              </a:rPr>
              <a:t>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52400" y="1066800"/>
            <a:ext cx="5638800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Fulfilled in you!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0" y="2286000"/>
            <a:ext cx="5638800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/>
              <a:t>We don’t need a temple because </a:t>
            </a:r>
            <a:r>
              <a:rPr lang="en-US" sz="3400" b="1" i="1" dirty="0"/>
              <a:t>you </a:t>
            </a:r>
            <a:r>
              <a:rPr lang="en-US" sz="3400" b="1" dirty="0"/>
              <a:t>are the temple!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0" y="3589137"/>
            <a:ext cx="5638800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/>
              <a:t>We don’t need priests because </a:t>
            </a:r>
            <a:r>
              <a:rPr lang="en-US" sz="3400" b="1" i="1" dirty="0"/>
              <a:t>you</a:t>
            </a:r>
            <a:r>
              <a:rPr lang="en-US" sz="3400" b="1" dirty="0"/>
              <a:t> are the priests!</a:t>
            </a:r>
          </a:p>
        </p:txBody>
      </p:sp>
    </p:spTree>
    <p:extLst>
      <p:ext uri="{BB962C8B-B14F-4D97-AF65-F5344CB8AC3E}">
        <p14:creationId xmlns:p14="http://schemas.microsoft.com/office/powerpoint/2010/main" val="176277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</a:t>
            </a:r>
            <a:r>
              <a:rPr lang="en-US" sz="3200" b="1" u="sng" dirty="0">
                <a:solidFill>
                  <a:srgbClr val="002060"/>
                </a:solidFill>
              </a:rPr>
              <a:t>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52400" y="1066800"/>
            <a:ext cx="5638800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Fulfilled in you!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0" y="2286000"/>
            <a:ext cx="5638800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/>
              <a:t>We don’t need a temple because </a:t>
            </a:r>
            <a:r>
              <a:rPr lang="en-US" sz="3400" b="1" i="1" dirty="0"/>
              <a:t>you </a:t>
            </a:r>
            <a:r>
              <a:rPr lang="en-US" sz="3400" b="1" dirty="0"/>
              <a:t>are the temple!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0" y="3589137"/>
            <a:ext cx="5638800" cy="838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/>
              <a:t>We don’t need priests because </a:t>
            </a:r>
            <a:r>
              <a:rPr lang="en-US" sz="3400" b="1" i="1" dirty="0"/>
              <a:t>you</a:t>
            </a:r>
            <a:r>
              <a:rPr lang="en-US" sz="3400" b="1" dirty="0"/>
              <a:t> are the priests!</a:t>
            </a:r>
          </a:p>
        </p:txBody>
      </p:sp>
    </p:spTree>
    <p:extLst>
      <p:ext uri="{BB962C8B-B14F-4D97-AF65-F5344CB8AC3E}">
        <p14:creationId xmlns:p14="http://schemas.microsoft.com/office/powerpoint/2010/main" val="189367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1507177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description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2421790"/>
            <a:ext cx="4343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An encouragement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b="1" u="sng" dirty="0">
                <a:solidFill>
                  <a:srgbClr val="002060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41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</a:t>
            </a:r>
            <a:r>
              <a:rPr lang="en-US" sz="3200" b="1" u="sng" dirty="0">
                <a:solidFill>
                  <a:srgbClr val="002060"/>
                </a:solidFill>
              </a:rPr>
              <a:t>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-76200" y="762000"/>
            <a:ext cx="6172200" cy="3886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Praise and Thanksgiving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Prayers of Intercession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Helping others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Generosity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>
                <a:solidFill>
                  <a:schemeClr val="tx1"/>
                </a:solidFill>
              </a:rPr>
              <a:t>Influencing others toward God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Our whole Lives!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Proclaiming the Gospel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2209800"/>
            <a:ext cx="5867400" cy="207945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 err="1"/>
              <a:t>Heb</a:t>
            </a:r>
            <a:r>
              <a:rPr lang="en-US" sz="3200" b="1" baseline="30000" dirty="0"/>
              <a:t> 13:15 </a:t>
            </a:r>
            <a:r>
              <a:rPr lang="en-US" sz="3200" b="1" dirty="0"/>
              <a:t>Through Him then, let us continually offer up a sacrifice of praise to God, that is, the fruit of lips that give thanks to His name.  </a:t>
            </a:r>
          </a:p>
        </p:txBody>
      </p:sp>
    </p:spTree>
    <p:extLst>
      <p:ext uri="{BB962C8B-B14F-4D97-AF65-F5344CB8AC3E}">
        <p14:creationId xmlns:p14="http://schemas.microsoft.com/office/powerpoint/2010/main" val="38221343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</a:t>
            </a:r>
            <a:r>
              <a:rPr lang="en-US" sz="3200" b="1" u="sng" dirty="0">
                <a:solidFill>
                  <a:srgbClr val="002060"/>
                </a:solidFill>
              </a:rPr>
              <a:t>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-76200" y="762000"/>
            <a:ext cx="6172200" cy="3886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Praise and Thanksgiving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Prayers of Intercession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Helping others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Generosity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>
                <a:solidFill>
                  <a:schemeClr val="tx1"/>
                </a:solidFill>
              </a:rPr>
              <a:t>Influencing others toward God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Our whole Lives!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Proclaiming the Gospel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7308" y="2829857"/>
            <a:ext cx="5785184" cy="16821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 err="1"/>
              <a:t>Heb</a:t>
            </a:r>
            <a:r>
              <a:rPr lang="en-US" sz="3200" b="1" baseline="30000" dirty="0"/>
              <a:t> 13:16</a:t>
            </a:r>
            <a:r>
              <a:rPr lang="en-US" sz="3200" b="1" dirty="0"/>
              <a:t> And do not neglect doing good and sharing, for with such sacrifices God is pleased.  </a:t>
            </a:r>
          </a:p>
        </p:txBody>
      </p:sp>
    </p:spTree>
    <p:extLst>
      <p:ext uri="{BB962C8B-B14F-4D97-AF65-F5344CB8AC3E}">
        <p14:creationId xmlns:p14="http://schemas.microsoft.com/office/powerpoint/2010/main" val="38077954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</a:t>
            </a:r>
            <a:r>
              <a:rPr lang="en-US" sz="3200" b="1" u="sng" dirty="0">
                <a:solidFill>
                  <a:srgbClr val="002060"/>
                </a:solidFill>
              </a:rPr>
              <a:t>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-76200" y="762000"/>
            <a:ext cx="6172200" cy="3886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Praise and Thanksgiving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Prayers of Intercession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Helping others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Generosity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>
                <a:solidFill>
                  <a:schemeClr val="tx1"/>
                </a:solidFill>
              </a:rPr>
              <a:t>Influencing others toward God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Our whole Lives!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Proclaiming the Gospel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9366" y="3040264"/>
            <a:ext cx="7277100" cy="168413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Phil 4:18 </a:t>
            </a:r>
            <a:r>
              <a:rPr lang="en-US" sz="3200" b="1" dirty="0"/>
              <a:t>having received from </a:t>
            </a:r>
            <a:r>
              <a:rPr lang="en-US" sz="3200" b="1" dirty="0" err="1"/>
              <a:t>Epaphroditus</a:t>
            </a:r>
            <a:r>
              <a:rPr lang="en-US" sz="3200" b="1" dirty="0"/>
              <a:t> what you have sent, a fragrant aroma, an acceptable sacrifice, well pleasing to God.  </a:t>
            </a:r>
          </a:p>
        </p:txBody>
      </p:sp>
    </p:spTree>
    <p:extLst>
      <p:ext uri="{BB962C8B-B14F-4D97-AF65-F5344CB8AC3E}">
        <p14:creationId xmlns:p14="http://schemas.microsoft.com/office/powerpoint/2010/main" val="31224322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</a:t>
            </a:r>
            <a:r>
              <a:rPr lang="en-US" sz="3200" b="1" u="sng" dirty="0">
                <a:solidFill>
                  <a:srgbClr val="002060"/>
                </a:solidFill>
              </a:rPr>
              <a:t>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-76200" y="762000"/>
            <a:ext cx="6172200" cy="3886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Praise and Thanksgiving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Prayers of Intercession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Helping others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Generosity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>
                <a:solidFill>
                  <a:schemeClr val="tx1"/>
                </a:solidFill>
              </a:rPr>
              <a:t>Influencing others toward God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Our whole Lives!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Proclaiming the Gospel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79358" y="3497464"/>
            <a:ext cx="9633284" cy="115073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Rom15:16 </a:t>
            </a:r>
            <a:r>
              <a:rPr lang="en-US" sz="3200" b="1" dirty="0"/>
              <a:t>Ministering as a priest the gospel of God, so that my offering of the Gentiles may become acceptable</a:t>
            </a:r>
          </a:p>
        </p:txBody>
      </p:sp>
    </p:spTree>
    <p:extLst>
      <p:ext uri="{BB962C8B-B14F-4D97-AF65-F5344CB8AC3E}">
        <p14:creationId xmlns:p14="http://schemas.microsoft.com/office/powerpoint/2010/main" val="20508498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</a:t>
            </a:r>
            <a:r>
              <a:rPr lang="en-US" sz="3200" b="1" u="sng" dirty="0">
                <a:solidFill>
                  <a:srgbClr val="002060"/>
                </a:solidFill>
              </a:rPr>
              <a:t>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-76200" y="762000"/>
            <a:ext cx="6172200" cy="3886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Praise and Thanksgiving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Prayers of Intercession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Helping others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Generosity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>
                <a:solidFill>
                  <a:schemeClr val="bg1"/>
                </a:solidFill>
              </a:rPr>
              <a:t>Influencing others toward God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Our whole Lives!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Proclaiming the Gospel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79358" y="3497464"/>
            <a:ext cx="9633284" cy="115073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Rom15:16 </a:t>
            </a:r>
            <a:r>
              <a:rPr lang="en-US" sz="3200" b="1" dirty="0"/>
              <a:t>Ministering as a priest the gospel of God, so that my offering of the Gentiles may become acceptable</a:t>
            </a:r>
          </a:p>
        </p:txBody>
      </p:sp>
    </p:spTree>
    <p:extLst>
      <p:ext uri="{BB962C8B-B14F-4D97-AF65-F5344CB8AC3E}">
        <p14:creationId xmlns:p14="http://schemas.microsoft.com/office/powerpoint/2010/main" val="12503471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</a:t>
            </a:r>
            <a:r>
              <a:rPr lang="en-US" sz="3200" b="1" u="sng" dirty="0">
                <a:solidFill>
                  <a:srgbClr val="002060"/>
                </a:solidFill>
              </a:rPr>
              <a:t>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-76200" y="762000"/>
            <a:ext cx="6172200" cy="3886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Praise and Thanksgiving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Prayers of Intercession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Helping others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Generosity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>
                <a:solidFill>
                  <a:schemeClr val="bg1"/>
                </a:solidFill>
              </a:rPr>
              <a:t>Influencing others toward God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Our whole Lives!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Proclaiming the Gospel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87143" y="2177636"/>
            <a:ext cx="5747657" cy="25467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Rom 12:1 </a:t>
            </a:r>
            <a:r>
              <a:rPr lang="en-US" sz="3200" b="1" dirty="0"/>
              <a:t>Therefore I urge you brethren,  by the mercies of God, to present your bodies a living and holy sacrifice, which is your spiritual service of worship.</a:t>
            </a:r>
          </a:p>
        </p:txBody>
      </p:sp>
    </p:spTree>
    <p:extLst>
      <p:ext uri="{BB962C8B-B14F-4D97-AF65-F5344CB8AC3E}">
        <p14:creationId xmlns:p14="http://schemas.microsoft.com/office/powerpoint/2010/main" val="8558752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</a:t>
            </a:r>
            <a:r>
              <a:rPr lang="en-US" sz="3200" b="1" u="sng" dirty="0">
                <a:solidFill>
                  <a:srgbClr val="002060"/>
                </a:solidFill>
              </a:rPr>
              <a:t>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-76200" y="762000"/>
            <a:ext cx="6172200" cy="3886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Praise and Thanksgiving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Prayers of Intercession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Helping others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Generosity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>
                <a:solidFill>
                  <a:schemeClr val="bg1"/>
                </a:solidFill>
              </a:rPr>
              <a:t>Influencing others toward God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Our whole Lives!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tx1"/>
                </a:solidFill>
              </a:rPr>
              <a:t>Proclaiming the Gospel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10250" y="2949743"/>
            <a:ext cx="6210300" cy="169845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baseline="30000" dirty="0"/>
              <a:t>2 Tim 4:6 </a:t>
            </a:r>
            <a:r>
              <a:rPr lang="en-US" sz="3200" b="1" dirty="0"/>
              <a:t>For I am already being poured out as a drink offering, and the time of my departure has come</a:t>
            </a:r>
          </a:p>
        </p:txBody>
      </p:sp>
    </p:spTree>
    <p:extLst>
      <p:ext uri="{BB962C8B-B14F-4D97-AF65-F5344CB8AC3E}">
        <p14:creationId xmlns:p14="http://schemas.microsoft.com/office/powerpoint/2010/main" val="13134388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200" dirty="0">
                <a:solidFill>
                  <a:schemeClr val="tx1"/>
                </a:solidFill>
              </a:rPr>
              <a:t>And coming to Him 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as living stones, are being built up as a spiritual house for a holy priesthood, </a:t>
            </a:r>
            <a:r>
              <a:rPr lang="en-US" sz="3200" b="1" u="sng" dirty="0">
                <a:solidFill>
                  <a:srgbClr val="002060"/>
                </a:solidFill>
              </a:rPr>
              <a:t>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-76200" y="762000"/>
            <a:ext cx="6172200" cy="3886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Praise and Thanksgiving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Prayers of Intercession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Helping others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Generosity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/>
              <a:t>Influencing others toward God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Our whole Lives!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Proclaiming the Gospel</a:t>
            </a:r>
          </a:p>
        </p:txBody>
      </p:sp>
    </p:spTree>
    <p:extLst>
      <p:ext uri="{BB962C8B-B14F-4D97-AF65-F5344CB8AC3E}">
        <p14:creationId xmlns:p14="http://schemas.microsoft.com/office/powerpoint/2010/main" val="26109564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-76200" y="762000"/>
            <a:ext cx="6172200" cy="3886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Praise and Thanksgiving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Prayers of Intercession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Helping others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Generosity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/>
              <a:t>Influencing others toward God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Our whole Lives!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/>
              <a:t>Proclaiming the Gospel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" y="5007143"/>
            <a:ext cx="12192001" cy="18508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9</a:t>
            </a:r>
            <a:r>
              <a:rPr lang="en-US" sz="3200" baseline="30000" dirty="0">
                <a:solidFill>
                  <a:schemeClr val="tx1"/>
                </a:solidFill>
              </a:rPr>
              <a:t> </a:t>
            </a:r>
            <a:r>
              <a:rPr lang="en-US" sz="3200" dirty="0">
                <a:solidFill>
                  <a:schemeClr val="tx1"/>
                </a:solidFill>
              </a:rPr>
              <a:t>But you are </a:t>
            </a:r>
            <a:r>
              <a:rPr lang="en-US" sz="3200" cap="small" dirty="0">
                <a:solidFill>
                  <a:schemeClr val="tx1"/>
                </a:solidFill>
              </a:rPr>
              <a:t>a chosen race, a</a:t>
            </a:r>
            <a:r>
              <a:rPr lang="en-US" sz="3200" dirty="0">
                <a:solidFill>
                  <a:schemeClr val="tx1"/>
                </a:solidFill>
              </a:rPr>
              <a:t> royal </a:t>
            </a:r>
            <a:r>
              <a:rPr lang="en-US" sz="3200" cap="small" dirty="0">
                <a:solidFill>
                  <a:schemeClr val="tx1"/>
                </a:solidFill>
              </a:rPr>
              <a:t>priesthood,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holy nation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cap="small" dirty="0">
                <a:solidFill>
                  <a:schemeClr val="tx1"/>
                </a:solidFill>
              </a:rPr>
              <a:t>a people for</a:t>
            </a:r>
            <a:r>
              <a:rPr lang="en-US" sz="3200" dirty="0">
                <a:solidFill>
                  <a:schemeClr val="tx1"/>
                </a:solidFill>
              </a:rPr>
              <a:t> God’s </a:t>
            </a:r>
            <a:r>
              <a:rPr lang="en-US" sz="3200" cap="small" dirty="0">
                <a:solidFill>
                  <a:schemeClr val="tx1"/>
                </a:solidFill>
              </a:rPr>
              <a:t>own possession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b="1" u="sng" dirty="0">
                <a:solidFill>
                  <a:srgbClr val="002060"/>
                </a:solidFill>
              </a:rPr>
              <a:t>so that you may proclaim the </a:t>
            </a:r>
            <a:r>
              <a:rPr lang="en-US" sz="3200" b="1" u="sng" dirty="0" err="1">
                <a:solidFill>
                  <a:srgbClr val="002060"/>
                </a:solidFill>
              </a:rPr>
              <a:t>excellencies</a:t>
            </a:r>
            <a:r>
              <a:rPr lang="en-US" sz="3200" b="1" u="sng" dirty="0">
                <a:solidFill>
                  <a:srgbClr val="002060"/>
                </a:solidFill>
              </a:rPr>
              <a:t> of Him who has called you out of darkness into His marvelous light;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031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" y="5007143"/>
            <a:ext cx="12192001" cy="18508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9</a:t>
            </a:r>
            <a:r>
              <a:rPr lang="en-US" sz="3200" baseline="30000" dirty="0">
                <a:solidFill>
                  <a:schemeClr val="tx1"/>
                </a:solidFill>
              </a:rPr>
              <a:t> </a:t>
            </a:r>
            <a:r>
              <a:rPr lang="en-US" sz="3200" dirty="0">
                <a:solidFill>
                  <a:schemeClr val="tx1"/>
                </a:solidFill>
              </a:rPr>
              <a:t>But you are </a:t>
            </a:r>
            <a:r>
              <a:rPr lang="en-US" sz="3200" cap="small" dirty="0">
                <a:solidFill>
                  <a:schemeClr val="tx1"/>
                </a:solidFill>
              </a:rPr>
              <a:t>a chosen race, a</a:t>
            </a:r>
            <a:r>
              <a:rPr lang="en-US" sz="3200" dirty="0">
                <a:solidFill>
                  <a:schemeClr val="tx1"/>
                </a:solidFill>
              </a:rPr>
              <a:t> royal </a:t>
            </a:r>
            <a:r>
              <a:rPr lang="en-US" sz="3200" cap="small" dirty="0">
                <a:solidFill>
                  <a:schemeClr val="tx1"/>
                </a:solidFill>
              </a:rPr>
              <a:t>priesthood,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holy nation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cap="small" dirty="0">
                <a:solidFill>
                  <a:schemeClr val="tx1"/>
                </a:solidFill>
              </a:rPr>
              <a:t>a people for</a:t>
            </a:r>
            <a:r>
              <a:rPr lang="en-US" sz="3200" dirty="0">
                <a:solidFill>
                  <a:schemeClr val="tx1"/>
                </a:solidFill>
              </a:rPr>
              <a:t> God’s </a:t>
            </a:r>
            <a:r>
              <a:rPr lang="en-US" sz="3200" cap="small" dirty="0">
                <a:solidFill>
                  <a:schemeClr val="tx1"/>
                </a:solidFill>
              </a:rPr>
              <a:t>own possession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b="1" u="sng" dirty="0">
                <a:solidFill>
                  <a:srgbClr val="002060"/>
                </a:solidFill>
              </a:rPr>
              <a:t>so that you may proclaim the </a:t>
            </a:r>
            <a:r>
              <a:rPr lang="en-US" sz="3200" b="1" u="sng" dirty="0" err="1">
                <a:solidFill>
                  <a:srgbClr val="002060"/>
                </a:solidFill>
              </a:rPr>
              <a:t>excellencies</a:t>
            </a:r>
            <a:r>
              <a:rPr lang="en-US" sz="3200" b="1" u="sng" dirty="0">
                <a:solidFill>
                  <a:srgbClr val="002060"/>
                </a:solidFill>
              </a:rPr>
              <a:t> of Him who has called you out of darkness into His marvelous light;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57843" y="2043644"/>
            <a:ext cx="5323114" cy="181777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Every Christian is authorized to speak, love, and represent for Christ</a:t>
            </a:r>
          </a:p>
        </p:txBody>
      </p:sp>
    </p:spTree>
    <p:extLst>
      <p:ext uri="{BB962C8B-B14F-4D97-AF65-F5344CB8AC3E}">
        <p14:creationId xmlns:p14="http://schemas.microsoft.com/office/powerpoint/2010/main" val="3019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1507177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description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2421790"/>
            <a:ext cx="4343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An encouragement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3276316"/>
            <a:ext cx="4800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running metaphor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</a:t>
            </a:r>
            <a:r>
              <a:rPr lang="en-US" sz="3200" b="1" u="sng" dirty="0">
                <a:solidFill>
                  <a:srgbClr val="002060"/>
                </a:solidFill>
              </a:rPr>
              <a:t>as living stones</a:t>
            </a:r>
            <a:r>
              <a:rPr lang="en-US" sz="3200" dirty="0">
                <a:solidFill>
                  <a:schemeClr val="tx1"/>
                </a:solidFill>
              </a:rPr>
              <a:t>, are being built up as a spiritual house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9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" y="5007143"/>
            <a:ext cx="12192001" cy="18508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9</a:t>
            </a:r>
            <a:r>
              <a:rPr lang="en-US" sz="3200" baseline="30000" dirty="0">
                <a:solidFill>
                  <a:schemeClr val="tx1"/>
                </a:solidFill>
              </a:rPr>
              <a:t> </a:t>
            </a:r>
            <a:r>
              <a:rPr lang="en-US" sz="3200" dirty="0">
                <a:solidFill>
                  <a:schemeClr val="tx1"/>
                </a:solidFill>
              </a:rPr>
              <a:t>But you are </a:t>
            </a:r>
            <a:r>
              <a:rPr lang="en-US" sz="3200" cap="small" dirty="0">
                <a:solidFill>
                  <a:schemeClr val="tx1"/>
                </a:solidFill>
              </a:rPr>
              <a:t>a chosen race, a</a:t>
            </a:r>
            <a:r>
              <a:rPr lang="en-US" sz="3200" dirty="0">
                <a:solidFill>
                  <a:schemeClr val="tx1"/>
                </a:solidFill>
              </a:rPr>
              <a:t> royal </a:t>
            </a:r>
            <a:r>
              <a:rPr lang="en-US" sz="3200" cap="small" dirty="0">
                <a:solidFill>
                  <a:schemeClr val="tx1"/>
                </a:solidFill>
              </a:rPr>
              <a:t>priesthood,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holy nation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cap="small" dirty="0">
                <a:solidFill>
                  <a:schemeClr val="tx1"/>
                </a:solidFill>
              </a:rPr>
              <a:t>a people for</a:t>
            </a:r>
            <a:r>
              <a:rPr lang="en-US" sz="3200" dirty="0">
                <a:solidFill>
                  <a:schemeClr val="tx1"/>
                </a:solidFill>
              </a:rPr>
              <a:t> God’s </a:t>
            </a:r>
            <a:r>
              <a:rPr lang="en-US" sz="3200" cap="small" dirty="0">
                <a:solidFill>
                  <a:schemeClr val="tx1"/>
                </a:solidFill>
              </a:rPr>
              <a:t>own possession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b="1" u="sng" dirty="0">
                <a:solidFill>
                  <a:srgbClr val="002060"/>
                </a:solidFill>
              </a:rPr>
              <a:t>so that you may proclaim the </a:t>
            </a:r>
            <a:r>
              <a:rPr lang="en-US" sz="3200" b="1" u="sng" dirty="0" err="1">
                <a:solidFill>
                  <a:srgbClr val="002060"/>
                </a:solidFill>
              </a:rPr>
              <a:t>excellencies</a:t>
            </a:r>
            <a:r>
              <a:rPr lang="en-US" sz="3200" b="1" u="sng" dirty="0">
                <a:solidFill>
                  <a:srgbClr val="002060"/>
                </a:solidFill>
              </a:rPr>
              <a:t> of Him who has called you out of darkness into His marvelous light;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152399" y="2043644"/>
            <a:ext cx="5334001" cy="181777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We are his chosen instrument for interacting with the world!</a:t>
            </a:r>
          </a:p>
        </p:txBody>
      </p:sp>
    </p:spTree>
    <p:extLst>
      <p:ext uri="{BB962C8B-B14F-4D97-AF65-F5344CB8AC3E}">
        <p14:creationId xmlns:p14="http://schemas.microsoft.com/office/powerpoint/2010/main" val="363112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" y="5007143"/>
            <a:ext cx="12192001" cy="18508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9</a:t>
            </a:r>
            <a:r>
              <a:rPr lang="en-US" sz="3200" baseline="30000" dirty="0">
                <a:solidFill>
                  <a:schemeClr val="tx1"/>
                </a:solidFill>
              </a:rPr>
              <a:t> </a:t>
            </a:r>
            <a:r>
              <a:rPr lang="en-US" sz="3200" dirty="0">
                <a:solidFill>
                  <a:schemeClr val="tx1"/>
                </a:solidFill>
              </a:rPr>
              <a:t>But you are </a:t>
            </a:r>
            <a:r>
              <a:rPr lang="en-US" sz="3200" cap="small" dirty="0">
                <a:solidFill>
                  <a:schemeClr val="tx1"/>
                </a:solidFill>
              </a:rPr>
              <a:t>a chosen race, a</a:t>
            </a:r>
            <a:r>
              <a:rPr lang="en-US" sz="3200" dirty="0">
                <a:solidFill>
                  <a:schemeClr val="tx1"/>
                </a:solidFill>
              </a:rPr>
              <a:t> royal </a:t>
            </a:r>
            <a:r>
              <a:rPr lang="en-US" sz="3200" cap="small" dirty="0">
                <a:solidFill>
                  <a:schemeClr val="tx1"/>
                </a:solidFill>
              </a:rPr>
              <a:t>priesthood,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holy nation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cap="small" dirty="0">
                <a:solidFill>
                  <a:schemeClr val="tx1"/>
                </a:solidFill>
              </a:rPr>
              <a:t>a people for</a:t>
            </a:r>
            <a:r>
              <a:rPr lang="en-US" sz="3200" dirty="0">
                <a:solidFill>
                  <a:schemeClr val="tx1"/>
                </a:solidFill>
              </a:rPr>
              <a:t> God’s </a:t>
            </a:r>
            <a:r>
              <a:rPr lang="en-US" sz="3200" cap="small" dirty="0">
                <a:solidFill>
                  <a:schemeClr val="tx1"/>
                </a:solidFill>
              </a:rPr>
              <a:t>own possession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b="1" u="sng" dirty="0">
                <a:solidFill>
                  <a:srgbClr val="002060"/>
                </a:solidFill>
              </a:rPr>
              <a:t>so that you may proclaim the </a:t>
            </a:r>
            <a:r>
              <a:rPr lang="en-US" sz="3200" b="1" u="sng" dirty="0" err="1">
                <a:solidFill>
                  <a:srgbClr val="002060"/>
                </a:solidFill>
              </a:rPr>
              <a:t>excellencies</a:t>
            </a:r>
            <a:r>
              <a:rPr lang="en-US" sz="3200" b="1" u="sng" dirty="0">
                <a:solidFill>
                  <a:srgbClr val="002060"/>
                </a:solidFill>
              </a:rPr>
              <a:t> of Him who has called you out of darkness into His marvelous light;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-198092" y="1125660"/>
            <a:ext cx="5949043" cy="36749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/>
              <a:t>We can’t let fear of rejection stop us from proclaiming his </a:t>
            </a:r>
            <a:r>
              <a:rPr lang="en-US" sz="3600" b="1" dirty="0" err="1"/>
              <a:t>excellencies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9168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0"/>
            <a:ext cx="3810000" cy="8979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49316" y="15473"/>
            <a:ext cx="4070684" cy="8824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3) </a:t>
            </a:r>
            <a:r>
              <a:rPr lang="en-US" sz="4400" b="1" i="1" dirty="0"/>
              <a:t>For a Purpose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" y="5007143"/>
            <a:ext cx="12192001" cy="18508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9</a:t>
            </a:r>
            <a:r>
              <a:rPr lang="en-US" sz="3200" baseline="30000" dirty="0">
                <a:solidFill>
                  <a:schemeClr val="tx1"/>
                </a:solidFill>
              </a:rPr>
              <a:t> </a:t>
            </a:r>
            <a:r>
              <a:rPr lang="en-US" sz="3200" dirty="0">
                <a:solidFill>
                  <a:schemeClr val="tx1"/>
                </a:solidFill>
              </a:rPr>
              <a:t>But you are </a:t>
            </a:r>
            <a:r>
              <a:rPr lang="en-US" sz="3200" cap="small" dirty="0">
                <a:solidFill>
                  <a:schemeClr val="tx1"/>
                </a:solidFill>
              </a:rPr>
              <a:t>a chosen race, a</a:t>
            </a:r>
            <a:r>
              <a:rPr lang="en-US" sz="3200" dirty="0">
                <a:solidFill>
                  <a:schemeClr val="tx1"/>
                </a:solidFill>
              </a:rPr>
              <a:t> royal </a:t>
            </a:r>
            <a:r>
              <a:rPr lang="en-US" sz="3200" cap="small" dirty="0">
                <a:solidFill>
                  <a:schemeClr val="tx1"/>
                </a:solidFill>
              </a:rPr>
              <a:t>priesthood, a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  <a:r>
              <a:rPr lang="en-US" sz="3200" cap="small" dirty="0">
                <a:solidFill>
                  <a:schemeClr val="tx1"/>
                </a:solidFill>
              </a:rPr>
              <a:t>holy nation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cap="small" dirty="0">
                <a:solidFill>
                  <a:schemeClr val="tx1"/>
                </a:solidFill>
              </a:rPr>
              <a:t>a people for</a:t>
            </a:r>
            <a:r>
              <a:rPr lang="en-US" sz="3200" dirty="0">
                <a:solidFill>
                  <a:schemeClr val="tx1"/>
                </a:solidFill>
              </a:rPr>
              <a:t> God’s </a:t>
            </a:r>
            <a:r>
              <a:rPr lang="en-US" sz="3200" cap="small" dirty="0">
                <a:solidFill>
                  <a:schemeClr val="tx1"/>
                </a:solidFill>
              </a:rPr>
              <a:t>own possession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b="1" u="sng" dirty="0">
                <a:solidFill>
                  <a:srgbClr val="002060"/>
                </a:solidFill>
              </a:rPr>
              <a:t>so that you may proclaim the </a:t>
            </a:r>
            <a:r>
              <a:rPr lang="en-US" sz="3200" b="1" u="sng" dirty="0" err="1">
                <a:solidFill>
                  <a:srgbClr val="002060"/>
                </a:solidFill>
              </a:rPr>
              <a:t>excellencies</a:t>
            </a:r>
            <a:r>
              <a:rPr lang="en-US" sz="3200" b="1" u="sng" dirty="0">
                <a:solidFill>
                  <a:srgbClr val="002060"/>
                </a:solidFill>
              </a:rPr>
              <a:t> of Him who has called you out of darkness into His marvelous light;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6200" y="1814972"/>
            <a:ext cx="5475515" cy="2209800"/>
          </a:xfrm>
          <a:prstGeom prst="roundRect">
            <a:avLst/>
          </a:prstGeom>
          <a:solidFill>
            <a:srgbClr val="006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200" b="1" dirty="0"/>
              <a:t>You have the one thing that is really worth standing out for!</a:t>
            </a:r>
          </a:p>
        </p:txBody>
      </p:sp>
    </p:spTree>
    <p:extLst>
      <p:ext uri="{BB962C8B-B14F-4D97-AF65-F5344CB8AC3E}">
        <p14:creationId xmlns:p14="http://schemas.microsoft.com/office/powerpoint/2010/main" val="331123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13221" y="152400"/>
            <a:ext cx="8602579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You are a part of what God is doing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476998" y="1394740"/>
            <a:ext cx="4114801" cy="838484"/>
          </a:xfrm>
          <a:prstGeom prst="roundRect">
            <a:avLst/>
          </a:prstGeom>
          <a:solidFill>
            <a:schemeClr val="tx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/>
              <a:t> 1. Together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477000" y="2438258"/>
            <a:ext cx="4114800" cy="838484"/>
          </a:xfrm>
          <a:prstGeom prst="roundRect">
            <a:avLst/>
          </a:prstGeom>
          <a:solidFill>
            <a:schemeClr val="tx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/>
              <a:t> 2. Different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3445823"/>
            <a:ext cx="4114800" cy="838484"/>
          </a:xfrm>
          <a:prstGeom prst="roundRect">
            <a:avLst/>
          </a:prstGeom>
          <a:solidFill>
            <a:schemeClr val="tx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/>
              <a:t>3. For a Purpose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</a:t>
            </a:r>
            <a:r>
              <a:rPr lang="en-US" sz="3200" b="1" u="sng" dirty="0">
                <a:solidFill>
                  <a:srgbClr val="002060"/>
                </a:solidFill>
              </a:rPr>
              <a:t>as living stones</a:t>
            </a:r>
            <a:r>
              <a:rPr lang="en-US" sz="3200" dirty="0">
                <a:solidFill>
                  <a:schemeClr val="tx1"/>
                </a:solidFill>
              </a:rPr>
              <a:t>, are being built up as a spiritual house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75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1507177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description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2421790"/>
            <a:ext cx="4343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An encouragement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3276316"/>
            <a:ext cx="4800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running metaphor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13221" y="152400"/>
            <a:ext cx="8602579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You are a part of what God is doing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00788" y="1156184"/>
            <a:ext cx="7776412" cy="2806215"/>
          </a:xfrm>
          <a:prstGeom prst="roundRect">
            <a:avLst/>
          </a:prstGeom>
          <a:solidFill>
            <a:schemeClr val="tx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/>
              <a:t>Metaphor: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1" dirty="0"/>
              <a:t>The Church = </a:t>
            </a:r>
            <a:r>
              <a:rPr lang="en-US" sz="4400" b="1" i="1" dirty="0"/>
              <a:t>Spiritual House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1" dirty="0"/>
              <a:t>You = </a:t>
            </a:r>
            <a:r>
              <a:rPr lang="en-US" sz="4400" b="1" i="1" dirty="0"/>
              <a:t>Living Stones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1" dirty="0"/>
              <a:t>Jesus = </a:t>
            </a:r>
            <a:r>
              <a:rPr lang="en-US" sz="4400" b="1" i="1" dirty="0"/>
              <a:t>Living Cornerstone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you also, </a:t>
            </a:r>
            <a:r>
              <a:rPr lang="en-US" sz="3200" b="1" u="sng" dirty="0">
                <a:solidFill>
                  <a:srgbClr val="002060"/>
                </a:solidFill>
              </a:rPr>
              <a:t>as living stones</a:t>
            </a:r>
            <a:r>
              <a:rPr lang="en-US" sz="3200" dirty="0">
                <a:solidFill>
                  <a:schemeClr val="tx1"/>
                </a:solidFill>
              </a:rPr>
              <a:t>, are being built up as a spiritual house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01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AutoShape 10" descr="Displaying photo.JP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800600" y="1219200"/>
            <a:ext cx="76200" cy="5562600"/>
          </a:xfrm>
          <a:prstGeom prst="straightConnector1">
            <a:avLst/>
          </a:prstGeom>
          <a:ln w="1143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800600" y="4343400"/>
            <a:ext cx="4038600" cy="2438400"/>
          </a:xfrm>
          <a:prstGeom prst="straightConnector1">
            <a:avLst/>
          </a:prstGeom>
          <a:ln w="1143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2286000" y="6248400"/>
            <a:ext cx="2514600" cy="533400"/>
          </a:xfrm>
          <a:prstGeom prst="straightConnector1">
            <a:avLst/>
          </a:prstGeom>
          <a:ln w="1143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0"/>
          <p:cNvSpPr txBox="1">
            <a:spLocks/>
          </p:cNvSpPr>
          <p:nvPr/>
        </p:nvSpPr>
        <p:spPr bwMode="auto">
          <a:xfrm rot="19677946">
            <a:off x="6007250" y="4631395"/>
            <a:ext cx="1348395" cy="914400"/>
          </a:xfrm>
          <a:prstGeom prst="rect">
            <a:avLst/>
          </a:prstGeom>
          <a:solidFill>
            <a:schemeClr val="tx1">
              <a:lumMod val="95000"/>
              <a:lumOff val="5000"/>
              <a:alpha val="66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39’ </a:t>
            </a:r>
          </a:p>
        </p:txBody>
      </p:sp>
      <p:sp>
        <p:nvSpPr>
          <p:cNvPr id="40" name="Title 10"/>
          <p:cNvSpPr txBox="1">
            <a:spLocks/>
          </p:cNvSpPr>
          <p:nvPr/>
        </p:nvSpPr>
        <p:spPr bwMode="auto">
          <a:xfrm rot="638171">
            <a:off x="3122125" y="5612610"/>
            <a:ext cx="1194595" cy="914400"/>
          </a:xfrm>
          <a:prstGeom prst="rect">
            <a:avLst/>
          </a:prstGeom>
          <a:solidFill>
            <a:schemeClr val="tx1">
              <a:lumMod val="95000"/>
              <a:lumOff val="5000"/>
              <a:alpha val="66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8’ </a:t>
            </a:r>
          </a:p>
        </p:txBody>
      </p:sp>
      <p:sp>
        <p:nvSpPr>
          <p:cNvPr id="41" name="Title 10"/>
          <p:cNvSpPr txBox="1">
            <a:spLocks/>
          </p:cNvSpPr>
          <p:nvPr/>
        </p:nvSpPr>
        <p:spPr bwMode="auto">
          <a:xfrm>
            <a:off x="3124200" y="1676400"/>
            <a:ext cx="1679254" cy="914400"/>
          </a:xfrm>
          <a:prstGeom prst="rect">
            <a:avLst/>
          </a:prstGeom>
          <a:solidFill>
            <a:schemeClr val="tx1">
              <a:lumMod val="95000"/>
              <a:lumOff val="5000"/>
              <a:alpha val="66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3.5’ 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76200" y="76200"/>
            <a:ext cx="7010400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/>
              <a:t>Foundation </a:t>
            </a:r>
            <a:r>
              <a:rPr lang="en-US" sz="4400" b="1" i="1" dirty="0"/>
              <a:t>and</a:t>
            </a:r>
            <a:r>
              <a:rPr lang="en-US" sz="4400" b="1" dirty="0"/>
              <a:t> the Pattern</a:t>
            </a:r>
          </a:p>
        </p:txBody>
      </p:sp>
    </p:spTree>
    <p:extLst>
      <p:ext uri="{BB962C8B-B14F-4D97-AF65-F5344CB8AC3E}">
        <p14:creationId xmlns:p14="http://schemas.microsoft.com/office/powerpoint/2010/main" val="364428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1507177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description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2421790"/>
            <a:ext cx="4343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An encouragement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3276316"/>
            <a:ext cx="4800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/>
              <a:t>A running metaphor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32084" y="152400"/>
            <a:ext cx="38100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Living Stones: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13221" y="152400"/>
            <a:ext cx="8602579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You are a part of what God is doing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2:4 </a:t>
            </a:r>
            <a:r>
              <a:rPr lang="en-US" sz="3100" dirty="0">
                <a:solidFill>
                  <a:schemeClr val="tx1"/>
                </a:solidFill>
              </a:rPr>
              <a:t>And coming to Him </a:t>
            </a:r>
            <a:r>
              <a:rPr lang="en-US" sz="3200" dirty="0">
                <a:solidFill>
                  <a:schemeClr val="tx1"/>
                </a:solidFill>
              </a:rPr>
              <a:t>as to a living stone which has been rejected by men, but is choice and precious in the sight of God,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b="1" u="sng" dirty="0">
                <a:solidFill>
                  <a:srgbClr val="002060"/>
                </a:solidFill>
              </a:rPr>
              <a:t>you also, as living stones, are being built up as a spiritual house</a:t>
            </a:r>
            <a:r>
              <a:rPr lang="en-US" sz="3200" dirty="0">
                <a:solidFill>
                  <a:schemeClr val="tx1"/>
                </a:solidFill>
              </a:rPr>
              <a:t> for a holy priesthood, to offer up spiritual sacrifices acceptable to God through Jesus Christ. </a:t>
            </a:r>
          </a:p>
          <a:p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4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1613</Words>
  <Application>Microsoft Office PowerPoint</Application>
  <PresentationFormat>Widescreen</PresentationFormat>
  <Paragraphs>402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2023-04-10T21:56:13Z</dcterms:created>
  <dcterms:modified xsi:type="dcterms:W3CDTF">2023-04-10T21:56:20Z</dcterms:modified>
</cp:coreProperties>
</file>