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62"/>
  </p:notesMasterIdLst>
  <p:handoutMasterIdLst>
    <p:handoutMasterId r:id="rId63"/>
  </p:handoutMasterIdLst>
  <p:sldIdLst>
    <p:sldId id="257" r:id="rId2"/>
    <p:sldId id="977" r:id="rId3"/>
    <p:sldId id="978" r:id="rId4"/>
    <p:sldId id="852" r:id="rId5"/>
    <p:sldId id="827" r:id="rId6"/>
    <p:sldId id="902" r:id="rId7"/>
    <p:sldId id="937" r:id="rId8"/>
    <p:sldId id="992" r:id="rId9"/>
    <p:sldId id="903" r:id="rId10"/>
    <p:sldId id="876" r:id="rId11"/>
    <p:sldId id="971" r:id="rId12"/>
    <p:sldId id="976" r:id="rId13"/>
    <p:sldId id="938" r:id="rId14"/>
    <p:sldId id="860" r:id="rId15"/>
    <p:sldId id="979" r:id="rId16"/>
    <p:sldId id="877" r:id="rId17"/>
    <p:sldId id="981" r:id="rId18"/>
    <p:sldId id="975" r:id="rId19"/>
    <p:sldId id="982" r:id="rId20"/>
    <p:sldId id="866" r:id="rId21"/>
    <p:sldId id="879" r:id="rId22"/>
    <p:sldId id="984" r:id="rId23"/>
    <p:sldId id="880" r:id="rId24"/>
    <p:sldId id="904" r:id="rId25"/>
    <p:sldId id="918" r:id="rId26"/>
    <p:sldId id="948" r:id="rId27"/>
    <p:sldId id="950" r:id="rId28"/>
    <p:sldId id="985" r:id="rId29"/>
    <p:sldId id="986" r:id="rId30"/>
    <p:sldId id="951" r:id="rId31"/>
    <p:sldId id="820" r:id="rId32"/>
    <p:sldId id="829" r:id="rId33"/>
    <p:sldId id="830" r:id="rId34"/>
    <p:sldId id="872" r:id="rId35"/>
    <p:sldId id="831" r:id="rId36"/>
    <p:sldId id="881" r:id="rId37"/>
    <p:sldId id="870" r:id="rId38"/>
    <p:sldId id="833" r:id="rId39"/>
    <p:sldId id="863" r:id="rId40"/>
    <p:sldId id="945" r:id="rId41"/>
    <p:sldId id="838" r:id="rId42"/>
    <p:sldId id="972" r:id="rId43"/>
    <p:sldId id="952" r:id="rId44"/>
    <p:sldId id="953" r:id="rId45"/>
    <p:sldId id="890" r:id="rId46"/>
    <p:sldId id="954" r:id="rId47"/>
    <p:sldId id="987" r:id="rId48"/>
    <p:sldId id="955" r:id="rId49"/>
    <p:sldId id="988" r:id="rId50"/>
    <p:sldId id="989" r:id="rId51"/>
    <p:sldId id="958" r:id="rId52"/>
    <p:sldId id="959" r:id="rId53"/>
    <p:sldId id="963" r:id="rId54"/>
    <p:sldId id="964" r:id="rId55"/>
    <p:sldId id="990" r:id="rId56"/>
    <p:sldId id="965" r:id="rId57"/>
    <p:sldId id="944" r:id="rId58"/>
    <p:sldId id="967" r:id="rId59"/>
    <p:sldId id="968" r:id="rId60"/>
    <p:sldId id="969" r:id="rId61"/>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6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16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16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16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1600" b="1" kern="1200">
        <a:solidFill>
          <a:schemeClr val="tx1"/>
        </a:solidFill>
        <a:latin typeface="Times New Roman" pitchFamily="18" charset="0"/>
        <a:ea typeface="+mn-ea"/>
        <a:cs typeface="+mn-cs"/>
      </a:defRPr>
    </a:lvl5pPr>
    <a:lvl6pPr marL="2286000" algn="l" defTabSz="914400" rtl="0" eaLnBrk="1" latinLnBrk="0" hangingPunct="1">
      <a:defRPr sz="1600" b="1" kern="1200">
        <a:solidFill>
          <a:schemeClr val="tx1"/>
        </a:solidFill>
        <a:latin typeface="Times New Roman" pitchFamily="18" charset="0"/>
        <a:ea typeface="+mn-ea"/>
        <a:cs typeface="+mn-cs"/>
      </a:defRPr>
    </a:lvl6pPr>
    <a:lvl7pPr marL="2743200" algn="l" defTabSz="914400" rtl="0" eaLnBrk="1" latinLnBrk="0" hangingPunct="1">
      <a:defRPr sz="1600" b="1" kern="1200">
        <a:solidFill>
          <a:schemeClr val="tx1"/>
        </a:solidFill>
        <a:latin typeface="Times New Roman" pitchFamily="18" charset="0"/>
        <a:ea typeface="+mn-ea"/>
        <a:cs typeface="+mn-cs"/>
      </a:defRPr>
    </a:lvl7pPr>
    <a:lvl8pPr marL="3200400" algn="l" defTabSz="914400" rtl="0" eaLnBrk="1" latinLnBrk="0" hangingPunct="1">
      <a:defRPr sz="1600" b="1" kern="1200">
        <a:solidFill>
          <a:schemeClr val="tx1"/>
        </a:solidFill>
        <a:latin typeface="Times New Roman" pitchFamily="18" charset="0"/>
        <a:ea typeface="+mn-ea"/>
        <a:cs typeface="+mn-cs"/>
      </a:defRPr>
    </a:lvl8pPr>
    <a:lvl9pPr marL="3657600" algn="l" defTabSz="914400" rtl="0" eaLnBrk="1" latinLnBrk="0" hangingPunct="1">
      <a:defRPr sz="16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E1E"/>
    <a:srgbClr val="CEF1F8"/>
    <a:srgbClr val="000000"/>
    <a:srgbClr val="0000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14" autoAdjust="0"/>
    <p:restoredTop sz="94660"/>
  </p:normalViewPr>
  <p:slideViewPr>
    <p:cSldViewPr>
      <p:cViewPr varScale="1">
        <p:scale>
          <a:sx n="83" d="100"/>
          <a:sy n="83" d="100"/>
        </p:scale>
        <p:origin x="476" y="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5444D8BB-AD14-42C2-B8F1-69BEAF5E8A8C}" type="slidenum">
              <a:rPr lang="en-US" sz="1200" b="0">
                <a:latin typeface="Arial" charset="0"/>
              </a:rPr>
              <a:pPr defTabSz="868363">
                <a:lnSpc>
                  <a:spcPct val="90000"/>
                </a:lnSpc>
              </a:pPr>
              <a:t>‹#›</a:t>
            </a:fld>
            <a:endParaRPr lang="en-US" sz="1200" b="0">
              <a:latin typeface="Arial" charset="0"/>
            </a:endParaRPr>
          </a:p>
        </p:txBody>
      </p:sp>
    </p:spTree>
    <p:extLst>
      <p:ext uri="{BB962C8B-B14F-4D97-AF65-F5344CB8AC3E}">
        <p14:creationId xmlns:p14="http://schemas.microsoft.com/office/powerpoint/2010/main" val="3847999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63761A19-83DE-43E0-9A5E-19219A9EA568}" type="slidenum">
              <a:rPr lang="en-US" sz="1200" b="0">
                <a:latin typeface="Arial" charset="0"/>
              </a:rPr>
              <a:pPr defTabSz="868363">
                <a:lnSpc>
                  <a:spcPct val="90000"/>
                </a:lnSpc>
              </a:pPr>
              <a:t>‹#›</a:t>
            </a:fld>
            <a:endParaRPr lang="en-US" sz="1200" b="0">
              <a:latin typeface="Arial" charset="0"/>
            </a:endParaRP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a:effectLst/>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74765082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endParaRPr lang="en-US"/>
          </a:p>
        </p:txBody>
      </p:sp>
      <p:sp>
        <p:nvSpPr>
          <p:cNvPr id="614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559281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71165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35847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81130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28882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5487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5688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2381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33602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87819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42942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83179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71691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953672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277714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730952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787624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901185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093550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586449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875469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69178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495311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508935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698395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93316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904131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495809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40544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695550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447491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061777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108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322944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445275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894532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465206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355378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86973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406586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1195133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389696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60709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57550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295188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167871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79480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208950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6840890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9041991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419290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06713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50426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7168164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64710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238901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60987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92429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76130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30920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2560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CEF1F8"/>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lstStyle/>
          <a:p>
            <a:r>
              <a:rPr lang="en-US" sz="8800"/>
              <a:t>1 Samuel</a:t>
            </a:r>
          </a:p>
        </p:txBody>
      </p:sp>
      <p:sp>
        <p:nvSpPr>
          <p:cNvPr id="5123" name="Rectangle 3"/>
          <p:cNvSpPr>
            <a:spLocks noGrp="1" noChangeArrowheads="1"/>
          </p:cNvSpPr>
          <p:nvPr>
            <p:ph type="body" idx="1"/>
          </p:nvPr>
        </p:nvSpPr>
        <p:spPr>
          <a:xfrm>
            <a:off x="0" y="2514600"/>
            <a:ext cx="9144000" cy="3657600"/>
          </a:xfrm>
          <a:noFill/>
          <a:ln/>
        </p:spPr>
        <p:txBody>
          <a:bodyPr lIns="90488" tIns="44450" rIns="90488" bIns="44450"/>
          <a:lstStyle/>
          <a:p>
            <a:r>
              <a:rPr lang="en-US" sz="8000" dirty="0" smtClean="0"/>
              <a:t>God Identifies </a:t>
            </a:r>
            <a:br>
              <a:rPr lang="en-US" sz="8000" dirty="0" smtClean="0"/>
            </a:br>
            <a:r>
              <a:rPr lang="en-US" sz="8000" dirty="0" smtClean="0"/>
              <a:t>   His Man</a:t>
            </a:r>
            <a:endParaRPr lang="en-US" sz="80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a:t>10 Hannah was in deep anguish, crying bitterly as she prayed to the Lord. </a:t>
            </a:r>
          </a:p>
          <a:p>
            <a:pPr>
              <a:buFont typeface="Wingdings" pitchFamily="2" charset="2"/>
              <a:buNone/>
            </a:pPr>
            <a:r>
              <a:rPr lang="en-US"/>
              <a:t>11 And she made this vow: “O Lord Almighty, if you will look down upon my sorrow and answer my prayer and give me a son, then I will give him back to you. He will be yours for his entire lifetime, and as a sign that he has been dedicated to the Lord, his hair will never be cut.”</a:t>
            </a:r>
          </a:p>
        </p:txBody>
      </p:sp>
      <p:sp>
        <p:nvSpPr>
          <p:cNvPr id="707587"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a:t>10 Hannah was in deep anguish, crying bitterly as she prayed to the Lord. </a:t>
            </a:r>
          </a:p>
          <a:p>
            <a:pPr>
              <a:buFont typeface="Wingdings" pitchFamily="2" charset="2"/>
              <a:buNone/>
            </a:pPr>
            <a:r>
              <a:rPr lang="en-US"/>
              <a:t>11 And she made this vow: “O Lord Almighty, if you will look down upon my sorrow and answer my prayer and give me a son, then I will give him back to you. He will be yours for his entire lifetime, and as a sign that he has been dedicated to the Lord, his hair will never be cut.”</a:t>
            </a:r>
          </a:p>
        </p:txBody>
      </p:sp>
      <p:sp>
        <p:nvSpPr>
          <p:cNvPr id="771075" name="Rectangle 3"/>
          <p:cNvSpPr>
            <a:spLocks noGrp="1" noChangeArrowheads="1"/>
          </p:cNvSpPr>
          <p:nvPr>
            <p:ph type="title"/>
          </p:nvPr>
        </p:nvSpPr>
        <p:spPr>
          <a:noFill/>
          <a:ln/>
        </p:spPr>
        <p:txBody>
          <a:bodyPr lIns="90488" tIns="44450" rIns="90488" bIns="44450"/>
          <a:lstStyle/>
          <a:p>
            <a:r>
              <a:rPr lang="en-US" sz="8800"/>
              <a:t>1 Samuel</a:t>
            </a:r>
          </a:p>
        </p:txBody>
      </p:sp>
      <p:sp>
        <p:nvSpPr>
          <p:cNvPr id="771076" name="Rectangle 4"/>
          <p:cNvSpPr>
            <a:spLocks noChangeArrowheads="1"/>
          </p:cNvSpPr>
          <p:nvPr/>
        </p:nvSpPr>
        <p:spPr bwMode="auto">
          <a:xfrm>
            <a:off x="2438400" y="304800"/>
            <a:ext cx="6324600" cy="762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lIns="90488" tIns="44450" rIns="90488" bIns="44450"/>
          <a:lstStyle/>
          <a:p>
            <a:pPr algn="l">
              <a:lnSpc>
                <a:spcPct val="77000"/>
              </a:lnSpc>
              <a:spcBef>
                <a:spcPct val="5000"/>
              </a:spcBef>
            </a:pPr>
            <a:r>
              <a:rPr lang="en-US" sz="6000" b="0" dirty="0" smtClean="0">
                <a:effectLst>
                  <a:outerShdw blurRad="38100" dist="38100" dir="2700000" algn="tl">
                    <a:srgbClr val="000000"/>
                  </a:outerShdw>
                </a:effectLst>
              </a:rPr>
              <a:t>Nazarite, </a:t>
            </a:r>
            <a:r>
              <a:rPr lang="en-US" sz="6000" b="0" dirty="0" smtClean="0">
                <a:effectLst>
                  <a:outerShdw blurRad="38100" dist="38100" dir="2700000" algn="tl">
                    <a:srgbClr val="000000"/>
                  </a:outerShdw>
                </a:effectLst>
              </a:rPr>
              <a:t>Num. 6</a:t>
            </a:r>
            <a:endParaRPr lang="en-US" sz="60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a:t>10 Hannah was in deep anguish, crying bitterly as she prayed to the Lord. </a:t>
            </a:r>
          </a:p>
          <a:p>
            <a:pPr>
              <a:buFont typeface="Wingdings" pitchFamily="2" charset="2"/>
              <a:buNone/>
            </a:pPr>
            <a:r>
              <a:rPr lang="en-US"/>
              <a:t>11 And she made this vow: “O Lord Almighty, if you will look down upon my sorrow and answer my prayer and give me a son, then I will give him back to you. He will be yours for his entire lifetime, and as a sign that he has been dedicated to the Lord, his hair will never be cut.”</a:t>
            </a:r>
          </a:p>
        </p:txBody>
      </p:sp>
      <p:sp>
        <p:nvSpPr>
          <p:cNvPr id="771075" name="Rectangle 3"/>
          <p:cNvSpPr>
            <a:spLocks noGrp="1" noChangeArrowheads="1"/>
          </p:cNvSpPr>
          <p:nvPr>
            <p:ph type="title"/>
          </p:nvPr>
        </p:nvSpPr>
        <p:spPr>
          <a:noFill/>
          <a:ln/>
        </p:spPr>
        <p:txBody>
          <a:bodyPr lIns="90488" tIns="44450" rIns="90488" bIns="44450"/>
          <a:lstStyle/>
          <a:p>
            <a:r>
              <a:rPr lang="en-US" sz="8800"/>
              <a:t>1 Samuel</a:t>
            </a:r>
          </a:p>
        </p:txBody>
      </p:sp>
      <p:sp>
        <p:nvSpPr>
          <p:cNvPr id="771076" name="Rectangle 4"/>
          <p:cNvSpPr>
            <a:spLocks noChangeArrowheads="1"/>
          </p:cNvSpPr>
          <p:nvPr/>
        </p:nvSpPr>
        <p:spPr bwMode="auto">
          <a:xfrm>
            <a:off x="3962400" y="76200"/>
            <a:ext cx="49530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lIns="90488" tIns="44450" rIns="90488" bIns="44450"/>
          <a:lstStyle/>
          <a:p>
            <a:pPr algn="l">
              <a:lnSpc>
                <a:spcPct val="77000"/>
              </a:lnSpc>
              <a:spcBef>
                <a:spcPct val="5000"/>
              </a:spcBef>
            </a:pPr>
            <a:r>
              <a:rPr lang="en-US" sz="6000" b="0" dirty="0" smtClean="0">
                <a:effectLst>
                  <a:outerShdw blurRad="38100" dist="38100" dir="2700000" algn="tl">
                    <a:srgbClr val="000000"/>
                  </a:outerShdw>
                </a:effectLst>
              </a:rPr>
              <a:t>Hannah – a woman of faith</a:t>
            </a:r>
            <a:endParaRPr lang="en-US" sz="60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a:t>10 Hannah was in deep anguish, crying bitterly as she prayed to the Lord. </a:t>
            </a:r>
          </a:p>
          <a:p>
            <a:pPr>
              <a:buFont typeface="Wingdings" pitchFamily="2" charset="2"/>
              <a:buNone/>
            </a:pPr>
            <a:r>
              <a:rPr lang="en-US"/>
              <a:t>11 And she made this vow: “O Lord Almighty, if you will look down upon my sorrow and answer my prayer and give me a son, then I will give him back to you. He will be yours for his entire lifetime, and as a sign that he has been dedicated to the Lord, his hair will never be cut.”</a:t>
            </a:r>
          </a:p>
        </p:txBody>
      </p:sp>
      <p:sp>
        <p:nvSpPr>
          <p:cNvPr id="771075" name="Rectangle 3"/>
          <p:cNvSpPr>
            <a:spLocks noGrp="1" noChangeArrowheads="1"/>
          </p:cNvSpPr>
          <p:nvPr>
            <p:ph type="title"/>
          </p:nvPr>
        </p:nvSpPr>
        <p:spPr>
          <a:noFill/>
          <a:ln/>
        </p:spPr>
        <p:txBody>
          <a:bodyPr lIns="90488" tIns="44450" rIns="90488" bIns="44450"/>
          <a:lstStyle/>
          <a:p>
            <a:r>
              <a:rPr lang="en-US" sz="8800"/>
              <a:t>1 Samuel</a:t>
            </a:r>
          </a:p>
        </p:txBody>
      </p:sp>
      <p:sp>
        <p:nvSpPr>
          <p:cNvPr id="771076" name="Rectangle 4"/>
          <p:cNvSpPr>
            <a:spLocks noChangeArrowheads="1"/>
          </p:cNvSpPr>
          <p:nvPr/>
        </p:nvSpPr>
        <p:spPr bwMode="auto">
          <a:xfrm>
            <a:off x="3886200" y="76200"/>
            <a:ext cx="51054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lIns="90488" tIns="44450" rIns="90488" bIns="44450"/>
          <a:lstStyle/>
          <a:p>
            <a:pPr algn="l">
              <a:lnSpc>
                <a:spcPct val="77000"/>
              </a:lnSpc>
              <a:spcBef>
                <a:spcPct val="5000"/>
              </a:spcBef>
            </a:pPr>
            <a:r>
              <a:rPr lang="en-US" sz="6000" b="0" dirty="0">
                <a:effectLst>
                  <a:outerShdw blurRad="38100" dist="38100" dir="2700000" algn="tl">
                    <a:srgbClr val="000000"/>
                  </a:outerShdw>
                </a:effectLst>
              </a:rPr>
              <a:t>Dedicating kids to </a:t>
            </a:r>
            <a:r>
              <a:rPr lang="en-US" sz="6000" b="0" dirty="0" smtClean="0">
                <a:effectLst>
                  <a:outerShdw blurRad="38100" dist="38100" dir="2700000" algn="tl">
                    <a:srgbClr val="000000"/>
                  </a:outerShdw>
                </a:effectLst>
              </a:rPr>
              <a:t>God</a:t>
            </a:r>
            <a:endParaRPr lang="en-US" sz="60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body" idx="1"/>
          </p:nvPr>
        </p:nvSpPr>
        <p:spPr>
          <a:noFill/>
          <a:ln/>
        </p:spPr>
        <p:txBody>
          <a:bodyPr lIns="90488" tIns="44450" rIns="90488" bIns="44450"/>
          <a:lstStyle/>
          <a:p>
            <a:pPr>
              <a:buNone/>
            </a:pPr>
            <a:r>
              <a:rPr lang="en-US" sz="5400" dirty="0" smtClean="0"/>
              <a:t>1:19 The entire family got up early the next morning and went to worship the Lord once more. Then they returned home to Ramah. When </a:t>
            </a:r>
            <a:r>
              <a:rPr lang="en-US" sz="5400" dirty="0" err="1" smtClean="0"/>
              <a:t>Elkanah</a:t>
            </a:r>
            <a:r>
              <a:rPr lang="en-US" sz="5400" dirty="0" smtClean="0"/>
              <a:t> slept with Hannah, the Lord remembered her plea, </a:t>
            </a:r>
            <a:endParaRPr lang="en-US" sz="5400" dirty="0"/>
          </a:p>
        </p:txBody>
      </p:sp>
      <p:sp>
        <p:nvSpPr>
          <p:cNvPr id="691203"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body" idx="1"/>
          </p:nvPr>
        </p:nvSpPr>
        <p:spPr>
          <a:noFill/>
          <a:ln/>
        </p:spPr>
        <p:txBody>
          <a:bodyPr lIns="90488" tIns="44450" rIns="90488" bIns="44450"/>
          <a:lstStyle/>
          <a:p>
            <a:pPr>
              <a:spcBef>
                <a:spcPts val="0"/>
              </a:spcBef>
              <a:buNone/>
            </a:pPr>
            <a:r>
              <a:rPr lang="en-US" sz="5400" dirty="0" smtClean="0"/>
              <a:t>1:20 and in due time she gave birth to a son. She named him Samuel, for she said, “I asked the Lord for him.” </a:t>
            </a:r>
          </a:p>
        </p:txBody>
      </p:sp>
      <p:sp>
        <p:nvSpPr>
          <p:cNvPr id="691203"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body" idx="1"/>
          </p:nvPr>
        </p:nvSpPr>
        <p:spPr>
          <a:noFill/>
          <a:ln/>
        </p:spPr>
        <p:txBody>
          <a:bodyPr lIns="90488" tIns="44450" rIns="90488" bIns="44450"/>
          <a:lstStyle/>
          <a:p>
            <a:pPr>
              <a:buNone/>
            </a:pPr>
            <a:r>
              <a:rPr lang="en-US" sz="5400" dirty="0" smtClean="0"/>
              <a:t>They brought the boy to Eli. </a:t>
            </a:r>
          </a:p>
          <a:p>
            <a:pPr>
              <a:buNone/>
            </a:pPr>
            <a:r>
              <a:rPr lang="en-US" sz="5400" dirty="0" smtClean="0"/>
              <a:t>1:26 “Sir, do you remember me?” Hannah asked. “I am the very woman who stood here several years ago praying to the Lord. </a:t>
            </a:r>
            <a:endParaRPr lang="en-US" sz="5400" dirty="0"/>
          </a:p>
        </p:txBody>
      </p:sp>
      <p:sp>
        <p:nvSpPr>
          <p:cNvPr id="70861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body" idx="1"/>
          </p:nvPr>
        </p:nvSpPr>
        <p:spPr>
          <a:noFill/>
          <a:ln/>
        </p:spPr>
        <p:txBody>
          <a:bodyPr lIns="90488" tIns="44450" rIns="90488" bIns="44450"/>
          <a:lstStyle/>
          <a:p>
            <a:pPr>
              <a:buNone/>
            </a:pPr>
            <a:r>
              <a:rPr lang="en-US" sz="5400" dirty="0" smtClean="0"/>
              <a:t>27 I asked the Lord to give me this boy, and he has granted my request. </a:t>
            </a:r>
          </a:p>
          <a:p>
            <a:pPr>
              <a:buNone/>
            </a:pPr>
            <a:r>
              <a:rPr lang="en-US" sz="5400" dirty="0" smtClean="0"/>
              <a:t>28 Now I am giving him to the Lord, and he will belong to the Lord his whole life.” And they worshiped the Lord there.</a:t>
            </a:r>
          </a:p>
        </p:txBody>
      </p:sp>
      <p:sp>
        <p:nvSpPr>
          <p:cNvPr id="70861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5400"/>
              <a:t>2:11 Then Elkanah went home to Ramah, but the boy ministered before the Lord under Eli the priest.</a:t>
            </a:r>
          </a:p>
        </p:txBody>
      </p:sp>
      <p:sp>
        <p:nvSpPr>
          <p:cNvPr id="70861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5400"/>
              <a:t>2:11 Then Elkanah went home to Ramah, but the boy ministered before the Lord under Eli the priest.</a:t>
            </a:r>
          </a:p>
        </p:txBody>
      </p:sp>
      <p:sp>
        <p:nvSpPr>
          <p:cNvPr id="708611" name="Rectangle 3"/>
          <p:cNvSpPr>
            <a:spLocks noGrp="1" noChangeArrowheads="1"/>
          </p:cNvSpPr>
          <p:nvPr>
            <p:ph type="title"/>
          </p:nvPr>
        </p:nvSpPr>
        <p:spPr>
          <a:noFill/>
          <a:ln/>
        </p:spPr>
        <p:txBody>
          <a:bodyPr lIns="90488" tIns="44450" rIns="90488" bIns="44450"/>
          <a:lstStyle/>
          <a:p>
            <a:r>
              <a:rPr lang="en-US" sz="8800"/>
              <a:t>1 Samuel</a:t>
            </a:r>
          </a:p>
        </p:txBody>
      </p:sp>
      <p:sp>
        <p:nvSpPr>
          <p:cNvPr id="4" name="Rectangle 6"/>
          <p:cNvSpPr txBox="1">
            <a:spLocks noChangeArrowheads="1"/>
          </p:cNvSpPr>
          <p:nvPr/>
        </p:nvSpPr>
        <p:spPr bwMode="auto">
          <a:xfrm>
            <a:off x="533400" y="3886200"/>
            <a:ext cx="68580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vert="horz" wrap="square" lIns="90488" tIns="44450" rIns="90488" bIns="44450" numCol="1" anchor="t" anchorCtr="0" compatLnSpc="1">
            <a:prstTxWarp prst="textNoShape">
              <a:avLst/>
            </a:prstTxWarp>
          </a:bodyPr>
          <a:lstStyle/>
          <a:p>
            <a:pPr marL="0" marR="0" lvl="0" indent="0" algn="l" defTabSz="914400" rtl="0" eaLnBrk="0" fontAlgn="base" latinLnBrk="0" hangingPunct="0">
              <a:lnSpc>
                <a:spcPct val="77000"/>
              </a:lnSpc>
              <a:spcBef>
                <a:spcPct val="5000"/>
              </a:spcBef>
              <a:spcAft>
                <a:spcPct val="0"/>
              </a:spcAft>
              <a:buClrTx/>
              <a:buSzTx/>
              <a:buFontTx/>
              <a:buNone/>
              <a:tabLst/>
              <a:defRPr/>
            </a:pPr>
            <a:r>
              <a:rPr kumimoji="0" lang="en-US" sz="5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One good thing Eli had—Bible knowledge second to none</a:t>
            </a:r>
          </a:p>
          <a:p>
            <a:pPr marL="0" marR="0" lvl="0" indent="0" algn="l" defTabSz="914400" rtl="0" eaLnBrk="0" fontAlgn="base" latinLnBrk="0" hangingPunct="0">
              <a:lnSpc>
                <a:spcPct val="77000"/>
              </a:lnSpc>
              <a:spcBef>
                <a:spcPct val="5000"/>
              </a:spcBef>
              <a:spcAft>
                <a:spcPct val="0"/>
              </a:spcAft>
              <a:buClrTx/>
              <a:buSzTx/>
              <a:buFontTx/>
              <a:buNone/>
              <a:tabLst/>
              <a:defRPr/>
            </a:pPr>
            <a:r>
              <a:rPr lang="en-US" sz="5400" b="0" kern="0" dirty="0" smtClean="0">
                <a:effectLst>
                  <a:outerShdw blurRad="38100" dist="38100" dir="2700000" algn="tl">
                    <a:srgbClr val="000000"/>
                  </a:outerShdw>
                </a:effectLst>
                <a:latin typeface="+mn-lt"/>
              </a:rPr>
              <a:t>Samuel is an apprentice</a:t>
            </a:r>
            <a:endParaRPr kumimoji="0" lang="en-US" sz="5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body" idx="1"/>
          </p:nvPr>
        </p:nvSpPr>
        <p:spPr>
          <a:xfrm>
            <a:off x="0" y="1981200"/>
            <a:ext cx="9144000" cy="3886200"/>
          </a:xfrm>
          <a:noFill/>
          <a:ln/>
        </p:spPr>
        <p:txBody>
          <a:bodyPr lIns="90488" tIns="44450" rIns="90488" bIns="44450"/>
          <a:lstStyle/>
          <a:p>
            <a:pPr>
              <a:buFont typeface="Wingdings" pitchFamily="2" charset="2"/>
              <a:buNone/>
            </a:pPr>
            <a:r>
              <a:rPr lang="en-US" sz="6000" dirty="0" smtClean="0"/>
              <a:t>Context:</a:t>
            </a:r>
          </a:p>
          <a:p>
            <a:pPr>
              <a:buFont typeface="Wingdings" pitchFamily="2" charset="2"/>
              <a:buNone/>
            </a:pPr>
            <a:r>
              <a:rPr lang="en-US" sz="6000" dirty="0" smtClean="0"/>
              <a:t>Over three thousand years ago</a:t>
            </a:r>
            <a:endParaRPr lang="en-US" sz="6000" dirty="0"/>
          </a:p>
        </p:txBody>
      </p:sp>
      <p:sp>
        <p:nvSpPr>
          <p:cNvPr id="579587"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7" name="Rectangle 3"/>
          <p:cNvSpPr>
            <a:spLocks noGrp="1" noChangeArrowheads="1"/>
          </p:cNvSpPr>
          <p:nvPr>
            <p:ph type="title"/>
          </p:nvPr>
        </p:nvSpPr>
        <p:spPr>
          <a:noFill/>
          <a:ln/>
        </p:spPr>
        <p:txBody>
          <a:bodyPr lIns="90488" tIns="44450" rIns="90488" bIns="44450"/>
          <a:lstStyle/>
          <a:p>
            <a:r>
              <a:rPr lang="en-US" sz="8800"/>
              <a:t>1 Samuel</a:t>
            </a:r>
          </a:p>
        </p:txBody>
      </p:sp>
      <p:sp>
        <p:nvSpPr>
          <p:cNvPr id="697350" name="Rectangle 6"/>
          <p:cNvSpPr>
            <a:spLocks noGrp="1" noChangeArrowheads="1"/>
          </p:cNvSpPr>
          <p:nvPr>
            <p:ph type="body" idx="1"/>
          </p:nvPr>
        </p:nvSpPr>
        <p:spPr>
          <a:xfrm>
            <a:off x="1143000" y="2743200"/>
            <a:ext cx="5867400" cy="1219200"/>
          </a:xfrm>
          <a:gradFill rotWithShape="0">
            <a:gsLst>
              <a:gs pos="0">
                <a:srgbClr val="000000"/>
              </a:gs>
              <a:gs pos="50000">
                <a:srgbClr val="000098"/>
              </a:gs>
              <a:gs pos="100000">
                <a:srgbClr val="000000"/>
              </a:gs>
            </a:gsLst>
            <a:lin ang="5400000" scaled="1"/>
          </a:gradFill>
          <a:ln w="12700">
            <a:solidFill>
              <a:schemeClr val="tx1"/>
            </a:solidFill>
            <a:headEnd type="none" w="sm" len="sm"/>
            <a:tailEnd type="none" w="sm" len="sm"/>
          </a:ln>
        </p:spPr>
        <p:txBody>
          <a:bodyPr lIns="90488" tIns="44450" rIns="90488" bIns="44450"/>
          <a:lstStyle/>
          <a:p>
            <a:pPr marL="0" indent="0">
              <a:lnSpc>
                <a:spcPct val="77000"/>
              </a:lnSpc>
              <a:spcBef>
                <a:spcPct val="5000"/>
              </a:spcBef>
              <a:buClrTx/>
              <a:buSzTx/>
              <a:buFontTx/>
              <a:buNone/>
            </a:pPr>
            <a:r>
              <a:rPr lang="en-US" sz="10600"/>
              <a:t>Eli’s sons</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2:12 Eli’s sons were wicked men; they had no regard for the Lord.</a:t>
            </a:r>
          </a:p>
          <a:p>
            <a:pPr>
              <a:buFont typeface="Wingdings" pitchFamily="2" charset="2"/>
              <a:buNone/>
            </a:pPr>
            <a:r>
              <a:rPr lang="en-US" sz="4800"/>
              <a:t>13-16 stealing sacrificial food from worshippers</a:t>
            </a:r>
          </a:p>
          <a:p>
            <a:pPr>
              <a:buFont typeface="Wingdings" pitchFamily="2" charset="2"/>
              <a:buNone/>
            </a:pPr>
            <a:r>
              <a:rPr lang="en-US" sz="4800"/>
              <a:t>17 This sin of the young men was very great in the Lord’s sight, for they were treating the Lord’s offering with contempt.</a:t>
            </a:r>
          </a:p>
        </p:txBody>
      </p:sp>
      <p:sp>
        <p:nvSpPr>
          <p:cNvPr id="710659"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22 Now Eli, who was very old, heard about everything his sons were doing to all Israel and how they </a:t>
            </a:r>
            <a:r>
              <a:rPr lang="en-US" sz="4800" u="sng"/>
              <a:t>slept with the women</a:t>
            </a:r>
            <a:r>
              <a:rPr lang="en-US" sz="4800"/>
              <a:t> who served at the entrance to the Tent of Meeting. </a:t>
            </a:r>
          </a:p>
        </p:txBody>
      </p:sp>
      <p:sp>
        <p:nvSpPr>
          <p:cNvPr id="581635" name="Rectangle 3"/>
          <p:cNvSpPr>
            <a:spLocks noGrp="1" noChangeArrowheads="1"/>
          </p:cNvSpPr>
          <p:nvPr>
            <p:ph type="title"/>
          </p:nvPr>
        </p:nvSpPr>
        <p:spPr>
          <a:noFill/>
          <a:ln/>
        </p:spPr>
        <p:txBody>
          <a:bodyPr lIns="90488" tIns="44450" rIns="90488" bIns="44450"/>
          <a:lstStyle/>
          <a:p>
            <a:r>
              <a:rPr lang="en-US" sz="8800"/>
              <a:t>1 Samuel</a:t>
            </a:r>
          </a:p>
        </p:txBody>
      </p:sp>
      <p:sp>
        <p:nvSpPr>
          <p:cNvPr id="4" name="Rectangle 6"/>
          <p:cNvSpPr txBox="1">
            <a:spLocks noChangeArrowheads="1"/>
          </p:cNvSpPr>
          <p:nvPr/>
        </p:nvSpPr>
        <p:spPr bwMode="auto">
          <a:xfrm>
            <a:off x="1905000" y="4648200"/>
            <a:ext cx="7086600" cy="2057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vert="horz" wrap="square" lIns="90488" tIns="44450" rIns="90488" bIns="44450" numCol="1" anchor="t" anchorCtr="0" compatLnSpc="1">
            <a:prstTxWarp prst="textNoShape">
              <a:avLst/>
            </a:prstTxWarp>
          </a:bodyPr>
          <a:lstStyle/>
          <a:p>
            <a:pPr marL="0" marR="0" lvl="0" indent="0" algn="l" defTabSz="914400" rtl="0" eaLnBrk="0" fontAlgn="base" latinLnBrk="0" hangingPunct="0">
              <a:lnSpc>
                <a:spcPct val="77000"/>
              </a:lnSpc>
              <a:spcBef>
                <a:spcPct val="5000"/>
              </a:spcBef>
              <a:spcAft>
                <a:spcPct val="0"/>
              </a:spcAft>
              <a:buClrTx/>
              <a:buSzTx/>
              <a:buFontTx/>
              <a:buNone/>
              <a:tabLst/>
              <a:defRPr/>
            </a:pPr>
            <a:r>
              <a:rPr kumimoji="0" lang="en-US" sz="5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Using people’s desire for God to</a:t>
            </a:r>
            <a:r>
              <a:rPr kumimoji="0" lang="en-US" sz="54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manipulate them and take advantage</a:t>
            </a:r>
            <a:endParaRPr kumimoji="0" lang="en-US" sz="5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23 So he said to them, “Why do you do such things? I hear from all the people about these wicked deeds of yours. </a:t>
            </a:r>
          </a:p>
          <a:p>
            <a:pPr>
              <a:buFont typeface="Wingdings" pitchFamily="2" charset="2"/>
              <a:buNone/>
            </a:pPr>
            <a:r>
              <a:rPr lang="en-US" sz="4800"/>
              <a:t>24 No, my sons; it is not a good report that I hear spreading among the Lord’s people. </a:t>
            </a:r>
          </a:p>
        </p:txBody>
      </p:sp>
      <p:sp>
        <p:nvSpPr>
          <p:cNvPr id="711683"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25 If a man sins against another man, God may mediate for him; but if a man sins against the Lord, who will intercede for him?” </a:t>
            </a:r>
          </a:p>
        </p:txBody>
      </p:sp>
      <p:sp>
        <p:nvSpPr>
          <p:cNvPr id="736259" name="Rectangle 3"/>
          <p:cNvSpPr>
            <a:spLocks noGrp="1" noChangeArrowheads="1"/>
          </p:cNvSpPr>
          <p:nvPr>
            <p:ph type="title"/>
          </p:nvPr>
        </p:nvSpPr>
        <p:spPr>
          <a:noFill/>
          <a:ln/>
        </p:spPr>
        <p:txBody>
          <a:bodyPr lIns="90488" tIns="44450" rIns="90488" bIns="44450"/>
          <a:lstStyle/>
          <a:p>
            <a:r>
              <a:rPr lang="en-US" sz="8800"/>
              <a:t>1 Samuel</a:t>
            </a:r>
          </a:p>
        </p:txBody>
      </p:sp>
      <p:sp>
        <p:nvSpPr>
          <p:cNvPr id="736260" name="Rectangle 4"/>
          <p:cNvSpPr>
            <a:spLocks noChangeArrowheads="1"/>
          </p:cNvSpPr>
          <p:nvPr/>
        </p:nvSpPr>
        <p:spPr bwMode="auto">
          <a:xfrm>
            <a:off x="1752600" y="4495800"/>
            <a:ext cx="6248400" cy="1524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600" b="0" dirty="0">
                <a:effectLst>
                  <a:outerShdw blurRad="38100" dist="38100" dir="2700000" algn="tl">
                    <a:srgbClr val="000000"/>
                  </a:outerShdw>
                </a:effectLst>
              </a:rPr>
              <a:t>What’s missing from this rebuke?</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25 If a man sins against another man, God may mediate for him; but if a man sins against the Lord, who will intercede for him?” </a:t>
            </a:r>
          </a:p>
        </p:txBody>
      </p:sp>
      <p:sp>
        <p:nvSpPr>
          <p:cNvPr id="750595" name="Rectangle 3"/>
          <p:cNvSpPr>
            <a:spLocks noGrp="1" noChangeArrowheads="1"/>
          </p:cNvSpPr>
          <p:nvPr>
            <p:ph type="title"/>
          </p:nvPr>
        </p:nvSpPr>
        <p:spPr>
          <a:noFill/>
          <a:ln/>
        </p:spPr>
        <p:txBody>
          <a:bodyPr lIns="90488" tIns="44450" rIns="90488" bIns="44450"/>
          <a:lstStyle/>
          <a:p>
            <a:r>
              <a:rPr lang="en-US" sz="8800"/>
              <a:t>1 Samuel</a:t>
            </a:r>
          </a:p>
        </p:txBody>
      </p:sp>
      <p:sp>
        <p:nvSpPr>
          <p:cNvPr id="750596" name="Rectangle 4"/>
          <p:cNvSpPr>
            <a:spLocks noChangeArrowheads="1"/>
          </p:cNvSpPr>
          <p:nvPr/>
        </p:nvSpPr>
        <p:spPr bwMode="auto">
          <a:xfrm>
            <a:off x="1752600" y="4495800"/>
            <a:ext cx="6705600" cy="1524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600" b="0" dirty="0">
                <a:effectLst>
                  <a:outerShdw blurRad="38100" dist="38100" dir="2700000" algn="tl">
                    <a:srgbClr val="000000"/>
                  </a:outerShdw>
                </a:effectLst>
              </a:rPr>
              <a:t>What’s missing from this rebuke?</a:t>
            </a:r>
          </a:p>
        </p:txBody>
      </p:sp>
      <p:sp>
        <p:nvSpPr>
          <p:cNvPr id="750597" name="Rectangle 5"/>
          <p:cNvSpPr>
            <a:spLocks noChangeArrowheads="1"/>
          </p:cNvSpPr>
          <p:nvPr/>
        </p:nvSpPr>
        <p:spPr bwMode="auto">
          <a:xfrm>
            <a:off x="4038600" y="228600"/>
            <a:ext cx="4953000" cy="6400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Failure to discipline: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Understanding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biblical </a:t>
            </a:r>
            <a:r>
              <a:rPr lang="en-US" sz="4800" b="0" dirty="0">
                <a:effectLst>
                  <a:outerShdw blurRad="38100" dist="38100" dir="2700000" algn="tl">
                    <a:srgbClr val="000000"/>
                  </a:outerShdw>
                </a:effectLst>
              </a:rPr>
              <a:t>love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It’s not enough to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encourage </a:t>
            </a:r>
            <a:r>
              <a:rPr lang="en-US" sz="4800" b="0" dirty="0">
                <a:effectLst>
                  <a:outerShdw blurRad="38100" dist="38100" dir="2700000" algn="tl">
                    <a:srgbClr val="000000"/>
                  </a:outerShdw>
                </a:effectLst>
              </a:rPr>
              <a:t>and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help</a:t>
            </a:r>
            <a:endParaRPr lang="en-US" sz="48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People also need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to </a:t>
            </a:r>
            <a:r>
              <a:rPr lang="en-US" sz="4800" b="0" dirty="0">
                <a:effectLst>
                  <a:outerShdw blurRad="38100" dist="38100" dir="2700000" algn="tl">
                    <a:srgbClr val="000000"/>
                  </a:outerShdw>
                </a:effectLst>
              </a:rPr>
              <a:t>be corrected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for </a:t>
            </a:r>
            <a:r>
              <a:rPr lang="en-US" sz="4800" b="0" dirty="0">
                <a:effectLst>
                  <a:outerShdw blurRad="38100" dist="38100" dir="2700000" algn="tl">
                    <a:srgbClr val="000000"/>
                  </a:outerShdw>
                </a:effectLst>
              </a:rPr>
              <a:t>their own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good</a:t>
            </a:r>
            <a:endParaRPr lang="en-US" sz="48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50597">
                                            <p:txEl>
                                              <p:pRg st="1" end="1"/>
                                            </p:txEl>
                                          </p:spTgt>
                                        </p:tgtEl>
                                        <p:attrNameLst>
                                          <p:attrName>style.visibility</p:attrName>
                                        </p:attrNameLst>
                                      </p:cBhvr>
                                      <p:to>
                                        <p:strVal val="visible"/>
                                      </p:to>
                                    </p:set>
                                    <p:animEffect transition="in" filter="wipe(left)">
                                      <p:cBhvr>
                                        <p:cTn id="7" dur="500"/>
                                        <p:tgtEl>
                                          <p:spTgt spid="75059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50597">
                                            <p:txEl>
                                              <p:pRg st="2" end="2"/>
                                            </p:txEl>
                                          </p:spTgt>
                                        </p:tgtEl>
                                        <p:attrNameLst>
                                          <p:attrName>style.visibility</p:attrName>
                                        </p:attrNameLst>
                                      </p:cBhvr>
                                      <p:to>
                                        <p:strVal val="visible"/>
                                      </p:to>
                                    </p:set>
                                    <p:animEffect transition="in" filter="wipe(left)">
                                      <p:cBhvr>
                                        <p:cTn id="12" dur="500"/>
                                        <p:tgtEl>
                                          <p:spTgt spid="75059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50597">
                                            <p:txEl>
                                              <p:pRg st="3" end="3"/>
                                            </p:txEl>
                                          </p:spTgt>
                                        </p:tgtEl>
                                        <p:attrNameLst>
                                          <p:attrName>style.visibility</p:attrName>
                                        </p:attrNameLst>
                                      </p:cBhvr>
                                      <p:to>
                                        <p:strVal val="visible"/>
                                      </p:to>
                                    </p:set>
                                    <p:animEffect transition="in" filter="wipe(left)">
                                      <p:cBhvr>
                                        <p:cTn id="17" dur="500"/>
                                        <p:tgtEl>
                                          <p:spTgt spid="7505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25 If a man sins against another man, God may mediate for him; but if a man sins against the Lord, who will intercede for him?” </a:t>
            </a:r>
          </a:p>
        </p:txBody>
      </p:sp>
      <p:sp>
        <p:nvSpPr>
          <p:cNvPr id="750595" name="Rectangle 3"/>
          <p:cNvSpPr>
            <a:spLocks noGrp="1" noChangeArrowheads="1"/>
          </p:cNvSpPr>
          <p:nvPr>
            <p:ph type="title"/>
          </p:nvPr>
        </p:nvSpPr>
        <p:spPr>
          <a:noFill/>
          <a:ln/>
        </p:spPr>
        <p:txBody>
          <a:bodyPr lIns="90488" tIns="44450" rIns="90488" bIns="44450"/>
          <a:lstStyle/>
          <a:p>
            <a:r>
              <a:rPr lang="en-US" sz="8800"/>
              <a:t>1 Samuel</a:t>
            </a:r>
          </a:p>
        </p:txBody>
      </p:sp>
      <p:sp>
        <p:nvSpPr>
          <p:cNvPr id="750596" name="Rectangle 4"/>
          <p:cNvSpPr>
            <a:spLocks noChangeArrowheads="1"/>
          </p:cNvSpPr>
          <p:nvPr/>
        </p:nvSpPr>
        <p:spPr bwMode="auto">
          <a:xfrm>
            <a:off x="1752600" y="4495800"/>
            <a:ext cx="6705600" cy="1524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600" b="0" dirty="0">
                <a:effectLst>
                  <a:outerShdw blurRad="38100" dist="38100" dir="2700000" algn="tl">
                    <a:srgbClr val="000000"/>
                  </a:outerShdw>
                </a:effectLst>
              </a:rPr>
              <a:t>What’s missing from this rebuke?</a:t>
            </a:r>
          </a:p>
        </p:txBody>
      </p:sp>
      <p:sp>
        <p:nvSpPr>
          <p:cNvPr id="750597" name="Rectangle 5"/>
          <p:cNvSpPr>
            <a:spLocks noChangeArrowheads="1"/>
          </p:cNvSpPr>
          <p:nvPr/>
        </p:nvSpPr>
        <p:spPr bwMode="auto">
          <a:xfrm>
            <a:off x="4038600" y="228600"/>
            <a:ext cx="4953000" cy="6400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Failure to discipline: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Understanding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biblical </a:t>
            </a:r>
            <a:r>
              <a:rPr lang="en-US" sz="4800" b="0" dirty="0">
                <a:effectLst>
                  <a:outerShdw blurRad="38100" dist="38100" dir="2700000" algn="tl">
                    <a:srgbClr val="000000"/>
                  </a:outerShdw>
                </a:effectLst>
              </a:rPr>
              <a:t>love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It’s not enough to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encourage </a:t>
            </a:r>
            <a:r>
              <a:rPr lang="en-US" sz="4800" b="0" dirty="0">
                <a:effectLst>
                  <a:outerShdw blurRad="38100" dist="38100" dir="2700000" algn="tl">
                    <a:srgbClr val="000000"/>
                  </a:outerShdw>
                </a:effectLst>
              </a:rPr>
              <a:t>and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help</a:t>
            </a:r>
            <a:endParaRPr lang="en-US" sz="48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People also need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to </a:t>
            </a:r>
            <a:r>
              <a:rPr lang="en-US" sz="4800" b="0" dirty="0">
                <a:effectLst>
                  <a:outerShdw blurRad="38100" dist="38100" dir="2700000" algn="tl">
                    <a:srgbClr val="000000"/>
                  </a:outerShdw>
                </a:effectLst>
              </a:rPr>
              <a:t>be corrected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for </a:t>
            </a:r>
            <a:r>
              <a:rPr lang="en-US" sz="4800" b="0" dirty="0">
                <a:effectLst>
                  <a:outerShdw blurRad="38100" dist="38100" dir="2700000" algn="tl">
                    <a:srgbClr val="000000"/>
                  </a:outerShdw>
                </a:effectLst>
              </a:rPr>
              <a:t>their own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good</a:t>
            </a:r>
            <a:endParaRPr lang="en-US" sz="4800" b="0" dirty="0">
              <a:effectLst>
                <a:outerShdw blurRad="38100" dist="38100" dir="2700000" algn="tl">
                  <a:srgbClr val="000000"/>
                </a:outerShdw>
              </a:effectLst>
            </a:endParaRPr>
          </a:p>
        </p:txBody>
      </p:sp>
      <p:sp>
        <p:nvSpPr>
          <p:cNvPr id="6" name="Rectangle 6"/>
          <p:cNvSpPr>
            <a:spLocks noChangeArrowheads="1"/>
          </p:cNvSpPr>
          <p:nvPr/>
        </p:nvSpPr>
        <p:spPr bwMode="auto">
          <a:xfrm>
            <a:off x="228600" y="2209800"/>
            <a:ext cx="6553200" cy="3886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Proverbs 13:24 </a:t>
            </a:r>
          </a:p>
          <a:p>
            <a:pPr algn="l">
              <a:lnSpc>
                <a:spcPct val="70000"/>
              </a:lnSpc>
              <a:spcBef>
                <a:spcPct val="5000"/>
              </a:spcBef>
            </a:pPr>
            <a:r>
              <a:rPr lang="en-US" sz="4800" b="0" dirty="0">
                <a:effectLst>
                  <a:outerShdw blurRad="38100" dist="38100" dir="2700000" algn="tl">
                    <a:srgbClr val="000000"/>
                  </a:outerShdw>
                </a:effectLst>
              </a:rPr>
              <a:t>If you refuse to discipline your children, it proves you don’t love them;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if </a:t>
            </a:r>
            <a:r>
              <a:rPr lang="en-US" sz="4800" b="0" dirty="0">
                <a:effectLst>
                  <a:outerShdw blurRad="38100" dist="38100" dir="2700000" algn="tl">
                    <a:srgbClr val="000000"/>
                  </a:outerShdw>
                </a:effectLst>
              </a:rPr>
              <a:t>you love your children, you will be prompt to discipline them.</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25 If a man sins against another man, God may mediate for him; but if a man sins against the Lord, who will intercede for him?” </a:t>
            </a:r>
          </a:p>
        </p:txBody>
      </p:sp>
      <p:sp>
        <p:nvSpPr>
          <p:cNvPr id="750595" name="Rectangle 3"/>
          <p:cNvSpPr>
            <a:spLocks noGrp="1" noChangeArrowheads="1"/>
          </p:cNvSpPr>
          <p:nvPr>
            <p:ph type="title"/>
          </p:nvPr>
        </p:nvSpPr>
        <p:spPr>
          <a:noFill/>
          <a:ln/>
        </p:spPr>
        <p:txBody>
          <a:bodyPr lIns="90488" tIns="44450" rIns="90488" bIns="44450"/>
          <a:lstStyle/>
          <a:p>
            <a:r>
              <a:rPr lang="en-US" sz="8800"/>
              <a:t>1 Samuel</a:t>
            </a:r>
          </a:p>
        </p:txBody>
      </p:sp>
      <p:sp>
        <p:nvSpPr>
          <p:cNvPr id="750597" name="Rectangle 5"/>
          <p:cNvSpPr>
            <a:spLocks noChangeArrowheads="1"/>
          </p:cNvSpPr>
          <p:nvPr/>
        </p:nvSpPr>
        <p:spPr bwMode="auto">
          <a:xfrm>
            <a:off x="4038600" y="228600"/>
            <a:ext cx="4953000" cy="6400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Failure to discipline: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Understanding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biblical </a:t>
            </a:r>
            <a:r>
              <a:rPr lang="en-US" sz="4800" b="0" dirty="0">
                <a:effectLst>
                  <a:outerShdw blurRad="38100" dist="38100" dir="2700000" algn="tl">
                    <a:srgbClr val="000000"/>
                  </a:outerShdw>
                </a:effectLst>
              </a:rPr>
              <a:t>love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It’s not enough to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encourage </a:t>
            </a:r>
            <a:r>
              <a:rPr lang="en-US" sz="4800" b="0" dirty="0">
                <a:effectLst>
                  <a:outerShdw blurRad="38100" dist="38100" dir="2700000" algn="tl">
                    <a:srgbClr val="000000"/>
                  </a:outerShdw>
                </a:effectLst>
              </a:rPr>
              <a:t>and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help</a:t>
            </a:r>
            <a:endParaRPr lang="en-US" sz="48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People also need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to </a:t>
            </a:r>
            <a:r>
              <a:rPr lang="en-US" sz="4800" b="0" dirty="0">
                <a:effectLst>
                  <a:outerShdw blurRad="38100" dist="38100" dir="2700000" algn="tl">
                    <a:srgbClr val="000000"/>
                  </a:outerShdw>
                </a:effectLst>
              </a:rPr>
              <a:t>be corrected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for </a:t>
            </a:r>
            <a:r>
              <a:rPr lang="en-US" sz="4800" b="0" dirty="0">
                <a:effectLst>
                  <a:outerShdw blurRad="38100" dist="38100" dir="2700000" algn="tl">
                    <a:srgbClr val="000000"/>
                  </a:outerShdw>
                </a:effectLst>
              </a:rPr>
              <a:t>their own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good</a:t>
            </a:r>
            <a:endParaRPr lang="en-US" sz="4800" b="0" dirty="0">
              <a:effectLst>
                <a:outerShdw blurRad="38100" dist="38100" dir="2700000" algn="tl">
                  <a:srgbClr val="000000"/>
                </a:outerShdw>
              </a:effectLst>
            </a:endParaRPr>
          </a:p>
        </p:txBody>
      </p:sp>
      <p:sp>
        <p:nvSpPr>
          <p:cNvPr id="8" name="Rectangle 6"/>
          <p:cNvSpPr>
            <a:spLocks noChangeArrowheads="1"/>
          </p:cNvSpPr>
          <p:nvPr/>
        </p:nvSpPr>
        <p:spPr bwMode="auto">
          <a:xfrm>
            <a:off x="228600" y="2057400"/>
            <a:ext cx="6553200" cy="4038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Heb 12:11 No discipline is enjoyable while it is happening—it is painful! But afterward there will be a quiet harvest of right living for those who are trained in this way.</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25 If a man sins against another man, God may mediate for him; but if a man sins against the Lord, who will intercede for him?” </a:t>
            </a:r>
          </a:p>
        </p:txBody>
      </p:sp>
      <p:sp>
        <p:nvSpPr>
          <p:cNvPr id="750595" name="Rectangle 3"/>
          <p:cNvSpPr>
            <a:spLocks noGrp="1" noChangeArrowheads="1"/>
          </p:cNvSpPr>
          <p:nvPr>
            <p:ph type="title"/>
          </p:nvPr>
        </p:nvSpPr>
        <p:spPr>
          <a:noFill/>
          <a:ln/>
        </p:spPr>
        <p:txBody>
          <a:bodyPr lIns="90488" tIns="44450" rIns="90488" bIns="44450"/>
          <a:lstStyle/>
          <a:p>
            <a:r>
              <a:rPr lang="en-US" sz="8800"/>
              <a:t>1 Samuel</a:t>
            </a:r>
          </a:p>
        </p:txBody>
      </p:sp>
      <p:sp>
        <p:nvSpPr>
          <p:cNvPr id="750597" name="Rectangle 5"/>
          <p:cNvSpPr>
            <a:spLocks noChangeArrowheads="1"/>
          </p:cNvSpPr>
          <p:nvPr/>
        </p:nvSpPr>
        <p:spPr bwMode="auto">
          <a:xfrm>
            <a:off x="4038600" y="228600"/>
            <a:ext cx="4953000" cy="6400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Failure to discipline: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Understanding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biblical </a:t>
            </a:r>
            <a:r>
              <a:rPr lang="en-US" sz="4800" b="0" dirty="0">
                <a:effectLst>
                  <a:outerShdw blurRad="38100" dist="38100" dir="2700000" algn="tl">
                    <a:srgbClr val="000000"/>
                  </a:outerShdw>
                </a:effectLst>
              </a:rPr>
              <a:t>love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It’s not enough to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encourage </a:t>
            </a:r>
            <a:r>
              <a:rPr lang="en-US" sz="4800" b="0" dirty="0">
                <a:effectLst>
                  <a:outerShdw blurRad="38100" dist="38100" dir="2700000" algn="tl">
                    <a:srgbClr val="000000"/>
                  </a:outerShdw>
                </a:effectLst>
              </a:rPr>
              <a:t>and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help</a:t>
            </a:r>
            <a:endParaRPr lang="en-US" sz="48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People also need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to </a:t>
            </a:r>
            <a:r>
              <a:rPr lang="en-US" sz="4800" b="0" dirty="0">
                <a:effectLst>
                  <a:outerShdw blurRad="38100" dist="38100" dir="2700000" algn="tl">
                    <a:srgbClr val="000000"/>
                  </a:outerShdw>
                </a:effectLst>
              </a:rPr>
              <a:t>be corrected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for </a:t>
            </a:r>
            <a:r>
              <a:rPr lang="en-US" sz="4800" b="0" dirty="0">
                <a:effectLst>
                  <a:outerShdw blurRad="38100" dist="38100" dir="2700000" algn="tl">
                    <a:srgbClr val="000000"/>
                  </a:outerShdw>
                </a:effectLst>
              </a:rPr>
              <a:t>their own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good</a:t>
            </a:r>
            <a:endParaRPr lang="en-US" sz="4800" b="0" dirty="0">
              <a:effectLst>
                <a:outerShdw blurRad="38100" dist="38100" dir="2700000" algn="tl">
                  <a:srgbClr val="000000"/>
                </a:outerShdw>
              </a:effectLst>
            </a:endParaRPr>
          </a:p>
        </p:txBody>
      </p:sp>
      <p:sp>
        <p:nvSpPr>
          <p:cNvPr id="8" name="Rectangle 6"/>
          <p:cNvSpPr>
            <a:spLocks noChangeArrowheads="1"/>
          </p:cNvSpPr>
          <p:nvPr/>
        </p:nvSpPr>
        <p:spPr bwMode="auto">
          <a:xfrm>
            <a:off x="228600" y="1371600"/>
            <a:ext cx="8534400" cy="4419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000" b="0" dirty="0" smtClean="0">
                <a:effectLst>
                  <a:outerShdw blurRad="38100" dist="38100" dir="2700000" algn="tl">
                    <a:srgbClr val="000000"/>
                  </a:outerShdw>
                </a:effectLst>
              </a:rPr>
              <a:t>Commenting on several longitudinal studies, Briggs observes: “Over permissiveness was not the cure-all it was supposed to be; in fact, the results were disastrous. These children were more disturbed than those reared under authoritarianism…. [They] were self-centered and demanding. They failed to consider the rights of others.” </a:t>
            </a:r>
            <a:endParaRPr lang="en-US" sz="40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dirty="0"/>
              <a:t>25 If a man sins against another man, God may mediate for him; but if a man sins against the Lord, who will intercede for him?” </a:t>
            </a:r>
          </a:p>
        </p:txBody>
      </p:sp>
      <p:sp>
        <p:nvSpPr>
          <p:cNvPr id="750595" name="Rectangle 3"/>
          <p:cNvSpPr>
            <a:spLocks noGrp="1" noChangeArrowheads="1"/>
          </p:cNvSpPr>
          <p:nvPr>
            <p:ph type="title"/>
          </p:nvPr>
        </p:nvSpPr>
        <p:spPr>
          <a:noFill/>
          <a:ln/>
        </p:spPr>
        <p:txBody>
          <a:bodyPr lIns="90488" tIns="44450" rIns="90488" bIns="44450"/>
          <a:lstStyle/>
          <a:p>
            <a:r>
              <a:rPr lang="en-US" sz="8800"/>
              <a:t>1 Samuel</a:t>
            </a:r>
          </a:p>
        </p:txBody>
      </p:sp>
      <p:sp>
        <p:nvSpPr>
          <p:cNvPr id="750597" name="Rectangle 5"/>
          <p:cNvSpPr>
            <a:spLocks noChangeArrowheads="1"/>
          </p:cNvSpPr>
          <p:nvPr/>
        </p:nvSpPr>
        <p:spPr bwMode="auto">
          <a:xfrm>
            <a:off x="4038600" y="228600"/>
            <a:ext cx="4953000" cy="6400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Failure to discipline: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Understanding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biblical </a:t>
            </a:r>
            <a:r>
              <a:rPr lang="en-US" sz="4800" b="0" dirty="0">
                <a:effectLst>
                  <a:outerShdw blurRad="38100" dist="38100" dir="2700000" algn="tl">
                    <a:srgbClr val="000000"/>
                  </a:outerShdw>
                </a:effectLst>
              </a:rPr>
              <a:t>love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It’s not enough to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encourage </a:t>
            </a:r>
            <a:r>
              <a:rPr lang="en-US" sz="4800" b="0" dirty="0">
                <a:effectLst>
                  <a:outerShdw blurRad="38100" dist="38100" dir="2700000" algn="tl">
                    <a:srgbClr val="000000"/>
                  </a:outerShdw>
                </a:effectLst>
              </a:rPr>
              <a:t>and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help</a:t>
            </a:r>
            <a:endParaRPr lang="en-US" sz="48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People also need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to </a:t>
            </a:r>
            <a:r>
              <a:rPr lang="en-US" sz="4800" b="0" dirty="0">
                <a:effectLst>
                  <a:outerShdw blurRad="38100" dist="38100" dir="2700000" algn="tl">
                    <a:srgbClr val="000000"/>
                  </a:outerShdw>
                </a:effectLst>
              </a:rPr>
              <a:t>be corrected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for </a:t>
            </a:r>
            <a:r>
              <a:rPr lang="en-US" sz="4800" b="0" dirty="0">
                <a:effectLst>
                  <a:outerShdw blurRad="38100" dist="38100" dir="2700000" algn="tl">
                    <a:srgbClr val="000000"/>
                  </a:outerShdw>
                </a:effectLst>
              </a:rPr>
              <a:t>their own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good</a:t>
            </a:r>
            <a:endParaRPr lang="en-US" sz="4800" b="0" dirty="0">
              <a:effectLst>
                <a:outerShdw blurRad="38100" dist="38100" dir="2700000" algn="tl">
                  <a:srgbClr val="000000"/>
                </a:outerShdw>
              </a:effectLst>
            </a:endParaRPr>
          </a:p>
        </p:txBody>
      </p:sp>
      <p:sp>
        <p:nvSpPr>
          <p:cNvPr id="8" name="Rectangle 6"/>
          <p:cNvSpPr>
            <a:spLocks noChangeArrowheads="1"/>
          </p:cNvSpPr>
          <p:nvPr/>
        </p:nvSpPr>
        <p:spPr bwMode="auto">
          <a:xfrm>
            <a:off x="228600" y="1371600"/>
            <a:ext cx="8534400" cy="4267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000" b="0" dirty="0" smtClean="0">
                <a:effectLst>
                  <a:outerShdw blurRad="38100" dist="38100" dir="2700000" algn="tl">
                    <a:srgbClr val="000000"/>
                  </a:outerShdw>
                </a:effectLst>
              </a:rPr>
              <a:t>Commenting on several longitudinal studies, Briggs observes: “Their social relationships ran afoul, and they had trouble adjusting to the limits of classrooms and society in general. They expected others to cater to their whims just as their parents had, and they were invariably disappointed.” </a:t>
            </a:r>
            <a:r>
              <a:rPr lang="en-US" sz="3200" b="0" dirty="0" smtClean="0">
                <a:effectLst>
                  <a:outerShdw blurRad="38100" dist="38100" dir="2700000" algn="tl">
                    <a:srgbClr val="000000"/>
                  </a:outerShdw>
                </a:effectLst>
              </a:rPr>
              <a:t>Dorothy </a:t>
            </a:r>
            <a:r>
              <a:rPr lang="en-US" sz="3200" b="0" dirty="0" err="1" smtClean="0">
                <a:effectLst>
                  <a:outerShdw blurRad="38100" dist="38100" dir="2700000" algn="tl">
                    <a:srgbClr val="000000"/>
                  </a:outerShdw>
                </a:effectLst>
              </a:rPr>
              <a:t>Corkille</a:t>
            </a:r>
            <a:r>
              <a:rPr lang="en-US" sz="3200" b="0" dirty="0" smtClean="0">
                <a:effectLst>
                  <a:outerShdw blurRad="38100" dist="38100" dir="2700000" algn="tl">
                    <a:srgbClr val="000000"/>
                  </a:outerShdw>
                </a:effectLst>
              </a:rPr>
              <a:t>- Briggs, </a:t>
            </a:r>
            <a:r>
              <a:rPr lang="en-US" sz="3200" b="0" i="1" dirty="0" smtClean="0">
                <a:effectLst>
                  <a:outerShdw blurRad="38100" dist="38100" dir="2700000" algn="tl">
                    <a:srgbClr val="000000"/>
                  </a:outerShdw>
                </a:effectLst>
              </a:rPr>
              <a:t>Your Child’s Self-esteem</a:t>
            </a:r>
            <a:r>
              <a:rPr lang="en-US" sz="3200" b="0" dirty="0" smtClean="0">
                <a:effectLst>
                  <a:outerShdw blurRad="38100" dist="38100" dir="2700000" algn="tl">
                    <a:srgbClr val="000000"/>
                  </a:outerShdw>
                </a:effectLst>
              </a:rPr>
              <a:t>, 239</a:t>
            </a:r>
            <a:endParaRPr lang="en-US" sz="32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body" idx="1"/>
          </p:nvPr>
        </p:nvSpPr>
        <p:spPr>
          <a:xfrm>
            <a:off x="0" y="1981200"/>
            <a:ext cx="9144000" cy="3886200"/>
          </a:xfrm>
          <a:noFill/>
          <a:ln/>
        </p:spPr>
        <p:txBody>
          <a:bodyPr lIns="90488" tIns="44450" rIns="90488" bIns="44450"/>
          <a:lstStyle/>
          <a:p>
            <a:pPr>
              <a:buFont typeface="Wingdings" pitchFamily="2" charset="2"/>
              <a:buNone/>
            </a:pPr>
            <a:r>
              <a:rPr lang="en-US" sz="6000" dirty="0" smtClean="0"/>
              <a:t>Context:</a:t>
            </a:r>
          </a:p>
          <a:p>
            <a:pPr>
              <a:buFont typeface="Wingdings" pitchFamily="2" charset="2"/>
              <a:buNone/>
            </a:pPr>
            <a:r>
              <a:rPr lang="en-US" sz="6000" dirty="0" smtClean="0"/>
              <a:t>Over three thousand years ago</a:t>
            </a:r>
            <a:endParaRPr lang="en-US" sz="6000" dirty="0"/>
          </a:p>
        </p:txBody>
      </p:sp>
      <p:sp>
        <p:nvSpPr>
          <p:cNvPr id="579587" name="Rectangle 3"/>
          <p:cNvSpPr>
            <a:spLocks noGrp="1" noChangeArrowheads="1"/>
          </p:cNvSpPr>
          <p:nvPr>
            <p:ph type="title"/>
          </p:nvPr>
        </p:nvSpPr>
        <p:spPr>
          <a:noFill/>
          <a:ln/>
        </p:spPr>
        <p:txBody>
          <a:bodyPr lIns="90488" tIns="44450" rIns="90488" bIns="44450"/>
          <a:lstStyle/>
          <a:p>
            <a:r>
              <a:rPr lang="en-US" sz="8800"/>
              <a:t>1 Samuel</a:t>
            </a:r>
          </a:p>
        </p:txBody>
      </p:sp>
      <p:sp>
        <p:nvSpPr>
          <p:cNvPr id="4" name="Rectangle 4"/>
          <p:cNvSpPr>
            <a:spLocks noChangeArrowheads="1"/>
          </p:cNvSpPr>
          <p:nvPr/>
        </p:nvSpPr>
        <p:spPr bwMode="auto">
          <a:xfrm>
            <a:off x="3429000" y="1447800"/>
            <a:ext cx="5486400" cy="5029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5400" b="0" dirty="0">
                <a:effectLst>
                  <a:outerShdw blurRad="38100" dist="38100" dir="2700000" algn="tl">
                    <a:srgbClr val="000000"/>
                  </a:outerShdw>
                </a:effectLst>
              </a:rPr>
              <a:t>This period:</a:t>
            </a:r>
          </a:p>
          <a:p>
            <a:pPr algn="l">
              <a:lnSpc>
                <a:spcPct val="70000"/>
              </a:lnSpc>
              <a:spcBef>
                <a:spcPct val="5000"/>
              </a:spcBef>
              <a:buClr>
                <a:schemeClr val="accent2"/>
              </a:buClr>
              <a:buFont typeface="Wingdings" pitchFamily="2" charset="2"/>
              <a:buChar char="Ø"/>
            </a:pPr>
            <a:r>
              <a:rPr lang="en-US" sz="5400" b="0" dirty="0" smtClean="0">
                <a:effectLst>
                  <a:outerShdw blurRad="38100" dist="38100" dir="2700000" algn="tl">
                    <a:srgbClr val="000000"/>
                  </a:outerShdw>
                </a:effectLst>
              </a:rPr>
              <a:t>Spiritually </a:t>
            </a:r>
            <a:r>
              <a:rPr lang="en-US" sz="5400" b="0" dirty="0">
                <a:effectLst>
                  <a:outerShdw blurRad="38100" dist="38100" dir="2700000" algn="tl">
                    <a:srgbClr val="000000"/>
                  </a:outerShdw>
                </a:effectLst>
              </a:rPr>
              <a:t>dark</a:t>
            </a:r>
          </a:p>
          <a:p>
            <a:pPr algn="l">
              <a:lnSpc>
                <a:spcPct val="70000"/>
              </a:lnSpc>
              <a:spcBef>
                <a:spcPct val="5000"/>
              </a:spcBef>
              <a:buClr>
                <a:schemeClr val="accent2"/>
              </a:buClr>
              <a:buFont typeface="Wingdings" pitchFamily="2" charset="2"/>
              <a:buChar char="Ø"/>
            </a:pPr>
            <a:r>
              <a:rPr lang="en-US" sz="5400" b="0" dirty="0">
                <a:effectLst>
                  <a:outerShdw blurRad="38100" dist="38100" dir="2700000" algn="tl">
                    <a:srgbClr val="000000"/>
                  </a:outerShdw>
                </a:effectLst>
              </a:rPr>
              <a:t>Dim awareness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of God’s ways</a:t>
            </a:r>
            <a:endParaRPr lang="en-US" sz="54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5400" b="0" dirty="0">
                <a:effectLst>
                  <a:outerShdw blurRad="38100" dist="38100" dir="2700000" algn="tl">
                    <a:srgbClr val="000000"/>
                  </a:outerShdw>
                </a:effectLst>
              </a:rPr>
              <a:t>Continual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combat</a:t>
            </a:r>
            <a:endParaRPr lang="en-US" sz="54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5400" b="0" dirty="0">
                <a:effectLst>
                  <a:outerShdw blurRad="38100" dist="38100" dir="2700000" algn="tl">
                    <a:srgbClr val="000000"/>
                  </a:outerShdw>
                </a:effectLst>
              </a:rPr>
              <a:t>Syncretism is </a:t>
            </a:r>
            <a:r>
              <a:rPr lang="en-US" sz="5400" b="0" dirty="0" smtClean="0">
                <a:effectLst>
                  <a:outerShdw blurRad="38100" dist="38100" dir="2700000" algn="tl">
                    <a:srgbClr val="000000"/>
                  </a:outerShdw>
                </a:effectLst>
              </a:rPr>
              <a:t/>
            </a:r>
            <a:br>
              <a:rPr lang="en-US" sz="5400" b="0" dirty="0" smtClean="0">
                <a:effectLst>
                  <a:outerShdw blurRad="38100" dist="38100" dir="2700000" algn="tl">
                    <a:srgbClr val="000000"/>
                  </a:outerShdw>
                </a:effectLst>
              </a:rPr>
            </a:br>
            <a:r>
              <a:rPr lang="en-US" sz="5400" b="0" dirty="0" smtClean="0">
                <a:effectLst>
                  <a:outerShdw blurRad="38100" dist="38100" dir="2700000" algn="tl">
                    <a:srgbClr val="000000"/>
                  </a:outerShdw>
                </a:effectLst>
              </a:rPr>
              <a:t>    rampant</a:t>
            </a:r>
            <a:endParaRPr lang="en-US" sz="48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25 If a man sins against another man, God may mediate for him; but if a man sins against the Lord, who will intercede for him?” </a:t>
            </a:r>
          </a:p>
        </p:txBody>
      </p:sp>
      <p:sp>
        <p:nvSpPr>
          <p:cNvPr id="750595" name="Rectangle 3"/>
          <p:cNvSpPr>
            <a:spLocks noGrp="1" noChangeArrowheads="1"/>
          </p:cNvSpPr>
          <p:nvPr>
            <p:ph type="title"/>
          </p:nvPr>
        </p:nvSpPr>
        <p:spPr>
          <a:noFill/>
          <a:ln/>
        </p:spPr>
        <p:txBody>
          <a:bodyPr lIns="90488" tIns="44450" rIns="90488" bIns="44450"/>
          <a:lstStyle/>
          <a:p>
            <a:r>
              <a:rPr lang="en-US" sz="8800"/>
              <a:t>1 Samuel</a:t>
            </a:r>
          </a:p>
        </p:txBody>
      </p:sp>
      <p:sp>
        <p:nvSpPr>
          <p:cNvPr id="750597" name="Rectangle 5"/>
          <p:cNvSpPr>
            <a:spLocks noChangeArrowheads="1"/>
          </p:cNvSpPr>
          <p:nvPr/>
        </p:nvSpPr>
        <p:spPr bwMode="auto">
          <a:xfrm>
            <a:off x="4038600" y="228600"/>
            <a:ext cx="4953000" cy="6400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4800" b="0" dirty="0">
                <a:effectLst>
                  <a:outerShdw blurRad="38100" dist="38100" dir="2700000" algn="tl">
                    <a:srgbClr val="000000"/>
                  </a:outerShdw>
                </a:effectLst>
              </a:rPr>
              <a:t>Failure to discipline: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Understanding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biblical </a:t>
            </a:r>
            <a:r>
              <a:rPr lang="en-US" sz="4800" b="0" dirty="0">
                <a:effectLst>
                  <a:outerShdw blurRad="38100" dist="38100" dir="2700000" algn="tl">
                    <a:srgbClr val="000000"/>
                  </a:outerShdw>
                </a:effectLst>
              </a:rPr>
              <a:t>love</a:t>
            </a: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It’s not enough to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encourage </a:t>
            </a:r>
            <a:r>
              <a:rPr lang="en-US" sz="4800" b="0" dirty="0">
                <a:effectLst>
                  <a:outerShdw blurRad="38100" dist="38100" dir="2700000" algn="tl">
                    <a:srgbClr val="000000"/>
                  </a:outerShdw>
                </a:effectLst>
              </a:rPr>
              <a:t>and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help</a:t>
            </a:r>
            <a:endParaRPr lang="en-US" sz="4800" b="0" dirty="0">
              <a:effectLst>
                <a:outerShdw blurRad="38100" dist="38100" dir="2700000" algn="tl">
                  <a:srgbClr val="000000"/>
                </a:outerShdw>
              </a:effectLst>
            </a:endParaRPr>
          </a:p>
          <a:p>
            <a:pPr algn="l">
              <a:lnSpc>
                <a:spcPct val="70000"/>
              </a:lnSpc>
              <a:spcBef>
                <a:spcPct val="5000"/>
              </a:spcBef>
              <a:buClr>
                <a:schemeClr val="accent2"/>
              </a:buClr>
              <a:buFont typeface="Wingdings" pitchFamily="2" charset="2"/>
              <a:buChar char="Ø"/>
            </a:pPr>
            <a:r>
              <a:rPr lang="en-US" sz="4800" b="0" dirty="0">
                <a:effectLst>
                  <a:outerShdw blurRad="38100" dist="38100" dir="2700000" algn="tl">
                    <a:srgbClr val="000000"/>
                  </a:outerShdw>
                </a:effectLst>
              </a:rPr>
              <a:t>People also need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to </a:t>
            </a:r>
            <a:r>
              <a:rPr lang="en-US" sz="4800" b="0" dirty="0">
                <a:effectLst>
                  <a:outerShdw blurRad="38100" dist="38100" dir="2700000" algn="tl">
                    <a:srgbClr val="000000"/>
                  </a:outerShdw>
                </a:effectLst>
              </a:rPr>
              <a:t>be corrected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for </a:t>
            </a:r>
            <a:r>
              <a:rPr lang="en-US" sz="4800" b="0" dirty="0">
                <a:effectLst>
                  <a:outerShdw blurRad="38100" dist="38100" dir="2700000" algn="tl">
                    <a:srgbClr val="000000"/>
                  </a:outerShdw>
                </a:effectLst>
              </a:rPr>
              <a:t>their own </a:t>
            </a:r>
            <a:r>
              <a:rPr lang="en-US" sz="4800" b="0" dirty="0" smtClean="0">
                <a:effectLst>
                  <a:outerShdw blurRad="38100" dist="38100" dir="2700000" algn="tl">
                    <a:srgbClr val="000000"/>
                  </a:outerShdw>
                </a:effectLst>
              </a:rPr>
              <a:t/>
            </a:r>
            <a:br>
              <a:rPr lang="en-US" sz="4800" b="0" dirty="0" smtClean="0">
                <a:effectLst>
                  <a:outerShdw blurRad="38100" dist="38100" dir="2700000" algn="tl">
                    <a:srgbClr val="000000"/>
                  </a:outerShdw>
                </a:effectLst>
              </a:rPr>
            </a:br>
            <a:r>
              <a:rPr lang="en-US" sz="4800" b="0" dirty="0" smtClean="0">
                <a:effectLst>
                  <a:outerShdw blurRad="38100" dist="38100" dir="2700000" algn="tl">
                    <a:srgbClr val="000000"/>
                  </a:outerShdw>
                </a:effectLst>
              </a:rPr>
              <a:t>    good</a:t>
            </a:r>
            <a:endParaRPr lang="en-US" sz="4800" b="0" dirty="0">
              <a:effectLst>
                <a:outerShdw blurRad="38100" dist="38100" dir="2700000" algn="tl">
                  <a:srgbClr val="000000"/>
                </a:outerShdw>
              </a:effectLst>
            </a:endParaRPr>
          </a:p>
        </p:txBody>
      </p:sp>
      <p:sp>
        <p:nvSpPr>
          <p:cNvPr id="7" name="Rectangle 6"/>
          <p:cNvSpPr>
            <a:spLocks noChangeArrowheads="1"/>
          </p:cNvSpPr>
          <p:nvPr/>
        </p:nvSpPr>
        <p:spPr bwMode="auto">
          <a:xfrm>
            <a:off x="152400" y="3733800"/>
            <a:ext cx="5562600" cy="1676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7200" b="0" dirty="0" smtClean="0">
                <a:effectLst>
                  <a:outerShdw blurRad="38100" dist="38100" dir="2700000" algn="tl">
                    <a:srgbClr val="000000"/>
                  </a:outerShdw>
                </a:effectLst>
              </a:rPr>
              <a:t>Eli’s family is a classic case</a:t>
            </a:r>
            <a:endParaRPr lang="en-US" sz="72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5400"/>
              <a:t>2:27 One day a prophet came to Eli and gave him this message from the Lord: “Didn’t I reveal myself to your ancestors when the people of Israel were slaves in Egypt? </a:t>
            </a:r>
          </a:p>
        </p:txBody>
      </p:sp>
      <p:sp>
        <p:nvSpPr>
          <p:cNvPr id="650243"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5400"/>
              <a:t>28 I chose your ancestor Aaron from among all his relatives to be my priest, to offer sacrifices on my altar, to burn incense, and to wear the priestly garments as he served me. And I assigned the sacrificial offerings to you priests. </a:t>
            </a:r>
          </a:p>
        </p:txBody>
      </p:sp>
      <p:sp>
        <p:nvSpPr>
          <p:cNvPr id="659459"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5400"/>
              <a:t>29 So why do you scorn my sacrifices and offerings? Why do </a:t>
            </a:r>
            <a:r>
              <a:rPr lang="en-US" sz="5400" u="sng"/>
              <a:t>you honor your sons more than me</a:t>
            </a:r>
            <a:r>
              <a:rPr lang="en-US" sz="5400"/>
              <a:t>—for you and they have become fat from the best offerings of my people! </a:t>
            </a:r>
          </a:p>
        </p:txBody>
      </p:sp>
      <p:sp>
        <p:nvSpPr>
          <p:cNvPr id="660483"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5400"/>
              <a:t>29 So why do you scorn my sacrifices and offerings? Why do you honor your sons more than me—for </a:t>
            </a:r>
            <a:r>
              <a:rPr lang="en-US" sz="5400" u="sng"/>
              <a:t>you and they have become fat</a:t>
            </a:r>
            <a:r>
              <a:rPr lang="en-US" sz="5400"/>
              <a:t> from the best offerings of my people! </a:t>
            </a:r>
          </a:p>
        </p:txBody>
      </p:sp>
      <p:sp>
        <p:nvSpPr>
          <p:cNvPr id="70349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body" idx="1"/>
          </p:nvPr>
        </p:nvSpPr>
        <p:spPr>
          <a:noFill/>
          <a:ln/>
        </p:spPr>
        <p:txBody>
          <a:bodyPr lIns="90488" tIns="44450" rIns="90488" bIns="44450"/>
          <a:lstStyle/>
          <a:p>
            <a:pPr>
              <a:buNone/>
            </a:pPr>
            <a:r>
              <a:rPr lang="en-US" sz="4800" dirty="0" smtClean="0"/>
              <a:t>30 “Therefore the Lord, the God of Israel, declares: ‘I promised that the members of your family would minister before me forever.’ But now the Lord declares: ‘Far be it from me! Those who honor me I will honor, but those who despise me will be disdained.</a:t>
            </a:r>
            <a:endParaRPr lang="en-US" sz="4800" dirty="0"/>
          </a:p>
        </p:txBody>
      </p:sp>
      <p:sp>
        <p:nvSpPr>
          <p:cNvPr id="661507"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6"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sz="4800"/>
              <a:t>31 I will put an end to your family, so it will no longer serve as my priests. All the members of your family will die before their time. None will live to a ripe old age. </a:t>
            </a:r>
          </a:p>
          <a:p>
            <a:pPr>
              <a:buFont typeface="Wingdings" pitchFamily="2" charset="2"/>
              <a:buNone/>
            </a:pPr>
            <a:r>
              <a:rPr lang="en-US" sz="4800"/>
              <a:t>34 And to prove that what I have said will come true, I will cause your two sons, Hophni and Phinehas, to die on the same day! </a:t>
            </a:r>
          </a:p>
        </p:txBody>
      </p:sp>
      <p:sp>
        <p:nvSpPr>
          <p:cNvPr id="712707"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sz="4800"/>
              <a:t>31 I will put an end to your family, so it will no longer serve as my priests. All the members of your family will die before their time. None will live to a ripe old age. </a:t>
            </a:r>
          </a:p>
          <a:p>
            <a:pPr>
              <a:buFont typeface="Wingdings" pitchFamily="2" charset="2"/>
              <a:buNone/>
            </a:pPr>
            <a:r>
              <a:rPr lang="en-US" sz="4800"/>
              <a:t>34 And to prove that what I have said will come true, I will cause your two sons, Hophni and Phinehas, to die on the same day! </a:t>
            </a:r>
          </a:p>
        </p:txBody>
      </p:sp>
      <p:sp>
        <p:nvSpPr>
          <p:cNvPr id="701443" name="Rectangle 3"/>
          <p:cNvSpPr>
            <a:spLocks noGrp="1" noChangeArrowheads="1"/>
          </p:cNvSpPr>
          <p:nvPr>
            <p:ph type="title"/>
          </p:nvPr>
        </p:nvSpPr>
        <p:spPr>
          <a:noFill/>
          <a:ln/>
        </p:spPr>
        <p:txBody>
          <a:bodyPr lIns="90488" tIns="44450" rIns="90488" bIns="44450"/>
          <a:lstStyle/>
          <a:p>
            <a:r>
              <a:rPr lang="en-US" sz="8800"/>
              <a:t>1 Samuel</a:t>
            </a:r>
          </a:p>
        </p:txBody>
      </p:sp>
      <p:sp>
        <p:nvSpPr>
          <p:cNvPr id="701444" name="Rectangle 4"/>
          <p:cNvSpPr>
            <a:spLocks noChangeArrowheads="1"/>
          </p:cNvSpPr>
          <p:nvPr/>
        </p:nvSpPr>
        <p:spPr bwMode="auto">
          <a:xfrm>
            <a:off x="762000" y="533400"/>
            <a:ext cx="7162800" cy="914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lIns="90488" tIns="44450" rIns="90488" bIns="44450"/>
          <a:lstStyle/>
          <a:p>
            <a:pPr algn="l">
              <a:lnSpc>
                <a:spcPct val="77000"/>
              </a:lnSpc>
              <a:spcBef>
                <a:spcPct val="5000"/>
              </a:spcBef>
            </a:pPr>
            <a:r>
              <a:rPr lang="en-US" sz="6600" b="0" dirty="0">
                <a:effectLst>
                  <a:outerShdw blurRad="38100" dist="38100" dir="2700000" algn="tl">
                    <a:srgbClr val="000000"/>
                  </a:outerShdw>
                </a:effectLst>
              </a:rPr>
              <a:t>Capital </a:t>
            </a:r>
            <a:r>
              <a:rPr lang="en-US" sz="6600" b="0" dirty="0" smtClean="0">
                <a:effectLst>
                  <a:outerShdw blurRad="38100" dist="38100" dir="2700000" algn="tl">
                    <a:srgbClr val="000000"/>
                  </a:outerShdw>
                </a:effectLst>
              </a:rPr>
              <a:t>punishment!</a:t>
            </a:r>
            <a:endParaRPr lang="en-US" sz="66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35 “Then I will raise up a faithful priest who will serve me and do what I tell him to do. I will bless his descendants, and his family will be priests to my anointed kings forever…”</a:t>
            </a:r>
          </a:p>
        </p:txBody>
      </p:sp>
      <p:sp>
        <p:nvSpPr>
          <p:cNvPr id="663555"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35 “Then I will raise up a faithful priest who will serve me and do what I tell him to do. I will bless his descendants, and his family will be priests to my anointed kings forever…”</a:t>
            </a:r>
          </a:p>
        </p:txBody>
      </p:sp>
      <p:sp>
        <p:nvSpPr>
          <p:cNvPr id="694275" name="Rectangle 3"/>
          <p:cNvSpPr>
            <a:spLocks noGrp="1" noChangeArrowheads="1"/>
          </p:cNvSpPr>
          <p:nvPr>
            <p:ph type="title"/>
          </p:nvPr>
        </p:nvSpPr>
        <p:spPr>
          <a:noFill/>
          <a:ln/>
        </p:spPr>
        <p:txBody>
          <a:bodyPr lIns="90488" tIns="44450" rIns="90488" bIns="44450"/>
          <a:lstStyle/>
          <a:p>
            <a:r>
              <a:rPr lang="en-US" sz="8800"/>
              <a:t>1 Samuel</a:t>
            </a:r>
          </a:p>
        </p:txBody>
      </p:sp>
      <p:sp>
        <p:nvSpPr>
          <p:cNvPr id="694276" name="Rectangle 4"/>
          <p:cNvSpPr>
            <a:spLocks noChangeArrowheads="1"/>
          </p:cNvSpPr>
          <p:nvPr/>
        </p:nvSpPr>
        <p:spPr bwMode="auto">
          <a:xfrm>
            <a:off x="2590800" y="4572000"/>
            <a:ext cx="6553200" cy="2209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000" b="0">
                <a:effectLst>
                  <a:outerShdw blurRad="38100" dist="38100" dir="2700000" algn="tl">
                    <a:srgbClr val="000000"/>
                  </a:outerShdw>
                </a:effectLst>
              </a:rPr>
              <a:t>Eli’s failure to discipline didn’t do his sons any favors</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Rectangle 2"/>
          <p:cNvSpPr>
            <a:spLocks noGrp="1" noChangeArrowheads="1"/>
          </p:cNvSpPr>
          <p:nvPr>
            <p:ph type="body" idx="1"/>
          </p:nvPr>
        </p:nvSpPr>
        <p:spPr>
          <a:xfrm>
            <a:off x="0" y="1981200"/>
            <a:ext cx="9144000" cy="3886200"/>
          </a:xfrm>
          <a:noFill/>
          <a:ln/>
        </p:spPr>
        <p:txBody>
          <a:bodyPr lIns="90488" tIns="44450" rIns="90488" bIns="44450"/>
          <a:lstStyle/>
          <a:p>
            <a:pPr>
              <a:buFont typeface="Wingdings" pitchFamily="2" charset="2"/>
              <a:buNone/>
            </a:pPr>
            <a:r>
              <a:rPr lang="en-US" sz="6000" dirty="0" smtClean="0"/>
              <a:t>Context:</a:t>
            </a:r>
            <a:endParaRPr lang="en-US" sz="6000" dirty="0"/>
          </a:p>
          <a:p>
            <a:pPr>
              <a:buFont typeface="Wingdings" pitchFamily="2" charset="2"/>
              <a:buNone/>
            </a:pPr>
            <a:r>
              <a:rPr lang="en-US" sz="6000" dirty="0"/>
              <a:t>Judges 21:25 In those days there was no king in Israel; everyone did what was right in his own eyes…</a:t>
            </a:r>
          </a:p>
        </p:txBody>
      </p:sp>
      <p:sp>
        <p:nvSpPr>
          <p:cNvPr id="68301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4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
        <p:nvSpPr>
          <p:cNvPr id="778244" name="Rectangle 4"/>
          <p:cNvSpPr>
            <a:spLocks noChangeArrowheads="1"/>
          </p:cNvSpPr>
          <p:nvPr/>
        </p:nvSpPr>
        <p:spPr bwMode="auto">
          <a:xfrm>
            <a:off x="1143000" y="1676400"/>
            <a:ext cx="6096000" cy="2895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6000" b="0" dirty="0">
                <a:effectLst>
                  <a:outerShdw blurRad="38100" dist="38100" dir="2700000" algn="tl">
                    <a:srgbClr val="000000"/>
                  </a:outerShdw>
                </a:effectLst>
              </a:rPr>
              <a:t>God calls Samuel and tells him what he is going to do to Eli’s household…</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body" idx="1"/>
          </p:nvPr>
        </p:nvSpPr>
        <p:spPr>
          <a:noFill/>
          <a:ln/>
        </p:spPr>
        <p:txBody>
          <a:bodyPr lIns="90488" tIns="44450" rIns="90488" bIns="44450"/>
          <a:lstStyle/>
          <a:p>
            <a:pPr>
              <a:buNone/>
            </a:pPr>
            <a:r>
              <a:rPr lang="en-US" sz="4800" dirty="0" smtClean="0"/>
              <a:t>1 Meanwhile, the boy Samuel served the Lord by assisting Eli. Now in those days messages from the Lord were very rare, and visions were quite uncommon. </a:t>
            </a:r>
          </a:p>
        </p:txBody>
      </p:sp>
      <p:sp>
        <p:nvSpPr>
          <p:cNvPr id="668675"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body" idx="1"/>
          </p:nvPr>
        </p:nvSpPr>
        <p:spPr>
          <a:noFill/>
          <a:ln/>
        </p:spPr>
        <p:txBody>
          <a:bodyPr lIns="90488" tIns="44450" rIns="90488" bIns="44450"/>
          <a:lstStyle/>
          <a:p>
            <a:pPr>
              <a:buNone/>
            </a:pPr>
            <a:r>
              <a:rPr lang="en-US" sz="4800" dirty="0" smtClean="0"/>
              <a:t>1 Meanwhile, the boy Samuel served the Lord by assisting Eli. Now in those days messages from the Lord were very rare, and visions were quite uncommon. </a:t>
            </a:r>
          </a:p>
          <a:p>
            <a:pPr>
              <a:buNone/>
            </a:pPr>
            <a:r>
              <a:rPr lang="en-US" sz="4800" dirty="0" smtClean="0"/>
              <a:t>2 One night Eli, who was almost blind by now, had gone to bed. </a:t>
            </a:r>
          </a:p>
        </p:txBody>
      </p:sp>
      <p:sp>
        <p:nvSpPr>
          <p:cNvPr id="668675"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body" idx="1"/>
          </p:nvPr>
        </p:nvSpPr>
        <p:spPr>
          <a:noFill/>
          <a:ln/>
        </p:spPr>
        <p:txBody>
          <a:bodyPr lIns="90488" tIns="44450" rIns="90488" bIns="44450"/>
          <a:lstStyle/>
          <a:p>
            <a:pPr>
              <a:buNone/>
            </a:pPr>
            <a:r>
              <a:rPr lang="en-US" sz="4800" dirty="0" smtClean="0"/>
              <a:t>3 The lamp of God had not yet gone out, and Samuel was sleeping in the Tabernacle near the Ark of God. </a:t>
            </a:r>
          </a:p>
          <a:p>
            <a:pPr>
              <a:buNone/>
            </a:pPr>
            <a:r>
              <a:rPr lang="en-US" sz="4800" dirty="0" smtClean="0"/>
              <a:t>4 Suddenly the Lord called out, “Samuel!” </a:t>
            </a:r>
          </a:p>
          <a:p>
            <a:pPr>
              <a:buNone/>
            </a:pPr>
            <a:r>
              <a:rPr lang="en-US" sz="4800" dirty="0" smtClean="0"/>
              <a:t>“Yes?” Samuel replied. “What is it?” </a:t>
            </a:r>
          </a:p>
        </p:txBody>
      </p:sp>
      <p:sp>
        <p:nvSpPr>
          <p:cNvPr id="668675"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68674">
                                            <p:txEl>
                                              <p:pRg st="1" end="1"/>
                                            </p:txEl>
                                          </p:spTgt>
                                        </p:tgtEl>
                                        <p:attrNameLst>
                                          <p:attrName>style.visibility</p:attrName>
                                        </p:attrNameLst>
                                      </p:cBhvr>
                                      <p:to>
                                        <p:strVal val="visible"/>
                                      </p:to>
                                    </p:set>
                                    <p:animEffect transition="in" filter="wipe(left)">
                                      <p:cBhvr>
                                        <p:cTn id="7" dur="500"/>
                                        <p:tgtEl>
                                          <p:spTgt spid="66867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68674">
                                            <p:txEl>
                                              <p:pRg st="2" end="2"/>
                                            </p:txEl>
                                          </p:spTgt>
                                        </p:tgtEl>
                                        <p:attrNameLst>
                                          <p:attrName>style.visibility</p:attrName>
                                        </p:attrNameLst>
                                      </p:cBhvr>
                                      <p:to>
                                        <p:strVal val="visible"/>
                                      </p:to>
                                    </p:set>
                                    <p:animEffect transition="in" filter="wipe(left)">
                                      <p:cBhvr>
                                        <p:cTn id="12" dur="500"/>
                                        <p:tgtEl>
                                          <p:spTgt spid="6686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body" idx="1"/>
          </p:nvPr>
        </p:nvSpPr>
        <p:spPr>
          <a:noFill/>
          <a:ln/>
        </p:spPr>
        <p:txBody>
          <a:bodyPr lIns="90488" tIns="44450" rIns="90488" bIns="44450"/>
          <a:lstStyle/>
          <a:p>
            <a:pPr>
              <a:buNone/>
            </a:pPr>
            <a:r>
              <a:rPr lang="en-US" sz="4800" dirty="0" smtClean="0"/>
              <a:t>5 He got up and ran to Eli. “Here I am. Did you call me?” </a:t>
            </a:r>
          </a:p>
          <a:p>
            <a:pPr>
              <a:buNone/>
            </a:pPr>
            <a:r>
              <a:rPr lang="en-US" sz="4800" dirty="0" smtClean="0"/>
              <a:t>“I didn’t call you,” Eli replied. “Go back to bed.” So he did. </a:t>
            </a:r>
          </a:p>
          <a:p>
            <a:pPr>
              <a:buNone/>
            </a:pPr>
            <a:r>
              <a:rPr lang="en-US" sz="4800" dirty="0" smtClean="0"/>
              <a:t>6 Then the Lord called out again, “Samuel!” </a:t>
            </a:r>
          </a:p>
          <a:p>
            <a:pPr>
              <a:buNone/>
            </a:pPr>
            <a:r>
              <a:rPr lang="en-US" sz="4800" dirty="0" smtClean="0"/>
              <a:t>Again Samuel got up and went to Eli. “Here I am. Did you call me?” </a:t>
            </a:r>
          </a:p>
        </p:txBody>
      </p:sp>
      <p:sp>
        <p:nvSpPr>
          <p:cNvPr id="668675"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68674">
                                            <p:txEl>
                                              <p:pRg st="1" end="1"/>
                                            </p:txEl>
                                          </p:spTgt>
                                        </p:tgtEl>
                                        <p:attrNameLst>
                                          <p:attrName>style.visibility</p:attrName>
                                        </p:attrNameLst>
                                      </p:cBhvr>
                                      <p:to>
                                        <p:strVal val="visible"/>
                                      </p:to>
                                    </p:set>
                                    <p:animEffect transition="in" filter="wipe(left)">
                                      <p:cBhvr>
                                        <p:cTn id="7" dur="500"/>
                                        <p:tgtEl>
                                          <p:spTgt spid="66867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68674">
                                            <p:txEl>
                                              <p:pRg st="2" end="2"/>
                                            </p:txEl>
                                          </p:spTgt>
                                        </p:tgtEl>
                                        <p:attrNameLst>
                                          <p:attrName>style.visibility</p:attrName>
                                        </p:attrNameLst>
                                      </p:cBhvr>
                                      <p:to>
                                        <p:strVal val="visible"/>
                                      </p:to>
                                    </p:set>
                                    <p:animEffect transition="in" filter="wipe(left)">
                                      <p:cBhvr>
                                        <p:cTn id="12" dur="500"/>
                                        <p:tgtEl>
                                          <p:spTgt spid="66867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68674">
                                            <p:txEl>
                                              <p:pRg st="3" end="3"/>
                                            </p:txEl>
                                          </p:spTgt>
                                        </p:tgtEl>
                                        <p:attrNameLst>
                                          <p:attrName>style.visibility</p:attrName>
                                        </p:attrNameLst>
                                      </p:cBhvr>
                                      <p:to>
                                        <p:strVal val="visible"/>
                                      </p:to>
                                    </p:set>
                                    <p:animEffect transition="in" filter="wipe(left)">
                                      <p:cBhvr>
                                        <p:cTn id="17" dur="500"/>
                                        <p:tgtEl>
                                          <p:spTgt spid="6686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“I didn’t call you, my son,” Eli said. “Go back to bed.” </a:t>
            </a:r>
          </a:p>
          <a:p>
            <a:pPr>
              <a:buNone/>
            </a:pPr>
            <a:r>
              <a:rPr lang="en-US" sz="4800" dirty="0" smtClean="0"/>
              <a:t>7 Samuel did not yet know the Lord because he had never had a message from the Lord before. </a:t>
            </a:r>
          </a:p>
          <a:p>
            <a:pPr>
              <a:buNone/>
            </a:pPr>
            <a:r>
              <a:rPr lang="en-US" sz="4800" dirty="0" smtClean="0"/>
              <a:t>8 So the Lord called a third time, and once more Samuel got up and went to Eli. “Here I am. Did you call me?”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21922">
                                            <p:txEl>
                                              <p:pRg st="1" end="1"/>
                                            </p:txEl>
                                          </p:spTgt>
                                        </p:tgtEl>
                                        <p:attrNameLst>
                                          <p:attrName>style.visibility</p:attrName>
                                        </p:attrNameLst>
                                      </p:cBhvr>
                                      <p:to>
                                        <p:strVal val="visible"/>
                                      </p:to>
                                    </p:set>
                                    <p:animEffect transition="in" filter="wipe(left)">
                                      <p:cBhvr>
                                        <p:cTn id="7" dur="500"/>
                                        <p:tgtEl>
                                          <p:spTgt spid="7219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21922">
                                            <p:txEl>
                                              <p:pRg st="2" end="2"/>
                                            </p:txEl>
                                          </p:spTgt>
                                        </p:tgtEl>
                                        <p:attrNameLst>
                                          <p:attrName>style.visibility</p:attrName>
                                        </p:attrNameLst>
                                      </p:cBhvr>
                                      <p:to>
                                        <p:strVal val="visible"/>
                                      </p:to>
                                    </p:set>
                                    <p:animEffect transition="in" filter="wipe(left)">
                                      <p:cBhvr>
                                        <p:cTn id="12" dur="500"/>
                                        <p:tgtEl>
                                          <p:spTgt spid="7219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Then Eli realized it was the Lord who was calling the boy.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Then Eli realized it was the Lord who was calling the boy. </a:t>
            </a:r>
          </a:p>
          <a:p>
            <a:pPr>
              <a:buNone/>
            </a:pPr>
            <a:r>
              <a:rPr lang="en-US" sz="4800" dirty="0" smtClean="0"/>
              <a:t>9 So he said to Samuel, “Go and lie down again, and if someone calls again, say, ‘Speak, Lord, your servant is listening.’” So Samuel went back to bed.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10 And the Lord came and called as before, “Samuel! Samuel!” </a:t>
            </a:r>
          </a:p>
          <a:p>
            <a:pPr>
              <a:buNone/>
            </a:pPr>
            <a:r>
              <a:rPr lang="en-US" sz="4800" dirty="0" smtClean="0"/>
              <a:t>And Samuel replied, “Speak, your servant is listening.” </a:t>
            </a:r>
          </a:p>
          <a:p>
            <a:pPr>
              <a:buNone/>
            </a:pPr>
            <a:r>
              <a:rPr lang="en-US" sz="4800" dirty="0" smtClean="0"/>
              <a:t>11 Then the Lord said to Samuel, “I am about to do a shocking thing in Israel.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21922">
                                            <p:txEl>
                                              <p:pRg st="1" end="1"/>
                                            </p:txEl>
                                          </p:spTgt>
                                        </p:tgtEl>
                                        <p:attrNameLst>
                                          <p:attrName>style.visibility</p:attrName>
                                        </p:attrNameLst>
                                      </p:cBhvr>
                                      <p:to>
                                        <p:strVal val="visible"/>
                                      </p:to>
                                    </p:set>
                                    <p:animEffect transition="in" filter="wipe(left)">
                                      <p:cBhvr>
                                        <p:cTn id="7" dur="500"/>
                                        <p:tgtEl>
                                          <p:spTgt spid="7219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21922">
                                            <p:txEl>
                                              <p:pRg st="2" end="2"/>
                                            </p:txEl>
                                          </p:spTgt>
                                        </p:tgtEl>
                                        <p:attrNameLst>
                                          <p:attrName>style.visibility</p:attrName>
                                        </p:attrNameLst>
                                      </p:cBhvr>
                                      <p:to>
                                        <p:strVal val="visible"/>
                                      </p:to>
                                    </p:set>
                                    <p:animEffect transition="in" filter="wipe(left)">
                                      <p:cBhvr>
                                        <p:cTn id="12" dur="500"/>
                                        <p:tgtEl>
                                          <p:spTgt spid="7219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12 I am going to carry out all my threats against Eli and his family, from beginning to end. </a:t>
            </a:r>
          </a:p>
          <a:p>
            <a:pPr>
              <a:buNone/>
            </a:pPr>
            <a:r>
              <a:rPr lang="en-US" sz="4800" dirty="0" smtClean="0"/>
              <a:t>13 I have warned him that judgment is coming upon his family forever, because his sons are blaspheming God and he hasn’t disciplined them.</a:t>
            </a:r>
          </a:p>
        </p:txBody>
      </p:sp>
      <p:sp>
        <p:nvSpPr>
          <p:cNvPr id="721923" name="Rectangle 3"/>
          <p:cNvSpPr>
            <a:spLocks noGrp="1" noChangeArrowheads="1"/>
          </p:cNvSpPr>
          <p:nvPr>
            <p:ph type="title"/>
          </p:nvPr>
        </p:nvSpPr>
        <p:spPr>
          <a:noFill/>
          <a:ln/>
        </p:spPr>
        <p:txBody>
          <a:bodyPr lIns="90488" tIns="44450" rIns="90488" bIns="44450"/>
          <a:lstStyle/>
          <a:p>
            <a:r>
              <a:rPr lang="en-US" sz="8800"/>
              <a:t>1 </a:t>
            </a:r>
            <a:r>
              <a:rPr lang="en-US" sz="8800" smtClean="0"/>
              <a:t>Samuel 3</a:t>
            </a:r>
            <a:endParaRPr lang="en-US" sz="880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1" name="Rectangle 3"/>
          <p:cNvSpPr>
            <a:spLocks noGrp="1" noChangeArrowheads="1"/>
          </p:cNvSpPr>
          <p:nvPr>
            <p:ph type="title"/>
          </p:nvPr>
        </p:nvSpPr>
        <p:spPr>
          <a:noFill/>
          <a:ln/>
        </p:spPr>
        <p:txBody>
          <a:bodyPr lIns="90488" tIns="44450" rIns="90488" bIns="44450"/>
          <a:lstStyle/>
          <a:p>
            <a:r>
              <a:rPr lang="en-US" sz="8800"/>
              <a:t>1 Samuel</a:t>
            </a:r>
          </a:p>
        </p:txBody>
      </p:sp>
      <p:sp>
        <p:nvSpPr>
          <p:cNvPr id="657414" name="Rectangle 6"/>
          <p:cNvSpPr>
            <a:spLocks noGrp="1" noChangeArrowheads="1"/>
          </p:cNvSpPr>
          <p:nvPr>
            <p:ph type="body" idx="1"/>
          </p:nvPr>
        </p:nvSpPr>
        <p:spPr>
          <a:xfrm>
            <a:off x="1143000" y="2743200"/>
            <a:ext cx="6248400" cy="2514600"/>
          </a:xfrm>
          <a:gradFill rotWithShape="0">
            <a:gsLst>
              <a:gs pos="0">
                <a:srgbClr val="000000"/>
              </a:gs>
              <a:gs pos="50000">
                <a:srgbClr val="000098"/>
              </a:gs>
              <a:gs pos="100000">
                <a:srgbClr val="000000"/>
              </a:gs>
            </a:gsLst>
            <a:lin ang="5400000" scaled="1"/>
          </a:gradFill>
          <a:ln w="12700">
            <a:solidFill>
              <a:schemeClr val="tx1"/>
            </a:solidFill>
            <a:headEnd type="none" w="sm" len="sm"/>
            <a:tailEnd type="none" w="sm" len="sm"/>
          </a:ln>
        </p:spPr>
        <p:txBody>
          <a:bodyPr lIns="90488" tIns="44450" rIns="90488" bIns="44450"/>
          <a:lstStyle/>
          <a:p>
            <a:pPr marL="0" indent="0">
              <a:lnSpc>
                <a:spcPct val="77000"/>
              </a:lnSpc>
              <a:spcBef>
                <a:spcPct val="5000"/>
              </a:spcBef>
              <a:buClrTx/>
              <a:buSzTx/>
              <a:buFontTx/>
              <a:buNone/>
            </a:pPr>
            <a:r>
              <a:rPr lang="en-US" sz="10600" dirty="0"/>
              <a:t>The birth of Samuel</a:t>
            </a:r>
          </a:p>
        </p:txBody>
      </p:sp>
    </p:spTree>
  </p:cSld>
  <p:clrMapOvr>
    <a:masterClrMapping/>
  </p:clrMapOvr>
  <p:transition spd="slow">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14 So I have vowed that the sins of Eli and his sons will never be forgiven by sacrifices or offerings.”</a:t>
            </a:r>
          </a:p>
          <a:p>
            <a:pPr>
              <a:buNone/>
            </a:pPr>
            <a:r>
              <a:rPr lang="en-US" sz="4800" dirty="0" smtClean="0"/>
              <a:t>15 Samuel stayed in bed until morning, then got up and opened the doors of the Tabernacle as usual. He was afraid to tell Eli what the Lord had said to him.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16 But Eli called out to him, “Samuel, my son.” </a:t>
            </a:r>
          </a:p>
          <a:p>
            <a:pPr>
              <a:buNone/>
            </a:pPr>
            <a:r>
              <a:rPr lang="en-US" sz="4800" dirty="0" smtClean="0"/>
              <a:t>“Here I am,” Samuel replied. </a:t>
            </a:r>
          </a:p>
          <a:p>
            <a:pPr>
              <a:buNone/>
            </a:pPr>
            <a:r>
              <a:rPr lang="en-US" sz="4800" dirty="0" smtClean="0"/>
              <a:t>17 “What did the Lord say to you? Tell me everything. And may God strike you and even kill you if you hide anything from me!”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21922">
                                            <p:txEl>
                                              <p:pRg st="1" end="1"/>
                                            </p:txEl>
                                          </p:spTgt>
                                        </p:tgtEl>
                                        <p:attrNameLst>
                                          <p:attrName>style.visibility</p:attrName>
                                        </p:attrNameLst>
                                      </p:cBhvr>
                                      <p:to>
                                        <p:strVal val="visible"/>
                                      </p:to>
                                    </p:set>
                                    <p:animEffect transition="in" filter="wipe(left)">
                                      <p:cBhvr>
                                        <p:cTn id="7" dur="500"/>
                                        <p:tgtEl>
                                          <p:spTgt spid="7219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21922">
                                            <p:txEl>
                                              <p:pRg st="2" end="2"/>
                                            </p:txEl>
                                          </p:spTgt>
                                        </p:tgtEl>
                                        <p:attrNameLst>
                                          <p:attrName>style.visibility</p:attrName>
                                        </p:attrNameLst>
                                      </p:cBhvr>
                                      <p:to>
                                        <p:strVal val="visible"/>
                                      </p:to>
                                    </p:set>
                                    <p:animEffect transition="in" filter="wipe(left)">
                                      <p:cBhvr>
                                        <p:cTn id="12" dur="500"/>
                                        <p:tgtEl>
                                          <p:spTgt spid="7219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18 So Samuel told Eli everything; he didn’t hold anything back. “It is the Lord’s will,” Eli replied. “Let him do what he thinks best.”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
        <p:nvSpPr>
          <p:cNvPr id="5" name="Rectangle 4"/>
          <p:cNvSpPr>
            <a:spLocks noChangeArrowheads="1"/>
          </p:cNvSpPr>
          <p:nvPr/>
        </p:nvSpPr>
        <p:spPr bwMode="auto">
          <a:xfrm>
            <a:off x="1295400" y="2057400"/>
            <a:ext cx="5486400" cy="2895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pPr>
            <a:r>
              <a:rPr lang="en-US" sz="8000" b="0" dirty="0" smtClean="0">
                <a:effectLst>
                  <a:outerShdw blurRad="38100" dist="38100" dir="2700000" algn="tl">
                    <a:srgbClr val="000000"/>
                  </a:outerShdw>
                </a:effectLst>
              </a:rPr>
              <a:t>Samuel becomes the last judge</a:t>
            </a:r>
            <a:endParaRPr lang="en-US" sz="80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19 As Samuel grew up, the Lord was with him, and everything Samuel said proved to be reliable. </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body" idx="1"/>
          </p:nvPr>
        </p:nvSpPr>
        <p:spPr>
          <a:noFill/>
          <a:ln/>
        </p:spPr>
        <p:txBody>
          <a:bodyPr lIns="90488" tIns="44450" rIns="90488" bIns="44450"/>
          <a:lstStyle/>
          <a:p>
            <a:pPr>
              <a:buNone/>
            </a:pPr>
            <a:r>
              <a:rPr lang="en-US" sz="4800" dirty="0" smtClean="0"/>
              <a:t>20 And all Israel, from Dan in the north to Beersheba in the south, knew that Samuel was confirmed as a prophet of the Lord. </a:t>
            </a:r>
          </a:p>
          <a:p>
            <a:pPr>
              <a:buNone/>
            </a:pPr>
            <a:r>
              <a:rPr lang="en-US" sz="4800" dirty="0" smtClean="0"/>
              <a:t>21 The Lord continued to appear at Shiloh and gave messages to Samuel there at the Tabernacle.</a:t>
            </a:r>
          </a:p>
          <a:p>
            <a:pPr>
              <a:buNone/>
            </a:pPr>
            <a:r>
              <a:rPr lang="en-US" sz="4800" dirty="0" smtClean="0"/>
              <a:t>4:1 And Samuel’s words went out to all the people of Israel.</a:t>
            </a:r>
          </a:p>
        </p:txBody>
      </p:sp>
      <p:sp>
        <p:nvSpPr>
          <p:cNvPr id="721923" name="Rectangle 3"/>
          <p:cNvSpPr>
            <a:spLocks noGrp="1" noChangeArrowheads="1"/>
          </p:cNvSpPr>
          <p:nvPr>
            <p:ph type="title"/>
          </p:nvPr>
        </p:nvSpPr>
        <p:spPr>
          <a:noFill/>
          <a:ln/>
        </p:spPr>
        <p:txBody>
          <a:bodyPr lIns="90488" tIns="44450" rIns="90488" bIns="44450"/>
          <a:lstStyle/>
          <a:p>
            <a:r>
              <a:rPr lang="en-US" sz="8800" dirty="0"/>
              <a:t>1 </a:t>
            </a:r>
            <a:r>
              <a:rPr lang="en-US" sz="8800" dirty="0" smtClean="0"/>
              <a:t>Samuel 3</a:t>
            </a:r>
            <a:endParaRPr lang="en-US" sz="8800" dirty="0"/>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8" name="Rectangle 2"/>
          <p:cNvSpPr>
            <a:spLocks noGrp="1" noChangeArrowheads="1"/>
          </p:cNvSpPr>
          <p:nvPr>
            <p:ph type="body" idx="1"/>
          </p:nvPr>
        </p:nvSpPr>
        <p:spPr>
          <a:noFill/>
          <a:ln/>
        </p:spPr>
        <p:txBody>
          <a:bodyPr lIns="90488" tIns="44450" rIns="90488" bIns="44450"/>
          <a:lstStyle/>
          <a:p>
            <a:pPr>
              <a:buFont typeface="Wingdings" pitchFamily="2" charset="2"/>
              <a:buNone/>
            </a:pPr>
            <a:r>
              <a:rPr lang="en-US" sz="4800"/>
              <a:t>23 Such regulations indeed have an appearance of wisdom, with their self-imposed worship, their false humility and their harsh treatment of the body, but they </a:t>
            </a:r>
            <a:r>
              <a:rPr lang="en-US" sz="4800" u="sng"/>
              <a:t>lack any value in restraining sensual indulgence</a:t>
            </a:r>
            <a:r>
              <a:rPr lang="en-US" sz="4800"/>
              <a:t>.</a:t>
            </a:r>
          </a:p>
        </p:txBody>
      </p:sp>
      <p:sp>
        <p:nvSpPr>
          <p:cNvPr id="777219" name="Rectangle 3"/>
          <p:cNvSpPr>
            <a:spLocks noGrp="1" noChangeArrowheads="1"/>
          </p:cNvSpPr>
          <p:nvPr>
            <p:ph type="title"/>
          </p:nvPr>
        </p:nvSpPr>
        <p:spPr>
          <a:noFill/>
          <a:ln/>
        </p:spPr>
        <p:txBody>
          <a:bodyPr lIns="90488" tIns="44450" rIns="90488" bIns="44450"/>
          <a:lstStyle/>
          <a:p>
            <a:r>
              <a:rPr lang="en-US" sz="8800"/>
              <a:t>Colossians 2</a:t>
            </a:r>
          </a:p>
        </p:txBody>
      </p:sp>
      <p:sp>
        <p:nvSpPr>
          <p:cNvPr id="777220"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marL="1143000" indent="-1143000" algn="l">
              <a:lnSpc>
                <a:spcPct val="77000"/>
              </a:lnSpc>
              <a:spcBef>
                <a:spcPct val="5000"/>
              </a:spcBef>
              <a:buClr>
                <a:schemeClr val="accent2"/>
              </a:buClr>
            </a:pPr>
            <a:r>
              <a:rPr lang="en-US" sz="6000" b="0" dirty="0" smtClean="0">
                <a:effectLst>
                  <a:outerShdw blurRad="38100" dist="38100" dir="2700000" algn="tl">
                    <a:srgbClr val="000000"/>
                  </a:outerShdw>
                </a:effectLst>
              </a:rPr>
              <a:t>So Far:</a:t>
            </a:r>
          </a:p>
          <a:p>
            <a:pPr marL="1143000" indent="-1143000" algn="l">
              <a:lnSpc>
                <a:spcPct val="77000"/>
              </a:lnSpc>
              <a:spcBef>
                <a:spcPct val="5000"/>
              </a:spcBef>
              <a:buClr>
                <a:schemeClr val="accent2"/>
              </a:buClr>
              <a:buFont typeface="Wingdings" pitchFamily="2" charset="2"/>
              <a:buChar char="Ø"/>
            </a:pPr>
            <a:r>
              <a:rPr lang="en-US" sz="6000" b="0" dirty="0" smtClean="0">
                <a:effectLst>
                  <a:outerShdw blurRad="38100" dist="38100" dir="2700000" algn="tl">
                    <a:srgbClr val="000000"/>
                  </a:outerShdw>
                </a:effectLst>
              </a:rPr>
              <a:t>The </a:t>
            </a:r>
            <a:r>
              <a:rPr lang="en-US" sz="6000" b="0" dirty="0">
                <a:effectLst>
                  <a:outerShdw blurRad="38100" dist="38100" dir="2700000" algn="tl">
                    <a:srgbClr val="000000"/>
                  </a:outerShdw>
                </a:effectLst>
              </a:rPr>
              <a:t>leadership </a:t>
            </a:r>
            <a:r>
              <a:rPr lang="en-US" sz="6000" b="0" dirty="0" smtClean="0">
                <a:effectLst>
                  <a:outerShdw blurRad="38100" dist="38100" dir="2700000" algn="tl">
                    <a:srgbClr val="000000"/>
                  </a:outerShdw>
                </a:effectLst>
              </a:rPr>
              <a:t>in Israel has changed</a:t>
            </a:r>
            <a:endParaRPr lang="en-US" sz="6000" b="0" dirty="0">
              <a:effectLst>
                <a:outerShdw blurRad="38100" dist="38100" dir="2700000" algn="tl">
                  <a:srgbClr val="000000"/>
                </a:outerShdw>
              </a:effectLst>
            </a:endParaRPr>
          </a:p>
          <a:p>
            <a:pPr marL="1143000" indent="-1143000" algn="l">
              <a:lnSpc>
                <a:spcPct val="70000"/>
              </a:lnSpc>
              <a:spcBef>
                <a:spcPct val="5000"/>
              </a:spcBef>
              <a:buClr>
                <a:schemeClr val="accent2"/>
              </a:buClr>
              <a:buFont typeface="Wingdings" pitchFamily="2" charset="2"/>
              <a:buChar char="Ø"/>
            </a:pPr>
            <a:r>
              <a:rPr lang="en-US" sz="6000" b="0" dirty="0" smtClean="0">
                <a:effectLst>
                  <a:outerShdw blurRad="38100" dist="38100" dir="2700000" algn="tl">
                    <a:srgbClr val="000000"/>
                  </a:outerShdw>
                </a:effectLst>
              </a:rPr>
              <a:t>Eli’s </a:t>
            </a:r>
            <a:r>
              <a:rPr lang="en-US" sz="6000" b="0" dirty="0">
                <a:effectLst>
                  <a:outerShdw blurRad="38100" dist="38100" dir="2700000" algn="tl">
                    <a:srgbClr val="000000"/>
                  </a:outerShdw>
                </a:effectLst>
              </a:rPr>
              <a:t>failure </a:t>
            </a:r>
            <a:r>
              <a:rPr lang="en-US" sz="6000" b="0" dirty="0" smtClean="0">
                <a:effectLst>
                  <a:outerShdw blurRad="38100" dist="38100" dir="2700000" algn="tl">
                    <a:srgbClr val="000000"/>
                  </a:outerShdw>
                </a:effectLst>
              </a:rPr>
              <a:t>leads to </a:t>
            </a:r>
            <a:r>
              <a:rPr lang="en-US" sz="6000" b="0" dirty="0">
                <a:effectLst>
                  <a:outerShdw blurRad="38100" dist="38100" dir="2700000" algn="tl">
                    <a:srgbClr val="000000"/>
                  </a:outerShdw>
                </a:effectLst>
              </a:rPr>
              <a:t>the demise of charismatic leaders in Israel</a:t>
            </a:r>
          </a:p>
          <a:p>
            <a:pPr marL="1143000" indent="-1143000" algn="l">
              <a:lnSpc>
                <a:spcPct val="70000"/>
              </a:lnSpc>
              <a:spcBef>
                <a:spcPct val="5000"/>
              </a:spcBef>
              <a:buClr>
                <a:schemeClr val="accent2"/>
              </a:buClr>
              <a:buFont typeface="Wingdings" pitchFamily="2" charset="2"/>
              <a:buChar char="Ø"/>
            </a:pPr>
            <a:r>
              <a:rPr lang="en-US" sz="6000" b="0" dirty="0">
                <a:effectLst>
                  <a:outerShdw blurRad="38100" dist="38100" dir="2700000" algn="tl">
                    <a:srgbClr val="000000"/>
                  </a:outerShdw>
                </a:effectLst>
              </a:rPr>
              <a:t>A very dark </a:t>
            </a:r>
            <a:r>
              <a:rPr lang="en-US" sz="6000" b="0" dirty="0" smtClean="0">
                <a:effectLst>
                  <a:outerShdw blurRad="38100" dist="38100" dir="2700000" algn="tl">
                    <a:srgbClr val="000000"/>
                  </a:outerShdw>
                </a:effectLst>
              </a:rPr>
              <a:t>period, but God is clearly working</a:t>
            </a:r>
            <a:endParaRPr lang="en-US" sz="6000" b="0" dirty="0">
              <a:effectLst>
                <a:outerShdw blurRad="38100" dist="38100" dir="2700000" algn="tl">
                  <a:srgbClr val="000000"/>
                </a:outerShdw>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77220">
                                            <p:txEl>
                                              <p:pRg st="1" end="1"/>
                                            </p:txEl>
                                          </p:spTgt>
                                        </p:tgtEl>
                                        <p:attrNameLst>
                                          <p:attrName>style.visibility</p:attrName>
                                        </p:attrNameLst>
                                      </p:cBhvr>
                                      <p:to>
                                        <p:strVal val="visible"/>
                                      </p:to>
                                    </p:set>
                                    <p:animEffect transition="in" filter="wipe(left)">
                                      <p:cBhvr>
                                        <p:cTn id="7" dur="500"/>
                                        <p:tgtEl>
                                          <p:spTgt spid="77722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77220">
                                            <p:txEl>
                                              <p:pRg st="2" end="2"/>
                                            </p:txEl>
                                          </p:spTgt>
                                        </p:tgtEl>
                                        <p:attrNameLst>
                                          <p:attrName>style.visibility</p:attrName>
                                        </p:attrNameLst>
                                      </p:cBhvr>
                                      <p:to>
                                        <p:strVal val="visible"/>
                                      </p:to>
                                    </p:set>
                                    <p:animEffect transition="in" filter="wipe(left)">
                                      <p:cBhvr>
                                        <p:cTn id="12" dur="500"/>
                                        <p:tgtEl>
                                          <p:spTgt spid="77722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77220">
                                            <p:txEl>
                                              <p:pRg st="3" end="3"/>
                                            </p:txEl>
                                          </p:spTgt>
                                        </p:tgtEl>
                                        <p:attrNameLst>
                                          <p:attrName>style.visibility</p:attrName>
                                        </p:attrNameLst>
                                      </p:cBhvr>
                                      <p:to>
                                        <p:strVal val="visible"/>
                                      </p:to>
                                    </p:set>
                                    <p:animEffect transition="in" filter="wipe(left)">
                                      <p:cBhvr>
                                        <p:cTn id="17" dur="500"/>
                                        <p:tgtEl>
                                          <p:spTgt spid="7772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20"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marL="1143000" indent="-1143000" algn="l">
              <a:lnSpc>
                <a:spcPct val="77000"/>
              </a:lnSpc>
              <a:spcBef>
                <a:spcPct val="5000"/>
              </a:spcBef>
              <a:buClr>
                <a:schemeClr val="accent2"/>
              </a:buClr>
            </a:pPr>
            <a:r>
              <a:rPr lang="en-US" sz="6000" b="0" dirty="0" smtClean="0">
                <a:effectLst>
                  <a:outerShdw blurRad="38100" dist="38100" dir="2700000" algn="tl">
                    <a:srgbClr val="000000"/>
                  </a:outerShdw>
                </a:effectLst>
              </a:rPr>
              <a:t>So Far:</a:t>
            </a:r>
          </a:p>
          <a:p>
            <a:pPr marL="1143000" indent="-1143000" algn="l">
              <a:lnSpc>
                <a:spcPct val="77000"/>
              </a:lnSpc>
              <a:spcBef>
                <a:spcPct val="5000"/>
              </a:spcBef>
              <a:buClr>
                <a:schemeClr val="accent2"/>
              </a:buClr>
            </a:pPr>
            <a:r>
              <a:rPr lang="en-US" sz="5400" b="0" dirty="0" smtClean="0">
                <a:effectLst>
                  <a:outerShdw blurRad="38100" dist="38100" dir="2700000" algn="tl">
                    <a:srgbClr val="000000"/>
                  </a:outerShdw>
                </a:effectLst>
              </a:rPr>
              <a:t>Hannah:</a:t>
            </a:r>
          </a:p>
          <a:p>
            <a:pPr algn="l">
              <a:lnSpc>
                <a:spcPct val="77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A woman of faith who played a formative role in Israel’s history</a:t>
            </a:r>
          </a:p>
          <a:p>
            <a:pPr algn="l">
              <a:lnSpc>
                <a:spcPct val="77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God uses socially powerless people of profound faith (in this case a barren woman) to overturn and transform the corrupt status quo.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77220">
                                            <p:txEl>
                                              <p:pRg st="2" end="2"/>
                                            </p:txEl>
                                          </p:spTgt>
                                        </p:tgtEl>
                                        <p:attrNameLst>
                                          <p:attrName>style.visibility</p:attrName>
                                        </p:attrNameLst>
                                      </p:cBhvr>
                                      <p:to>
                                        <p:strVal val="visible"/>
                                      </p:to>
                                    </p:set>
                                    <p:animEffect transition="in" filter="wipe(left)">
                                      <p:cBhvr>
                                        <p:cTn id="7" dur="500"/>
                                        <p:tgtEl>
                                          <p:spTgt spid="77722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77220">
                                            <p:txEl>
                                              <p:pRg st="3" end="3"/>
                                            </p:txEl>
                                          </p:spTgt>
                                        </p:tgtEl>
                                        <p:attrNameLst>
                                          <p:attrName>style.visibility</p:attrName>
                                        </p:attrNameLst>
                                      </p:cBhvr>
                                      <p:to>
                                        <p:strVal val="visible"/>
                                      </p:to>
                                    </p:set>
                                    <p:animEffect transition="in" filter="wipe(left)">
                                      <p:cBhvr>
                                        <p:cTn id="12" dur="500"/>
                                        <p:tgtEl>
                                          <p:spTgt spid="7772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20"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marL="1143000" indent="-1143000" algn="l">
              <a:lnSpc>
                <a:spcPct val="77000"/>
              </a:lnSpc>
              <a:spcBef>
                <a:spcPct val="5000"/>
              </a:spcBef>
              <a:buClr>
                <a:schemeClr val="accent2"/>
              </a:buClr>
            </a:pPr>
            <a:r>
              <a:rPr lang="en-US" sz="6000" b="0" dirty="0" smtClean="0">
                <a:effectLst>
                  <a:outerShdw blurRad="38100" dist="38100" dir="2700000" algn="tl">
                    <a:srgbClr val="000000"/>
                  </a:outerShdw>
                </a:effectLst>
              </a:rPr>
              <a:t>So Far:</a:t>
            </a:r>
          </a:p>
          <a:p>
            <a:pPr marL="1143000" indent="-1143000" algn="l">
              <a:lnSpc>
                <a:spcPct val="77000"/>
              </a:lnSpc>
              <a:spcBef>
                <a:spcPct val="5000"/>
              </a:spcBef>
              <a:buClr>
                <a:schemeClr val="accent2"/>
              </a:buClr>
            </a:pPr>
            <a:r>
              <a:rPr lang="en-US" sz="5400" b="0" dirty="0" smtClean="0">
                <a:effectLst>
                  <a:outerShdw blurRad="38100" dist="38100" dir="2700000" algn="tl">
                    <a:srgbClr val="000000"/>
                  </a:outerShdw>
                </a:effectLst>
              </a:rPr>
              <a:t>Hannah:</a:t>
            </a:r>
          </a:p>
          <a:p>
            <a:pPr algn="l">
              <a:lnSpc>
                <a:spcPct val="77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A woman of faith who played a formative role in Israel’s history</a:t>
            </a:r>
          </a:p>
          <a:p>
            <a:pPr algn="l">
              <a:lnSpc>
                <a:spcPct val="77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God uses socially powerless people of profound faith (in this case a barren woman) to overturn and transform the corrupt status quo. </a:t>
            </a:r>
          </a:p>
        </p:txBody>
      </p:sp>
      <p:sp>
        <p:nvSpPr>
          <p:cNvPr id="3" name="Rectangle 4"/>
          <p:cNvSpPr>
            <a:spLocks noChangeArrowheads="1"/>
          </p:cNvSpPr>
          <p:nvPr/>
        </p:nvSpPr>
        <p:spPr bwMode="auto">
          <a:xfrm>
            <a:off x="152400" y="304800"/>
            <a:ext cx="8839200" cy="2971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buClr>
                <a:schemeClr val="tx2"/>
              </a:buClr>
            </a:pPr>
            <a:r>
              <a:rPr lang="en-US" sz="4000" b="0" dirty="0" smtClean="0">
                <a:effectLst>
                  <a:outerShdw blurRad="38100" dist="38100" dir="2700000" algn="tl">
                    <a:srgbClr val="000000"/>
                  </a:outerShdw>
                </a:effectLst>
              </a:rPr>
              <a:t>God chose the weak things of the world to shame the strong. God chose the lowly things of this world and the despised things—and the things that are not—to nullify the things that are, so that no one may boast before him. </a:t>
            </a:r>
            <a:r>
              <a:rPr lang="en-US" sz="3600" b="0" dirty="0" smtClean="0">
                <a:effectLst>
                  <a:outerShdw blurRad="38100" dist="38100" dir="2700000" algn="tl">
                    <a:srgbClr val="000000"/>
                  </a:outerShdw>
                </a:effectLst>
              </a:rPr>
              <a:t>1 Corinthians 1:27-9.</a:t>
            </a:r>
            <a:endParaRPr lang="en-US" sz="3200" b="0" dirty="0" smtClean="0">
              <a:effectLst>
                <a:outerShdw blurRad="38100" dist="38100" dir="2700000" algn="tl">
                  <a:srgbClr val="000000"/>
                </a:outerShdw>
              </a:effectLst>
            </a:endParaRPr>
          </a:p>
          <a:p>
            <a:pPr algn="l">
              <a:lnSpc>
                <a:spcPct val="77000"/>
              </a:lnSpc>
              <a:spcBef>
                <a:spcPct val="5000"/>
              </a:spcBef>
              <a:buClr>
                <a:schemeClr val="tx2"/>
              </a:buClr>
              <a:buFont typeface="Arial" pitchFamily="34" charset="0"/>
              <a:buChar char="•"/>
            </a:pPr>
            <a:endParaRPr lang="en-US" sz="4000" b="0" dirty="0" smtClean="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20"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marL="1143000" indent="-1143000" algn="l">
              <a:lnSpc>
                <a:spcPct val="77000"/>
              </a:lnSpc>
              <a:spcBef>
                <a:spcPct val="5000"/>
              </a:spcBef>
              <a:buClr>
                <a:schemeClr val="accent2"/>
              </a:buClr>
            </a:pPr>
            <a:r>
              <a:rPr lang="en-US" sz="6000" b="0" dirty="0" smtClean="0">
                <a:effectLst>
                  <a:outerShdw blurRad="38100" dist="38100" dir="2700000" algn="tl">
                    <a:srgbClr val="000000"/>
                  </a:outerShdw>
                </a:effectLst>
              </a:rPr>
              <a:t>So Far:</a:t>
            </a:r>
          </a:p>
          <a:p>
            <a:pPr marL="1143000" indent="-1143000" algn="l">
              <a:lnSpc>
                <a:spcPct val="77000"/>
              </a:lnSpc>
              <a:spcBef>
                <a:spcPct val="5000"/>
              </a:spcBef>
              <a:buClr>
                <a:schemeClr val="accent2"/>
              </a:buClr>
            </a:pPr>
            <a:r>
              <a:rPr lang="en-US" sz="5400" b="0" dirty="0" smtClean="0">
                <a:effectLst>
                  <a:outerShdw blurRad="38100" dist="38100" dir="2700000" algn="tl">
                    <a:srgbClr val="000000"/>
                  </a:outerShdw>
                </a:effectLst>
              </a:rPr>
              <a:t>Hannah:</a:t>
            </a:r>
          </a:p>
          <a:p>
            <a:pPr algn="l">
              <a:lnSpc>
                <a:spcPct val="77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A woman of faith who played a formative role in Israel’s history</a:t>
            </a:r>
          </a:p>
          <a:p>
            <a:pPr algn="l">
              <a:lnSpc>
                <a:spcPct val="77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God uses socially powerless people of profound faith (in this case a barren woman) to overturn and transform the corrupt status quo. </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Rectangle 2"/>
          <p:cNvSpPr>
            <a:spLocks noGrp="1" noChangeArrowheads="1"/>
          </p:cNvSpPr>
          <p:nvPr>
            <p:ph type="body" idx="1"/>
          </p:nvPr>
        </p:nvSpPr>
        <p:spPr>
          <a:xfrm>
            <a:off x="0" y="1981200"/>
            <a:ext cx="9144000" cy="3886200"/>
          </a:xfrm>
          <a:noFill/>
          <a:ln/>
        </p:spPr>
        <p:txBody>
          <a:bodyPr lIns="90488" tIns="44450" rIns="90488" bIns="44450"/>
          <a:lstStyle/>
          <a:p>
            <a:pPr>
              <a:buFont typeface="Wingdings" pitchFamily="2" charset="2"/>
              <a:buNone/>
            </a:pPr>
            <a:r>
              <a:rPr lang="en-US" sz="6000"/>
              <a:t>Guy named Elkanah has two wives: </a:t>
            </a:r>
            <a:r>
              <a:rPr lang="en-US" sz="5400"/>
              <a:t>Peninnah and Hannah</a:t>
            </a:r>
          </a:p>
        </p:txBody>
      </p:sp>
      <p:sp>
        <p:nvSpPr>
          <p:cNvPr id="73421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20"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marL="1143000" indent="-1143000" algn="l">
              <a:lnSpc>
                <a:spcPct val="77000"/>
              </a:lnSpc>
              <a:spcBef>
                <a:spcPct val="5000"/>
              </a:spcBef>
              <a:buClr>
                <a:schemeClr val="accent2"/>
              </a:buClr>
            </a:pPr>
            <a:r>
              <a:rPr lang="en-US" sz="6000" b="0" dirty="0" smtClean="0">
                <a:effectLst>
                  <a:outerShdw blurRad="38100" dist="38100" dir="2700000" algn="tl">
                    <a:srgbClr val="000000"/>
                  </a:outerShdw>
                </a:effectLst>
              </a:rPr>
              <a:t>So Far:</a:t>
            </a:r>
          </a:p>
          <a:p>
            <a:pPr marL="1143000" indent="-1143000" algn="l">
              <a:lnSpc>
                <a:spcPct val="77000"/>
              </a:lnSpc>
              <a:spcBef>
                <a:spcPct val="5000"/>
              </a:spcBef>
              <a:buClr>
                <a:schemeClr val="accent2"/>
              </a:buClr>
            </a:pPr>
            <a:r>
              <a:rPr lang="en-US" sz="5400" b="0" dirty="0" smtClean="0">
                <a:effectLst>
                  <a:outerShdw blurRad="38100" dist="38100" dir="2700000" algn="tl">
                    <a:srgbClr val="000000"/>
                  </a:outerShdw>
                </a:effectLst>
              </a:rPr>
              <a:t>Hannah:</a:t>
            </a:r>
          </a:p>
          <a:p>
            <a:pPr algn="l">
              <a:lnSpc>
                <a:spcPct val="77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rPr>
              <a:t>Hannah’s faith turned the tide</a:t>
            </a:r>
          </a:p>
          <a:p>
            <a:pPr algn="l">
              <a:lnSpc>
                <a:spcPct val="77000"/>
              </a:lnSpc>
              <a:spcBef>
                <a:spcPct val="5000"/>
              </a:spcBef>
              <a:buClr>
                <a:schemeClr val="tx2"/>
              </a:buClr>
            </a:pPr>
            <a:r>
              <a:rPr lang="en-US" sz="5400" b="0" dirty="0" smtClean="0">
                <a:effectLst>
                  <a:outerShdw blurRad="38100" dist="38100" dir="2700000" algn="tl">
                    <a:srgbClr val="000000"/>
                  </a:outerShdw>
                </a:effectLst>
              </a:rPr>
              <a:t>by producing the transitional figure—Samuel.</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ChangeArrowheads="1"/>
          </p:cNvSpPr>
          <p:nvPr>
            <p:ph type="body" idx="1"/>
          </p:nvPr>
        </p:nvSpPr>
        <p:spPr>
          <a:xfrm>
            <a:off x="0" y="1981200"/>
            <a:ext cx="9144000" cy="3886200"/>
          </a:xfrm>
          <a:noFill/>
          <a:ln/>
        </p:spPr>
        <p:txBody>
          <a:bodyPr lIns="90488" tIns="44450" rIns="90488" bIns="44450"/>
          <a:lstStyle/>
          <a:p>
            <a:pPr>
              <a:buFont typeface="Wingdings" pitchFamily="2" charset="2"/>
              <a:buNone/>
            </a:pPr>
            <a:r>
              <a:rPr lang="en-US" sz="6000"/>
              <a:t>Guy named Elkanah has two wives: </a:t>
            </a:r>
            <a:r>
              <a:rPr lang="en-US" sz="5400"/>
              <a:t>Peninnah and Hannah</a:t>
            </a:r>
          </a:p>
          <a:p>
            <a:pPr>
              <a:buFont typeface="Wingdings" pitchFamily="2" charset="2"/>
              <a:buNone/>
            </a:pPr>
            <a:r>
              <a:rPr lang="en-US" sz="5400"/>
              <a:t>Peninnah has kids, Hannah has none</a:t>
            </a:r>
          </a:p>
        </p:txBody>
      </p:sp>
      <p:sp>
        <p:nvSpPr>
          <p:cNvPr id="770051"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body" idx="1"/>
          </p:nvPr>
        </p:nvSpPr>
        <p:spPr>
          <a:xfrm>
            <a:off x="0" y="1371600"/>
            <a:ext cx="9144000" cy="4876800"/>
          </a:xfrm>
          <a:noFill/>
          <a:ln/>
        </p:spPr>
        <p:txBody>
          <a:bodyPr lIns="90488" tIns="44450" rIns="90488" bIns="44450"/>
          <a:lstStyle/>
          <a:p>
            <a:pPr>
              <a:buNone/>
            </a:pPr>
            <a:r>
              <a:rPr lang="en-US" sz="4800" dirty="0" smtClean="0"/>
              <a:t>6 </a:t>
            </a:r>
            <a:r>
              <a:rPr lang="en-US" sz="4800" dirty="0" err="1" smtClean="0"/>
              <a:t>Peninnah</a:t>
            </a:r>
            <a:r>
              <a:rPr lang="en-US" sz="4800" dirty="0" smtClean="0"/>
              <a:t> would taunt Hannah and make fun of her because the Lord had kept her from having children. </a:t>
            </a:r>
          </a:p>
          <a:p>
            <a:pPr>
              <a:buNone/>
            </a:pPr>
            <a:r>
              <a:rPr lang="en-US" sz="4800" dirty="0" smtClean="0"/>
              <a:t>7 </a:t>
            </a:r>
            <a:r>
              <a:rPr lang="en-US" sz="4800" dirty="0"/>
              <a:t>Year after year it was the same—</a:t>
            </a:r>
            <a:r>
              <a:rPr lang="en-US" sz="4800" dirty="0" err="1"/>
              <a:t>Peninnah</a:t>
            </a:r>
            <a:r>
              <a:rPr lang="en-US" sz="4800" dirty="0"/>
              <a:t> would taunt Hannah as they went to the Tabernacle. Hannah would finally be reduced to tears and would not even eat. </a:t>
            </a:r>
          </a:p>
        </p:txBody>
      </p:sp>
      <p:sp>
        <p:nvSpPr>
          <p:cNvPr id="706563" name="Rectangle 3"/>
          <p:cNvSpPr>
            <a:spLocks noGrp="1" noChangeArrowheads="1"/>
          </p:cNvSpPr>
          <p:nvPr>
            <p:ph type="title"/>
          </p:nvPr>
        </p:nvSpPr>
        <p:spPr>
          <a:noFill/>
          <a:ln/>
        </p:spPr>
        <p:txBody>
          <a:bodyPr lIns="90488" tIns="44450" rIns="90488" bIns="44450"/>
          <a:lstStyle/>
          <a:p>
            <a:r>
              <a:rPr lang="en-US" sz="8800"/>
              <a:t>1 Samuel</a:t>
            </a:r>
          </a:p>
        </p:txBody>
      </p:sp>
      <p:sp>
        <p:nvSpPr>
          <p:cNvPr id="4" name="Rectangle 3"/>
          <p:cNvSpPr>
            <a:spLocks noChangeArrowheads="1"/>
          </p:cNvSpPr>
          <p:nvPr/>
        </p:nvSpPr>
        <p:spPr bwMode="auto">
          <a:xfrm>
            <a:off x="381000" y="5638800"/>
            <a:ext cx="8001000" cy="1066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buClr>
                <a:schemeClr val="tx2"/>
              </a:buClr>
            </a:pPr>
            <a:r>
              <a:rPr lang="en-US" sz="4000" b="0" dirty="0" smtClean="0">
                <a:effectLst>
                  <a:outerShdw blurRad="38100" dist="38100" dir="2700000" algn="tl">
                    <a:srgbClr val="000000"/>
                  </a:outerShdw>
                </a:effectLst>
              </a:rPr>
              <a:t>See the negative effects of polygamy, just like everywhere else</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body" idx="1"/>
          </p:nvPr>
        </p:nvSpPr>
        <p:spPr>
          <a:xfrm>
            <a:off x="0" y="1371600"/>
            <a:ext cx="9144000" cy="4876800"/>
          </a:xfrm>
          <a:noFill/>
          <a:ln/>
        </p:spPr>
        <p:txBody>
          <a:bodyPr lIns="90488" tIns="44450" rIns="90488" bIns="44450"/>
          <a:lstStyle/>
          <a:p>
            <a:pPr>
              <a:buFont typeface="Wingdings" pitchFamily="2" charset="2"/>
              <a:buNone/>
            </a:pPr>
            <a:r>
              <a:rPr lang="en-US" sz="5400"/>
              <a:t>8 “What’s the matter, Hannah?” Elkanah would ask. “Why aren’t you eating? Why be so sad just because you have no children? You have me—isn’t that better than having ten sons?”</a:t>
            </a:r>
          </a:p>
        </p:txBody>
      </p:sp>
      <p:sp>
        <p:nvSpPr>
          <p:cNvPr id="735235" name="Rectangle 3"/>
          <p:cNvSpPr>
            <a:spLocks noGrp="1" noChangeArrowheads="1"/>
          </p:cNvSpPr>
          <p:nvPr>
            <p:ph type="title"/>
          </p:nvPr>
        </p:nvSpPr>
        <p:spPr>
          <a:noFill/>
          <a:ln/>
        </p:spPr>
        <p:txBody>
          <a:bodyPr lIns="90488" tIns="44450" rIns="90488" bIns="44450"/>
          <a:lstStyle/>
          <a:p>
            <a:r>
              <a:rPr lang="en-US" sz="8800"/>
              <a:t>1 Samuel</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emplate>
  <TotalTime>0</TotalTime>
  <Words>2093</Words>
  <Application>Microsoft Office PowerPoint</Application>
  <PresentationFormat>Letter Paper (8.5x11 in)</PresentationFormat>
  <Paragraphs>213</Paragraphs>
  <Slides>60</Slides>
  <Notes>60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Times New Roman</vt:lpstr>
      <vt:lpstr>Wingdings</vt:lpstr>
      <vt:lpstr>denblue</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vt:lpstr>
      <vt:lpstr>1 Samuel 3</vt:lpstr>
      <vt:lpstr>1 Samuel 3</vt:lpstr>
      <vt:lpstr>1 Samuel 3</vt:lpstr>
      <vt:lpstr>1 Samuel 3</vt:lpstr>
      <vt:lpstr>1 Samuel 3</vt:lpstr>
      <vt:lpstr>1 Samuel 3</vt:lpstr>
      <vt:lpstr>1 Samuel 3</vt:lpstr>
      <vt:lpstr>1 Samuel 3</vt:lpstr>
      <vt:lpstr>1 Samuel 3</vt:lpstr>
      <vt:lpstr>1 Samuel 3</vt:lpstr>
      <vt:lpstr>1 Samuel 3</vt:lpstr>
      <vt:lpstr>1 Samuel 3</vt:lpstr>
      <vt:lpstr>1 Samuel 3</vt:lpstr>
      <vt:lpstr>1 Samuel 3</vt:lpstr>
      <vt:lpstr>1 Samuel 3</vt:lpstr>
      <vt:lpstr>1 Samuel 3</vt:lpstr>
      <vt:lpstr>Colossians 2</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2023-08-20T18:14:53Z</dcterms:created>
  <dcterms:modified xsi:type="dcterms:W3CDTF">2023-08-20T18:14:59Z</dcterms:modified>
</cp:coreProperties>
</file>