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4"/>
  </p:notesMasterIdLst>
  <p:sldIdLst>
    <p:sldId id="8541" r:id="rId2"/>
    <p:sldId id="9407" r:id="rId3"/>
    <p:sldId id="9582" r:id="rId4"/>
    <p:sldId id="9583" r:id="rId5"/>
    <p:sldId id="9585" r:id="rId6"/>
    <p:sldId id="9557" r:id="rId7"/>
    <p:sldId id="9586" r:id="rId8"/>
    <p:sldId id="9588" r:id="rId9"/>
    <p:sldId id="9589" r:id="rId10"/>
    <p:sldId id="9590" r:id="rId11"/>
    <p:sldId id="9556" r:id="rId12"/>
    <p:sldId id="9591" r:id="rId13"/>
    <p:sldId id="9558" r:id="rId14"/>
    <p:sldId id="9593" r:id="rId15"/>
    <p:sldId id="9560" r:id="rId16"/>
    <p:sldId id="9561" r:id="rId17"/>
    <p:sldId id="9563" r:id="rId18"/>
    <p:sldId id="9594" r:id="rId19"/>
    <p:sldId id="9595" r:id="rId20"/>
    <p:sldId id="9596" r:id="rId21"/>
    <p:sldId id="9564" r:id="rId22"/>
    <p:sldId id="9565" r:id="rId23"/>
    <p:sldId id="9567" r:id="rId24"/>
    <p:sldId id="9570" r:id="rId25"/>
    <p:sldId id="9571" r:id="rId26"/>
    <p:sldId id="9572" r:id="rId27"/>
    <p:sldId id="9574" r:id="rId28"/>
    <p:sldId id="9575" r:id="rId29"/>
    <p:sldId id="9606" r:id="rId30"/>
    <p:sldId id="9597" r:id="rId31"/>
    <p:sldId id="9598" r:id="rId32"/>
    <p:sldId id="9599" r:id="rId33"/>
    <p:sldId id="9600" r:id="rId34"/>
    <p:sldId id="9602" r:id="rId35"/>
    <p:sldId id="9576" r:id="rId36"/>
    <p:sldId id="9577" r:id="rId37"/>
    <p:sldId id="9579" r:id="rId38"/>
    <p:sldId id="9604" r:id="rId39"/>
    <p:sldId id="9603" r:id="rId40"/>
    <p:sldId id="9605" r:id="rId41"/>
    <p:sldId id="9580" r:id="rId42"/>
    <p:sldId id="9272"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ECC8AF-0245-5049-AB6D-7FD35DCEC523}" v="851" dt="2023-03-30T23:23:41.64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98" autoAdjust="0"/>
    <p:restoredTop sz="77814" autoAdjust="0"/>
  </p:normalViewPr>
  <p:slideViewPr>
    <p:cSldViewPr snapToGrid="0">
      <p:cViewPr varScale="1">
        <p:scale>
          <a:sx n="65" d="100"/>
          <a:sy n="65" d="100"/>
        </p:scale>
        <p:origin x="148" y="5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26265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7129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30106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1"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31165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8008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1623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94518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0729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75746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71600" marR="0" indent="228600">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4603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5242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25326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880455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58867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215709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85168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10463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001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111519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817312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570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795034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985845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87219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43703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050821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63631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30617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32231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187096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682598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96996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980916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067492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93701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8324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83989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7851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04242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2034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4/10/2023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4/10/2023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4/10/2023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4/10/2023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4/10/2023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4/10/2023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4/10/2023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4/10/2023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4/10/2023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4/10/2023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4/10/2023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4/10/2023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Aaron answered them, “Take off the gold earrings that your wives, your sons and your daughters are wearing, and bring them to me.”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all the people took off their earrings and brought them to Aaron.</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took what they handed him and made it into an idol cast in the shape of a calf, fashioning it with a tool. Then they said, “</a:t>
            </a:r>
            <a:r>
              <a:rPr lang="en-US" sz="3800" dirty="0">
                <a:solidFill>
                  <a:schemeClr val="bg1"/>
                </a:solidFill>
                <a:latin typeface="Calibri Light" panose="020F0302020204030204" pitchFamily="34" charset="0"/>
                <a:cs typeface="Calibri Light" panose="020F0302020204030204" pitchFamily="34" charset="0"/>
              </a:rPr>
              <a:t>These are your gods, Israel,</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up out of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CFB210FC-88DC-467F-E035-4ED28F282E92}"/>
              </a:ext>
            </a:extLst>
          </p:cNvPr>
          <p:cNvSpPr>
            <a:spLocks noChangeArrowheads="1"/>
          </p:cNvSpPr>
          <p:nvPr/>
        </p:nvSpPr>
        <p:spPr bwMode="auto">
          <a:xfrm>
            <a:off x="349770" y="2991372"/>
            <a:ext cx="11492460" cy="19274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9CC0F11E-D8FD-177E-DD63-69CDD0D0A038}"/>
              </a:ext>
            </a:extLst>
          </p:cNvPr>
          <p:cNvSpPr txBox="1">
            <a:spLocks noChangeArrowheads="1"/>
          </p:cNvSpPr>
          <p:nvPr/>
        </p:nvSpPr>
        <p:spPr bwMode="auto">
          <a:xfrm>
            <a:off x="349771" y="3278007"/>
            <a:ext cx="11492460"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Molding God into who they wanted him to be, rather than who he truly is. </a:t>
            </a:r>
          </a:p>
        </p:txBody>
      </p:sp>
    </p:spTree>
    <p:extLst>
      <p:ext uri="{BB962C8B-B14F-4D97-AF65-F5344CB8AC3E}">
        <p14:creationId xmlns:p14="http://schemas.microsoft.com/office/powerpoint/2010/main" val="3936425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So the next day the people rose early and sacrificed burnt offerings and presented fellowship offerings. Afterward they sat down to eat and drink and got up to indulge in pagan revelry.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08045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next day the people rose early and sacrificed burnt offerings and presented fellowship offerings. Afterward they sat down to eat and drink and got up to indulge in pagan </a:t>
            </a:r>
            <a:r>
              <a:rPr lang="en-US" sz="3800" dirty="0">
                <a:solidFill>
                  <a:schemeClr val="bg1"/>
                </a:solidFill>
                <a:latin typeface="Calibri Light" panose="020F0302020204030204" pitchFamily="34" charset="0"/>
                <a:cs typeface="Calibri Light" panose="020F0302020204030204" pitchFamily="34" charset="0"/>
              </a:rPr>
              <a:t>revelry</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27B629A0-2F79-8675-3752-A71C32238775}"/>
              </a:ext>
            </a:extLst>
          </p:cNvPr>
          <p:cNvSpPr>
            <a:spLocks noChangeArrowheads="1"/>
          </p:cNvSpPr>
          <p:nvPr/>
        </p:nvSpPr>
        <p:spPr bwMode="auto">
          <a:xfrm>
            <a:off x="651135" y="3677173"/>
            <a:ext cx="10889730" cy="158062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3F677A4-22AE-412A-948D-D4B9D0A86B1A}"/>
              </a:ext>
            </a:extLst>
          </p:cNvPr>
          <p:cNvSpPr txBox="1">
            <a:spLocks noChangeArrowheads="1"/>
          </p:cNvSpPr>
          <p:nvPr/>
        </p:nvSpPr>
        <p:spPr bwMode="auto">
          <a:xfrm>
            <a:off x="651136" y="3868557"/>
            <a:ext cx="10889730"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‘signifies drunken, immoral orgies and “conjugal caresses”’ </a:t>
            </a:r>
          </a:p>
        </p:txBody>
      </p:sp>
    </p:spTree>
    <p:extLst>
      <p:ext uri="{BB962C8B-B14F-4D97-AF65-F5344CB8AC3E}">
        <p14:creationId xmlns:p14="http://schemas.microsoft.com/office/powerpoint/2010/main" val="14934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“Go down, because your people, whom you brought up out of Egypt, have become corrupt.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They have been quick to turn away from what I commanded them and have made themselves an idol cast in the shape of a calf.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D041169-AC1F-78BF-CDBC-CF5E1A4F5A42}"/>
              </a:ext>
            </a:extLst>
          </p:cNvPr>
          <p:cNvSpPr>
            <a:spLocks noChangeArrowheads="1"/>
          </p:cNvSpPr>
          <p:nvPr/>
        </p:nvSpPr>
        <p:spPr bwMode="auto">
          <a:xfrm>
            <a:off x="1466850" y="4919090"/>
            <a:ext cx="9734549" cy="12721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156710D-1936-D95F-B7F3-054934201C3F}"/>
              </a:ext>
            </a:extLst>
          </p:cNvPr>
          <p:cNvSpPr txBox="1">
            <a:spLocks noChangeArrowheads="1"/>
          </p:cNvSpPr>
          <p:nvPr/>
        </p:nvSpPr>
        <p:spPr bwMode="auto">
          <a:xfrm>
            <a:off x="1466851" y="5129525"/>
            <a:ext cx="9734549" cy="78483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5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‘Spiritual Adultery’</a:t>
            </a:r>
          </a:p>
        </p:txBody>
      </p:sp>
    </p:spTree>
    <p:extLst>
      <p:ext uri="{BB962C8B-B14F-4D97-AF65-F5344CB8AC3E}">
        <p14:creationId xmlns:p14="http://schemas.microsoft.com/office/powerpoint/2010/main" val="183532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“Go down, because your people, whom you brought up out of Egypt, have become corrupt.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They have been quick to turn away from what I commanded them and have made themselves an idol cast in the shape of a calf.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D041169-AC1F-78BF-CDBC-CF5E1A4F5A42}"/>
              </a:ext>
            </a:extLst>
          </p:cNvPr>
          <p:cNvSpPr>
            <a:spLocks noChangeArrowheads="1"/>
          </p:cNvSpPr>
          <p:nvPr/>
        </p:nvSpPr>
        <p:spPr bwMode="auto">
          <a:xfrm>
            <a:off x="1466850" y="4919090"/>
            <a:ext cx="9734549" cy="12721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156710D-1936-D95F-B7F3-054934201C3F}"/>
              </a:ext>
            </a:extLst>
          </p:cNvPr>
          <p:cNvSpPr txBox="1">
            <a:spLocks noChangeArrowheads="1"/>
          </p:cNvSpPr>
          <p:nvPr/>
        </p:nvSpPr>
        <p:spPr bwMode="auto">
          <a:xfrm>
            <a:off x="1466851" y="5034275"/>
            <a:ext cx="9734549" cy="10895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Ezekiel 14:3: “These men have set up their idols in their hearts.” </a:t>
            </a:r>
          </a:p>
        </p:txBody>
      </p:sp>
    </p:spTree>
    <p:extLst>
      <p:ext uri="{BB962C8B-B14F-4D97-AF65-F5344CB8AC3E}">
        <p14:creationId xmlns:p14="http://schemas.microsoft.com/office/powerpoint/2010/main" val="1310192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“I have seen these people,”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“and they are a stiff-necked people.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Now leave me alone so that my anger may burn against them and that I may destroy them.”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573922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But Moses sought the favor of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his God.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he said, “why should your anger burn against your people, whom you brought out of Egypt with great power and a mighty hand?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Turn from your fierce anger; relent and do not bring disaster on your people.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68425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Remember your servants Abraham, Isaac and Israel, to whom you swore by your own self: ‘I will make your descendants as numerous as the stars in the sky and I will give your descendants all this land I promised them, and it will be their inheritance forever.’ ”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So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changed His mind about the harm which He said He would do to His people.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78461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Remember your servants Abraham, Isaac and Israel, to whom you swore by your own self: ‘I will make your descendants as numerous as the stars in the sky and I will give your descendants all this land I promised them, and it will be their inheritance forever.’ ”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So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changed His mind about the harm which He said He would do to His people.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F145D3B-A892-5C7A-B4D8-73B39377CD82}"/>
              </a:ext>
            </a:extLst>
          </p:cNvPr>
          <p:cNvSpPr>
            <a:spLocks noChangeArrowheads="1"/>
          </p:cNvSpPr>
          <p:nvPr/>
        </p:nvSpPr>
        <p:spPr bwMode="auto">
          <a:xfrm>
            <a:off x="204696" y="1333500"/>
            <a:ext cx="11758704" cy="2528194"/>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3" name="TextBox 2">
            <a:extLst>
              <a:ext uri="{FF2B5EF4-FFF2-40B4-BE49-F238E27FC236}">
                <a16:creationId xmlns:a16="http://schemas.microsoft.com/office/drawing/2014/main" xmlns="" id="{9BDE6C68-DD7D-9823-3AB8-655E50E12605}"/>
              </a:ext>
            </a:extLst>
          </p:cNvPr>
          <p:cNvSpPr txBox="1">
            <a:spLocks noChangeArrowheads="1"/>
          </p:cNvSpPr>
          <p:nvPr/>
        </p:nvSpPr>
        <p:spPr bwMode="auto">
          <a:xfrm>
            <a:off x="228600" y="1597466"/>
            <a:ext cx="11734589" cy="1837426"/>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42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1 Samuel 15:29 The Glory of Israel will not lie or change His mind; for He is not a man that He should change His mind. </a:t>
            </a:r>
          </a:p>
        </p:txBody>
      </p:sp>
      <p:sp>
        <p:nvSpPr>
          <p:cNvPr id="4" name="Rectangle 3">
            <a:extLst>
              <a:ext uri="{FF2B5EF4-FFF2-40B4-BE49-F238E27FC236}">
                <a16:creationId xmlns:a16="http://schemas.microsoft.com/office/drawing/2014/main" xmlns="" id="{4DAEBDDB-0D3D-F4E1-7D62-7F0752428671}"/>
              </a:ext>
            </a:extLst>
          </p:cNvPr>
          <p:cNvSpPr>
            <a:spLocks noChangeArrowheads="1"/>
          </p:cNvSpPr>
          <p:nvPr/>
        </p:nvSpPr>
        <p:spPr bwMode="auto">
          <a:xfrm>
            <a:off x="6815138" y="5588477"/>
            <a:ext cx="5072061" cy="10718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2558B3F-FE03-264D-0179-1FACE995B965}"/>
              </a:ext>
            </a:extLst>
          </p:cNvPr>
          <p:cNvSpPr txBox="1">
            <a:spLocks noChangeArrowheads="1"/>
          </p:cNvSpPr>
          <p:nvPr/>
        </p:nvSpPr>
        <p:spPr bwMode="auto">
          <a:xfrm>
            <a:off x="6815139" y="5722712"/>
            <a:ext cx="5072061" cy="78483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5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Divine Drama </a:t>
            </a:r>
          </a:p>
        </p:txBody>
      </p:sp>
    </p:spTree>
    <p:extLst>
      <p:ext uri="{BB962C8B-B14F-4D97-AF65-F5344CB8AC3E}">
        <p14:creationId xmlns:p14="http://schemas.microsoft.com/office/powerpoint/2010/main" val="27236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Remember your servants Abraham, Isaac and Israel, to whom you swore by your own self: ‘I will make your descendants as numerous as the stars in the sky and I will give your descendants all this land I promised them, and it will be their inheritance forever.’ ”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So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changed His mind about the harm which He said He would do to His people.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F145D3B-A892-5C7A-B4D8-73B39377CD82}"/>
              </a:ext>
            </a:extLst>
          </p:cNvPr>
          <p:cNvSpPr>
            <a:spLocks noChangeArrowheads="1"/>
          </p:cNvSpPr>
          <p:nvPr/>
        </p:nvSpPr>
        <p:spPr bwMode="auto">
          <a:xfrm>
            <a:off x="204696" y="1333500"/>
            <a:ext cx="11758704" cy="2528194"/>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3" name="TextBox 2">
            <a:extLst>
              <a:ext uri="{FF2B5EF4-FFF2-40B4-BE49-F238E27FC236}">
                <a16:creationId xmlns:a16="http://schemas.microsoft.com/office/drawing/2014/main" xmlns="" id="{9BDE6C68-DD7D-9823-3AB8-655E50E12605}"/>
              </a:ext>
            </a:extLst>
          </p:cNvPr>
          <p:cNvSpPr txBox="1">
            <a:spLocks noChangeArrowheads="1"/>
          </p:cNvSpPr>
          <p:nvPr/>
        </p:nvSpPr>
        <p:spPr bwMode="auto">
          <a:xfrm>
            <a:off x="228600" y="1559366"/>
            <a:ext cx="11734589" cy="2086725"/>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36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So Moses went back to the Lord and said, “Oh, what a great sin these people have committed! They have made themselves gods of gold. But now, please forgive their sin—but if not, then blot me out of the book you have written” (31-32) </a:t>
            </a:r>
          </a:p>
        </p:txBody>
      </p:sp>
    </p:spTree>
    <p:extLst>
      <p:ext uri="{BB962C8B-B14F-4D97-AF65-F5344CB8AC3E}">
        <p14:creationId xmlns:p14="http://schemas.microsoft.com/office/powerpoint/2010/main" val="11097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bg1"/>
                </a:solidFill>
                <a:latin typeface="Calibri Light" panose="020F0302020204030204" pitchFamily="34" charset="0"/>
                <a:cs typeface="Calibri Light" panose="020F0302020204030204" pitchFamily="34" charset="0"/>
              </a:rPr>
              <a:t>When the people saw that Moses was so long in coming down from the mountain, they gathered around Aaron and said, “Come, make us gods who will go before us. As for this fellow Moses who brought us up out of Egypt, we don’t know what has happened to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326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Remember your servants Abraham, Isaac and Israel, to whom you swore by your own self: ‘I will make your descendants as numerous as the stars in the sky and I will give your descendants all this land I promised them, and it will be their inheritance forever.’ ”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So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changed His mind about the harm which He said He would do to His people.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F145D3B-A892-5C7A-B4D8-73B39377CD82}"/>
              </a:ext>
            </a:extLst>
          </p:cNvPr>
          <p:cNvSpPr>
            <a:spLocks noChangeArrowheads="1"/>
          </p:cNvSpPr>
          <p:nvPr/>
        </p:nvSpPr>
        <p:spPr bwMode="auto">
          <a:xfrm>
            <a:off x="204696" y="1333500"/>
            <a:ext cx="11758704" cy="2528194"/>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3" name="TextBox 2">
            <a:extLst>
              <a:ext uri="{FF2B5EF4-FFF2-40B4-BE49-F238E27FC236}">
                <a16:creationId xmlns:a16="http://schemas.microsoft.com/office/drawing/2014/main" xmlns="" id="{9BDE6C68-DD7D-9823-3AB8-655E50E12605}"/>
              </a:ext>
            </a:extLst>
          </p:cNvPr>
          <p:cNvSpPr txBox="1">
            <a:spLocks noChangeArrowheads="1"/>
          </p:cNvSpPr>
          <p:nvPr/>
        </p:nvSpPr>
        <p:spPr bwMode="auto">
          <a:xfrm>
            <a:off x="228600" y="1559366"/>
            <a:ext cx="11734589" cy="2086725"/>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36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Hebrews 7:24-25: “Because Jesus lives forever, his priesthood lasts forever. Therefore he is able, once and forever, to save those who come to God through him. He lives forever to intercede with God on their behalf” </a:t>
            </a:r>
          </a:p>
        </p:txBody>
      </p:sp>
    </p:spTree>
    <p:extLst>
      <p:ext uri="{BB962C8B-B14F-4D97-AF65-F5344CB8AC3E}">
        <p14:creationId xmlns:p14="http://schemas.microsoft.com/office/powerpoint/2010/main" val="393553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Moses turned and went down the mountain with the two tablets of the covenant law in his hands. They were inscribed on both sides, front and back.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The tablets were the work of God; the writing was the writing of God, engraved on the tablets.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When Joshua heard the noise of the people shouting, he said to Moses, “There is the sound of war in the camp.”</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47011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Moses replied: “It is not the sound of victory, it is not the sound of defeat; it is the sound of singing that I hear.”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When Moses approached the camp and saw the calf and the dancing, his anger burned…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70257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Moses replied: “It is not the sound of victory, it is not the sound of defeat; it is the sound of singing that I hear.”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When Moses approached the camp and saw the calf and the dancing, his anger burned… and he threw the tablets out of his hands, breaking them to pieces at the foot of the mountain.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577479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And he took the calf the people had made and burned it in the fire; then he ground it to powder, scattered it on the water and made the Israelites drink it.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He said to Aaron, “What did these people do to you, that you led them into such great sin?”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“Do not be angry, my lord,” Aaron answered. “You know the people yourself, that they are prone to evil.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79411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They said to me, ‘Make us gods who will go before us. As for this fellow Moses who brought us up out of Egypt, we don’t know what has happened to him.’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So I told them, ‘Whoever has any gold jewelry, take it off.’ Then they gave me the gold, and I threw it into the fire, and out came this calf!”</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07693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25 	</a:t>
            </a:r>
            <a:r>
              <a:rPr lang="en-US" sz="3800" dirty="0">
                <a:solidFill>
                  <a:schemeClr val="bg1"/>
                </a:solidFill>
                <a:latin typeface="Calibri Light" panose="020F0302020204030204" pitchFamily="34" charset="0"/>
                <a:cs typeface="Calibri Light" panose="020F0302020204030204" pitchFamily="34" charset="0"/>
              </a:rPr>
              <a:t>Moses saw that the people were running wild and that Aaron had let them get out of control.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26	</a:t>
            </a:r>
            <a:r>
              <a:rPr lang="en-US" sz="3800" dirty="0">
                <a:solidFill>
                  <a:schemeClr val="bg1"/>
                </a:solidFill>
                <a:latin typeface="Calibri Light" panose="020F0302020204030204" pitchFamily="34" charset="0"/>
                <a:cs typeface="Calibri Light" panose="020F0302020204030204" pitchFamily="34" charset="0"/>
              </a:rPr>
              <a:t>So he stood at the entrance to the camp and said, “Whoever is for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come to me.” And all the Levites rallied to him.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914573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7</a:t>
            </a:r>
            <a:r>
              <a:rPr lang="en-US" sz="3800" dirty="0">
                <a:solidFill>
                  <a:schemeClr val="bg1"/>
                </a:solidFill>
                <a:latin typeface="Calibri Light" panose="020F0302020204030204" pitchFamily="34" charset="0"/>
                <a:cs typeface="Calibri Light" panose="020F0302020204030204" pitchFamily="34" charset="0"/>
              </a:rPr>
              <a:t> 	Now Moses used to take a tent and pitch it outside the camp some distance away, calling it the “tent of meeting.”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As Moses went into the tent, the pillar of cloud would come down and stay at the entrance, while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spoke with Moses.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6225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Whenever the people saw the pillar of cloud standing at the entrance to the tent, they all stood and worshiped, each at the entrance to their tent.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would speak to Moses face to face, as one speaks to a friend.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312070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Whenever the people saw the pillar of cloud standing at the entrance to the tent, they all stood and worshiped, each at the entrance to their tent.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would speak to Moses face to face, as one speaks to a friend.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513628F-C301-2946-0EC3-5020953EA6AC}"/>
              </a:ext>
            </a:extLst>
          </p:cNvPr>
          <p:cNvSpPr>
            <a:spLocks noChangeArrowheads="1"/>
          </p:cNvSpPr>
          <p:nvPr/>
        </p:nvSpPr>
        <p:spPr bwMode="auto">
          <a:xfrm>
            <a:off x="228600" y="1323444"/>
            <a:ext cx="11575530" cy="53059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D3E3CF1-D44A-BEF1-A386-4D9722517C4D}"/>
              </a:ext>
            </a:extLst>
          </p:cNvPr>
          <p:cNvSpPr txBox="1">
            <a:spLocks noChangeArrowheads="1"/>
          </p:cNvSpPr>
          <p:nvPr/>
        </p:nvSpPr>
        <p:spPr bwMode="auto">
          <a:xfrm>
            <a:off x="510036" y="1427038"/>
            <a:ext cx="11551790" cy="4992136"/>
          </a:xfrm>
          <a:prstGeom prst="rect">
            <a:avLst/>
          </a:prstGeom>
          <a:noFill/>
          <a:ln w="38100">
            <a:noFill/>
            <a:miter lim="800000"/>
            <a:headEnd/>
            <a:tailEnd/>
          </a:ln>
        </p:spPr>
        <p:txBody>
          <a:bodyPr wrap="square">
            <a:spAutoFit/>
          </a:bodyPr>
          <a:lstStyle/>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God’s Friend</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Stability</a:t>
            </a:r>
          </a:p>
          <a:p>
            <a:pPr marL="1157288" lvl="3" indent="-5603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Lord doesn’t suffer from the shortcomings we see in our earthly friends. </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lvl="4" indent="-671513">
              <a:lnSpc>
                <a:spcPct val="90000"/>
              </a:lnSpc>
              <a:spcBef>
                <a:spcPts val="0"/>
              </a:spcBef>
              <a:spcAft>
                <a:spcPts val="1000"/>
              </a:spcAft>
              <a:buSzPct val="100000"/>
            </a:pPr>
            <a:r>
              <a:rPr lang="en-US" sz="3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offers us unparalleled security, promising never to leave us nor forsake us (Hebrews 13:5). </a:t>
            </a:r>
          </a:p>
          <a:p>
            <a:pPr lvl="4" indent="-671513">
              <a:lnSpc>
                <a:spcPct val="90000"/>
              </a:lnSpc>
              <a:spcBef>
                <a:spcPts val="0"/>
              </a:spcBef>
              <a:spcAft>
                <a:spcPts val="1000"/>
              </a:spcAft>
              <a:buSzPct val="100000"/>
            </a:pPr>
            <a:r>
              <a:rPr lang="en-US" sz="3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will always be at our side (Matthew 28:20). </a:t>
            </a:r>
          </a:p>
          <a:p>
            <a:pPr lvl="4" indent="-671513">
              <a:lnSpc>
                <a:spcPct val="90000"/>
              </a:lnSpc>
              <a:spcBef>
                <a:spcPts val="0"/>
              </a:spcBef>
              <a:spcAft>
                <a:spcPts val="1000"/>
              </a:spcAft>
              <a:buSzPct val="100000"/>
            </a:pPr>
            <a:r>
              <a:rPr lang="en-US" sz="3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He’s always faithful, even when we are not (2 Timothy 2:13). </a:t>
            </a:r>
          </a:p>
        </p:txBody>
      </p:sp>
    </p:spTree>
    <p:extLst>
      <p:ext uri="{BB962C8B-B14F-4D97-AF65-F5344CB8AC3E}">
        <p14:creationId xmlns:p14="http://schemas.microsoft.com/office/powerpoint/2010/main" val="375963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people saw that Moses was so long in coming down from the mountain, they gathered around Aaron and said, “Come, make us gods who will go before us. As for this fellow Moses who brought us up out of Egypt, </a:t>
            </a:r>
            <a:r>
              <a:rPr lang="en-US" sz="3800" dirty="0">
                <a:solidFill>
                  <a:schemeClr val="bg1"/>
                </a:solidFill>
                <a:latin typeface="Calibri Light" panose="020F0302020204030204" pitchFamily="34" charset="0"/>
                <a:cs typeface="Calibri Light" panose="020F0302020204030204" pitchFamily="34" charset="0"/>
              </a:rPr>
              <a:t>we don’t know what has happened to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23D354B-64CC-F741-B1B3-4A8E0FEF93A7}"/>
              </a:ext>
            </a:extLst>
          </p:cNvPr>
          <p:cNvSpPr>
            <a:spLocks noChangeArrowheads="1"/>
          </p:cNvSpPr>
          <p:nvPr/>
        </p:nvSpPr>
        <p:spPr bwMode="auto">
          <a:xfrm>
            <a:off x="490537" y="4528540"/>
            <a:ext cx="5072061" cy="21706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8824B40-8A46-B509-1875-DC18A51AB4DE}"/>
              </a:ext>
            </a:extLst>
          </p:cNvPr>
          <p:cNvSpPr txBox="1">
            <a:spLocks noChangeArrowheads="1"/>
          </p:cNvSpPr>
          <p:nvPr/>
        </p:nvSpPr>
        <p:spPr bwMode="auto">
          <a:xfrm>
            <a:off x="490538" y="4662774"/>
            <a:ext cx="5072061" cy="183742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1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breakdown of faith often happens in the context of waiting. </a:t>
            </a:r>
          </a:p>
        </p:txBody>
      </p:sp>
    </p:spTree>
    <p:extLst>
      <p:ext uri="{BB962C8B-B14F-4D97-AF65-F5344CB8AC3E}">
        <p14:creationId xmlns:p14="http://schemas.microsoft.com/office/powerpoint/2010/main" val="16326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Whenever the people saw the pillar of cloud standing at the entrance to the tent, they all stood and worshiped, each at the entrance to their tent.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would speak to Moses face to face, as one speaks to a friend.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513628F-C301-2946-0EC3-5020953EA6AC}"/>
              </a:ext>
            </a:extLst>
          </p:cNvPr>
          <p:cNvSpPr>
            <a:spLocks noChangeArrowheads="1"/>
          </p:cNvSpPr>
          <p:nvPr/>
        </p:nvSpPr>
        <p:spPr bwMode="auto">
          <a:xfrm>
            <a:off x="340796" y="1323444"/>
            <a:ext cx="11575530" cy="53059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D3E3CF1-D44A-BEF1-A386-4D9722517C4D}"/>
              </a:ext>
            </a:extLst>
          </p:cNvPr>
          <p:cNvSpPr txBox="1">
            <a:spLocks noChangeArrowheads="1"/>
          </p:cNvSpPr>
          <p:nvPr/>
        </p:nvSpPr>
        <p:spPr bwMode="auto">
          <a:xfrm>
            <a:off x="366640" y="1457680"/>
            <a:ext cx="11551790" cy="4863896"/>
          </a:xfrm>
          <a:prstGeom prst="rect">
            <a:avLst/>
          </a:prstGeom>
          <a:noFill/>
          <a:ln w="38100">
            <a:noFill/>
            <a:miter lim="800000"/>
            <a:headEnd/>
            <a:tailEnd/>
          </a:ln>
        </p:spPr>
        <p:txBody>
          <a:bodyPr wrap="square">
            <a:spAutoFit/>
          </a:bodyPr>
          <a:lstStyle/>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God’s Friend</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Stability</a:t>
            </a:r>
          </a:p>
          <a:p>
            <a:pPr marL="1157288" lvl="3" indent="-5603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Lord doesn’t suffer from the shortcomings we see in our earthly friends. </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lvl="4" indent="-671513">
              <a:lnSpc>
                <a:spcPct val="90000"/>
              </a:lnSpc>
              <a:spcBef>
                <a:spcPts val="0"/>
              </a:spcBef>
              <a:spcAft>
                <a:spcPts val="1000"/>
              </a:spcAft>
              <a:buSzPct val="100000"/>
            </a:pPr>
            <a:r>
              <a:rPr lang="en-US" sz="3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actively pursues us even when we run from him (Luke 15:3). </a:t>
            </a:r>
          </a:p>
          <a:p>
            <a:pPr lvl="4" indent="-671513">
              <a:lnSpc>
                <a:spcPct val="90000"/>
              </a:lnSpc>
              <a:spcBef>
                <a:spcPts val="0"/>
              </a:spcBef>
              <a:spcAft>
                <a:spcPts val="1000"/>
              </a:spcAft>
              <a:buSzPct val="100000"/>
            </a:pPr>
            <a:r>
              <a:rPr lang="en-US" sz="3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continues to initiate even when we are closed off, waiting for us to open the door and invite him in (Revelation 3:20). </a:t>
            </a:r>
          </a:p>
        </p:txBody>
      </p:sp>
    </p:spTree>
    <p:extLst>
      <p:ext uri="{BB962C8B-B14F-4D97-AF65-F5344CB8AC3E}">
        <p14:creationId xmlns:p14="http://schemas.microsoft.com/office/powerpoint/2010/main" val="292433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Whenever the people saw the pillar of cloud standing at the entrance to the tent, they all stood and worshiped, each at the entrance to their tent.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would speak to Moses face to face, as one speaks to a friend.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513628F-C301-2946-0EC3-5020953EA6AC}"/>
              </a:ext>
            </a:extLst>
          </p:cNvPr>
          <p:cNvSpPr>
            <a:spLocks noChangeArrowheads="1"/>
          </p:cNvSpPr>
          <p:nvPr/>
        </p:nvSpPr>
        <p:spPr bwMode="auto">
          <a:xfrm>
            <a:off x="340796" y="1323444"/>
            <a:ext cx="11575530" cy="53059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D3E3CF1-D44A-BEF1-A386-4D9722517C4D}"/>
              </a:ext>
            </a:extLst>
          </p:cNvPr>
          <p:cNvSpPr txBox="1">
            <a:spLocks noChangeArrowheads="1"/>
          </p:cNvSpPr>
          <p:nvPr/>
        </p:nvSpPr>
        <p:spPr bwMode="auto">
          <a:xfrm>
            <a:off x="366640" y="1457680"/>
            <a:ext cx="11551790" cy="4919295"/>
          </a:xfrm>
          <a:prstGeom prst="rect">
            <a:avLst/>
          </a:prstGeom>
          <a:noFill/>
          <a:ln w="38100">
            <a:noFill/>
            <a:miter lim="800000"/>
            <a:headEnd/>
            <a:tailEnd/>
          </a:ln>
        </p:spPr>
        <p:txBody>
          <a:bodyPr wrap="square">
            <a:spAutoFit/>
          </a:bodyPr>
          <a:lstStyle/>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God’s Friend</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Stability</a:t>
            </a:r>
          </a:p>
          <a:p>
            <a:pPr marL="1157288" lvl="3" indent="-5603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Lord doesn’t suffer from the shortcomings we see in our earthly friends. </a:t>
            </a:r>
          </a:p>
          <a:p>
            <a:pPr marL="596900" lvl="3">
              <a:lnSpc>
                <a:spcPct val="90000"/>
              </a:lnSpc>
              <a:spcBef>
                <a:spcPts val="0"/>
              </a:spcBef>
              <a:spcAft>
                <a:spcPts val="1000"/>
              </a:spcAft>
              <a:buSzPct val="100000"/>
            </a:pP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17463" lvl="3" algn="ctr">
              <a:lnSpc>
                <a:spcPct val="90000"/>
              </a:lnSpc>
              <a:spcBef>
                <a:spcPts val="0"/>
              </a:spcBef>
              <a:spcAft>
                <a:spcPts val="0"/>
              </a:spcAft>
              <a:buSzPct val="100000"/>
            </a:pPr>
            <a:r>
              <a:rPr lang="en-US" sz="5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are as close to God as you choose to be.” </a:t>
            </a:r>
          </a:p>
          <a:p>
            <a:pPr marL="17463" lvl="3" algn="ctr">
              <a:lnSpc>
                <a:spcPct val="90000"/>
              </a:lnSpc>
              <a:spcBef>
                <a:spcPts val="0"/>
              </a:spcBef>
              <a:spcAft>
                <a:spcPts val="1000"/>
              </a:spcAft>
              <a:buSzPct val="100000"/>
            </a:pPr>
            <a:r>
              <a:rPr lang="en-US" sz="3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 Oswald Sanders </a:t>
            </a:r>
          </a:p>
        </p:txBody>
      </p:sp>
    </p:spTree>
    <p:extLst>
      <p:ext uri="{BB962C8B-B14F-4D97-AF65-F5344CB8AC3E}">
        <p14:creationId xmlns:p14="http://schemas.microsoft.com/office/powerpoint/2010/main" val="1931703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Whenever the people saw the pillar of cloud standing at the entrance to the tent, they all stood and worshiped, each at the entrance to their tent.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would speak to Moses face to face, as one speaks to a friend.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513628F-C301-2946-0EC3-5020953EA6AC}"/>
              </a:ext>
            </a:extLst>
          </p:cNvPr>
          <p:cNvSpPr>
            <a:spLocks noChangeArrowheads="1"/>
          </p:cNvSpPr>
          <p:nvPr/>
        </p:nvSpPr>
        <p:spPr bwMode="auto">
          <a:xfrm>
            <a:off x="340796" y="1323444"/>
            <a:ext cx="11575530" cy="53059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D3E3CF1-D44A-BEF1-A386-4D9722517C4D}"/>
              </a:ext>
            </a:extLst>
          </p:cNvPr>
          <p:cNvSpPr txBox="1">
            <a:spLocks noChangeArrowheads="1"/>
          </p:cNvSpPr>
          <p:nvPr/>
        </p:nvSpPr>
        <p:spPr bwMode="auto">
          <a:xfrm>
            <a:off x="366640" y="1457680"/>
            <a:ext cx="11551790" cy="2308324"/>
          </a:xfrm>
          <a:prstGeom prst="rect">
            <a:avLst/>
          </a:prstGeom>
          <a:noFill/>
          <a:ln w="38100">
            <a:noFill/>
            <a:miter lim="800000"/>
            <a:headEnd/>
            <a:tailEnd/>
          </a:ln>
        </p:spPr>
        <p:txBody>
          <a:bodyPr wrap="square">
            <a:spAutoFit/>
          </a:bodyPr>
          <a:lstStyle/>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God’s Friend</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Stability</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Investment</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Listening</a:t>
            </a:r>
          </a:p>
        </p:txBody>
      </p:sp>
    </p:spTree>
    <p:extLst>
      <p:ext uri="{BB962C8B-B14F-4D97-AF65-F5344CB8AC3E}">
        <p14:creationId xmlns:p14="http://schemas.microsoft.com/office/powerpoint/2010/main" val="53427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Whenever the people saw the pillar of cloud standing at the entrance to the tent, they all stood and worshiped, each at the entrance to their tent.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would speak to Moses face to face, as one speaks to a friend.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513628F-C301-2946-0EC3-5020953EA6AC}"/>
              </a:ext>
            </a:extLst>
          </p:cNvPr>
          <p:cNvSpPr>
            <a:spLocks noChangeArrowheads="1"/>
          </p:cNvSpPr>
          <p:nvPr/>
        </p:nvSpPr>
        <p:spPr bwMode="auto">
          <a:xfrm>
            <a:off x="340796" y="1323444"/>
            <a:ext cx="11575530" cy="53059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D3E3CF1-D44A-BEF1-A386-4D9722517C4D}"/>
              </a:ext>
            </a:extLst>
          </p:cNvPr>
          <p:cNvSpPr txBox="1">
            <a:spLocks noChangeArrowheads="1"/>
          </p:cNvSpPr>
          <p:nvPr/>
        </p:nvSpPr>
        <p:spPr bwMode="auto">
          <a:xfrm>
            <a:off x="366640" y="1457680"/>
            <a:ext cx="11551790" cy="4614597"/>
          </a:xfrm>
          <a:prstGeom prst="rect">
            <a:avLst/>
          </a:prstGeom>
          <a:noFill/>
          <a:ln w="38100">
            <a:noFill/>
            <a:miter lim="800000"/>
            <a:headEnd/>
            <a:tailEnd/>
          </a:ln>
        </p:spPr>
        <p:txBody>
          <a:bodyPr wrap="square">
            <a:spAutoFit/>
          </a:bodyPr>
          <a:lstStyle/>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God’s Friend</a:t>
            </a:r>
          </a:p>
          <a:p>
            <a:pPr marL="577850" lvl="3" indent="-565150">
              <a:lnSpc>
                <a:spcPct val="90000"/>
              </a:lnSpc>
              <a:spcBef>
                <a:spcPts val="0"/>
              </a:spcBef>
              <a:spcAft>
                <a:spcPts val="1000"/>
              </a:spcAft>
              <a:buSzPct val="100000"/>
            </a:pPr>
            <a:r>
              <a:rPr lang="en-US" sz="4000" dirty="0">
                <a:solidFill>
                  <a:prstClr val="white"/>
                </a:solidFill>
                <a:latin typeface="Calibri Light" panose="020F0302020204030204" pitchFamily="34" charset="0"/>
                <a:cs typeface="Calibri Light" panose="020F0302020204030204" pitchFamily="34" charset="0"/>
              </a:rPr>
              <a:t>► 	Confiding</a:t>
            </a:r>
          </a:p>
          <a:p>
            <a:pPr marL="577850" lvl="3" indent="-565150">
              <a:lnSpc>
                <a:spcPct val="90000"/>
              </a:lnSpc>
              <a:spcBef>
                <a:spcPts val="0"/>
              </a:spcBef>
              <a:spcAft>
                <a:spcPts val="1000"/>
              </a:spcAft>
              <a:buSzPct val="100000"/>
            </a:pPr>
            <a:r>
              <a:rPr lang="en-US" sz="3800" dirty="0">
                <a:solidFill>
                  <a:prstClr val="white"/>
                </a:solidFill>
                <a:latin typeface="Calibri Light" panose="020F0302020204030204" pitchFamily="34" charset="0"/>
                <a:cs typeface="Calibri Light" panose="020F0302020204030204" pitchFamily="34" charset="0"/>
              </a:rPr>
              <a:t>	Psalm 142:2: “I pour out my complaints before him and tell him all my troubles.” </a:t>
            </a:r>
          </a:p>
          <a:p>
            <a:pPr marL="577850" lvl="3" indent="-565150">
              <a:lnSpc>
                <a:spcPct val="90000"/>
              </a:lnSpc>
              <a:spcBef>
                <a:spcPts val="0"/>
              </a:spcBef>
              <a:spcAft>
                <a:spcPts val="0"/>
              </a:spcAft>
              <a:buSzPct val="100000"/>
            </a:pPr>
            <a:r>
              <a:rPr lang="en-US" sz="3800" dirty="0">
                <a:solidFill>
                  <a:prstClr val="white"/>
                </a:solidFill>
                <a:latin typeface="Calibri Light" panose="020F0302020204030204" pitchFamily="34" charset="0"/>
                <a:cs typeface="Calibri Light" panose="020F0302020204030204" pitchFamily="34" charset="0"/>
              </a:rPr>
              <a:t>	Rick Warren: “Can God handle that kind of frank, intense honesty from you? Absolutely! Genuine friendship is built on disclosure. What may appear as audacity God views as authenticity…</a:t>
            </a:r>
          </a:p>
        </p:txBody>
      </p:sp>
    </p:spTree>
    <p:extLst>
      <p:ext uri="{BB962C8B-B14F-4D97-AF65-F5344CB8AC3E}">
        <p14:creationId xmlns:p14="http://schemas.microsoft.com/office/powerpoint/2010/main" val="4151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Whenever the people saw the pillar of cloud standing at the entrance to the tent, they all stood and worshiped, each at the entrance to their tent.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would speak to Moses face to face, as one speaks to a friend.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513628F-C301-2946-0EC3-5020953EA6AC}"/>
              </a:ext>
            </a:extLst>
          </p:cNvPr>
          <p:cNvSpPr>
            <a:spLocks noChangeArrowheads="1"/>
          </p:cNvSpPr>
          <p:nvPr/>
        </p:nvSpPr>
        <p:spPr bwMode="auto">
          <a:xfrm>
            <a:off x="340796" y="1323444"/>
            <a:ext cx="11575530" cy="53059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D3E3CF1-D44A-BEF1-A386-4D9722517C4D}"/>
              </a:ext>
            </a:extLst>
          </p:cNvPr>
          <p:cNvSpPr txBox="1">
            <a:spLocks noChangeArrowheads="1"/>
          </p:cNvSpPr>
          <p:nvPr/>
        </p:nvSpPr>
        <p:spPr bwMode="auto">
          <a:xfrm>
            <a:off x="366640" y="1457680"/>
            <a:ext cx="11551790" cy="4652556"/>
          </a:xfrm>
          <a:prstGeom prst="rect">
            <a:avLst/>
          </a:prstGeom>
          <a:noFill/>
          <a:ln w="38100">
            <a:noFill/>
            <a:miter lim="800000"/>
            <a:headEnd/>
            <a:tailEnd/>
          </a:ln>
        </p:spPr>
        <p:txBody>
          <a:bodyPr wrap="square">
            <a:spAutoFit/>
          </a:bodyPr>
          <a:lstStyle/>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God’s Friend</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Confiding</a:t>
            </a:r>
          </a:p>
          <a:p>
            <a:pPr marL="577850" lvl="3" indent="-565150">
              <a:lnSpc>
                <a:spcPct val="90000"/>
              </a:lnSpc>
              <a:spcBef>
                <a:spcPts val="0"/>
              </a:spcBef>
              <a:spcAft>
                <a:spcPts val="1000"/>
              </a:spcAft>
              <a:buSzPct val="100000"/>
            </a:pPr>
            <a:r>
              <a:rPr lang="en-US" sz="4000" dirty="0">
                <a:solidFill>
                  <a:prstClr val="white"/>
                </a:solidFill>
                <a:latin typeface="Calibri Light" panose="020F0302020204030204" pitchFamily="34" charset="0"/>
                <a:cs typeface="Calibri Light" panose="020F0302020204030204" pitchFamily="34" charset="0"/>
              </a:rPr>
              <a:t>► 	Obedience</a:t>
            </a:r>
          </a:p>
          <a:p>
            <a:pPr marL="577850" lvl="3" indent="-565150">
              <a:lnSpc>
                <a:spcPct val="90000"/>
              </a:lnSpc>
              <a:spcBef>
                <a:spcPts val="0"/>
              </a:spcBef>
              <a:spcAft>
                <a:spcPts val="1000"/>
              </a:spcAft>
              <a:buSzPct val="100000"/>
            </a:pPr>
            <a:r>
              <a:rPr lang="en-US" sz="4000" dirty="0">
                <a:solidFill>
                  <a:prstClr val="white"/>
                </a:solidFill>
                <a:latin typeface="Calibri Light" panose="020F0302020204030204" pitchFamily="34" charset="0"/>
                <a:cs typeface="Calibri Light" panose="020F0302020204030204" pitchFamily="34" charset="0"/>
              </a:rPr>
              <a:t>	John 15:12-14: “This is my commandment: Love each other in the same way I have loved you. There is no greater love than to lay down one’s life for one’s friends. You are my friends if you do what I command” </a:t>
            </a:r>
            <a:endParaRPr lang="en-US" sz="3800" dirty="0">
              <a:solidFill>
                <a:prstClr val="white"/>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14337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Moses said to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 have said, ‘I know you by name and you have found favor with me.’ </a:t>
            </a: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If you are pleased with me, teach me your ways so I may know you and continue to find favor with you.”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Then Moses said, “Now show me your glory.”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And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“I will cause all my goodness to pass in front of you, and I will proclaim my name,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in your presence.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But,” he said, “you cannot see my face, for no one may see me and live.”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038971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“There is a place near me where you may stand on a rock.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When my glory passes by, I will put you in a cleft in the rock and cover you with my hand until I have passed by.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Then I will remove my hand and you will see my back; but my face must not be seen.”</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9260163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came down in the cloud and stood there with him and proclaimed his name,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And he passed in front of Moses, proclaiming,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 compassionate and gracious God, slow to anger, abounding in love and faithfulness,</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maintaining love to thousands, and forgiving wickedness, rebellion and sin. Yet he does not leave the guilty unpunished; he punishes the children and their children for the sin of the parents to the third and fourth generation.”</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5790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came down in the cloud and stood there with him and proclaimed his name,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he passed in front of Moses, proclaiming,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compassionate and gracious God, slow to anger, abounding in love and faithfulness,</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maintaining love to thousands, and forgiving wickedness, rebellion and sin. Yet he does not leave the guilty unpunished; </a:t>
            </a:r>
            <a:r>
              <a:rPr lang="en-US" sz="3800" dirty="0">
                <a:solidFill>
                  <a:schemeClr val="bg1"/>
                </a:solidFill>
                <a:latin typeface="Calibri Light" panose="020F0302020204030204" pitchFamily="34" charset="0"/>
                <a:cs typeface="Calibri Light" panose="020F0302020204030204" pitchFamily="34" charset="0"/>
              </a:rPr>
              <a:t>he punishes the children and their children for the sin of the parents to the third and fourth generation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763940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came down in the cloud and stood there with him and proclaimed his name,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he passed in front of Moses, proclaiming,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a:t>
            </a:r>
            <a:r>
              <a:rPr lang="en-US" sz="3800" dirty="0">
                <a:solidFill>
                  <a:schemeClr val="bg1"/>
                </a:solidFill>
                <a:latin typeface="Calibri Light" panose="020F0302020204030204" pitchFamily="34" charset="0"/>
                <a:cs typeface="Calibri Light" panose="020F0302020204030204" pitchFamily="34" charset="0"/>
              </a:rPr>
              <a:t> compassionate and gracious God, slow to anger, abounding in love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faithfulness,</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maintaining love to thousands, and forgiving wickedness, rebellion and sin. Yet he does not leave the guilty unpunished; he punishes the children and their children for the sin of the parents to the third and fourth generation.”</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42950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people saw that Moses was so long in coming down from the mountain, they gathered around Aaron and said, “Come, make us gods who will go before us. As for this fellow Moses who brought us up out of Egypt, </a:t>
            </a:r>
            <a:r>
              <a:rPr lang="en-US" sz="3800" dirty="0">
                <a:solidFill>
                  <a:schemeClr val="bg1"/>
                </a:solidFill>
                <a:latin typeface="Calibri Light" panose="020F0302020204030204" pitchFamily="34" charset="0"/>
                <a:cs typeface="Calibri Light" panose="020F0302020204030204" pitchFamily="34" charset="0"/>
              </a:rPr>
              <a:t>we don’t know what has happened to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23D354B-64CC-F741-B1B3-4A8E0FEF93A7}"/>
              </a:ext>
            </a:extLst>
          </p:cNvPr>
          <p:cNvSpPr>
            <a:spLocks noChangeArrowheads="1"/>
          </p:cNvSpPr>
          <p:nvPr/>
        </p:nvSpPr>
        <p:spPr bwMode="auto">
          <a:xfrm>
            <a:off x="490537" y="4528540"/>
            <a:ext cx="5072061" cy="217065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8824B40-8A46-B509-1875-DC18A51AB4DE}"/>
              </a:ext>
            </a:extLst>
          </p:cNvPr>
          <p:cNvSpPr txBox="1">
            <a:spLocks noChangeArrowheads="1"/>
          </p:cNvSpPr>
          <p:nvPr/>
        </p:nvSpPr>
        <p:spPr bwMode="auto">
          <a:xfrm>
            <a:off x="490538" y="4662774"/>
            <a:ext cx="5072061" cy="179587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1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Even worse when we see our peers get what we’ve been waiting for </a:t>
            </a:r>
          </a:p>
        </p:txBody>
      </p:sp>
      <p:sp>
        <p:nvSpPr>
          <p:cNvPr id="6" name="Rectangle 5">
            <a:extLst>
              <a:ext uri="{FF2B5EF4-FFF2-40B4-BE49-F238E27FC236}">
                <a16:creationId xmlns:a16="http://schemas.microsoft.com/office/drawing/2014/main" xmlns="" id="{6FE0DC42-C7F0-6E2F-2A79-E1F94D482392}"/>
              </a:ext>
            </a:extLst>
          </p:cNvPr>
          <p:cNvSpPr>
            <a:spLocks noChangeArrowheads="1"/>
          </p:cNvSpPr>
          <p:nvPr/>
        </p:nvSpPr>
        <p:spPr bwMode="auto">
          <a:xfrm>
            <a:off x="5748335" y="218884"/>
            <a:ext cx="6176965" cy="648031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4C0E8BAA-3C82-EE41-1A30-31C10F04ED30}"/>
              </a:ext>
            </a:extLst>
          </p:cNvPr>
          <p:cNvSpPr txBox="1">
            <a:spLocks noChangeArrowheads="1"/>
          </p:cNvSpPr>
          <p:nvPr/>
        </p:nvSpPr>
        <p:spPr bwMode="auto">
          <a:xfrm>
            <a:off x="5763107" y="353120"/>
            <a:ext cx="6164297" cy="5078313"/>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happens when we wait on God? </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The absence of answered prayer raises big questions. </a:t>
            </a: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592138" lvl="3" indent="-579438">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How long do I have to wait? </a:t>
            </a:r>
          </a:p>
          <a:p>
            <a:pPr marL="592138" lvl="3" indent="-579438">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should I have to wait? </a:t>
            </a:r>
          </a:p>
        </p:txBody>
      </p:sp>
    </p:spTree>
    <p:extLst>
      <p:ext uri="{BB962C8B-B14F-4D97-AF65-F5344CB8AC3E}">
        <p14:creationId xmlns:p14="http://schemas.microsoft.com/office/powerpoint/2010/main" val="410673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came down in the cloud and stood there with him and proclaimed his name,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he passed in front of Moses, proclaiming,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a:t>
            </a:r>
            <a:r>
              <a:rPr lang="en-US" sz="3800" dirty="0">
                <a:solidFill>
                  <a:schemeClr val="bg1"/>
                </a:solidFill>
                <a:latin typeface="Calibri Light" panose="020F0302020204030204" pitchFamily="34" charset="0"/>
                <a:cs typeface="Calibri Light" panose="020F0302020204030204" pitchFamily="34" charset="0"/>
              </a:rPr>
              <a:t> compassionate and gracious God, slow to anger, abounding in love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faithfulness,</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maintaining love to thousands, and forgiving wickedness, rebellion and sin. </a:t>
            </a:r>
            <a:r>
              <a:rPr lang="en-US" sz="3800" dirty="0">
                <a:solidFill>
                  <a:schemeClr val="bg1"/>
                </a:solidFill>
                <a:latin typeface="Calibri Light" panose="020F0302020204030204" pitchFamily="34" charset="0"/>
                <a:cs typeface="Calibri Light" panose="020F0302020204030204" pitchFamily="34" charset="0"/>
              </a:rPr>
              <a:t>Yet he does not leave the guilty unpunished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he punishes the children and their children for the sin of the parents to the third and fourth generation.”</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99292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Moses bowed to the ground at once and worshiped.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090333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673516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people saw that Moses was so long in coming down from the mountain, they gathered around Aaron and said, “Come, make us gods who will go before us. As for this fellow Moses who brought us up out of Egypt, </a:t>
            </a:r>
            <a:r>
              <a:rPr lang="en-US" sz="3800" dirty="0">
                <a:solidFill>
                  <a:schemeClr val="bg1"/>
                </a:solidFill>
                <a:latin typeface="Calibri Light" panose="020F0302020204030204" pitchFamily="34" charset="0"/>
                <a:cs typeface="Calibri Light" panose="020F0302020204030204" pitchFamily="34" charset="0"/>
              </a:rPr>
              <a:t>we don’t know what has happened to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6FE0DC42-C7F0-6E2F-2A79-E1F94D482392}"/>
              </a:ext>
            </a:extLst>
          </p:cNvPr>
          <p:cNvSpPr>
            <a:spLocks noChangeArrowheads="1"/>
          </p:cNvSpPr>
          <p:nvPr/>
        </p:nvSpPr>
        <p:spPr bwMode="auto">
          <a:xfrm>
            <a:off x="5748335" y="218884"/>
            <a:ext cx="6176965" cy="648031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4C0E8BAA-3C82-EE41-1A30-31C10F04ED30}"/>
              </a:ext>
            </a:extLst>
          </p:cNvPr>
          <p:cNvSpPr txBox="1">
            <a:spLocks noChangeArrowheads="1"/>
          </p:cNvSpPr>
          <p:nvPr/>
        </p:nvSpPr>
        <p:spPr bwMode="auto">
          <a:xfrm>
            <a:off x="5763107" y="353120"/>
            <a:ext cx="6164297" cy="2862322"/>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happens when we wait on God? </a:t>
            </a:r>
          </a:p>
          <a:p>
            <a:pPr marL="577850" lvl="3" indent="-565150">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Major changes going on inside. </a:t>
            </a: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592138" lvl="3" indent="-579438">
              <a:lnSpc>
                <a:spcPct val="90000"/>
              </a:lnSpc>
              <a:spcBef>
                <a:spcPts val="0"/>
              </a:spcBef>
              <a:spcAft>
                <a:spcPts val="0"/>
              </a:spcAft>
              <a:buSzPct val="100000"/>
            </a:pPr>
            <a:r>
              <a:rPr lang="en-US" sz="4000" dirty="0">
                <a:solidFill>
                  <a:prstClr val="white"/>
                </a:solidFill>
                <a:latin typeface="Calibri Light" panose="020F0302020204030204" pitchFamily="34" charset="0"/>
                <a:cs typeface="Calibri Light" panose="020F0302020204030204" pitchFamily="34" charset="0"/>
              </a:rPr>
              <a:t>► 	Can I trust God or not? </a:t>
            </a:r>
            <a:endPar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57264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Aaron answered them, “Take off the gold earrings that your wives, your sons and your daughters are wearing, and bring them to me.” </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So all the people took off their earrings and brought them to Aaron.</a:t>
            </a:r>
          </a:p>
          <a:p>
            <a:pPr marL="577850" indent="-566738">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He took what they handed him and made it into an idol cast in the shape of a calf, fashioning it with a tool. Then they said, “These are your gods, </a:t>
            </a:r>
            <a:r>
              <a:rPr lang="en-US" sz="3800" baseline="30000" dirty="0" smtClean="0">
                <a:solidFill>
                  <a:schemeClr val="bg1"/>
                </a:solidFill>
                <a:latin typeface="Calibri Light" panose="020F0302020204030204" pitchFamily="34" charset="0"/>
                <a:cs typeface="Calibri Light" panose="020F0302020204030204" pitchFamily="34" charset="0"/>
              </a:rPr>
              <a:t>”</a:t>
            </a:r>
            <a:r>
              <a:rPr lang="en-US" sz="3800" dirty="0" smtClean="0">
                <a:solidFill>
                  <a:schemeClr val="bg1"/>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cs typeface="Calibri Light" panose="020F0302020204030204" pitchFamily="34" charset="0"/>
              </a:rPr>
              <a:t>Israel, who brought you up out of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3757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Aaron answered them, “Take off the gold earrings that your wives, your sons and your daughters are wearing, and bring them to me.”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all the people took off their earrings and brought them to Aaron.</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took what they handed him and made it into an idol cast in the shape of a calf, fashioning it with a tool. Then they said, “</a:t>
            </a:r>
            <a:r>
              <a:rPr lang="en-US" sz="3800" dirty="0">
                <a:solidFill>
                  <a:schemeClr val="bg1"/>
                </a:solidFill>
                <a:latin typeface="Calibri Light" panose="020F0302020204030204" pitchFamily="34" charset="0"/>
                <a:cs typeface="Calibri Light" panose="020F0302020204030204" pitchFamily="34" charset="0"/>
              </a:rPr>
              <a:t>These are your gods, Israel,</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up out of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9A4C83D-3248-6E2D-8FFC-A6AD6A7ABF0C}"/>
              </a:ext>
            </a:extLst>
          </p:cNvPr>
          <p:cNvSpPr>
            <a:spLocks noChangeArrowheads="1"/>
          </p:cNvSpPr>
          <p:nvPr/>
        </p:nvSpPr>
        <p:spPr bwMode="auto">
          <a:xfrm>
            <a:off x="6815138" y="5588477"/>
            <a:ext cx="5072061" cy="10718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F96C23A-EBE8-03A0-B2BB-1C1B64B2364F}"/>
              </a:ext>
            </a:extLst>
          </p:cNvPr>
          <p:cNvSpPr txBox="1">
            <a:spLocks noChangeArrowheads="1"/>
          </p:cNvSpPr>
          <p:nvPr/>
        </p:nvSpPr>
        <p:spPr bwMode="auto">
          <a:xfrm>
            <a:off x="6815139" y="5722712"/>
            <a:ext cx="5072061" cy="78483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5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Heb. </a:t>
            </a:r>
            <a:r>
              <a:rPr lang="en-US" sz="50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Elohim</a:t>
            </a:r>
            <a:endParaRPr lang="en-US" sz="5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4" name="Rectangle 3">
            <a:extLst>
              <a:ext uri="{FF2B5EF4-FFF2-40B4-BE49-F238E27FC236}">
                <a16:creationId xmlns:a16="http://schemas.microsoft.com/office/drawing/2014/main" xmlns="" id="{4304E4FD-2284-F673-DCC9-929E0B34B8BA}"/>
              </a:ext>
            </a:extLst>
          </p:cNvPr>
          <p:cNvSpPr>
            <a:spLocks noChangeArrowheads="1"/>
          </p:cNvSpPr>
          <p:nvPr/>
        </p:nvSpPr>
        <p:spPr bwMode="auto">
          <a:xfrm>
            <a:off x="330993" y="1364324"/>
            <a:ext cx="11530014" cy="3512476"/>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5" name="TextBox 4">
            <a:extLst>
              <a:ext uri="{FF2B5EF4-FFF2-40B4-BE49-F238E27FC236}">
                <a16:creationId xmlns:a16="http://schemas.microsoft.com/office/drawing/2014/main" xmlns="" id="{FA304B2C-0317-7256-E2B6-39CA63A1E81D}"/>
              </a:ext>
            </a:extLst>
          </p:cNvPr>
          <p:cNvSpPr txBox="1">
            <a:spLocks noChangeArrowheads="1"/>
          </p:cNvSpPr>
          <p:nvPr/>
        </p:nvSpPr>
        <p:spPr bwMode="auto">
          <a:xfrm>
            <a:off x="354639" y="1426016"/>
            <a:ext cx="11506368" cy="2325765"/>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“In the beginning [</a:t>
            </a:r>
            <a:r>
              <a:rPr lang="en-US" sz="3800" i="1"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Elohim</a:t>
            </a: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created the heavens and the earth” (Genesis 1:1).</a:t>
            </a:r>
          </a:p>
          <a:p>
            <a:pPr marL="22225" lvl="3">
              <a:lnSpc>
                <a:spcPct val="90000"/>
              </a:lnSpc>
              <a:spcBef>
                <a:spcPts val="0"/>
              </a:spcBef>
              <a:spcAft>
                <a:spcPts val="1000"/>
              </a:spcAft>
              <a:buSzPct val="100000"/>
            </a:pP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“This is your god, O Israel, who brought you up from the land of Egypt” (NASB). </a:t>
            </a:r>
          </a:p>
        </p:txBody>
      </p:sp>
    </p:spTree>
    <p:extLst>
      <p:ext uri="{BB962C8B-B14F-4D97-AF65-F5344CB8AC3E}">
        <p14:creationId xmlns:p14="http://schemas.microsoft.com/office/powerpoint/2010/main" val="4000248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Aaron answered them, “Take off the gold earrings that your wives, your sons and your daughters are wearing, and bring them to me.”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all the people took off their earrings and brought them to Aaron.</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took what they handed him and made it into an idol cast in the shape of a calf, fashioning it with a tool. Then they said, “</a:t>
            </a:r>
            <a:r>
              <a:rPr lang="en-US" sz="3800" dirty="0">
                <a:solidFill>
                  <a:schemeClr val="bg1"/>
                </a:solidFill>
                <a:latin typeface="Calibri Light" panose="020F0302020204030204" pitchFamily="34" charset="0"/>
                <a:cs typeface="Calibri Light" panose="020F0302020204030204" pitchFamily="34" charset="0"/>
              </a:rPr>
              <a:t>These are your gods, Israel,</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up out of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304E4FD-2284-F673-DCC9-929E0B34B8BA}"/>
              </a:ext>
            </a:extLst>
          </p:cNvPr>
          <p:cNvSpPr>
            <a:spLocks noChangeArrowheads="1"/>
          </p:cNvSpPr>
          <p:nvPr/>
        </p:nvSpPr>
        <p:spPr bwMode="auto">
          <a:xfrm>
            <a:off x="330993" y="1364324"/>
            <a:ext cx="11530014" cy="3512476"/>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5" name="TextBox 4">
            <a:extLst>
              <a:ext uri="{FF2B5EF4-FFF2-40B4-BE49-F238E27FC236}">
                <a16:creationId xmlns:a16="http://schemas.microsoft.com/office/drawing/2014/main" xmlns="" id="{FA304B2C-0317-7256-E2B6-39CA63A1E81D}"/>
              </a:ext>
            </a:extLst>
          </p:cNvPr>
          <p:cNvSpPr txBox="1">
            <a:spLocks noChangeArrowheads="1"/>
          </p:cNvSpPr>
          <p:nvPr/>
        </p:nvSpPr>
        <p:spPr bwMode="auto">
          <a:xfrm>
            <a:off x="354639" y="1426016"/>
            <a:ext cx="11506368" cy="1671227"/>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‘When Aaron saw this, he built an altar in front of the calf and announced, “Tomorrow there will be a festival to the LORD”’ (v5). </a:t>
            </a:r>
          </a:p>
        </p:txBody>
      </p:sp>
    </p:spTree>
    <p:extLst>
      <p:ext uri="{BB962C8B-B14F-4D97-AF65-F5344CB8AC3E}">
        <p14:creationId xmlns:p14="http://schemas.microsoft.com/office/powerpoint/2010/main" val="2778836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Aaron answered them, “Take off the gold earrings that your wives, your sons and your daughters are wearing, and bring them to me.” </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all the people took off their earrings and brought them to Aaron.</a:t>
            </a:r>
          </a:p>
          <a:p>
            <a:pPr marL="577850" indent="-56673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took what they handed him and made it into an idol cast in the shape of a calf, fashioning it with a tool. Then they said, “</a:t>
            </a:r>
            <a:r>
              <a:rPr lang="en-US" sz="3800" dirty="0">
                <a:solidFill>
                  <a:schemeClr val="bg1"/>
                </a:solidFill>
                <a:latin typeface="Calibri Light" panose="020F0302020204030204" pitchFamily="34" charset="0"/>
                <a:cs typeface="Calibri Light" panose="020F0302020204030204" pitchFamily="34" charset="0"/>
              </a:rPr>
              <a:t>These are your gods, Israel,</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who brought you up out of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304E4FD-2284-F673-DCC9-929E0B34B8BA}"/>
              </a:ext>
            </a:extLst>
          </p:cNvPr>
          <p:cNvSpPr>
            <a:spLocks noChangeArrowheads="1"/>
          </p:cNvSpPr>
          <p:nvPr/>
        </p:nvSpPr>
        <p:spPr bwMode="auto">
          <a:xfrm>
            <a:off x="330993" y="1364324"/>
            <a:ext cx="11530014" cy="3512476"/>
          </a:xfrm>
          <a:prstGeom prst="rect">
            <a:avLst/>
          </a:prstGeom>
          <a:solidFill>
            <a:srgbClr val="1F497D">
              <a:lumMod val="50000"/>
            </a:srgbClr>
          </a:solidFill>
          <a:ln w="381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a:ln>
                <a:noFill/>
              </a:ln>
              <a:solidFill>
                <a:sysClr val="windowText" lastClr="000000"/>
              </a:solidFill>
              <a:effectLst/>
              <a:uLnTx/>
              <a:uFillTx/>
              <a:latin typeface="Calibri"/>
            </a:endParaRPr>
          </a:p>
        </p:txBody>
      </p:sp>
      <p:sp>
        <p:nvSpPr>
          <p:cNvPr id="5" name="TextBox 4">
            <a:extLst>
              <a:ext uri="{FF2B5EF4-FFF2-40B4-BE49-F238E27FC236}">
                <a16:creationId xmlns:a16="http://schemas.microsoft.com/office/drawing/2014/main" xmlns="" id="{FA304B2C-0317-7256-E2B6-39CA63A1E81D}"/>
              </a:ext>
            </a:extLst>
          </p:cNvPr>
          <p:cNvSpPr txBox="1">
            <a:spLocks noChangeArrowheads="1"/>
          </p:cNvSpPr>
          <p:nvPr/>
        </p:nvSpPr>
        <p:spPr bwMode="auto">
          <a:xfrm>
            <a:off x="354639" y="1426016"/>
            <a:ext cx="11506368" cy="2723823"/>
          </a:xfrm>
          <a:prstGeom prst="rect">
            <a:avLst/>
          </a:prstGeom>
          <a:noFill/>
          <a:ln w="38100">
            <a:noFill/>
            <a:miter lim="800000"/>
            <a:headEnd/>
            <a:tailEnd/>
          </a:ln>
        </p:spPr>
        <p:txBody>
          <a:bodyPr wrap="square">
            <a:spAutoFit/>
          </a:bodyPr>
          <a:lstStyle/>
          <a:p>
            <a:pPr marL="22225" lvl="3">
              <a:lnSpc>
                <a:spcPct val="90000"/>
              </a:lnSpc>
              <a:spcBef>
                <a:spcPts val="0"/>
              </a:spcBef>
              <a:spcAft>
                <a:spcPts val="1000"/>
              </a:spcAft>
              <a:buSzPct val="100000"/>
            </a:pP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Exodus 20:4: You shall not make for yourself an idol, or any likeness of what is in heaven above or on the earth beneath or in the water under the earth. You shall not worship them or serve them; for I, the LORD your God, am </a:t>
            </a:r>
            <a:r>
              <a:rPr lang="en-US" sz="3800" i="1"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a jealous God</a:t>
            </a:r>
            <a:r>
              <a:rPr lang="en-US" sz="38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a:t>
            </a:r>
          </a:p>
        </p:txBody>
      </p:sp>
    </p:spTree>
    <p:extLst>
      <p:ext uri="{BB962C8B-B14F-4D97-AF65-F5344CB8AC3E}">
        <p14:creationId xmlns:p14="http://schemas.microsoft.com/office/powerpoint/2010/main" val="1321167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536</Words>
  <Application>Microsoft Office PowerPoint</Application>
  <PresentationFormat>Widescreen</PresentationFormat>
  <Paragraphs>223</Paragraphs>
  <Slides>42</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ＭＳ Ｐゴシック</vt:lpstr>
      <vt:lpstr>Arial</vt:lpstr>
      <vt:lpstr>Calibri</vt:lpstr>
      <vt:lpstr>Calibri Light</vt:lpstr>
      <vt:lpstr>Cambria</vt:lpstr>
      <vt:lpstr>Century Gothic</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EXODUS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2023-04-10T20:54:07Z</dcterms:created>
  <dcterms:modified xsi:type="dcterms:W3CDTF">2023-04-10T20:54:17Z</dcterms:modified>
</cp:coreProperties>
</file>