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52"/>
  </p:notesMasterIdLst>
  <p:sldIdLst>
    <p:sldId id="1273" r:id="rId2"/>
    <p:sldId id="7322" r:id="rId3"/>
    <p:sldId id="7433" r:id="rId4"/>
    <p:sldId id="7434" r:id="rId5"/>
    <p:sldId id="7435" r:id="rId6"/>
    <p:sldId id="7436" r:id="rId7"/>
    <p:sldId id="7437" r:id="rId8"/>
    <p:sldId id="7405" r:id="rId9"/>
    <p:sldId id="7438" r:id="rId10"/>
    <p:sldId id="7439" r:id="rId11"/>
    <p:sldId id="7442" r:id="rId12"/>
    <p:sldId id="7432" r:id="rId13"/>
    <p:sldId id="7443" r:id="rId14"/>
    <p:sldId id="7444" r:id="rId15"/>
    <p:sldId id="7445" r:id="rId16"/>
    <p:sldId id="7446" r:id="rId17"/>
    <p:sldId id="7447" r:id="rId18"/>
    <p:sldId id="7448" r:id="rId19"/>
    <p:sldId id="7449" r:id="rId20"/>
    <p:sldId id="7482" r:id="rId21"/>
    <p:sldId id="7450" r:id="rId22"/>
    <p:sldId id="7451" r:id="rId23"/>
    <p:sldId id="7452" r:id="rId24"/>
    <p:sldId id="7453" r:id="rId25"/>
    <p:sldId id="7454" r:id="rId26"/>
    <p:sldId id="7458" r:id="rId27"/>
    <p:sldId id="7459" r:id="rId28"/>
    <p:sldId id="7461" r:id="rId29"/>
    <p:sldId id="7462" r:id="rId30"/>
    <p:sldId id="7463" r:id="rId31"/>
    <p:sldId id="7456" r:id="rId32"/>
    <p:sldId id="7460" r:id="rId33"/>
    <p:sldId id="7481" r:id="rId34"/>
    <p:sldId id="7465" r:id="rId35"/>
    <p:sldId id="7466" r:id="rId36"/>
    <p:sldId id="7467" r:id="rId37"/>
    <p:sldId id="7468" r:id="rId38"/>
    <p:sldId id="7469" r:id="rId39"/>
    <p:sldId id="7470" r:id="rId40"/>
    <p:sldId id="7471" r:id="rId41"/>
    <p:sldId id="7472" r:id="rId42"/>
    <p:sldId id="7474" r:id="rId43"/>
    <p:sldId id="7475" r:id="rId44"/>
    <p:sldId id="7476" r:id="rId45"/>
    <p:sldId id="7477" r:id="rId46"/>
    <p:sldId id="7478" r:id="rId47"/>
    <p:sldId id="7479" r:id="rId48"/>
    <p:sldId id="7480" r:id="rId49"/>
    <p:sldId id="7473" r:id="rId50"/>
    <p:sldId id="6665" r:id="rId51"/>
  </p:sldIdLst>
  <p:sldSz cx="10160000" cy="5715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32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A85400"/>
    <a:srgbClr val="B85C00"/>
    <a:srgbClr val="C06000"/>
    <a:srgbClr val="005AB4"/>
    <a:srgbClr val="4D4D4D"/>
    <a:srgbClr val="595959"/>
    <a:srgbClr val="000064"/>
    <a:srgbClr val="640000"/>
    <a:srgbClr val="006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66497B-E25C-4191-894B-DCFA0E7D0347}" v="7" dt="2018-09-28T14:28:15.9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878" autoAdjust="0"/>
    <p:restoredTop sz="90476" autoAdjust="0"/>
  </p:normalViewPr>
  <p:slideViewPr>
    <p:cSldViewPr>
      <p:cViewPr varScale="1">
        <p:scale>
          <a:sx n="79" d="100"/>
          <a:sy n="79" d="100"/>
        </p:scale>
        <p:origin x="84" y="272"/>
      </p:cViewPr>
      <p:guideLst>
        <p:guide orient="horz" pos="1800"/>
        <p:guide pos="3200"/>
      </p:guideLst>
    </p:cSldViewPr>
  </p:slideViewPr>
  <p:outlineViewPr>
    <p:cViewPr>
      <p:scale>
        <a:sx n="33" d="100"/>
        <a:sy n="33" d="100"/>
      </p:scale>
      <p:origin x="48" y="3216"/>
    </p:cViewPr>
  </p:outlineViewPr>
  <p:notesTextViewPr>
    <p:cViewPr>
      <p:scale>
        <a:sx n="80" d="100"/>
        <a:sy n="8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850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C804B121-C697-45FA-8785-47E93EACA3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4844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B94BAA-DF7B-4B17-9FE3-C4A1D4F7BEEE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561954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10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316362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509982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13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556759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17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483419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18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19157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827949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23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112432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24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103748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25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33125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26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554864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49074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27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879339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28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63937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29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859153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30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721404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749361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1146131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33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3000720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34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2673331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35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2227865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36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010199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5139778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37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5468376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38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9663573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39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5616108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40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9823359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771568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8125408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49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0033581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BB6113-3CB8-4FE6-8F99-971F181A6A24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50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074536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846897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5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493271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6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539963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7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357095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8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202898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9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53645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6667" y="1775356"/>
            <a:ext cx="8465457" cy="1225021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1335" y="3238500"/>
            <a:ext cx="8297333" cy="1460500"/>
          </a:xfrm>
        </p:spPr>
        <p:txBody>
          <a:bodyPr/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28" name="Picture 4" descr="Image result for airplane mode ico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2450" y="4999264"/>
            <a:ext cx="666750" cy="666750"/>
          </a:xfrm>
          <a:prstGeom prst="rect">
            <a:avLst/>
          </a:prstGeom>
          <a:solidFill>
            <a:schemeClr val="bg2">
              <a:alpha val="82000"/>
            </a:schemeClr>
          </a:solidFill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op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6350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492125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34298" y="190500"/>
            <a:ext cx="9906000" cy="46355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op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12700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34298" y="952500"/>
            <a:ext cx="9906000" cy="46355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0" y="3672418"/>
            <a:ext cx="8636000" cy="1135062"/>
          </a:xfrm>
        </p:spPr>
        <p:txBody>
          <a:bodyPr anchor="t"/>
          <a:lstStyle>
            <a:lvl1pPr algn="l">
              <a:defRPr sz="4000" b="1" cap="all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570" y="2422261"/>
            <a:ext cx="8636000" cy="1250156"/>
          </a:xfrm>
        </p:spPr>
        <p:txBody>
          <a:bodyPr anchor="b"/>
          <a:lstStyle>
            <a:lvl1pPr marL="0" indent="0">
              <a:buNone/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0" y="889000"/>
            <a:ext cx="4800600" cy="4635500"/>
          </a:xfrm>
        </p:spPr>
        <p:txBody>
          <a:bodyPr/>
          <a:lstStyle>
            <a:lvl1pPr>
              <a:defRPr sz="2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889000"/>
            <a:ext cx="4834467" cy="4635500"/>
          </a:xfrm>
        </p:spPr>
        <p:txBody>
          <a:bodyPr/>
          <a:lstStyle>
            <a:lvl1pPr>
              <a:defRPr sz="2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702" y="114300"/>
            <a:ext cx="9905344" cy="9525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702" y="1279261"/>
            <a:ext cx="4870098" cy="533136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3702" y="1812396"/>
            <a:ext cx="4870098" cy="3788304"/>
          </a:xfrm>
        </p:spPr>
        <p:txBody>
          <a:bodyPr/>
          <a:lstStyle>
            <a:lvl1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6201" y="1279261"/>
            <a:ext cx="4882848" cy="533136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6201" y="1812396"/>
            <a:ext cx="4882848" cy="3788304"/>
          </a:xfrm>
        </p:spPr>
        <p:txBody>
          <a:bodyPr/>
          <a:lstStyle>
            <a:lvl1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3" y="227541"/>
            <a:ext cx="3342570" cy="968376"/>
          </a:xfrm>
        </p:spPr>
        <p:txBody>
          <a:bodyPr anchor="b"/>
          <a:lstStyle>
            <a:lvl1pPr algn="l">
              <a:defRPr sz="20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2278" y="227543"/>
            <a:ext cx="5679722" cy="4877594"/>
          </a:xfrm>
        </p:spPr>
        <p:txBody>
          <a:bodyPr/>
          <a:lstStyle>
            <a:lvl1pPr>
              <a:defRPr sz="32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8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3" y="1195919"/>
            <a:ext cx="3342570" cy="3909219"/>
          </a:xfrm>
        </p:spPr>
        <p:txBody>
          <a:bodyPr/>
          <a:lstStyle>
            <a:lvl1pPr marL="0" indent="0">
              <a:buNone/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431" y="4000500"/>
            <a:ext cx="6096000" cy="472282"/>
          </a:xfrm>
        </p:spPr>
        <p:txBody>
          <a:bodyPr anchor="b"/>
          <a:lstStyle>
            <a:lvl1pPr algn="l">
              <a:defRPr sz="20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1431" y="510646"/>
            <a:ext cx="6096000" cy="3429000"/>
          </a:xfrm>
        </p:spPr>
        <p:txBody>
          <a:bodyPr/>
          <a:lstStyle>
            <a:lvl1pPr marL="0" indent="0">
              <a:buNone/>
              <a:defRPr sz="32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1431" y="4472783"/>
            <a:ext cx="6096000" cy="670719"/>
          </a:xfrm>
        </p:spPr>
        <p:txBody>
          <a:bodyPr/>
          <a:lstStyle>
            <a:lvl1pPr marL="0" indent="0">
              <a:buNone/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Without Sub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354667" y="4953000"/>
            <a:ext cx="8636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Calibri Light" panose="020F0302020204030204" pitchFamily="34" charset="0"/>
              <a:ea typeface="MS PGothic" pitchFamily="34" charset="-128"/>
              <a:cs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1600" y="5088030"/>
            <a:ext cx="3539067" cy="535531"/>
          </a:xfrm>
        </p:spPr>
        <p:txBody>
          <a:bodyPr anchor="b" anchorCtr="0">
            <a:noAutofit/>
          </a:bodyPr>
          <a:lstStyle>
            <a:lvl1pPr algn="r">
              <a:lnSpc>
                <a:spcPct val="80000"/>
              </a:lnSpc>
              <a:defRPr sz="3600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69334" y="114300"/>
            <a:ext cx="9821333" cy="48387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95167" y="127000"/>
            <a:ext cx="2095500" cy="5397500"/>
          </a:xfrm>
        </p:spPr>
        <p:txBody>
          <a:bodyPr vert="eaVert"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8667" y="127000"/>
            <a:ext cx="6117167" cy="5397500"/>
          </a:xfrm>
        </p:spPr>
        <p:txBody>
          <a:bodyPr vert="eaVert"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With Sub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1600" y="5080002"/>
            <a:ext cx="3539067" cy="544286"/>
          </a:xfrm>
        </p:spPr>
        <p:txBody>
          <a:bodyPr wrap="square" anchor="b" anchorCtr="0">
            <a:noAutofit/>
          </a:bodyPr>
          <a:lstStyle>
            <a:lvl1pPr algn="r">
              <a:lnSpc>
                <a:spcPct val="80000"/>
              </a:lnSpc>
              <a:defRPr sz="3600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69334" y="114300"/>
            <a:ext cx="9821333" cy="48387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69335" y="5080002"/>
            <a:ext cx="7425265" cy="544286"/>
          </a:xfrm>
        </p:spPr>
        <p:txBody>
          <a:bodyPr anchor="b" anchorCtr="0"/>
          <a:lstStyle>
            <a:lvl1pPr algn="l">
              <a:defRPr sz="3600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 err="1"/>
              <a:t>Subpoint</a:t>
            </a:r>
            <a:r>
              <a:rPr lang="en-US" dirty="0"/>
              <a:t> goes here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46799" y="5143500"/>
            <a:ext cx="3865034" cy="482314"/>
          </a:xfrm>
        </p:spPr>
        <p:txBody>
          <a:bodyPr anchor="t"/>
          <a:lstStyle>
            <a:lvl1pPr algn="ctr"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Author (if necessary), Bibliographic Info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146800" y="79376"/>
            <a:ext cx="3865033" cy="5064124"/>
          </a:xfrm>
        </p:spPr>
        <p:txBody>
          <a:bodyPr/>
          <a:lstStyle>
            <a:lvl1pPr marL="0" indent="0" algn="ctr">
              <a:buNone/>
              <a:defRPr sz="28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Picture of source being quoted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69335" y="79377"/>
            <a:ext cx="5901265" cy="5521324"/>
          </a:xfrm>
        </p:spPr>
        <p:txBody>
          <a:bodyPr/>
          <a:lstStyle>
            <a:lvl1pPr marL="228600" indent="-228600">
              <a:lnSpc>
                <a:spcPct val="90000"/>
              </a:lnSpc>
              <a:buNone/>
              <a:defRPr sz="3600" baseline="0">
                <a:latin typeface="Georgia" panose="02040502050405020303" pitchFamily="18" charset="0"/>
                <a:cs typeface="Calibri Light" panose="020F03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Quote goes here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- Papyr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 result for papyrus scroll background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94" r="8418"/>
          <a:stretch/>
        </p:blipFill>
        <p:spPr bwMode="auto">
          <a:xfrm>
            <a:off x="26308" y="-21772"/>
            <a:ext cx="10109200" cy="57531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354667" y="4953000"/>
            <a:ext cx="8636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+mj-lt"/>
              <a:ea typeface="MS PGothic" pitchFamily="34" charset="-128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1600" y="5077870"/>
            <a:ext cx="3539067" cy="535531"/>
          </a:xfrm>
        </p:spPr>
        <p:txBody>
          <a:bodyPr anchor="b" anchorCtr="0">
            <a:noAutofit/>
          </a:bodyPr>
          <a:lstStyle>
            <a:lvl1pPr algn="r">
              <a:lnSpc>
                <a:spcPct val="80000"/>
              </a:lnSpc>
              <a:defRPr sz="3600" b="1" baseline="0">
                <a:solidFill>
                  <a:schemeClr val="tx1"/>
                </a:solidFill>
                <a:latin typeface="Papyrus" panose="03070502060502030205" pitchFamily="66" charset="0"/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7000" y="190500"/>
            <a:ext cx="9906000" cy="4762500"/>
          </a:xfrm>
        </p:spPr>
        <p:txBody>
          <a:bodyPr/>
          <a:lstStyle>
            <a:lvl1pPr>
              <a:buNone/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1pPr>
            <a:lvl2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2pPr>
            <a:lvl3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3pPr>
            <a:lvl4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4pPr>
            <a:lvl5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5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4906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34" y="127000"/>
            <a:ext cx="9821333" cy="6985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34" y="889000"/>
            <a:ext cx="9821333" cy="46355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354667" y="4953000"/>
            <a:ext cx="8636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Calibri Light" panose="020F0302020204030204" pitchFamily="34" charset="0"/>
              <a:ea typeface="MS PGothic" pitchFamily="34" charset="-128"/>
              <a:cs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34" y="127000"/>
            <a:ext cx="9821333" cy="6985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34" y="889000"/>
            <a:ext cx="9821333" cy="40640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69334" y="5048250"/>
            <a:ext cx="9821333" cy="508000"/>
          </a:xfrm>
        </p:spPr>
        <p:txBody>
          <a:bodyPr anchor="ctr" anchorCtr="0"/>
          <a:lstStyle>
            <a:lvl1pPr algn="r">
              <a:spcBef>
                <a:spcPts val="0"/>
              </a:spcBef>
              <a:defRPr sz="4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5pPr>
              <a:defRPr/>
            </a:lvl5pPr>
          </a:lstStyle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492125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9334" y="127000"/>
            <a:ext cx="9821333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9334" y="889000"/>
            <a:ext cx="9821333" cy="463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49" r:id="rId1"/>
    <p:sldLayoutId id="2147484868" r:id="rId2"/>
    <p:sldLayoutId id="2147484867" r:id="rId3"/>
    <p:sldLayoutId id="2147484861" r:id="rId4"/>
    <p:sldLayoutId id="2147484869" r:id="rId5"/>
    <p:sldLayoutId id="2147484850" r:id="rId6"/>
    <p:sldLayoutId id="2147484860" r:id="rId7"/>
    <p:sldLayoutId id="2147484862" r:id="rId8"/>
    <p:sldLayoutId id="2147484863" r:id="rId9"/>
    <p:sldLayoutId id="2147484865" r:id="rId10"/>
    <p:sldLayoutId id="2147484864" r:id="rId11"/>
    <p:sldLayoutId id="2147484866" r:id="rId12"/>
    <p:sldLayoutId id="2147484851" r:id="rId13"/>
    <p:sldLayoutId id="2147484852" r:id="rId14"/>
    <p:sldLayoutId id="2147484853" r:id="rId15"/>
    <p:sldLayoutId id="2147484854" r:id="rId16"/>
    <p:sldLayoutId id="2147484855" r:id="rId17"/>
    <p:sldLayoutId id="2147484856" r:id="rId18"/>
    <p:sldLayoutId id="2147484857" r:id="rId19"/>
    <p:sldLayoutId id="2147484858" r:id="rId20"/>
    <p:sldLayoutId id="2147484859" r:id="rId2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+mj-lt"/>
          <a:ea typeface="ＭＳ Ｐゴシック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defRPr sz="3600">
          <a:solidFill>
            <a:schemeClr val="bg1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–"/>
        <a:defRPr sz="3200">
          <a:solidFill>
            <a:schemeClr val="bg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7200" dirty="0">
                <a:ea typeface="ＭＳ Ｐゴシック" pitchFamily="34" charset="-128"/>
              </a:rPr>
              <a:t>Slavery and Scripture</a:t>
            </a:r>
          </a:p>
        </p:txBody>
      </p:sp>
      <p:sp>
        <p:nvSpPr>
          <p:cNvPr id="7171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>
                <a:ea typeface="ＭＳ Ｐゴシック" pitchFamily="34" charset="-128"/>
              </a:rPr>
              <a:t>Ephesians 6:5-9</a:t>
            </a: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777ACE0E-5CEA-CDE0-7379-E7FD06FF1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Slavery in the 1</a:t>
            </a:r>
            <a:r>
              <a:rPr lang="en-US" baseline="30000" dirty="0"/>
              <a:t>st</a:t>
            </a:r>
            <a:r>
              <a:rPr lang="en-US" dirty="0"/>
              <a:t> Century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E664959-70C6-9F8F-195F-F0AAA23562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Different from our conception of slavery</a:t>
            </a:r>
          </a:p>
          <a:p>
            <a:pPr marL="742950" indent="-742950">
              <a:buAutoNum type="arabicPeriod"/>
            </a:pPr>
            <a:r>
              <a:rPr lang="en-US" dirty="0"/>
              <a:t>Unrelated to race</a:t>
            </a:r>
            <a:br>
              <a:rPr lang="en-US" dirty="0"/>
            </a:br>
            <a:r>
              <a:rPr lang="en-US" sz="1400" dirty="0"/>
              <a:t>(Harold W. </a:t>
            </a:r>
            <a:r>
              <a:rPr lang="en-US" sz="1400" dirty="0" err="1"/>
              <a:t>Hoehner</a:t>
            </a:r>
            <a:r>
              <a:rPr lang="en-US" sz="1400" dirty="0"/>
              <a:t>, Ephesians (Grand Rapids, MI: Baker Academic, 2002), 801.)</a:t>
            </a:r>
            <a:endParaRPr lang="en-US" dirty="0"/>
          </a:p>
          <a:p>
            <a:pPr marL="742950" indent="-742950">
              <a:buAutoNum type="arabicPeriod"/>
            </a:pPr>
            <a:r>
              <a:rPr lang="en-US" dirty="0"/>
              <a:t>Slavery was often voluntary, “under contract.”</a:t>
            </a:r>
            <a:br>
              <a:rPr lang="en-US" dirty="0"/>
            </a:br>
            <a:r>
              <a:rPr lang="en-US" sz="1400" dirty="0"/>
              <a:t>(</a:t>
            </a:r>
            <a:r>
              <a:rPr lang="en-US" sz="1400" dirty="0" err="1"/>
              <a:t>Dio</a:t>
            </a:r>
            <a:r>
              <a:rPr lang="en-US" sz="1400" dirty="0"/>
              <a:t> Chrysostom (AD 120, philosopher), 15th Discourse: on Slavery and Freedom 2.23; </a:t>
            </a:r>
            <a:br>
              <a:rPr lang="en-US" sz="1400" dirty="0"/>
            </a:br>
            <a:r>
              <a:rPr lang="en-US" sz="1400" dirty="0" err="1"/>
              <a:t>Iustiniani</a:t>
            </a:r>
            <a:r>
              <a:rPr lang="en-US" sz="1400" dirty="0"/>
              <a:t> Digesta 40.12.7; 13.1; Gaius (AD 161, jurist), Institutes 1.17)</a:t>
            </a:r>
            <a:endParaRPr lang="en-US" dirty="0"/>
          </a:p>
          <a:p>
            <a:pPr marL="742950" indent="-742950">
              <a:buAutoNum type="arabicPeriod" startAt="3"/>
            </a:pPr>
            <a:r>
              <a:rPr lang="en-US" dirty="0"/>
              <a:t>Often the path to advancement, </a:t>
            </a:r>
            <a:br>
              <a:rPr lang="en-US" dirty="0"/>
            </a:br>
            <a:r>
              <a:rPr lang="en-US" dirty="0"/>
              <a:t>including Roman citizenship</a:t>
            </a:r>
            <a:br>
              <a:rPr lang="en-US" dirty="0"/>
            </a:br>
            <a:r>
              <a:rPr lang="en-US" sz="1400" dirty="0"/>
              <a:t>(Galatians 3:24; Harold W. </a:t>
            </a:r>
            <a:r>
              <a:rPr lang="en-US" sz="1400" dirty="0" err="1"/>
              <a:t>Hoehner</a:t>
            </a:r>
            <a:r>
              <a:rPr lang="en-US" sz="1400" dirty="0"/>
              <a:t>, Ephesians, 802; </a:t>
            </a:r>
            <a:r>
              <a:rPr lang="en-US" sz="1400" dirty="0" err="1"/>
              <a:t>Gellius</a:t>
            </a:r>
            <a:r>
              <a:rPr lang="en-US" sz="1400" dirty="0"/>
              <a:t>, Attic Nights 2.18)</a:t>
            </a:r>
            <a:endParaRPr lang="en-US" dirty="0"/>
          </a:p>
          <a:p>
            <a:pPr marL="742950" indent="-742950">
              <a:buAutoNum type="arabicPeriod" startAt="3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974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777ACE0E-5CEA-CDE0-7379-E7FD06FF1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Scripture and Slavery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E664959-70C6-9F8F-195F-F0AAA23562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Never calls for a slave revolt</a:t>
            </a:r>
          </a:p>
          <a:p>
            <a:r>
              <a:rPr lang="en-US" dirty="0"/>
              <a:t>Because they knew that wouldn’t work</a:t>
            </a:r>
          </a:p>
          <a:p>
            <a:pPr marL="571500" indent="-571500">
              <a:buFontTx/>
              <a:buChar char="-"/>
            </a:pPr>
            <a:r>
              <a:rPr lang="en-US" dirty="0"/>
              <a:t>Jewish revolt (70 AD) – 1.1 million killed, 200,000 enslaved </a:t>
            </a:r>
            <a:r>
              <a:rPr lang="en-US" sz="1800" i="1" dirty="0"/>
              <a:t>(Josephus, Jewish War, 6.3.201-213; 6.5.271-73; 6.9.420; 7.5.118, 138, 154)</a:t>
            </a:r>
          </a:p>
          <a:p>
            <a:pPr marL="571500" indent="-571500">
              <a:buFontTx/>
              <a:buChar char="-"/>
            </a:pPr>
            <a:r>
              <a:rPr lang="en-US" dirty="0"/>
              <a:t>Third servile revolt (Spartacus) (73 BC) – </a:t>
            </a:r>
            <a:br>
              <a:rPr lang="en-US" dirty="0"/>
            </a:br>
            <a:r>
              <a:rPr lang="en-US" dirty="0"/>
              <a:t>30,000 killed plus 6,000 crucified </a:t>
            </a:r>
            <a:r>
              <a:rPr lang="en-US" sz="1800" i="1" dirty="0"/>
              <a:t>(Appian, Civil Wars, 1.120)</a:t>
            </a:r>
            <a:endParaRPr lang="en-US" sz="6600" i="1" dirty="0"/>
          </a:p>
        </p:txBody>
      </p:sp>
    </p:spTree>
    <p:extLst>
      <p:ext uri="{BB962C8B-B14F-4D97-AF65-F5344CB8AC3E}">
        <p14:creationId xmlns:p14="http://schemas.microsoft.com/office/powerpoint/2010/main" val="332125614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6">
            <a:extLst>
              <a:ext uri="{FF2B5EF4-FFF2-40B4-BE49-F238E27FC236}">
                <a16:creationId xmlns:a16="http://schemas.microsoft.com/office/drawing/2014/main" xmlns="" id="{C5169409-5724-2E73-BC8F-1A811955B8B9}"/>
              </a:ext>
            </a:extLst>
          </p:cNvPr>
          <p:cNvSpPr/>
          <p:nvPr/>
        </p:nvSpPr>
        <p:spPr bwMode="auto">
          <a:xfrm>
            <a:off x="584200" y="4305300"/>
            <a:ext cx="8991600" cy="1255728"/>
          </a:xfrm>
          <a:prstGeom prst="roundRect">
            <a:avLst>
              <a:gd name="adj" fmla="val 0"/>
            </a:avLst>
          </a:prstGeom>
          <a:solidFill>
            <a:srgbClr val="000000">
              <a:alpha val="50196"/>
            </a:srgbClr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Slave revolts often slowed the abolition movement (e.g. John Brown)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1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[Copan, 153 cites “Ronald C. White’s A. Lincoln: A Biography (New York: Random House, 2009), which explores these themes in detail.”]</a:t>
            </a: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226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777ACE0E-5CEA-CDE0-7379-E7FD06FF1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Scripture and Slavery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E664959-70C6-9F8F-195F-F0AAA23562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They treated slaves like humans in God’s image</a:t>
            </a:r>
            <a:endParaRPr lang="en-US" sz="6600" i="1" dirty="0"/>
          </a:p>
        </p:txBody>
      </p:sp>
    </p:spTree>
    <p:extLst>
      <p:ext uri="{BB962C8B-B14F-4D97-AF65-F5344CB8AC3E}">
        <p14:creationId xmlns:p14="http://schemas.microsoft.com/office/powerpoint/2010/main" val="2054187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FA02D9BE-602C-3CFA-0976-4D8526A14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2583" y="5143500"/>
            <a:ext cx="3889249" cy="482314"/>
          </a:xfrm>
        </p:spPr>
        <p:txBody>
          <a:bodyPr/>
          <a:lstStyle/>
          <a:p>
            <a:r>
              <a:rPr lang="en-US" sz="1050" dirty="0"/>
              <a:t>Aristotle Politics, 1253b; cf. Nicomachean Ethics 8.11.6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E90A1DD9-D59D-E154-9E8B-74FE7DC1D1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335" y="79377"/>
            <a:ext cx="5596465" cy="5521324"/>
          </a:xfrm>
        </p:spPr>
        <p:txBody>
          <a:bodyPr/>
          <a:lstStyle/>
          <a:p>
            <a:r>
              <a:rPr lang="en-US" dirty="0"/>
              <a:t>Aristotle: </a:t>
            </a:r>
          </a:p>
          <a:p>
            <a:r>
              <a:rPr lang="en-US" dirty="0"/>
              <a:t>The manager of a household must have his tools, some [tools] are lifeless and others living… </a:t>
            </a:r>
          </a:p>
          <a:p>
            <a:r>
              <a:rPr lang="en-US" dirty="0"/>
              <a:t>A slave is a live article of property</a:t>
            </a:r>
          </a:p>
        </p:txBody>
      </p:sp>
    </p:spTree>
    <p:extLst>
      <p:ext uri="{BB962C8B-B14F-4D97-AF65-F5344CB8AC3E}">
        <p14:creationId xmlns:p14="http://schemas.microsoft.com/office/powerpoint/2010/main" val="275458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FA02D9BE-602C-3CFA-0976-4D8526A14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2583" y="5143500"/>
            <a:ext cx="3889249" cy="482314"/>
          </a:xfrm>
        </p:spPr>
        <p:txBody>
          <a:bodyPr/>
          <a:lstStyle/>
          <a:p>
            <a:r>
              <a:rPr lang="en-US" sz="1050" dirty="0"/>
              <a:t>Aristotle Politics, 1253b; cf. Nicomachean Ethics 8.11.6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E90A1DD9-D59D-E154-9E8B-74FE7DC1D1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335" y="79377"/>
            <a:ext cx="5596465" cy="5521324"/>
          </a:xfrm>
        </p:spPr>
        <p:txBody>
          <a:bodyPr/>
          <a:lstStyle/>
          <a:p>
            <a:r>
              <a:rPr lang="en-US" dirty="0"/>
              <a:t>Aristotle:</a:t>
            </a:r>
          </a:p>
          <a:p>
            <a:r>
              <a:rPr lang="en-US" dirty="0"/>
              <a:t>[Slaves] are as different as the soul from the body or man from beast…</a:t>
            </a:r>
          </a:p>
          <a:p>
            <a:r>
              <a:rPr lang="en-US" dirty="0"/>
              <a:t>[They] are slaves by nature</a:t>
            </a:r>
          </a:p>
        </p:txBody>
      </p:sp>
    </p:spTree>
    <p:extLst>
      <p:ext uri="{BB962C8B-B14F-4D97-AF65-F5344CB8AC3E}">
        <p14:creationId xmlns:p14="http://schemas.microsoft.com/office/powerpoint/2010/main" val="293632552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FA02D9BE-602C-3CFA-0976-4D8526A14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4829" y="5295900"/>
            <a:ext cx="3977003" cy="329914"/>
          </a:xfrm>
        </p:spPr>
        <p:txBody>
          <a:bodyPr/>
          <a:lstStyle/>
          <a:p>
            <a:r>
              <a:rPr lang="en-US" sz="1050" dirty="0"/>
              <a:t>Seneca, Moral Epistles 47.5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E90A1DD9-D59D-E154-9E8B-74FE7DC1D1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335" y="79377"/>
            <a:ext cx="5596465" cy="5521324"/>
          </a:xfrm>
        </p:spPr>
        <p:txBody>
          <a:bodyPr/>
          <a:lstStyle/>
          <a:p>
            <a:r>
              <a:rPr lang="en-US" dirty="0"/>
              <a:t>Seneca:</a:t>
            </a:r>
          </a:p>
          <a:p>
            <a:r>
              <a:rPr lang="en-US" dirty="0"/>
              <a:t>We maltreat [slaves], </a:t>
            </a:r>
            <a:br>
              <a:rPr lang="en-US" dirty="0"/>
            </a:br>
            <a:r>
              <a:rPr lang="en-US" dirty="0"/>
              <a:t>not as if they were men, but as… beasts of burden.</a:t>
            </a:r>
          </a:p>
        </p:txBody>
      </p:sp>
    </p:spTree>
    <p:extLst>
      <p:ext uri="{BB962C8B-B14F-4D97-AF65-F5344CB8AC3E}">
        <p14:creationId xmlns:p14="http://schemas.microsoft.com/office/powerpoint/2010/main" val="3989121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777ACE0E-5CEA-CDE0-7379-E7FD06FF1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Scripture and Slavery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E664959-70C6-9F8F-195F-F0AAA23562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They treated slaves like humans in God’s image</a:t>
            </a:r>
          </a:p>
          <a:p>
            <a:pPr marL="571500" indent="-571500">
              <a:buFontTx/>
              <a:buChar char="-"/>
            </a:pPr>
            <a:r>
              <a:rPr lang="en-US" dirty="0"/>
              <a:t>Paul directly addresses slaves </a:t>
            </a:r>
            <a:br>
              <a:rPr lang="en-US" dirty="0"/>
            </a:br>
            <a:r>
              <a:rPr lang="en-US" dirty="0"/>
              <a:t>(implies thought, dignity, choice)</a:t>
            </a:r>
          </a:p>
          <a:p>
            <a:pPr marL="571500" indent="-571500">
              <a:buFontTx/>
              <a:buChar char="-"/>
            </a:pPr>
            <a:r>
              <a:rPr lang="en-US" dirty="0"/>
              <a:t>Masters and slaves were both part of the same house church meeting</a:t>
            </a:r>
          </a:p>
        </p:txBody>
      </p:sp>
    </p:spTree>
    <p:extLst>
      <p:ext uri="{BB962C8B-B14F-4D97-AF65-F5344CB8AC3E}">
        <p14:creationId xmlns:p14="http://schemas.microsoft.com/office/powerpoint/2010/main" val="1016095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777ACE0E-5CEA-CDE0-7379-E7FD06FF1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Scripture and Slavery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E664959-70C6-9F8F-195F-F0AAA23562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2. Masters and slaves were both saved by grace</a:t>
            </a:r>
          </a:p>
          <a:p>
            <a:pPr marL="571500" indent="-571500">
              <a:buFontTx/>
              <a:buChar char="-"/>
            </a:pPr>
            <a:r>
              <a:rPr lang="en-US" dirty="0"/>
              <a:t>Therefore, they are brothers and sisters in Christ</a:t>
            </a:r>
          </a:p>
          <a:p>
            <a:pPr marL="571500" indent="-571500">
              <a:buFontTx/>
              <a:buChar char="-"/>
            </a:pPr>
            <a:endParaRPr lang="en-US" dirty="0"/>
          </a:p>
        </p:txBody>
      </p:sp>
      <p:sp>
        <p:nvSpPr>
          <p:cNvPr id="2" name="Rounded Rectangle 3">
            <a:extLst>
              <a:ext uri="{FF2B5EF4-FFF2-40B4-BE49-F238E27FC236}">
                <a16:creationId xmlns:a16="http://schemas.microsoft.com/office/drawing/2014/main" xmlns="" id="{C20C2385-4CAB-B21E-416E-388D72689FF5}"/>
              </a:ext>
            </a:extLst>
          </p:cNvPr>
          <p:cNvSpPr/>
          <p:nvPr/>
        </p:nvSpPr>
        <p:spPr bwMode="auto">
          <a:xfrm>
            <a:off x="1384300" y="3009900"/>
            <a:ext cx="7391400" cy="2086725"/>
          </a:xfrm>
          <a:prstGeom prst="roundRect">
            <a:avLst>
              <a:gd name="adj" fmla="val 0"/>
            </a:avLst>
          </a:prstGeom>
          <a:solidFill>
            <a:srgbClr val="64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There is neither Jew nor Greek,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there is neither slave nor free man,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there is neither male nor female;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for you are all one in Christ Jesus </a:t>
            </a:r>
            <a:r>
              <a:rPr lang="en-US" sz="1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(Gal 3:29)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54419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FA02D9BE-602C-3CFA-0976-4D8526A14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827" y="5298416"/>
            <a:ext cx="3411006" cy="327398"/>
          </a:xfrm>
        </p:spPr>
        <p:txBody>
          <a:bodyPr/>
          <a:lstStyle/>
          <a:p>
            <a:r>
              <a:rPr lang="en-US" sz="1050" dirty="0"/>
              <a:t>Manfred </a:t>
            </a:r>
            <a:r>
              <a:rPr lang="en-US" sz="1050" dirty="0" err="1"/>
              <a:t>Brauch</a:t>
            </a:r>
            <a:r>
              <a:rPr lang="en-US" sz="1050" dirty="0"/>
              <a:t>, Hard Sayings of the Bible, Kaiser et. al, 644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E90A1DD9-D59D-E154-9E8B-74FE7DC1D1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335" y="79377"/>
            <a:ext cx="6282265" cy="5521324"/>
          </a:xfrm>
        </p:spPr>
        <p:txBody>
          <a:bodyPr/>
          <a:lstStyle/>
          <a:p>
            <a:r>
              <a:rPr lang="en-US" dirty="0"/>
              <a:t>The church never adopted a rule that converts had to give up their slaves…</a:t>
            </a:r>
          </a:p>
          <a:p>
            <a:r>
              <a:rPr lang="en-US" dirty="0"/>
              <a:t>Yet we read… of many masters who upon their conversion freed their slaves.</a:t>
            </a:r>
          </a:p>
        </p:txBody>
      </p:sp>
    </p:spTree>
    <p:extLst>
      <p:ext uri="{BB962C8B-B14F-4D97-AF65-F5344CB8AC3E}">
        <p14:creationId xmlns:p14="http://schemas.microsoft.com/office/powerpoint/2010/main" val="399339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D20405-65D0-DB84-A7A4-56A7E73B7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8799" y="5143500"/>
            <a:ext cx="3103034" cy="482314"/>
          </a:xfrm>
        </p:spPr>
        <p:txBody>
          <a:bodyPr/>
          <a:lstStyle/>
          <a:p>
            <a:r>
              <a:rPr lang="en-US" sz="1100" dirty="0"/>
              <a:t>Christopher Hitchens, God Is Not Great: How Religion Poisons Everything (New York: Hachette Book Group, 2007), 99, 101–2.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D2D368A-CE5A-0F2E-8D54-B4969E04D6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335" y="79377"/>
            <a:ext cx="6510865" cy="5521324"/>
          </a:xfrm>
        </p:spPr>
        <p:txBody>
          <a:bodyPr/>
          <a:lstStyle/>
          <a:p>
            <a:r>
              <a:rPr lang="en-US" dirty="0"/>
              <a:t>The Old Testament contains “a warrant for trafficking in humans… for slavery…</a:t>
            </a:r>
          </a:p>
          <a:p>
            <a:r>
              <a:rPr lang="en-US" dirty="0"/>
              <a:t>it was put together by crude, uncultured human animals… [it is] proof that religion is manmade”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FA02D9BE-602C-3CFA-0976-4D8526A14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827" y="5298416"/>
            <a:ext cx="3411006" cy="327398"/>
          </a:xfrm>
        </p:spPr>
        <p:txBody>
          <a:bodyPr/>
          <a:lstStyle/>
          <a:p>
            <a:r>
              <a:rPr lang="en-US" sz="1050" dirty="0"/>
              <a:t>Manfred </a:t>
            </a:r>
            <a:r>
              <a:rPr lang="en-US" sz="1050" dirty="0" err="1"/>
              <a:t>Brauch</a:t>
            </a:r>
            <a:r>
              <a:rPr lang="en-US" sz="1050" dirty="0"/>
              <a:t>, Hard Sayings of the Bible, Kaiser et. al, 644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E90A1DD9-D59D-E154-9E8B-74FE7DC1D1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335" y="79377"/>
            <a:ext cx="6282265" cy="5521324"/>
          </a:xfrm>
        </p:spPr>
        <p:txBody>
          <a:bodyPr/>
          <a:lstStyle/>
          <a:p>
            <a:r>
              <a:rPr lang="en-US" dirty="0"/>
              <a:t>The reality stands that it is difficult to call a person a slave during the week</a:t>
            </a:r>
          </a:p>
          <a:p>
            <a:r>
              <a:rPr lang="en-US" dirty="0"/>
              <a:t>and treat them like a brother or sister in the church…</a:t>
            </a:r>
          </a:p>
        </p:txBody>
      </p:sp>
    </p:spTree>
    <p:extLst>
      <p:ext uri="{BB962C8B-B14F-4D97-AF65-F5344CB8AC3E}">
        <p14:creationId xmlns:p14="http://schemas.microsoft.com/office/powerpoint/2010/main" val="286362927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FA02D9BE-602C-3CFA-0976-4D8526A14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827" y="5298416"/>
            <a:ext cx="3411006" cy="327398"/>
          </a:xfrm>
        </p:spPr>
        <p:txBody>
          <a:bodyPr/>
          <a:lstStyle/>
          <a:p>
            <a:r>
              <a:rPr lang="en-US" sz="1050" dirty="0"/>
              <a:t>Manfred </a:t>
            </a:r>
            <a:r>
              <a:rPr lang="en-US" sz="1050" dirty="0" err="1"/>
              <a:t>Brauch</a:t>
            </a:r>
            <a:r>
              <a:rPr lang="en-US" sz="1050" dirty="0"/>
              <a:t>, Hard Sayings of the Bible, Kaiser et. al, 644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E90A1DD9-D59D-E154-9E8B-74FE7DC1D1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335" y="79377"/>
            <a:ext cx="6282265" cy="5521324"/>
          </a:xfrm>
        </p:spPr>
        <p:txBody>
          <a:bodyPr/>
          <a:lstStyle/>
          <a:p>
            <a:r>
              <a:rPr lang="en-US" dirty="0"/>
              <a:t>Paul did in the end create </a:t>
            </a:r>
            <a:br>
              <a:rPr lang="en-US" dirty="0"/>
            </a:br>
            <a:r>
              <a:rPr lang="en-US" dirty="0"/>
              <a:t>a revolution,</a:t>
            </a:r>
          </a:p>
          <a:p>
            <a:r>
              <a:rPr lang="en-US" dirty="0"/>
              <a:t>not one from without, but one from within,</a:t>
            </a:r>
          </a:p>
          <a:p>
            <a:r>
              <a:rPr lang="en-US" dirty="0"/>
              <a:t>in which a changed heart produced changed behavior and through that in the end brought about social change</a:t>
            </a:r>
          </a:p>
        </p:txBody>
      </p:sp>
    </p:spTree>
    <p:extLst>
      <p:ext uri="{BB962C8B-B14F-4D97-AF65-F5344CB8AC3E}">
        <p14:creationId xmlns:p14="http://schemas.microsoft.com/office/powerpoint/2010/main" val="2218479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777ACE0E-5CEA-CDE0-7379-E7FD06FF1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Scripture and Slavery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E664959-70C6-9F8F-195F-F0AAA23562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3. They </a:t>
            </a:r>
            <a:r>
              <a:rPr lang="en-US" i="1" u="sng" dirty="0"/>
              <a:t>all</a:t>
            </a:r>
            <a:r>
              <a:rPr lang="en-US" dirty="0"/>
              <a:t> started calling themselves slaves of Christ</a:t>
            </a:r>
          </a:p>
          <a:p>
            <a:pPr marL="571500" indent="-571500">
              <a:buFontTx/>
              <a:buChar char="-"/>
            </a:pPr>
            <a:r>
              <a:rPr lang="en-US" dirty="0"/>
              <a:t>NT authors refer to themselves as slaves </a:t>
            </a:r>
            <a:br>
              <a:rPr lang="en-US" dirty="0"/>
            </a:br>
            <a:r>
              <a:rPr lang="en-US" sz="1800" dirty="0"/>
              <a:t>(</a:t>
            </a:r>
            <a:r>
              <a:rPr lang="fr-FR" sz="1800" dirty="0"/>
              <a:t>Romans 1:1; Gal 1:10; Phil 1:1; James 1:1; 2 Peter 1:1; Jude 1:1; </a:t>
            </a:r>
            <a:r>
              <a:rPr lang="fr-FR" sz="1800" dirty="0" err="1"/>
              <a:t>Rev</a:t>
            </a:r>
            <a:r>
              <a:rPr lang="fr-FR" sz="1800" dirty="0"/>
              <a:t>. 1:1)</a:t>
            </a:r>
            <a:endParaRPr lang="en-US" dirty="0"/>
          </a:p>
          <a:p>
            <a:pPr marL="571500" indent="-571500">
              <a:buFontTx/>
              <a:buChar char="-"/>
            </a:pPr>
            <a:r>
              <a:rPr lang="en-US" dirty="0"/>
              <a:t>Slaves are free to serve their higher master </a:t>
            </a:r>
            <a:r>
              <a:rPr lang="en-US" sz="1600" i="1" dirty="0"/>
              <a:t>(1 Pet. 2:16)</a:t>
            </a:r>
          </a:p>
          <a:p>
            <a:pPr marL="571500" indent="-571500">
              <a:buFontTx/>
              <a:buChar char="-"/>
            </a:pPr>
            <a:r>
              <a:rPr lang="en-US" dirty="0"/>
              <a:t>Continually points their eyes to the higher master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31001407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E2E60E-FF52-ADB9-E047-8D8A365ED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600" y="5143500"/>
            <a:ext cx="3539067" cy="480061"/>
          </a:xfrm>
        </p:spPr>
        <p:txBody>
          <a:bodyPr/>
          <a:lstStyle/>
          <a:p>
            <a:r>
              <a:rPr lang="en-US" sz="2400" i="1" dirty="0"/>
              <a:t>Ephesians 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E664959-70C6-9F8F-195F-F0AAA23562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Slaves, be obedient to those who are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masters according to the flesh, with fear and trembling, in the sincerity of your heart,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/>
              <a:t>as to Christ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;</a:t>
            </a:r>
          </a:p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6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not by way of eyeservice, as men-pleasers,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but </a:t>
            </a:r>
            <a:r>
              <a:rPr lang="en-US" dirty="0"/>
              <a:t>as slaves of Christ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doing the will of God from the heart.</a:t>
            </a:r>
          </a:p>
        </p:txBody>
      </p:sp>
    </p:spTree>
    <p:extLst>
      <p:ext uri="{BB962C8B-B14F-4D97-AF65-F5344CB8AC3E}">
        <p14:creationId xmlns:p14="http://schemas.microsoft.com/office/powerpoint/2010/main" val="2081667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E2E60E-FF52-ADB9-E047-8D8A365ED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600" y="5143500"/>
            <a:ext cx="3539067" cy="480061"/>
          </a:xfrm>
        </p:spPr>
        <p:txBody>
          <a:bodyPr/>
          <a:lstStyle/>
          <a:p>
            <a:r>
              <a:rPr lang="en-US" sz="2400" i="1" dirty="0"/>
              <a:t>Ephesians 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E664959-70C6-9F8F-195F-F0AAA23562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7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With good will render service,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as </a:t>
            </a:r>
            <a:r>
              <a:rPr lang="en-US" dirty="0"/>
              <a:t>to the Lord, and not to men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</a:t>
            </a:r>
          </a:p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8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knowing that whatever good thing each one does, this </a:t>
            </a:r>
            <a:r>
              <a:rPr lang="en-US" dirty="0"/>
              <a:t>he will receive back from the Lord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whether slave or free.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xmlns="" id="{C6F22BE5-2F24-3B87-74D9-CACD3BE418D8}"/>
              </a:ext>
            </a:extLst>
          </p:cNvPr>
          <p:cNvSpPr/>
          <p:nvPr/>
        </p:nvSpPr>
        <p:spPr bwMode="auto">
          <a:xfrm>
            <a:off x="5918200" y="4781169"/>
            <a:ext cx="1676400" cy="59093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Servant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3586A228-2F00-FFC0-6EB7-62A11CCBC530}"/>
              </a:ext>
            </a:extLst>
          </p:cNvPr>
          <p:cNvGrpSpPr/>
          <p:nvPr/>
        </p:nvGrpSpPr>
        <p:grpSpPr>
          <a:xfrm>
            <a:off x="6756400" y="3467100"/>
            <a:ext cx="2209800" cy="1314069"/>
            <a:chOff x="6756400" y="2610231"/>
            <a:chExt cx="2209800" cy="1314069"/>
          </a:xfrm>
        </p:grpSpPr>
        <p:sp>
          <p:nvSpPr>
            <p:cNvPr id="6" name="Rounded Rectangle 6">
              <a:extLst>
                <a:ext uri="{FF2B5EF4-FFF2-40B4-BE49-F238E27FC236}">
                  <a16:creationId xmlns:a16="http://schemas.microsoft.com/office/drawing/2014/main" xmlns="" id="{9A3689A4-95F9-E76B-24FE-E29A491955B3}"/>
                </a:ext>
              </a:extLst>
            </p:cNvPr>
            <p:cNvSpPr/>
            <p:nvPr/>
          </p:nvSpPr>
          <p:spPr bwMode="auto">
            <a:xfrm>
              <a:off x="7433733" y="2610231"/>
              <a:ext cx="1532467" cy="590931"/>
            </a:xfrm>
            <a:prstGeom prst="roundRect">
              <a:avLst>
                <a:gd name="adj" fmla="val 0"/>
              </a:avLst>
            </a:prstGeom>
            <a:solidFill>
              <a:schemeClr val="tx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rtlCol="0" anchor="t" anchorCtr="0">
              <a:spAutoFit/>
            </a:bodyPr>
            <a:lstStyle/>
            <a:p>
              <a:pPr marL="174625" indent="-174625" algn="ctr">
                <a:lnSpc>
                  <a:spcPct val="90000"/>
                </a:lnSpc>
              </a:pPr>
              <a:r>
                <a:rPr lang="en-US" sz="360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Master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xmlns="" id="{8FC66A4D-57B9-9FC2-F02D-08C46B3F2EFF}"/>
                </a:ext>
              </a:extLst>
            </p:cNvPr>
            <p:cNvCxnSpPr>
              <a:cxnSpLocks/>
              <a:stCxn id="4" idx="0"/>
              <a:endCxn id="6" idx="2"/>
            </p:cNvCxnSpPr>
            <p:nvPr/>
          </p:nvCxnSpPr>
          <p:spPr bwMode="auto">
            <a:xfrm flipV="1">
              <a:off x="6756400" y="3201162"/>
              <a:ext cx="1443567" cy="72313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B51DF9B7-28E1-A150-FA4E-89B18F376EB2}"/>
              </a:ext>
            </a:extLst>
          </p:cNvPr>
          <p:cNvGrpSpPr/>
          <p:nvPr/>
        </p:nvGrpSpPr>
        <p:grpSpPr>
          <a:xfrm>
            <a:off x="6079067" y="2400300"/>
            <a:ext cx="1354666" cy="2380869"/>
            <a:chOff x="6604000" y="1543431"/>
            <a:chExt cx="1354666" cy="2380869"/>
          </a:xfrm>
        </p:grpSpPr>
        <p:sp>
          <p:nvSpPr>
            <p:cNvPr id="11" name="Rounded Rectangle 6">
              <a:extLst>
                <a:ext uri="{FF2B5EF4-FFF2-40B4-BE49-F238E27FC236}">
                  <a16:creationId xmlns:a16="http://schemas.microsoft.com/office/drawing/2014/main" xmlns="" id="{4804A045-1784-22F5-9278-4069F50ECD41}"/>
                </a:ext>
              </a:extLst>
            </p:cNvPr>
            <p:cNvSpPr/>
            <p:nvPr/>
          </p:nvSpPr>
          <p:spPr bwMode="auto">
            <a:xfrm>
              <a:off x="6604000" y="1543431"/>
              <a:ext cx="1354666" cy="590931"/>
            </a:xfrm>
            <a:prstGeom prst="roundRect">
              <a:avLst>
                <a:gd name="adj" fmla="val 0"/>
              </a:avLst>
            </a:prstGeom>
            <a:solidFill>
              <a:schemeClr val="tx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rtlCol="0" anchor="t" anchorCtr="0">
              <a:spAutoFit/>
            </a:bodyPr>
            <a:lstStyle/>
            <a:p>
              <a:pPr marL="174625" indent="-174625" algn="ctr">
                <a:lnSpc>
                  <a:spcPct val="90000"/>
                </a:lnSpc>
              </a:pPr>
              <a:r>
                <a:rPr lang="en-US" sz="360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Christ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xmlns="" id="{ADE6C0E1-2CA7-F0B1-CF74-D3124E090DCB}"/>
                </a:ext>
              </a:extLst>
            </p:cNvPr>
            <p:cNvCxnSpPr>
              <a:cxnSpLocks/>
              <a:stCxn id="4" idx="0"/>
              <a:endCxn id="11" idx="2"/>
            </p:cNvCxnSpPr>
            <p:nvPr/>
          </p:nvCxnSpPr>
          <p:spPr bwMode="auto">
            <a:xfrm flipV="1">
              <a:off x="7281333" y="2134362"/>
              <a:ext cx="0" cy="178993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54275368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E2E60E-FF52-ADB9-E047-8D8A365ED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600" y="5143500"/>
            <a:ext cx="3539067" cy="480061"/>
          </a:xfrm>
        </p:spPr>
        <p:txBody>
          <a:bodyPr/>
          <a:lstStyle/>
          <a:p>
            <a:r>
              <a:rPr lang="en-US" sz="2400" i="1" dirty="0"/>
              <a:t>Ephesians 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E664959-70C6-9F8F-195F-F0AAA23562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7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With good will render service,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as </a:t>
            </a:r>
            <a:r>
              <a:rPr lang="en-US" dirty="0"/>
              <a:t>to the Lord, and not to men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</a:t>
            </a:r>
          </a:p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8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knowing that whatever good thing each one does, this </a:t>
            </a:r>
            <a:r>
              <a:rPr lang="en-US" dirty="0"/>
              <a:t>he will receive back from the Lord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whether slave or free.</a:t>
            </a:r>
          </a:p>
        </p:txBody>
      </p:sp>
      <p:sp>
        <p:nvSpPr>
          <p:cNvPr id="8" name="Rounded Rectangle 6">
            <a:extLst>
              <a:ext uri="{FF2B5EF4-FFF2-40B4-BE49-F238E27FC236}">
                <a16:creationId xmlns:a16="http://schemas.microsoft.com/office/drawing/2014/main" xmlns="" id="{E1BD1428-4235-4007-D71B-DF7320DEF93D}"/>
              </a:ext>
            </a:extLst>
          </p:cNvPr>
          <p:cNvSpPr/>
          <p:nvPr/>
        </p:nvSpPr>
        <p:spPr bwMode="auto">
          <a:xfrm>
            <a:off x="194740" y="2488204"/>
            <a:ext cx="5541428" cy="308392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Obedience to Christ takes priority over obedience to earthly masters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Pleasing Christ, not people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Their true master will reward them someday soon</a:t>
            </a:r>
          </a:p>
        </p:txBody>
      </p:sp>
      <p:sp>
        <p:nvSpPr>
          <p:cNvPr id="14" name="Rounded Rectangle 6">
            <a:extLst>
              <a:ext uri="{FF2B5EF4-FFF2-40B4-BE49-F238E27FC236}">
                <a16:creationId xmlns:a16="http://schemas.microsoft.com/office/drawing/2014/main" xmlns="" id="{7BBE68B9-CA8B-F8CA-BCE6-B1D0D6B0A9B5}"/>
              </a:ext>
            </a:extLst>
          </p:cNvPr>
          <p:cNvSpPr/>
          <p:nvPr/>
        </p:nvSpPr>
        <p:spPr bwMode="auto">
          <a:xfrm>
            <a:off x="5918200" y="4781169"/>
            <a:ext cx="1676400" cy="59093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Servant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54EFA6FC-5DEB-7D60-3E2D-C5EA1D9905B7}"/>
              </a:ext>
            </a:extLst>
          </p:cNvPr>
          <p:cNvGrpSpPr/>
          <p:nvPr/>
        </p:nvGrpSpPr>
        <p:grpSpPr>
          <a:xfrm>
            <a:off x="6756400" y="3467100"/>
            <a:ext cx="2209800" cy="1314069"/>
            <a:chOff x="6756400" y="2610231"/>
            <a:chExt cx="2209800" cy="1314069"/>
          </a:xfrm>
        </p:grpSpPr>
        <p:sp>
          <p:nvSpPr>
            <p:cNvPr id="16" name="Rounded Rectangle 6">
              <a:extLst>
                <a:ext uri="{FF2B5EF4-FFF2-40B4-BE49-F238E27FC236}">
                  <a16:creationId xmlns:a16="http://schemas.microsoft.com/office/drawing/2014/main" xmlns="" id="{6B49B101-0ED8-03B8-ACCA-1E839D678BAF}"/>
                </a:ext>
              </a:extLst>
            </p:cNvPr>
            <p:cNvSpPr/>
            <p:nvPr/>
          </p:nvSpPr>
          <p:spPr bwMode="auto">
            <a:xfrm>
              <a:off x="7433733" y="2610231"/>
              <a:ext cx="1532467" cy="590931"/>
            </a:xfrm>
            <a:prstGeom prst="roundRect">
              <a:avLst>
                <a:gd name="adj" fmla="val 0"/>
              </a:avLst>
            </a:prstGeom>
            <a:solidFill>
              <a:schemeClr val="tx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rtlCol="0" anchor="t" anchorCtr="0">
              <a:spAutoFit/>
            </a:bodyPr>
            <a:lstStyle/>
            <a:p>
              <a:pPr marL="174625" indent="-174625" algn="ctr">
                <a:lnSpc>
                  <a:spcPct val="90000"/>
                </a:lnSpc>
              </a:pPr>
              <a:r>
                <a:rPr lang="en-US" sz="360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Master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xmlns="" id="{26D07E44-3A9D-D14B-0F19-79C0D7A60D89}"/>
                </a:ext>
              </a:extLst>
            </p:cNvPr>
            <p:cNvCxnSpPr>
              <a:cxnSpLocks/>
              <a:stCxn id="14" idx="0"/>
              <a:endCxn id="16" idx="2"/>
            </p:cNvCxnSpPr>
            <p:nvPr/>
          </p:nvCxnSpPr>
          <p:spPr bwMode="auto">
            <a:xfrm flipV="1">
              <a:off x="6756400" y="3201162"/>
              <a:ext cx="1443567" cy="72313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BD54419E-A918-6E89-F3E0-6CF88E0DD164}"/>
              </a:ext>
            </a:extLst>
          </p:cNvPr>
          <p:cNvGrpSpPr/>
          <p:nvPr/>
        </p:nvGrpSpPr>
        <p:grpSpPr>
          <a:xfrm>
            <a:off x="6079067" y="2400300"/>
            <a:ext cx="1354666" cy="2380869"/>
            <a:chOff x="6604000" y="1543431"/>
            <a:chExt cx="1354666" cy="2380869"/>
          </a:xfrm>
        </p:grpSpPr>
        <p:sp>
          <p:nvSpPr>
            <p:cNvPr id="19" name="Rounded Rectangle 6">
              <a:extLst>
                <a:ext uri="{FF2B5EF4-FFF2-40B4-BE49-F238E27FC236}">
                  <a16:creationId xmlns:a16="http://schemas.microsoft.com/office/drawing/2014/main" xmlns="" id="{4A6A20FE-6BDD-329D-CC77-0C3E8385F9CF}"/>
                </a:ext>
              </a:extLst>
            </p:cNvPr>
            <p:cNvSpPr/>
            <p:nvPr/>
          </p:nvSpPr>
          <p:spPr bwMode="auto">
            <a:xfrm>
              <a:off x="6604000" y="1543431"/>
              <a:ext cx="1354666" cy="590931"/>
            </a:xfrm>
            <a:prstGeom prst="roundRect">
              <a:avLst>
                <a:gd name="adj" fmla="val 0"/>
              </a:avLst>
            </a:prstGeom>
            <a:solidFill>
              <a:schemeClr val="tx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rtlCol="0" anchor="t" anchorCtr="0">
              <a:spAutoFit/>
            </a:bodyPr>
            <a:lstStyle/>
            <a:p>
              <a:pPr marL="174625" indent="-174625" algn="ctr">
                <a:lnSpc>
                  <a:spcPct val="90000"/>
                </a:lnSpc>
              </a:pPr>
              <a:r>
                <a:rPr lang="en-US" sz="360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Christ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xmlns="" id="{FC92A656-2CC6-3438-3374-51626A59E128}"/>
                </a:ext>
              </a:extLst>
            </p:cNvPr>
            <p:cNvCxnSpPr>
              <a:cxnSpLocks/>
              <a:stCxn id="14" idx="0"/>
              <a:endCxn id="19" idx="2"/>
            </p:cNvCxnSpPr>
            <p:nvPr/>
          </p:nvCxnSpPr>
          <p:spPr bwMode="auto">
            <a:xfrm flipV="1">
              <a:off x="7281333" y="2134362"/>
              <a:ext cx="0" cy="178993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74700535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E2E60E-FF52-ADB9-E047-8D8A365ED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600" y="5143500"/>
            <a:ext cx="3539067" cy="480061"/>
          </a:xfrm>
        </p:spPr>
        <p:txBody>
          <a:bodyPr/>
          <a:lstStyle/>
          <a:p>
            <a:r>
              <a:rPr lang="en-US" sz="2400" i="1" dirty="0"/>
              <a:t>Ephesians 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E664959-70C6-9F8F-195F-F0AAA23562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7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With good will render service,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as </a:t>
            </a:r>
            <a:r>
              <a:rPr lang="en-US" dirty="0"/>
              <a:t>to the Lord, and not to men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</a:t>
            </a:r>
          </a:p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8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knowing that whatever good thing each one does, this </a:t>
            </a:r>
            <a:r>
              <a:rPr lang="en-US" dirty="0"/>
              <a:t>he will receive back from the Lord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whether slave or free.</a:t>
            </a:r>
          </a:p>
        </p:txBody>
      </p:sp>
      <p:sp>
        <p:nvSpPr>
          <p:cNvPr id="8" name="Rounded Rectangle 6">
            <a:extLst>
              <a:ext uri="{FF2B5EF4-FFF2-40B4-BE49-F238E27FC236}">
                <a16:creationId xmlns:a16="http://schemas.microsoft.com/office/drawing/2014/main" xmlns="" id="{E1BD1428-4235-4007-D71B-DF7320DEF93D}"/>
              </a:ext>
            </a:extLst>
          </p:cNvPr>
          <p:cNvSpPr/>
          <p:nvPr/>
        </p:nvSpPr>
        <p:spPr bwMode="auto">
          <a:xfrm>
            <a:off x="194740" y="2488204"/>
            <a:ext cx="5541428" cy="308392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Could we apply this to employment today?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Trying to obey the boss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Having a good attitude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Not just working when the boss is watching</a:t>
            </a:r>
          </a:p>
        </p:txBody>
      </p:sp>
      <p:sp>
        <p:nvSpPr>
          <p:cNvPr id="14" name="Rounded Rectangle 6">
            <a:extLst>
              <a:ext uri="{FF2B5EF4-FFF2-40B4-BE49-F238E27FC236}">
                <a16:creationId xmlns:a16="http://schemas.microsoft.com/office/drawing/2014/main" xmlns="" id="{7BBE68B9-CA8B-F8CA-BCE6-B1D0D6B0A9B5}"/>
              </a:ext>
            </a:extLst>
          </p:cNvPr>
          <p:cNvSpPr/>
          <p:nvPr/>
        </p:nvSpPr>
        <p:spPr bwMode="auto">
          <a:xfrm>
            <a:off x="5689600" y="4781169"/>
            <a:ext cx="2133600" cy="59093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Employee</a:t>
            </a:r>
          </a:p>
        </p:txBody>
      </p:sp>
      <p:sp>
        <p:nvSpPr>
          <p:cNvPr id="16" name="Rounded Rectangle 6">
            <a:extLst>
              <a:ext uri="{FF2B5EF4-FFF2-40B4-BE49-F238E27FC236}">
                <a16:creationId xmlns:a16="http://schemas.microsoft.com/office/drawing/2014/main" xmlns="" id="{6B49B101-0ED8-03B8-ACCA-1E839D678BAF}"/>
              </a:ext>
            </a:extLst>
          </p:cNvPr>
          <p:cNvSpPr/>
          <p:nvPr/>
        </p:nvSpPr>
        <p:spPr bwMode="auto">
          <a:xfrm>
            <a:off x="7433733" y="3467100"/>
            <a:ext cx="1532467" cy="59093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Boss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xmlns="" id="{26D07E44-3A9D-D14B-0F19-79C0D7A60D89}"/>
              </a:ext>
            </a:extLst>
          </p:cNvPr>
          <p:cNvCxnSpPr>
            <a:cxnSpLocks/>
            <a:stCxn id="14" idx="0"/>
            <a:endCxn id="16" idx="2"/>
          </p:cNvCxnSpPr>
          <p:nvPr/>
        </p:nvCxnSpPr>
        <p:spPr bwMode="auto">
          <a:xfrm flipV="1">
            <a:off x="6756400" y="4058031"/>
            <a:ext cx="1443567" cy="72313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BD54419E-A918-6E89-F3E0-6CF88E0DD164}"/>
              </a:ext>
            </a:extLst>
          </p:cNvPr>
          <p:cNvGrpSpPr/>
          <p:nvPr/>
        </p:nvGrpSpPr>
        <p:grpSpPr>
          <a:xfrm>
            <a:off x="6079067" y="2400300"/>
            <a:ext cx="1354666" cy="2380869"/>
            <a:chOff x="6604000" y="1543431"/>
            <a:chExt cx="1354666" cy="2380869"/>
          </a:xfrm>
        </p:grpSpPr>
        <p:sp>
          <p:nvSpPr>
            <p:cNvPr id="19" name="Rounded Rectangle 6">
              <a:extLst>
                <a:ext uri="{FF2B5EF4-FFF2-40B4-BE49-F238E27FC236}">
                  <a16:creationId xmlns:a16="http://schemas.microsoft.com/office/drawing/2014/main" xmlns="" id="{4A6A20FE-6BDD-329D-CC77-0C3E8385F9CF}"/>
                </a:ext>
              </a:extLst>
            </p:cNvPr>
            <p:cNvSpPr/>
            <p:nvPr/>
          </p:nvSpPr>
          <p:spPr bwMode="auto">
            <a:xfrm>
              <a:off x="6604000" y="1543431"/>
              <a:ext cx="1354666" cy="590931"/>
            </a:xfrm>
            <a:prstGeom prst="roundRect">
              <a:avLst>
                <a:gd name="adj" fmla="val 0"/>
              </a:avLst>
            </a:prstGeom>
            <a:solidFill>
              <a:schemeClr val="tx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rtlCol="0" anchor="t" anchorCtr="0">
              <a:spAutoFit/>
            </a:bodyPr>
            <a:lstStyle/>
            <a:p>
              <a:pPr marL="174625" indent="-174625" algn="ctr">
                <a:lnSpc>
                  <a:spcPct val="90000"/>
                </a:lnSpc>
              </a:pPr>
              <a:r>
                <a:rPr lang="en-US" sz="360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Christ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xmlns="" id="{FC92A656-2CC6-3438-3374-51626A59E128}"/>
                </a:ext>
              </a:extLst>
            </p:cNvPr>
            <p:cNvCxnSpPr>
              <a:cxnSpLocks/>
              <a:stCxn id="14" idx="0"/>
              <a:endCxn id="19" idx="2"/>
            </p:cNvCxnSpPr>
            <p:nvPr/>
          </p:nvCxnSpPr>
          <p:spPr bwMode="auto">
            <a:xfrm flipV="1">
              <a:off x="7281333" y="2134362"/>
              <a:ext cx="0" cy="178993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08078666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E2E60E-FF52-ADB9-E047-8D8A365ED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600" y="5143500"/>
            <a:ext cx="3539067" cy="480061"/>
          </a:xfrm>
        </p:spPr>
        <p:txBody>
          <a:bodyPr/>
          <a:lstStyle/>
          <a:p>
            <a:r>
              <a:rPr lang="en-US" sz="2400" i="1" dirty="0"/>
              <a:t>Ephesians 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E664959-70C6-9F8F-195F-F0AAA23562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7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With good will render service,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as </a:t>
            </a:r>
            <a:r>
              <a:rPr lang="en-US" dirty="0"/>
              <a:t>to the Lord, and not to men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</a:t>
            </a:r>
          </a:p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8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knowing that whatever good thing each one does, this </a:t>
            </a:r>
            <a:r>
              <a:rPr lang="en-US" dirty="0"/>
              <a:t>he will receive back from the Lord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whether slave or free.</a:t>
            </a:r>
          </a:p>
        </p:txBody>
      </p:sp>
      <p:sp>
        <p:nvSpPr>
          <p:cNvPr id="8" name="Rounded Rectangle 6">
            <a:extLst>
              <a:ext uri="{FF2B5EF4-FFF2-40B4-BE49-F238E27FC236}">
                <a16:creationId xmlns:a16="http://schemas.microsoft.com/office/drawing/2014/main" xmlns="" id="{E1BD1428-4235-4007-D71B-DF7320DEF93D}"/>
              </a:ext>
            </a:extLst>
          </p:cNvPr>
          <p:cNvSpPr/>
          <p:nvPr/>
        </p:nvSpPr>
        <p:spPr bwMode="auto">
          <a:xfrm>
            <a:off x="194740" y="2488204"/>
            <a:ext cx="5541428" cy="308392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Could we apply this to employment today?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Integrity and sincerity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Ultimately trying to please and honor Christ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4" name="Rounded Rectangle 6">
            <a:extLst>
              <a:ext uri="{FF2B5EF4-FFF2-40B4-BE49-F238E27FC236}">
                <a16:creationId xmlns:a16="http://schemas.microsoft.com/office/drawing/2014/main" xmlns="" id="{7BBE68B9-CA8B-F8CA-BCE6-B1D0D6B0A9B5}"/>
              </a:ext>
            </a:extLst>
          </p:cNvPr>
          <p:cNvSpPr/>
          <p:nvPr/>
        </p:nvSpPr>
        <p:spPr bwMode="auto">
          <a:xfrm>
            <a:off x="5689600" y="4781169"/>
            <a:ext cx="2133600" cy="59093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Employee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54EFA6FC-5DEB-7D60-3E2D-C5EA1D9905B7}"/>
              </a:ext>
            </a:extLst>
          </p:cNvPr>
          <p:cNvGrpSpPr/>
          <p:nvPr/>
        </p:nvGrpSpPr>
        <p:grpSpPr>
          <a:xfrm>
            <a:off x="6756400" y="3467100"/>
            <a:ext cx="2209800" cy="1314069"/>
            <a:chOff x="6756400" y="2610231"/>
            <a:chExt cx="2209800" cy="1314069"/>
          </a:xfrm>
        </p:grpSpPr>
        <p:sp>
          <p:nvSpPr>
            <p:cNvPr id="16" name="Rounded Rectangle 6">
              <a:extLst>
                <a:ext uri="{FF2B5EF4-FFF2-40B4-BE49-F238E27FC236}">
                  <a16:creationId xmlns:a16="http://schemas.microsoft.com/office/drawing/2014/main" xmlns="" id="{6B49B101-0ED8-03B8-ACCA-1E839D678BAF}"/>
                </a:ext>
              </a:extLst>
            </p:cNvPr>
            <p:cNvSpPr/>
            <p:nvPr/>
          </p:nvSpPr>
          <p:spPr bwMode="auto">
            <a:xfrm>
              <a:off x="7433733" y="2610231"/>
              <a:ext cx="1532467" cy="590931"/>
            </a:xfrm>
            <a:prstGeom prst="roundRect">
              <a:avLst>
                <a:gd name="adj" fmla="val 0"/>
              </a:avLst>
            </a:prstGeom>
            <a:solidFill>
              <a:schemeClr val="tx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rtlCol="0" anchor="t" anchorCtr="0">
              <a:spAutoFit/>
            </a:bodyPr>
            <a:lstStyle/>
            <a:p>
              <a:pPr marL="174625" indent="-174625" algn="ctr">
                <a:lnSpc>
                  <a:spcPct val="90000"/>
                </a:lnSpc>
              </a:pPr>
              <a:r>
                <a:rPr lang="en-US" sz="360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Boss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xmlns="" id="{26D07E44-3A9D-D14B-0F19-79C0D7A60D89}"/>
                </a:ext>
              </a:extLst>
            </p:cNvPr>
            <p:cNvCxnSpPr>
              <a:cxnSpLocks/>
              <a:stCxn id="14" idx="0"/>
              <a:endCxn id="16" idx="2"/>
            </p:cNvCxnSpPr>
            <p:nvPr/>
          </p:nvCxnSpPr>
          <p:spPr bwMode="auto">
            <a:xfrm flipV="1">
              <a:off x="6756400" y="3201162"/>
              <a:ext cx="1443567" cy="72313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BD54419E-A918-6E89-F3E0-6CF88E0DD164}"/>
              </a:ext>
            </a:extLst>
          </p:cNvPr>
          <p:cNvGrpSpPr/>
          <p:nvPr/>
        </p:nvGrpSpPr>
        <p:grpSpPr>
          <a:xfrm>
            <a:off x="6079067" y="2400300"/>
            <a:ext cx="1354666" cy="2380869"/>
            <a:chOff x="6604000" y="1543431"/>
            <a:chExt cx="1354666" cy="2380869"/>
          </a:xfrm>
        </p:grpSpPr>
        <p:sp>
          <p:nvSpPr>
            <p:cNvPr id="19" name="Rounded Rectangle 6">
              <a:extLst>
                <a:ext uri="{FF2B5EF4-FFF2-40B4-BE49-F238E27FC236}">
                  <a16:creationId xmlns:a16="http://schemas.microsoft.com/office/drawing/2014/main" xmlns="" id="{4A6A20FE-6BDD-329D-CC77-0C3E8385F9CF}"/>
                </a:ext>
              </a:extLst>
            </p:cNvPr>
            <p:cNvSpPr/>
            <p:nvPr/>
          </p:nvSpPr>
          <p:spPr bwMode="auto">
            <a:xfrm>
              <a:off x="6604000" y="1543431"/>
              <a:ext cx="1354666" cy="590931"/>
            </a:xfrm>
            <a:prstGeom prst="roundRect">
              <a:avLst>
                <a:gd name="adj" fmla="val 0"/>
              </a:avLst>
            </a:prstGeom>
            <a:solidFill>
              <a:schemeClr val="tx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rtlCol="0" anchor="t" anchorCtr="0">
              <a:spAutoFit/>
            </a:bodyPr>
            <a:lstStyle/>
            <a:p>
              <a:pPr marL="174625" indent="-174625" algn="ctr">
                <a:lnSpc>
                  <a:spcPct val="90000"/>
                </a:lnSpc>
              </a:pPr>
              <a:r>
                <a:rPr lang="en-US" sz="360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Christ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xmlns="" id="{FC92A656-2CC6-3438-3374-51626A59E128}"/>
                </a:ext>
              </a:extLst>
            </p:cNvPr>
            <p:cNvCxnSpPr>
              <a:cxnSpLocks/>
              <a:stCxn id="14" idx="0"/>
              <a:endCxn id="19" idx="2"/>
            </p:cNvCxnSpPr>
            <p:nvPr/>
          </p:nvCxnSpPr>
          <p:spPr bwMode="auto">
            <a:xfrm flipV="1">
              <a:off x="7281333" y="2134362"/>
              <a:ext cx="0" cy="178993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421537294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E2E60E-FF52-ADB9-E047-8D8A365ED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600" y="5143500"/>
            <a:ext cx="3539067" cy="480061"/>
          </a:xfrm>
        </p:spPr>
        <p:txBody>
          <a:bodyPr/>
          <a:lstStyle/>
          <a:p>
            <a:r>
              <a:rPr lang="en-US" sz="2400" i="1" dirty="0"/>
              <a:t>Ephesians 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E664959-70C6-9F8F-195F-F0AAA23562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7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With good will render service,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as </a:t>
            </a:r>
            <a:r>
              <a:rPr lang="en-US" dirty="0"/>
              <a:t>to the Lord, and not to men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</a:t>
            </a:r>
          </a:p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8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knowing that whatever good thing each one does, this </a:t>
            </a:r>
            <a:r>
              <a:rPr lang="en-US" dirty="0"/>
              <a:t>he will receive back from the Lord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whether slave or free.</a:t>
            </a:r>
          </a:p>
        </p:txBody>
      </p:sp>
      <p:sp>
        <p:nvSpPr>
          <p:cNvPr id="8" name="Rounded Rectangle 6">
            <a:extLst>
              <a:ext uri="{FF2B5EF4-FFF2-40B4-BE49-F238E27FC236}">
                <a16:creationId xmlns:a16="http://schemas.microsoft.com/office/drawing/2014/main" xmlns="" id="{E1BD1428-4235-4007-D71B-DF7320DEF93D}"/>
              </a:ext>
            </a:extLst>
          </p:cNvPr>
          <p:cNvSpPr/>
          <p:nvPr/>
        </p:nvSpPr>
        <p:spPr bwMode="auto">
          <a:xfrm>
            <a:off x="194740" y="2488204"/>
            <a:ext cx="5541428" cy="308392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What does your demeanor and attitude at work say about Christ?</a:t>
            </a:r>
          </a:p>
          <a:p>
            <a:pPr algn="ctr"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4" name="Rounded Rectangle 6">
            <a:extLst>
              <a:ext uri="{FF2B5EF4-FFF2-40B4-BE49-F238E27FC236}">
                <a16:creationId xmlns:a16="http://schemas.microsoft.com/office/drawing/2014/main" xmlns="" id="{7BBE68B9-CA8B-F8CA-BCE6-B1D0D6B0A9B5}"/>
              </a:ext>
            </a:extLst>
          </p:cNvPr>
          <p:cNvSpPr/>
          <p:nvPr/>
        </p:nvSpPr>
        <p:spPr bwMode="auto">
          <a:xfrm>
            <a:off x="5689600" y="4781169"/>
            <a:ext cx="2133600" cy="59093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Employee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54EFA6FC-5DEB-7D60-3E2D-C5EA1D9905B7}"/>
              </a:ext>
            </a:extLst>
          </p:cNvPr>
          <p:cNvGrpSpPr/>
          <p:nvPr/>
        </p:nvGrpSpPr>
        <p:grpSpPr>
          <a:xfrm>
            <a:off x="6756400" y="3467100"/>
            <a:ext cx="2209800" cy="1314069"/>
            <a:chOff x="6756400" y="2610231"/>
            <a:chExt cx="2209800" cy="1314069"/>
          </a:xfrm>
        </p:grpSpPr>
        <p:sp>
          <p:nvSpPr>
            <p:cNvPr id="16" name="Rounded Rectangle 6">
              <a:extLst>
                <a:ext uri="{FF2B5EF4-FFF2-40B4-BE49-F238E27FC236}">
                  <a16:creationId xmlns:a16="http://schemas.microsoft.com/office/drawing/2014/main" xmlns="" id="{6B49B101-0ED8-03B8-ACCA-1E839D678BAF}"/>
                </a:ext>
              </a:extLst>
            </p:cNvPr>
            <p:cNvSpPr/>
            <p:nvPr/>
          </p:nvSpPr>
          <p:spPr bwMode="auto">
            <a:xfrm>
              <a:off x="7433733" y="2610231"/>
              <a:ext cx="1532467" cy="590931"/>
            </a:xfrm>
            <a:prstGeom prst="roundRect">
              <a:avLst>
                <a:gd name="adj" fmla="val 0"/>
              </a:avLst>
            </a:prstGeom>
            <a:solidFill>
              <a:schemeClr val="tx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rtlCol="0" anchor="t" anchorCtr="0">
              <a:spAutoFit/>
            </a:bodyPr>
            <a:lstStyle/>
            <a:p>
              <a:pPr marL="174625" indent="-174625" algn="ctr">
                <a:lnSpc>
                  <a:spcPct val="90000"/>
                </a:lnSpc>
              </a:pPr>
              <a:r>
                <a:rPr lang="en-US" sz="360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Boss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xmlns="" id="{26D07E44-3A9D-D14B-0F19-79C0D7A60D89}"/>
                </a:ext>
              </a:extLst>
            </p:cNvPr>
            <p:cNvCxnSpPr>
              <a:cxnSpLocks/>
              <a:stCxn id="14" idx="0"/>
              <a:endCxn id="16" idx="2"/>
            </p:cNvCxnSpPr>
            <p:nvPr/>
          </p:nvCxnSpPr>
          <p:spPr bwMode="auto">
            <a:xfrm flipV="1">
              <a:off x="6756400" y="3201162"/>
              <a:ext cx="1443567" cy="72313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BD54419E-A918-6E89-F3E0-6CF88E0DD164}"/>
              </a:ext>
            </a:extLst>
          </p:cNvPr>
          <p:cNvGrpSpPr/>
          <p:nvPr/>
        </p:nvGrpSpPr>
        <p:grpSpPr>
          <a:xfrm>
            <a:off x="6079067" y="2400300"/>
            <a:ext cx="1354666" cy="2380869"/>
            <a:chOff x="6604000" y="1543431"/>
            <a:chExt cx="1354666" cy="2380869"/>
          </a:xfrm>
        </p:grpSpPr>
        <p:sp>
          <p:nvSpPr>
            <p:cNvPr id="19" name="Rounded Rectangle 6">
              <a:extLst>
                <a:ext uri="{FF2B5EF4-FFF2-40B4-BE49-F238E27FC236}">
                  <a16:creationId xmlns:a16="http://schemas.microsoft.com/office/drawing/2014/main" xmlns="" id="{4A6A20FE-6BDD-329D-CC77-0C3E8385F9CF}"/>
                </a:ext>
              </a:extLst>
            </p:cNvPr>
            <p:cNvSpPr/>
            <p:nvPr/>
          </p:nvSpPr>
          <p:spPr bwMode="auto">
            <a:xfrm>
              <a:off x="6604000" y="1543431"/>
              <a:ext cx="1354666" cy="590931"/>
            </a:xfrm>
            <a:prstGeom prst="roundRect">
              <a:avLst>
                <a:gd name="adj" fmla="val 0"/>
              </a:avLst>
            </a:prstGeom>
            <a:solidFill>
              <a:schemeClr val="tx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rtlCol="0" anchor="t" anchorCtr="0">
              <a:spAutoFit/>
            </a:bodyPr>
            <a:lstStyle/>
            <a:p>
              <a:pPr marL="174625" indent="-174625" algn="ctr">
                <a:lnSpc>
                  <a:spcPct val="90000"/>
                </a:lnSpc>
              </a:pPr>
              <a:r>
                <a:rPr lang="en-US" sz="360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Christ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xmlns="" id="{FC92A656-2CC6-3438-3374-51626A59E128}"/>
                </a:ext>
              </a:extLst>
            </p:cNvPr>
            <p:cNvCxnSpPr>
              <a:cxnSpLocks/>
              <a:stCxn id="14" idx="0"/>
              <a:endCxn id="19" idx="2"/>
            </p:cNvCxnSpPr>
            <p:nvPr/>
          </p:nvCxnSpPr>
          <p:spPr bwMode="auto">
            <a:xfrm flipV="1">
              <a:off x="7281333" y="2134362"/>
              <a:ext cx="0" cy="178993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797570106"/>
      </p:ext>
    </p:extLst>
  </p:cSld>
  <p:clrMapOvr>
    <a:masterClrMapping/>
  </p:clrMapOvr>
  <p:transition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E2E60E-FF52-ADB9-E047-8D8A365ED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600" y="5143500"/>
            <a:ext cx="3539067" cy="480061"/>
          </a:xfrm>
        </p:spPr>
        <p:txBody>
          <a:bodyPr/>
          <a:lstStyle/>
          <a:p>
            <a:r>
              <a:rPr lang="en-US" sz="2400" i="1" dirty="0"/>
              <a:t>Ephesians 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E664959-70C6-9F8F-195F-F0AAA23562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7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With good will render service,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as </a:t>
            </a:r>
            <a:r>
              <a:rPr lang="en-US" dirty="0"/>
              <a:t>to the Lord, and not to men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</a:t>
            </a:r>
          </a:p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8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knowing that whatever good thing each one does, this </a:t>
            </a:r>
            <a:r>
              <a:rPr lang="en-US" dirty="0"/>
              <a:t>he will receive back from the Lord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whether slave or free.</a:t>
            </a:r>
          </a:p>
        </p:txBody>
      </p:sp>
      <p:sp>
        <p:nvSpPr>
          <p:cNvPr id="8" name="Rounded Rectangle 6">
            <a:extLst>
              <a:ext uri="{FF2B5EF4-FFF2-40B4-BE49-F238E27FC236}">
                <a16:creationId xmlns:a16="http://schemas.microsoft.com/office/drawing/2014/main" xmlns="" id="{E1BD1428-4235-4007-D71B-DF7320DEF93D}"/>
              </a:ext>
            </a:extLst>
          </p:cNvPr>
          <p:cNvSpPr/>
          <p:nvPr/>
        </p:nvSpPr>
        <p:spPr bwMode="auto">
          <a:xfrm>
            <a:off x="194740" y="2488204"/>
            <a:ext cx="5541428" cy="308392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Are your coworkers and employers glad you work there?</a:t>
            </a:r>
          </a:p>
          <a:p>
            <a:pPr algn="ctr"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4" name="Rounded Rectangle 6">
            <a:extLst>
              <a:ext uri="{FF2B5EF4-FFF2-40B4-BE49-F238E27FC236}">
                <a16:creationId xmlns:a16="http://schemas.microsoft.com/office/drawing/2014/main" xmlns="" id="{7BBE68B9-CA8B-F8CA-BCE6-B1D0D6B0A9B5}"/>
              </a:ext>
            </a:extLst>
          </p:cNvPr>
          <p:cNvSpPr/>
          <p:nvPr/>
        </p:nvSpPr>
        <p:spPr bwMode="auto">
          <a:xfrm>
            <a:off x="5689600" y="4781169"/>
            <a:ext cx="2133600" cy="59093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Employee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54EFA6FC-5DEB-7D60-3E2D-C5EA1D9905B7}"/>
              </a:ext>
            </a:extLst>
          </p:cNvPr>
          <p:cNvGrpSpPr/>
          <p:nvPr/>
        </p:nvGrpSpPr>
        <p:grpSpPr>
          <a:xfrm>
            <a:off x="6756400" y="3467100"/>
            <a:ext cx="2209800" cy="1314069"/>
            <a:chOff x="6756400" y="2610231"/>
            <a:chExt cx="2209800" cy="1314069"/>
          </a:xfrm>
        </p:grpSpPr>
        <p:sp>
          <p:nvSpPr>
            <p:cNvPr id="16" name="Rounded Rectangle 6">
              <a:extLst>
                <a:ext uri="{FF2B5EF4-FFF2-40B4-BE49-F238E27FC236}">
                  <a16:creationId xmlns:a16="http://schemas.microsoft.com/office/drawing/2014/main" xmlns="" id="{6B49B101-0ED8-03B8-ACCA-1E839D678BAF}"/>
                </a:ext>
              </a:extLst>
            </p:cNvPr>
            <p:cNvSpPr/>
            <p:nvPr/>
          </p:nvSpPr>
          <p:spPr bwMode="auto">
            <a:xfrm>
              <a:off x="7433733" y="2610231"/>
              <a:ext cx="1532467" cy="590931"/>
            </a:xfrm>
            <a:prstGeom prst="roundRect">
              <a:avLst>
                <a:gd name="adj" fmla="val 0"/>
              </a:avLst>
            </a:prstGeom>
            <a:solidFill>
              <a:schemeClr val="tx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rtlCol="0" anchor="t" anchorCtr="0">
              <a:spAutoFit/>
            </a:bodyPr>
            <a:lstStyle/>
            <a:p>
              <a:pPr marL="174625" indent="-174625" algn="ctr">
                <a:lnSpc>
                  <a:spcPct val="90000"/>
                </a:lnSpc>
              </a:pPr>
              <a:r>
                <a:rPr lang="en-US" sz="360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Boss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xmlns="" id="{26D07E44-3A9D-D14B-0F19-79C0D7A60D89}"/>
                </a:ext>
              </a:extLst>
            </p:cNvPr>
            <p:cNvCxnSpPr>
              <a:cxnSpLocks/>
              <a:stCxn id="14" idx="0"/>
              <a:endCxn id="16" idx="2"/>
            </p:cNvCxnSpPr>
            <p:nvPr/>
          </p:nvCxnSpPr>
          <p:spPr bwMode="auto">
            <a:xfrm flipV="1">
              <a:off x="6756400" y="3201162"/>
              <a:ext cx="1443567" cy="72313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BD54419E-A918-6E89-F3E0-6CF88E0DD164}"/>
              </a:ext>
            </a:extLst>
          </p:cNvPr>
          <p:cNvGrpSpPr/>
          <p:nvPr/>
        </p:nvGrpSpPr>
        <p:grpSpPr>
          <a:xfrm>
            <a:off x="6079067" y="2400300"/>
            <a:ext cx="1354666" cy="2380869"/>
            <a:chOff x="6604000" y="1543431"/>
            <a:chExt cx="1354666" cy="2380869"/>
          </a:xfrm>
        </p:grpSpPr>
        <p:sp>
          <p:nvSpPr>
            <p:cNvPr id="19" name="Rounded Rectangle 6">
              <a:extLst>
                <a:ext uri="{FF2B5EF4-FFF2-40B4-BE49-F238E27FC236}">
                  <a16:creationId xmlns:a16="http://schemas.microsoft.com/office/drawing/2014/main" xmlns="" id="{4A6A20FE-6BDD-329D-CC77-0C3E8385F9CF}"/>
                </a:ext>
              </a:extLst>
            </p:cNvPr>
            <p:cNvSpPr/>
            <p:nvPr/>
          </p:nvSpPr>
          <p:spPr bwMode="auto">
            <a:xfrm>
              <a:off x="6604000" y="1543431"/>
              <a:ext cx="1354666" cy="590931"/>
            </a:xfrm>
            <a:prstGeom prst="roundRect">
              <a:avLst>
                <a:gd name="adj" fmla="val 0"/>
              </a:avLst>
            </a:prstGeom>
            <a:solidFill>
              <a:schemeClr val="tx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rtlCol="0" anchor="t" anchorCtr="0">
              <a:spAutoFit/>
            </a:bodyPr>
            <a:lstStyle/>
            <a:p>
              <a:pPr marL="174625" indent="-174625" algn="ctr">
                <a:lnSpc>
                  <a:spcPct val="90000"/>
                </a:lnSpc>
              </a:pPr>
              <a:r>
                <a:rPr lang="en-US" sz="360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Christ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xmlns="" id="{FC92A656-2CC6-3438-3374-51626A59E128}"/>
                </a:ext>
              </a:extLst>
            </p:cNvPr>
            <p:cNvCxnSpPr>
              <a:cxnSpLocks/>
              <a:stCxn id="14" idx="0"/>
              <a:endCxn id="19" idx="2"/>
            </p:cNvCxnSpPr>
            <p:nvPr/>
          </p:nvCxnSpPr>
          <p:spPr bwMode="auto">
            <a:xfrm flipV="1">
              <a:off x="7281333" y="2134362"/>
              <a:ext cx="0" cy="178993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799575126"/>
      </p:ext>
    </p:extLst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D20405-65D0-DB84-A7A4-56A7E73B7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0702" y="5143500"/>
            <a:ext cx="3181131" cy="482314"/>
          </a:xfrm>
        </p:spPr>
        <p:txBody>
          <a:bodyPr/>
          <a:lstStyle/>
          <a:p>
            <a:r>
              <a:rPr lang="en-US" sz="1100" dirty="0"/>
              <a:t>Sam Harris, Letter to a Christian Nation (New York: Alfred A. Knopf, 2006), 18-19, 23-24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D2D368A-CE5A-0F2E-8D54-B4969E04D6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335" y="79377"/>
            <a:ext cx="6510865" cy="5521324"/>
          </a:xfrm>
        </p:spPr>
        <p:txBody>
          <a:bodyPr/>
          <a:lstStyle/>
          <a:p>
            <a:r>
              <a:rPr lang="en-US" dirty="0"/>
              <a:t>Harris argues that, unlike what the Bible says, we need to agree that it is</a:t>
            </a:r>
          </a:p>
          <a:p>
            <a:r>
              <a:rPr lang="en-US" dirty="0"/>
              <a:t>“patently evil to own [slaves] and treat them like farm equipment.”</a:t>
            </a:r>
          </a:p>
        </p:txBody>
      </p:sp>
    </p:spTree>
    <p:extLst>
      <p:ext uri="{BB962C8B-B14F-4D97-AF65-F5344CB8AC3E}">
        <p14:creationId xmlns:p14="http://schemas.microsoft.com/office/powerpoint/2010/main" val="406906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E2E60E-FF52-ADB9-E047-8D8A365ED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600" y="5143500"/>
            <a:ext cx="3539067" cy="480061"/>
          </a:xfrm>
        </p:spPr>
        <p:txBody>
          <a:bodyPr/>
          <a:lstStyle/>
          <a:p>
            <a:r>
              <a:rPr lang="en-US" sz="2400" i="1" dirty="0"/>
              <a:t>Ephesians 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E664959-70C6-9F8F-195F-F0AAA23562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7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With good will render service,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as </a:t>
            </a:r>
            <a:r>
              <a:rPr lang="en-US" dirty="0"/>
              <a:t>to the Lord, and not to men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</a:t>
            </a:r>
          </a:p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8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knowing that whatever good thing each one does, this </a:t>
            </a:r>
            <a:r>
              <a:rPr lang="en-US" dirty="0"/>
              <a:t>he will receive back from the Lord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whether slave or free.</a:t>
            </a:r>
          </a:p>
        </p:txBody>
      </p:sp>
      <p:sp>
        <p:nvSpPr>
          <p:cNvPr id="8" name="Rounded Rectangle 6">
            <a:extLst>
              <a:ext uri="{FF2B5EF4-FFF2-40B4-BE49-F238E27FC236}">
                <a16:creationId xmlns:a16="http://schemas.microsoft.com/office/drawing/2014/main" xmlns="" id="{E1BD1428-4235-4007-D71B-DF7320DEF93D}"/>
              </a:ext>
            </a:extLst>
          </p:cNvPr>
          <p:cNvSpPr/>
          <p:nvPr/>
        </p:nvSpPr>
        <p:spPr bwMode="auto">
          <a:xfrm>
            <a:off x="194740" y="2488204"/>
            <a:ext cx="5541428" cy="308392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Do you view yourself as offering service “to the Lord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and not to people?”</a:t>
            </a:r>
          </a:p>
          <a:p>
            <a:pPr algn="ctr"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4" name="Rounded Rectangle 6">
            <a:extLst>
              <a:ext uri="{FF2B5EF4-FFF2-40B4-BE49-F238E27FC236}">
                <a16:creationId xmlns:a16="http://schemas.microsoft.com/office/drawing/2014/main" xmlns="" id="{7BBE68B9-CA8B-F8CA-BCE6-B1D0D6B0A9B5}"/>
              </a:ext>
            </a:extLst>
          </p:cNvPr>
          <p:cNvSpPr/>
          <p:nvPr/>
        </p:nvSpPr>
        <p:spPr bwMode="auto">
          <a:xfrm>
            <a:off x="5689600" y="4781169"/>
            <a:ext cx="2133600" cy="59093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Employee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54EFA6FC-5DEB-7D60-3E2D-C5EA1D9905B7}"/>
              </a:ext>
            </a:extLst>
          </p:cNvPr>
          <p:cNvGrpSpPr/>
          <p:nvPr/>
        </p:nvGrpSpPr>
        <p:grpSpPr>
          <a:xfrm>
            <a:off x="6756400" y="3467100"/>
            <a:ext cx="2209800" cy="1314069"/>
            <a:chOff x="6756400" y="2610231"/>
            <a:chExt cx="2209800" cy="1314069"/>
          </a:xfrm>
        </p:grpSpPr>
        <p:sp>
          <p:nvSpPr>
            <p:cNvPr id="16" name="Rounded Rectangle 6">
              <a:extLst>
                <a:ext uri="{FF2B5EF4-FFF2-40B4-BE49-F238E27FC236}">
                  <a16:creationId xmlns:a16="http://schemas.microsoft.com/office/drawing/2014/main" xmlns="" id="{6B49B101-0ED8-03B8-ACCA-1E839D678BAF}"/>
                </a:ext>
              </a:extLst>
            </p:cNvPr>
            <p:cNvSpPr/>
            <p:nvPr/>
          </p:nvSpPr>
          <p:spPr bwMode="auto">
            <a:xfrm>
              <a:off x="7433733" y="2610231"/>
              <a:ext cx="1532467" cy="590931"/>
            </a:xfrm>
            <a:prstGeom prst="roundRect">
              <a:avLst>
                <a:gd name="adj" fmla="val 0"/>
              </a:avLst>
            </a:prstGeom>
            <a:solidFill>
              <a:schemeClr val="tx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rtlCol="0" anchor="t" anchorCtr="0">
              <a:spAutoFit/>
            </a:bodyPr>
            <a:lstStyle/>
            <a:p>
              <a:pPr marL="174625" indent="-174625" algn="ctr">
                <a:lnSpc>
                  <a:spcPct val="90000"/>
                </a:lnSpc>
              </a:pPr>
              <a:r>
                <a:rPr lang="en-US" sz="360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Boss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xmlns="" id="{26D07E44-3A9D-D14B-0F19-79C0D7A60D89}"/>
                </a:ext>
              </a:extLst>
            </p:cNvPr>
            <p:cNvCxnSpPr>
              <a:cxnSpLocks/>
              <a:stCxn id="14" idx="0"/>
              <a:endCxn id="16" idx="2"/>
            </p:cNvCxnSpPr>
            <p:nvPr/>
          </p:nvCxnSpPr>
          <p:spPr bwMode="auto">
            <a:xfrm flipV="1">
              <a:off x="6756400" y="3201162"/>
              <a:ext cx="1443567" cy="72313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BD54419E-A918-6E89-F3E0-6CF88E0DD164}"/>
              </a:ext>
            </a:extLst>
          </p:cNvPr>
          <p:cNvGrpSpPr/>
          <p:nvPr/>
        </p:nvGrpSpPr>
        <p:grpSpPr>
          <a:xfrm>
            <a:off x="6079067" y="2400300"/>
            <a:ext cx="1354666" cy="2380869"/>
            <a:chOff x="6604000" y="1543431"/>
            <a:chExt cx="1354666" cy="2380869"/>
          </a:xfrm>
        </p:grpSpPr>
        <p:sp>
          <p:nvSpPr>
            <p:cNvPr id="19" name="Rounded Rectangle 6">
              <a:extLst>
                <a:ext uri="{FF2B5EF4-FFF2-40B4-BE49-F238E27FC236}">
                  <a16:creationId xmlns:a16="http://schemas.microsoft.com/office/drawing/2014/main" xmlns="" id="{4A6A20FE-6BDD-329D-CC77-0C3E8385F9CF}"/>
                </a:ext>
              </a:extLst>
            </p:cNvPr>
            <p:cNvSpPr/>
            <p:nvPr/>
          </p:nvSpPr>
          <p:spPr bwMode="auto">
            <a:xfrm>
              <a:off x="6604000" y="1543431"/>
              <a:ext cx="1354666" cy="590931"/>
            </a:xfrm>
            <a:prstGeom prst="roundRect">
              <a:avLst>
                <a:gd name="adj" fmla="val 0"/>
              </a:avLst>
            </a:prstGeom>
            <a:solidFill>
              <a:schemeClr val="tx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rtlCol="0" anchor="t" anchorCtr="0">
              <a:spAutoFit/>
            </a:bodyPr>
            <a:lstStyle/>
            <a:p>
              <a:pPr marL="174625" indent="-174625" algn="ctr">
                <a:lnSpc>
                  <a:spcPct val="90000"/>
                </a:lnSpc>
              </a:pPr>
              <a:r>
                <a:rPr lang="en-US" sz="360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Christ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xmlns="" id="{FC92A656-2CC6-3438-3374-51626A59E128}"/>
                </a:ext>
              </a:extLst>
            </p:cNvPr>
            <p:cNvCxnSpPr>
              <a:cxnSpLocks/>
              <a:stCxn id="14" idx="0"/>
              <a:endCxn id="19" idx="2"/>
            </p:cNvCxnSpPr>
            <p:nvPr/>
          </p:nvCxnSpPr>
          <p:spPr bwMode="auto">
            <a:xfrm flipV="1">
              <a:off x="7281333" y="2134362"/>
              <a:ext cx="0" cy="178993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253131755"/>
      </p:ext>
    </p:extLst>
  </p:cSld>
  <p:clrMapOvr>
    <a:masterClrMapping/>
  </p:clrMapOvr>
  <p:transition>
    <p:wipe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E2E60E-FF52-ADB9-E047-8D8A365ED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600" y="5143500"/>
            <a:ext cx="3539067" cy="480061"/>
          </a:xfrm>
        </p:spPr>
        <p:txBody>
          <a:bodyPr/>
          <a:lstStyle/>
          <a:p>
            <a:r>
              <a:rPr lang="en-US" sz="2400" i="1" dirty="0"/>
              <a:t>Ephesians 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E664959-70C6-9F8F-195F-F0AAA23562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9 </a:t>
            </a:r>
            <a:r>
              <a:rPr lang="en-US" dirty="0"/>
              <a:t>And </a:t>
            </a:r>
            <a:r>
              <a:rPr lang="en-US" u="sng" dirty="0"/>
              <a:t>masters</a:t>
            </a:r>
            <a:r>
              <a:rPr lang="en-US" dirty="0"/>
              <a:t>, do the same things to them, </a:t>
            </a:r>
          </a:p>
          <a:p>
            <a:r>
              <a:rPr lang="en-US" dirty="0"/>
              <a:t>	and give up threatening,</a:t>
            </a:r>
          </a:p>
          <a:p>
            <a:r>
              <a:rPr lang="en-US" dirty="0"/>
              <a:t>	knowing that both their Master and yours is in heaven, and there is no partiality with Him.</a:t>
            </a: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54EFA6FC-5DEB-7D60-3E2D-C5EA1D9905B7}"/>
              </a:ext>
            </a:extLst>
          </p:cNvPr>
          <p:cNvGrpSpPr/>
          <p:nvPr/>
        </p:nvGrpSpPr>
        <p:grpSpPr>
          <a:xfrm>
            <a:off x="6756400" y="3467100"/>
            <a:ext cx="2209800" cy="1314069"/>
            <a:chOff x="6756400" y="2610231"/>
            <a:chExt cx="2209800" cy="1314069"/>
          </a:xfrm>
        </p:grpSpPr>
        <p:sp>
          <p:nvSpPr>
            <p:cNvPr id="16" name="Rounded Rectangle 6">
              <a:extLst>
                <a:ext uri="{FF2B5EF4-FFF2-40B4-BE49-F238E27FC236}">
                  <a16:creationId xmlns:a16="http://schemas.microsoft.com/office/drawing/2014/main" xmlns="" id="{6B49B101-0ED8-03B8-ACCA-1E839D678BAF}"/>
                </a:ext>
              </a:extLst>
            </p:cNvPr>
            <p:cNvSpPr/>
            <p:nvPr/>
          </p:nvSpPr>
          <p:spPr bwMode="auto">
            <a:xfrm>
              <a:off x="7433733" y="2610231"/>
              <a:ext cx="1532467" cy="590931"/>
            </a:xfrm>
            <a:prstGeom prst="roundRect">
              <a:avLst>
                <a:gd name="adj" fmla="val 0"/>
              </a:avLst>
            </a:prstGeom>
            <a:solidFill>
              <a:schemeClr val="tx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rtlCol="0" anchor="t" anchorCtr="0">
              <a:spAutoFit/>
            </a:bodyPr>
            <a:lstStyle/>
            <a:p>
              <a:pPr marL="174625" indent="-174625" algn="ctr">
                <a:lnSpc>
                  <a:spcPct val="90000"/>
                </a:lnSpc>
              </a:pPr>
              <a:r>
                <a:rPr lang="en-US" sz="360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Master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xmlns="" id="{26D07E44-3A9D-D14B-0F19-79C0D7A60D89}"/>
                </a:ext>
              </a:extLst>
            </p:cNvPr>
            <p:cNvCxnSpPr>
              <a:cxnSpLocks/>
              <a:stCxn id="14" idx="0"/>
              <a:endCxn id="16" idx="2"/>
            </p:cNvCxnSpPr>
            <p:nvPr/>
          </p:nvCxnSpPr>
          <p:spPr bwMode="auto">
            <a:xfrm flipV="1">
              <a:off x="6756400" y="3201162"/>
              <a:ext cx="1443567" cy="72313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BD54419E-A918-6E89-F3E0-6CF88E0DD164}"/>
              </a:ext>
            </a:extLst>
          </p:cNvPr>
          <p:cNvGrpSpPr/>
          <p:nvPr/>
        </p:nvGrpSpPr>
        <p:grpSpPr>
          <a:xfrm>
            <a:off x="6079067" y="2400300"/>
            <a:ext cx="1354666" cy="2380869"/>
            <a:chOff x="6604000" y="1543431"/>
            <a:chExt cx="1354666" cy="2380869"/>
          </a:xfrm>
        </p:grpSpPr>
        <p:sp>
          <p:nvSpPr>
            <p:cNvPr id="19" name="Rounded Rectangle 6">
              <a:extLst>
                <a:ext uri="{FF2B5EF4-FFF2-40B4-BE49-F238E27FC236}">
                  <a16:creationId xmlns:a16="http://schemas.microsoft.com/office/drawing/2014/main" xmlns="" id="{4A6A20FE-6BDD-329D-CC77-0C3E8385F9CF}"/>
                </a:ext>
              </a:extLst>
            </p:cNvPr>
            <p:cNvSpPr/>
            <p:nvPr/>
          </p:nvSpPr>
          <p:spPr bwMode="auto">
            <a:xfrm>
              <a:off x="6604000" y="1543431"/>
              <a:ext cx="1354666" cy="590931"/>
            </a:xfrm>
            <a:prstGeom prst="roundRect">
              <a:avLst>
                <a:gd name="adj" fmla="val 0"/>
              </a:avLst>
            </a:prstGeom>
            <a:solidFill>
              <a:schemeClr val="tx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rtlCol="0" anchor="t" anchorCtr="0">
              <a:spAutoFit/>
            </a:bodyPr>
            <a:lstStyle/>
            <a:p>
              <a:pPr marL="174625" indent="-174625" algn="ctr">
                <a:lnSpc>
                  <a:spcPct val="90000"/>
                </a:lnSpc>
              </a:pPr>
              <a:r>
                <a:rPr lang="en-US" sz="360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Christ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xmlns="" id="{FC92A656-2CC6-3438-3374-51626A59E128}"/>
                </a:ext>
              </a:extLst>
            </p:cNvPr>
            <p:cNvCxnSpPr>
              <a:cxnSpLocks/>
              <a:stCxn id="14" idx="0"/>
              <a:endCxn id="19" idx="2"/>
            </p:cNvCxnSpPr>
            <p:nvPr/>
          </p:nvCxnSpPr>
          <p:spPr bwMode="auto">
            <a:xfrm flipV="1">
              <a:off x="7281333" y="2134362"/>
              <a:ext cx="0" cy="178993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</p:grpSp>
      <p:sp>
        <p:nvSpPr>
          <p:cNvPr id="4" name="Rounded Rectangle 6">
            <a:extLst>
              <a:ext uri="{FF2B5EF4-FFF2-40B4-BE49-F238E27FC236}">
                <a16:creationId xmlns:a16="http://schemas.microsoft.com/office/drawing/2014/main" xmlns="" id="{65BC01B7-F2B4-CFEF-9B12-281035A92F7B}"/>
              </a:ext>
            </a:extLst>
          </p:cNvPr>
          <p:cNvSpPr/>
          <p:nvPr/>
        </p:nvSpPr>
        <p:spPr bwMode="auto">
          <a:xfrm>
            <a:off x="194740" y="2488204"/>
            <a:ext cx="5541428" cy="308392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Masters need to remember who their Lord is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 partiality with him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“Do the same things to them”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Rules out harsh threatening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xmlns="" id="{E931F280-3CAE-91A3-AE80-264094F82F21}"/>
              </a:ext>
            </a:extLst>
          </p:cNvPr>
          <p:cNvCxnSpPr>
            <a:cxnSpLocks/>
            <a:stCxn id="16" idx="0"/>
          </p:cNvCxnSpPr>
          <p:nvPr/>
        </p:nvCxnSpPr>
        <p:spPr bwMode="auto">
          <a:xfrm flipH="1" flipV="1">
            <a:off x="6756400" y="2991231"/>
            <a:ext cx="1443567" cy="47586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14" name="Rounded Rectangle 6">
            <a:extLst>
              <a:ext uri="{FF2B5EF4-FFF2-40B4-BE49-F238E27FC236}">
                <a16:creationId xmlns:a16="http://schemas.microsoft.com/office/drawing/2014/main" xmlns="" id="{7BBE68B9-CA8B-F8CA-BCE6-B1D0D6B0A9B5}"/>
              </a:ext>
            </a:extLst>
          </p:cNvPr>
          <p:cNvSpPr/>
          <p:nvPr/>
        </p:nvSpPr>
        <p:spPr bwMode="auto">
          <a:xfrm>
            <a:off x="5689600" y="4781169"/>
            <a:ext cx="2133600" cy="59093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Servant</a:t>
            </a:r>
          </a:p>
        </p:txBody>
      </p:sp>
    </p:spTree>
    <p:extLst>
      <p:ext uri="{BB962C8B-B14F-4D97-AF65-F5344CB8AC3E}">
        <p14:creationId xmlns:p14="http://schemas.microsoft.com/office/powerpoint/2010/main" val="203716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E2E60E-FF52-ADB9-E047-8D8A365ED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600" y="5143500"/>
            <a:ext cx="3539067" cy="480061"/>
          </a:xfrm>
        </p:spPr>
        <p:txBody>
          <a:bodyPr/>
          <a:lstStyle/>
          <a:p>
            <a:r>
              <a:rPr lang="en-US" sz="2400" i="1" dirty="0"/>
              <a:t>Ephesians 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E664959-70C6-9F8F-195F-F0AAA23562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9 </a:t>
            </a:r>
            <a:r>
              <a:rPr lang="en-US" dirty="0"/>
              <a:t>And masters, do the same things to them, </a:t>
            </a:r>
          </a:p>
          <a:p>
            <a:r>
              <a:rPr lang="en-US" dirty="0"/>
              <a:t>	and give up threatening,</a:t>
            </a:r>
          </a:p>
          <a:p>
            <a:r>
              <a:rPr lang="en-US" dirty="0"/>
              <a:t>	knowing that both their Master and yours is in heaven, and there is no partiality with Him.</a:t>
            </a: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54EFA6FC-5DEB-7D60-3E2D-C5EA1D9905B7}"/>
              </a:ext>
            </a:extLst>
          </p:cNvPr>
          <p:cNvGrpSpPr/>
          <p:nvPr/>
        </p:nvGrpSpPr>
        <p:grpSpPr>
          <a:xfrm>
            <a:off x="6756400" y="3467100"/>
            <a:ext cx="2209800" cy="1314069"/>
            <a:chOff x="6756400" y="2610231"/>
            <a:chExt cx="2209800" cy="1314069"/>
          </a:xfrm>
        </p:grpSpPr>
        <p:sp>
          <p:nvSpPr>
            <p:cNvPr id="16" name="Rounded Rectangle 6">
              <a:extLst>
                <a:ext uri="{FF2B5EF4-FFF2-40B4-BE49-F238E27FC236}">
                  <a16:creationId xmlns:a16="http://schemas.microsoft.com/office/drawing/2014/main" xmlns="" id="{6B49B101-0ED8-03B8-ACCA-1E839D678BAF}"/>
                </a:ext>
              </a:extLst>
            </p:cNvPr>
            <p:cNvSpPr/>
            <p:nvPr/>
          </p:nvSpPr>
          <p:spPr bwMode="auto">
            <a:xfrm>
              <a:off x="7433733" y="2610231"/>
              <a:ext cx="1532467" cy="590931"/>
            </a:xfrm>
            <a:prstGeom prst="roundRect">
              <a:avLst>
                <a:gd name="adj" fmla="val 0"/>
              </a:avLst>
            </a:prstGeom>
            <a:solidFill>
              <a:schemeClr val="tx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rtlCol="0" anchor="t" anchorCtr="0">
              <a:spAutoFit/>
            </a:bodyPr>
            <a:lstStyle/>
            <a:p>
              <a:pPr marL="174625" indent="-174625" algn="ctr">
                <a:lnSpc>
                  <a:spcPct val="90000"/>
                </a:lnSpc>
              </a:pPr>
              <a:r>
                <a:rPr lang="en-US" sz="360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Boss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xmlns="" id="{26D07E44-3A9D-D14B-0F19-79C0D7A60D89}"/>
                </a:ext>
              </a:extLst>
            </p:cNvPr>
            <p:cNvCxnSpPr>
              <a:cxnSpLocks/>
              <a:stCxn id="14" idx="0"/>
              <a:endCxn id="16" idx="2"/>
            </p:cNvCxnSpPr>
            <p:nvPr/>
          </p:nvCxnSpPr>
          <p:spPr bwMode="auto">
            <a:xfrm flipV="1">
              <a:off x="6756400" y="3201162"/>
              <a:ext cx="1443567" cy="72313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BD54419E-A918-6E89-F3E0-6CF88E0DD164}"/>
              </a:ext>
            </a:extLst>
          </p:cNvPr>
          <p:cNvGrpSpPr/>
          <p:nvPr/>
        </p:nvGrpSpPr>
        <p:grpSpPr>
          <a:xfrm>
            <a:off x="6079067" y="2400300"/>
            <a:ext cx="1354666" cy="2380869"/>
            <a:chOff x="6604000" y="1543431"/>
            <a:chExt cx="1354666" cy="2380869"/>
          </a:xfrm>
        </p:grpSpPr>
        <p:sp>
          <p:nvSpPr>
            <p:cNvPr id="19" name="Rounded Rectangle 6">
              <a:extLst>
                <a:ext uri="{FF2B5EF4-FFF2-40B4-BE49-F238E27FC236}">
                  <a16:creationId xmlns:a16="http://schemas.microsoft.com/office/drawing/2014/main" xmlns="" id="{4A6A20FE-6BDD-329D-CC77-0C3E8385F9CF}"/>
                </a:ext>
              </a:extLst>
            </p:cNvPr>
            <p:cNvSpPr/>
            <p:nvPr/>
          </p:nvSpPr>
          <p:spPr bwMode="auto">
            <a:xfrm>
              <a:off x="6604000" y="1543431"/>
              <a:ext cx="1354666" cy="590931"/>
            </a:xfrm>
            <a:prstGeom prst="roundRect">
              <a:avLst>
                <a:gd name="adj" fmla="val 0"/>
              </a:avLst>
            </a:prstGeom>
            <a:solidFill>
              <a:schemeClr val="tx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rtlCol="0" anchor="t" anchorCtr="0">
              <a:spAutoFit/>
            </a:bodyPr>
            <a:lstStyle/>
            <a:p>
              <a:pPr marL="174625" indent="-174625" algn="ctr">
                <a:lnSpc>
                  <a:spcPct val="90000"/>
                </a:lnSpc>
              </a:pPr>
              <a:r>
                <a:rPr lang="en-US" sz="360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Christ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xmlns="" id="{FC92A656-2CC6-3438-3374-51626A59E128}"/>
                </a:ext>
              </a:extLst>
            </p:cNvPr>
            <p:cNvCxnSpPr>
              <a:cxnSpLocks/>
              <a:stCxn id="14" idx="0"/>
              <a:endCxn id="19" idx="2"/>
            </p:cNvCxnSpPr>
            <p:nvPr/>
          </p:nvCxnSpPr>
          <p:spPr bwMode="auto">
            <a:xfrm flipV="1">
              <a:off x="7281333" y="2134362"/>
              <a:ext cx="0" cy="178993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</p:grpSp>
      <p:sp>
        <p:nvSpPr>
          <p:cNvPr id="4" name="Rounded Rectangle 6">
            <a:extLst>
              <a:ext uri="{FF2B5EF4-FFF2-40B4-BE49-F238E27FC236}">
                <a16:creationId xmlns:a16="http://schemas.microsoft.com/office/drawing/2014/main" xmlns="" id="{65BC01B7-F2B4-CFEF-9B12-281035A92F7B}"/>
              </a:ext>
            </a:extLst>
          </p:cNvPr>
          <p:cNvSpPr/>
          <p:nvPr/>
        </p:nvSpPr>
        <p:spPr bwMode="auto">
          <a:xfrm>
            <a:off x="194740" y="2488204"/>
            <a:ext cx="5541428" cy="308392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Could we apply this to employment today?</a:t>
            </a:r>
          </a:p>
          <a:p>
            <a:pPr marL="174625" indent="-174625"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4625" indent="-174625"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4625" indent="-174625"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4625" indent="-174625"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xmlns="" id="{E931F280-3CAE-91A3-AE80-264094F82F21}"/>
              </a:ext>
            </a:extLst>
          </p:cNvPr>
          <p:cNvCxnSpPr>
            <a:cxnSpLocks/>
            <a:stCxn id="16" idx="0"/>
          </p:cNvCxnSpPr>
          <p:nvPr/>
        </p:nvCxnSpPr>
        <p:spPr bwMode="auto">
          <a:xfrm flipH="1" flipV="1">
            <a:off x="6756400" y="2991231"/>
            <a:ext cx="1443567" cy="47586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14" name="Rounded Rectangle 6">
            <a:extLst>
              <a:ext uri="{FF2B5EF4-FFF2-40B4-BE49-F238E27FC236}">
                <a16:creationId xmlns:a16="http://schemas.microsoft.com/office/drawing/2014/main" xmlns="" id="{7BBE68B9-CA8B-F8CA-BCE6-B1D0D6B0A9B5}"/>
              </a:ext>
            </a:extLst>
          </p:cNvPr>
          <p:cNvSpPr/>
          <p:nvPr/>
        </p:nvSpPr>
        <p:spPr bwMode="auto">
          <a:xfrm>
            <a:off x="5689600" y="4781169"/>
            <a:ext cx="2133600" cy="59093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Employee</a:t>
            </a:r>
          </a:p>
        </p:txBody>
      </p:sp>
    </p:spTree>
    <p:extLst>
      <p:ext uri="{BB962C8B-B14F-4D97-AF65-F5344CB8AC3E}">
        <p14:creationId xmlns:p14="http://schemas.microsoft.com/office/powerpoint/2010/main" val="2008181091"/>
      </p:ext>
    </p:extLst>
  </p:cSld>
  <p:clrMapOvr>
    <a:masterClrMapping/>
  </p:clrMapOvr>
  <p:transition>
    <p:wipe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E2E60E-FF52-ADB9-E047-8D8A365ED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600" y="5143500"/>
            <a:ext cx="3539067" cy="480061"/>
          </a:xfrm>
        </p:spPr>
        <p:txBody>
          <a:bodyPr/>
          <a:lstStyle/>
          <a:p>
            <a:r>
              <a:rPr lang="en-US" sz="2400" i="1" dirty="0"/>
              <a:t>Ephesians 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E664959-70C6-9F8F-195F-F0AAA23562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9 </a:t>
            </a:r>
            <a:r>
              <a:rPr lang="en-US" dirty="0"/>
              <a:t>And masters, do the same things to them, </a:t>
            </a:r>
          </a:p>
          <a:p>
            <a:r>
              <a:rPr lang="en-US" dirty="0"/>
              <a:t>	and give up threatening,</a:t>
            </a:r>
          </a:p>
          <a:p>
            <a:r>
              <a:rPr lang="en-US" dirty="0"/>
              <a:t>	knowing that both their Master and yours is in heaven, and there is no partiality with Him.</a:t>
            </a: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54EFA6FC-5DEB-7D60-3E2D-C5EA1D9905B7}"/>
              </a:ext>
            </a:extLst>
          </p:cNvPr>
          <p:cNvGrpSpPr/>
          <p:nvPr/>
        </p:nvGrpSpPr>
        <p:grpSpPr>
          <a:xfrm>
            <a:off x="6756400" y="3467100"/>
            <a:ext cx="2209800" cy="1314069"/>
            <a:chOff x="6756400" y="2610231"/>
            <a:chExt cx="2209800" cy="1314069"/>
          </a:xfrm>
        </p:grpSpPr>
        <p:sp>
          <p:nvSpPr>
            <p:cNvPr id="16" name="Rounded Rectangle 6">
              <a:extLst>
                <a:ext uri="{FF2B5EF4-FFF2-40B4-BE49-F238E27FC236}">
                  <a16:creationId xmlns:a16="http://schemas.microsoft.com/office/drawing/2014/main" xmlns="" id="{6B49B101-0ED8-03B8-ACCA-1E839D678BAF}"/>
                </a:ext>
              </a:extLst>
            </p:cNvPr>
            <p:cNvSpPr/>
            <p:nvPr/>
          </p:nvSpPr>
          <p:spPr bwMode="auto">
            <a:xfrm>
              <a:off x="7433733" y="2610231"/>
              <a:ext cx="1532467" cy="590931"/>
            </a:xfrm>
            <a:prstGeom prst="roundRect">
              <a:avLst>
                <a:gd name="adj" fmla="val 0"/>
              </a:avLst>
            </a:prstGeom>
            <a:solidFill>
              <a:schemeClr val="tx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rtlCol="0" anchor="t" anchorCtr="0">
              <a:spAutoFit/>
            </a:bodyPr>
            <a:lstStyle/>
            <a:p>
              <a:pPr marL="174625" indent="-174625" algn="ctr">
                <a:lnSpc>
                  <a:spcPct val="90000"/>
                </a:lnSpc>
              </a:pPr>
              <a:r>
                <a:rPr lang="en-US" sz="360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Boss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xmlns="" id="{26D07E44-3A9D-D14B-0F19-79C0D7A60D89}"/>
                </a:ext>
              </a:extLst>
            </p:cNvPr>
            <p:cNvCxnSpPr>
              <a:cxnSpLocks/>
              <a:stCxn id="14" idx="0"/>
              <a:endCxn id="16" idx="2"/>
            </p:cNvCxnSpPr>
            <p:nvPr/>
          </p:nvCxnSpPr>
          <p:spPr bwMode="auto">
            <a:xfrm flipV="1">
              <a:off x="6756400" y="3201162"/>
              <a:ext cx="1443567" cy="72313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BD54419E-A918-6E89-F3E0-6CF88E0DD164}"/>
              </a:ext>
            </a:extLst>
          </p:cNvPr>
          <p:cNvGrpSpPr/>
          <p:nvPr/>
        </p:nvGrpSpPr>
        <p:grpSpPr>
          <a:xfrm>
            <a:off x="6079067" y="2400300"/>
            <a:ext cx="1354666" cy="2380869"/>
            <a:chOff x="6604000" y="1543431"/>
            <a:chExt cx="1354666" cy="2380869"/>
          </a:xfrm>
        </p:grpSpPr>
        <p:sp>
          <p:nvSpPr>
            <p:cNvPr id="19" name="Rounded Rectangle 6">
              <a:extLst>
                <a:ext uri="{FF2B5EF4-FFF2-40B4-BE49-F238E27FC236}">
                  <a16:creationId xmlns:a16="http://schemas.microsoft.com/office/drawing/2014/main" xmlns="" id="{4A6A20FE-6BDD-329D-CC77-0C3E8385F9CF}"/>
                </a:ext>
              </a:extLst>
            </p:cNvPr>
            <p:cNvSpPr/>
            <p:nvPr/>
          </p:nvSpPr>
          <p:spPr bwMode="auto">
            <a:xfrm>
              <a:off x="6604000" y="1543431"/>
              <a:ext cx="1354666" cy="590931"/>
            </a:xfrm>
            <a:prstGeom prst="roundRect">
              <a:avLst>
                <a:gd name="adj" fmla="val 0"/>
              </a:avLst>
            </a:prstGeom>
            <a:solidFill>
              <a:schemeClr val="tx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rtlCol="0" anchor="t" anchorCtr="0">
              <a:spAutoFit/>
            </a:bodyPr>
            <a:lstStyle/>
            <a:p>
              <a:pPr marL="174625" indent="-174625" algn="ctr">
                <a:lnSpc>
                  <a:spcPct val="90000"/>
                </a:lnSpc>
              </a:pPr>
              <a:r>
                <a:rPr lang="en-US" sz="360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Christ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xmlns="" id="{FC92A656-2CC6-3438-3374-51626A59E128}"/>
                </a:ext>
              </a:extLst>
            </p:cNvPr>
            <p:cNvCxnSpPr>
              <a:cxnSpLocks/>
              <a:stCxn id="14" idx="0"/>
              <a:endCxn id="19" idx="2"/>
            </p:cNvCxnSpPr>
            <p:nvPr/>
          </p:nvCxnSpPr>
          <p:spPr bwMode="auto">
            <a:xfrm flipV="1">
              <a:off x="7281333" y="2134362"/>
              <a:ext cx="0" cy="178993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</p:grpSp>
      <p:sp>
        <p:nvSpPr>
          <p:cNvPr id="4" name="Rounded Rectangle 6">
            <a:extLst>
              <a:ext uri="{FF2B5EF4-FFF2-40B4-BE49-F238E27FC236}">
                <a16:creationId xmlns:a16="http://schemas.microsoft.com/office/drawing/2014/main" xmlns="" id="{65BC01B7-F2B4-CFEF-9B12-281035A92F7B}"/>
              </a:ext>
            </a:extLst>
          </p:cNvPr>
          <p:cNvSpPr/>
          <p:nvPr/>
        </p:nvSpPr>
        <p:spPr bwMode="auto">
          <a:xfrm>
            <a:off x="194740" y="2488204"/>
            <a:ext cx="5541428" cy="308392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What does your demeanor/ attitude at work tell your employees about Christ?</a:t>
            </a:r>
          </a:p>
          <a:p>
            <a:pPr algn="ctr"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xmlns="" id="{E931F280-3CAE-91A3-AE80-264094F82F21}"/>
              </a:ext>
            </a:extLst>
          </p:cNvPr>
          <p:cNvCxnSpPr>
            <a:cxnSpLocks/>
            <a:stCxn id="16" idx="0"/>
          </p:cNvCxnSpPr>
          <p:nvPr/>
        </p:nvCxnSpPr>
        <p:spPr bwMode="auto">
          <a:xfrm flipH="1" flipV="1">
            <a:off x="6756400" y="2991231"/>
            <a:ext cx="1443567" cy="47586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14" name="Rounded Rectangle 6">
            <a:extLst>
              <a:ext uri="{FF2B5EF4-FFF2-40B4-BE49-F238E27FC236}">
                <a16:creationId xmlns:a16="http://schemas.microsoft.com/office/drawing/2014/main" xmlns="" id="{7BBE68B9-CA8B-F8CA-BCE6-B1D0D6B0A9B5}"/>
              </a:ext>
            </a:extLst>
          </p:cNvPr>
          <p:cNvSpPr/>
          <p:nvPr/>
        </p:nvSpPr>
        <p:spPr bwMode="auto">
          <a:xfrm>
            <a:off x="5689600" y="4781169"/>
            <a:ext cx="2133600" cy="59093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Employee</a:t>
            </a:r>
          </a:p>
        </p:txBody>
      </p:sp>
    </p:spTree>
    <p:extLst>
      <p:ext uri="{BB962C8B-B14F-4D97-AF65-F5344CB8AC3E}">
        <p14:creationId xmlns:p14="http://schemas.microsoft.com/office/powerpoint/2010/main" val="4069912579"/>
      </p:ext>
    </p:extLst>
  </p:cSld>
  <p:clrMapOvr>
    <a:masterClrMapping/>
  </p:clrMapOvr>
  <p:transition>
    <p:wipe dir="r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E2E60E-FF52-ADB9-E047-8D8A365ED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600" y="5143500"/>
            <a:ext cx="3539067" cy="480061"/>
          </a:xfrm>
        </p:spPr>
        <p:txBody>
          <a:bodyPr/>
          <a:lstStyle/>
          <a:p>
            <a:r>
              <a:rPr lang="en-US" sz="2400" i="1" dirty="0"/>
              <a:t>Ephesians 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E664959-70C6-9F8F-195F-F0AAA23562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9 </a:t>
            </a:r>
            <a:r>
              <a:rPr lang="en-US" dirty="0"/>
              <a:t>And masters, do the same things to them, </a:t>
            </a:r>
          </a:p>
          <a:p>
            <a:r>
              <a:rPr lang="en-US" dirty="0"/>
              <a:t>	and give up threatening,</a:t>
            </a:r>
          </a:p>
          <a:p>
            <a:r>
              <a:rPr lang="en-US" dirty="0"/>
              <a:t>	knowing that both their Master and yours is in heaven, and there is no partiality with Him.</a:t>
            </a: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54EFA6FC-5DEB-7D60-3E2D-C5EA1D9905B7}"/>
              </a:ext>
            </a:extLst>
          </p:cNvPr>
          <p:cNvGrpSpPr/>
          <p:nvPr/>
        </p:nvGrpSpPr>
        <p:grpSpPr>
          <a:xfrm>
            <a:off x="6756400" y="3467100"/>
            <a:ext cx="2209800" cy="1314069"/>
            <a:chOff x="6756400" y="2610231"/>
            <a:chExt cx="2209800" cy="1314069"/>
          </a:xfrm>
        </p:grpSpPr>
        <p:sp>
          <p:nvSpPr>
            <p:cNvPr id="16" name="Rounded Rectangle 6">
              <a:extLst>
                <a:ext uri="{FF2B5EF4-FFF2-40B4-BE49-F238E27FC236}">
                  <a16:creationId xmlns:a16="http://schemas.microsoft.com/office/drawing/2014/main" xmlns="" id="{6B49B101-0ED8-03B8-ACCA-1E839D678BAF}"/>
                </a:ext>
              </a:extLst>
            </p:cNvPr>
            <p:cNvSpPr/>
            <p:nvPr/>
          </p:nvSpPr>
          <p:spPr bwMode="auto">
            <a:xfrm>
              <a:off x="7433733" y="2610231"/>
              <a:ext cx="1532467" cy="590931"/>
            </a:xfrm>
            <a:prstGeom prst="roundRect">
              <a:avLst>
                <a:gd name="adj" fmla="val 0"/>
              </a:avLst>
            </a:prstGeom>
            <a:solidFill>
              <a:schemeClr val="tx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rtlCol="0" anchor="t" anchorCtr="0">
              <a:spAutoFit/>
            </a:bodyPr>
            <a:lstStyle/>
            <a:p>
              <a:pPr marL="174625" indent="-174625" algn="ctr">
                <a:lnSpc>
                  <a:spcPct val="90000"/>
                </a:lnSpc>
              </a:pPr>
              <a:r>
                <a:rPr lang="en-US" sz="360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Boss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xmlns="" id="{26D07E44-3A9D-D14B-0F19-79C0D7A60D89}"/>
                </a:ext>
              </a:extLst>
            </p:cNvPr>
            <p:cNvCxnSpPr>
              <a:cxnSpLocks/>
              <a:stCxn id="14" idx="0"/>
              <a:endCxn id="16" idx="2"/>
            </p:cNvCxnSpPr>
            <p:nvPr/>
          </p:nvCxnSpPr>
          <p:spPr bwMode="auto">
            <a:xfrm flipV="1">
              <a:off x="6756400" y="3201162"/>
              <a:ext cx="1443567" cy="72313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BD54419E-A918-6E89-F3E0-6CF88E0DD164}"/>
              </a:ext>
            </a:extLst>
          </p:cNvPr>
          <p:cNvGrpSpPr/>
          <p:nvPr/>
        </p:nvGrpSpPr>
        <p:grpSpPr>
          <a:xfrm>
            <a:off x="6079067" y="2400300"/>
            <a:ext cx="1354666" cy="2380869"/>
            <a:chOff x="6604000" y="1543431"/>
            <a:chExt cx="1354666" cy="2380869"/>
          </a:xfrm>
        </p:grpSpPr>
        <p:sp>
          <p:nvSpPr>
            <p:cNvPr id="19" name="Rounded Rectangle 6">
              <a:extLst>
                <a:ext uri="{FF2B5EF4-FFF2-40B4-BE49-F238E27FC236}">
                  <a16:creationId xmlns:a16="http://schemas.microsoft.com/office/drawing/2014/main" xmlns="" id="{4A6A20FE-6BDD-329D-CC77-0C3E8385F9CF}"/>
                </a:ext>
              </a:extLst>
            </p:cNvPr>
            <p:cNvSpPr/>
            <p:nvPr/>
          </p:nvSpPr>
          <p:spPr bwMode="auto">
            <a:xfrm>
              <a:off x="6604000" y="1543431"/>
              <a:ext cx="1354666" cy="590931"/>
            </a:xfrm>
            <a:prstGeom prst="roundRect">
              <a:avLst>
                <a:gd name="adj" fmla="val 0"/>
              </a:avLst>
            </a:prstGeom>
            <a:solidFill>
              <a:schemeClr val="tx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rtlCol="0" anchor="t" anchorCtr="0">
              <a:spAutoFit/>
            </a:bodyPr>
            <a:lstStyle/>
            <a:p>
              <a:pPr marL="174625" indent="-174625" algn="ctr">
                <a:lnSpc>
                  <a:spcPct val="90000"/>
                </a:lnSpc>
              </a:pPr>
              <a:r>
                <a:rPr lang="en-US" sz="360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Christ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xmlns="" id="{FC92A656-2CC6-3438-3374-51626A59E128}"/>
                </a:ext>
              </a:extLst>
            </p:cNvPr>
            <p:cNvCxnSpPr>
              <a:cxnSpLocks/>
              <a:stCxn id="14" idx="0"/>
              <a:endCxn id="19" idx="2"/>
            </p:cNvCxnSpPr>
            <p:nvPr/>
          </p:nvCxnSpPr>
          <p:spPr bwMode="auto">
            <a:xfrm flipV="1">
              <a:off x="7281333" y="2134362"/>
              <a:ext cx="0" cy="178993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</p:grpSp>
      <p:sp>
        <p:nvSpPr>
          <p:cNvPr id="4" name="Rounded Rectangle 6">
            <a:extLst>
              <a:ext uri="{FF2B5EF4-FFF2-40B4-BE49-F238E27FC236}">
                <a16:creationId xmlns:a16="http://schemas.microsoft.com/office/drawing/2014/main" xmlns="" id="{65BC01B7-F2B4-CFEF-9B12-281035A92F7B}"/>
              </a:ext>
            </a:extLst>
          </p:cNvPr>
          <p:cNvSpPr/>
          <p:nvPr/>
        </p:nvSpPr>
        <p:spPr bwMode="auto">
          <a:xfrm>
            <a:off x="194740" y="2488204"/>
            <a:ext cx="5541428" cy="308392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Are your employees glad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you are their boss?</a:t>
            </a:r>
          </a:p>
          <a:p>
            <a:pPr algn="ctr"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xmlns="" id="{E931F280-3CAE-91A3-AE80-264094F82F21}"/>
              </a:ext>
            </a:extLst>
          </p:cNvPr>
          <p:cNvCxnSpPr>
            <a:cxnSpLocks/>
            <a:stCxn id="16" idx="0"/>
          </p:cNvCxnSpPr>
          <p:nvPr/>
        </p:nvCxnSpPr>
        <p:spPr bwMode="auto">
          <a:xfrm flipH="1" flipV="1">
            <a:off x="6756400" y="2991231"/>
            <a:ext cx="1443567" cy="47586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14" name="Rounded Rectangle 6">
            <a:extLst>
              <a:ext uri="{FF2B5EF4-FFF2-40B4-BE49-F238E27FC236}">
                <a16:creationId xmlns:a16="http://schemas.microsoft.com/office/drawing/2014/main" xmlns="" id="{7BBE68B9-CA8B-F8CA-BCE6-B1D0D6B0A9B5}"/>
              </a:ext>
            </a:extLst>
          </p:cNvPr>
          <p:cNvSpPr/>
          <p:nvPr/>
        </p:nvSpPr>
        <p:spPr bwMode="auto">
          <a:xfrm>
            <a:off x="5689600" y="4781169"/>
            <a:ext cx="2133600" cy="59093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Employee</a:t>
            </a:r>
          </a:p>
        </p:txBody>
      </p:sp>
    </p:spTree>
    <p:extLst>
      <p:ext uri="{BB962C8B-B14F-4D97-AF65-F5344CB8AC3E}">
        <p14:creationId xmlns:p14="http://schemas.microsoft.com/office/powerpoint/2010/main" val="481852024"/>
      </p:ext>
    </p:extLst>
  </p:cSld>
  <p:clrMapOvr>
    <a:masterClrMapping/>
  </p:clrMapOvr>
  <p:transition>
    <p:wipe dir="r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E2E60E-FF52-ADB9-E047-8D8A365ED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600" y="5143500"/>
            <a:ext cx="3539067" cy="480061"/>
          </a:xfrm>
        </p:spPr>
        <p:txBody>
          <a:bodyPr/>
          <a:lstStyle/>
          <a:p>
            <a:r>
              <a:rPr lang="en-US" sz="2400" i="1" dirty="0"/>
              <a:t>Ephesians 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E664959-70C6-9F8F-195F-F0AAA23562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9 </a:t>
            </a:r>
            <a:r>
              <a:rPr lang="en-US" dirty="0"/>
              <a:t>And masters, do the same things to them, </a:t>
            </a:r>
          </a:p>
          <a:p>
            <a:r>
              <a:rPr lang="en-US" dirty="0"/>
              <a:t>	and give up threatening,</a:t>
            </a:r>
          </a:p>
          <a:p>
            <a:r>
              <a:rPr lang="en-US" dirty="0"/>
              <a:t>	knowing that both their Master and yours is in heaven, and there is no partiality with Him.</a:t>
            </a: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54EFA6FC-5DEB-7D60-3E2D-C5EA1D9905B7}"/>
              </a:ext>
            </a:extLst>
          </p:cNvPr>
          <p:cNvGrpSpPr/>
          <p:nvPr/>
        </p:nvGrpSpPr>
        <p:grpSpPr>
          <a:xfrm>
            <a:off x="6756400" y="3467100"/>
            <a:ext cx="2209800" cy="1314069"/>
            <a:chOff x="6756400" y="2610231"/>
            <a:chExt cx="2209800" cy="1314069"/>
          </a:xfrm>
        </p:grpSpPr>
        <p:sp>
          <p:nvSpPr>
            <p:cNvPr id="16" name="Rounded Rectangle 6">
              <a:extLst>
                <a:ext uri="{FF2B5EF4-FFF2-40B4-BE49-F238E27FC236}">
                  <a16:creationId xmlns:a16="http://schemas.microsoft.com/office/drawing/2014/main" xmlns="" id="{6B49B101-0ED8-03B8-ACCA-1E839D678BAF}"/>
                </a:ext>
              </a:extLst>
            </p:cNvPr>
            <p:cNvSpPr/>
            <p:nvPr/>
          </p:nvSpPr>
          <p:spPr bwMode="auto">
            <a:xfrm>
              <a:off x="7433733" y="2610231"/>
              <a:ext cx="1532467" cy="590931"/>
            </a:xfrm>
            <a:prstGeom prst="roundRect">
              <a:avLst>
                <a:gd name="adj" fmla="val 0"/>
              </a:avLst>
            </a:prstGeom>
            <a:solidFill>
              <a:schemeClr val="tx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rtlCol="0" anchor="t" anchorCtr="0">
              <a:spAutoFit/>
            </a:bodyPr>
            <a:lstStyle/>
            <a:p>
              <a:pPr marL="174625" indent="-174625" algn="ctr">
                <a:lnSpc>
                  <a:spcPct val="90000"/>
                </a:lnSpc>
              </a:pPr>
              <a:r>
                <a:rPr lang="en-US" sz="360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Boss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xmlns="" id="{26D07E44-3A9D-D14B-0F19-79C0D7A60D89}"/>
                </a:ext>
              </a:extLst>
            </p:cNvPr>
            <p:cNvCxnSpPr>
              <a:cxnSpLocks/>
              <a:stCxn id="14" idx="0"/>
              <a:endCxn id="16" idx="2"/>
            </p:cNvCxnSpPr>
            <p:nvPr/>
          </p:nvCxnSpPr>
          <p:spPr bwMode="auto">
            <a:xfrm flipV="1">
              <a:off x="6756400" y="3201162"/>
              <a:ext cx="1443567" cy="72313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BD54419E-A918-6E89-F3E0-6CF88E0DD164}"/>
              </a:ext>
            </a:extLst>
          </p:cNvPr>
          <p:cNvGrpSpPr/>
          <p:nvPr/>
        </p:nvGrpSpPr>
        <p:grpSpPr>
          <a:xfrm>
            <a:off x="6079067" y="2400300"/>
            <a:ext cx="1354666" cy="2380869"/>
            <a:chOff x="6604000" y="1543431"/>
            <a:chExt cx="1354666" cy="2380869"/>
          </a:xfrm>
        </p:grpSpPr>
        <p:sp>
          <p:nvSpPr>
            <p:cNvPr id="19" name="Rounded Rectangle 6">
              <a:extLst>
                <a:ext uri="{FF2B5EF4-FFF2-40B4-BE49-F238E27FC236}">
                  <a16:creationId xmlns:a16="http://schemas.microsoft.com/office/drawing/2014/main" xmlns="" id="{4A6A20FE-6BDD-329D-CC77-0C3E8385F9CF}"/>
                </a:ext>
              </a:extLst>
            </p:cNvPr>
            <p:cNvSpPr/>
            <p:nvPr/>
          </p:nvSpPr>
          <p:spPr bwMode="auto">
            <a:xfrm>
              <a:off x="6604000" y="1543431"/>
              <a:ext cx="1354666" cy="590931"/>
            </a:xfrm>
            <a:prstGeom prst="roundRect">
              <a:avLst>
                <a:gd name="adj" fmla="val 0"/>
              </a:avLst>
            </a:prstGeom>
            <a:solidFill>
              <a:schemeClr val="tx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rtlCol="0" anchor="t" anchorCtr="0">
              <a:spAutoFit/>
            </a:bodyPr>
            <a:lstStyle/>
            <a:p>
              <a:pPr marL="174625" indent="-174625" algn="ctr">
                <a:lnSpc>
                  <a:spcPct val="90000"/>
                </a:lnSpc>
              </a:pPr>
              <a:r>
                <a:rPr lang="en-US" sz="360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Christ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xmlns="" id="{FC92A656-2CC6-3438-3374-51626A59E128}"/>
                </a:ext>
              </a:extLst>
            </p:cNvPr>
            <p:cNvCxnSpPr>
              <a:cxnSpLocks/>
              <a:stCxn id="14" idx="0"/>
              <a:endCxn id="19" idx="2"/>
            </p:cNvCxnSpPr>
            <p:nvPr/>
          </p:nvCxnSpPr>
          <p:spPr bwMode="auto">
            <a:xfrm flipV="1">
              <a:off x="7281333" y="2134362"/>
              <a:ext cx="0" cy="178993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</p:grpSp>
      <p:sp>
        <p:nvSpPr>
          <p:cNvPr id="4" name="Rounded Rectangle 6">
            <a:extLst>
              <a:ext uri="{FF2B5EF4-FFF2-40B4-BE49-F238E27FC236}">
                <a16:creationId xmlns:a16="http://schemas.microsoft.com/office/drawing/2014/main" xmlns="" id="{65BC01B7-F2B4-CFEF-9B12-281035A92F7B}"/>
              </a:ext>
            </a:extLst>
          </p:cNvPr>
          <p:cNvSpPr/>
          <p:nvPr/>
        </p:nvSpPr>
        <p:spPr bwMode="auto">
          <a:xfrm>
            <a:off x="194740" y="2488204"/>
            <a:ext cx="5541428" cy="308392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Are you the model of hard work, integrity, respect, and good will?</a:t>
            </a:r>
          </a:p>
          <a:p>
            <a:pPr algn="ctr"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xmlns="" id="{E931F280-3CAE-91A3-AE80-264094F82F21}"/>
              </a:ext>
            </a:extLst>
          </p:cNvPr>
          <p:cNvCxnSpPr>
            <a:cxnSpLocks/>
            <a:stCxn id="16" idx="0"/>
          </p:cNvCxnSpPr>
          <p:nvPr/>
        </p:nvCxnSpPr>
        <p:spPr bwMode="auto">
          <a:xfrm flipH="1" flipV="1">
            <a:off x="6756400" y="2991231"/>
            <a:ext cx="1443567" cy="47586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14" name="Rounded Rectangle 6">
            <a:extLst>
              <a:ext uri="{FF2B5EF4-FFF2-40B4-BE49-F238E27FC236}">
                <a16:creationId xmlns:a16="http://schemas.microsoft.com/office/drawing/2014/main" xmlns="" id="{7BBE68B9-CA8B-F8CA-BCE6-B1D0D6B0A9B5}"/>
              </a:ext>
            </a:extLst>
          </p:cNvPr>
          <p:cNvSpPr/>
          <p:nvPr/>
        </p:nvSpPr>
        <p:spPr bwMode="auto">
          <a:xfrm>
            <a:off x="5689600" y="4781169"/>
            <a:ext cx="2133600" cy="59093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Employee</a:t>
            </a:r>
          </a:p>
        </p:txBody>
      </p:sp>
    </p:spTree>
    <p:extLst>
      <p:ext uri="{BB962C8B-B14F-4D97-AF65-F5344CB8AC3E}">
        <p14:creationId xmlns:p14="http://schemas.microsoft.com/office/powerpoint/2010/main" val="1806039134"/>
      </p:ext>
    </p:extLst>
  </p:cSld>
  <p:clrMapOvr>
    <a:masterClrMapping/>
  </p:clrMapOvr>
  <p:transition>
    <p:wipe dir="r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E2E60E-FF52-ADB9-E047-8D8A365ED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600" y="5143500"/>
            <a:ext cx="3539067" cy="480061"/>
          </a:xfrm>
        </p:spPr>
        <p:txBody>
          <a:bodyPr/>
          <a:lstStyle/>
          <a:p>
            <a:r>
              <a:rPr lang="en-US" sz="2400" i="1" dirty="0"/>
              <a:t>Ephesians 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E664959-70C6-9F8F-195F-F0AAA23562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9 </a:t>
            </a:r>
            <a:r>
              <a:rPr lang="en-US" dirty="0"/>
              <a:t>And masters, do the same things to them, </a:t>
            </a:r>
          </a:p>
          <a:p>
            <a:r>
              <a:rPr lang="en-US" dirty="0"/>
              <a:t>	and give up threatening,</a:t>
            </a:r>
          </a:p>
          <a:p>
            <a:r>
              <a:rPr lang="en-US" dirty="0"/>
              <a:t>	knowing that both their Master and yours is in heaven, and there is no partiality with Him.</a:t>
            </a: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54EFA6FC-5DEB-7D60-3E2D-C5EA1D9905B7}"/>
              </a:ext>
            </a:extLst>
          </p:cNvPr>
          <p:cNvGrpSpPr/>
          <p:nvPr/>
        </p:nvGrpSpPr>
        <p:grpSpPr>
          <a:xfrm>
            <a:off x="6756400" y="3467100"/>
            <a:ext cx="2209800" cy="1314069"/>
            <a:chOff x="6756400" y="2610231"/>
            <a:chExt cx="2209800" cy="1314069"/>
          </a:xfrm>
        </p:grpSpPr>
        <p:sp>
          <p:nvSpPr>
            <p:cNvPr id="16" name="Rounded Rectangle 6">
              <a:extLst>
                <a:ext uri="{FF2B5EF4-FFF2-40B4-BE49-F238E27FC236}">
                  <a16:creationId xmlns:a16="http://schemas.microsoft.com/office/drawing/2014/main" xmlns="" id="{6B49B101-0ED8-03B8-ACCA-1E839D678BAF}"/>
                </a:ext>
              </a:extLst>
            </p:cNvPr>
            <p:cNvSpPr/>
            <p:nvPr/>
          </p:nvSpPr>
          <p:spPr bwMode="auto">
            <a:xfrm>
              <a:off x="7433733" y="2610231"/>
              <a:ext cx="1532467" cy="590931"/>
            </a:xfrm>
            <a:prstGeom prst="roundRect">
              <a:avLst>
                <a:gd name="adj" fmla="val 0"/>
              </a:avLst>
            </a:prstGeom>
            <a:solidFill>
              <a:schemeClr val="tx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rtlCol="0" anchor="t" anchorCtr="0">
              <a:spAutoFit/>
            </a:bodyPr>
            <a:lstStyle/>
            <a:p>
              <a:pPr marL="174625" indent="-174625" algn="ctr">
                <a:lnSpc>
                  <a:spcPct val="90000"/>
                </a:lnSpc>
              </a:pPr>
              <a:r>
                <a:rPr lang="en-US" sz="360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Boss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xmlns="" id="{26D07E44-3A9D-D14B-0F19-79C0D7A60D89}"/>
                </a:ext>
              </a:extLst>
            </p:cNvPr>
            <p:cNvCxnSpPr>
              <a:cxnSpLocks/>
              <a:stCxn id="14" idx="0"/>
              <a:endCxn id="16" idx="2"/>
            </p:cNvCxnSpPr>
            <p:nvPr/>
          </p:nvCxnSpPr>
          <p:spPr bwMode="auto">
            <a:xfrm flipV="1">
              <a:off x="6756400" y="3201162"/>
              <a:ext cx="1443567" cy="72313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BD54419E-A918-6E89-F3E0-6CF88E0DD164}"/>
              </a:ext>
            </a:extLst>
          </p:cNvPr>
          <p:cNvGrpSpPr/>
          <p:nvPr/>
        </p:nvGrpSpPr>
        <p:grpSpPr>
          <a:xfrm>
            <a:off x="6079067" y="2400300"/>
            <a:ext cx="1354666" cy="2380869"/>
            <a:chOff x="6604000" y="1543431"/>
            <a:chExt cx="1354666" cy="2380869"/>
          </a:xfrm>
        </p:grpSpPr>
        <p:sp>
          <p:nvSpPr>
            <p:cNvPr id="19" name="Rounded Rectangle 6">
              <a:extLst>
                <a:ext uri="{FF2B5EF4-FFF2-40B4-BE49-F238E27FC236}">
                  <a16:creationId xmlns:a16="http://schemas.microsoft.com/office/drawing/2014/main" xmlns="" id="{4A6A20FE-6BDD-329D-CC77-0C3E8385F9CF}"/>
                </a:ext>
              </a:extLst>
            </p:cNvPr>
            <p:cNvSpPr/>
            <p:nvPr/>
          </p:nvSpPr>
          <p:spPr bwMode="auto">
            <a:xfrm>
              <a:off x="6604000" y="1543431"/>
              <a:ext cx="1354666" cy="590931"/>
            </a:xfrm>
            <a:prstGeom prst="roundRect">
              <a:avLst>
                <a:gd name="adj" fmla="val 0"/>
              </a:avLst>
            </a:prstGeom>
            <a:solidFill>
              <a:schemeClr val="tx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rtlCol="0" anchor="t" anchorCtr="0">
              <a:spAutoFit/>
            </a:bodyPr>
            <a:lstStyle/>
            <a:p>
              <a:pPr marL="174625" indent="-174625" algn="ctr">
                <a:lnSpc>
                  <a:spcPct val="90000"/>
                </a:lnSpc>
              </a:pPr>
              <a:r>
                <a:rPr lang="en-US" sz="360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Christ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xmlns="" id="{FC92A656-2CC6-3438-3374-51626A59E128}"/>
                </a:ext>
              </a:extLst>
            </p:cNvPr>
            <p:cNvCxnSpPr>
              <a:cxnSpLocks/>
              <a:stCxn id="14" idx="0"/>
              <a:endCxn id="19" idx="2"/>
            </p:cNvCxnSpPr>
            <p:nvPr/>
          </p:nvCxnSpPr>
          <p:spPr bwMode="auto">
            <a:xfrm flipV="1">
              <a:off x="7281333" y="2134362"/>
              <a:ext cx="0" cy="178993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</p:grpSp>
      <p:sp>
        <p:nvSpPr>
          <p:cNvPr id="4" name="Rounded Rectangle 6">
            <a:extLst>
              <a:ext uri="{FF2B5EF4-FFF2-40B4-BE49-F238E27FC236}">
                <a16:creationId xmlns:a16="http://schemas.microsoft.com/office/drawing/2014/main" xmlns="" id="{65BC01B7-F2B4-CFEF-9B12-281035A92F7B}"/>
              </a:ext>
            </a:extLst>
          </p:cNvPr>
          <p:cNvSpPr/>
          <p:nvPr/>
        </p:nvSpPr>
        <p:spPr bwMode="auto">
          <a:xfrm>
            <a:off x="194740" y="2488204"/>
            <a:ext cx="5541428" cy="308392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How would your leadership change if you knew you were accountable to God for how you use your authority?</a:t>
            </a:r>
          </a:p>
          <a:p>
            <a:pPr algn="ctr"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xmlns="" id="{E931F280-3CAE-91A3-AE80-264094F82F21}"/>
              </a:ext>
            </a:extLst>
          </p:cNvPr>
          <p:cNvCxnSpPr>
            <a:cxnSpLocks/>
            <a:stCxn id="16" idx="0"/>
          </p:cNvCxnSpPr>
          <p:nvPr/>
        </p:nvCxnSpPr>
        <p:spPr bwMode="auto">
          <a:xfrm flipH="1" flipV="1">
            <a:off x="6756400" y="2991231"/>
            <a:ext cx="1443567" cy="47586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14" name="Rounded Rectangle 6">
            <a:extLst>
              <a:ext uri="{FF2B5EF4-FFF2-40B4-BE49-F238E27FC236}">
                <a16:creationId xmlns:a16="http://schemas.microsoft.com/office/drawing/2014/main" xmlns="" id="{7BBE68B9-CA8B-F8CA-BCE6-B1D0D6B0A9B5}"/>
              </a:ext>
            </a:extLst>
          </p:cNvPr>
          <p:cNvSpPr/>
          <p:nvPr/>
        </p:nvSpPr>
        <p:spPr bwMode="auto">
          <a:xfrm>
            <a:off x="5689600" y="4781169"/>
            <a:ext cx="2133600" cy="59093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Employee</a:t>
            </a:r>
          </a:p>
        </p:txBody>
      </p:sp>
    </p:spTree>
    <p:extLst>
      <p:ext uri="{BB962C8B-B14F-4D97-AF65-F5344CB8AC3E}">
        <p14:creationId xmlns:p14="http://schemas.microsoft.com/office/powerpoint/2010/main" val="4053929318"/>
      </p:ext>
    </p:extLst>
  </p:cSld>
  <p:clrMapOvr>
    <a:masterClrMapping/>
  </p:clrMapOvr>
  <p:transition>
    <p:wipe dir="r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777ACE0E-5CEA-CDE0-7379-E7FD06FF1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Scripture and Slavery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E664959-70C6-9F8F-195F-F0AAA23562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Ephesians 6 is part of the larger biblical teaching on this subject</a:t>
            </a:r>
          </a:p>
          <a:p>
            <a:r>
              <a:rPr lang="en-US" dirty="0"/>
              <a:t>Jesus: “He has sent me to proclaim that captives will be released… that the oppressed will be set free” </a:t>
            </a:r>
            <a:r>
              <a:rPr lang="en-US" sz="1800" i="1" dirty="0"/>
              <a:t>(Luke 4:18)</a:t>
            </a:r>
          </a:p>
          <a:p>
            <a:r>
              <a:rPr lang="en-US" dirty="0"/>
              <a:t>In 1 Tim 1:10 Paul condemns slave-traders</a:t>
            </a:r>
          </a:p>
          <a:p>
            <a:r>
              <a:rPr lang="en-US" dirty="0"/>
              <a:t>Babylon is condemned because her ships carried “cargoes of… slaves and human lives.” </a:t>
            </a:r>
            <a:r>
              <a:rPr lang="en-US" sz="2000" i="1" dirty="0"/>
              <a:t>(Rev 18:12-13)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498474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777ACE0E-5CEA-CDE0-7379-E7FD06FF1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Scripture and Slavery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E664959-70C6-9F8F-195F-F0AAA23562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Paul encouraged slaves to get their freedom whenever possible:</a:t>
            </a:r>
          </a:p>
          <a:p>
            <a:r>
              <a:rPr lang="en-US" dirty="0"/>
              <a:t>	Are you a slave? Don’t let that worry you—</a:t>
            </a:r>
            <a:br>
              <a:rPr lang="en-US" dirty="0"/>
            </a:br>
            <a:r>
              <a:rPr lang="en-US" dirty="0"/>
              <a:t>but if you get a chance to be free, take it.</a:t>
            </a:r>
          </a:p>
          <a:p>
            <a:r>
              <a:rPr lang="en-US" dirty="0"/>
              <a:t>	And remember, if you were a slave when </a:t>
            </a:r>
            <a:br>
              <a:rPr lang="en-US" dirty="0"/>
            </a:br>
            <a:r>
              <a:rPr lang="en-US" dirty="0"/>
              <a:t>the Lord called you, you are now free in the Lord.</a:t>
            </a:r>
          </a:p>
          <a:p>
            <a:r>
              <a:rPr lang="en-US" dirty="0"/>
              <a:t>	And if you were free when the Lord called you, you are now a slave of Christ. </a:t>
            </a:r>
            <a:r>
              <a:rPr lang="en-US" sz="1800" i="1" dirty="0"/>
              <a:t>(1 Cor 7:21-22)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03767305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777ACE0E-5CEA-CDE0-7379-E7FD06FF1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Scripture and Slavery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E664959-70C6-9F8F-195F-F0AAA23562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book of Philemon is fascinating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022532901"/>
      </p:ext>
    </p:extLst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D20405-65D0-DB84-A7A4-56A7E73B7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0702" y="5143500"/>
            <a:ext cx="3181131" cy="482314"/>
          </a:xfrm>
        </p:spPr>
        <p:txBody>
          <a:bodyPr/>
          <a:lstStyle/>
          <a:p>
            <a:r>
              <a:rPr lang="en-US" sz="1100" dirty="0"/>
              <a:t>Morton Smith and R. Joseph Hoffman, editors. What the Bible Really Says (Buffalo, NY: Prometheus, 1989), pp.145-146.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D2D368A-CE5A-0F2E-8D54-B4969E04D6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335" y="79377"/>
            <a:ext cx="6510865" cy="5521324"/>
          </a:xfrm>
        </p:spPr>
        <p:txBody>
          <a:bodyPr/>
          <a:lstStyle/>
          <a:p>
            <a:r>
              <a:rPr lang="en-US" dirty="0"/>
              <a:t>There is no reasonable doubt that the New Testament, like the Old, not only tolerated chattel slavery…</a:t>
            </a:r>
          </a:p>
          <a:p>
            <a:r>
              <a:rPr lang="en-US" dirty="0"/>
              <a:t>but helped to perpetuate it by making the slaves’ obedience to their masters a religious duty.</a:t>
            </a:r>
          </a:p>
        </p:txBody>
      </p:sp>
    </p:spTree>
    <p:extLst>
      <p:ext uri="{BB962C8B-B14F-4D97-AF65-F5344CB8AC3E}">
        <p14:creationId xmlns:p14="http://schemas.microsoft.com/office/powerpoint/2010/main" val="3371212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777ACE0E-5CEA-CDE0-7379-E7FD06FF1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Scripture and Slavery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E664959-70C6-9F8F-195F-F0AAA23562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Old Testament was way ahead of its culture</a:t>
            </a:r>
          </a:p>
          <a:p>
            <a:pPr marL="571500" indent="-571500">
              <a:buFontTx/>
              <a:buChar char="-"/>
            </a:pPr>
            <a:r>
              <a:rPr lang="en-US" dirty="0"/>
              <a:t>All humans are made in the image of God </a:t>
            </a:r>
            <a:r>
              <a:rPr lang="en-US" sz="1800" i="1" dirty="0"/>
              <a:t>(Gen 1:26-27)</a:t>
            </a:r>
            <a:endParaRPr lang="en-US" i="1" dirty="0"/>
          </a:p>
          <a:p>
            <a:pPr marL="571500" indent="-571500">
              <a:buFontTx/>
              <a:buChar char="-"/>
            </a:pPr>
            <a:r>
              <a:rPr lang="en-US" dirty="0"/>
              <a:t>Slave rights were the first thing covered after the Ten Commandments </a:t>
            </a:r>
            <a:r>
              <a:rPr lang="en-US" sz="2000" i="1" dirty="0"/>
              <a:t>(Ex 21)</a:t>
            </a:r>
            <a:endParaRPr lang="en-US" i="1" dirty="0"/>
          </a:p>
          <a:p>
            <a:pPr marL="571500" indent="-571500">
              <a:buFontTx/>
              <a:buChar char="-"/>
            </a:pPr>
            <a:r>
              <a:rPr lang="en-US" dirty="0"/>
              <a:t>Slave trading was a capital offense </a:t>
            </a:r>
            <a:r>
              <a:rPr lang="en-US" sz="2000" i="1" dirty="0"/>
              <a:t>(Ex 21:16)</a:t>
            </a:r>
            <a:endParaRPr lang="en-US" i="1" dirty="0"/>
          </a:p>
          <a:p>
            <a:pPr marL="571500" indent="-571500">
              <a:buFontTx/>
              <a:buChar char="-"/>
            </a:pPr>
            <a:r>
              <a:rPr lang="en-US" dirty="0"/>
              <a:t>Commanded to harbor runaway slaves </a:t>
            </a:r>
            <a:r>
              <a:rPr lang="en-US" sz="2000" i="1" dirty="0"/>
              <a:t>(Deut 23:15-16)</a:t>
            </a:r>
            <a:endParaRPr lang="en-US" i="1" dirty="0"/>
          </a:p>
          <a:p>
            <a:pPr marL="571500" indent="-571500">
              <a:buFontTx/>
              <a:buChar char="-"/>
            </a:pPr>
            <a:r>
              <a:rPr lang="en-US" dirty="0"/>
              <a:t>Laws against sexual assault of female slaves </a:t>
            </a:r>
            <a:r>
              <a:rPr lang="en-US" sz="1600" i="1" dirty="0"/>
              <a:t>(Lev 19:20)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59135629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777ACE0E-5CEA-CDE0-7379-E7FD06FF1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Scripture and Slavery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E664959-70C6-9F8F-195F-F0AAA23562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Old Testament was way ahead of its culture</a:t>
            </a:r>
          </a:p>
          <a:p>
            <a:pPr marL="571500" indent="-571500">
              <a:buFontTx/>
              <a:buChar char="-"/>
            </a:pPr>
            <a:r>
              <a:rPr lang="en-US" dirty="0"/>
              <a:t>Harming a slave was forbidden, </a:t>
            </a:r>
            <a:br>
              <a:rPr lang="en-US" dirty="0"/>
            </a:br>
            <a:r>
              <a:rPr lang="en-US" dirty="0"/>
              <a:t>and killing one was a capital offense </a:t>
            </a:r>
            <a:r>
              <a:rPr lang="en-US" sz="1800" i="1" dirty="0"/>
              <a:t>(Exodus 21:20, 26-27)</a:t>
            </a:r>
          </a:p>
          <a:p>
            <a:pPr marL="571500" indent="-571500">
              <a:buFontTx/>
              <a:buChar char="-"/>
            </a:pPr>
            <a:r>
              <a:rPr lang="en-US" dirty="0"/>
              <a:t>Slaves were set free and </a:t>
            </a:r>
            <a:br>
              <a:rPr lang="en-US" dirty="0"/>
            </a:br>
            <a:r>
              <a:rPr lang="en-US" dirty="0"/>
              <a:t>debts were cancelled every 7 years </a:t>
            </a:r>
            <a:r>
              <a:rPr lang="en-US" sz="1800" i="1" dirty="0"/>
              <a:t>(Deut 15:1-15)</a:t>
            </a:r>
            <a:endParaRPr lang="en-US" i="1" dirty="0"/>
          </a:p>
          <a:p>
            <a:pPr marL="571500" indent="-571500">
              <a:buFontTx/>
              <a:buChar char="-"/>
            </a:pPr>
            <a:r>
              <a:rPr lang="en-US" dirty="0"/>
              <a:t>Many provisions to provide for the poor </a:t>
            </a:r>
            <a:br>
              <a:rPr lang="en-US" dirty="0"/>
            </a:br>
            <a:r>
              <a:rPr lang="en-US" dirty="0"/>
              <a:t>(free food, interest-free loans) </a:t>
            </a:r>
            <a:r>
              <a:rPr lang="en-US" sz="1800" i="1" dirty="0"/>
              <a:t>(Lev 19:10; Ex 22:25)</a:t>
            </a:r>
          </a:p>
          <a:p>
            <a:pPr marL="571500" indent="-571500">
              <a:buFontTx/>
              <a:buChar char="-"/>
            </a:pPr>
            <a:r>
              <a:rPr lang="fr-FR" dirty="0"/>
              <a:t>A lot of </a:t>
            </a:r>
            <a:r>
              <a:rPr lang="fr-FR" dirty="0" err="1"/>
              <a:t>days</a:t>
            </a:r>
            <a:r>
              <a:rPr lang="fr-FR" dirty="0"/>
              <a:t> off </a:t>
            </a:r>
            <a:r>
              <a:rPr lang="fr-FR" dirty="0" err="1"/>
              <a:t>work</a:t>
            </a:r>
            <a:r>
              <a:rPr lang="fr-FR" dirty="0"/>
              <a:t> </a:t>
            </a:r>
            <a:r>
              <a:rPr lang="fr-FR" sz="1800" i="1" dirty="0"/>
              <a:t>(Ex 20:10; 23:12; Lev 25:4-6; Deut 12:11-12)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61175650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777ACE0E-5CEA-CDE0-7379-E7FD06FF1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Scripture and Slavery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E664959-70C6-9F8F-195F-F0AAA23562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truth is that Christianity lit the long fuse that eventually brought down the entire institution of slavery.</a:t>
            </a:r>
          </a:p>
        </p:txBody>
      </p:sp>
    </p:spTree>
    <p:extLst>
      <p:ext uri="{BB962C8B-B14F-4D97-AF65-F5344CB8AC3E}">
        <p14:creationId xmlns:p14="http://schemas.microsoft.com/office/powerpoint/2010/main" val="2242717088"/>
      </p:ext>
    </p:extLst>
  </p:cSld>
  <p:clrMapOvr>
    <a:masterClrMapping/>
  </p:clrMapOvr>
  <p:transition spd="slow">
    <p:wipe dir="r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FB22543F-1681-253F-F418-EEF041438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2999" y="5143500"/>
            <a:ext cx="3865033" cy="482314"/>
          </a:xfrm>
        </p:spPr>
        <p:txBody>
          <a:bodyPr/>
          <a:lstStyle/>
          <a:p>
            <a:r>
              <a:rPr lang="en-US" sz="1100" dirty="0"/>
              <a:t>Howard Clark Kee, Christianity: A Social and Cultural History (New York, NY: Macmillan Publishing Company, 1991), p.625.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32785F67-0F5E-20BC-DC8D-FAFA0BCFB77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The first known American protest appeared in 1688 from Quakers and Mennonites at Germantown, Pennsylvania…</a:t>
            </a:r>
          </a:p>
          <a:p>
            <a:r>
              <a:rPr lang="en-US" dirty="0"/>
              <a:t>To the extent that a protest existed at this time, it was mounted by religious leaders.</a:t>
            </a:r>
          </a:p>
        </p:txBody>
      </p:sp>
    </p:spTree>
    <p:extLst>
      <p:ext uri="{BB962C8B-B14F-4D97-AF65-F5344CB8AC3E}">
        <p14:creationId xmlns:p14="http://schemas.microsoft.com/office/powerpoint/2010/main" val="2068101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FB22543F-1681-253F-F418-EEF041438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7800" y="5143500"/>
            <a:ext cx="3462865" cy="482314"/>
          </a:xfrm>
        </p:spPr>
        <p:txBody>
          <a:bodyPr/>
          <a:lstStyle/>
          <a:p>
            <a:r>
              <a:rPr lang="en-US" sz="1100" dirty="0"/>
              <a:t>J. Gordon Melton and Martin Baumann, Religions of the World (2nd Edition). Santa Barbara, CA: ABC-CLIO. 2010, 737.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32785F67-0F5E-20BC-DC8D-FAFA0BCFB7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335" y="79377"/>
            <a:ext cx="6282265" cy="5521324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Clapham</a:t>
            </a:r>
            <a:r>
              <a:rPr lang="en-US" dirty="0"/>
              <a:t> Sect was a diverse but influential group of evangelical Christian social reformers that emerged in England at the end of the 18th century.</a:t>
            </a:r>
          </a:p>
        </p:txBody>
      </p:sp>
    </p:spTree>
    <p:extLst>
      <p:ext uri="{BB962C8B-B14F-4D97-AF65-F5344CB8AC3E}">
        <p14:creationId xmlns:p14="http://schemas.microsoft.com/office/powerpoint/2010/main" val="125879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FB22543F-1681-253F-F418-EEF041438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7800" y="5143500"/>
            <a:ext cx="3462865" cy="482314"/>
          </a:xfrm>
        </p:spPr>
        <p:txBody>
          <a:bodyPr/>
          <a:lstStyle/>
          <a:p>
            <a:r>
              <a:rPr lang="en-US" sz="1100" dirty="0"/>
              <a:t>J. Gordon Melton and Martin Baumann, Religions of the World (2nd Edition). Santa Barbara, CA: ABC-CLIO. 2010, 737.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32785F67-0F5E-20BC-DC8D-FAFA0BCFB7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335" y="79377"/>
            <a:ext cx="6206065" cy="5521324"/>
          </a:xfrm>
        </p:spPr>
        <p:txBody>
          <a:bodyPr/>
          <a:lstStyle/>
          <a:p>
            <a:r>
              <a:rPr lang="en-US" dirty="0"/>
              <a:t>The group became best known for its support of William Wilberforce’s activity in Parliament to end British participation in the international slave trade…</a:t>
            </a:r>
          </a:p>
        </p:txBody>
      </p:sp>
    </p:spTree>
    <p:extLst>
      <p:ext uri="{BB962C8B-B14F-4D97-AF65-F5344CB8AC3E}">
        <p14:creationId xmlns:p14="http://schemas.microsoft.com/office/powerpoint/2010/main" val="404076888"/>
      </p:ext>
    </p:extLst>
  </p:cSld>
  <p:clrMapOvr>
    <a:masterClrMapping/>
  </p:clrMapOvr>
  <p:transition spd="slow">
    <p:wipe dir="r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FB22543F-1681-253F-F418-EEF041438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7800" y="5143500"/>
            <a:ext cx="3462865" cy="482314"/>
          </a:xfrm>
        </p:spPr>
        <p:txBody>
          <a:bodyPr/>
          <a:lstStyle/>
          <a:p>
            <a:r>
              <a:rPr lang="en-US" sz="1100" dirty="0"/>
              <a:t>J. Gordon Melton and Martin Baumann, Religions of the World (2nd Edition). Santa Barbara, CA: ABC-CLIO. 2010, 737.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32785F67-0F5E-20BC-DC8D-FAFA0BCFB7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335" y="79377"/>
            <a:ext cx="6206065" cy="5521324"/>
          </a:xfrm>
        </p:spPr>
        <p:txBody>
          <a:bodyPr/>
          <a:lstStyle/>
          <a:p>
            <a:r>
              <a:rPr lang="en-US" dirty="0"/>
              <a:t>After several decades of work, the group was initially rewarded with Parliament’s passage of the Slave Trade Act in 1807, which banned the trade throughout the British Empire.</a:t>
            </a:r>
          </a:p>
        </p:txBody>
      </p:sp>
    </p:spTree>
    <p:extLst>
      <p:ext uri="{BB962C8B-B14F-4D97-AF65-F5344CB8AC3E}">
        <p14:creationId xmlns:p14="http://schemas.microsoft.com/office/powerpoint/2010/main" val="3393496138"/>
      </p:ext>
    </p:extLst>
  </p:cSld>
  <p:clrMapOvr>
    <a:masterClrMapping/>
  </p:clrMapOvr>
  <p:transition spd="slow">
    <p:wipe dir="r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FB22543F-1681-253F-F418-EEF041438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7800" y="5143500"/>
            <a:ext cx="3462865" cy="482314"/>
          </a:xfrm>
        </p:spPr>
        <p:txBody>
          <a:bodyPr/>
          <a:lstStyle/>
          <a:p>
            <a:r>
              <a:rPr lang="en-US" sz="1100" dirty="0"/>
              <a:t>J. Gordon Melton and Martin Baumann, Religions of the World (2nd Edition). Santa Barbara, CA: ABC-CLIO. 2010, 737.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32785F67-0F5E-20BC-DC8D-FAFA0BCFB7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335" y="79377"/>
            <a:ext cx="6206065" cy="5521324"/>
          </a:xfrm>
        </p:spPr>
        <p:txBody>
          <a:bodyPr/>
          <a:lstStyle/>
          <a:p>
            <a:r>
              <a:rPr lang="en-US" dirty="0"/>
              <a:t>Their efforts culminated in the passing of the Slavery Abolition Act in 1833, </a:t>
            </a:r>
            <a:br>
              <a:rPr lang="en-US" dirty="0"/>
            </a:br>
            <a:r>
              <a:rPr lang="en-US" dirty="0"/>
              <a:t>which eliminated slavery throughout the British Empire.</a:t>
            </a:r>
          </a:p>
        </p:txBody>
      </p:sp>
    </p:spTree>
    <p:extLst>
      <p:ext uri="{BB962C8B-B14F-4D97-AF65-F5344CB8AC3E}">
        <p14:creationId xmlns:p14="http://schemas.microsoft.com/office/powerpoint/2010/main" val="1712442059"/>
      </p:ext>
    </p:extLst>
  </p:cSld>
  <p:clrMapOvr>
    <a:masterClrMapping/>
  </p:clrMapOvr>
  <p:transition spd="slow">
    <p:wipe dir="r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FB22543F-1681-253F-F418-EEF041438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7800" y="5143500"/>
            <a:ext cx="3462865" cy="482314"/>
          </a:xfrm>
        </p:spPr>
        <p:txBody>
          <a:bodyPr/>
          <a:lstStyle/>
          <a:p>
            <a:r>
              <a:rPr lang="en-US" sz="1100" dirty="0"/>
              <a:t>J. Gordon Melton and Martin Baumann, Religions of the World (2nd Edition). Santa Barbara, CA: ABC-CLIO. 2010, 737.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32785F67-0F5E-20BC-DC8D-FAFA0BCFB7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335" y="79377"/>
            <a:ext cx="6206065" cy="5521324"/>
          </a:xfrm>
        </p:spPr>
        <p:txBody>
          <a:bodyPr/>
          <a:lstStyle/>
          <a:p>
            <a:r>
              <a:rPr lang="en-US" dirty="0"/>
              <a:t>Many contemporaries looked upon the </a:t>
            </a:r>
            <a:r>
              <a:rPr lang="en-US" dirty="0" err="1"/>
              <a:t>Clapham</a:t>
            </a:r>
            <a:r>
              <a:rPr lang="en-US" dirty="0"/>
              <a:t> Sect as a bunch of do-gooders whom they called pejoratively ‘the saints.’</a:t>
            </a:r>
          </a:p>
          <a:p>
            <a:r>
              <a:rPr lang="en-US" dirty="0"/>
              <a:t>In the light of history, however, the group has been looked upon as moral pioneers.</a:t>
            </a:r>
          </a:p>
        </p:txBody>
      </p:sp>
    </p:spTree>
    <p:extLst>
      <p:ext uri="{BB962C8B-B14F-4D97-AF65-F5344CB8AC3E}">
        <p14:creationId xmlns:p14="http://schemas.microsoft.com/office/powerpoint/2010/main" val="268044442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777ACE0E-5CEA-CDE0-7379-E7FD06FF1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most shocking point of all?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E664959-70C6-9F8F-195F-F0AAA23562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That Jesus became a “slave” on our behalf </a:t>
            </a:r>
            <a:r>
              <a:rPr lang="en-US" sz="2000" i="1" dirty="0"/>
              <a:t>(Phil 2:5-11)</a:t>
            </a:r>
            <a:endParaRPr lang="en-US" i="1" dirty="0"/>
          </a:p>
          <a:p>
            <a:r>
              <a:rPr lang="en-US" dirty="0"/>
              <a:t>If you’re outraged by slaves submitting to masters, then you’ve missed the point!</a:t>
            </a:r>
          </a:p>
          <a:p>
            <a:r>
              <a:rPr lang="en-US" dirty="0"/>
              <a:t>The real outrage is that the Master would submit to slaves!</a:t>
            </a:r>
          </a:p>
          <a:p>
            <a:r>
              <a:rPr lang="en-US" dirty="0"/>
              <a:t>Then he calls us to follow his lead</a:t>
            </a:r>
            <a:r>
              <a:rPr lang="en-US" sz="1800" i="1" dirty="0"/>
              <a:t> (Mark 10:44)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92622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D20405-65D0-DB84-A7A4-56A7E73B7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0702" y="5143500"/>
            <a:ext cx="3181131" cy="482314"/>
          </a:xfrm>
        </p:spPr>
        <p:txBody>
          <a:bodyPr/>
          <a:lstStyle/>
          <a:p>
            <a:r>
              <a:rPr lang="en-US" sz="1100" dirty="0"/>
              <a:t>Morton Smith and R. Joseph Hoffman, editors. What the Bible Really Says (Buffalo, NY: Prometheus, 1989), pp.145-146.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D2D368A-CE5A-0F2E-8D54-B4969E04D6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335" y="79377"/>
            <a:ext cx="6510865" cy="5521324"/>
          </a:xfrm>
        </p:spPr>
        <p:txBody>
          <a:bodyPr/>
          <a:lstStyle/>
          <a:p>
            <a:r>
              <a:rPr lang="en-US" dirty="0"/>
              <a:t>This biblical morality was one of the greatest handicaps that the emancipation movement in the United States had to overcome.</a:t>
            </a:r>
          </a:p>
        </p:txBody>
      </p:sp>
    </p:spTree>
    <p:extLst>
      <p:ext uri="{BB962C8B-B14F-4D97-AF65-F5344CB8AC3E}">
        <p14:creationId xmlns:p14="http://schemas.microsoft.com/office/powerpoint/2010/main" val="3584884344"/>
      </p:ext>
    </p:extLst>
  </p:cSld>
  <p:clrMapOvr>
    <a:masterClrMapping/>
  </p:clrMapOvr>
  <p:transition spd="slow">
    <p:wipe dir="r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eaLnBrk="1" hangingPunct="1"/>
            <a:r>
              <a:rPr lang="en-US" dirty="0">
                <a:ea typeface="ＭＳ Ｐゴシック" pitchFamily="34" charset="-128"/>
              </a:rPr>
              <a:t>Questions?</a:t>
            </a:r>
          </a:p>
          <a:p>
            <a:pPr algn="r" eaLnBrk="1" hangingPunct="1"/>
            <a:r>
              <a:rPr lang="en-US" dirty="0">
                <a:ea typeface="ＭＳ Ｐゴシック" pitchFamily="34" charset="-128"/>
              </a:rPr>
              <a:t>Comments?</a:t>
            </a:r>
          </a:p>
          <a:p>
            <a:pPr algn="r" eaLnBrk="1" hangingPunct="1"/>
            <a:r>
              <a:rPr lang="en-US" dirty="0">
                <a:ea typeface="ＭＳ Ｐゴシック" pitchFamily="34" charset="-128"/>
              </a:rPr>
              <a:t>Experiences?</a:t>
            </a:r>
          </a:p>
          <a:p>
            <a:pPr eaLnBrk="1" hangingPunct="1"/>
            <a:endParaRPr lang="en-US" sz="2800" dirty="0">
              <a:ea typeface="ＭＳ Ｐゴシック" pitchFamily="34" charset="-128"/>
            </a:endParaRPr>
          </a:p>
          <a:p>
            <a:pPr eaLnBrk="1" hangingPunct="1"/>
            <a:endParaRPr lang="en-US" sz="3400" dirty="0">
              <a:ea typeface="ＭＳ Ｐゴシック" pitchFamily="34" charset="-128"/>
            </a:endParaRPr>
          </a:p>
          <a:p>
            <a:pPr algn="r" eaLnBrk="1" hangingPunct="1">
              <a:lnSpc>
                <a:spcPct val="90000"/>
              </a:lnSpc>
            </a:pPr>
            <a:endParaRPr lang="en-US" sz="2800" dirty="0">
              <a:ea typeface="ＭＳ Ｐゴシック" pitchFamily="34" charset="-128"/>
            </a:endParaRPr>
          </a:p>
          <a:p>
            <a:pPr algn="r" eaLnBrk="1" hangingPunct="1">
              <a:lnSpc>
                <a:spcPct val="90000"/>
              </a:lnSpc>
            </a:pPr>
            <a:endParaRPr lang="en-US" sz="2800" dirty="0">
              <a:ea typeface="ＭＳ Ｐゴシック" pitchFamily="34" charset="-128"/>
            </a:endParaRPr>
          </a:p>
          <a:p>
            <a:pPr algn="r" eaLnBrk="1" hangingPunct="1"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risleys@dwellcc.org</a:t>
            </a:r>
          </a:p>
          <a:p>
            <a:pPr algn="r" eaLnBrk="1" hangingPunct="1"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See the Dwell App OR </a:t>
            </a:r>
            <a:r>
              <a:rPr lang="en-US" sz="2400" u="sng" dirty="0">
                <a:ea typeface="ＭＳ Ｐゴシック" pitchFamily="34" charset="-128"/>
              </a:rPr>
              <a:t>teachings.dwellcc.org</a:t>
            </a:r>
          </a:p>
        </p:txBody>
      </p:sp>
      <p:sp>
        <p:nvSpPr>
          <p:cNvPr id="63491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34" charset="-128"/>
              </a:rPr>
              <a:t>Slavery and Scripture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174414" y="3009900"/>
            <a:ext cx="7115386" cy="1089529"/>
          </a:xfrm>
          <a:prstGeom prst="roundRect">
            <a:avLst>
              <a:gd name="adj" fmla="val 0"/>
            </a:avLst>
          </a:prstGeom>
          <a:solidFill>
            <a:srgbClr val="64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Next time: 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The Book of Exodus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8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8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8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83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83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371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D20405-65D0-DB84-A7A4-56A7E73B7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0702" y="5143500"/>
            <a:ext cx="3181131" cy="482314"/>
          </a:xfrm>
        </p:spPr>
        <p:txBody>
          <a:bodyPr/>
          <a:lstStyle/>
          <a:p>
            <a:r>
              <a:rPr lang="en-US" sz="1100" dirty="0"/>
              <a:t>Morton Smith and R. Joseph Hoffman, editors. What the Bible Really Says (Buffalo, NY: Prometheus, 1989), pp.145-146.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D2D368A-CE5A-0F2E-8D54-B4969E04D6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335" y="79377"/>
            <a:ext cx="6510865" cy="5521324"/>
          </a:xfrm>
        </p:spPr>
        <p:txBody>
          <a:bodyPr/>
          <a:lstStyle/>
          <a:p>
            <a:r>
              <a:rPr lang="en-US" dirty="0"/>
              <a:t>Jesus never attacked the practice…</a:t>
            </a:r>
          </a:p>
          <a:p>
            <a:r>
              <a:rPr lang="en-US" dirty="0"/>
              <a:t>If Jesus had denounced slavery, we should almost certainly have heard of his doing so.</a:t>
            </a:r>
          </a:p>
        </p:txBody>
      </p:sp>
    </p:spTree>
    <p:extLst>
      <p:ext uri="{BB962C8B-B14F-4D97-AF65-F5344CB8AC3E}">
        <p14:creationId xmlns:p14="http://schemas.microsoft.com/office/powerpoint/2010/main" val="23525987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D20405-65D0-DB84-A7A4-56A7E73B7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7398" y="5143500"/>
            <a:ext cx="3904435" cy="482314"/>
          </a:xfrm>
        </p:spPr>
        <p:txBody>
          <a:bodyPr/>
          <a:lstStyle/>
          <a:p>
            <a:r>
              <a:rPr lang="en-US" sz="1100" dirty="0"/>
              <a:t>Dunbar Rowland quoting Jefferson Davis, in "Jefferson Davis," Volume 1, Page 286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D2D368A-CE5A-0F2E-8D54-B4969E04D6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335" y="79377"/>
            <a:ext cx="5748865" cy="5521324"/>
          </a:xfrm>
        </p:spPr>
        <p:txBody>
          <a:bodyPr/>
          <a:lstStyle/>
          <a:p>
            <a:r>
              <a:rPr lang="en-US" dirty="0"/>
              <a:t>Jefferson Davis:</a:t>
            </a:r>
          </a:p>
          <a:p>
            <a:r>
              <a:rPr lang="en-US" dirty="0"/>
              <a:t>[Slavery] was established by decree of Almighty God…</a:t>
            </a:r>
          </a:p>
          <a:p>
            <a:r>
              <a:rPr lang="en-US" dirty="0"/>
              <a:t>it is sanctioned in the Bible, in both Testaments, from Genesis to Revelation</a:t>
            </a:r>
          </a:p>
        </p:txBody>
      </p:sp>
    </p:spTree>
    <p:extLst>
      <p:ext uri="{BB962C8B-B14F-4D97-AF65-F5344CB8AC3E}">
        <p14:creationId xmlns:p14="http://schemas.microsoft.com/office/powerpoint/2010/main" val="1157359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E2E60E-FF52-ADB9-E047-8D8A365ED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600" y="5143500"/>
            <a:ext cx="3539067" cy="480061"/>
          </a:xfrm>
        </p:spPr>
        <p:txBody>
          <a:bodyPr/>
          <a:lstStyle/>
          <a:p>
            <a:r>
              <a:rPr lang="en-US" sz="2400" i="1" dirty="0"/>
              <a:t>Ephesians 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E664959-70C6-9F8F-195F-F0AAA23562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5 </a:t>
            </a:r>
            <a:r>
              <a:rPr lang="en-US" dirty="0"/>
              <a:t>Slaves, be obedient to those who are your masters according to the flesh, with fear and trembling,</a:t>
            </a:r>
          </a:p>
          <a:p>
            <a:r>
              <a:rPr lang="en-US" dirty="0"/>
              <a:t>	in the sincerity of your heart, as to Christ;</a:t>
            </a:r>
          </a:p>
          <a:p>
            <a:r>
              <a:rPr lang="en-US" baseline="30000" dirty="0"/>
              <a:t>6 </a:t>
            </a:r>
            <a:r>
              <a:rPr lang="en-US" dirty="0"/>
              <a:t>not by way of eyeservice, as men-pleasers, </a:t>
            </a:r>
            <a:br>
              <a:rPr lang="en-US" dirty="0"/>
            </a:br>
            <a:r>
              <a:rPr lang="en-US" dirty="0"/>
              <a:t>but as slaves of Christ, doing the will of God from the heart.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E2E60E-FF52-ADB9-E047-8D8A365ED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600" y="5143500"/>
            <a:ext cx="3539067" cy="480061"/>
          </a:xfrm>
        </p:spPr>
        <p:txBody>
          <a:bodyPr/>
          <a:lstStyle/>
          <a:p>
            <a:r>
              <a:rPr lang="en-US" sz="2400" i="1" dirty="0"/>
              <a:t>Ephesians 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E664959-70C6-9F8F-195F-F0AAA23562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7 </a:t>
            </a:r>
            <a:r>
              <a:rPr lang="en-US" dirty="0"/>
              <a:t>With good will render service, as to the Lord, </a:t>
            </a:r>
            <a:br>
              <a:rPr lang="en-US" dirty="0"/>
            </a:br>
            <a:r>
              <a:rPr lang="en-US" dirty="0"/>
              <a:t>and not to men,</a:t>
            </a:r>
          </a:p>
          <a:p>
            <a:r>
              <a:rPr lang="en-US" baseline="30000" dirty="0"/>
              <a:t>8 </a:t>
            </a:r>
            <a:r>
              <a:rPr lang="en-US" dirty="0"/>
              <a:t>knowing that whatever good thing each one does, this he will receive back from the Lord, </a:t>
            </a:r>
            <a:br>
              <a:rPr lang="en-US" dirty="0"/>
            </a:br>
            <a:r>
              <a:rPr lang="en-US" dirty="0"/>
              <a:t>whether slave or free.</a:t>
            </a:r>
          </a:p>
          <a:p>
            <a:r>
              <a:rPr lang="en-US" baseline="30000" dirty="0"/>
              <a:t>9 </a:t>
            </a:r>
            <a:r>
              <a:rPr lang="en-US" dirty="0"/>
              <a:t>And masters, do the same things to them, </a:t>
            </a:r>
          </a:p>
          <a:p>
            <a:r>
              <a:rPr lang="en-US" dirty="0"/>
              <a:t>	and give up threatening,</a:t>
            </a:r>
          </a:p>
          <a:p>
            <a:r>
              <a:rPr lang="en-US" dirty="0"/>
              <a:t>	knowing that both their Master and yours is in heaven, and there is no partiality with Him.</a:t>
            </a:r>
          </a:p>
        </p:txBody>
      </p:sp>
    </p:spTree>
    <p:extLst>
      <p:ext uri="{BB962C8B-B14F-4D97-AF65-F5344CB8AC3E}">
        <p14:creationId xmlns:p14="http://schemas.microsoft.com/office/powerpoint/2010/main" val="209271792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254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0</TotalTime>
  <Words>1744</Words>
  <Application>Microsoft Office PowerPoint</Application>
  <PresentationFormat>Custom</PresentationFormat>
  <Paragraphs>291</Paragraphs>
  <Slides>50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8" baseType="lpstr">
      <vt:lpstr>MS PGothic</vt:lpstr>
      <vt:lpstr>MS PGothic</vt:lpstr>
      <vt:lpstr>Arial</vt:lpstr>
      <vt:lpstr>Calibri Light</vt:lpstr>
      <vt:lpstr>Georgia</vt:lpstr>
      <vt:lpstr>Papyrus</vt:lpstr>
      <vt:lpstr>Times New Roman</vt:lpstr>
      <vt:lpstr>Default Design</vt:lpstr>
      <vt:lpstr>Slavery and Scripture</vt:lpstr>
      <vt:lpstr>Christopher Hitchens, God Is Not Great: How Religion Poisons Everything (New York: Hachette Book Group, 2007), 99, 101–2.</vt:lpstr>
      <vt:lpstr>Sam Harris, Letter to a Christian Nation (New York: Alfred A. Knopf, 2006), 18-19, 23-24</vt:lpstr>
      <vt:lpstr>Morton Smith and R. Joseph Hoffman, editors. What the Bible Really Says (Buffalo, NY: Prometheus, 1989), pp.145-146.</vt:lpstr>
      <vt:lpstr>Morton Smith and R. Joseph Hoffman, editors. What the Bible Really Says (Buffalo, NY: Prometheus, 1989), pp.145-146.</vt:lpstr>
      <vt:lpstr>Morton Smith and R. Joseph Hoffman, editors. What the Bible Really Says (Buffalo, NY: Prometheus, 1989), pp.145-146.</vt:lpstr>
      <vt:lpstr>Dunbar Rowland quoting Jefferson Davis, in "Jefferson Davis," Volume 1, Page 286</vt:lpstr>
      <vt:lpstr>Ephesians 6</vt:lpstr>
      <vt:lpstr>Ephesians 6</vt:lpstr>
      <vt:lpstr>Slavery in the 1st Century</vt:lpstr>
      <vt:lpstr>Scripture and Slavery</vt:lpstr>
      <vt:lpstr>PowerPoint Presentation</vt:lpstr>
      <vt:lpstr>Scripture and Slavery</vt:lpstr>
      <vt:lpstr>Aristotle Politics, 1253b; cf. Nicomachean Ethics 8.11.6</vt:lpstr>
      <vt:lpstr>Aristotle Politics, 1253b; cf. Nicomachean Ethics 8.11.6</vt:lpstr>
      <vt:lpstr>Seneca, Moral Epistles 47.5</vt:lpstr>
      <vt:lpstr>Scripture and Slavery</vt:lpstr>
      <vt:lpstr>Scripture and Slavery</vt:lpstr>
      <vt:lpstr>Manfred Brauch, Hard Sayings of the Bible, Kaiser et. al, 644</vt:lpstr>
      <vt:lpstr>Manfred Brauch, Hard Sayings of the Bible, Kaiser et. al, 644</vt:lpstr>
      <vt:lpstr>Manfred Brauch, Hard Sayings of the Bible, Kaiser et. al, 644</vt:lpstr>
      <vt:lpstr>Scripture and Slavery</vt:lpstr>
      <vt:lpstr>Ephesians 6</vt:lpstr>
      <vt:lpstr>Ephesians 6</vt:lpstr>
      <vt:lpstr>Ephesians 6</vt:lpstr>
      <vt:lpstr>Ephesians 6</vt:lpstr>
      <vt:lpstr>Ephesians 6</vt:lpstr>
      <vt:lpstr>Ephesians 6</vt:lpstr>
      <vt:lpstr>Ephesians 6</vt:lpstr>
      <vt:lpstr>Ephesians 6</vt:lpstr>
      <vt:lpstr>Ephesians 6</vt:lpstr>
      <vt:lpstr>Ephesians 6</vt:lpstr>
      <vt:lpstr>Ephesians 6</vt:lpstr>
      <vt:lpstr>Ephesians 6</vt:lpstr>
      <vt:lpstr>Ephesians 6</vt:lpstr>
      <vt:lpstr>Ephesians 6</vt:lpstr>
      <vt:lpstr>Scripture and Slavery</vt:lpstr>
      <vt:lpstr>Scripture and Slavery</vt:lpstr>
      <vt:lpstr>Scripture and Slavery</vt:lpstr>
      <vt:lpstr>Scripture and Slavery</vt:lpstr>
      <vt:lpstr>Scripture and Slavery</vt:lpstr>
      <vt:lpstr>Scripture and Slavery</vt:lpstr>
      <vt:lpstr>Howard Clark Kee, Christianity: A Social and Cultural History (New York, NY: Macmillan Publishing Company, 1991), p.625.</vt:lpstr>
      <vt:lpstr>J. Gordon Melton and Martin Baumann, Religions of the World (2nd Edition). Santa Barbara, CA: ABC-CLIO. 2010, 737.</vt:lpstr>
      <vt:lpstr>J. Gordon Melton and Martin Baumann, Religions of the World (2nd Edition). Santa Barbara, CA: ABC-CLIO. 2010, 737.</vt:lpstr>
      <vt:lpstr>J. Gordon Melton and Martin Baumann, Religions of the World (2nd Edition). Santa Barbara, CA: ABC-CLIO. 2010, 737.</vt:lpstr>
      <vt:lpstr>J. Gordon Melton and Martin Baumann, Religions of the World (2nd Edition). Santa Barbara, CA: ABC-CLIO. 2010, 737.</vt:lpstr>
      <vt:lpstr>J. Gordon Melton and Martin Baumann, Religions of the World (2nd Edition). Santa Barbara, CA: ABC-CLIO. 2010, 737.</vt:lpstr>
      <vt:lpstr>The most shocking point of all?</vt:lpstr>
      <vt:lpstr>Slavery and Scripture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2014-02-04T14:15:57Z</dcterms:created>
  <dcterms:modified xsi:type="dcterms:W3CDTF">2023-01-17T23:05:55Z</dcterms:modified>
</cp:coreProperties>
</file>