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sldIdLst>
    <p:sldId id="256" r:id="rId2"/>
    <p:sldId id="648" r:id="rId3"/>
    <p:sldId id="677" r:id="rId4"/>
    <p:sldId id="680" r:id="rId5"/>
    <p:sldId id="679" r:id="rId6"/>
    <p:sldId id="678" r:id="rId7"/>
    <p:sldId id="639" r:id="rId8"/>
    <p:sldId id="649" r:id="rId9"/>
    <p:sldId id="653" r:id="rId10"/>
    <p:sldId id="654" r:id="rId11"/>
    <p:sldId id="655" r:id="rId12"/>
    <p:sldId id="652" r:id="rId13"/>
    <p:sldId id="651" r:id="rId14"/>
    <p:sldId id="657" r:id="rId15"/>
    <p:sldId id="676" r:id="rId16"/>
    <p:sldId id="650" r:id="rId17"/>
    <p:sldId id="659" r:id="rId18"/>
    <p:sldId id="675" r:id="rId19"/>
    <p:sldId id="661" r:id="rId20"/>
    <p:sldId id="663" r:id="rId21"/>
    <p:sldId id="668" r:id="rId22"/>
    <p:sldId id="666" r:id="rId23"/>
    <p:sldId id="665" r:id="rId24"/>
    <p:sldId id="667" r:id="rId25"/>
    <p:sldId id="662" r:id="rId26"/>
    <p:sldId id="658" r:id="rId27"/>
    <p:sldId id="681" r:id="rId28"/>
    <p:sldId id="660" r:id="rId29"/>
    <p:sldId id="682" r:id="rId30"/>
    <p:sldId id="670" r:id="rId31"/>
    <p:sldId id="683" r:id="rId32"/>
    <p:sldId id="671" r:id="rId33"/>
    <p:sldId id="669" r:id="rId34"/>
    <p:sldId id="673" r:id="rId35"/>
    <p:sldId id="689" r:id="rId36"/>
    <p:sldId id="688" r:id="rId37"/>
    <p:sldId id="684" r:id="rId38"/>
    <p:sldId id="685" r:id="rId39"/>
    <p:sldId id="687" r:id="rId40"/>
    <p:sldId id="686" r:id="rId41"/>
    <p:sldId id="672" r:id="rId42"/>
    <p:sldId id="690" r:id="rId43"/>
    <p:sldId id="418" r:id="rId4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799" autoAdjust="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54B745-DB36-4267-9760-C2D242931102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F84B48-8E84-4D4B-B3B5-5D3D88AC88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613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845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3575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609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6261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678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1985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609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9365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92283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236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658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6539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4228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57729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94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2932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4632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10713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6010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1968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27675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151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1183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752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232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2724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2014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67847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576432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3692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03618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2483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82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95305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0623974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6385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52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1011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9762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127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2278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F84B48-8E84-4D4B-B3B5-5D3D88AC881D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31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3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528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42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2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23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99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63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06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79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4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41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0EF60-D719-45E1-ACFA-A855B4414268}" type="datetimeFigureOut">
              <a:rPr lang="en-US" smtClean="0"/>
              <a:t>12/29/2024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DF51E-EBDD-4100-9258-BF9F87F5DC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54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solidFill>
            <a:schemeClr val="tx1"/>
          </a:solidFill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When the Kindness of God Appeared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Titus 3:1-7</a:t>
            </a:r>
          </a:p>
        </p:txBody>
      </p:sp>
    </p:spTree>
    <p:extLst>
      <p:ext uri="{BB962C8B-B14F-4D97-AF65-F5344CB8AC3E}">
        <p14:creationId xmlns:p14="http://schemas.microsoft.com/office/powerpoint/2010/main" val="15306348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</a:t>
            </a:r>
            <a:r>
              <a:rPr lang="en-US" b="1" u="sng" baseline="30000" dirty="0">
                <a:solidFill>
                  <a:schemeClr val="bg1"/>
                </a:solidFill>
              </a:rPr>
              <a:t> </a:t>
            </a:r>
            <a:r>
              <a:rPr lang="en-US" u="sng" dirty="0">
                <a:solidFill>
                  <a:schemeClr val="bg1"/>
                </a:solidFill>
              </a:rPr>
              <a:t>to malign no one</a:t>
            </a:r>
            <a:r>
              <a:rPr lang="en-US" dirty="0">
                <a:solidFill>
                  <a:schemeClr val="bg1"/>
                </a:solidFill>
              </a:rPr>
              <a:t>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dirty="0">
                <a:solidFill>
                  <a:schemeClr val="bg1"/>
                </a:solidFill>
              </a:rPr>
              <a:t>For we also once were foolish ourselves,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203465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</a:t>
            </a:r>
            <a:r>
              <a:rPr lang="en-US" u="sng" dirty="0">
                <a:solidFill>
                  <a:schemeClr val="bg1"/>
                </a:solidFill>
              </a:rPr>
              <a:t>peaceable, gentle</a:t>
            </a:r>
            <a:r>
              <a:rPr lang="en-US" dirty="0">
                <a:solidFill>
                  <a:schemeClr val="bg1"/>
                </a:solidFill>
              </a:rPr>
              <a:t>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dirty="0">
                <a:solidFill>
                  <a:schemeClr val="bg1"/>
                </a:solidFill>
              </a:rPr>
              <a:t>For we also once were foolish ourselves,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516234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</a:t>
            </a:r>
            <a:r>
              <a:rPr lang="en-US" u="sng" dirty="0">
                <a:solidFill>
                  <a:schemeClr val="bg1"/>
                </a:solidFill>
              </a:rPr>
              <a:t>showing every consideration for all men</a:t>
            </a:r>
            <a:r>
              <a:rPr lang="en-US" dirty="0">
                <a:solidFill>
                  <a:schemeClr val="bg1"/>
                </a:solidFill>
              </a:rPr>
              <a:t>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dirty="0">
                <a:solidFill>
                  <a:schemeClr val="bg1"/>
                </a:solidFill>
              </a:rPr>
              <a:t>For we also once were foolish ourselves,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4870810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u="sng" dirty="0">
                <a:solidFill>
                  <a:schemeClr val="bg1"/>
                </a:solidFill>
              </a:rPr>
              <a:t>For we also once were foolish ourselves</a:t>
            </a:r>
            <a:r>
              <a:rPr lang="en-US" dirty="0">
                <a:solidFill>
                  <a:schemeClr val="bg1"/>
                </a:solidFill>
              </a:rPr>
              <a:t>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002009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u="sng" dirty="0">
                <a:solidFill>
                  <a:schemeClr val="bg1"/>
                </a:solidFill>
              </a:rPr>
              <a:t>For we also once were foolish ourselves</a:t>
            </a:r>
            <a:r>
              <a:rPr lang="en-US" dirty="0">
                <a:solidFill>
                  <a:schemeClr val="bg1"/>
                </a:solidFill>
              </a:rPr>
              <a:t>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00B13-8FCB-421A-88C2-7F12E9D9C353}"/>
              </a:ext>
            </a:extLst>
          </p:cNvPr>
          <p:cNvSpPr/>
          <p:nvPr/>
        </p:nvSpPr>
        <p:spPr>
          <a:xfrm>
            <a:off x="4084320" y="4246879"/>
            <a:ext cx="7406640" cy="239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Our posture towards other people should be founded on the humility that comes from knowing…</a:t>
            </a:r>
          </a:p>
          <a:p>
            <a:pPr algn="ctr"/>
            <a:endParaRPr lang="en-US" sz="1200" b="1" dirty="0"/>
          </a:p>
          <a:p>
            <a:pPr algn="ctr"/>
            <a:endParaRPr lang="en-US" sz="2800" b="1" dirty="0"/>
          </a:p>
          <a:p>
            <a:pPr algn="ctr"/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8691647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u="sng" dirty="0">
                <a:solidFill>
                  <a:schemeClr val="bg1"/>
                </a:solidFill>
              </a:rPr>
              <a:t>For we also once were foolish ourselves</a:t>
            </a:r>
            <a:r>
              <a:rPr lang="en-US" dirty="0">
                <a:solidFill>
                  <a:schemeClr val="bg1"/>
                </a:solidFill>
              </a:rPr>
              <a:t>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C00B13-8FCB-421A-88C2-7F12E9D9C353}"/>
              </a:ext>
            </a:extLst>
          </p:cNvPr>
          <p:cNvSpPr/>
          <p:nvPr/>
        </p:nvSpPr>
        <p:spPr>
          <a:xfrm>
            <a:off x="4084320" y="4246879"/>
            <a:ext cx="7406640" cy="2397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Our posture towards other people should be founded on the humility that comes from knowing…</a:t>
            </a:r>
          </a:p>
          <a:p>
            <a:pPr algn="ctr"/>
            <a:endParaRPr lang="en-US" sz="1200" b="1" dirty="0"/>
          </a:p>
          <a:p>
            <a:pPr algn="ctr"/>
            <a:r>
              <a:rPr lang="en-US" sz="2800" b="1" dirty="0"/>
              <a:t>That we are really not fundamentally different than they are.</a:t>
            </a:r>
          </a:p>
        </p:txBody>
      </p:sp>
    </p:spTree>
    <p:extLst>
      <p:ext uri="{BB962C8B-B14F-4D97-AF65-F5344CB8AC3E}">
        <p14:creationId xmlns:p14="http://schemas.microsoft.com/office/powerpoint/2010/main" val="1479525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</a:t>
            </a:r>
            <a:r>
              <a:rPr lang="en-US" b="1" u="sng" baseline="30000" dirty="0">
                <a:solidFill>
                  <a:schemeClr val="bg1"/>
                </a:solidFill>
              </a:rPr>
              <a:t> </a:t>
            </a:r>
            <a:r>
              <a:rPr lang="en-US" u="sng" dirty="0">
                <a:solidFill>
                  <a:schemeClr val="bg1"/>
                </a:solidFill>
              </a:rPr>
              <a:t>But </a:t>
            </a:r>
            <a:r>
              <a:rPr lang="en-US" dirty="0">
                <a:solidFill>
                  <a:schemeClr val="bg1"/>
                </a:solidFill>
              </a:rPr>
              <a:t>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4135855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u="sng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u="sng" dirty="0">
                <a:solidFill>
                  <a:schemeClr val="bg1"/>
                </a:solidFill>
              </a:rPr>
              <a:t>His</a:t>
            </a:r>
            <a:r>
              <a:rPr lang="en-US" u="sng" dirty="0">
                <a:solidFill>
                  <a:schemeClr val="bg1"/>
                </a:solidFill>
              </a:rPr>
              <a:t> love for mankind 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2151949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</a:t>
            </a:r>
            <a:r>
              <a:rPr lang="en-US" u="sng" dirty="0">
                <a:solidFill>
                  <a:schemeClr val="bg1"/>
                </a:solidFill>
              </a:rPr>
              <a:t>kindness</a:t>
            </a:r>
            <a:r>
              <a:rPr lang="en-US" dirty="0">
                <a:solidFill>
                  <a:schemeClr val="bg1"/>
                </a:solidFill>
              </a:rPr>
              <a:t>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u="sng" dirty="0">
                <a:solidFill>
                  <a:schemeClr val="bg1"/>
                </a:solidFill>
              </a:rPr>
              <a:t>love</a:t>
            </a:r>
            <a:r>
              <a:rPr lang="en-US" dirty="0">
                <a:solidFill>
                  <a:schemeClr val="bg1"/>
                </a:solidFill>
              </a:rPr>
              <a:t>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53B31A0A-16DA-4545-9CC2-5D7E9A0B69ED}"/>
              </a:ext>
            </a:extLst>
          </p:cNvPr>
          <p:cNvSpPr/>
          <p:nvPr/>
        </p:nvSpPr>
        <p:spPr>
          <a:xfrm rot="10800000">
            <a:off x="3251200" y="2096451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0783EA-6BDE-44F5-ACC3-CA85E3FF35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4608" y="1690688"/>
            <a:ext cx="908383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635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Christmas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 few truths about Christmas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05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F98638-CBB6-4D7B-AC8E-F8B0186E8EE6}"/>
              </a:ext>
            </a:extLst>
          </p:cNvPr>
          <p:cNvSpPr/>
          <p:nvPr/>
        </p:nvSpPr>
        <p:spPr>
          <a:xfrm>
            <a:off x="0" y="934720"/>
            <a:ext cx="4632960" cy="592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Appeared: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670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F98638-CBB6-4D7B-AC8E-F8B0186E8EE6}"/>
              </a:ext>
            </a:extLst>
          </p:cNvPr>
          <p:cNvSpPr/>
          <p:nvPr/>
        </p:nvSpPr>
        <p:spPr>
          <a:xfrm>
            <a:off x="0" y="934720"/>
            <a:ext cx="4632960" cy="592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Appeared:</a:t>
            </a:r>
          </a:p>
          <a:p>
            <a:r>
              <a:rPr lang="en-US" sz="3200" b="1" dirty="0"/>
              <a:t>In history 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9577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F98638-CBB6-4D7B-AC8E-F8B0186E8EE6}"/>
              </a:ext>
            </a:extLst>
          </p:cNvPr>
          <p:cNvSpPr/>
          <p:nvPr/>
        </p:nvSpPr>
        <p:spPr>
          <a:xfrm>
            <a:off x="0" y="934720"/>
            <a:ext cx="4632960" cy="592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Appeared:</a:t>
            </a:r>
          </a:p>
          <a:p>
            <a:r>
              <a:rPr lang="en-US" sz="3200" b="1" dirty="0"/>
              <a:t>In history </a:t>
            </a:r>
          </a:p>
          <a:p>
            <a:r>
              <a:rPr lang="en-US" sz="2800" dirty="0"/>
              <a:t>Gen 3</a:t>
            </a:r>
          </a:p>
          <a:p>
            <a:r>
              <a:rPr lang="en-US" sz="2800" dirty="0"/>
              <a:t>Gen 12</a:t>
            </a:r>
          </a:p>
          <a:p>
            <a:r>
              <a:rPr lang="en-US" sz="2800" dirty="0"/>
              <a:t>2 Sam 7</a:t>
            </a:r>
          </a:p>
          <a:p>
            <a:r>
              <a:rPr lang="en-US" sz="2800" dirty="0"/>
              <a:t>Isaiah 53</a:t>
            </a:r>
          </a:p>
          <a:p>
            <a:r>
              <a:rPr lang="en-US" sz="2800" dirty="0"/>
              <a:t>Daniel 9 </a:t>
            </a:r>
          </a:p>
          <a:p>
            <a:r>
              <a:rPr lang="en-US" sz="2800" dirty="0"/>
              <a:t>Isaiah 9:6</a:t>
            </a:r>
          </a:p>
          <a:p>
            <a:r>
              <a:rPr lang="en-US" sz="2800" dirty="0"/>
              <a:t>Micha 5:2</a:t>
            </a:r>
          </a:p>
          <a:p>
            <a:endParaRPr lang="en-US" sz="3200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35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F98638-CBB6-4D7B-AC8E-F8B0186E8EE6}"/>
              </a:ext>
            </a:extLst>
          </p:cNvPr>
          <p:cNvSpPr/>
          <p:nvPr/>
        </p:nvSpPr>
        <p:spPr>
          <a:xfrm>
            <a:off x="0" y="934720"/>
            <a:ext cx="4632960" cy="592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Appeared:</a:t>
            </a:r>
          </a:p>
          <a:p>
            <a:r>
              <a:rPr lang="en-US" sz="3200" b="1" dirty="0"/>
              <a:t>In history </a:t>
            </a:r>
          </a:p>
          <a:p>
            <a:r>
              <a:rPr lang="en-US" sz="2800" dirty="0"/>
              <a:t>Gen 3</a:t>
            </a:r>
          </a:p>
          <a:p>
            <a:r>
              <a:rPr lang="en-US" sz="2800" dirty="0"/>
              <a:t>Gen 12</a:t>
            </a:r>
          </a:p>
          <a:p>
            <a:r>
              <a:rPr lang="en-US" sz="2800" dirty="0"/>
              <a:t>2 Sam 7</a:t>
            </a:r>
          </a:p>
          <a:p>
            <a:r>
              <a:rPr lang="en-US" sz="2800" dirty="0"/>
              <a:t>Isaiah 53</a:t>
            </a:r>
          </a:p>
          <a:p>
            <a:r>
              <a:rPr lang="en-US" sz="2800" dirty="0"/>
              <a:t>Daniel 9 </a:t>
            </a:r>
          </a:p>
          <a:p>
            <a:r>
              <a:rPr lang="en-US" sz="2800" dirty="0"/>
              <a:t>Isaiah 9:6</a:t>
            </a:r>
          </a:p>
          <a:p>
            <a:r>
              <a:rPr lang="en-US" sz="2800" dirty="0"/>
              <a:t>Micha 5:2</a:t>
            </a:r>
          </a:p>
          <a:p>
            <a:endParaRPr lang="en-US" sz="3200" b="1" dirty="0"/>
          </a:p>
          <a:p>
            <a:pPr algn="ctr"/>
            <a:endParaRPr lang="en-US" dirty="0"/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5F2CC4D0-2C44-4B87-82E9-B92B280AFD54}"/>
              </a:ext>
            </a:extLst>
          </p:cNvPr>
          <p:cNvSpPr/>
          <p:nvPr/>
        </p:nvSpPr>
        <p:spPr>
          <a:xfrm rot="5400000">
            <a:off x="1600200" y="3296920"/>
            <a:ext cx="2235200" cy="1452880"/>
          </a:xfrm>
          <a:prstGeom prst="trapezoid">
            <a:avLst>
              <a:gd name="adj" fmla="val 7443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59862E8-8BD3-4E55-AA47-82759F034724}"/>
              </a:ext>
            </a:extLst>
          </p:cNvPr>
          <p:cNvSpPr/>
          <p:nvPr/>
        </p:nvSpPr>
        <p:spPr>
          <a:xfrm>
            <a:off x="3444241" y="3429000"/>
            <a:ext cx="2214879" cy="118364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Promise of coming Messiah </a:t>
            </a:r>
          </a:p>
        </p:txBody>
      </p:sp>
    </p:spTree>
    <p:extLst>
      <p:ext uri="{BB962C8B-B14F-4D97-AF65-F5344CB8AC3E}">
        <p14:creationId xmlns:p14="http://schemas.microsoft.com/office/powerpoint/2010/main" val="16767487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</a:t>
            </a:r>
            <a:r>
              <a:rPr lang="en-US" u="sng" dirty="0">
                <a:solidFill>
                  <a:schemeClr val="bg1"/>
                </a:solidFill>
              </a:rPr>
              <a:t>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5" name="Arrow: Up 4">
            <a:extLst>
              <a:ext uri="{FF2B5EF4-FFF2-40B4-BE49-F238E27FC236}">
                <a16:creationId xmlns:a16="http://schemas.microsoft.com/office/drawing/2014/main" id="{B24023A5-662B-4709-8811-9F3D7069B25C}"/>
              </a:ext>
            </a:extLst>
          </p:cNvPr>
          <p:cNvSpPr/>
          <p:nvPr/>
        </p:nvSpPr>
        <p:spPr>
          <a:xfrm rot="10800000">
            <a:off x="6096000" y="20828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1F98638-CBB6-4D7B-AC8E-F8B0186E8EE6}"/>
              </a:ext>
            </a:extLst>
          </p:cNvPr>
          <p:cNvSpPr/>
          <p:nvPr/>
        </p:nvSpPr>
        <p:spPr>
          <a:xfrm>
            <a:off x="0" y="934720"/>
            <a:ext cx="4632960" cy="592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b="1" dirty="0"/>
              <a:t>Appeared:</a:t>
            </a:r>
          </a:p>
          <a:p>
            <a:r>
              <a:rPr lang="en-US" sz="3200" b="1" dirty="0"/>
              <a:t>In our lives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9814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u="sng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u="sng" dirty="0">
                <a:solidFill>
                  <a:schemeClr val="bg1"/>
                </a:solidFill>
              </a:rPr>
              <a:t>His</a:t>
            </a:r>
            <a:r>
              <a:rPr lang="en-US" u="sng" dirty="0">
                <a:solidFill>
                  <a:schemeClr val="bg1"/>
                </a:solidFill>
              </a:rPr>
              <a:t> love for mankind appeared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693213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u="sng" dirty="0">
                <a:solidFill>
                  <a:schemeClr val="bg1"/>
                </a:solidFill>
              </a:rPr>
              <a:t>He saved us</a:t>
            </a:r>
            <a:r>
              <a:rPr lang="en-US" dirty="0">
                <a:solidFill>
                  <a:schemeClr val="bg1"/>
                </a:solidFill>
              </a:rPr>
              <a:t>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956520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u="sng" dirty="0">
                <a:solidFill>
                  <a:schemeClr val="bg1"/>
                </a:solidFill>
              </a:rPr>
              <a:t>He saved us</a:t>
            </a:r>
            <a:r>
              <a:rPr lang="en-US" dirty="0">
                <a:solidFill>
                  <a:schemeClr val="bg1"/>
                </a:solidFill>
              </a:rPr>
              <a:t>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389B56B-781D-47F1-8C9B-5D1D90DF6FF5}"/>
              </a:ext>
            </a:extLst>
          </p:cNvPr>
          <p:cNvSpPr/>
          <p:nvPr/>
        </p:nvSpPr>
        <p:spPr>
          <a:xfrm>
            <a:off x="981075" y="2476500"/>
            <a:ext cx="4248150" cy="15144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We needed to be rescued</a:t>
            </a:r>
          </a:p>
        </p:txBody>
      </p:sp>
    </p:spTree>
    <p:extLst>
      <p:ext uri="{BB962C8B-B14F-4D97-AF65-F5344CB8AC3E}">
        <p14:creationId xmlns:p14="http://schemas.microsoft.com/office/powerpoint/2010/main" val="26776701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</a:t>
            </a:r>
            <a:r>
              <a:rPr lang="en-US" u="sng" dirty="0">
                <a:solidFill>
                  <a:schemeClr val="bg1"/>
                </a:solidFill>
              </a:rPr>
              <a:t>not on the basis of deeds which we have done in righteousness</a:t>
            </a:r>
            <a:r>
              <a:rPr lang="en-US" dirty="0">
                <a:solidFill>
                  <a:schemeClr val="bg1"/>
                </a:solidFill>
              </a:rPr>
              <a:t>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20562182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</a:t>
            </a:r>
            <a:r>
              <a:rPr lang="en-US" u="sng" dirty="0">
                <a:solidFill>
                  <a:schemeClr val="bg1"/>
                </a:solidFill>
              </a:rPr>
              <a:t>not on the basis of deeds which we have done in righteousness</a:t>
            </a:r>
            <a:r>
              <a:rPr lang="en-US" dirty="0">
                <a:solidFill>
                  <a:schemeClr val="bg1"/>
                </a:solidFill>
              </a:rPr>
              <a:t>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631B9F76-8435-4AC5-9444-DFBA4212365A}"/>
              </a:ext>
            </a:extLst>
          </p:cNvPr>
          <p:cNvSpPr/>
          <p:nvPr/>
        </p:nvSpPr>
        <p:spPr>
          <a:xfrm>
            <a:off x="1162050" y="2324100"/>
            <a:ext cx="4124325" cy="1714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Your good standing with God has nothing to do with you</a:t>
            </a:r>
          </a:p>
        </p:txBody>
      </p:sp>
    </p:spTree>
    <p:extLst>
      <p:ext uri="{BB962C8B-B14F-4D97-AF65-F5344CB8AC3E}">
        <p14:creationId xmlns:p14="http://schemas.microsoft.com/office/powerpoint/2010/main" val="1700802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Christmas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 few truths about Christmas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The bible never suggests a special day for the celebration of his birth.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45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</a:t>
            </a:r>
            <a:r>
              <a:rPr lang="en-US" u="sng" dirty="0">
                <a:solidFill>
                  <a:schemeClr val="bg1"/>
                </a:solidFill>
              </a:rPr>
              <a:t>but according to His mercy</a:t>
            </a:r>
            <a:r>
              <a:rPr lang="en-US" dirty="0">
                <a:solidFill>
                  <a:schemeClr val="bg1"/>
                </a:solidFill>
              </a:rPr>
              <a:t>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6962071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</a:t>
            </a:r>
            <a:r>
              <a:rPr lang="en-US" u="sng" dirty="0">
                <a:solidFill>
                  <a:schemeClr val="bg1"/>
                </a:solidFill>
              </a:rPr>
              <a:t>but according to His mercy</a:t>
            </a:r>
            <a:r>
              <a:rPr lang="en-US" dirty="0">
                <a:solidFill>
                  <a:schemeClr val="bg1"/>
                </a:solidFill>
              </a:rPr>
              <a:t>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A17A92C-E043-4D47-A669-67989048F829}"/>
              </a:ext>
            </a:extLst>
          </p:cNvPr>
          <p:cNvSpPr/>
          <p:nvPr/>
        </p:nvSpPr>
        <p:spPr>
          <a:xfrm>
            <a:off x="152400" y="2305050"/>
            <a:ext cx="5057775" cy="16573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If your “good” with God, it’s because He didn’t give you what you deserve</a:t>
            </a:r>
          </a:p>
        </p:txBody>
      </p:sp>
    </p:spTree>
    <p:extLst>
      <p:ext uri="{BB962C8B-B14F-4D97-AF65-F5344CB8AC3E}">
        <p14:creationId xmlns:p14="http://schemas.microsoft.com/office/powerpoint/2010/main" val="2387608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</a:t>
            </a:r>
            <a:r>
              <a:rPr lang="en-US" u="sng" dirty="0">
                <a:solidFill>
                  <a:schemeClr val="bg1"/>
                </a:solidFill>
              </a:rPr>
              <a:t>by the washing of regeneration and renewing by the Holy Spirit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5622313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u="sng" dirty="0">
                <a:solidFill>
                  <a:schemeClr val="bg1"/>
                </a:solidFill>
              </a:rPr>
              <a:t>whom He poured out upon us richly through Jesus Christ our Savior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539FD9E-88AF-4F15-9318-D7191A0EBD9C}"/>
              </a:ext>
            </a:extLst>
          </p:cNvPr>
          <p:cNvSpPr/>
          <p:nvPr/>
        </p:nvSpPr>
        <p:spPr>
          <a:xfrm>
            <a:off x="238125" y="2343150"/>
            <a:ext cx="4981575" cy="17335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It took supernatural intervention for us to be made new</a:t>
            </a:r>
          </a:p>
        </p:txBody>
      </p:sp>
    </p:spTree>
    <p:extLst>
      <p:ext uri="{BB962C8B-B14F-4D97-AF65-F5344CB8AC3E}">
        <p14:creationId xmlns:p14="http://schemas.microsoft.com/office/powerpoint/2010/main" val="29060757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u="sng" dirty="0">
                <a:solidFill>
                  <a:schemeClr val="bg1"/>
                </a:solidFill>
              </a:rPr>
              <a:t>whom He poured out upon us richly through Jesus Christ our Savior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77281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</a:t>
            </a:r>
            <a:r>
              <a:rPr lang="en-US" u="sng" dirty="0">
                <a:solidFill>
                  <a:schemeClr val="bg1"/>
                </a:solidFill>
              </a:rPr>
              <a:t>poured out </a:t>
            </a:r>
            <a:r>
              <a:rPr lang="en-US" dirty="0">
                <a:solidFill>
                  <a:schemeClr val="bg1"/>
                </a:solidFill>
              </a:rPr>
              <a:t>upon us </a:t>
            </a:r>
            <a:r>
              <a:rPr lang="en-US" u="sng" dirty="0">
                <a:solidFill>
                  <a:schemeClr val="bg1"/>
                </a:solidFill>
              </a:rPr>
              <a:t>richly</a:t>
            </a:r>
            <a:r>
              <a:rPr lang="en-US" dirty="0">
                <a:solidFill>
                  <a:schemeClr val="bg1"/>
                </a:solidFill>
              </a:rPr>
              <a:t>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C67BDB-3B4B-4005-B179-952B102C22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433" y="3192624"/>
            <a:ext cx="908383" cy="20850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CA26B7-4E84-49D6-8B52-D2FFE4A595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9658" y="3192623"/>
            <a:ext cx="908383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8374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u="sng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u="sng" dirty="0">
                <a:solidFill>
                  <a:schemeClr val="bg1"/>
                </a:solidFill>
              </a:rPr>
              <a:t>the</a:t>
            </a:r>
            <a:r>
              <a:rPr lang="en-US" u="sng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3666045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</a:t>
            </a:r>
            <a:r>
              <a:rPr lang="en-US" u="sng" dirty="0">
                <a:solidFill>
                  <a:schemeClr val="bg1"/>
                </a:solidFill>
              </a:rPr>
              <a:t>justified</a:t>
            </a:r>
            <a:r>
              <a:rPr lang="en-US" dirty="0">
                <a:solidFill>
                  <a:schemeClr val="bg1"/>
                </a:solidFill>
              </a:rPr>
              <a:t>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099CBA-10A5-4F5F-99AF-E426628E9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3758" y="3615218"/>
            <a:ext cx="908383" cy="20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8047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</a:t>
            </a:r>
            <a:r>
              <a:rPr lang="en-US" u="sng" dirty="0">
                <a:solidFill>
                  <a:schemeClr val="bg1"/>
                </a:solidFill>
              </a:rPr>
              <a:t>grace</a:t>
            </a:r>
            <a:r>
              <a:rPr lang="en-US" dirty="0">
                <a:solidFill>
                  <a:schemeClr val="bg1"/>
                </a:solidFill>
              </a:rPr>
              <a:t>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EED061B7-6935-4C13-AF85-F419F2267F30}"/>
              </a:ext>
            </a:extLst>
          </p:cNvPr>
          <p:cNvSpPr/>
          <p:nvPr/>
        </p:nvSpPr>
        <p:spPr>
          <a:xfrm rot="10800000">
            <a:off x="8096250" y="3644900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72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</a:t>
            </a:r>
            <a:r>
              <a:rPr lang="en-US" u="sng" dirty="0">
                <a:solidFill>
                  <a:schemeClr val="bg1"/>
                </a:solidFill>
              </a:rPr>
              <a:t> heirs</a:t>
            </a:r>
            <a:r>
              <a:rPr lang="en-US" dirty="0">
                <a:solidFill>
                  <a:schemeClr val="bg1"/>
                </a:solidFill>
              </a:rPr>
              <a:t>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40EF6908-61AE-4311-8FE1-9A57765FC35C}"/>
              </a:ext>
            </a:extLst>
          </p:cNvPr>
          <p:cNvSpPr/>
          <p:nvPr/>
        </p:nvSpPr>
        <p:spPr>
          <a:xfrm rot="10800000">
            <a:off x="2085975" y="3997325"/>
            <a:ext cx="873760" cy="206756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8918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Christmas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 few truths about Christmas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The bible never suggests a special day for the celebration of his birth.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We know that December 25</a:t>
            </a:r>
            <a:r>
              <a:rPr lang="en-US" sz="3200" baseline="30000" dirty="0">
                <a:solidFill>
                  <a:schemeClr val="bg1"/>
                </a:solidFill>
              </a:rPr>
              <a:t>th</a:t>
            </a:r>
            <a:r>
              <a:rPr lang="en-US" sz="3200" dirty="0">
                <a:solidFill>
                  <a:schemeClr val="bg1"/>
                </a:solidFill>
              </a:rPr>
              <a:t> isn’t Jesus’ birthday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7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u="sng" dirty="0">
                <a:solidFill>
                  <a:schemeClr val="bg1"/>
                </a:solidFill>
              </a:rPr>
              <a:t>hope</a:t>
            </a:r>
            <a:r>
              <a:rPr lang="en-US" dirty="0">
                <a:solidFill>
                  <a:schemeClr val="bg1"/>
                </a:solidFill>
              </a:rPr>
              <a:t> of eternal life.</a:t>
            </a:r>
          </a:p>
        </p:txBody>
      </p:sp>
      <p:sp>
        <p:nvSpPr>
          <p:cNvPr id="4" name="Arrow: Up 3">
            <a:extLst>
              <a:ext uri="{FF2B5EF4-FFF2-40B4-BE49-F238E27FC236}">
                <a16:creationId xmlns:a16="http://schemas.microsoft.com/office/drawing/2014/main" id="{CADB253B-8847-477C-B66C-C1F3EFFD32F7}"/>
              </a:ext>
            </a:extLst>
          </p:cNvPr>
          <p:cNvSpPr/>
          <p:nvPr/>
        </p:nvSpPr>
        <p:spPr>
          <a:xfrm rot="10800000">
            <a:off x="5367338" y="3071813"/>
            <a:ext cx="873760" cy="290734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86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6203371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C2B312E-8FE2-433C-B540-56B4F2554886}"/>
              </a:ext>
            </a:extLst>
          </p:cNvPr>
          <p:cNvSpPr/>
          <p:nvPr/>
        </p:nvSpPr>
        <p:spPr>
          <a:xfrm>
            <a:off x="0" y="365125"/>
            <a:ext cx="12192000" cy="32162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God, moved by his kindness, compassion and love sent His Son Jesus into the world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So that He could pay our debt</a:t>
            </a:r>
          </a:p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For the purpose of showing his incredible generosity by making us heirs to His kingdom</a:t>
            </a:r>
          </a:p>
        </p:txBody>
      </p:sp>
    </p:spTree>
    <p:extLst>
      <p:ext uri="{BB962C8B-B14F-4D97-AF65-F5344CB8AC3E}">
        <p14:creationId xmlns:p14="http://schemas.microsoft.com/office/powerpoint/2010/main" val="5196484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Questions or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2106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Christmas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 few truths about Christmas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The bible never suggests a special day for the celebration of his birth.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We know that December 25</a:t>
            </a:r>
            <a:r>
              <a:rPr lang="en-US" sz="3200" baseline="30000" dirty="0">
                <a:solidFill>
                  <a:schemeClr val="bg1"/>
                </a:solidFill>
              </a:rPr>
              <a:t>th</a:t>
            </a:r>
            <a:r>
              <a:rPr lang="en-US" sz="3200" dirty="0">
                <a:solidFill>
                  <a:schemeClr val="bg1"/>
                </a:solidFill>
              </a:rPr>
              <a:t> isn’t Jesus’ birthday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Yet, it is a massive cultural event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2613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Christmas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00100" lvl="1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sz="3200" dirty="0">
                <a:solidFill>
                  <a:schemeClr val="bg1"/>
                </a:solidFill>
              </a:rPr>
              <a:t>A few truths about Christmas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The bible never suggests a special day for the celebration of his birth.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We know that December 25</a:t>
            </a:r>
            <a:r>
              <a:rPr lang="en-US" sz="3200" baseline="30000" dirty="0">
                <a:solidFill>
                  <a:schemeClr val="bg1"/>
                </a:solidFill>
              </a:rPr>
              <a:t>th</a:t>
            </a:r>
            <a:r>
              <a:rPr lang="en-US" sz="3200" dirty="0">
                <a:solidFill>
                  <a:schemeClr val="bg1"/>
                </a:solidFill>
              </a:rPr>
              <a:t> isn’t Jesus’ birthday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Yet, it is a massive cultural event</a:t>
            </a:r>
          </a:p>
          <a:p>
            <a:pPr marL="971550" lvl="1" indent="-514350" eaLnBrk="0" fontAlgn="base" hangingPunct="0">
              <a:spcBef>
                <a:spcPct val="20000"/>
              </a:spcBef>
              <a:spcAft>
                <a:spcPct val="0"/>
              </a:spcAft>
              <a:buAutoNum type="arabicPeriod"/>
            </a:pPr>
            <a:r>
              <a:rPr lang="en-US" sz="3200" dirty="0">
                <a:solidFill>
                  <a:schemeClr val="bg1"/>
                </a:solidFill>
              </a:rPr>
              <a:t>So using this time to highlight the truth of Jesus just seems right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2880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/>
              <a:t>Remind them to be subject to rulers, to authorities, to be obedient, to be ready for every good deed, </a:t>
            </a:r>
            <a:r>
              <a:rPr lang="en-US" b="1" baseline="30000" dirty="0"/>
              <a:t>2 </a:t>
            </a:r>
            <a:r>
              <a:rPr lang="en-US" dirty="0"/>
              <a:t>to malign no one, to be peaceable, gentle, showing every consideration for all men. </a:t>
            </a:r>
            <a:r>
              <a:rPr lang="en-US" b="1" baseline="30000" dirty="0"/>
              <a:t>3 </a:t>
            </a:r>
            <a:r>
              <a:rPr lang="en-US" dirty="0"/>
              <a:t>For we also once were foolish ourselves, disobedient, deceived, enslaved to various lusts and pleasures, spending our life in malice and envy, hateful, hating one another.</a:t>
            </a:r>
            <a:r>
              <a:rPr lang="en-US" dirty="0">
                <a:solidFill>
                  <a:schemeClr val="bg1"/>
                </a:solidFill>
              </a:rPr>
              <a:t> </a:t>
            </a:r>
            <a:r>
              <a:rPr lang="en-US" b="1" baseline="30000" dirty="0">
                <a:solidFill>
                  <a:schemeClr val="bg1"/>
                </a:solidFill>
              </a:rPr>
              <a:t>4 </a:t>
            </a:r>
            <a:r>
              <a:rPr lang="en-US" dirty="0">
                <a:solidFill>
                  <a:schemeClr val="bg1"/>
                </a:solidFill>
              </a:rPr>
              <a:t>But when the kindness of God our Savior and </a:t>
            </a:r>
            <a:r>
              <a:rPr lang="en-US" i="1" dirty="0">
                <a:solidFill>
                  <a:schemeClr val="bg1"/>
                </a:solidFill>
              </a:rPr>
              <a:t>His</a:t>
            </a:r>
            <a:r>
              <a:rPr lang="en-US" dirty="0">
                <a:solidFill>
                  <a:schemeClr val="bg1"/>
                </a:solidFill>
              </a:rPr>
              <a:t> love for mankind appeared, </a:t>
            </a:r>
            <a:r>
              <a:rPr lang="en-US" b="1" baseline="30000" dirty="0">
                <a:solidFill>
                  <a:schemeClr val="bg1"/>
                </a:solidFill>
              </a:rPr>
              <a:t>5 </a:t>
            </a:r>
            <a:r>
              <a:rPr lang="en-US" dirty="0">
                <a:solidFill>
                  <a:schemeClr val="bg1"/>
                </a:solidFill>
              </a:rPr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>
                <a:solidFill>
                  <a:schemeClr val="bg1"/>
                </a:solidFill>
              </a:rPr>
              <a:t>6 </a:t>
            </a:r>
            <a:r>
              <a:rPr lang="en-US" dirty="0">
                <a:solidFill>
                  <a:schemeClr val="bg1"/>
                </a:solidFill>
              </a:rPr>
              <a:t>whom He poured out upon us richly through Jesus Christ our Savior, </a:t>
            </a:r>
            <a:r>
              <a:rPr lang="en-US" b="1" baseline="30000" dirty="0">
                <a:solidFill>
                  <a:schemeClr val="bg1"/>
                </a:solidFill>
              </a:rPr>
              <a:t>7 </a:t>
            </a:r>
            <a:r>
              <a:rPr lang="en-US" dirty="0">
                <a:solidFill>
                  <a:schemeClr val="bg1"/>
                </a:solidFill>
              </a:rPr>
              <a:t>so that being justified by His grace we would be made heirs according to </a:t>
            </a:r>
            <a:r>
              <a:rPr lang="en-US" i="1" dirty="0">
                <a:solidFill>
                  <a:schemeClr val="bg1"/>
                </a:solidFill>
              </a:rPr>
              <a:t>the</a:t>
            </a:r>
            <a:r>
              <a:rPr lang="en-US" dirty="0">
                <a:solidFill>
                  <a:schemeClr val="bg1"/>
                </a:solidFill>
              </a:rPr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3110132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to be ready for every good deed,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dirty="0">
                <a:solidFill>
                  <a:schemeClr val="bg1"/>
                </a:solidFill>
              </a:rPr>
              <a:t>For we also once were foolish ourselves,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1102849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chemeClr val="bg1"/>
                </a:solidFill>
              </a:rPr>
              <a:t>Titus 3:1-7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19015"/>
          </a:xfrm>
        </p:spPr>
        <p:txBody>
          <a:bodyPr>
            <a:normAutofit/>
          </a:bodyPr>
          <a:lstStyle/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None/>
            </a:pPr>
            <a:r>
              <a:rPr lang="en-US" b="1" dirty="0">
                <a:solidFill>
                  <a:schemeClr val="bg1"/>
                </a:solidFill>
              </a:rPr>
              <a:t>    </a:t>
            </a:r>
            <a:r>
              <a:rPr lang="en-US" dirty="0">
                <a:solidFill>
                  <a:schemeClr val="bg1"/>
                </a:solidFill>
              </a:rPr>
              <a:t>Remind them to be subject to rulers, to authorities, to be obedient, </a:t>
            </a:r>
            <a:r>
              <a:rPr lang="en-US" u="sng" dirty="0">
                <a:solidFill>
                  <a:schemeClr val="bg1"/>
                </a:solidFill>
              </a:rPr>
              <a:t>to be ready for every good deed</a:t>
            </a:r>
            <a:r>
              <a:rPr lang="en-US" dirty="0">
                <a:solidFill>
                  <a:schemeClr val="bg1"/>
                </a:solidFill>
              </a:rPr>
              <a:t>, </a:t>
            </a:r>
            <a:r>
              <a:rPr lang="en-US" b="1" baseline="30000" dirty="0">
                <a:solidFill>
                  <a:schemeClr val="bg1"/>
                </a:solidFill>
              </a:rPr>
              <a:t>2 </a:t>
            </a:r>
            <a:r>
              <a:rPr lang="en-US" dirty="0">
                <a:solidFill>
                  <a:schemeClr val="bg1"/>
                </a:solidFill>
              </a:rPr>
              <a:t>to malign no one, to be peaceable, gentle, showing every consideration for all men. </a:t>
            </a:r>
            <a:r>
              <a:rPr lang="en-US" b="1" baseline="30000" dirty="0">
                <a:solidFill>
                  <a:schemeClr val="bg1"/>
                </a:solidFill>
              </a:rPr>
              <a:t>3 </a:t>
            </a:r>
            <a:r>
              <a:rPr lang="en-US" dirty="0">
                <a:solidFill>
                  <a:schemeClr val="bg1"/>
                </a:solidFill>
              </a:rPr>
              <a:t>For we also once were foolish ourselves, disobedient, deceived, enslaved to various lusts and pleasures, spending our life in malice and envy, hateful, hating one another. </a:t>
            </a:r>
            <a:r>
              <a:rPr lang="en-US" b="1" baseline="30000" dirty="0"/>
              <a:t>4 </a:t>
            </a:r>
            <a:r>
              <a:rPr lang="en-US" dirty="0"/>
              <a:t>But when the kindness of God our Savior and </a:t>
            </a:r>
            <a:r>
              <a:rPr lang="en-US" i="1" dirty="0"/>
              <a:t>His</a:t>
            </a:r>
            <a:r>
              <a:rPr lang="en-US" dirty="0"/>
              <a:t> love for mankind appeared, </a:t>
            </a:r>
            <a:r>
              <a:rPr lang="en-US" b="1" baseline="30000" dirty="0"/>
              <a:t>5 </a:t>
            </a:r>
            <a:r>
              <a:rPr lang="en-US" dirty="0"/>
              <a:t>He saved us, not on the basis of deeds which we have done in righteousness, but according to His mercy, by the washing of regeneration and renewing by the Holy Spirit, </a:t>
            </a:r>
            <a:r>
              <a:rPr lang="en-US" b="1" baseline="30000" dirty="0"/>
              <a:t>6 </a:t>
            </a:r>
            <a:r>
              <a:rPr lang="en-US" dirty="0"/>
              <a:t>whom He poured out upon us richly through Jesus Christ our Savior, </a:t>
            </a:r>
            <a:r>
              <a:rPr lang="en-US" b="1" baseline="30000" dirty="0"/>
              <a:t>7 </a:t>
            </a:r>
            <a:r>
              <a:rPr lang="en-US" dirty="0"/>
              <a:t>so that being justified by His grace we would be made heirs according to </a:t>
            </a:r>
            <a:r>
              <a:rPr lang="en-US" i="1" dirty="0"/>
              <a:t>the</a:t>
            </a:r>
            <a:r>
              <a:rPr lang="en-US" dirty="0"/>
              <a:t> hope of eternal life.</a:t>
            </a:r>
          </a:p>
        </p:txBody>
      </p:sp>
    </p:spTree>
    <p:extLst>
      <p:ext uri="{BB962C8B-B14F-4D97-AF65-F5344CB8AC3E}">
        <p14:creationId xmlns:p14="http://schemas.microsoft.com/office/powerpoint/2010/main" val="41655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19774</TotalTime>
  <Words>6350</Words>
  <Application>Microsoft Office PowerPoint</Application>
  <PresentationFormat>Widescreen</PresentationFormat>
  <Paragraphs>194</Paragraphs>
  <Slides>43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7" baseType="lpstr">
      <vt:lpstr>Arial</vt:lpstr>
      <vt:lpstr>Calibri</vt:lpstr>
      <vt:lpstr>Calibri Light</vt:lpstr>
      <vt:lpstr>Office Theme</vt:lpstr>
      <vt:lpstr>When the Kindness of God Appeared </vt:lpstr>
      <vt:lpstr>Christmas </vt:lpstr>
      <vt:lpstr>Christmas </vt:lpstr>
      <vt:lpstr>Christmas </vt:lpstr>
      <vt:lpstr>Christmas </vt:lpstr>
      <vt:lpstr>Christmas 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Titus 3:1-7</vt:lpstr>
      <vt:lpstr>Questions or Comments?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LTC 5 Week 4</dc:title>
  <dc:creator>WoodsM</dc:creator>
  <cp:lastModifiedBy>Haley</cp:lastModifiedBy>
  <cp:revision>312</cp:revision>
  <dcterms:created xsi:type="dcterms:W3CDTF">2020-01-29T16:57:37Z</dcterms:created>
  <dcterms:modified xsi:type="dcterms:W3CDTF">2024-12-30T03:04:43Z</dcterms:modified>
</cp:coreProperties>
</file>