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432" r:id="rId3"/>
    <p:sldId id="7476" r:id="rId4"/>
    <p:sldId id="7477" r:id="rId5"/>
    <p:sldId id="7322" r:id="rId6"/>
    <p:sldId id="7471" r:id="rId7"/>
    <p:sldId id="7472" r:id="rId8"/>
    <p:sldId id="7473" r:id="rId9"/>
    <p:sldId id="7433" r:id="rId10"/>
    <p:sldId id="7434" r:id="rId11"/>
    <p:sldId id="7435" r:id="rId12"/>
    <p:sldId id="7474" r:id="rId13"/>
    <p:sldId id="7475" r:id="rId14"/>
    <p:sldId id="7437" r:id="rId15"/>
    <p:sldId id="7438" r:id="rId16"/>
    <p:sldId id="7439" r:id="rId17"/>
    <p:sldId id="7440" r:id="rId18"/>
    <p:sldId id="7441" r:id="rId19"/>
    <p:sldId id="7442" r:id="rId20"/>
    <p:sldId id="7443" r:id="rId21"/>
    <p:sldId id="7444" r:id="rId22"/>
    <p:sldId id="7445" r:id="rId23"/>
    <p:sldId id="7446" r:id="rId24"/>
    <p:sldId id="7447" r:id="rId25"/>
    <p:sldId id="7448" r:id="rId26"/>
    <p:sldId id="7449" r:id="rId27"/>
    <p:sldId id="7452" r:id="rId28"/>
    <p:sldId id="7450" r:id="rId29"/>
    <p:sldId id="7453" r:id="rId30"/>
    <p:sldId id="7478" r:id="rId31"/>
    <p:sldId id="7451" r:id="rId32"/>
    <p:sldId id="7454" r:id="rId33"/>
    <p:sldId id="7455" r:id="rId34"/>
    <p:sldId id="7456" r:id="rId35"/>
    <p:sldId id="7457" r:id="rId36"/>
    <p:sldId id="7479" r:id="rId37"/>
    <p:sldId id="7459" r:id="rId38"/>
    <p:sldId id="7480" r:id="rId39"/>
    <p:sldId id="7461" r:id="rId40"/>
    <p:sldId id="7462" r:id="rId41"/>
    <p:sldId id="7463" r:id="rId42"/>
    <p:sldId id="7464" r:id="rId43"/>
    <p:sldId id="7465" r:id="rId44"/>
    <p:sldId id="7466" r:id="rId45"/>
    <p:sldId id="7467" r:id="rId46"/>
    <p:sldId id="7470" r:id="rId47"/>
    <p:sldId id="7405" r:id="rId48"/>
    <p:sldId id="7468" r:id="rId49"/>
    <p:sldId id="7469" r:id="rId50"/>
    <p:sldId id="6665" r:id="rId51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3" autoAdjust="0"/>
    <p:restoredTop sz="90476" autoAdjust="0"/>
  </p:normalViewPr>
  <p:slideViewPr>
    <p:cSldViewPr>
      <p:cViewPr varScale="1">
        <p:scale>
          <a:sx n="80" d="100"/>
          <a:sy n="80" d="100"/>
        </p:scale>
        <p:origin x="60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4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82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08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31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939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65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79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565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7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09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932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24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491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712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11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50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02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414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127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6945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66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647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46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740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817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90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481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11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212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472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683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256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396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40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669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554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043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373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2737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430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041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9277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35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15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81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51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01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9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Spiritual Friendships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i="1" dirty="0">
                <a:ea typeface="ＭＳ Ｐゴシック" pitchFamily="34" charset="-128"/>
              </a:rPr>
              <a:t>1 Samuel 18-20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When the victorious Israelite army was returning home after David had killed the Philistine, </a:t>
            </a:r>
          </a:p>
          <a:p>
            <a:r>
              <a:rPr lang="en-US" dirty="0"/>
              <a:t>women from all the towns of Israel </a:t>
            </a:r>
            <a:br>
              <a:rPr lang="en-US" dirty="0"/>
            </a:br>
            <a:r>
              <a:rPr lang="en-US" dirty="0"/>
              <a:t>came out to meet King Saul.</a:t>
            </a:r>
          </a:p>
          <a:p>
            <a:r>
              <a:rPr lang="en-US" dirty="0"/>
              <a:t>They sang and danced for joy </a:t>
            </a:r>
            <a:br>
              <a:rPr lang="en-US" dirty="0"/>
            </a:br>
            <a:r>
              <a:rPr lang="en-US" dirty="0"/>
              <a:t>with tambourines and cymbals.</a:t>
            </a:r>
          </a:p>
        </p:txBody>
      </p:sp>
    </p:spTree>
    <p:extLst>
      <p:ext uri="{BB962C8B-B14F-4D97-AF65-F5344CB8AC3E}">
        <p14:creationId xmlns:p14="http://schemas.microsoft.com/office/powerpoint/2010/main" val="3399377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This was their song: </a:t>
            </a:r>
          </a:p>
          <a:p>
            <a:r>
              <a:rPr lang="en-US" dirty="0"/>
              <a:t>	“Saul has killed his thousands, </a:t>
            </a:r>
          </a:p>
          <a:p>
            <a:r>
              <a:rPr lang="en-US" dirty="0"/>
              <a:t>	and David his ten thousands!”</a:t>
            </a:r>
          </a:p>
          <a:p>
            <a:r>
              <a:rPr lang="en-US" baseline="30000" dirty="0"/>
              <a:t>8 </a:t>
            </a:r>
            <a:r>
              <a:rPr lang="en-US" dirty="0"/>
              <a:t>This made Saul very angry.</a:t>
            </a:r>
          </a:p>
          <a:p>
            <a:r>
              <a:rPr lang="en-US" dirty="0"/>
              <a:t>“What’s this?” he said. </a:t>
            </a:r>
          </a:p>
          <a:p>
            <a:r>
              <a:rPr lang="en-US" dirty="0"/>
              <a:t>“They credit David with ten thousands </a:t>
            </a:r>
            <a:br>
              <a:rPr lang="en-US" dirty="0"/>
            </a:br>
            <a:r>
              <a:rPr lang="en-US" dirty="0"/>
              <a:t>and me with only thousands.</a:t>
            </a:r>
          </a:p>
          <a:p>
            <a:r>
              <a:rPr lang="en-US" dirty="0"/>
              <a:t>Next they’ll be making him their king!”</a:t>
            </a:r>
          </a:p>
        </p:txBody>
      </p:sp>
    </p:spTree>
    <p:extLst>
      <p:ext uri="{BB962C8B-B14F-4D97-AF65-F5344CB8AC3E}">
        <p14:creationId xmlns:p14="http://schemas.microsoft.com/office/powerpoint/2010/main" val="2892087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from that time on </a:t>
            </a:r>
            <a:br>
              <a:rPr lang="en-US" dirty="0"/>
            </a:br>
            <a:r>
              <a:rPr lang="en-US" dirty="0"/>
              <a:t>Saul kept </a:t>
            </a:r>
            <a:r>
              <a:rPr lang="en-US" u="sng" dirty="0"/>
              <a:t>a jealous eye</a:t>
            </a:r>
            <a:r>
              <a:rPr lang="en-US" dirty="0"/>
              <a:t> on David.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64522FE-5632-504A-1F91-5E3E55376277}"/>
              </a:ext>
            </a:extLst>
          </p:cNvPr>
          <p:cNvSpPr/>
          <p:nvPr/>
        </p:nvSpPr>
        <p:spPr bwMode="auto">
          <a:xfrm>
            <a:off x="584200" y="18669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Envy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Happens when an insecure person is threatened by another person of ability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 had problems in his relationship with God that led to envy of others</a:t>
            </a:r>
          </a:p>
        </p:txBody>
      </p:sp>
    </p:spTree>
    <p:extLst>
      <p:ext uri="{BB962C8B-B14F-4D97-AF65-F5344CB8AC3E}">
        <p14:creationId xmlns:p14="http://schemas.microsoft.com/office/powerpoint/2010/main" val="1381408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from that time on </a:t>
            </a:r>
            <a:br>
              <a:rPr lang="en-US" dirty="0"/>
            </a:br>
            <a:r>
              <a:rPr lang="en-US" dirty="0"/>
              <a:t>Saul kept </a:t>
            </a:r>
            <a:r>
              <a:rPr lang="en-US" u="sng" dirty="0"/>
              <a:t>a jealous eye</a:t>
            </a:r>
            <a:r>
              <a:rPr lang="en-US" dirty="0"/>
              <a:t> on David.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64522FE-5632-504A-1F91-5E3E55376277}"/>
              </a:ext>
            </a:extLst>
          </p:cNvPr>
          <p:cNvSpPr/>
          <p:nvPr/>
        </p:nvSpPr>
        <p:spPr bwMode="auto">
          <a:xfrm>
            <a:off x="584200" y="18669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Envy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angry, envious thoughts go unchecked, they can lead to other actions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1:14-15; 4:1-2)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Killing David becomes Saul’s great passion in life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03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The very next day </a:t>
            </a:r>
            <a:br>
              <a:rPr lang="en-US" dirty="0"/>
            </a:br>
            <a:r>
              <a:rPr lang="en-US" u="sng" dirty="0"/>
              <a:t>a tormenting spirit from God</a:t>
            </a:r>
            <a:r>
              <a:rPr lang="en-US" dirty="0"/>
              <a:t> overwhelmed Saul,</a:t>
            </a:r>
          </a:p>
          <a:p>
            <a:r>
              <a:rPr lang="en-US" dirty="0"/>
              <a:t>	and he began to rave in his house like a madman.</a:t>
            </a:r>
          </a:p>
          <a:p>
            <a:r>
              <a:rPr lang="en-US" dirty="0"/>
              <a:t>David was playing the harp, as he did each day.</a:t>
            </a:r>
          </a:p>
          <a:p>
            <a:r>
              <a:rPr lang="en-US" dirty="0"/>
              <a:t>But Saul had a spear in his hand,</a:t>
            </a:r>
          </a:p>
          <a:p>
            <a:r>
              <a:rPr lang="en-US" baseline="30000" dirty="0"/>
              <a:t>11 </a:t>
            </a:r>
            <a:r>
              <a:rPr lang="en-US" dirty="0"/>
              <a:t>and he suddenly hurled it at David, </a:t>
            </a:r>
            <a:br>
              <a:rPr lang="en-US" dirty="0"/>
            </a:br>
            <a:r>
              <a:rPr lang="en-US" dirty="0"/>
              <a:t>intending to pin him to the wall.</a:t>
            </a:r>
          </a:p>
          <a:p>
            <a:r>
              <a:rPr lang="en-US" dirty="0"/>
              <a:t>But David </a:t>
            </a:r>
            <a:r>
              <a:rPr lang="en-US" u="sng" dirty="0"/>
              <a:t>escaped</a:t>
            </a:r>
            <a:r>
              <a:rPr lang="en-US" dirty="0"/>
              <a:t> him twice.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634CCDD-2787-5A8D-BD1E-DA29DD70E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#1: Throw a Spear at Him</a:t>
            </a:r>
          </a:p>
        </p:txBody>
      </p:sp>
    </p:spTree>
    <p:extLst>
      <p:ext uri="{BB962C8B-B14F-4D97-AF65-F5344CB8AC3E}">
        <p14:creationId xmlns:p14="http://schemas.microsoft.com/office/powerpoint/2010/main" val="3678132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Saul was then </a:t>
            </a:r>
            <a:r>
              <a:rPr lang="en-US" u="sng" dirty="0"/>
              <a:t>afraid</a:t>
            </a:r>
            <a:r>
              <a:rPr lang="en-US" dirty="0"/>
              <a:t> of David, </a:t>
            </a:r>
            <a:br>
              <a:rPr lang="en-US" dirty="0"/>
            </a:br>
            <a:r>
              <a:rPr lang="en-US" dirty="0"/>
              <a:t>for Yahweh was with David </a:t>
            </a:r>
            <a:br>
              <a:rPr lang="en-US" dirty="0"/>
            </a:br>
            <a:r>
              <a:rPr lang="en-US" dirty="0"/>
              <a:t>and had turned away from Saul.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2AC4B84-C074-1407-E529-C3541F36E161}"/>
              </a:ext>
            </a:extLst>
          </p:cNvPr>
          <p:cNvSpPr/>
          <p:nvPr/>
        </p:nvSpPr>
        <p:spPr bwMode="auto">
          <a:xfrm>
            <a:off x="3327400" y="2857500"/>
            <a:ext cx="3505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Fear often comes out as anger</a:t>
            </a:r>
          </a:p>
        </p:txBody>
      </p:sp>
    </p:spTree>
    <p:extLst>
      <p:ext uri="{BB962C8B-B14F-4D97-AF65-F5344CB8AC3E}">
        <p14:creationId xmlns:p14="http://schemas.microsoft.com/office/powerpoint/2010/main" val="1424423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One day Saul said to David, </a:t>
            </a:r>
          </a:p>
          <a:p>
            <a:r>
              <a:rPr lang="en-US" dirty="0"/>
              <a:t>“I am ready to give you my older daughter, </a:t>
            </a:r>
            <a:br>
              <a:rPr lang="en-US" dirty="0"/>
            </a:br>
            <a:r>
              <a:rPr lang="en-US" dirty="0"/>
              <a:t>Merab, as your wife.</a:t>
            </a:r>
          </a:p>
          <a:p>
            <a:r>
              <a:rPr lang="en-US" dirty="0"/>
              <a:t>But first you must prove yourself </a:t>
            </a:r>
            <a:br>
              <a:rPr lang="en-US" dirty="0"/>
            </a:br>
            <a:r>
              <a:rPr lang="en-US" dirty="0"/>
              <a:t>to be a real warrior by fighting Yahweh’s battles.”</a:t>
            </a:r>
          </a:p>
          <a:p>
            <a:r>
              <a:rPr lang="en-US" dirty="0"/>
              <a:t>For Saul thought, </a:t>
            </a:r>
            <a:br>
              <a:rPr lang="en-US" dirty="0"/>
            </a:br>
            <a:r>
              <a:rPr lang="en-US" dirty="0"/>
              <a:t>“I’ll send him out against the Philistines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let them kill him</a:t>
            </a:r>
            <a:r>
              <a:rPr lang="en-US" dirty="0"/>
              <a:t> rather than doing it myself.”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#2: Use Older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3601635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“Who am I, and what is my family in Israel </a:t>
            </a:r>
            <a:br>
              <a:rPr lang="en-US" dirty="0"/>
            </a:br>
            <a:r>
              <a:rPr lang="en-US" dirty="0"/>
              <a:t>that I should be the king’s son-in-law?” </a:t>
            </a:r>
            <a:br>
              <a:rPr lang="en-US" dirty="0"/>
            </a:br>
            <a:r>
              <a:rPr lang="en-US" dirty="0"/>
              <a:t>David exclaimed...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#2: Use Older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173483428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In the meantime, Saul’s daughter Michal </a:t>
            </a:r>
            <a:br>
              <a:rPr lang="en-US" dirty="0"/>
            </a:br>
            <a:r>
              <a:rPr lang="en-US" dirty="0"/>
              <a:t>had fallen in love with David, </a:t>
            </a:r>
          </a:p>
          <a:p>
            <a:r>
              <a:rPr lang="en-US" dirty="0"/>
              <a:t>and Saul was delighted when he heard about it.</a:t>
            </a:r>
          </a:p>
          <a:p>
            <a:r>
              <a:rPr lang="en-US" baseline="30000" dirty="0"/>
              <a:t>21 </a:t>
            </a:r>
            <a:r>
              <a:rPr lang="en-US" dirty="0"/>
              <a:t>“Here’s another chance to see him </a:t>
            </a:r>
            <a:br>
              <a:rPr lang="en-US" dirty="0"/>
            </a:br>
            <a:r>
              <a:rPr lang="en-US" u="sng" dirty="0"/>
              <a:t>killed by the Philistines</a:t>
            </a:r>
            <a:r>
              <a:rPr lang="en-US" dirty="0"/>
              <a:t>!” Saul said to himself.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#3: Use Younger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988626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Then Saul told his men to say to David, </a:t>
            </a:r>
            <a:br>
              <a:rPr lang="en-US" dirty="0"/>
            </a:br>
            <a:r>
              <a:rPr lang="en-US" dirty="0"/>
              <a:t>“The king really likes you, and so do we. </a:t>
            </a:r>
          </a:p>
          <a:p>
            <a:r>
              <a:rPr lang="en-US" dirty="0"/>
              <a:t>Why don’t you accept the king’s offer </a:t>
            </a:r>
            <a:br>
              <a:rPr lang="en-US" dirty="0"/>
            </a:br>
            <a:r>
              <a:rPr lang="en-US" dirty="0"/>
              <a:t>and become his son-in-law?”</a:t>
            </a:r>
          </a:p>
          <a:p>
            <a:r>
              <a:rPr lang="en-US" baseline="30000" dirty="0"/>
              <a:t>23 </a:t>
            </a:r>
            <a:r>
              <a:rPr lang="en-US" dirty="0"/>
              <a:t>When Saul’s men said these things to David, </a:t>
            </a:r>
            <a:br>
              <a:rPr lang="en-US" dirty="0"/>
            </a:br>
            <a:r>
              <a:rPr lang="en-US" dirty="0"/>
              <a:t>he replied,</a:t>
            </a:r>
          </a:p>
          <a:p>
            <a:r>
              <a:rPr lang="en-US" dirty="0"/>
              <a:t>“How can a poor man from a humble family afford </a:t>
            </a:r>
            <a:br>
              <a:rPr lang="en-US" dirty="0"/>
            </a:br>
            <a:r>
              <a:rPr lang="en-US" u="sng" dirty="0"/>
              <a:t>the bride price</a:t>
            </a:r>
            <a:r>
              <a:rPr lang="en-US" dirty="0"/>
              <a:t> for the daughter of a king?”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#3: Use Younger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278301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F2B13B-2D0C-D039-3AE4-A701153F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14A112-FA47-5DF3-EC41-0376B653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3005666" cy="4635500"/>
          </a:xfrm>
        </p:spPr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0D61109-1406-A656-B7F7-6C43B4E61B29}"/>
              </a:ext>
            </a:extLst>
          </p:cNvPr>
          <p:cNvSpPr txBox="1">
            <a:spLocks/>
          </p:cNvSpPr>
          <p:nvPr/>
        </p:nvSpPr>
        <p:spPr bwMode="auto">
          <a:xfrm>
            <a:off x="3293533" y="889000"/>
            <a:ext cx="6697131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The first king of Israel, ~1050 </a:t>
            </a:r>
            <a:r>
              <a:rPr lang="en-US" sz="2000" kern="0" dirty="0"/>
              <a:t>BC</a:t>
            </a:r>
            <a:endParaRPr lang="en-US" kern="0" dirty="0"/>
          </a:p>
          <a:p>
            <a:r>
              <a:rPr lang="en-US" kern="0" dirty="0"/>
              <a:t>Rejected by God as king, </a:t>
            </a:r>
            <a:br>
              <a:rPr lang="en-US" kern="0" dirty="0"/>
            </a:br>
            <a:r>
              <a:rPr lang="en-US" kern="0" dirty="0"/>
              <a:t>but still clinging to the throne</a:t>
            </a:r>
          </a:p>
        </p:txBody>
      </p:sp>
    </p:spTree>
    <p:extLst>
      <p:ext uri="{BB962C8B-B14F-4D97-AF65-F5344CB8AC3E}">
        <p14:creationId xmlns:p14="http://schemas.microsoft.com/office/powerpoint/2010/main" val="1077461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When Saul’s men reported this back to the king, </a:t>
            </a:r>
          </a:p>
          <a:p>
            <a:r>
              <a:rPr lang="en-US" baseline="30000" dirty="0"/>
              <a:t>25 </a:t>
            </a:r>
            <a:r>
              <a:rPr lang="en-US" dirty="0"/>
              <a:t>he told them, “Tell David that all I want </a:t>
            </a:r>
            <a:br>
              <a:rPr lang="en-US" dirty="0"/>
            </a:br>
            <a:r>
              <a:rPr lang="en-US" dirty="0"/>
              <a:t>for the bride price is 100 Philistine foreskins! …”</a:t>
            </a:r>
          </a:p>
          <a:p>
            <a:r>
              <a:rPr lang="en-US" dirty="0"/>
              <a:t>But what Saul had in mind was that </a:t>
            </a:r>
            <a:br>
              <a:rPr lang="en-US" dirty="0"/>
            </a:br>
            <a:r>
              <a:rPr lang="en-US" dirty="0"/>
              <a:t>David would be killed in the fight.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#3: Use Younger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13241342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David and his men went out </a:t>
            </a:r>
            <a:br>
              <a:rPr lang="en-US" dirty="0"/>
            </a:br>
            <a:r>
              <a:rPr lang="en-US" dirty="0"/>
              <a:t>and killed 200 Philistines.</a:t>
            </a:r>
          </a:p>
          <a:p>
            <a:r>
              <a:rPr lang="en-US" dirty="0"/>
              <a:t>Then David fulfilled the king’s requirement </a:t>
            </a:r>
            <a:br>
              <a:rPr lang="en-US" dirty="0"/>
            </a:br>
            <a:r>
              <a:rPr lang="en-US" dirty="0"/>
              <a:t>by presenting all their foreskins to him.</a:t>
            </a:r>
          </a:p>
          <a:p>
            <a:r>
              <a:rPr lang="en-US" dirty="0"/>
              <a:t>So Saul gave his daughter Michal to David </a:t>
            </a:r>
            <a:br>
              <a:rPr lang="en-US" dirty="0"/>
            </a:br>
            <a:r>
              <a:rPr lang="en-US" dirty="0"/>
              <a:t>to be his wife.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#3: Use Younger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2358131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When Saul realized that Yahweh was with David and how much his daughter Michal loved him,</a:t>
            </a:r>
          </a:p>
          <a:p>
            <a:r>
              <a:rPr lang="en-US" baseline="30000" dirty="0"/>
              <a:t>29 </a:t>
            </a:r>
            <a:r>
              <a:rPr lang="en-US" dirty="0"/>
              <a:t>Saul became </a:t>
            </a:r>
            <a:r>
              <a:rPr lang="en-US" u="sng" dirty="0"/>
              <a:t>even more afraid</a:t>
            </a:r>
            <a:r>
              <a:rPr lang="en-US" dirty="0"/>
              <a:t> of him, and </a:t>
            </a:r>
            <a:br>
              <a:rPr lang="en-US" dirty="0"/>
            </a:br>
            <a:r>
              <a:rPr lang="en-US" dirty="0"/>
              <a:t>he remained David’s enemy for the rest of his life.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#3: Use Younger Daughter as Bait</a:t>
            </a:r>
          </a:p>
        </p:txBody>
      </p:sp>
    </p:spTree>
    <p:extLst>
      <p:ext uri="{BB962C8B-B14F-4D97-AF65-F5344CB8AC3E}">
        <p14:creationId xmlns:p14="http://schemas.microsoft.com/office/powerpoint/2010/main" val="246139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Saul now urged his servants and his son Jonathan to assassinate David.</a:t>
            </a:r>
          </a:p>
          <a:p>
            <a:r>
              <a:rPr lang="en-US" baseline="30000" dirty="0"/>
              <a:t>4 </a:t>
            </a:r>
            <a:r>
              <a:rPr lang="en-US" dirty="0"/>
              <a:t>But Jonathan spoke with his father about David…</a:t>
            </a:r>
          </a:p>
          <a:p>
            <a:r>
              <a:rPr lang="en-US" dirty="0"/>
              <a:t>“He’s never done anything to harm you. </a:t>
            </a:r>
            <a:br>
              <a:rPr lang="en-US" dirty="0"/>
            </a:br>
            <a:r>
              <a:rPr lang="en-US" dirty="0"/>
              <a:t>He has always helped you … </a:t>
            </a:r>
          </a:p>
          <a:p>
            <a:r>
              <a:rPr lang="en-US" baseline="30000" dirty="0"/>
              <a:t>5 </a:t>
            </a:r>
            <a:r>
              <a:rPr lang="en-US" dirty="0"/>
              <a:t>Why should you murder an innocent man like David? There is no reason for it at all!”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#4: Send Jonathan to kill David</a:t>
            </a:r>
          </a:p>
        </p:txBody>
      </p:sp>
    </p:spTree>
    <p:extLst>
      <p:ext uri="{BB962C8B-B14F-4D97-AF65-F5344CB8AC3E}">
        <p14:creationId xmlns:p14="http://schemas.microsoft.com/office/powerpoint/2010/main" val="2342269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So Saul listened to Jonathan and vowed, </a:t>
            </a:r>
          </a:p>
          <a:p>
            <a:r>
              <a:rPr lang="en-US" dirty="0"/>
              <a:t>“As surely as Yahweh lives, David will not be killed.”</a:t>
            </a:r>
          </a:p>
          <a:p>
            <a:r>
              <a:rPr lang="en-US" baseline="30000" dirty="0"/>
              <a:t>7 </a:t>
            </a:r>
            <a:r>
              <a:rPr lang="en-US" dirty="0"/>
              <a:t>Afterward Jonathan called David </a:t>
            </a:r>
            <a:br>
              <a:rPr lang="en-US" dirty="0"/>
            </a:br>
            <a:r>
              <a:rPr lang="en-US" dirty="0"/>
              <a:t>and told him what had happened.</a:t>
            </a:r>
          </a:p>
          <a:p>
            <a:r>
              <a:rPr lang="en-US" dirty="0"/>
              <a:t>Then he brought David to Saul, </a:t>
            </a:r>
            <a:br>
              <a:rPr lang="en-US" dirty="0"/>
            </a:br>
            <a:r>
              <a:rPr lang="en-US" dirty="0"/>
              <a:t>and David served in the court as before…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#4: Send Jonathan to kill David</a:t>
            </a:r>
          </a:p>
        </p:txBody>
      </p:sp>
    </p:spTree>
    <p:extLst>
      <p:ext uri="{BB962C8B-B14F-4D97-AF65-F5344CB8AC3E}">
        <p14:creationId xmlns:p14="http://schemas.microsoft.com/office/powerpoint/2010/main" val="3997170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But one day when Saul was sitting at home, </a:t>
            </a:r>
            <a:br>
              <a:rPr lang="en-US" dirty="0"/>
            </a:br>
            <a:r>
              <a:rPr lang="en-US" dirty="0"/>
              <a:t>with spear in hand, the tormenting spirit from Yahweh suddenly came upon him again.</a:t>
            </a:r>
          </a:p>
          <a:p>
            <a:r>
              <a:rPr lang="en-US" dirty="0"/>
              <a:t>As David played his harp,</a:t>
            </a:r>
          </a:p>
          <a:p>
            <a:r>
              <a:rPr lang="en-US" baseline="30000" dirty="0"/>
              <a:t>10 </a:t>
            </a:r>
            <a:r>
              <a:rPr lang="en-US" dirty="0"/>
              <a:t>Saul hurled his spear at David.</a:t>
            </a:r>
          </a:p>
          <a:p>
            <a:r>
              <a:rPr lang="en-US" dirty="0"/>
              <a:t>But David dodged out of the way, </a:t>
            </a:r>
            <a:br>
              <a:rPr lang="en-US" dirty="0"/>
            </a:br>
            <a:r>
              <a:rPr lang="en-US" dirty="0"/>
              <a:t>and leaving the spear stuck in the wall, </a:t>
            </a:r>
            <a:br>
              <a:rPr lang="en-US" dirty="0"/>
            </a:br>
            <a:r>
              <a:rPr lang="en-US" dirty="0"/>
              <a:t>he fled and escaped into the night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#5: Try The Spear Thing Again</a:t>
            </a:r>
          </a:p>
        </p:txBody>
      </p:sp>
    </p:spTree>
    <p:extLst>
      <p:ext uri="{BB962C8B-B14F-4D97-AF65-F5344CB8AC3E}">
        <p14:creationId xmlns:p14="http://schemas.microsoft.com/office/powerpoint/2010/main" val="2023515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Saul sent troops to watch David’s house. </a:t>
            </a:r>
          </a:p>
          <a:p>
            <a:r>
              <a:rPr lang="en-US" dirty="0"/>
              <a:t>They were told to kill David when he came out the next morning.</a:t>
            </a:r>
          </a:p>
          <a:p>
            <a:r>
              <a:rPr lang="en-US" dirty="0"/>
              <a:t>But Michal, David’s wife, warned him,</a:t>
            </a:r>
            <a:br>
              <a:rPr lang="en-US" dirty="0"/>
            </a:br>
            <a:r>
              <a:rPr lang="en-US" dirty="0"/>
              <a:t>“If you don’t escape tonight, </a:t>
            </a:r>
            <a:br>
              <a:rPr lang="en-US" dirty="0"/>
            </a:br>
            <a:r>
              <a:rPr lang="en-US" dirty="0"/>
              <a:t>you will be dead by morning.”</a:t>
            </a:r>
          </a:p>
          <a:p>
            <a:r>
              <a:rPr lang="en-US" baseline="30000" dirty="0"/>
              <a:t>12 </a:t>
            </a:r>
            <a:r>
              <a:rPr lang="en-US" dirty="0"/>
              <a:t>So she helped him climb out through a window, and he fled and escaped.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#6: Send Soldiers to David’s House</a:t>
            </a:r>
          </a:p>
        </p:txBody>
      </p:sp>
    </p:spTree>
    <p:extLst>
      <p:ext uri="{BB962C8B-B14F-4D97-AF65-F5344CB8AC3E}">
        <p14:creationId xmlns:p14="http://schemas.microsoft.com/office/powerpoint/2010/main" val="1642380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she took an idol and put it in his bed, </a:t>
            </a:r>
          </a:p>
          <a:p>
            <a:r>
              <a:rPr lang="en-US" dirty="0"/>
              <a:t>	covered it with blankets, </a:t>
            </a:r>
            <a:br>
              <a:rPr lang="en-US" dirty="0"/>
            </a:br>
            <a:r>
              <a:rPr lang="en-US" dirty="0"/>
              <a:t>and put a cushion of goat’s hair at its head.</a:t>
            </a:r>
          </a:p>
          <a:p>
            <a:r>
              <a:rPr lang="en-US" baseline="30000" dirty="0"/>
              <a:t>14 </a:t>
            </a:r>
            <a:r>
              <a:rPr lang="en-US" dirty="0"/>
              <a:t>When the troops came to arrest David, </a:t>
            </a:r>
            <a:br>
              <a:rPr lang="en-US" dirty="0"/>
            </a:br>
            <a:r>
              <a:rPr lang="en-US" dirty="0"/>
              <a:t>she told them he was sick </a:t>
            </a:r>
            <a:br>
              <a:rPr lang="en-US" dirty="0"/>
            </a:br>
            <a:r>
              <a:rPr lang="en-US" dirty="0"/>
              <a:t>and couldn’t get out of bed…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#6: Send Soldiers to David’s House</a:t>
            </a:r>
          </a:p>
        </p:txBody>
      </p:sp>
    </p:spTree>
    <p:extLst>
      <p:ext uri="{BB962C8B-B14F-4D97-AF65-F5344CB8AC3E}">
        <p14:creationId xmlns:p14="http://schemas.microsoft.com/office/powerpoint/2010/main" val="3625388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He ordered, </a:t>
            </a:r>
            <a:br>
              <a:rPr lang="en-US" dirty="0"/>
            </a:br>
            <a:r>
              <a:rPr lang="en-US" dirty="0"/>
              <a:t>“Bring him to me in his bed so I can kill him!”</a:t>
            </a:r>
          </a:p>
          <a:p>
            <a:r>
              <a:rPr lang="en-US" baseline="30000" dirty="0"/>
              <a:t>16 </a:t>
            </a:r>
            <a:r>
              <a:rPr lang="en-US" dirty="0"/>
              <a:t>But when they came to carry David out, </a:t>
            </a:r>
            <a:br>
              <a:rPr lang="en-US" dirty="0"/>
            </a:br>
            <a:r>
              <a:rPr lang="en-US" dirty="0"/>
              <a:t>they discovered that it was only an idol in the bed with a cushion of goat’s hair at its head.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#6: Send Soldiers to David’s House</a:t>
            </a:r>
          </a:p>
        </p:txBody>
      </p:sp>
    </p:spTree>
    <p:extLst>
      <p:ext uri="{BB962C8B-B14F-4D97-AF65-F5344CB8AC3E}">
        <p14:creationId xmlns:p14="http://schemas.microsoft.com/office/powerpoint/2010/main" val="448459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“Why have you betrayed me like this and </a:t>
            </a:r>
            <a:br>
              <a:rPr lang="en-US" dirty="0"/>
            </a:br>
            <a:r>
              <a:rPr lang="en-US" dirty="0"/>
              <a:t>let my enemy escape?” Saul demanded of Michal.</a:t>
            </a:r>
          </a:p>
          <a:p>
            <a:r>
              <a:rPr lang="en-US" dirty="0"/>
              <a:t>“I had to,” Michal replied.</a:t>
            </a:r>
            <a:br>
              <a:rPr lang="en-US" dirty="0"/>
            </a:br>
            <a:r>
              <a:rPr lang="en-US" dirty="0"/>
              <a:t>“He threatened to kill me if I didn’t help him.”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#6: Send Soldiers to David’s House</a:t>
            </a:r>
          </a:p>
        </p:txBody>
      </p:sp>
    </p:spTree>
    <p:extLst>
      <p:ext uri="{BB962C8B-B14F-4D97-AF65-F5344CB8AC3E}">
        <p14:creationId xmlns:p14="http://schemas.microsoft.com/office/powerpoint/2010/main" val="1177184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F2B13B-2D0C-D039-3AE4-A701153F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14A112-FA47-5DF3-EC41-0376B653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3005666" cy="4635500"/>
          </a:xfrm>
        </p:spPr>
        <p:txBody>
          <a:bodyPr/>
          <a:lstStyle/>
          <a:p>
            <a:r>
              <a:rPr lang="en-US" dirty="0"/>
              <a:t>Saul</a:t>
            </a:r>
          </a:p>
          <a:p>
            <a:r>
              <a:rPr lang="en-US" dirty="0"/>
              <a:t>Jonathan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0D61109-1406-A656-B7F7-6C43B4E61B29}"/>
              </a:ext>
            </a:extLst>
          </p:cNvPr>
          <p:cNvSpPr txBox="1">
            <a:spLocks/>
          </p:cNvSpPr>
          <p:nvPr/>
        </p:nvSpPr>
        <p:spPr bwMode="auto">
          <a:xfrm>
            <a:off x="3293533" y="889000"/>
            <a:ext cx="6697131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Saul’s son, and a man of bold faith</a:t>
            </a:r>
          </a:p>
          <a:p>
            <a:r>
              <a:rPr lang="en-US" kern="0" dirty="0"/>
              <a:t>Knows that he won’t be king</a:t>
            </a:r>
          </a:p>
          <a:p>
            <a:r>
              <a:rPr lang="en-US" kern="0" dirty="0"/>
              <a:t>Watching for who God is raising up</a:t>
            </a:r>
          </a:p>
        </p:txBody>
      </p:sp>
    </p:spTree>
    <p:extLst>
      <p:ext uri="{BB962C8B-B14F-4D97-AF65-F5344CB8AC3E}">
        <p14:creationId xmlns:p14="http://schemas.microsoft.com/office/powerpoint/2010/main" val="432852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“Why have you betrayed me like this and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my enemy escape?” Saul demanded of Michal.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had to,” Michal replied.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 threatened to kill me if I didn’t help him.”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#6: Send Soldiers to David’s House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26FFE3A-2C0A-5FEC-D278-B6015CE42196}"/>
              </a:ext>
            </a:extLst>
          </p:cNvPr>
          <p:cNvSpPr/>
          <p:nvPr/>
        </p:nvSpPr>
        <p:spPr bwMode="auto">
          <a:xfrm>
            <a:off x="584200" y="2440579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Psalm 59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Rescue me from my enemies, O God.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done nothing wrong… Wake up!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what is happening and help me!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You, O God, are my refuge,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God who shows me unfailing love</a:t>
            </a:r>
          </a:p>
        </p:txBody>
      </p:sp>
    </p:spTree>
    <p:extLst>
      <p:ext uri="{BB962C8B-B14F-4D97-AF65-F5344CB8AC3E}">
        <p14:creationId xmlns:p14="http://schemas.microsoft.com/office/powerpoint/2010/main" val="903964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So David escaped and went to Ramah </a:t>
            </a:r>
            <a:br>
              <a:rPr lang="en-US" dirty="0"/>
            </a:br>
            <a:r>
              <a:rPr lang="en-US" dirty="0"/>
              <a:t>to see Samuel…</a:t>
            </a:r>
          </a:p>
          <a:p>
            <a:r>
              <a:rPr lang="en-US" baseline="30000" dirty="0"/>
              <a:t>19 </a:t>
            </a:r>
            <a:r>
              <a:rPr lang="en-US" dirty="0"/>
              <a:t>When the report reached Saul…</a:t>
            </a:r>
          </a:p>
          <a:p>
            <a:r>
              <a:rPr lang="en-US" baseline="30000" dirty="0"/>
              <a:t>20 </a:t>
            </a:r>
            <a:r>
              <a:rPr lang="en-US" dirty="0"/>
              <a:t>he sent troops to capture him.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#7: Send Soldiers to Samuel’s House</a:t>
            </a:r>
          </a:p>
        </p:txBody>
      </p:sp>
    </p:spTree>
    <p:extLst>
      <p:ext uri="{BB962C8B-B14F-4D97-AF65-F5344CB8AC3E}">
        <p14:creationId xmlns:p14="http://schemas.microsoft.com/office/powerpoint/2010/main" val="4126093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But when they arrived and saw Samuel leading </a:t>
            </a:r>
            <a:br>
              <a:rPr lang="en-US" dirty="0"/>
            </a:br>
            <a:r>
              <a:rPr lang="en-US" dirty="0"/>
              <a:t>a group of prophets who were prophesying,</a:t>
            </a:r>
          </a:p>
          <a:p>
            <a:r>
              <a:rPr lang="en-US" dirty="0"/>
              <a:t>the Spirit of God came upon Saul’s men, </a:t>
            </a:r>
            <a:br>
              <a:rPr lang="en-US" dirty="0"/>
            </a:br>
            <a:r>
              <a:rPr lang="en-US" dirty="0"/>
              <a:t>and they also began to prophesy.</a:t>
            </a:r>
          </a:p>
          <a:p>
            <a:r>
              <a:rPr lang="en-US" baseline="30000" dirty="0"/>
              <a:t>21 </a:t>
            </a:r>
            <a:r>
              <a:rPr lang="en-US" dirty="0"/>
              <a:t>When Saul heard what had happened, </a:t>
            </a:r>
            <a:br>
              <a:rPr lang="en-US" dirty="0"/>
            </a:br>
            <a:r>
              <a:rPr lang="en-US" dirty="0"/>
              <a:t>he sent other troops,</a:t>
            </a:r>
          </a:p>
          <a:p>
            <a:r>
              <a:rPr lang="en-US" dirty="0"/>
              <a:t>but they, too, prophesied!</a:t>
            </a:r>
          </a:p>
          <a:p>
            <a:r>
              <a:rPr lang="en-US" dirty="0"/>
              <a:t>The same thing happened a third time.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#7: Send Soldiers to Samuel’s House</a:t>
            </a:r>
          </a:p>
        </p:txBody>
      </p:sp>
    </p:spTree>
    <p:extLst>
      <p:ext uri="{BB962C8B-B14F-4D97-AF65-F5344CB8AC3E}">
        <p14:creationId xmlns:p14="http://schemas.microsoft.com/office/powerpoint/2010/main" val="4116885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Finally, Saul himself went to Ramah…</a:t>
            </a:r>
          </a:p>
          <a:p>
            <a:r>
              <a:rPr lang="en-US" baseline="30000" dirty="0"/>
              <a:t>23 </a:t>
            </a:r>
            <a:r>
              <a:rPr lang="en-US" dirty="0"/>
              <a:t>But on the way to Naioth in Ramah </a:t>
            </a:r>
            <a:br>
              <a:rPr lang="en-US" dirty="0"/>
            </a:br>
            <a:r>
              <a:rPr lang="en-US" dirty="0"/>
              <a:t>the Spirit of God came even upon Saul, and </a:t>
            </a:r>
            <a:br>
              <a:rPr lang="en-US" dirty="0"/>
            </a:br>
            <a:r>
              <a:rPr lang="en-US" dirty="0"/>
              <a:t>he, too, began to prophesy all the way to Naioth! </a:t>
            </a:r>
          </a:p>
          <a:p>
            <a:r>
              <a:rPr lang="en-US" baseline="30000" dirty="0"/>
              <a:t>24 </a:t>
            </a:r>
            <a:r>
              <a:rPr lang="en-US" dirty="0"/>
              <a:t>He tore off his clothes and lay naked on the ground all day and all night, prophesying 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4151A-A282-B284-F433-434B1EEF8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#8: Saul Goes to Samuel’s House</a:t>
            </a:r>
          </a:p>
        </p:txBody>
      </p:sp>
    </p:spTree>
    <p:extLst>
      <p:ext uri="{BB962C8B-B14F-4D97-AF65-F5344CB8AC3E}">
        <p14:creationId xmlns:p14="http://schemas.microsoft.com/office/powerpoint/2010/main" val="4182970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David now fled from Naioth in Ramah </a:t>
            </a:r>
            <a:br>
              <a:rPr lang="en-US" dirty="0"/>
            </a:br>
            <a:r>
              <a:rPr lang="en-US" dirty="0"/>
              <a:t>and found Jonathan…</a:t>
            </a:r>
          </a:p>
          <a:p>
            <a:r>
              <a:rPr lang="en-US" dirty="0"/>
              <a:t>“What is my crime? How have I offended </a:t>
            </a:r>
            <a:br>
              <a:rPr lang="en-US" dirty="0"/>
            </a:br>
            <a:r>
              <a:rPr lang="en-US" dirty="0"/>
              <a:t>your father that he is so determined to kill me?”</a:t>
            </a:r>
          </a:p>
        </p:txBody>
      </p:sp>
    </p:spTree>
    <p:extLst>
      <p:ext uri="{BB962C8B-B14F-4D97-AF65-F5344CB8AC3E}">
        <p14:creationId xmlns:p14="http://schemas.microsoft.com/office/powerpoint/2010/main" val="14207953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“That’s not true!” Jonathan protested.</a:t>
            </a:r>
          </a:p>
          <a:p>
            <a:r>
              <a:rPr lang="en-US" dirty="0"/>
              <a:t>“You’re not going to die.</a:t>
            </a:r>
          </a:p>
          <a:p>
            <a:r>
              <a:rPr lang="en-US" dirty="0"/>
              <a:t>He always tells me everything he’s going to do, </a:t>
            </a:r>
            <a:br>
              <a:rPr lang="en-US" dirty="0"/>
            </a:br>
            <a:r>
              <a:rPr lang="en-US" dirty="0"/>
              <a:t>even the little things…</a:t>
            </a:r>
          </a:p>
          <a:p>
            <a:r>
              <a:rPr lang="en-US" baseline="30000" dirty="0"/>
              <a:t>3 </a:t>
            </a:r>
            <a:r>
              <a:rPr lang="en-US" dirty="0"/>
              <a:t>Then David took an oath before Jonathan and said, </a:t>
            </a:r>
          </a:p>
          <a:p>
            <a:r>
              <a:rPr lang="en-US" dirty="0"/>
              <a:t>“Your father knows perfectly well about our friendship, so he has said to himself, </a:t>
            </a:r>
            <a:br>
              <a:rPr lang="en-US" dirty="0"/>
            </a:br>
            <a:r>
              <a:rPr lang="en-US" dirty="0"/>
              <a:t>‘I won’t tell Jonathan—why should I hurt him?’ …</a:t>
            </a:r>
          </a:p>
        </p:txBody>
      </p:sp>
    </p:spTree>
    <p:extLst>
      <p:ext uri="{BB962C8B-B14F-4D97-AF65-F5344CB8AC3E}">
        <p14:creationId xmlns:p14="http://schemas.microsoft.com/office/powerpoint/2010/main" val="2102755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“Tell me what I can do to help you,” </a:t>
            </a:r>
            <a:br>
              <a:rPr lang="en-US" dirty="0"/>
            </a:br>
            <a:r>
              <a:rPr lang="en-US" dirty="0"/>
              <a:t>Jonathan exclaimed.</a:t>
            </a:r>
          </a:p>
          <a:p>
            <a:r>
              <a:rPr lang="en-US" baseline="30000" dirty="0"/>
              <a:t>5 </a:t>
            </a:r>
            <a:r>
              <a:rPr lang="en-US" dirty="0"/>
              <a:t>David replied, </a:t>
            </a:r>
            <a:br>
              <a:rPr lang="en-US" dirty="0"/>
            </a:br>
            <a:r>
              <a:rPr lang="en-US" dirty="0"/>
              <a:t>“Tomorrow we celebrate the </a:t>
            </a:r>
            <a:r>
              <a:rPr lang="en-US" u="sng" dirty="0"/>
              <a:t>new moon festival</a:t>
            </a:r>
            <a:r>
              <a:rPr lang="en-US" dirty="0"/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697DC14D-5A11-0B4B-6111-9B1981833DAE}"/>
              </a:ext>
            </a:extLst>
          </p:cNvPr>
          <p:cNvSpPr/>
          <p:nvPr/>
        </p:nvSpPr>
        <p:spPr bwMode="auto">
          <a:xfrm>
            <a:off x="812800" y="2705100"/>
            <a:ext cx="8534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explains his idea, and Jonathan agrees to carry out the plan and to protect David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he asks for something in return…</a:t>
            </a:r>
          </a:p>
        </p:txBody>
      </p:sp>
    </p:spTree>
    <p:extLst>
      <p:ext uri="{BB962C8B-B14F-4D97-AF65-F5344CB8AC3E}">
        <p14:creationId xmlns:p14="http://schemas.microsoft.com/office/powerpoint/2010/main" val="560699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14-15 </a:t>
            </a:r>
            <a:r>
              <a:rPr lang="en-US" dirty="0"/>
              <a:t>May you treat me with the faithful love of Yahweh as long as I live.</a:t>
            </a:r>
          </a:p>
          <a:p>
            <a:r>
              <a:rPr lang="en-US" dirty="0"/>
              <a:t>	But if I die, treat my family with this faithful love…</a:t>
            </a:r>
          </a:p>
          <a:p>
            <a:r>
              <a:rPr lang="en-US" baseline="30000" dirty="0"/>
              <a:t>16 </a:t>
            </a:r>
            <a:r>
              <a:rPr lang="en-US" dirty="0"/>
              <a:t>So Jonathan made a solemn pact with David…</a:t>
            </a:r>
          </a:p>
          <a:p>
            <a:r>
              <a:rPr lang="en-US" baseline="30000" dirty="0"/>
              <a:t>17 </a:t>
            </a:r>
            <a:r>
              <a:rPr lang="en-US" dirty="0"/>
              <a:t>And Jonathan made David reaffirm his vow of friendship again, for Jonathan loved David as he loved himself.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6EBE241-FB85-1E42-374E-BCE12E282C0F}"/>
              </a:ext>
            </a:extLst>
          </p:cNvPr>
          <p:cNvSpPr/>
          <p:nvPr/>
        </p:nvSpPr>
        <p:spPr bwMode="auto">
          <a:xfrm>
            <a:off x="5537200" y="3863471"/>
            <a:ext cx="3048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Sacrifice plus vulnerability</a:t>
            </a:r>
          </a:p>
        </p:txBody>
      </p:sp>
    </p:spTree>
    <p:extLst>
      <p:ext uri="{BB962C8B-B14F-4D97-AF65-F5344CB8AC3E}">
        <p14:creationId xmlns:p14="http://schemas.microsoft.com/office/powerpoint/2010/main" val="1104524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“The day after tomorrow, toward evening, </a:t>
            </a:r>
            <a:br>
              <a:rPr lang="en-US" dirty="0"/>
            </a:br>
            <a:r>
              <a:rPr lang="en-US" dirty="0"/>
              <a:t>go to the place where you hid before, </a:t>
            </a:r>
            <a:br>
              <a:rPr lang="en-US" dirty="0"/>
            </a:br>
            <a:r>
              <a:rPr lang="en-US" dirty="0"/>
              <a:t>and wait there by the stone pile…”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7378203-DA23-083C-BD96-B536ADF9505F}"/>
              </a:ext>
            </a:extLst>
          </p:cNvPr>
          <p:cNvSpPr/>
          <p:nvPr/>
        </p:nvSpPr>
        <p:spPr bwMode="auto">
          <a:xfrm>
            <a:off x="1879599" y="2628900"/>
            <a:ext cx="6400801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Jonathan lays out their plan, complete with secret signals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less than three days they will know where this is all headed</a:t>
            </a:r>
          </a:p>
        </p:txBody>
      </p:sp>
    </p:spTree>
    <p:extLst>
      <p:ext uri="{BB962C8B-B14F-4D97-AF65-F5344CB8AC3E}">
        <p14:creationId xmlns:p14="http://schemas.microsoft.com/office/powerpoint/2010/main" val="3033065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So David hid himself in the field,</a:t>
            </a:r>
          </a:p>
          <a:p>
            <a:r>
              <a:rPr lang="en-US" dirty="0"/>
              <a:t>and when the new moon festival began, </a:t>
            </a:r>
            <a:br>
              <a:rPr lang="en-US" dirty="0"/>
            </a:br>
            <a:r>
              <a:rPr lang="en-US" dirty="0"/>
              <a:t>the king sat down to eat.</a:t>
            </a:r>
          </a:p>
          <a:p>
            <a:r>
              <a:rPr lang="en-US" baseline="30000" dirty="0"/>
              <a:t>25 </a:t>
            </a:r>
            <a:r>
              <a:rPr lang="en-US" dirty="0"/>
              <a:t>He sat at his usual place against the wall, </a:t>
            </a:r>
            <a:br>
              <a:rPr lang="en-US" dirty="0"/>
            </a:br>
            <a:r>
              <a:rPr lang="en-US" dirty="0"/>
              <a:t>with Jonathan sitting opposite him and </a:t>
            </a:r>
            <a:br>
              <a:rPr lang="en-US" dirty="0"/>
            </a:br>
            <a:r>
              <a:rPr lang="en-US" dirty="0"/>
              <a:t>Abner beside him. But David’s place was empty.</a:t>
            </a:r>
          </a:p>
          <a:p>
            <a:r>
              <a:rPr lang="en-US" baseline="30000" dirty="0"/>
              <a:t>26 </a:t>
            </a:r>
            <a:r>
              <a:rPr lang="en-US" dirty="0"/>
              <a:t>Saul didn’t say anything about it that day…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</p:spTree>
    <p:extLst>
      <p:ext uri="{BB962C8B-B14F-4D97-AF65-F5344CB8AC3E}">
        <p14:creationId xmlns:p14="http://schemas.microsoft.com/office/powerpoint/2010/main" val="3260076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F2B13B-2D0C-D039-3AE4-A701153F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14A112-FA47-5DF3-EC41-0376B653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3005666" cy="4635500"/>
          </a:xfrm>
        </p:spPr>
        <p:txBody>
          <a:bodyPr/>
          <a:lstStyle/>
          <a:p>
            <a:r>
              <a:rPr lang="en-US" dirty="0"/>
              <a:t>Saul</a:t>
            </a:r>
          </a:p>
          <a:p>
            <a:r>
              <a:rPr lang="en-US" dirty="0"/>
              <a:t>Jonathan</a:t>
            </a:r>
          </a:p>
          <a:p>
            <a:r>
              <a:rPr lang="en-US" dirty="0"/>
              <a:t>David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0D61109-1406-A656-B7F7-6C43B4E61B29}"/>
              </a:ext>
            </a:extLst>
          </p:cNvPr>
          <p:cNvSpPr txBox="1">
            <a:spLocks/>
          </p:cNvSpPr>
          <p:nvPr/>
        </p:nvSpPr>
        <p:spPr bwMode="auto">
          <a:xfrm>
            <a:off x="3293533" y="889000"/>
            <a:ext cx="6697131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Called from the shepherd’s field and anointed as the next king</a:t>
            </a:r>
          </a:p>
          <a:p>
            <a:r>
              <a:rPr lang="en-US" kern="0" dirty="0"/>
              <a:t>A man of bold faith, like Jonathan</a:t>
            </a:r>
          </a:p>
          <a:p>
            <a:r>
              <a:rPr lang="en-US" kern="0" dirty="0"/>
              <a:t>Has just defeated Goliath and the oppressive Philistine army</a:t>
            </a:r>
          </a:p>
          <a:p>
            <a:r>
              <a:rPr lang="en-US" kern="0" dirty="0"/>
              <a:t>Now he is thrust into the spotlight and drafted to the king’s service</a:t>
            </a:r>
          </a:p>
        </p:txBody>
      </p:sp>
    </p:spTree>
    <p:extLst>
      <p:ext uri="{BB962C8B-B14F-4D97-AF65-F5344CB8AC3E}">
        <p14:creationId xmlns:p14="http://schemas.microsoft.com/office/powerpoint/2010/main" val="1684956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But when David’s place was empty again </a:t>
            </a:r>
            <a:br>
              <a:rPr lang="en-US" dirty="0"/>
            </a:br>
            <a:r>
              <a:rPr lang="en-US" dirty="0"/>
              <a:t>the next day, Saul asked Jonathan,</a:t>
            </a:r>
          </a:p>
          <a:p>
            <a:r>
              <a:rPr lang="en-US" dirty="0"/>
              <a:t>“Why hasn’t the son of Jesse been here </a:t>
            </a:r>
            <a:br>
              <a:rPr lang="en-US" dirty="0"/>
            </a:br>
            <a:r>
              <a:rPr lang="en-US" dirty="0"/>
              <a:t>for the meal either yesterday or today?”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</p:spTree>
    <p:extLst>
      <p:ext uri="{BB962C8B-B14F-4D97-AF65-F5344CB8AC3E}">
        <p14:creationId xmlns:p14="http://schemas.microsoft.com/office/powerpoint/2010/main" val="2084272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Jonathan replied, </a:t>
            </a:r>
            <a:br>
              <a:rPr lang="en-US" dirty="0"/>
            </a:br>
            <a:r>
              <a:rPr lang="en-US" dirty="0"/>
              <a:t>“David earnestly asked me </a:t>
            </a:r>
            <a:br>
              <a:rPr lang="en-US" dirty="0"/>
            </a:br>
            <a:r>
              <a:rPr lang="en-US" dirty="0"/>
              <a:t>if he could go to Bethlehem.</a:t>
            </a:r>
          </a:p>
          <a:p>
            <a:r>
              <a:rPr lang="en-US" baseline="30000" dirty="0"/>
              <a:t>29 </a:t>
            </a:r>
            <a:r>
              <a:rPr lang="en-US" dirty="0"/>
              <a:t>He said, ‘Please let me go, </a:t>
            </a:r>
            <a:br>
              <a:rPr lang="en-US" dirty="0"/>
            </a:br>
            <a:r>
              <a:rPr lang="en-US" dirty="0"/>
              <a:t>for we are having a family sacrifice…’</a:t>
            </a:r>
          </a:p>
          <a:p>
            <a:r>
              <a:rPr lang="en-US" dirty="0"/>
              <a:t>That’s why he isn’t here at the king’s table.”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</p:spTree>
    <p:extLst>
      <p:ext uri="{BB962C8B-B14F-4D97-AF65-F5344CB8AC3E}">
        <p14:creationId xmlns:p14="http://schemas.microsoft.com/office/powerpoint/2010/main" val="642976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Saul boiled with rage at Jonathan.</a:t>
            </a:r>
          </a:p>
          <a:p>
            <a:r>
              <a:rPr lang="en-US" dirty="0"/>
              <a:t>“You stupid son of a whore!” he swore at him.</a:t>
            </a:r>
          </a:p>
          <a:p>
            <a:r>
              <a:rPr lang="en-US" dirty="0"/>
              <a:t>“Do you think I don’t know </a:t>
            </a:r>
            <a:br>
              <a:rPr lang="en-US" dirty="0"/>
            </a:br>
            <a:r>
              <a:rPr lang="en-US" dirty="0"/>
              <a:t>that you want him to be king in your place, </a:t>
            </a:r>
            <a:br>
              <a:rPr lang="en-US" dirty="0"/>
            </a:br>
            <a:r>
              <a:rPr lang="en-US" dirty="0"/>
              <a:t>shaming yourself and your mother?</a:t>
            </a:r>
          </a:p>
          <a:p>
            <a:r>
              <a:rPr lang="en-US" baseline="30000" dirty="0"/>
              <a:t>31 </a:t>
            </a:r>
            <a:r>
              <a:rPr lang="en-US" dirty="0"/>
              <a:t>As long as that son of Jesse is alive, </a:t>
            </a:r>
            <a:br>
              <a:rPr lang="en-US" dirty="0"/>
            </a:br>
            <a:r>
              <a:rPr lang="en-US" u="sng" dirty="0"/>
              <a:t>you’ll never be king</a:t>
            </a:r>
            <a:r>
              <a:rPr lang="en-US" dirty="0"/>
              <a:t>.</a:t>
            </a:r>
          </a:p>
          <a:p>
            <a:r>
              <a:rPr lang="en-US" dirty="0"/>
              <a:t>Now go and get him so I can kill him!”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</p:spTree>
    <p:extLst>
      <p:ext uri="{BB962C8B-B14F-4D97-AF65-F5344CB8AC3E}">
        <p14:creationId xmlns:p14="http://schemas.microsoft.com/office/powerpoint/2010/main" val="928965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32 </a:t>
            </a:r>
            <a:r>
              <a:rPr lang="en-US" dirty="0"/>
              <a:t>“But why should he be put to death?” </a:t>
            </a:r>
            <a:br>
              <a:rPr lang="en-US" dirty="0"/>
            </a:br>
            <a:r>
              <a:rPr lang="en-US" dirty="0"/>
              <a:t>Jonathan asked his father. “What has he done?” </a:t>
            </a:r>
          </a:p>
          <a:p>
            <a:r>
              <a:rPr lang="en-US" baseline="30000" dirty="0"/>
              <a:t>33 </a:t>
            </a:r>
            <a:r>
              <a:rPr lang="en-US" dirty="0"/>
              <a:t>Then Saul hurled his spear at Jonathan, </a:t>
            </a:r>
            <a:br>
              <a:rPr lang="en-US" dirty="0"/>
            </a:br>
            <a:r>
              <a:rPr lang="en-US" dirty="0"/>
              <a:t>intending to kill him.</a:t>
            </a:r>
          </a:p>
          <a:p>
            <a:r>
              <a:rPr lang="en-US" dirty="0"/>
              <a:t>So at last Jonathan realized </a:t>
            </a:r>
            <a:br>
              <a:rPr lang="en-US" dirty="0"/>
            </a:br>
            <a:r>
              <a:rPr lang="en-US" dirty="0"/>
              <a:t>that his father was really determined to kill David.</a:t>
            </a:r>
          </a:p>
          <a:p>
            <a:r>
              <a:rPr lang="en-US" baseline="30000" dirty="0"/>
              <a:t>34 </a:t>
            </a:r>
            <a:r>
              <a:rPr lang="en-US" dirty="0"/>
              <a:t>Jonathan left the table … for </a:t>
            </a:r>
            <a:r>
              <a:rPr lang="en-US" u="sng" dirty="0"/>
              <a:t>he was crushed </a:t>
            </a:r>
            <a:br>
              <a:rPr lang="en-US" u="sng" dirty="0"/>
            </a:br>
            <a:r>
              <a:rPr lang="en-US" u="sng" dirty="0"/>
              <a:t>by his father’s shameful behavior</a:t>
            </a:r>
            <a:r>
              <a:rPr lang="en-US" dirty="0"/>
              <a:t> toward David.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626994-6257-28B5-01CE-95508D475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882465" cy="544286"/>
          </a:xfrm>
        </p:spPr>
        <p:txBody>
          <a:bodyPr/>
          <a:lstStyle/>
          <a:p>
            <a:r>
              <a:rPr lang="en-US" dirty="0"/>
              <a:t>Plan #9: Kill David Over Dinner</a:t>
            </a:r>
          </a:p>
        </p:txBody>
      </p:sp>
    </p:spTree>
    <p:extLst>
      <p:ext uri="{BB962C8B-B14F-4D97-AF65-F5344CB8AC3E}">
        <p14:creationId xmlns:p14="http://schemas.microsoft.com/office/powerpoint/2010/main" val="38260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The next morning, as agreed,</a:t>
            </a:r>
            <a:br>
              <a:rPr lang="en-US" dirty="0"/>
            </a:br>
            <a:r>
              <a:rPr lang="en-US" dirty="0"/>
              <a:t>Jonathan went out into the field…</a:t>
            </a:r>
          </a:p>
          <a:p>
            <a:r>
              <a:rPr lang="en-US" baseline="30000" dirty="0"/>
              <a:t>41 </a:t>
            </a:r>
            <a:r>
              <a:rPr lang="en-US" dirty="0"/>
              <a:t>David came out from where </a:t>
            </a:r>
            <a:br>
              <a:rPr lang="en-US" dirty="0"/>
            </a:br>
            <a:r>
              <a:rPr lang="en-US" dirty="0"/>
              <a:t>he had been hiding near the stone pile.</a:t>
            </a:r>
          </a:p>
          <a:p>
            <a:r>
              <a:rPr lang="en-US" dirty="0"/>
              <a:t>Then David bowed three times to Jonathan </a:t>
            </a:r>
            <a:br>
              <a:rPr lang="en-US" dirty="0"/>
            </a:br>
            <a:r>
              <a:rPr lang="en-US" dirty="0"/>
              <a:t>with his face to the ground.</a:t>
            </a:r>
          </a:p>
          <a:p>
            <a:r>
              <a:rPr lang="en-US" dirty="0"/>
              <a:t>Both of them were in tears as they embraced each other and said good-bye, especially David.</a:t>
            </a:r>
          </a:p>
        </p:txBody>
      </p:sp>
    </p:spTree>
    <p:extLst>
      <p:ext uri="{BB962C8B-B14F-4D97-AF65-F5344CB8AC3E}">
        <p14:creationId xmlns:p14="http://schemas.microsoft.com/office/powerpoint/2010/main" val="2524776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42 </a:t>
            </a:r>
            <a:r>
              <a:rPr lang="en-US" dirty="0"/>
              <a:t>At last Jonathan said to David,</a:t>
            </a:r>
          </a:p>
          <a:p>
            <a:r>
              <a:rPr lang="en-US" dirty="0"/>
              <a:t>“Go in peace, for we have sworn loyalty </a:t>
            </a:r>
            <a:br>
              <a:rPr lang="en-US" dirty="0"/>
            </a:br>
            <a:r>
              <a:rPr lang="en-US" dirty="0"/>
              <a:t>to each other in Yahweh’s name.</a:t>
            </a:r>
          </a:p>
          <a:p>
            <a:r>
              <a:rPr lang="en-US" dirty="0"/>
              <a:t>Yahweh is the witness of a bond </a:t>
            </a:r>
            <a:br>
              <a:rPr lang="en-US" dirty="0"/>
            </a:br>
            <a:r>
              <a:rPr lang="en-US" dirty="0"/>
              <a:t>between us and our children forever.”</a:t>
            </a:r>
          </a:p>
          <a:p>
            <a:r>
              <a:rPr lang="en-US" dirty="0"/>
              <a:t>Then David left…</a:t>
            </a:r>
          </a:p>
        </p:txBody>
      </p:sp>
    </p:spTree>
    <p:extLst>
      <p:ext uri="{BB962C8B-B14F-4D97-AF65-F5344CB8AC3E}">
        <p14:creationId xmlns:p14="http://schemas.microsoft.com/office/powerpoint/2010/main" val="2317823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42 </a:t>
            </a:r>
            <a:r>
              <a:rPr lang="en-US" dirty="0"/>
              <a:t>At last Jonathan said to David,</a:t>
            </a:r>
          </a:p>
          <a:p>
            <a:r>
              <a:rPr lang="en-US" dirty="0"/>
              <a:t>“Go in peace, for we have sworn loyalty </a:t>
            </a:r>
            <a:br>
              <a:rPr lang="en-US" dirty="0"/>
            </a:br>
            <a:r>
              <a:rPr lang="en-US" dirty="0"/>
              <a:t>to each other in Yahweh’s name.</a:t>
            </a:r>
          </a:p>
          <a:p>
            <a:r>
              <a:rPr lang="en-US" dirty="0"/>
              <a:t>Yahweh is the witness of a bond </a:t>
            </a:r>
            <a:br>
              <a:rPr lang="en-US" dirty="0"/>
            </a:br>
            <a:r>
              <a:rPr lang="en-US" dirty="0"/>
              <a:t>between us and our children forever.”</a:t>
            </a:r>
          </a:p>
          <a:p>
            <a:r>
              <a:rPr lang="en-US" dirty="0"/>
              <a:t>Then David left…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11010DD-D9BA-CF3C-1210-717921C7176A}"/>
              </a:ext>
            </a:extLst>
          </p:cNvPr>
          <p:cNvSpPr/>
          <p:nvPr/>
        </p:nvSpPr>
        <p:spPr bwMode="auto">
          <a:xfrm>
            <a:off x="431800" y="3924300"/>
            <a:ext cx="786024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not a quaint story about friendship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about risk, pain and hurt.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it’s also a story about hope</a:t>
            </a:r>
          </a:p>
        </p:txBody>
      </p:sp>
    </p:spTree>
    <p:extLst>
      <p:ext uri="{BB962C8B-B14F-4D97-AF65-F5344CB8AC3E}">
        <p14:creationId xmlns:p14="http://schemas.microsoft.com/office/powerpoint/2010/main" val="918855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DDC93B-43DA-4040-A0EC-11D4BC39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5E187-8C70-F736-6622-AE85221E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Unbridled anger and envy</a:t>
            </a:r>
          </a:p>
          <a:p>
            <a:r>
              <a:rPr lang="en-US" dirty="0"/>
              <a:t>- Have you come to God with this area of your life?</a:t>
            </a:r>
          </a:p>
          <a:p>
            <a:r>
              <a:rPr lang="en-US" dirty="0"/>
              <a:t>- Is there fear lying underneath the anger?</a:t>
            </a:r>
          </a:p>
          <a:p>
            <a:r>
              <a:rPr lang="en-US" dirty="0"/>
              <a:t>- How can you replace envy with service?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DDC93B-43DA-4040-A0EC-11D4BC39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5E187-8C70-F736-6622-AE85221E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Are you under attack from an angry person?</a:t>
            </a:r>
          </a:p>
          <a:p>
            <a:r>
              <a:rPr lang="en-US" dirty="0"/>
              <a:t>- Do you need to get out of an unsafe situation?</a:t>
            </a:r>
          </a:p>
          <a:p>
            <a:r>
              <a:rPr lang="en-US" dirty="0"/>
              <a:t>- Like David, will you continue </a:t>
            </a:r>
            <a:br>
              <a:rPr lang="en-US" dirty="0"/>
            </a:br>
            <a:r>
              <a:rPr lang="en-US" dirty="0"/>
              <a:t>to do good and be humble?</a:t>
            </a:r>
          </a:p>
          <a:p>
            <a:r>
              <a:rPr lang="en-US" dirty="0"/>
              <a:t>- Will you use the situation as </a:t>
            </a:r>
            <a:br>
              <a:rPr lang="en-US" dirty="0"/>
            </a:br>
            <a:r>
              <a:rPr lang="en-US" dirty="0"/>
              <a:t>fuel for your prayer life?</a:t>
            </a:r>
          </a:p>
        </p:txBody>
      </p:sp>
    </p:spTree>
    <p:extLst>
      <p:ext uri="{BB962C8B-B14F-4D97-AF65-F5344CB8AC3E}">
        <p14:creationId xmlns:p14="http://schemas.microsoft.com/office/powerpoint/2010/main" val="31002655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DDC93B-43DA-4040-A0EC-11D4BC39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5E187-8C70-F736-6622-AE85221E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Spiritual Friendships</a:t>
            </a:r>
          </a:p>
          <a:p>
            <a:r>
              <a:rPr lang="en-US" dirty="0"/>
              <a:t>- Initiative</a:t>
            </a:r>
          </a:p>
          <a:p>
            <a:r>
              <a:rPr lang="en-US" dirty="0"/>
              <a:t>- Encouragement and affection</a:t>
            </a:r>
          </a:p>
          <a:p>
            <a:r>
              <a:rPr lang="en-US" dirty="0"/>
              <a:t>- Sacrifice plus vulnerability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9C29591-D0C4-459D-2FC3-06CEA12629C0}"/>
              </a:ext>
            </a:extLst>
          </p:cNvPr>
          <p:cNvSpPr/>
          <p:nvPr/>
        </p:nvSpPr>
        <p:spPr bwMode="auto">
          <a:xfrm>
            <a:off x="2108200" y="4229100"/>
            <a:ext cx="5943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 provides the ultimate example of this kind of love</a:t>
            </a:r>
          </a:p>
        </p:txBody>
      </p:sp>
    </p:spTree>
    <p:extLst>
      <p:ext uri="{BB962C8B-B14F-4D97-AF65-F5344CB8AC3E}">
        <p14:creationId xmlns:p14="http://schemas.microsoft.com/office/powerpoint/2010/main" val="3666674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David had finished talking with Saul, </a:t>
            </a:r>
            <a:br>
              <a:rPr lang="en-US" dirty="0"/>
            </a:br>
            <a:r>
              <a:rPr lang="en-US" dirty="0"/>
              <a:t>he met Jonathan, the king’s son.</a:t>
            </a:r>
          </a:p>
          <a:p>
            <a:r>
              <a:rPr lang="en-US" dirty="0"/>
              <a:t>There was </a:t>
            </a:r>
            <a:r>
              <a:rPr lang="en-US" u="sng" dirty="0"/>
              <a:t>an immediate bond</a:t>
            </a:r>
            <a:r>
              <a:rPr lang="en-US" dirty="0"/>
              <a:t> between them, </a:t>
            </a:r>
            <a:br>
              <a:rPr lang="en-US" dirty="0"/>
            </a:br>
            <a:r>
              <a:rPr lang="en-US" dirty="0"/>
              <a:t>for </a:t>
            </a:r>
            <a:r>
              <a:rPr lang="en-US" u="sng" dirty="0"/>
              <a:t>Jonathan loved David</a:t>
            </a:r>
            <a:r>
              <a:rPr lang="en-US" dirty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Spiritual Friendships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65200" y="3009900"/>
            <a:ext cx="5533814" cy="867930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David on the Run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21-27)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138F0514-2684-D433-CDFC-4545EC3251A3}"/>
              </a:ext>
            </a:extLst>
          </p:cNvPr>
          <p:cNvSpPr/>
          <p:nvPr/>
        </p:nvSpPr>
        <p:spPr bwMode="auto">
          <a:xfrm>
            <a:off x="2131931" y="1740154"/>
            <a:ext cx="1055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715F547-9D46-A23A-F13E-92CB718B1EFB}"/>
              </a:ext>
            </a:extLst>
          </p:cNvPr>
          <p:cNvGrpSpPr/>
          <p:nvPr/>
        </p:nvGrpSpPr>
        <p:grpSpPr>
          <a:xfrm>
            <a:off x="1614915" y="2400300"/>
            <a:ext cx="838200" cy="1351609"/>
            <a:chOff x="1574800" y="2307410"/>
            <a:chExt cx="838200" cy="135160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19E2A79D-CF81-CAF6-427F-B7F0383A840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C6B181D-D92D-A04B-D0D6-3A08B8C6993B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E9F5F9-D99E-F905-A635-D420511C813A}"/>
              </a:ext>
            </a:extLst>
          </p:cNvPr>
          <p:cNvGrpSpPr/>
          <p:nvPr/>
        </p:nvGrpSpPr>
        <p:grpSpPr>
          <a:xfrm>
            <a:off x="656861" y="3695700"/>
            <a:ext cx="914400" cy="1391197"/>
            <a:chOff x="638573" y="3695700"/>
            <a:chExt cx="914400" cy="1391197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9161B1BD-BCEF-4CF7-7E05-641170FA7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xmlns="" id="{038200AA-B465-3B3D-B447-F678F1115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xmlns="" id="{C53143BF-358F-094D-EAC3-1858F396E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xmlns="" id="{3DC74911-D557-AFAE-4B0A-108ACAF85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xmlns="" id="{906E262F-9A1D-42E8-901F-1BF3A0BF1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xmlns="" id="{7CB2409D-2708-B824-1060-768FFA1C1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4C36BE4-E8E1-969A-E9A5-9E6A623BD528}"/>
                </a:ext>
              </a:extLst>
            </p:cNvPr>
            <p:cNvSpPr txBox="1"/>
            <p:nvPr/>
          </p:nvSpPr>
          <p:spPr>
            <a:xfrm>
              <a:off x="638573" y="4625232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You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2639AAC-903F-71D3-C75C-49776EF03E5E}"/>
              </a:ext>
            </a:extLst>
          </p:cNvPr>
          <p:cNvGrpSpPr/>
          <p:nvPr/>
        </p:nvGrpSpPr>
        <p:grpSpPr>
          <a:xfrm>
            <a:off x="1212088" y="2175980"/>
            <a:ext cx="838200" cy="1351609"/>
            <a:chOff x="1574800" y="2307410"/>
            <a:chExt cx="838200" cy="135160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C1765D60-B46A-0B7F-9DBA-370467A186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ED1370-1A60-0CB9-174F-8F57228C3043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83770C-67EA-7EFA-FF04-4F75B92BADDB}"/>
              </a:ext>
            </a:extLst>
          </p:cNvPr>
          <p:cNvGrpSpPr/>
          <p:nvPr/>
        </p:nvGrpSpPr>
        <p:grpSpPr>
          <a:xfrm>
            <a:off x="3726688" y="3695700"/>
            <a:ext cx="1066800" cy="1391197"/>
            <a:chOff x="562373" y="3695700"/>
            <a:chExt cx="1066800" cy="1391197"/>
          </a:xfrm>
        </p:grpSpPr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xmlns="" id="{5F6A769C-50FF-F658-E3A1-9D7D6FD3C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xmlns="" id="{CB7CC79E-AFC1-6936-147B-A5011C099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xmlns="" id="{220E474B-21AA-CA89-B9CA-8A4C73C85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xmlns="" id="{4DA86AA7-D70B-C911-AE56-80D8A4BD8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xmlns="" id="{DCBBBC6D-F20E-F2F7-B69D-D4E7FB63F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xmlns="" id="{C3141704-F1CC-720C-107E-843F60F7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9609E9-6EBC-254B-6287-D2AC0CF5F8B3}"/>
                </a:ext>
              </a:extLst>
            </p:cNvPr>
            <p:cNvSpPr txBox="1"/>
            <p:nvPr/>
          </p:nvSpPr>
          <p:spPr>
            <a:xfrm>
              <a:off x="562373" y="4625232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Others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84D62AF-9377-C2A2-A6B0-087CE867BD11}"/>
              </a:ext>
            </a:extLst>
          </p:cNvPr>
          <p:cNvGrpSpPr/>
          <p:nvPr/>
        </p:nvGrpSpPr>
        <p:grpSpPr>
          <a:xfrm>
            <a:off x="1810774" y="3984499"/>
            <a:ext cx="1698227" cy="500743"/>
            <a:chOff x="1727200" y="3956957"/>
            <a:chExt cx="1698227" cy="50074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3D2A8E4-1F90-7095-E47F-0924459911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27200" y="4457700"/>
              <a:ext cx="169822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98EADA2-23F8-7103-651B-3F1C58680144}"/>
                </a:ext>
              </a:extLst>
            </p:cNvPr>
            <p:cNvSpPr txBox="1"/>
            <p:nvPr/>
          </p:nvSpPr>
          <p:spPr>
            <a:xfrm>
              <a:off x="1966713" y="395695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C3B44C5-213F-97FA-68CB-356D7BA36134}"/>
              </a:ext>
            </a:extLst>
          </p:cNvPr>
          <p:cNvSpPr/>
          <p:nvPr/>
        </p:nvSpPr>
        <p:spPr bwMode="auto">
          <a:xfrm>
            <a:off x="1431544" y="2397653"/>
            <a:ext cx="2482052" cy="2273300"/>
          </a:xfrm>
          <a:custGeom>
            <a:avLst/>
            <a:gdLst>
              <a:gd name="connsiteX0" fmla="*/ 1400328 w 2927376"/>
              <a:gd name="connsiteY0" fmla="*/ 0 h 2709024"/>
              <a:gd name="connsiteX1" fmla="*/ 56160 w 2927376"/>
              <a:gd name="connsiteY1" fmla="*/ 1947672 h 2709024"/>
              <a:gd name="connsiteX2" fmla="*/ 522504 w 2927376"/>
              <a:gd name="connsiteY2" fmla="*/ 2615184 h 2709024"/>
              <a:gd name="connsiteX3" fmla="*/ 2927376 w 2927376"/>
              <a:gd name="connsiteY3" fmla="*/ 2688336 h 27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76" h="2709024">
                <a:moveTo>
                  <a:pt x="1400328" y="0"/>
                </a:moveTo>
                <a:cubicBezTo>
                  <a:pt x="801396" y="755904"/>
                  <a:pt x="202464" y="1511808"/>
                  <a:pt x="56160" y="1947672"/>
                </a:cubicBezTo>
                <a:cubicBezTo>
                  <a:pt x="-90144" y="2383536"/>
                  <a:pt x="43968" y="2491740"/>
                  <a:pt x="522504" y="2615184"/>
                </a:cubicBezTo>
                <a:cubicBezTo>
                  <a:pt x="1001040" y="2738628"/>
                  <a:pt x="1964208" y="2713482"/>
                  <a:pt x="2927376" y="2688336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62FF9FBD-02F2-7217-2A4A-53437299A929}"/>
              </a:ext>
            </a:extLst>
          </p:cNvPr>
          <p:cNvSpPr/>
          <p:nvPr/>
        </p:nvSpPr>
        <p:spPr bwMode="auto">
          <a:xfrm>
            <a:off x="6990445" y="1740154"/>
            <a:ext cx="1055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28F1EF3-2970-C3F9-2895-AF7AF07855CC}"/>
              </a:ext>
            </a:extLst>
          </p:cNvPr>
          <p:cNvGrpSpPr/>
          <p:nvPr/>
        </p:nvGrpSpPr>
        <p:grpSpPr>
          <a:xfrm flipH="1">
            <a:off x="7929954" y="2383171"/>
            <a:ext cx="838200" cy="1351609"/>
            <a:chOff x="1574800" y="2307410"/>
            <a:chExt cx="838200" cy="1351609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F239B907-2970-BAE7-7E31-F85CEC5C140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CC8ADA0-1CD0-86FD-1CDA-FD1ACAE749A8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C0998B0-06E3-CFB8-715F-53EDACC4C2D1}"/>
              </a:ext>
            </a:extLst>
          </p:cNvPr>
          <p:cNvGrpSpPr/>
          <p:nvPr/>
        </p:nvGrpSpPr>
        <p:grpSpPr>
          <a:xfrm>
            <a:off x="5384802" y="3695700"/>
            <a:ext cx="1175546" cy="1391197"/>
            <a:chOff x="508000" y="3695700"/>
            <a:chExt cx="1175546" cy="1391197"/>
          </a:xfrm>
        </p:grpSpPr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xmlns="" id="{49912450-9DFC-1667-4AC4-7FCB62195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49" name="Oval 6">
                <a:extLst>
                  <a:ext uri="{FF2B5EF4-FFF2-40B4-BE49-F238E27FC236}">
                    <a16:creationId xmlns:a16="http://schemas.microsoft.com/office/drawing/2014/main" xmlns="" id="{4A7FF94F-0109-02F2-55B3-84B5F2BEF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xmlns="" id="{636E4052-D2D0-69FE-5B67-E6EB5E46A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xmlns="" id="{33E98DDF-CCD3-612D-72AD-D6F677656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xmlns="" id="{6FC4DDF2-F217-CE0A-A404-E1FC6B25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xmlns="" id="{EE32585A-4A58-96DD-F3AC-6A06D3619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99F58B1-C9C0-7294-774D-EC06B598292B}"/>
                </a:ext>
              </a:extLst>
            </p:cNvPr>
            <p:cNvSpPr txBox="1"/>
            <p:nvPr/>
          </p:nvSpPr>
          <p:spPr>
            <a:xfrm>
              <a:off x="508000" y="4625232"/>
              <a:ext cx="1175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Others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0D59697-C97B-1F4C-75D5-8145B8F0A84C}"/>
              </a:ext>
            </a:extLst>
          </p:cNvPr>
          <p:cNvGrpSpPr/>
          <p:nvPr/>
        </p:nvGrpSpPr>
        <p:grpSpPr>
          <a:xfrm flipH="1">
            <a:off x="8258851" y="2054403"/>
            <a:ext cx="838200" cy="1351609"/>
            <a:chOff x="1574800" y="2307410"/>
            <a:chExt cx="838200" cy="1351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0DF3E29C-A4F7-22F2-DD25-53C4DF7D91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74800" y="2476500"/>
              <a:ext cx="838200" cy="118251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DDB7F49-2D81-4AED-9459-E4037BF0E1FC}"/>
                </a:ext>
              </a:extLst>
            </p:cNvPr>
            <p:cNvSpPr txBox="1"/>
            <p:nvPr/>
          </p:nvSpPr>
          <p:spPr>
            <a:xfrm rot="18283192">
              <a:off x="1229885" y="268617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E99308D-43E4-9646-081B-C08D7ADA9CBE}"/>
              </a:ext>
            </a:extLst>
          </p:cNvPr>
          <p:cNvGrpSpPr/>
          <p:nvPr/>
        </p:nvGrpSpPr>
        <p:grpSpPr>
          <a:xfrm>
            <a:off x="8585202" y="3695700"/>
            <a:ext cx="1066800" cy="1760529"/>
            <a:chOff x="562373" y="3695700"/>
            <a:chExt cx="1066800" cy="1760529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xmlns="" id="{E1CE330A-4464-578B-A1A9-36A72ECDD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5200" y="3695700"/>
              <a:ext cx="261146" cy="914400"/>
              <a:chOff x="-336" y="1008"/>
              <a:chExt cx="96" cy="336"/>
            </a:xfrm>
          </p:grpSpPr>
          <p:sp>
            <p:nvSpPr>
              <p:cNvPr id="60" name="Oval 6">
                <a:extLst>
                  <a:ext uri="{FF2B5EF4-FFF2-40B4-BE49-F238E27FC236}">
                    <a16:creationId xmlns:a16="http://schemas.microsoft.com/office/drawing/2014/main" xmlns="" id="{5CEC8605-1A70-F292-BADB-25A61C827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" y="10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Line 7">
                <a:extLst>
                  <a:ext uri="{FF2B5EF4-FFF2-40B4-BE49-F238E27FC236}">
                    <a16:creationId xmlns:a16="http://schemas.microsoft.com/office/drawing/2014/main" xmlns="" id="{682CC061-D05F-3ED9-7DD5-05C387DE5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1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8">
                <a:extLst>
                  <a:ext uri="{FF2B5EF4-FFF2-40B4-BE49-F238E27FC236}">
                    <a16:creationId xmlns:a16="http://schemas.microsoft.com/office/drawing/2014/main" xmlns="" id="{B6D2F3A9-2359-C512-EEB5-1091692D4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88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9">
                <a:extLst>
                  <a:ext uri="{FF2B5EF4-FFF2-40B4-BE49-F238E27FC236}">
                    <a16:creationId xmlns:a16="http://schemas.microsoft.com/office/drawing/2014/main" xmlns="" id="{00E25E61-399E-F932-5F05-29E5B4A88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36" y="1248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0">
                <a:extLst>
                  <a:ext uri="{FF2B5EF4-FFF2-40B4-BE49-F238E27FC236}">
                    <a16:creationId xmlns:a16="http://schemas.microsoft.com/office/drawing/2014/main" xmlns="" id="{6B6C82F8-F36D-DB4B-7E4E-285562EEC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6" y="117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A4318A1-8290-4E0C-9851-8B014E840A30}"/>
                </a:ext>
              </a:extLst>
            </p:cNvPr>
            <p:cNvSpPr txBox="1"/>
            <p:nvPr/>
          </p:nvSpPr>
          <p:spPr>
            <a:xfrm>
              <a:off x="562373" y="4625232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Person #2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C9F5E38-1674-23F3-45EC-089D095C7165}"/>
              </a:ext>
            </a:extLst>
          </p:cNvPr>
          <p:cNvGrpSpPr/>
          <p:nvPr/>
        </p:nvGrpSpPr>
        <p:grpSpPr>
          <a:xfrm flipH="1">
            <a:off x="6669288" y="3984499"/>
            <a:ext cx="1698227" cy="500743"/>
            <a:chOff x="1727200" y="3956957"/>
            <a:chExt cx="1698227" cy="50074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2DAB1B83-847B-C388-6D24-411CAEAABC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27200" y="4457700"/>
              <a:ext cx="169822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C1AF14F-691E-1413-3697-433A39DD5D23}"/>
                </a:ext>
              </a:extLst>
            </p:cNvPr>
            <p:cNvSpPr txBox="1"/>
            <p:nvPr/>
          </p:nvSpPr>
          <p:spPr>
            <a:xfrm>
              <a:off x="1966713" y="3956957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Loves</a:t>
              </a:r>
            </a:p>
          </p:txBody>
        </p: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C97D8094-0C27-681E-5752-2843782AE37F}"/>
              </a:ext>
            </a:extLst>
          </p:cNvPr>
          <p:cNvSpPr/>
          <p:nvPr/>
        </p:nvSpPr>
        <p:spPr bwMode="auto">
          <a:xfrm flipH="1">
            <a:off x="6498867" y="2426406"/>
            <a:ext cx="2482052" cy="2273300"/>
          </a:xfrm>
          <a:custGeom>
            <a:avLst/>
            <a:gdLst>
              <a:gd name="connsiteX0" fmla="*/ 1400328 w 2927376"/>
              <a:gd name="connsiteY0" fmla="*/ 0 h 2709024"/>
              <a:gd name="connsiteX1" fmla="*/ 56160 w 2927376"/>
              <a:gd name="connsiteY1" fmla="*/ 1947672 h 2709024"/>
              <a:gd name="connsiteX2" fmla="*/ 522504 w 2927376"/>
              <a:gd name="connsiteY2" fmla="*/ 2615184 h 2709024"/>
              <a:gd name="connsiteX3" fmla="*/ 2927376 w 2927376"/>
              <a:gd name="connsiteY3" fmla="*/ 2688336 h 27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376" h="2709024">
                <a:moveTo>
                  <a:pt x="1400328" y="0"/>
                </a:moveTo>
                <a:cubicBezTo>
                  <a:pt x="801396" y="755904"/>
                  <a:pt x="202464" y="1511808"/>
                  <a:pt x="56160" y="1947672"/>
                </a:cubicBezTo>
                <a:cubicBezTo>
                  <a:pt x="-90144" y="2383536"/>
                  <a:pt x="43968" y="2491740"/>
                  <a:pt x="522504" y="2615184"/>
                </a:cubicBezTo>
                <a:cubicBezTo>
                  <a:pt x="1001040" y="2738628"/>
                  <a:pt x="1964208" y="2713482"/>
                  <a:pt x="2927376" y="2688336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42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9D755E-1E40-FD24-3124-D30411AFC518}"/>
              </a:ext>
            </a:extLst>
          </p:cNvPr>
          <p:cNvGrpSpPr/>
          <p:nvPr/>
        </p:nvGrpSpPr>
        <p:grpSpPr>
          <a:xfrm>
            <a:off x="6498867" y="1740154"/>
            <a:ext cx="3153135" cy="3716075"/>
            <a:chOff x="6498867" y="1740154"/>
            <a:chExt cx="3153135" cy="3716075"/>
          </a:xfrm>
        </p:grpSpPr>
        <p:sp>
          <p:nvSpPr>
            <p:cNvPr id="42" name="Rounded Rectangle 6">
              <a:extLst>
                <a:ext uri="{FF2B5EF4-FFF2-40B4-BE49-F238E27FC236}">
                  <a16:creationId xmlns:a16="http://schemas.microsoft.com/office/drawing/2014/main" xmlns="" id="{62FF9FBD-02F2-7217-2A4A-53437299A929}"/>
                </a:ext>
              </a:extLst>
            </p:cNvPr>
            <p:cNvSpPr/>
            <p:nvPr/>
          </p:nvSpPr>
          <p:spPr bwMode="auto">
            <a:xfrm>
              <a:off x="6990445" y="1740154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E28F1EF3-2970-C3F9-2895-AF7AF07855CC}"/>
                </a:ext>
              </a:extLst>
            </p:cNvPr>
            <p:cNvGrpSpPr/>
            <p:nvPr/>
          </p:nvGrpSpPr>
          <p:grpSpPr>
            <a:xfrm flipH="1">
              <a:off x="7929954" y="2383171"/>
              <a:ext cx="838200" cy="1351609"/>
              <a:chOff x="1574800" y="2307410"/>
              <a:chExt cx="838200" cy="1351609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xmlns="" id="{F239B907-2970-BAE7-7E31-F85CEC5C14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CC8ADA0-1CD0-86FD-1CDA-FD1ACAE749A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B0D59697-C97B-1F4C-75D5-8145B8F0A84C}"/>
                </a:ext>
              </a:extLst>
            </p:cNvPr>
            <p:cNvGrpSpPr/>
            <p:nvPr/>
          </p:nvGrpSpPr>
          <p:grpSpPr>
            <a:xfrm flipH="1">
              <a:off x="8258851" y="2054403"/>
              <a:ext cx="838200" cy="1351609"/>
              <a:chOff x="1574800" y="2307410"/>
              <a:chExt cx="838200" cy="1351609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0DF3E29C-A4F7-22F2-DD25-53C4DF7D91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DDB7F49-2D81-4AED-9459-E4037BF0E1FC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E99308D-43E4-9646-081B-C08D7ADA9CBE}"/>
                </a:ext>
              </a:extLst>
            </p:cNvPr>
            <p:cNvGrpSpPr/>
            <p:nvPr/>
          </p:nvGrpSpPr>
          <p:grpSpPr>
            <a:xfrm>
              <a:off x="8585202" y="3695700"/>
              <a:ext cx="1066800" cy="1760529"/>
              <a:chOff x="562373" y="3695700"/>
              <a:chExt cx="1066800" cy="1760529"/>
            </a:xfrm>
          </p:grpSpPr>
          <p:grpSp>
            <p:nvGrpSpPr>
              <p:cNvPr id="58" name="Group 5">
                <a:extLst>
                  <a:ext uri="{FF2B5EF4-FFF2-40B4-BE49-F238E27FC236}">
                    <a16:creationId xmlns:a16="http://schemas.microsoft.com/office/drawing/2014/main" xmlns="" id="{E1CE330A-4464-578B-A1A9-36A72ECDD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60" name="Oval 6">
                  <a:extLst>
                    <a:ext uri="{FF2B5EF4-FFF2-40B4-BE49-F238E27FC236}">
                      <a16:creationId xmlns:a16="http://schemas.microsoft.com/office/drawing/2014/main" xmlns="" id="{5CEC8605-1A70-F292-BADB-25A61C82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" name="Line 7">
                  <a:extLst>
                    <a:ext uri="{FF2B5EF4-FFF2-40B4-BE49-F238E27FC236}">
                      <a16:creationId xmlns:a16="http://schemas.microsoft.com/office/drawing/2014/main" xmlns="" id="{682CC061-D05F-3ED9-7DD5-05C387DE5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8">
                  <a:extLst>
                    <a:ext uri="{FF2B5EF4-FFF2-40B4-BE49-F238E27FC236}">
                      <a16:creationId xmlns:a16="http://schemas.microsoft.com/office/drawing/2014/main" xmlns="" id="{B6D2F3A9-2359-C512-EEB5-1091692D4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9">
                  <a:extLst>
                    <a:ext uri="{FF2B5EF4-FFF2-40B4-BE49-F238E27FC236}">
                      <a16:creationId xmlns:a16="http://schemas.microsoft.com/office/drawing/2014/main" xmlns="" id="{00E25E61-399E-F932-5F05-29E5B4A88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10">
                  <a:extLst>
                    <a:ext uri="{FF2B5EF4-FFF2-40B4-BE49-F238E27FC236}">
                      <a16:creationId xmlns:a16="http://schemas.microsoft.com/office/drawing/2014/main" xmlns="" id="{6B6C82F8-F36D-DB4B-7E4E-285562EEC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7A4318A1-8290-4E0C-9851-8B014E840A30}"/>
                  </a:ext>
                </a:extLst>
              </p:cNvPr>
              <p:cNvSpPr txBox="1"/>
              <p:nvPr/>
            </p:nvSpPr>
            <p:spPr>
              <a:xfrm>
                <a:off x="562373" y="4625232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Person #2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9C9F5E38-1674-23F3-45EC-089D095C7165}"/>
                </a:ext>
              </a:extLst>
            </p:cNvPr>
            <p:cNvGrpSpPr/>
            <p:nvPr/>
          </p:nvGrpSpPr>
          <p:grpSpPr>
            <a:xfrm flipH="1">
              <a:off x="6669288" y="3984499"/>
              <a:ext cx="1698227" cy="500743"/>
              <a:chOff x="1727200" y="3956957"/>
              <a:chExt cx="1698227" cy="500743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xmlns="" id="{2DAB1B83-847B-C388-6D24-411CAEAABC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27200" y="4457700"/>
                <a:ext cx="1698227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8C1AF14F-691E-1413-3697-433A39DD5D23}"/>
                  </a:ext>
                </a:extLst>
              </p:cNvPr>
              <p:cNvSpPr txBox="1"/>
              <p:nvPr/>
            </p:nvSpPr>
            <p:spPr>
              <a:xfrm>
                <a:off x="1966713" y="395695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97D8094-0C27-681E-5752-2843782AE37F}"/>
                </a:ext>
              </a:extLst>
            </p:cNvPr>
            <p:cNvSpPr/>
            <p:nvPr/>
          </p:nvSpPr>
          <p:spPr bwMode="auto">
            <a:xfrm flipH="1">
              <a:off x="6498867" y="2426406"/>
              <a:ext cx="2482052" cy="2273300"/>
            </a:xfrm>
            <a:custGeom>
              <a:avLst/>
              <a:gdLst>
                <a:gd name="connsiteX0" fmla="*/ 1400328 w 2927376"/>
                <a:gd name="connsiteY0" fmla="*/ 0 h 2709024"/>
                <a:gd name="connsiteX1" fmla="*/ 56160 w 2927376"/>
                <a:gd name="connsiteY1" fmla="*/ 1947672 h 2709024"/>
                <a:gd name="connsiteX2" fmla="*/ 522504 w 2927376"/>
                <a:gd name="connsiteY2" fmla="*/ 2615184 h 2709024"/>
                <a:gd name="connsiteX3" fmla="*/ 2927376 w 2927376"/>
                <a:gd name="connsiteY3" fmla="*/ 2688336 h 27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7376" h="2709024">
                  <a:moveTo>
                    <a:pt x="1400328" y="0"/>
                  </a:moveTo>
                  <a:cubicBezTo>
                    <a:pt x="801396" y="755904"/>
                    <a:pt x="202464" y="1511808"/>
                    <a:pt x="56160" y="1947672"/>
                  </a:cubicBezTo>
                  <a:cubicBezTo>
                    <a:pt x="-90144" y="2383536"/>
                    <a:pt x="43968" y="2491740"/>
                    <a:pt x="522504" y="2615184"/>
                  </a:cubicBezTo>
                  <a:cubicBezTo>
                    <a:pt x="1001040" y="2738628"/>
                    <a:pt x="1964208" y="2713482"/>
                    <a:pt x="2927376" y="2688336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A6568-0EA5-2601-166F-23B1C580A0AD}"/>
              </a:ext>
            </a:extLst>
          </p:cNvPr>
          <p:cNvGrpSpPr/>
          <p:nvPr/>
        </p:nvGrpSpPr>
        <p:grpSpPr>
          <a:xfrm>
            <a:off x="500922" y="1740154"/>
            <a:ext cx="3412674" cy="3346743"/>
            <a:chOff x="482634" y="1740154"/>
            <a:chExt cx="3412674" cy="3346743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138F0514-2684-D433-CDFC-4545EC3251A3}"/>
                </a:ext>
              </a:extLst>
            </p:cNvPr>
            <p:cNvSpPr/>
            <p:nvPr/>
          </p:nvSpPr>
          <p:spPr bwMode="auto">
            <a:xfrm>
              <a:off x="2113643" y="1740154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715F547-9D46-A23A-F13E-92CB718B1EFB}"/>
                </a:ext>
              </a:extLst>
            </p:cNvPr>
            <p:cNvGrpSpPr/>
            <p:nvPr/>
          </p:nvGrpSpPr>
          <p:grpSpPr>
            <a:xfrm>
              <a:off x="1596627" y="2400300"/>
              <a:ext cx="838200" cy="1351609"/>
              <a:chOff x="1574800" y="2307410"/>
              <a:chExt cx="838200" cy="135160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19E2A79D-CF81-CAF6-427F-B7F0383A84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C6B181D-D92D-A04B-D0D6-3A08B8C6993B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9E9F5F9-D99E-F905-A635-D420511C813A}"/>
                </a:ext>
              </a:extLst>
            </p:cNvPr>
            <p:cNvGrpSpPr/>
            <p:nvPr/>
          </p:nvGrpSpPr>
          <p:grpSpPr>
            <a:xfrm>
              <a:off x="482634" y="3695700"/>
              <a:ext cx="1226278" cy="1391197"/>
              <a:chOff x="482634" y="3695700"/>
              <a:chExt cx="1226278" cy="1391197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xmlns="" id="{9161B1BD-BCEF-4CF7-7E05-641170FA7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6" name="Oval 6">
                  <a:extLst>
                    <a:ext uri="{FF2B5EF4-FFF2-40B4-BE49-F238E27FC236}">
                      <a16:creationId xmlns:a16="http://schemas.microsoft.com/office/drawing/2014/main" xmlns="" id="{038200AA-B465-3B3D-B447-F678F1115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" name="Line 7">
                  <a:extLst>
                    <a:ext uri="{FF2B5EF4-FFF2-40B4-BE49-F238E27FC236}">
                      <a16:creationId xmlns:a16="http://schemas.microsoft.com/office/drawing/2014/main" xmlns="" id="{C53143BF-358F-094D-EAC3-1858F396E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Line 8">
                  <a:extLst>
                    <a:ext uri="{FF2B5EF4-FFF2-40B4-BE49-F238E27FC236}">
                      <a16:creationId xmlns:a16="http://schemas.microsoft.com/office/drawing/2014/main" xmlns="" id="{3DC74911-D557-AFAE-4B0A-108ACAF85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Line 9">
                  <a:extLst>
                    <a:ext uri="{FF2B5EF4-FFF2-40B4-BE49-F238E27FC236}">
                      <a16:creationId xmlns:a16="http://schemas.microsoft.com/office/drawing/2014/main" xmlns="" id="{906E262F-9A1D-42E8-901F-1BF3A0BF1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Line 10">
                  <a:extLst>
                    <a:ext uri="{FF2B5EF4-FFF2-40B4-BE49-F238E27FC236}">
                      <a16:creationId xmlns:a16="http://schemas.microsoft.com/office/drawing/2014/main" xmlns="" id="{7CB2409D-2708-B824-1060-768FFA1C1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4C36BE4-E8E1-969A-E9A5-9E6A623BD528}"/>
                  </a:ext>
                </a:extLst>
              </p:cNvPr>
              <p:cNvSpPr txBox="1"/>
              <p:nvPr/>
            </p:nvSpPr>
            <p:spPr>
              <a:xfrm>
                <a:off x="482634" y="4625232"/>
                <a:ext cx="1226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You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2639AAC-903F-71D3-C75C-49776EF03E5E}"/>
                </a:ext>
              </a:extLst>
            </p:cNvPr>
            <p:cNvGrpSpPr/>
            <p:nvPr/>
          </p:nvGrpSpPr>
          <p:grpSpPr>
            <a:xfrm>
              <a:off x="1193800" y="2175980"/>
              <a:ext cx="838200" cy="1351609"/>
              <a:chOff x="1574800" y="2307410"/>
              <a:chExt cx="838200" cy="1351609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C1765D60-B46A-0B7F-9DBA-370467A186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EED1370-1A60-0CB9-174F-8F57228C3043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284D62AF-9377-C2A2-A6B0-087CE867BD11}"/>
                </a:ext>
              </a:extLst>
            </p:cNvPr>
            <p:cNvGrpSpPr/>
            <p:nvPr/>
          </p:nvGrpSpPr>
          <p:grpSpPr>
            <a:xfrm>
              <a:off x="1792486" y="3984499"/>
              <a:ext cx="1698227" cy="500743"/>
              <a:chOff x="1727200" y="3956957"/>
              <a:chExt cx="1698227" cy="5007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53D2A8E4-1F90-7095-E47F-0924459911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27200" y="4457700"/>
                <a:ext cx="1698227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98EADA2-23F8-7103-651B-3F1C58680144}"/>
                  </a:ext>
                </a:extLst>
              </p:cNvPr>
              <p:cNvSpPr txBox="1"/>
              <p:nvPr/>
            </p:nvSpPr>
            <p:spPr>
              <a:xfrm>
                <a:off x="1966713" y="3956957"/>
                <a:ext cx="121920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EC3B44C5-213F-97FA-68CB-356D7BA36134}"/>
                </a:ext>
              </a:extLst>
            </p:cNvPr>
            <p:cNvSpPr/>
            <p:nvPr/>
          </p:nvSpPr>
          <p:spPr bwMode="auto">
            <a:xfrm>
              <a:off x="1413256" y="2397653"/>
              <a:ext cx="2482052" cy="2273300"/>
            </a:xfrm>
            <a:custGeom>
              <a:avLst/>
              <a:gdLst>
                <a:gd name="connsiteX0" fmla="*/ 1400328 w 2927376"/>
                <a:gd name="connsiteY0" fmla="*/ 0 h 2709024"/>
                <a:gd name="connsiteX1" fmla="*/ 56160 w 2927376"/>
                <a:gd name="connsiteY1" fmla="*/ 1947672 h 2709024"/>
                <a:gd name="connsiteX2" fmla="*/ 522504 w 2927376"/>
                <a:gd name="connsiteY2" fmla="*/ 2615184 h 2709024"/>
                <a:gd name="connsiteX3" fmla="*/ 2927376 w 2927376"/>
                <a:gd name="connsiteY3" fmla="*/ 2688336 h 27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7376" h="2709024">
                  <a:moveTo>
                    <a:pt x="1400328" y="0"/>
                  </a:moveTo>
                  <a:cubicBezTo>
                    <a:pt x="801396" y="755904"/>
                    <a:pt x="202464" y="1511808"/>
                    <a:pt x="56160" y="1947672"/>
                  </a:cubicBezTo>
                  <a:cubicBezTo>
                    <a:pt x="-90144" y="2383536"/>
                    <a:pt x="43968" y="2491740"/>
                    <a:pt x="522504" y="2615184"/>
                  </a:cubicBezTo>
                  <a:cubicBezTo>
                    <a:pt x="1001040" y="2738628"/>
                    <a:pt x="1964208" y="2713482"/>
                    <a:pt x="2927376" y="2688336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143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4 -2.22222E-6 L 0.4787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61C19-1DEF-93AD-87B7-FB613F8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Friendships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86772D9-2D03-278B-F274-211B3F12A3BF}"/>
              </a:ext>
            </a:extLst>
          </p:cNvPr>
          <p:cNvGrpSpPr/>
          <p:nvPr/>
        </p:nvGrpSpPr>
        <p:grpSpPr>
          <a:xfrm>
            <a:off x="5497277" y="1741655"/>
            <a:ext cx="4275740" cy="3351330"/>
            <a:chOff x="3029898" y="1731010"/>
            <a:chExt cx="4275740" cy="3351330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xmlns="" id="{54773F35-8D6F-EA66-5B3D-B26C81D8C6A9}"/>
                </a:ext>
              </a:extLst>
            </p:cNvPr>
            <p:cNvSpPr/>
            <p:nvPr/>
          </p:nvSpPr>
          <p:spPr bwMode="auto">
            <a:xfrm>
              <a:off x="4523067" y="1731010"/>
              <a:ext cx="1055914" cy="596646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29FF72C-1A7D-5278-10EC-3B0DA9A2F719}"/>
                </a:ext>
              </a:extLst>
            </p:cNvPr>
            <p:cNvGrpSpPr/>
            <p:nvPr/>
          </p:nvGrpSpPr>
          <p:grpSpPr>
            <a:xfrm flipH="1">
              <a:off x="5631688" y="2247900"/>
              <a:ext cx="838200" cy="1351609"/>
              <a:chOff x="1574800" y="2307410"/>
              <a:chExt cx="838200" cy="1351609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8BB1508B-9642-9982-7E43-57A39A72A1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0F6595A0-DC49-E791-CB04-0D99AC972FF8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66B0B4C-2D18-3024-74E7-44979AF6A9CE}"/>
                </a:ext>
              </a:extLst>
            </p:cNvPr>
            <p:cNvGrpSpPr/>
            <p:nvPr/>
          </p:nvGrpSpPr>
          <p:grpSpPr>
            <a:xfrm>
              <a:off x="5960232" y="3686556"/>
              <a:ext cx="1345406" cy="1391197"/>
              <a:chOff x="423070" y="3695700"/>
              <a:chExt cx="1345406" cy="1391197"/>
            </a:xfrm>
          </p:grpSpPr>
          <p:grpSp>
            <p:nvGrpSpPr>
              <p:cNvPr id="82" name="Group 5">
                <a:extLst>
                  <a:ext uri="{FF2B5EF4-FFF2-40B4-BE49-F238E27FC236}">
                    <a16:creationId xmlns:a16="http://schemas.microsoft.com/office/drawing/2014/main" xmlns="" id="{4033645F-CCE5-F7A1-A532-A8F72A9873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84" name="Oval 6">
                  <a:extLst>
                    <a:ext uri="{FF2B5EF4-FFF2-40B4-BE49-F238E27FC236}">
                      <a16:creationId xmlns:a16="http://schemas.microsoft.com/office/drawing/2014/main" xmlns="" id="{9117951F-CC47-8AC7-57EE-14131894D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Line 7">
                  <a:extLst>
                    <a:ext uri="{FF2B5EF4-FFF2-40B4-BE49-F238E27FC236}">
                      <a16:creationId xmlns:a16="http://schemas.microsoft.com/office/drawing/2014/main" xmlns="" id="{7E59A8F6-BE1D-8669-B1F6-00DC9FCDD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">
                  <a:extLst>
                    <a:ext uri="{FF2B5EF4-FFF2-40B4-BE49-F238E27FC236}">
                      <a16:creationId xmlns:a16="http://schemas.microsoft.com/office/drawing/2014/main" xmlns="" id="{A9E6F15E-B52F-F44E-A7FA-40ED98529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9">
                  <a:extLst>
                    <a:ext uri="{FF2B5EF4-FFF2-40B4-BE49-F238E27FC236}">
                      <a16:creationId xmlns:a16="http://schemas.microsoft.com/office/drawing/2014/main" xmlns="" id="{A84742F6-043D-F648-AE3E-A2875EA16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10">
                  <a:extLst>
                    <a:ext uri="{FF2B5EF4-FFF2-40B4-BE49-F238E27FC236}">
                      <a16:creationId xmlns:a16="http://schemas.microsoft.com/office/drawing/2014/main" xmlns="" id="{0B4AFB74-D19A-BB61-5118-358918728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A60D5B31-EA13-7940-2AFA-3BC111479598}"/>
                  </a:ext>
                </a:extLst>
              </p:cNvPr>
              <p:cNvSpPr txBox="1"/>
              <p:nvPr/>
            </p:nvSpPr>
            <p:spPr>
              <a:xfrm>
                <a:off x="423070" y="4625232"/>
                <a:ext cx="1345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Jonathan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1A16D1A-A580-B209-97FF-385768BC9F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84584" y="4491209"/>
              <a:ext cx="25328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3609C75-5DD5-1549-8C4C-F98A2A1B1658}"/>
                </a:ext>
              </a:extLst>
            </p:cNvPr>
            <p:cNvSpPr txBox="1"/>
            <p:nvPr/>
          </p:nvSpPr>
          <p:spPr>
            <a:xfrm flipH="1">
              <a:off x="4141816" y="3960245"/>
              <a:ext cx="1818416" cy="48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Love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C94373A4-170D-DBF9-099F-72C866DBA8A0}"/>
                </a:ext>
              </a:extLst>
            </p:cNvPr>
            <p:cNvGrpSpPr/>
            <p:nvPr/>
          </p:nvGrpSpPr>
          <p:grpSpPr>
            <a:xfrm>
              <a:off x="3029898" y="3691143"/>
              <a:ext cx="914400" cy="1391197"/>
              <a:chOff x="638573" y="3695700"/>
              <a:chExt cx="914400" cy="1391197"/>
            </a:xfrm>
          </p:grpSpPr>
          <p:grpSp>
            <p:nvGrpSpPr>
              <p:cNvPr id="75" name="Group 5">
                <a:extLst>
                  <a:ext uri="{FF2B5EF4-FFF2-40B4-BE49-F238E27FC236}">
                    <a16:creationId xmlns:a16="http://schemas.microsoft.com/office/drawing/2014/main" xmlns="" id="{BB35EA53-E69A-F5E9-38AF-7751F7C109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5200" y="3695700"/>
                <a:ext cx="261146" cy="914400"/>
                <a:chOff x="-336" y="1008"/>
                <a:chExt cx="96" cy="336"/>
              </a:xfrm>
            </p:grpSpPr>
            <p:sp>
              <p:nvSpPr>
                <p:cNvPr id="77" name="Oval 6">
                  <a:extLst>
                    <a:ext uri="{FF2B5EF4-FFF2-40B4-BE49-F238E27FC236}">
                      <a16:creationId xmlns:a16="http://schemas.microsoft.com/office/drawing/2014/main" xmlns="" id="{DF1994A0-7623-D5E5-78AF-ECB32BBD9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6" y="10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Line 7">
                  <a:extLst>
                    <a:ext uri="{FF2B5EF4-FFF2-40B4-BE49-F238E27FC236}">
                      <a16:creationId xmlns:a16="http://schemas.microsoft.com/office/drawing/2014/main" xmlns="" id="{FF3954B1-725F-EDFE-E7E7-6E360F45A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104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8">
                  <a:extLst>
                    <a:ext uri="{FF2B5EF4-FFF2-40B4-BE49-F238E27FC236}">
                      <a16:creationId xmlns:a16="http://schemas.microsoft.com/office/drawing/2014/main" xmlns="" id="{ECBE926B-7592-0E2E-A3AF-C978EB02F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88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9">
                  <a:extLst>
                    <a:ext uri="{FF2B5EF4-FFF2-40B4-BE49-F238E27FC236}">
                      <a16:creationId xmlns:a16="http://schemas.microsoft.com/office/drawing/2014/main" xmlns="" id="{E2C605C6-A0AD-F860-5794-193D629CE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336" y="124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0">
                  <a:extLst>
                    <a:ext uri="{FF2B5EF4-FFF2-40B4-BE49-F238E27FC236}">
                      <a16:creationId xmlns:a16="http://schemas.microsoft.com/office/drawing/2014/main" xmlns="" id="{8970B274-A247-501C-7672-B35A718EF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336" y="117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CEBB985-6532-A0CF-6AE5-B66D4C99ADD9}"/>
                  </a:ext>
                </a:extLst>
              </p:cNvPr>
              <p:cNvSpPr txBox="1"/>
              <p:nvPr/>
            </p:nvSpPr>
            <p:spPr>
              <a:xfrm>
                <a:off x="638573" y="4625232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David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1F86B0A-2227-FC5C-0CA5-D983B9B6ED5D}"/>
                </a:ext>
              </a:extLst>
            </p:cNvPr>
            <p:cNvGrpSpPr/>
            <p:nvPr/>
          </p:nvGrpSpPr>
          <p:grpSpPr>
            <a:xfrm>
              <a:off x="3641344" y="2249603"/>
              <a:ext cx="838200" cy="1351609"/>
              <a:chOff x="1574800" y="2307410"/>
              <a:chExt cx="838200" cy="1351609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xmlns="" id="{A5996C4E-4B43-9402-A349-D76046D32E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74800" y="2476500"/>
                <a:ext cx="838200" cy="118251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715CE1A-2CE9-7A74-8062-482643C8034B}"/>
                  </a:ext>
                </a:extLst>
              </p:cNvPr>
              <p:cNvSpPr txBox="1"/>
              <p:nvPr/>
            </p:nvSpPr>
            <p:spPr>
              <a:xfrm rot="18283192">
                <a:off x="1229885" y="268617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Love</a:t>
                </a:r>
              </a:p>
            </p:txBody>
          </p:sp>
        </p:grpSp>
      </p:grp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4698ED7-E2AC-FCB5-3021-A64A117678B2}"/>
              </a:ext>
            </a:extLst>
          </p:cNvPr>
          <p:cNvSpPr/>
          <p:nvPr/>
        </p:nvSpPr>
        <p:spPr bwMode="auto">
          <a:xfrm>
            <a:off x="344965" y="1338977"/>
            <a:ext cx="4326795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Can form fast and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run deep</a:t>
            </a:r>
          </a:p>
          <a:p>
            <a:pPr marL="174625" marR="0" lvl="0" indent="-1746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Rooted in God </a:t>
            </a:r>
            <a:b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(love, unity and common purpose)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2041E53-27A3-D48D-A548-C1CAF18E6A13}"/>
              </a:ext>
            </a:extLst>
          </p:cNvPr>
          <p:cNvSpPr/>
          <p:nvPr/>
        </p:nvSpPr>
        <p:spPr bwMode="auto">
          <a:xfrm>
            <a:off x="272121" y="4067872"/>
            <a:ext cx="4879080" cy="12280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“side by side, absorbed in some common interest” </a:t>
            </a:r>
            <a:r>
              <a:rPr lang="en-US" sz="1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C.S. Lewis, The Four Loves (Mariner Books, 1971) p. 61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And Jonathan made </a:t>
            </a:r>
            <a:r>
              <a:rPr lang="en-US" u="sng" dirty="0"/>
              <a:t>a solemn pact</a:t>
            </a:r>
            <a:r>
              <a:rPr lang="en-US" dirty="0"/>
              <a:t> with David, because he loved him as he loved himself.</a:t>
            </a:r>
          </a:p>
          <a:p>
            <a:r>
              <a:rPr lang="en-US" baseline="30000" dirty="0"/>
              <a:t>4 </a:t>
            </a:r>
            <a:r>
              <a:rPr lang="en-US" dirty="0"/>
              <a:t>Jonathan </a:t>
            </a:r>
            <a:r>
              <a:rPr lang="en-US" u="sng" dirty="0"/>
              <a:t>sealed the pact</a:t>
            </a:r>
            <a:r>
              <a:rPr lang="en-US" dirty="0"/>
              <a:t> by taking off his robe and giving it to David, together with his tunic, sword, bow, and belt.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1B0AA2A-00FC-832E-8767-05D70C988925}"/>
              </a:ext>
            </a:extLst>
          </p:cNvPr>
          <p:cNvSpPr/>
          <p:nvPr/>
        </p:nvSpPr>
        <p:spPr bwMode="auto">
          <a:xfrm>
            <a:off x="1117600" y="3086100"/>
            <a:ext cx="7924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“David, you’re going to be the next king”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28D40D3-9328-0150-553B-CDC083A51896}"/>
              </a:ext>
            </a:extLst>
          </p:cNvPr>
          <p:cNvSpPr/>
          <p:nvPr/>
        </p:nvSpPr>
        <p:spPr bwMode="auto">
          <a:xfrm>
            <a:off x="1117600" y="4305300"/>
            <a:ext cx="7924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Initiative, Sacrifice,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6321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1440</Words>
  <Application>Microsoft Office PowerPoint</Application>
  <PresentationFormat>Custom</PresentationFormat>
  <Paragraphs>339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Spiritual Friendships</vt:lpstr>
      <vt:lpstr>1 Samuel</vt:lpstr>
      <vt:lpstr>1 Samuel</vt:lpstr>
      <vt:lpstr>1 Samuel</vt:lpstr>
      <vt:lpstr>1 Samuel 18</vt:lpstr>
      <vt:lpstr>Spiritual Friendships</vt:lpstr>
      <vt:lpstr>Spiritual Friendships</vt:lpstr>
      <vt:lpstr>Spiritual Friendships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18</vt:lpstr>
      <vt:lpstr>1 Samuel 19</vt:lpstr>
      <vt:lpstr>1 Samuel 19</vt:lpstr>
      <vt:lpstr>1 Samuel 19</vt:lpstr>
      <vt:lpstr>1 Samuel 19</vt:lpstr>
      <vt:lpstr>1 Samuel 19</vt:lpstr>
      <vt:lpstr>1 Samuel 19</vt:lpstr>
      <vt:lpstr>1 Samuel 19</vt:lpstr>
      <vt:lpstr>1 Samuel 19</vt:lpstr>
      <vt:lpstr>1 Samuel 19</vt:lpstr>
      <vt:lpstr>1 Samuel 19</vt:lpstr>
      <vt:lpstr>1 Samuel 19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1 Samuel 20</vt:lpstr>
      <vt:lpstr>Lessons</vt:lpstr>
      <vt:lpstr>Lessons</vt:lpstr>
      <vt:lpstr>Lessons</vt:lpstr>
      <vt:lpstr>Spiritual Friendships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2023-10-18T18:22:01Z</dcterms:modified>
</cp:coreProperties>
</file>