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Roboto" panose="02000000000000000000" pitchFamily="2" charset="0"/>
      <p:regular r:id="rId49"/>
      <p:bold r:id="rId50"/>
      <p:italic r:id="rId51"/>
      <p:boldItalic r:id="rId52"/>
    </p:embeddedFont>
    <p:embeddedFont>
      <p:font typeface="Roboto Slab" pitchFamily="2"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e4fc0a136f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e4fc0a136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e4fc0a136f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e4fc0a136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4fc0a136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4fc0a136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4fc0a136f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e4fc0a136f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4fc0a136f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e4fc0a136f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e4fc0a136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e4fc0a136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e4fc0a136f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e4fc0a136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4fc0a136f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e4fc0a136f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e4fc0a136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e4fc0a136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e4fc0a136f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e4fc0a136f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e4fc0a13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e4fc0a13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e4fc0a136f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4fc0a136f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e4fc0a136f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e4fc0a136f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e4fc0a136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e4fc0a136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513ac923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e513ac92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e4fc0a136f_1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e4fc0a136f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e4fc0a136f_1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e4fc0a136f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e4fc0a136f_1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e4fc0a136f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e4fc0a136f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e4fc0a136f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e4fc0a136f_1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e4fc0a136f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e4fc0a136f_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e4fc0a136f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4fc0a136f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e4fc0a136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e4fc0a136f_1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e4fc0a136f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e4fc0a136f_1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e4fc0a136f_1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e4fc0a136f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e4fc0a136f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e4fc0a136f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e4fc0a136f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e4fc0a136f_1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e4fc0a136f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e4fc0a136f_1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e4fc0a136f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e4fc0a136f_1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e4fc0a136f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e4fc0a136f_1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e4fc0a136f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e4fc0a136f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e4fc0a136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e4fc0a136f_1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e4fc0a136f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e4fc0a136f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e4fc0a136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e4fc0a136f_1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e4fc0a136f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e4fc0a136f_1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e4fc0a136f_1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e4fc0a136f_1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e4fc0a136f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e4fc0a136f_1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e4fc0a136f_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e4fc0a136f_1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e4fc0a136f_1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e4fc0a136f_1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e4fc0a136f_1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e4fc0a136f_1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e4fc0a136f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4fc0a136f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4fc0a136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4fc0a136f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e4fc0a136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e4fc0a136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e4fc0a136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e4fc0a136f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e4fc0a136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e4fc0a136f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e4fc0a136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t>How to Raise Truth Tellers</a:t>
            </a:r>
            <a:endParaRPr b="1"/>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And Combat Lying</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Lying and Child Development</a:t>
            </a:r>
            <a:endParaRPr sz="3500" b="1"/>
          </a:p>
        </p:txBody>
      </p:sp>
      <p:sp>
        <p:nvSpPr>
          <p:cNvPr id="122" name="Google Shape;122;p22"/>
          <p:cNvSpPr txBox="1">
            <a:spLocks noGrp="1"/>
          </p:cNvSpPr>
          <p:nvPr>
            <p:ph type="body" idx="1"/>
          </p:nvPr>
        </p:nvSpPr>
        <p:spPr>
          <a:xfrm>
            <a:off x="81125" y="1144125"/>
            <a:ext cx="7417200" cy="3959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600"/>
              <a:t> </a:t>
            </a:r>
            <a:endParaRPr sz="2600"/>
          </a:p>
          <a:p>
            <a:pPr marL="0" lvl="0" indent="0" algn="l" rtl="0">
              <a:lnSpc>
                <a:spcPct val="100000"/>
              </a:lnSpc>
              <a:spcBef>
                <a:spcPts val="1200"/>
              </a:spcBef>
              <a:spcAft>
                <a:spcPts val="0"/>
              </a:spcAft>
              <a:buNone/>
            </a:pPr>
            <a:r>
              <a:rPr lang="en" sz="2400"/>
              <a:t>In studies where children are observed in their homes, four-year-olds will lie once every two hours, while a six-year-old will lie about once every hour. Few kids are an exception. In these same studies, 96% of all kids offer up lies.</a:t>
            </a:r>
            <a:endParaRPr sz="2400"/>
          </a:p>
          <a:p>
            <a:pPr marL="0" lvl="0" indent="0" algn="l" rtl="0">
              <a:lnSpc>
                <a:spcPct val="100000"/>
              </a:lnSpc>
              <a:spcBef>
                <a:spcPts val="1200"/>
              </a:spcBef>
              <a:spcAft>
                <a:spcPts val="0"/>
              </a:spcAft>
              <a:buNone/>
            </a:pPr>
            <a:endParaRPr sz="2600"/>
          </a:p>
          <a:p>
            <a:pPr marL="0" lvl="0" indent="0" algn="l" rtl="0">
              <a:spcBef>
                <a:spcPts val="1200"/>
              </a:spcBef>
              <a:spcAft>
                <a:spcPts val="1200"/>
              </a:spcAft>
              <a:buNone/>
            </a:pPr>
            <a:endParaRPr sz="2600"/>
          </a:p>
        </p:txBody>
      </p:sp>
      <p:pic>
        <p:nvPicPr>
          <p:cNvPr id="123" name="Google Shape;123;p22"/>
          <p:cNvPicPr preferRelativeResize="0"/>
          <p:nvPr/>
        </p:nvPicPr>
        <p:blipFill>
          <a:blip r:embed="rId3">
            <a:alphaModFix/>
          </a:blip>
          <a:stretch>
            <a:fillRect/>
          </a:stretch>
        </p:blipFill>
        <p:spPr>
          <a:xfrm>
            <a:off x="7358650" y="40000"/>
            <a:ext cx="1785350" cy="2746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Lying and Child Development</a:t>
            </a:r>
            <a:endParaRPr sz="3500" b="1"/>
          </a:p>
        </p:txBody>
      </p:sp>
      <p:sp>
        <p:nvSpPr>
          <p:cNvPr id="129" name="Google Shape;129;p23"/>
          <p:cNvSpPr txBox="1">
            <a:spLocks noGrp="1"/>
          </p:cNvSpPr>
          <p:nvPr>
            <p:ph type="body" idx="1"/>
          </p:nvPr>
        </p:nvSpPr>
        <p:spPr>
          <a:xfrm>
            <a:off x="81125" y="1144125"/>
            <a:ext cx="7417200" cy="3959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endParaRPr sz="2600"/>
          </a:p>
          <a:p>
            <a:pPr marL="0" lvl="0" indent="0" algn="l" rtl="0">
              <a:lnSpc>
                <a:spcPct val="100000"/>
              </a:lnSpc>
              <a:spcBef>
                <a:spcPts val="1200"/>
              </a:spcBef>
              <a:spcAft>
                <a:spcPts val="0"/>
              </a:spcAft>
              <a:buNone/>
            </a:pPr>
            <a:r>
              <a:rPr lang="en" sz="2600"/>
              <a:t>Who broke the cookie jar? </a:t>
            </a:r>
            <a:endParaRPr sz="2600"/>
          </a:p>
          <a:p>
            <a:pPr marL="0" lvl="0" indent="0" algn="l" rtl="0">
              <a:lnSpc>
                <a:spcPct val="100000"/>
              </a:lnSpc>
              <a:spcBef>
                <a:spcPts val="1200"/>
              </a:spcBef>
              <a:spcAft>
                <a:spcPts val="0"/>
              </a:spcAft>
              <a:buNone/>
            </a:pPr>
            <a:endParaRPr sz="2600"/>
          </a:p>
          <a:p>
            <a:pPr marL="0" lvl="0" indent="0" algn="l" rtl="0">
              <a:spcBef>
                <a:spcPts val="1200"/>
              </a:spcBef>
              <a:spcAft>
                <a:spcPts val="1200"/>
              </a:spcAft>
              <a:buNone/>
            </a:pPr>
            <a:endParaRPr sz="2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The Bible’s Perspective</a:t>
            </a:r>
            <a:endParaRPr sz="3500" b="1"/>
          </a:p>
        </p:txBody>
      </p:sp>
      <p:sp>
        <p:nvSpPr>
          <p:cNvPr id="135" name="Google Shape;135;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Numbers 23:19</a:t>
            </a:r>
            <a:endParaRPr sz="2400"/>
          </a:p>
          <a:p>
            <a:pPr marL="0" lvl="0" indent="0" algn="l" rtl="0">
              <a:spcBef>
                <a:spcPts val="1200"/>
              </a:spcBef>
              <a:spcAft>
                <a:spcPts val="0"/>
              </a:spcAft>
              <a:buNone/>
            </a:pPr>
            <a:r>
              <a:rPr lang="en" sz="2400"/>
              <a:t>God is not human, that he should lie,</a:t>
            </a:r>
            <a:endParaRPr sz="2400"/>
          </a:p>
          <a:p>
            <a:pPr marL="0" lvl="0" indent="0" algn="l" rtl="0">
              <a:spcBef>
                <a:spcPts val="1200"/>
              </a:spcBef>
              <a:spcAft>
                <a:spcPts val="0"/>
              </a:spcAft>
              <a:buNone/>
            </a:pPr>
            <a:r>
              <a:rPr lang="en" sz="2400"/>
              <a:t>not a human being, that he should change his mind.</a:t>
            </a:r>
            <a:endParaRPr sz="2400"/>
          </a:p>
          <a:p>
            <a:pPr marL="0" lvl="0" indent="0" algn="l" rtl="0">
              <a:spcBef>
                <a:spcPts val="1200"/>
              </a:spcBef>
              <a:spcAft>
                <a:spcPts val="0"/>
              </a:spcAft>
              <a:buNone/>
            </a:pPr>
            <a:r>
              <a:rPr lang="en" sz="2400"/>
              <a:t>Does he speak and then not act?</a:t>
            </a:r>
            <a:endParaRPr sz="2400"/>
          </a:p>
          <a:p>
            <a:pPr marL="0" lvl="0" indent="0" algn="l" rtl="0">
              <a:spcBef>
                <a:spcPts val="1200"/>
              </a:spcBef>
              <a:spcAft>
                <a:spcPts val="1200"/>
              </a:spcAft>
              <a:buNone/>
            </a:pPr>
            <a:r>
              <a:rPr lang="en" sz="2400"/>
              <a:t>Does he promise and not fulfill?</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The Bible’s Perspective</a:t>
            </a:r>
            <a:endParaRPr sz="3500" b="1"/>
          </a:p>
        </p:txBody>
      </p:sp>
      <p:sp>
        <p:nvSpPr>
          <p:cNvPr id="141" name="Google Shape;141;p2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John 8:44</a:t>
            </a:r>
            <a:endParaRPr sz="2400"/>
          </a:p>
          <a:p>
            <a:pPr marL="0" lvl="0" indent="0" algn="l" rtl="0">
              <a:spcBef>
                <a:spcPts val="1200"/>
              </a:spcBef>
              <a:spcAft>
                <a:spcPts val="1200"/>
              </a:spcAft>
              <a:buNone/>
            </a:pPr>
            <a:r>
              <a:rPr lang="en" sz="2400"/>
              <a:t>You belong to your father, the devil, and you want to carry out your father’s desires. He was a murderer from the beginning, not holding to the truth, for there is no truth in him. When he lies, he speaks his native language, for he is a liar and the father of lies.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The Bible’s Perspective</a:t>
            </a:r>
            <a:endParaRPr sz="3500" b="1"/>
          </a:p>
        </p:txBody>
      </p:sp>
      <p:sp>
        <p:nvSpPr>
          <p:cNvPr id="147" name="Google Shape;147;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Matthew 4:4</a:t>
            </a:r>
            <a:endParaRPr sz="2400"/>
          </a:p>
          <a:p>
            <a:pPr marL="0" lvl="0" indent="0" algn="l" rtl="0">
              <a:spcBef>
                <a:spcPts val="1200"/>
              </a:spcBef>
              <a:spcAft>
                <a:spcPts val="1200"/>
              </a:spcAft>
              <a:buNone/>
            </a:pPr>
            <a:r>
              <a:rPr lang="en" sz="2400"/>
              <a:t>Jesus answered, “It is written: ‘Man shall not live on bread alone, but on every word that comes from the mouth of God.</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We All Lie!</a:t>
            </a:r>
            <a:endParaRPr sz="3500" b="1"/>
          </a:p>
        </p:txBody>
      </p:sp>
      <p:sp>
        <p:nvSpPr>
          <p:cNvPr id="153" name="Google Shape;153;p2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On average, adults lie at least ten times a day</a:t>
            </a:r>
            <a:endParaRPr sz="2400"/>
          </a:p>
          <a:p>
            <a:pPr marL="0" lvl="0" indent="0" algn="l" rtl="0">
              <a:spcBef>
                <a:spcPts val="1200"/>
              </a:spcBef>
              <a:spcAft>
                <a:spcPts val="1200"/>
              </a:spcAft>
              <a:buNone/>
            </a:pPr>
            <a:endParaRPr sz="2400"/>
          </a:p>
        </p:txBody>
      </p:sp>
      <p:pic>
        <p:nvPicPr>
          <p:cNvPr id="154" name="Google Shape;154;p27"/>
          <p:cNvPicPr preferRelativeResize="0"/>
          <p:nvPr/>
        </p:nvPicPr>
        <p:blipFill>
          <a:blip r:embed="rId3">
            <a:alphaModFix/>
          </a:blip>
          <a:stretch>
            <a:fillRect/>
          </a:stretch>
        </p:blipFill>
        <p:spPr>
          <a:xfrm>
            <a:off x="6674650" y="1789875"/>
            <a:ext cx="2081450" cy="3128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We All Lie!</a:t>
            </a:r>
            <a:endParaRPr sz="3500" b="1"/>
          </a:p>
        </p:txBody>
      </p:sp>
      <p:sp>
        <p:nvSpPr>
          <p:cNvPr id="160" name="Google Shape;160;p2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i="1"/>
              <a:t>Discuss:</a:t>
            </a:r>
            <a:endParaRPr sz="2400" i="1"/>
          </a:p>
          <a:p>
            <a:pPr marL="0" lvl="0" indent="0" algn="l" rtl="0">
              <a:spcBef>
                <a:spcPts val="1200"/>
              </a:spcBef>
              <a:spcAft>
                <a:spcPts val="0"/>
              </a:spcAft>
              <a:buNone/>
            </a:pPr>
            <a:r>
              <a:rPr lang="en" sz="2400" i="1"/>
              <a:t>What are some different types of lies that we tell?</a:t>
            </a:r>
            <a:endParaRPr sz="2400" i="1"/>
          </a:p>
          <a:p>
            <a:pPr marL="0" lvl="0" indent="0" algn="l" rtl="0">
              <a:spcBef>
                <a:spcPts val="1200"/>
              </a:spcBef>
              <a:spcAft>
                <a:spcPts val="0"/>
              </a:spcAft>
              <a:buNone/>
            </a:pPr>
            <a:endParaRPr sz="2400" i="1"/>
          </a:p>
          <a:p>
            <a:pPr marL="0" lvl="0" indent="0" algn="l" rtl="0">
              <a:spcBef>
                <a:spcPts val="1200"/>
              </a:spcBef>
              <a:spcAft>
                <a:spcPts val="1200"/>
              </a:spcAft>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We All Lie!</a:t>
            </a:r>
            <a:endParaRPr sz="3500" b="1"/>
          </a:p>
        </p:txBody>
      </p:sp>
      <p:sp>
        <p:nvSpPr>
          <p:cNvPr id="166" name="Google Shape;166;p29"/>
          <p:cNvSpPr txBox="1">
            <a:spLocks noGrp="1"/>
          </p:cNvSpPr>
          <p:nvPr>
            <p:ph type="body" idx="1"/>
          </p:nvPr>
        </p:nvSpPr>
        <p:spPr>
          <a:xfrm>
            <a:off x="387900" y="1489825"/>
            <a:ext cx="6861300" cy="30789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400"/>
              <a:t>In reality, behavior influences identity and eventually becomes identity. If you cheat, over and over, you are- or will soon become- a cheater. Your actions will, over time, change your character.</a:t>
            </a:r>
            <a:endParaRPr sz="2400"/>
          </a:p>
          <a:p>
            <a:pPr marL="0" lvl="0" indent="0" algn="l" rtl="0">
              <a:spcBef>
                <a:spcPts val="1200"/>
              </a:spcBef>
              <a:spcAft>
                <a:spcPts val="0"/>
              </a:spcAft>
              <a:buNone/>
            </a:pPr>
            <a:endParaRPr sz="2400" i="1"/>
          </a:p>
          <a:p>
            <a:pPr marL="0" lvl="0" indent="0" algn="l" rtl="0">
              <a:spcBef>
                <a:spcPts val="1200"/>
              </a:spcBef>
              <a:spcAft>
                <a:spcPts val="1200"/>
              </a:spcAft>
              <a:buNone/>
            </a:pPr>
            <a:endParaRPr sz="2400"/>
          </a:p>
        </p:txBody>
      </p:sp>
      <p:pic>
        <p:nvPicPr>
          <p:cNvPr id="167" name="Google Shape;167;p29"/>
          <p:cNvPicPr preferRelativeResize="0"/>
          <p:nvPr/>
        </p:nvPicPr>
        <p:blipFill>
          <a:blip r:embed="rId3">
            <a:alphaModFix/>
          </a:blip>
          <a:stretch>
            <a:fillRect/>
          </a:stretch>
        </p:blipFill>
        <p:spPr>
          <a:xfrm>
            <a:off x="7194475" y="96675"/>
            <a:ext cx="1844750" cy="27910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Why Do We Lie?</a:t>
            </a:r>
            <a:endParaRPr sz="3500" b="1"/>
          </a:p>
        </p:txBody>
      </p:sp>
      <p:sp>
        <p:nvSpPr>
          <p:cNvPr id="173" name="Google Shape;173;p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Defense Mechanism</a:t>
            </a:r>
            <a:endParaRPr sz="2400"/>
          </a:p>
          <a:p>
            <a:pPr marL="457200" lvl="0" indent="-381000" algn="l" rtl="0">
              <a:spcBef>
                <a:spcPts val="1200"/>
              </a:spcBef>
              <a:spcAft>
                <a:spcPts val="0"/>
              </a:spcAft>
              <a:buSzPts val="2400"/>
              <a:buChar char="-"/>
            </a:pPr>
            <a:r>
              <a:rPr lang="en" sz="2400"/>
              <a:t>Protecting our view of “self”</a:t>
            </a:r>
            <a:endParaRPr sz="2400"/>
          </a:p>
          <a:p>
            <a:pPr marL="457200" lvl="0" indent="0" algn="l" rtl="0">
              <a:spcBef>
                <a:spcPts val="1200"/>
              </a:spcBef>
              <a:spcAft>
                <a:spcPts val="0"/>
              </a:spcAft>
              <a:buNone/>
            </a:pPr>
            <a:endParaRPr sz="2400"/>
          </a:p>
          <a:p>
            <a:pPr marL="0" lvl="0" indent="0" algn="l" rtl="0">
              <a:spcBef>
                <a:spcPts val="1200"/>
              </a:spcBef>
              <a:spcAft>
                <a:spcPts val="1200"/>
              </a:spcAft>
              <a:buNone/>
            </a:pP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Why Do We Lie?</a:t>
            </a:r>
            <a:endParaRPr sz="3500" b="1"/>
          </a:p>
        </p:txBody>
      </p:sp>
      <p:sp>
        <p:nvSpPr>
          <p:cNvPr id="179" name="Google Shape;179;p3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Young Children:</a:t>
            </a:r>
            <a:endParaRPr sz="2400"/>
          </a:p>
          <a:p>
            <a:pPr marL="0" lvl="0" indent="0" algn="l" rtl="0">
              <a:spcBef>
                <a:spcPts val="1200"/>
              </a:spcBef>
              <a:spcAft>
                <a:spcPts val="0"/>
              </a:spcAft>
              <a:buNone/>
            </a:pPr>
            <a:r>
              <a:rPr lang="en" sz="2400"/>
              <a:t>To avoid punishment and not displease parents</a:t>
            </a:r>
            <a:endParaRPr sz="2400"/>
          </a:p>
          <a:p>
            <a:pPr marL="457200" lvl="0" indent="0" algn="l" rtl="0">
              <a:spcBef>
                <a:spcPts val="1200"/>
              </a:spcBef>
              <a:spcAft>
                <a:spcPts val="0"/>
              </a:spcAft>
              <a:buNone/>
            </a:pPr>
            <a:endParaRPr sz="2400"/>
          </a:p>
          <a:p>
            <a:pPr marL="0" lvl="0" indent="0" algn="l" rtl="0">
              <a:spcBef>
                <a:spcPts val="1200"/>
              </a:spcBef>
              <a:spcAft>
                <a:spcPts val="1200"/>
              </a:spcAft>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Why This Topic?</a:t>
            </a:r>
            <a:endParaRPr sz="3500" b="1"/>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Why Do We Lie?</a:t>
            </a:r>
            <a:endParaRPr sz="3500" b="1"/>
          </a:p>
        </p:txBody>
      </p:sp>
      <p:sp>
        <p:nvSpPr>
          <p:cNvPr id="185" name="Google Shape;185;p3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400"/>
              <a:t>Teenagers:</a:t>
            </a:r>
            <a:endParaRPr sz="2400"/>
          </a:p>
          <a:p>
            <a:pPr marL="457200" lvl="0" indent="-381000" algn="l" rtl="0">
              <a:spcBef>
                <a:spcPts val="1200"/>
              </a:spcBef>
              <a:spcAft>
                <a:spcPts val="0"/>
              </a:spcAft>
              <a:buSzPts val="2400"/>
              <a:buChar char="-"/>
            </a:pPr>
            <a:r>
              <a:rPr lang="en" sz="2400"/>
              <a:t>Don’t want parents to be disappointed</a:t>
            </a:r>
            <a:endParaRPr sz="2400"/>
          </a:p>
          <a:p>
            <a:pPr marL="457200" lvl="0" indent="-381000" algn="l" rtl="0">
              <a:spcBef>
                <a:spcPts val="0"/>
              </a:spcBef>
              <a:spcAft>
                <a:spcPts val="0"/>
              </a:spcAft>
              <a:buSzPts val="2400"/>
              <a:buChar char="-"/>
            </a:pPr>
            <a:r>
              <a:rPr lang="en" sz="2400"/>
              <a:t>Fighting for independence</a:t>
            </a:r>
            <a:endParaRPr sz="2400"/>
          </a:p>
          <a:p>
            <a:pPr marL="0" lvl="0" indent="0" algn="l" rtl="0">
              <a:spcBef>
                <a:spcPts val="1200"/>
              </a:spcBef>
              <a:spcAft>
                <a:spcPts val="0"/>
              </a:spcAft>
              <a:buNone/>
            </a:pPr>
            <a:endParaRPr sz="2400"/>
          </a:p>
          <a:p>
            <a:pPr marL="457200" lvl="0" indent="0" algn="l" rtl="0">
              <a:spcBef>
                <a:spcPts val="1200"/>
              </a:spcBef>
              <a:spcAft>
                <a:spcPts val="0"/>
              </a:spcAft>
              <a:buNone/>
            </a:pPr>
            <a:endParaRPr sz="2400"/>
          </a:p>
          <a:p>
            <a:pPr marL="0" lvl="0" indent="0" algn="l" rtl="0">
              <a:spcBef>
                <a:spcPts val="1200"/>
              </a:spcBef>
              <a:spcAft>
                <a:spcPts val="1200"/>
              </a:spcAft>
              <a:buNone/>
            </a:pP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Why Do We Lie?</a:t>
            </a:r>
            <a:endParaRPr sz="3500" b="1"/>
          </a:p>
        </p:txBody>
      </p:sp>
      <p:sp>
        <p:nvSpPr>
          <p:cNvPr id="191" name="Google Shape;191;p33"/>
          <p:cNvSpPr txBox="1">
            <a:spLocks noGrp="1"/>
          </p:cNvSpPr>
          <p:nvPr>
            <p:ph type="body" idx="1"/>
          </p:nvPr>
        </p:nvSpPr>
        <p:spPr>
          <a:xfrm>
            <a:off x="387900" y="1489825"/>
            <a:ext cx="6642300" cy="3458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400"/>
              <a:t>Darling’s scholarship shows that the objection to parental authority peaks around 14 to 15. In fact, this resistance is slightly stronger at age 11 than at 18.</a:t>
            </a:r>
            <a:endParaRPr sz="2400"/>
          </a:p>
          <a:p>
            <a:pPr marL="0" lvl="0" indent="0" algn="l" rtl="0">
              <a:spcBef>
                <a:spcPts val="1200"/>
              </a:spcBef>
              <a:spcAft>
                <a:spcPts val="0"/>
              </a:spcAft>
              <a:buNone/>
            </a:pPr>
            <a:endParaRPr sz="2400"/>
          </a:p>
          <a:p>
            <a:pPr marL="457200" lvl="0" indent="0" algn="l" rtl="0">
              <a:spcBef>
                <a:spcPts val="1200"/>
              </a:spcBef>
              <a:spcAft>
                <a:spcPts val="0"/>
              </a:spcAft>
              <a:buNone/>
            </a:pPr>
            <a:endParaRPr sz="2400"/>
          </a:p>
          <a:p>
            <a:pPr marL="0" lvl="0" indent="0" algn="l" rtl="0">
              <a:spcBef>
                <a:spcPts val="1200"/>
              </a:spcBef>
              <a:spcAft>
                <a:spcPts val="1200"/>
              </a:spcAft>
              <a:buNone/>
            </a:pPr>
            <a:endParaRPr sz="2400"/>
          </a:p>
        </p:txBody>
      </p:sp>
      <p:pic>
        <p:nvPicPr>
          <p:cNvPr id="192" name="Google Shape;192;p33"/>
          <p:cNvPicPr preferRelativeResize="0"/>
          <p:nvPr/>
        </p:nvPicPr>
        <p:blipFill>
          <a:blip r:embed="rId3">
            <a:alphaModFix/>
          </a:blip>
          <a:stretch>
            <a:fillRect/>
          </a:stretch>
        </p:blipFill>
        <p:spPr>
          <a:xfrm>
            <a:off x="7237325" y="92725"/>
            <a:ext cx="1809000" cy="27830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198" name="Google Shape;198;p3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04" name="Google Shape;204;p3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sz="2400"/>
              <a:t>Help them develop HEALTHY autonomy</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10" name="Google Shape;210;p36"/>
          <p:cNvSpPr txBox="1">
            <a:spLocks noGrp="1"/>
          </p:cNvSpPr>
          <p:nvPr>
            <p:ph type="body" idx="1"/>
          </p:nvPr>
        </p:nvSpPr>
        <p:spPr>
          <a:xfrm>
            <a:off x="387900" y="1489825"/>
            <a:ext cx="6925200" cy="3540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a:t>&lt;Autonomy&gt; It comes from the Greek </a:t>
            </a:r>
            <a:r>
              <a:rPr lang="en" sz="2400" i="1"/>
              <a:t>auto</a:t>
            </a:r>
            <a:r>
              <a:rPr lang="en" sz="2400"/>
              <a:t>, which means “self,” and </a:t>
            </a:r>
            <a:r>
              <a:rPr lang="en" sz="2400" i="1"/>
              <a:t>nomos</a:t>
            </a:r>
            <a:r>
              <a:rPr lang="en" sz="2400"/>
              <a:t>, which means “custom” or “law,” so to be autonomous, a child has to have internalized a system of rules for living independently.</a:t>
            </a:r>
            <a:endParaRPr sz="2400"/>
          </a:p>
        </p:txBody>
      </p:sp>
      <p:pic>
        <p:nvPicPr>
          <p:cNvPr id="211" name="Google Shape;211;p36"/>
          <p:cNvPicPr preferRelativeResize="0"/>
          <p:nvPr/>
        </p:nvPicPr>
        <p:blipFill>
          <a:blip r:embed="rId3">
            <a:alphaModFix/>
          </a:blip>
          <a:stretch>
            <a:fillRect/>
          </a:stretch>
        </p:blipFill>
        <p:spPr>
          <a:xfrm>
            <a:off x="7195150" y="2243450"/>
            <a:ext cx="1830000" cy="278697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17" name="Google Shape;217;p37"/>
          <p:cNvSpPr txBox="1">
            <a:spLocks noGrp="1"/>
          </p:cNvSpPr>
          <p:nvPr>
            <p:ph type="body" idx="1"/>
          </p:nvPr>
        </p:nvSpPr>
        <p:spPr>
          <a:xfrm>
            <a:off x="44650" y="1282225"/>
            <a:ext cx="7268400" cy="3748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a:t>In order to help foster the formation of this self-rule, parents have to help kids come up with a system of guiding principles so they will be able to problem-solve and think creatively while remaining rooted in tried-and-true principles of behavior. When parents are over controlling, kids tend not to think about why and how they act in the world. Their choice is to respond to our rules or not. </a:t>
            </a:r>
            <a:endParaRPr sz="2400"/>
          </a:p>
        </p:txBody>
      </p:sp>
      <p:pic>
        <p:nvPicPr>
          <p:cNvPr id="218" name="Google Shape;218;p37"/>
          <p:cNvPicPr preferRelativeResize="0"/>
          <p:nvPr/>
        </p:nvPicPr>
        <p:blipFill>
          <a:blip r:embed="rId3">
            <a:alphaModFix/>
          </a:blip>
          <a:stretch>
            <a:fillRect/>
          </a:stretch>
        </p:blipFill>
        <p:spPr>
          <a:xfrm>
            <a:off x="7195150" y="2243450"/>
            <a:ext cx="1830000" cy="278697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24" name="Google Shape;224;p38"/>
          <p:cNvSpPr txBox="1">
            <a:spLocks noGrp="1"/>
          </p:cNvSpPr>
          <p:nvPr>
            <p:ph type="body" idx="1"/>
          </p:nvPr>
        </p:nvSpPr>
        <p:spPr>
          <a:xfrm>
            <a:off x="44650" y="1282225"/>
            <a:ext cx="7268400" cy="3748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a:t>When they are given more control over their worlds out of our sphere of influence, they are more likely to make solid, rule-based decisions. It’s a win-win situation for parents, really, because autonomy begets autonomy. As kids realize they have control over their worlds, they want more control over their lives and become more responsible.</a:t>
            </a:r>
            <a:endParaRPr sz="2400"/>
          </a:p>
        </p:txBody>
      </p:sp>
      <p:pic>
        <p:nvPicPr>
          <p:cNvPr id="225" name="Google Shape;225;p38"/>
          <p:cNvPicPr preferRelativeResize="0"/>
          <p:nvPr/>
        </p:nvPicPr>
        <p:blipFill>
          <a:blip r:embed="rId3">
            <a:alphaModFix/>
          </a:blip>
          <a:stretch>
            <a:fillRect/>
          </a:stretch>
        </p:blipFill>
        <p:spPr>
          <a:xfrm>
            <a:off x="7195150" y="2243450"/>
            <a:ext cx="1830000" cy="27869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31" name="Google Shape;231;p39"/>
          <p:cNvSpPr txBox="1">
            <a:spLocks noGrp="1"/>
          </p:cNvSpPr>
          <p:nvPr>
            <p:ph type="body" idx="1"/>
          </p:nvPr>
        </p:nvSpPr>
        <p:spPr>
          <a:xfrm>
            <a:off x="44650" y="1282225"/>
            <a:ext cx="7268400" cy="3748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a:t>“Ironically, the type of parents who are actually most consistent in enforcing rules are the same parents who are most warm and have the most conversations with their kids,” Darling observed. They’ve set a few rules over certain key spheres of influence, and they’ve explained why the rules are there. They expect the child to obey them. </a:t>
            </a:r>
            <a:endParaRPr sz="2400"/>
          </a:p>
        </p:txBody>
      </p:sp>
      <p:pic>
        <p:nvPicPr>
          <p:cNvPr id="232" name="Google Shape;232;p39"/>
          <p:cNvPicPr preferRelativeResize="0"/>
          <p:nvPr/>
        </p:nvPicPr>
        <p:blipFill>
          <a:blip r:embed="rId3">
            <a:alphaModFix/>
          </a:blip>
          <a:stretch>
            <a:fillRect/>
          </a:stretch>
        </p:blipFill>
        <p:spPr>
          <a:xfrm>
            <a:off x="7108370" y="2011800"/>
            <a:ext cx="2035624" cy="3131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38" name="Google Shape;238;p40"/>
          <p:cNvSpPr txBox="1">
            <a:spLocks noGrp="1"/>
          </p:cNvSpPr>
          <p:nvPr>
            <p:ph type="body" idx="1"/>
          </p:nvPr>
        </p:nvSpPr>
        <p:spPr>
          <a:xfrm>
            <a:off x="44650" y="1282225"/>
            <a:ext cx="7268400" cy="374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Over life’s other spheres, they supported the child’s autonomy, allowing her freedom to make her own decisions.</a:t>
            </a:r>
            <a:endParaRPr sz="2400"/>
          </a:p>
          <a:p>
            <a:pPr marL="0" lvl="0" indent="0" algn="l" rtl="0">
              <a:spcBef>
                <a:spcPts val="1200"/>
              </a:spcBef>
              <a:spcAft>
                <a:spcPts val="1200"/>
              </a:spcAft>
              <a:buNone/>
            </a:pPr>
            <a:r>
              <a:rPr lang="en" sz="2400"/>
              <a:t>The kids of these parents lied the least. </a:t>
            </a:r>
            <a:endParaRPr sz="2400"/>
          </a:p>
        </p:txBody>
      </p:sp>
      <p:pic>
        <p:nvPicPr>
          <p:cNvPr id="239" name="Google Shape;239;p40"/>
          <p:cNvPicPr preferRelativeResize="0"/>
          <p:nvPr/>
        </p:nvPicPr>
        <p:blipFill>
          <a:blip r:embed="rId3">
            <a:alphaModFix/>
          </a:blip>
          <a:stretch>
            <a:fillRect/>
          </a:stretch>
        </p:blipFill>
        <p:spPr>
          <a:xfrm>
            <a:off x="7108370" y="2011800"/>
            <a:ext cx="2035624" cy="3131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45" name="Google Shape;245;p4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sz="2400"/>
              <a:t>Help them develop HEALTHY autonomy</a:t>
            </a:r>
            <a:endParaRPr sz="2400"/>
          </a:p>
          <a:p>
            <a:pPr marL="457200" lvl="0" indent="-381000" algn="l" rtl="0">
              <a:spcBef>
                <a:spcPts val="0"/>
              </a:spcBef>
              <a:spcAft>
                <a:spcPts val="0"/>
              </a:spcAft>
              <a:buSzPts val="2400"/>
              <a:buAutoNum type="arabicPeriod"/>
            </a:pPr>
            <a:r>
              <a:rPr lang="en" sz="2400"/>
              <a:t>Teach them to embrace failure</a:t>
            </a:r>
            <a:endParaRPr sz="2400"/>
          </a:p>
          <a:p>
            <a:pPr marL="0" lvl="0" indent="0" algn="l" rtl="0">
              <a:spcBef>
                <a:spcPts val="1200"/>
              </a:spcBef>
              <a:spcAft>
                <a:spcPts val="1200"/>
              </a:spcAft>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Lying and Child Development</a:t>
            </a:r>
            <a:endParaRPr sz="3500" b="1"/>
          </a:p>
        </p:txBody>
      </p:sp>
      <p:sp>
        <p:nvSpPr>
          <p:cNvPr id="77" name="Google Shape;77;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600"/>
              <a:t>“Children are inherently good” Jacques Rousseau </a:t>
            </a:r>
            <a:endParaRPr sz="2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51" name="Google Shape;251;p42"/>
          <p:cNvSpPr txBox="1">
            <a:spLocks noGrp="1"/>
          </p:cNvSpPr>
          <p:nvPr>
            <p:ph type="body" idx="1"/>
          </p:nvPr>
        </p:nvSpPr>
        <p:spPr>
          <a:xfrm>
            <a:off x="227050" y="1309600"/>
            <a:ext cx="6818100" cy="370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Self-imposed goals are about the safest place there is for a kid to fail. If kids make up their own goals, on their own timeline, according to their criteria, then failure is not a crushing defeat. Goals can be amended, changed according to circumstances, and even postponed to maybe next week.</a:t>
            </a:r>
            <a:endParaRPr sz="2400"/>
          </a:p>
          <a:p>
            <a:pPr marL="0" lvl="0" indent="0" algn="l" rtl="0">
              <a:spcBef>
                <a:spcPts val="1200"/>
              </a:spcBef>
              <a:spcAft>
                <a:spcPts val="1200"/>
              </a:spcAft>
              <a:buNone/>
            </a:pPr>
            <a:endParaRPr sz="2400"/>
          </a:p>
        </p:txBody>
      </p:sp>
      <p:pic>
        <p:nvPicPr>
          <p:cNvPr id="252" name="Google Shape;252;p42"/>
          <p:cNvPicPr preferRelativeResize="0"/>
          <p:nvPr/>
        </p:nvPicPr>
        <p:blipFill>
          <a:blip r:embed="rId3">
            <a:alphaModFix/>
          </a:blip>
          <a:stretch>
            <a:fillRect/>
          </a:stretch>
        </p:blipFill>
        <p:spPr>
          <a:xfrm>
            <a:off x="7045250" y="2048275"/>
            <a:ext cx="2003401" cy="30510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58" name="Google Shape;258;p43"/>
          <p:cNvSpPr txBox="1">
            <a:spLocks noGrp="1"/>
          </p:cNvSpPr>
          <p:nvPr>
            <p:ph type="body" idx="1"/>
          </p:nvPr>
        </p:nvSpPr>
        <p:spPr>
          <a:xfrm>
            <a:off x="227050" y="1309600"/>
            <a:ext cx="6818100" cy="370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For kids who are particularly afraid and anxious about failing, goals offer a private proving ground, a safe way to take risks, fail and try again.</a:t>
            </a:r>
            <a:endParaRPr sz="2400"/>
          </a:p>
          <a:p>
            <a:pPr marL="0" lvl="0" indent="0" algn="l" rtl="0">
              <a:spcBef>
                <a:spcPts val="1200"/>
              </a:spcBef>
              <a:spcAft>
                <a:spcPts val="1200"/>
              </a:spcAft>
              <a:buNone/>
            </a:pPr>
            <a:endParaRPr sz="2400"/>
          </a:p>
        </p:txBody>
      </p:sp>
      <p:pic>
        <p:nvPicPr>
          <p:cNvPr id="259" name="Google Shape;259;p43"/>
          <p:cNvPicPr preferRelativeResize="0"/>
          <p:nvPr/>
        </p:nvPicPr>
        <p:blipFill>
          <a:blip r:embed="rId3">
            <a:alphaModFix/>
          </a:blip>
          <a:stretch>
            <a:fillRect/>
          </a:stretch>
        </p:blipFill>
        <p:spPr>
          <a:xfrm>
            <a:off x="7045250" y="2048275"/>
            <a:ext cx="2003401" cy="30510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65" name="Google Shape;265;p4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400"/>
          </a:p>
          <a:p>
            <a:pPr marL="0" lvl="0" indent="0" algn="l" rtl="0">
              <a:spcBef>
                <a:spcPts val="1200"/>
              </a:spcBef>
              <a:spcAft>
                <a:spcPts val="1200"/>
              </a:spcAft>
              <a:buNone/>
            </a:pP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72" name="Google Shape;272;p4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sz="2400"/>
              <a:t>Help them develop HEALTHY autonomy</a:t>
            </a:r>
            <a:endParaRPr sz="2400"/>
          </a:p>
          <a:p>
            <a:pPr marL="457200" lvl="0" indent="-381000" algn="l" rtl="0">
              <a:spcBef>
                <a:spcPts val="0"/>
              </a:spcBef>
              <a:spcAft>
                <a:spcPts val="0"/>
              </a:spcAft>
              <a:buSzPts val="2400"/>
              <a:buAutoNum type="arabicPeriod"/>
            </a:pPr>
            <a:r>
              <a:rPr lang="en" sz="2400"/>
              <a:t>Teach them to embrace failure</a:t>
            </a:r>
            <a:endParaRPr sz="2400"/>
          </a:p>
          <a:p>
            <a:pPr marL="457200" lvl="0" indent="-381000" algn="l" rtl="0">
              <a:spcBef>
                <a:spcPts val="0"/>
              </a:spcBef>
              <a:spcAft>
                <a:spcPts val="0"/>
              </a:spcAft>
              <a:buSzPts val="2400"/>
              <a:buAutoNum type="arabicPeriod"/>
            </a:pPr>
            <a:r>
              <a:rPr lang="en" sz="2400"/>
              <a:t>Teach the importance of hard work</a:t>
            </a:r>
            <a:endParaRPr sz="2400"/>
          </a:p>
          <a:p>
            <a:pPr marL="457200" lvl="0" indent="0" algn="l" rtl="0">
              <a:spcBef>
                <a:spcPts val="1200"/>
              </a:spcBef>
              <a:spcAft>
                <a:spcPts val="0"/>
              </a:spcAft>
              <a:buNone/>
            </a:pPr>
            <a:endParaRPr sz="2400"/>
          </a:p>
          <a:p>
            <a:pPr marL="0" lvl="0" indent="0" algn="l" rtl="0">
              <a:spcBef>
                <a:spcPts val="1200"/>
              </a:spcBef>
              <a:spcAft>
                <a:spcPts val="1200"/>
              </a:spcAft>
              <a:buNone/>
            </a:pP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78" name="Google Shape;278;p46"/>
          <p:cNvSpPr txBox="1">
            <a:spLocks noGrp="1"/>
          </p:cNvSpPr>
          <p:nvPr>
            <p:ph type="body" idx="1"/>
          </p:nvPr>
        </p:nvSpPr>
        <p:spPr>
          <a:xfrm>
            <a:off x="108475" y="1291350"/>
            <a:ext cx="7076700" cy="373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American Culture vs. Others</a:t>
            </a:r>
            <a:endParaRPr sz="2400"/>
          </a:p>
          <a:p>
            <a:pPr marL="0" lvl="0" indent="0" algn="l" rtl="0">
              <a:spcBef>
                <a:spcPts val="1200"/>
              </a:spcBef>
              <a:spcAft>
                <a:spcPts val="0"/>
              </a:spcAft>
              <a:buNone/>
            </a:pPr>
            <a:r>
              <a:rPr lang="en" sz="2400"/>
              <a:t>Dweck’s study on mindsets:</a:t>
            </a:r>
            <a:endParaRPr sz="2400"/>
          </a:p>
          <a:p>
            <a:pPr marL="0" lvl="0" indent="0" algn="l" rtl="0">
              <a:spcBef>
                <a:spcPts val="1200"/>
              </a:spcBef>
              <a:spcAft>
                <a:spcPts val="0"/>
              </a:spcAft>
              <a:buNone/>
            </a:pPr>
            <a:r>
              <a:rPr lang="en" sz="2400"/>
              <a:t>“We took ordinary children and made them into liars, simply by telling them they were smart.”</a:t>
            </a:r>
            <a:endParaRPr sz="2400"/>
          </a:p>
          <a:p>
            <a:pPr marL="0" lvl="0" indent="0" algn="l" rtl="0">
              <a:spcBef>
                <a:spcPts val="1200"/>
              </a:spcBef>
              <a:spcAft>
                <a:spcPts val="1200"/>
              </a:spcAft>
              <a:buNone/>
            </a:pPr>
            <a:endParaRPr sz="2400"/>
          </a:p>
        </p:txBody>
      </p:sp>
      <p:pic>
        <p:nvPicPr>
          <p:cNvPr id="279" name="Google Shape;279;p46"/>
          <p:cNvPicPr preferRelativeResize="0"/>
          <p:nvPr/>
        </p:nvPicPr>
        <p:blipFill>
          <a:blip r:embed="rId3">
            <a:alphaModFix/>
          </a:blip>
          <a:stretch>
            <a:fillRect/>
          </a:stretch>
        </p:blipFill>
        <p:spPr>
          <a:xfrm>
            <a:off x="7428775" y="2571750"/>
            <a:ext cx="1654026" cy="251900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85" name="Google Shape;285;p47"/>
          <p:cNvSpPr txBox="1">
            <a:spLocks noGrp="1"/>
          </p:cNvSpPr>
          <p:nvPr>
            <p:ph type="body" idx="1"/>
          </p:nvPr>
        </p:nvSpPr>
        <p:spPr>
          <a:xfrm>
            <a:off x="108475" y="1291350"/>
            <a:ext cx="7076700" cy="3739200"/>
          </a:xfrm>
          <a:prstGeom prst="rect">
            <a:avLst/>
          </a:prstGeom>
        </p:spPr>
        <p:txBody>
          <a:bodyPr spcFirstLastPara="1" wrap="square" lIns="91425" tIns="91425" rIns="91425" bIns="91425" anchor="t" anchorCtr="0">
            <a:normAutofit fontScale="92500" lnSpcReduction="10000"/>
          </a:bodyPr>
          <a:lstStyle/>
          <a:p>
            <a:pPr marL="0" lvl="0" indent="0" algn="l" rtl="0">
              <a:lnSpc>
                <a:spcPct val="100000"/>
              </a:lnSpc>
              <a:spcBef>
                <a:spcPts val="0"/>
              </a:spcBef>
              <a:spcAft>
                <a:spcPts val="0"/>
              </a:spcAft>
              <a:buNone/>
            </a:pPr>
            <a:r>
              <a:rPr lang="en" sz="2400"/>
              <a:t>There are a lot of reasons parents give for not granting their children the space and opportunity to find purpose, among them:</a:t>
            </a:r>
            <a:endParaRPr sz="2400"/>
          </a:p>
          <a:p>
            <a:pPr marL="0" lvl="0" indent="0" algn="l" rtl="0">
              <a:lnSpc>
                <a:spcPct val="100000"/>
              </a:lnSpc>
              <a:spcBef>
                <a:spcPts val="1200"/>
              </a:spcBef>
              <a:spcAft>
                <a:spcPts val="0"/>
              </a:spcAft>
              <a:buNone/>
            </a:pPr>
            <a:r>
              <a:rPr lang="en" sz="2400"/>
              <a:t>-its faster if I do it myself</a:t>
            </a:r>
            <a:endParaRPr sz="2400"/>
          </a:p>
          <a:p>
            <a:pPr marL="0" lvl="0" indent="0" algn="l" rtl="0">
              <a:lnSpc>
                <a:spcPct val="100000"/>
              </a:lnSpc>
              <a:spcBef>
                <a:spcPts val="1200"/>
              </a:spcBef>
              <a:spcAft>
                <a:spcPts val="0"/>
              </a:spcAft>
              <a:buNone/>
            </a:pPr>
            <a:r>
              <a:rPr lang="en" sz="2400"/>
              <a:t>-They will just do it wrong anyway</a:t>
            </a:r>
            <a:endParaRPr sz="2400"/>
          </a:p>
          <a:p>
            <a:pPr marL="0" lvl="0" indent="0" algn="l" rtl="0">
              <a:lnSpc>
                <a:spcPct val="100000"/>
              </a:lnSpc>
              <a:spcBef>
                <a:spcPts val="1200"/>
              </a:spcBef>
              <a:spcAft>
                <a:spcPts val="0"/>
              </a:spcAft>
              <a:buNone/>
            </a:pPr>
            <a:r>
              <a:rPr lang="en" sz="2400"/>
              <a:t>-Kids should be kids while they can</a:t>
            </a:r>
            <a:endParaRPr sz="2400"/>
          </a:p>
          <a:p>
            <a:pPr marL="0" lvl="0" indent="0" algn="l" rtl="0">
              <a:lnSpc>
                <a:spcPct val="100000"/>
              </a:lnSpc>
              <a:spcBef>
                <a:spcPts val="1200"/>
              </a:spcBef>
              <a:spcAft>
                <a:spcPts val="0"/>
              </a:spcAft>
              <a:buNone/>
            </a:pPr>
            <a:r>
              <a:rPr lang="en" sz="2400"/>
              <a:t>-My house will look disgusting and people will judge me</a:t>
            </a:r>
            <a:endParaRPr sz="2400"/>
          </a:p>
          <a:p>
            <a:pPr marL="0" lvl="0" indent="0" algn="l" rtl="0">
              <a:lnSpc>
                <a:spcPct val="100000"/>
              </a:lnSpc>
              <a:spcBef>
                <a:spcPts val="1200"/>
              </a:spcBef>
              <a:spcAft>
                <a:spcPts val="1200"/>
              </a:spcAft>
              <a:buNone/>
            </a:pPr>
            <a:r>
              <a:rPr lang="en" sz="2400"/>
              <a:t>-My kids will look disgusting and people will judge me</a:t>
            </a:r>
            <a:endParaRPr sz="2400"/>
          </a:p>
        </p:txBody>
      </p:sp>
      <p:pic>
        <p:nvPicPr>
          <p:cNvPr id="286" name="Google Shape;286;p47"/>
          <p:cNvPicPr preferRelativeResize="0"/>
          <p:nvPr/>
        </p:nvPicPr>
        <p:blipFill>
          <a:blip r:embed="rId3">
            <a:alphaModFix/>
          </a:blip>
          <a:stretch>
            <a:fillRect/>
          </a:stretch>
        </p:blipFill>
        <p:spPr>
          <a:xfrm>
            <a:off x="7428775" y="2571750"/>
            <a:ext cx="1654026" cy="251900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92" name="Google Shape;292;p48"/>
          <p:cNvSpPr txBox="1">
            <a:spLocks noGrp="1"/>
          </p:cNvSpPr>
          <p:nvPr>
            <p:ph type="body" idx="1"/>
          </p:nvPr>
        </p:nvSpPr>
        <p:spPr>
          <a:xfrm>
            <a:off x="108475" y="1291350"/>
            <a:ext cx="7076700" cy="3739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None/>
            </a:pPr>
            <a:r>
              <a:rPr lang="en" sz="2400"/>
              <a:t>Enough. It’s time to grant our kids the opportunity to contribute. Allow them the chance to step up, try, fail, and try again until they get it right.</a:t>
            </a:r>
            <a:endParaRPr sz="2400"/>
          </a:p>
        </p:txBody>
      </p:sp>
      <p:pic>
        <p:nvPicPr>
          <p:cNvPr id="293" name="Google Shape;293;p48"/>
          <p:cNvPicPr preferRelativeResize="0"/>
          <p:nvPr/>
        </p:nvPicPr>
        <p:blipFill>
          <a:blip r:embed="rId3">
            <a:alphaModFix/>
          </a:blip>
          <a:stretch>
            <a:fillRect/>
          </a:stretch>
        </p:blipFill>
        <p:spPr>
          <a:xfrm>
            <a:off x="7428775" y="2571750"/>
            <a:ext cx="1654026" cy="251900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The Big Picture</a:t>
            </a:r>
            <a:endParaRPr sz="3500" b="1"/>
          </a:p>
        </p:txBody>
      </p:sp>
      <p:sp>
        <p:nvSpPr>
          <p:cNvPr id="299" name="Google Shape;299;p4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sz="2400"/>
              <a:t>Help them develop HEALTHY autonomy</a:t>
            </a:r>
            <a:endParaRPr sz="2400"/>
          </a:p>
          <a:p>
            <a:pPr marL="457200" lvl="0" indent="-381000" algn="l" rtl="0">
              <a:spcBef>
                <a:spcPts val="0"/>
              </a:spcBef>
              <a:spcAft>
                <a:spcPts val="0"/>
              </a:spcAft>
              <a:buSzPts val="2400"/>
              <a:buAutoNum type="arabicPeriod"/>
            </a:pPr>
            <a:r>
              <a:rPr lang="en" sz="2400"/>
              <a:t>Teach them to embrace failure</a:t>
            </a:r>
            <a:endParaRPr sz="2400"/>
          </a:p>
          <a:p>
            <a:pPr marL="457200" lvl="0" indent="-381000" algn="l" rtl="0">
              <a:spcBef>
                <a:spcPts val="0"/>
              </a:spcBef>
              <a:spcAft>
                <a:spcPts val="0"/>
              </a:spcAft>
              <a:buSzPts val="2400"/>
              <a:buAutoNum type="arabicPeriod"/>
            </a:pPr>
            <a:r>
              <a:rPr lang="en" sz="2400"/>
              <a:t>Teach the importance of hard work</a:t>
            </a:r>
            <a:endParaRPr sz="2400"/>
          </a:p>
          <a:p>
            <a:pPr marL="457200" lvl="0" indent="-381000" algn="l" rtl="0">
              <a:spcBef>
                <a:spcPts val="0"/>
              </a:spcBef>
              <a:spcAft>
                <a:spcPts val="0"/>
              </a:spcAft>
              <a:buSzPts val="2400"/>
              <a:buAutoNum type="arabicPeriod"/>
            </a:pPr>
            <a:r>
              <a:rPr lang="en" sz="2400"/>
              <a:t>Know that your child will lie</a:t>
            </a:r>
            <a:endParaRPr sz="2400"/>
          </a:p>
          <a:p>
            <a:pPr marL="457200" lvl="0" indent="0" algn="l" rtl="0">
              <a:spcBef>
                <a:spcPts val="1200"/>
              </a:spcBef>
              <a:spcAft>
                <a:spcPts val="0"/>
              </a:spcAft>
              <a:buNone/>
            </a:pPr>
            <a:endParaRPr sz="2400"/>
          </a:p>
          <a:p>
            <a:pPr marL="0" lvl="0" indent="0" algn="l" rtl="0">
              <a:spcBef>
                <a:spcPts val="1200"/>
              </a:spcBef>
              <a:spcAft>
                <a:spcPts val="1200"/>
              </a:spcAft>
              <a:buNone/>
            </a:pP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In the Moment</a:t>
            </a:r>
            <a:endParaRPr sz="3500" b="1"/>
          </a:p>
        </p:txBody>
      </p:sp>
      <p:sp>
        <p:nvSpPr>
          <p:cNvPr id="305" name="Google Shape;305;p5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sz="2400"/>
              <a:t>Model</a:t>
            </a:r>
            <a:endParaRPr sz="2400"/>
          </a:p>
          <a:p>
            <a:pPr marL="457200" lvl="0" indent="0" algn="l" rtl="0">
              <a:spcBef>
                <a:spcPts val="1200"/>
              </a:spcBef>
              <a:spcAft>
                <a:spcPts val="1200"/>
              </a:spcAft>
              <a:buNone/>
            </a:pPr>
            <a:endParaRPr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In the Moment</a:t>
            </a:r>
            <a:endParaRPr sz="3500" b="1"/>
          </a:p>
        </p:txBody>
      </p:sp>
      <p:sp>
        <p:nvSpPr>
          <p:cNvPr id="311" name="Google Shape;311;p5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sz="2400"/>
              <a:t>Model</a:t>
            </a:r>
            <a:endParaRPr sz="2400"/>
          </a:p>
          <a:p>
            <a:pPr marL="457200" lvl="0" indent="-381000" algn="l" rtl="0">
              <a:spcBef>
                <a:spcPts val="0"/>
              </a:spcBef>
              <a:spcAft>
                <a:spcPts val="0"/>
              </a:spcAft>
              <a:buSzPts val="2400"/>
              <a:buAutoNum type="arabicPeriod"/>
            </a:pPr>
            <a:r>
              <a:rPr lang="en" sz="2400"/>
              <a:t>TRY to control your reactions</a:t>
            </a:r>
            <a:endParaRPr sz="2400"/>
          </a:p>
          <a:p>
            <a:pPr marL="457200" lvl="0" indent="0" algn="l" rtl="0">
              <a:spcBef>
                <a:spcPts val="1200"/>
              </a:spcBef>
              <a:spcAft>
                <a:spcPts val="1200"/>
              </a:spcAft>
              <a:buNone/>
            </a:pP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Lying and Child Development</a:t>
            </a:r>
            <a:endParaRPr sz="3500" b="1"/>
          </a:p>
        </p:txBody>
      </p:sp>
      <p:sp>
        <p:nvSpPr>
          <p:cNvPr id="83" name="Google Shape;83;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600" strike="sngStrike"/>
              <a:t>“Children are inherently good” Jacques Rousseau</a:t>
            </a:r>
            <a:r>
              <a:rPr lang="en" sz="2600"/>
              <a:t> </a:t>
            </a:r>
            <a:endParaRPr sz="26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In the Moment</a:t>
            </a:r>
            <a:endParaRPr sz="3500" b="1"/>
          </a:p>
        </p:txBody>
      </p:sp>
      <p:sp>
        <p:nvSpPr>
          <p:cNvPr id="317" name="Google Shape;317;p5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sz="2400"/>
              <a:t>Model</a:t>
            </a:r>
            <a:endParaRPr sz="2400"/>
          </a:p>
          <a:p>
            <a:pPr marL="457200" lvl="0" indent="-381000" algn="l" rtl="0">
              <a:spcBef>
                <a:spcPts val="0"/>
              </a:spcBef>
              <a:spcAft>
                <a:spcPts val="0"/>
              </a:spcAft>
              <a:buSzPts val="2400"/>
              <a:buAutoNum type="arabicPeriod"/>
            </a:pPr>
            <a:r>
              <a:rPr lang="en" sz="2400"/>
              <a:t>TRY to control your reactions</a:t>
            </a:r>
            <a:endParaRPr sz="2400"/>
          </a:p>
          <a:p>
            <a:pPr marL="457200" lvl="0" indent="-381000" algn="l" rtl="0">
              <a:spcBef>
                <a:spcPts val="0"/>
              </a:spcBef>
              <a:spcAft>
                <a:spcPts val="0"/>
              </a:spcAft>
              <a:buSzPts val="2400"/>
              <a:buAutoNum type="arabicPeriod"/>
            </a:pPr>
            <a:r>
              <a:rPr lang="en" sz="2400"/>
              <a:t>Set them up for success</a:t>
            </a:r>
            <a:endParaRPr sz="2400"/>
          </a:p>
          <a:p>
            <a:pPr marL="457200" lvl="0" indent="0" algn="l" rtl="0">
              <a:spcBef>
                <a:spcPts val="1200"/>
              </a:spcBef>
              <a:spcAft>
                <a:spcPts val="1200"/>
              </a:spcAft>
              <a:buNone/>
            </a:pPr>
            <a:endParaRPr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In the Moment</a:t>
            </a:r>
            <a:endParaRPr sz="3500" b="1"/>
          </a:p>
        </p:txBody>
      </p:sp>
      <p:sp>
        <p:nvSpPr>
          <p:cNvPr id="323" name="Google Shape;323;p53"/>
          <p:cNvSpPr txBox="1">
            <a:spLocks noGrp="1"/>
          </p:cNvSpPr>
          <p:nvPr>
            <p:ph type="body" idx="1"/>
          </p:nvPr>
        </p:nvSpPr>
        <p:spPr>
          <a:xfrm>
            <a:off x="108475" y="1273125"/>
            <a:ext cx="7414200" cy="38118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2692"/>
              <a:t>What really works is to tell the child, “I will not be upset with you if you peeked, and if you tell the truth, I will be really happy.” This is an offer of both immunity and a clear route back to good standing. Talwar explained this latest finding: “Young kids are lying to make you happy—trying to please you.” So telling kids that the truth will make a parent happy challenges the kid’s original thought that hearing good news—not the truth—is what will please the parent. </a:t>
            </a:r>
            <a:endParaRPr sz="2692"/>
          </a:p>
          <a:p>
            <a:pPr marL="0" lvl="0" indent="0" algn="l" rtl="0">
              <a:spcBef>
                <a:spcPts val="1200"/>
              </a:spcBef>
              <a:spcAft>
                <a:spcPts val="1200"/>
              </a:spcAft>
              <a:buNone/>
            </a:pPr>
            <a:endParaRPr sz="2550"/>
          </a:p>
        </p:txBody>
      </p:sp>
      <p:pic>
        <p:nvPicPr>
          <p:cNvPr id="324" name="Google Shape;324;p53"/>
          <p:cNvPicPr preferRelativeResize="0"/>
          <p:nvPr/>
        </p:nvPicPr>
        <p:blipFill>
          <a:blip r:embed="rId3">
            <a:alphaModFix/>
          </a:blip>
          <a:stretch>
            <a:fillRect/>
          </a:stretch>
        </p:blipFill>
        <p:spPr>
          <a:xfrm>
            <a:off x="7431600" y="2509050"/>
            <a:ext cx="1712401" cy="26344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In the Moment</a:t>
            </a:r>
            <a:endParaRPr sz="3500" b="1"/>
          </a:p>
        </p:txBody>
      </p:sp>
      <p:sp>
        <p:nvSpPr>
          <p:cNvPr id="330" name="Google Shape;330;p54"/>
          <p:cNvSpPr txBox="1">
            <a:spLocks noGrp="1"/>
          </p:cNvSpPr>
          <p:nvPr>
            <p:ph type="body" idx="1"/>
          </p:nvPr>
        </p:nvSpPr>
        <p:spPr>
          <a:xfrm>
            <a:off x="62900" y="1273125"/>
            <a:ext cx="7478100" cy="381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That’s why George Washington and the Cherry Tree works so well. Little George receives both immunity and praise for telling the truth.</a:t>
            </a:r>
            <a:endParaRPr sz="2200"/>
          </a:p>
          <a:p>
            <a:pPr marL="0" lvl="0" indent="0" algn="l" rtl="0">
              <a:spcBef>
                <a:spcPts val="1200"/>
              </a:spcBef>
              <a:spcAft>
                <a:spcPts val="0"/>
              </a:spcAft>
              <a:buNone/>
            </a:pPr>
            <a:r>
              <a:rPr lang="en" sz="2200"/>
              <a:t>The wisdom in The Cherry Tree applies: according to Talwar, parents need to teach kids the worth of honesty just as much as they need to say that lying is wrong. The more kids hear that message, the more quickly they will take this lesson to heart”</a:t>
            </a:r>
            <a:endParaRPr sz="2200"/>
          </a:p>
          <a:p>
            <a:pPr marL="0" lvl="0" indent="0" algn="l" rtl="0">
              <a:spcBef>
                <a:spcPts val="1200"/>
              </a:spcBef>
              <a:spcAft>
                <a:spcPts val="0"/>
              </a:spcAft>
              <a:buNone/>
            </a:pPr>
            <a:endParaRPr sz="2200"/>
          </a:p>
          <a:p>
            <a:pPr marL="0" lvl="0" indent="0" algn="l" rtl="0">
              <a:spcBef>
                <a:spcPts val="1200"/>
              </a:spcBef>
              <a:spcAft>
                <a:spcPts val="1200"/>
              </a:spcAft>
              <a:buNone/>
            </a:pPr>
            <a:endParaRPr sz="2200"/>
          </a:p>
        </p:txBody>
      </p:sp>
      <p:pic>
        <p:nvPicPr>
          <p:cNvPr id="331" name="Google Shape;331;p54"/>
          <p:cNvPicPr preferRelativeResize="0"/>
          <p:nvPr/>
        </p:nvPicPr>
        <p:blipFill>
          <a:blip r:embed="rId3">
            <a:alphaModFix/>
          </a:blip>
          <a:stretch>
            <a:fillRect/>
          </a:stretch>
        </p:blipFill>
        <p:spPr>
          <a:xfrm>
            <a:off x="7431600" y="2509050"/>
            <a:ext cx="1712401" cy="26344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In the Moment</a:t>
            </a:r>
            <a:endParaRPr sz="3500" b="1"/>
          </a:p>
        </p:txBody>
      </p:sp>
      <p:sp>
        <p:nvSpPr>
          <p:cNvPr id="337" name="Google Shape;337;p5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sz="2400"/>
              <a:t>Model</a:t>
            </a:r>
            <a:endParaRPr sz="2400"/>
          </a:p>
          <a:p>
            <a:pPr marL="457200" lvl="0" indent="-381000" algn="l" rtl="0">
              <a:spcBef>
                <a:spcPts val="0"/>
              </a:spcBef>
              <a:spcAft>
                <a:spcPts val="0"/>
              </a:spcAft>
              <a:buSzPts val="2400"/>
              <a:buAutoNum type="arabicPeriod"/>
            </a:pPr>
            <a:r>
              <a:rPr lang="en" sz="2400"/>
              <a:t>TRY to control your reactions</a:t>
            </a:r>
            <a:endParaRPr sz="2400"/>
          </a:p>
          <a:p>
            <a:pPr marL="457200" lvl="0" indent="-381000" algn="l" rtl="0">
              <a:spcBef>
                <a:spcPts val="0"/>
              </a:spcBef>
              <a:spcAft>
                <a:spcPts val="0"/>
              </a:spcAft>
              <a:buSzPts val="2400"/>
              <a:buAutoNum type="arabicPeriod"/>
            </a:pPr>
            <a:r>
              <a:rPr lang="en" sz="2400"/>
              <a:t>Set them up for success</a:t>
            </a:r>
            <a:endParaRPr sz="2400"/>
          </a:p>
          <a:p>
            <a:pPr marL="457200" lvl="0" indent="-381000" algn="l" rtl="0">
              <a:spcBef>
                <a:spcPts val="0"/>
              </a:spcBef>
              <a:spcAft>
                <a:spcPts val="0"/>
              </a:spcAft>
              <a:buSzPts val="2400"/>
              <a:buAutoNum type="arabicPeriod"/>
            </a:pPr>
            <a:r>
              <a:rPr lang="en" sz="2400"/>
              <a:t>Encourage truth telling</a:t>
            </a:r>
            <a:endParaRPr sz="2400"/>
          </a:p>
          <a:p>
            <a:pPr marL="457200" lvl="0" indent="0" algn="l" rtl="0">
              <a:spcBef>
                <a:spcPts val="1200"/>
              </a:spcBef>
              <a:spcAft>
                <a:spcPts val="1200"/>
              </a:spcAft>
              <a:buNone/>
            </a:pP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In the Moment</a:t>
            </a:r>
            <a:endParaRPr sz="3500" b="1"/>
          </a:p>
        </p:txBody>
      </p:sp>
      <p:sp>
        <p:nvSpPr>
          <p:cNvPr id="343" name="Google Shape;343;p56"/>
          <p:cNvSpPr txBox="1">
            <a:spLocks noGrp="1"/>
          </p:cNvSpPr>
          <p:nvPr>
            <p:ph type="body" idx="1"/>
          </p:nvPr>
        </p:nvSpPr>
        <p:spPr>
          <a:xfrm>
            <a:off x="108475" y="1254850"/>
            <a:ext cx="7077000" cy="3739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a:t>When it comes to teaching virtue, identity seems to work better than behavior. </a:t>
            </a:r>
            <a:r>
              <a:rPr lang="en" sz="2400" i="1"/>
              <a:t>You are a very kind person</a:t>
            </a:r>
            <a:r>
              <a:rPr lang="en" sz="2400"/>
              <a:t> works better than </a:t>
            </a:r>
            <a:r>
              <a:rPr lang="en" sz="2400" i="1"/>
              <a:t>that was a very kind thing you did</a:t>
            </a:r>
            <a:r>
              <a:rPr lang="en" sz="2400"/>
              <a:t>.</a:t>
            </a:r>
            <a:endParaRPr sz="2400"/>
          </a:p>
        </p:txBody>
      </p:sp>
      <p:pic>
        <p:nvPicPr>
          <p:cNvPr id="344" name="Google Shape;344;p56"/>
          <p:cNvPicPr preferRelativeResize="0"/>
          <p:nvPr/>
        </p:nvPicPr>
        <p:blipFill>
          <a:blip r:embed="rId3">
            <a:alphaModFix/>
          </a:blip>
          <a:stretch>
            <a:fillRect/>
          </a:stretch>
        </p:blipFill>
        <p:spPr>
          <a:xfrm>
            <a:off x="7249200" y="2286250"/>
            <a:ext cx="1842725" cy="278357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What Do We Do: In the Moment</a:t>
            </a:r>
            <a:endParaRPr sz="3500" b="1"/>
          </a:p>
        </p:txBody>
      </p:sp>
      <p:sp>
        <p:nvSpPr>
          <p:cNvPr id="350" name="Google Shape;350;p5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sz="2400"/>
              <a:t>Model</a:t>
            </a:r>
            <a:endParaRPr sz="2400"/>
          </a:p>
          <a:p>
            <a:pPr marL="457200" lvl="0" indent="-381000" algn="l" rtl="0">
              <a:spcBef>
                <a:spcPts val="0"/>
              </a:spcBef>
              <a:spcAft>
                <a:spcPts val="0"/>
              </a:spcAft>
              <a:buSzPts val="2400"/>
              <a:buAutoNum type="arabicPeriod"/>
            </a:pPr>
            <a:r>
              <a:rPr lang="en" sz="2400"/>
              <a:t>TRY to control your reactions</a:t>
            </a:r>
            <a:endParaRPr sz="2400"/>
          </a:p>
          <a:p>
            <a:pPr marL="457200" lvl="0" indent="-381000" algn="l" rtl="0">
              <a:spcBef>
                <a:spcPts val="0"/>
              </a:spcBef>
              <a:spcAft>
                <a:spcPts val="0"/>
              </a:spcAft>
              <a:buSzPts val="2400"/>
              <a:buAutoNum type="arabicPeriod"/>
            </a:pPr>
            <a:r>
              <a:rPr lang="en" sz="2400"/>
              <a:t>Set them up for success</a:t>
            </a:r>
            <a:endParaRPr sz="2400"/>
          </a:p>
          <a:p>
            <a:pPr marL="457200" lvl="0" indent="-381000" algn="l" rtl="0">
              <a:spcBef>
                <a:spcPts val="0"/>
              </a:spcBef>
              <a:spcAft>
                <a:spcPts val="0"/>
              </a:spcAft>
              <a:buSzPts val="2400"/>
              <a:buAutoNum type="arabicPeriod"/>
            </a:pPr>
            <a:r>
              <a:rPr lang="en" sz="2400"/>
              <a:t>Encourage truth telling</a:t>
            </a:r>
            <a:endParaRPr sz="2400"/>
          </a:p>
          <a:p>
            <a:pPr marL="457200" lvl="0" indent="-381000" algn="l" rtl="0">
              <a:spcBef>
                <a:spcPts val="0"/>
              </a:spcBef>
              <a:spcAft>
                <a:spcPts val="0"/>
              </a:spcAft>
              <a:buSzPts val="2400"/>
              <a:buAutoNum type="arabicPeriod"/>
            </a:pPr>
            <a:r>
              <a:rPr lang="en" sz="2400"/>
              <a:t>Help them see their agency and develop empathy</a:t>
            </a:r>
            <a:endParaRPr sz="2400"/>
          </a:p>
          <a:p>
            <a:pPr marL="457200" lvl="0" indent="0" algn="l" rtl="0">
              <a:spcBef>
                <a:spcPts val="1200"/>
              </a:spcBef>
              <a:spcAft>
                <a:spcPts val="1200"/>
              </a:spcAft>
              <a:buNone/>
            </a:pPr>
            <a:endParaRPr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56" name="Google Shape;356;p58"/>
          <p:cNvPicPr preferRelativeResize="0"/>
          <p:nvPr/>
        </p:nvPicPr>
        <p:blipFill>
          <a:blip r:embed="rId3">
            <a:alphaModFix/>
          </a:blip>
          <a:stretch>
            <a:fillRect/>
          </a:stretch>
        </p:blipFill>
        <p:spPr>
          <a:xfrm>
            <a:off x="6928375" y="1489825"/>
            <a:ext cx="1876675" cy="2858101"/>
          </a:xfrm>
          <a:prstGeom prst="rect">
            <a:avLst/>
          </a:prstGeom>
          <a:noFill/>
          <a:ln>
            <a:noFill/>
          </a:ln>
        </p:spPr>
      </p:pic>
      <p:pic>
        <p:nvPicPr>
          <p:cNvPr id="357" name="Google Shape;357;p58"/>
          <p:cNvPicPr preferRelativeResize="0"/>
          <p:nvPr/>
        </p:nvPicPr>
        <p:blipFill>
          <a:blip r:embed="rId4">
            <a:alphaModFix/>
          </a:blip>
          <a:stretch>
            <a:fillRect/>
          </a:stretch>
        </p:blipFill>
        <p:spPr>
          <a:xfrm>
            <a:off x="4798413" y="1498570"/>
            <a:ext cx="1876675" cy="2887205"/>
          </a:xfrm>
          <a:prstGeom prst="rect">
            <a:avLst/>
          </a:prstGeom>
          <a:noFill/>
          <a:ln>
            <a:noFill/>
          </a:ln>
        </p:spPr>
      </p:pic>
      <p:pic>
        <p:nvPicPr>
          <p:cNvPr id="358" name="Google Shape;358;p58"/>
          <p:cNvPicPr preferRelativeResize="0"/>
          <p:nvPr/>
        </p:nvPicPr>
        <p:blipFill>
          <a:blip r:embed="rId5">
            <a:alphaModFix/>
          </a:blip>
          <a:stretch>
            <a:fillRect/>
          </a:stretch>
        </p:blipFill>
        <p:spPr>
          <a:xfrm>
            <a:off x="2549300" y="1498550"/>
            <a:ext cx="1922870" cy="2887200"/>
          </a:xfrm>
          <a:prstGeom prst="rect">
            <a:avLst/>
          </a:prstGeom>
          <a:noFill/>
          <a:ln>
            <a:noFill/>
          </a:ln>
        </p:spPr>
      </p:pic>
      <p:pic>
        <p:nvPicPr>
          <p:cNvPr id="359" name="Google Shape;359;p58"/>
          <p:cNvPicPr preferRelativeResize="0"/>
          <p:nvPr/>
        </p:nvPicPr>
        <p:blipFill>
          <a:blip r:embed="rId6">
            <a:alphaModFix/>
          </a:blip>
          <a:stretch>
            <a:fillRect/>
          </a:stretch>
        </p:blipFill>
        <p:spPr>
          <a:xfrm>
            <a:off x="300175" y="1489849"/>
            <a:ext cx="1922875" cy="2904664"/>
          </a:xfrm>
          <a:prstGeom prst="rect">
            <a:avLst/>
          </a:prstGeom>
          <a:noFill/>
          <a:ln>
            <a:noFill/>
          </a:ln>
        </p:spPr>
      </p:pic>
      <p:sp>
        <p:nvSpPr>
          <p:cNvPr id="360" name="Google Shape;360;p58"/>
          <p:cNvSpPr txBox="1"/>
          <p:nvPr/>
        </p:nvSpPr>
        <p:spPr>
          <a:xfrm>
            <a:off x="426000" y="169625"/>
            <a:ext cx="8292000" cy="9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b="1">
                <a:solidFill>
                  <a:schemeClr val="dk1"/>
                </a:solidFill>
                <a:latin typeface="Roboto"/>
                <a:ea typeface="Roboto"/>
                <a:cs typeface="Roboto"/>
                <a:sym typeface="Roboto"/>
              </a:rPr>
              <a:t>How to Raise Truth Tellers</a:t>
            </a:r>
            <a:endParaRPr sz="3500" b="1">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Lying and Child Development</a:t>
            </a:r>
            <a:endParaRPr sz="3500" b="1"/>
          </a:p>
        </p:txBody>
      </p:sp>
      <p:sp>
        <p:nvSpPr>
          <p:cNvPr id="89" name="Google Shape;89;p17"/>
          <p:cNvSpPr txBox="1">
            <a:spLocks noGrp="1"/>
          </p:cNvSpPr>
          <p:nvPr>
            <p:ph type="body" idx="1"/>
          </p:nvPr>
        </p:nvSpPr>
        <p:spPr>
          <a:xfrm>
            <a:off x="81125" y="1144125"/>
            <a:ext cx="7417200" cy="3959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 sz="2600"/>
              <a:t> The first thing they’ve learned is that children learn to lie much earlier than we presumed. In Talwar’s peeking game, only a third of the three-year-olds will peek, and when asked if they peeked, most of them will admit it. But over 80% of the four-year-olds peek. Of those, over 80% will lie when asked, asserting they haven’t peeked. By their fourth birthday, almost all kids will start experimenting with lying. Children with older siblings seem to learn it slightly earlier.</a:t>
            </a:r>
            <a:endParaRPr sz="2600"/>
          </a:p>
        </p:txBody>
      </p:sp>
      <p:pic>
        <p:nvPicPr>
          <p:cNvPr id="90" name="Google Shape;90;p17"/>
          <p:cNvPicPr preferRelativeResize="0"/>
          <p:nvPr/>
        </p:nvPicPr>
        <p:blipFill>
          <a:blip r:embed="rId3">
            <a:alphaModFix/>
          </a:blip>
          <a:stretch>
            <a:fillRect/>
          </a:stretch>
        </p:blipFill>
        <p:spPr>
          <a:xfrm>
            <a:off x="7294800" y="40000"/>
            <a:ext cx="1785350" cy="2746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Lying and Child Development</a:t>
            </a:r>
            <a:endParaRPr sz="3500" b="1"/>
          </a:p>
        </p:txBody>
      </p:sp>
      <p:sp>
        <p:nvSpPr>
          <p:cNvPr id="96" name="Google Shape;96;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600"/>
              <a:t>“Don’t correct, it will resolve itself” </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Lying and Child Development</a:t>
            </a:r>
            <a:endParaRPr sz="3500" b="1"/>
          </a:p>
        </p:txBody>
      </p:sp>
      <p:sp>
        <p:nvSpPr>
          <p:cNvPr id="102" name="Google Shape;102;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600" strike="sngStrike"/>
              <a:t>“Don’t correct, it will resolve itself” </a:t>
            </a:r>
            <a:endParaRPr sz="2600" strike="sngStrik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Lying and Child Development</a:t>
            </a:r>
            <a:endParaRPr sz="3500" b="1"/>
          </a:p>
        </p:txBody>
      </p:sp>
      <p:sp>
        <p:nvSpPr>
          <p:cNvPr id="108" name="Google Shape;108;p20"/>
          <p:cNvSpPr txBox="1">
            <a:spLocks noGrp="1"/>
          </p:cNvSpPr>
          <p:nvPr>
            <p:ph type="body" idx="1"/>
          </p:nvPr>
        </p:nvSpPr>
        <p:spPr>
          <a:xfrm>
            <a:off x="81125" y="1144125"/>
            <a:ext cx="7417200" cy="3959400"/>
          </a:xfrm>
          <a:prstGeom prst="rect">
            <a:avLst/>
          </a:prstGeom>
        </p:spPr>
        <p:txBody>
          <a:bodyPr spcFirstLastPara="1" wrap="square" lIns="91425" tIns="91425" rIns="91425" bIns="91425" anchor="t" anchorCtr="0">
            <a:normAutofit fontScale="25000"/>
          </a:bodyPr>
          <a:lstStyle/>
          <a:p>
            <a:pPr marL="0" lvl="0" indent="0" algn="l" rtl="0">
              <a:lnSpc>
                <a:spcPct val="100000"/>
              </a:lnSpc>
              <a:spcBef>
                <a:spcPts val="0"/>
              </a:spcBef>
              <a:spcAft>
                <a:spcPts val="0"/>
              </a:spcAft>
              <a:buNone/>
            </a:pPr>
            <a:r>
              <a:rPr lang="en" sz="2600"/>
              <a:t> </a:t>
            </a:r>
            <a:r>
              <a:rPr lang="en" sz="9750"/>
              <a:t>Parents often fail to address early childhood lying, since the lying is almost innocent—their child’s too young to know what lies are, or that lying’s wrong. When their child gets older and learns those distinctions, the parents believe, the lying will stop. This is dead wrong, according to Dr. Talwar. The better a young child can distinguish a lie from the truth, the more likely she is to lie given the chance. </a:t>
            </a:r>
            <a:endParaRPr sz="9750"/>
          </a:p>
          <a:p>
            <a:pPr marL="0" lvl="0" indent="0" algn="l" rtl="0">
              <a:spcBef>
                <a:spcPts val="1200"/>
              </a:spcBef>
              <a:spcAft>
                <a:spcPts val="0"/>
              </a:spcAft>
              <a:buNone/>
            </a:pPr>
            <a:endParaRPr sz="2600"/>
          </a:p>
          <a:p>
            <a:pPr marL="0" lvl="0" indent="0" algn="l" rtl="0">
              <a:spcBef>
                <a:spcPts val="1200"/>
              </a:spcBef>
              <a:spcAft>
                <a:spcPts val="1200"/>
              </a:spcAft>
              <a:buNone/>
            </a:pPr>
            <a:endParaRPr sz="2600"/>
          </a:p>
        </p:txBody>
      </p:sp>
      <p:pic>
        <p:nvPicPr>
          <p:cNvPr id="109" name="Google Shape;109;p20"/>
          <p:cNvPicPr preferRelativeResize="0"/>
          <p:nvPr/>
        </p:nvPicPr>
        <p:blipFill>
          <a:blip r:embed="rId3">
            <a:alphaModFix/>
          </a:blip>
          <a:stretch>
            <a:fillRect/>
          </a:stretch>
        </p:blipFill>
        <p:spPr>
          <a:xfrm>
            <a:off x="7358650" y="40000"/>
            <a:ext cx="1785350" cy="2746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t>Lying and Child Development</a:t>
            </a:r>
            <a:endParaRPr sz="3500" b="1"/>
          </a:p>
        </p:txBody>
      </p:sp>
      <p:sp>
        <p:nvSpPr>
          <p:cNvPr id="115" name="Google Shape;115;p21"/>
          <p:cNvSpPr txBox="1">
            <a:spLocks noGrp="1"/>
          </p:cNvSpPr>
          <p:nvPr>
            <p:ph type="body" idx="1"/>
          </p:nvPr>
        </p:nvSpPr>
        <p:spPr>
          <a:xfrm>
            <a:off x="81125" y="1144125"/>
            <a:ext cx="7417200" cy="3959400"/>
          </a:xfrm>
          <a:prstGeom prst="rect">
            <a:avLst/>
          </a:prstGeom>
        </p:spPr>
        <p:txBody>
          <a:bodyPr spcFirstLastPara="1" wrap="square" lIns="91425" tIns="91425" rIns="91425" bIns="91425" anchor="t" anchorCtr="0">
            <a:normAutofit fontScale="92500" lnSpcReduction="20000"/>
          </a:bodyPr>
          <a:lstStyle/>
          <a:p>
            <a:pPr marL="0" lvl="0" indent="0" algn="l" rtl="0">
              <a:lnSpc>
                <a:spcPct val="100000"/>
              </a:lnSpc>
              <a:spcBef>
                <a:spcPts val="0"/>
              </a:spcBef>
              <a:spcAft>
                <a:spcPts val="0"/>
              </a:spcAft>
              <a:buNone/>
            </a:pPr>
            <a:r>
              <a:rPr lang="en" sz="2600"/>
              <a:t> </a:t>
            </a:r>
            <a:endParaRPr sz="9750"/>
          </a:p>
          <a:p>
            <a:pPr marL="0" lvl="0" indent="0" algn="l" rtl="0">
              <a:spcBef>
                <a:spcPts val="1200"/>
              </a:spcBef>
              <a:spcAft>
                <a:spcPts val="0"/>
              </a:spcAft>
              <a:buNone/>
            </a:pPr>
            <a:r>
              <a:rPr lang="en" sz="2600"/>
              <a:t>Researchers test children with elegant anecdotes, and ask, “Did Suzy tell a lie or tell the truth?” The kids who know the difference are also the most prone to lie. Ignorant of this scholarship, many parenting websites and books advise parents to just let lies go—kids will grow out of it. The truth is, kids grow into it.</a:t>
            </a:r>
            <a:endParaRPr sz="2600"/>
          </a:p>
          <a:p>
            <a:pPr marL="0" lvl="0" indent="0" algn="l" rtl="0">
              <a:spcBef>
                <a:spcPts val="1200"/>
              </a:spcBef>
              <a:spcAft>
                <a:spcPts val="1200"/>
              </a:spcAft>
              <a:buNone/>
            </a:pPr>
            <a:endParaRPr sz="2600"/>
          </a:p>
        </p:txBody>
      </p:sp>
      <p:pic>
        <p:nvPicPr>
          <p:cNvPr id="116" name="Google Shape;116;p21"/>
          <p:cNvPicPr preferRelativeResize="0"/>
          <p:nvPr/>
        </p:nvPicPr>
        <p:blipFill>
          <a:blip r:embed="rId3">
            <a:alphaModFix/>
          </a:blip>
          <a:stretch>
            <a:fillRect/>
          </a:stretch>
        </p:blipFill>
        <p:spPr>
          <a:xfrm>
            <a:off x="7358650" y="40000"/>
            <a:ext cx="1785350" cy="274670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1702</Words>
  <Application>Microsoft Office PowerPoint</Application>
  <PresentationFormat>On-screen Show (16:9)</PresentationFormat>
  <Paragraphs>129</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Roboto</vt:lpstr>
      <vt:lpstr>Roboto Slab</vt:lpstr>
      <vt:lpstr>Marina</vt:lpstr>
      <vt:lpstr>How to Raise Truth Tellers</vt:lpstr>
      <vt:lpstr>Why This Topic?</vt:lpstr>
      <vt:lpstr>Lying and Child Development</vt:lpstr>
      <vt:lpstr>Lying and Child Development</vt:lpstr>
      <vt:lpstr>Lying and Child Development</vt:lpstr>
      <vt:lpstr>Lying and Child Development</vt:lpstr>
      <vt:lpstr>Lying and Child Development</vt:lpstr>
      <vt:lpstr>Lying and Child Development</vt:lpstr>
      <vt:lpstr>Lying and Child Development</vt:lpstr>
      <vt:lpstr>Lying and Child Development</vt:lpstr>
      <vt:lpstr>Lying and Child Development</vt:lpstr>
      <vt:lpstr>The Bible’s Perspective</vt:lpstr>
      <vt:lpstr>The Bible’s Perspective</vt:lpstr>
      <vt:lpstr>The Bible’s Perspective</vt:lpstr>
      <vt:lpstr>We All Lie!</vt:lpstr>
      <vt:lpstr>We All Lie!</vt:lpstr>
      <vt:lpstr>We All Lie!</vt:lpstr>
      <vt:lpstr>Why Do We Lie?</vt:lpstr>
      <vt:lpstr>Why Do We Lie?</vt:lpstr>
      <vt:lpstr>Why Do We Lie?</vt:lpstr>
      <vt:lpstr>Why Do We Lie?</vt:lpstr>
      <vt:lpstr>What Do We Do: The Big Picture</vt:lpstr>
      <vt:lpstr>What Do We Do: The Big Picture</vt:lpstr>
      <vt:lpstr>What Do We Do: The Big Picture</vt:lpstr>
      <vt:lpstr>What Do We Do: The Big Picture</vt:lpstr>
      <vt:lpstr>What Do We Do: The Big Picture</vt:lpstr>
      <vt:lpstr>What Do We Do: The Big Picture</vt:lpstr>
      <vt:lpstr>What Do We Do: The Big Picture</vt:lpstr>
      <vt:lpstr>What Do We Do: The Big Picture</vt:lpstr>
      <vt:lpstr>What Do We Do: The Big Picture</vt:lpstr>
      <vt:lpstr>What Do We Do: The Big Picture</vt:lpstr>
      <vt:lpstr>What Do We Do: The Big Picture</vt:lpstr>
      <vt:lpstr>What Do We Do: The Big Picture</vt:lpstr>
      <vt:lpstr>What Do We Do: The Big Picture</vt:lpstr>
      <vt:lpstr>What Do We Do: The Big Picture</vt:lpstr>
      <vt:lpstr>What Do We Do: The Big Picture</vt:lpstr>
      <vt:lpstr>What Do We Do: The Big Picture</vt:lpstr>
      <vt:lpstr>What Do We Do: In the Moment</vt:lpstr>
      <vt:lpstr>What Do We Do: In the Moment</vt:lpstr>
      <vt:lpstr>What Do We Do: In the Moment</vt:lpstr>
      <vt:lpstr>What Do We Do: In the Moment</vt:lpstr>
      <vt:lpstr>What Do We Do: In the Moment</vt:lpstr>
      <vt:lpstr>What Do We Do: In the Moment</vt:lpstr>
      <vt:lpstr>What Do We Do: In the Moment</vt:lpstr>
      <vt:lpstr>What Do We Do: In the Moment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Haley</cp:lastModifiedBy>
  <cp:revision>1</cp:revision>
  <dcterms:modified xsi:type="dcterms:W3CDTF">2024-06-23T16:14:19Z</dcterms:modified>
</cp:coreProperties>
</file>