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61"/>
  </p:notesMasterIdLst>
  <p:sldIdLst>
    <p:sldId id="1561" r:id="rId3"/>
    <p:sldId id="1871" r:id="rId4"/>
    <p:sldId id="1920" r:id="rId5"/>
    <p:sldId id="1900" r:id="rId6"/>
    <p:sldId id="1928" r:id="rId7"/>
    <p:sldId id="1934" r:id="rId8"/>
    <p:sldId id="1932" r:id="rId9"/>
    <p:sldId id="1933" r:id="rId10"/>
    <p:sldId id="1917" r:id="rId11"/>
    <p:sldId id="1918" r:id="rId12"/>
    <p:sldId id="1901" r:id="rId13"/>
    <p:sldId id="1936" r:id="rId14"/>
    <p:sldId id="1902" r:id="rId15"/>
    <p:sldId id="2728" r:id="rId16"/>
    <p:sldId id="1921" r:id="rId17"/>
    <p:sldId id="1922" r:id="rId18"/>
    <p:sldId id="1923" r:id="rId19"/>
    <p:sldId id="2732" r:id="rId20"/>
    <p:sldId id="2731" r:id="rId21"/>
    <p:sldId id="2730" r:id="rId22"/>
    <p:sldId id="1926" r:id="rId23"/>
    <p:sldId id="1484" r:id="rId24"/>
    <p:sldId id="1925" r:id="rId25"/>
    <p:sldId id="1910" r:id="rId26"/>
    <p:sldId id="2733" r:id="rId27"/>
    <p:sldId id="1911" r:id="rId28"/>
    <p:sldId id="2734" r:id="rId29"/>
    <p:sldId id="1912" r:id="rId30"/>
    <p:sldId id="1927" r:id="rId31"/>
    <p:sldId id="2735" r:id="rId32"/>
    <p:sldId id="1937" r:id="rId33"/>
    <p:sldId id="1930" r:id="rId34"/>
    <p:sldId id="1942" r:id="rId35"/>
    <p:sldId id="1943" r:id="rId36"/>
    <p:sldId id="1944" r:id="rId37"/>
    <p:sldId id="1945" r:id="rId38"/>
    <p:sldId id="1946" r:id="rId39"/>
    <p:sldId id="1947" r:id="rId40"/>
    <p:sldId id="1948" r:id="rId41"/>
    <p:sldId id="1949" r:id="rId42"/>
    <p:sldId id="1939" r:id="rId43"/>
    <p:sldId id="1951" r:id="rId44"/>
    <p:sldId id="1940" r:id="rId45"/>
    <p:sldId id="1941" r:id="rId46"/>
    <p:sldId id="1769" r:id="rId47"/>
    <p:sldId id="2727" r:id="rId48"/>
    <p:sldId id="2723" r:id="rId49"/>
    <p:sldId id="2724" r:id="rId50"/>
    <p:sldId id="2725" r:id="rId51"/>
    <p:sldId id="2726" r:id="rId52"/>
    <p:sldId id="1938" r:id="rId53"/>
    <p:sldId id="1904" r:id="rId54"/>
    <p:sldId id="1906" r:id="rId55"/>
    <p:sldId id="1907" r:id="rId56"/>
    <p:sldId id="1908" r:id="rId57"/>
    <p:sldId id="1387" r:id="rId58"/>
    <p:sldId id="1898" r:id="rId59"/>
    <p:sldId id="192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85F"/>
    <a:srgbClr val="CDCBB7"/>
    <a:srgbClr val="6C9EA8"/>
    <a:srgbClr val="9E8B72"/>
    <a:srgbClr val="8D7A61"/>
    <a:srgbClr val="866F50"/>
    <a:srgbClr val="906D46"/>
    <a:srgbClr val="6A959E"/>
    <a:srgbClr val="84AEB6"/>
    <a:srgbClr val="BE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31E8B-38C1-4BF6-A30D-E60256E84424}" v="961" dt="2024-02-02T00:51:25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91" autoAdjust="0"/>
    <p:restoredTop sz="86013" autoAdjust="0"/>
  </p:normalViewPr>
  <p:slideViewPr>
    <p:cSldViewPr>
      <p:cViewPr varScale="1">
        <p:scale>
          <a:sx n="60" d="100"/>
          <a:sy n="60" d="100"/>
        </p:scale>
        <p:origin x="84" y="3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9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2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4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739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895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3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82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65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44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01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51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4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0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4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3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0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4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18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972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493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7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96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077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566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60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57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1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8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713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97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42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8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410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630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63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7574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985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5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80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411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16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84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08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50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38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39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xmlns="" id="{EB3CC3A7-F2E5-F29D-FDE9-7BF1AF3378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7942" r="5562" b="9952"/>
          <a:stretch/>
        </p:blipFill>
        <p:spPr>
          <a:xfrm>
            <a:off x="6019800" y="4286070"/>
            <a:ext cx="5791200" cy="23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2:14) In the temple courts he found people selling cattle, sheep and doves, and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others sitting at tables exchanging money.</a:t>
            </a:r>
          </a:p>
        </p:txBody>
      </p:sp>
    </p:spTree>
    <p:extLst>
      <p:ext uri="{BB962C8B-B14F-4D97-AF65-F5344CB8AC3E}">
        <p14:creationId xmlns:p14="http://schemas.microsoft.com/office/powerpoint/2010/main" val="177083855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2:15) So Jesus told them,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“Guys... I’m asking you nicely.</a:t>
            </a:r>
          </a:p>
          <a:p>
            <a:r>
              <a:rPr lang="en-US" sz="48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Stop it.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 stop it…</a:t>
            </a:r>
          </a:p>
          <a:p>
            <a:r>
              <a:rPr lang="en-US" sz="60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Anybody…?</a:t>
            </a:r>
            <a:endParaRPr lang="en-US" sz="3600" b="1" spc="-15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Please…?”</a:t>
            </a:r>
          </a:p>
        </p:txBody>
      </p:sp>
    </p:spTree>
    <p:extLst>
      <p:ext uri="{BB962C8B-B14F-4D97-AF65-F5344CB8AC3E}">
        <p14:creationId xmlns:p14="http://schemas.microsoft.com/office/powerpoint/2010/main" val="20106049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2:15) So Jesus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made a whip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out of cords.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drove all from the temple courts, both sheep and cattle.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scattered the coins of the money changers and overturned their tables.</a:t>
            </a:r>
          </a:p>
        </p:txBody>
      </p:sp>
    </p:spTree>
    <p:extLst>
      <p:ext uri="{BB962C8B-B14F-4D97-AF65-F5344CB8AC3E}">
        <p14:creationId xmlns:p14="http://schemas.microsoft.com/office/powerpoint/2010/main" val="13946096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2422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2:16) To those who sold doves he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“Get these out of here!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Stop turning my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Father’s house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market!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his disciples remembered this prophecy: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“Passion for God’s house will consume me.”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1131AA9-024C-CBCE-CFDF-524236E15777}"/>
              </a:ext>
            </a:extLst>
          </p:cNvPr>
          <p:cNvSpPr/>
          <p:nvPr/>
        </p:nvSpPr>
        <p:spPr>
          <a:xfrm>
            <a:off x="3505200" y="5682163"/>
            <a:ext cx="2109107" cy="5607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69:9</a:t>
            </a:r>
          </a:p>
        </p:txBody>
      </p:sp>
    </p:spTree>
    <p:extLst>
      <p:ext uri="{BB962C8B-B14F-4D97-AF65-F5344CB8AC3E}">
        <p14:creationId xmlns:p14="http://schemas.microsoft.com/office/powerpoint/2010/main" val="2640166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2422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2:16) To those who sold doves he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“Get these out of here!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Stop turning my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Father’s house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 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market!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his disciples remembered this prophecy: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“Passion for God’s house will consume me.”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1131AA9-024C-CBCE-CFDF-524236E15777}"/>
              </a:ext>
            </a:extLst>
          </p:cNvPr>
          <p:cNvSpPr/>
          <p:nvPr/>
        </p:nvSpPr>
        <p:spPr>
          <a:xfrm>
            <a:off x="3505200" y="5682163"/>
            <a:ext cx="2109107" cy="5607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69:9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66939BB9-50BF-1474-E482-9BA7ED5CE8FF}"/>
              </a:ext>
            </a:extLst>
          </p:cNvPr>
          <p:cNvSpPr/>
          <p:nvPr/>
        </p:nvSpPr>
        <p:spPr>
          <a:xfrm>
            <a:off x="3352800" y="341376"/>
            <a:ext cx="8497824" cy="30114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was Jesus so angry with what he saw?</a:t>
            </a:r>
          </a:p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that!”</a:t>
            </a:r>
          </a:p>
        </p:txBody>
      </p:sp>
    </p:spTree>
    <p:extLst>
      <p:ext uri="{BB962C8B-B14F-4D97-AF65-F5344CB8AC3E}">
        <p14:creationId xmlns:p14="http://schemas.microsoft.com/office/powerpoint/2010/main" val="33776433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Jesus’ words and actions imply serious financial theft.</a:t>
            </a:r>
          </a:p>
          <a:p>
            <a:pPr marL="231775"/>
            <a:r>
              <a:rPr lang="da-DK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21:13; Mark 11:17; Jeremiah 7:9-11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3F01D21A-9251-BA5A-E299-460F865DB378}"/>
              </a:ext>
            </a:extLst>
          </p:cNvPr>
          <p:cNvSpPr/>
          <p:nvPr/>
        </p:nvSpPr>
        <p:spPr>
          <a:xfrm>
            <a:off x="100584" y="1905000"/>
            <a:ext cx="7620000" cy="411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21:13) Jesus said, “The Scriptures declare, ‘My Temple will be called a house of prayer.’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you have turned it into a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 of thieves!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8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</p:txBody>
      </p:sp>
    </p:spTree>
    <p:extLst>
      <p:ext uri="{BB962C8B-B14F-4D97-AF65-F5344CB8AC3E}">
        <p14:creationId xmlns:p14="http://schemas.microsoft.com/office/powerpoint/2010/main" val="26751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</p:spTree>
    <p:extLst>
      <p:ext uri="{BB962C8B-B14F-4D97-AF65-F5344CB8AC3E}">
        <p14:creationId xmlns:p14="http://schemas.microsoft.com/office/powerpoint/2010/main" val="3166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0908C9A-36CF-8564-23E4-9C66B39EAC7F}"/>
              </a:ext>
            </a:extLst>
          </p:cNvPr>
          <p:cNvSpPr/>
          <p:nvPr/>
        </p:nvSpPr>
        <p:spPr>
          <a:xfrm>
            <a:off x="6269736" y="152400"/>
            <a:ext cx="5821680" cy="54863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“Selling oxen and sheep and doves”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priests scrupulously inspected the sacrifices.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Special Laws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1.166-167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one point, the price of animals was overpriced 100-fold!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Keritot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1:7</a:t>
            </a:r>
          </a:p>
        </p:txBody>
      </p:sp>
    </p:spTree>
    <p:extLst>
      <p:ext uri="{BB962C8B-B14F-4D97-AF65-F5344CB8AC3E}">
        <p14:creationId xmlns:p14="http://schemas.microsoft.com/office/powerpoint/2010/main" val="39754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0908C9A-36CF-8564-23E4-9C66B39EAC7F}"/>
              </a:ext>
            </a:extLst>
          </p:cNvPr>
          <p:cNvSpPr/>
          <p:nvPr/>
        </p:nvSpPr>
        <p:spPr>
          <a:xfrm>
            <a:off x="6269736" y="152400"/>
            <a:ext cx="5821680" cy="54863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“Selling oxen and sheep and doves”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priests scrupulously inspected the sacrifices.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Special Laws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1.166-167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one point, the price of animals was overpriced 100-fold!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Keritot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1:7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6AB665F9-8F1C-5C79-D708-B1BC657968E9}"/>
              </a:ext>
            </a:extLst>
          </p:cNvPr>
          <p:cNvSpPr/>
          <p:nvPr/>
        </p:nvSpPr>
        <p:spPr>
          <a:xfrm>
            <a:off x="228600" y="1981200"/>
            <a:ext cx="6781800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pair of birds in Jerusalem went up in price to a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golden denar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[25 silver denars]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Rabbi Simeon b. Gamaliel said,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this sanctuary!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shall not rest tonight until they shall be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one-half shekel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[1/4 of a silver denar]</a:t>
            </a:r>
          </a:p>
        </p:txBody>
      </p:sp>
    </p:spTree>
    <p:extLst>
      <p:ext uri="{BB962C8B-B14F-4D97-AF65-F5344CB8AC3E}">
        <p14:creationId xmlns:p14="http://schemas.microsoft.com/office/powerpoint/2010/main" val="6164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2:12) After this Jesus went down to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Capernaum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his mother and brothers and his disciples.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they stayed for a few days.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it was almost time for the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Jewish Passover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went up to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Jerusalem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0908C9A-36CF-8564-23E4-9C66B39EAC7F}"/>
              </a:ext>
            </a:extLst>
          </p:cNvPr>
          <p:cNvSpPr/>
          <p:nvPr/>
        </p:nvSpPr>
        <p:spPr>
          <a:xfrm>
            <a:off x="6269736" y="152400"/>
            <a:ext cx="5821680" cy="54863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“Selling oxen and sheep and doves”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priests scrupulously inspected the sacrifices.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Special Laws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1.166-167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one point, the price of animals was overpriced 100-fold!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Keritot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1:7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6AB665F9-8F1C-5C79-D708-B1BC657968E9}"/>
              </a:ext>
            </a:extLst>
          </p:cNvPr>
          <p:cNvSpPr/>
          <p:nvPr/>
        </p:nvSpPr>
        <p:spPr>
          <a:xfrm>
            <a:off x="228600" y="2209800"/>
            <a:ext cx="6781800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pair of birds in Jerusalem went up in price to a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golden denar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[25 silver denars]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Rabbi Simeon b. Gamaliel said,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this sanctuary!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shall not rest tonight until they shall be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one-half shekel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[1/4 of a silver denar]</a:t>
            </a:r>
          </a:p>
        </p:txBody>
      </p:sp>
      <p:pic>
        <p:nvPicPr>
          <p:cNvPr id="9" name="Picture 2" descr="What do I do if my car is overheating? | RAC Drive">
            <a:extLst>
              <a:ext uri="{FF2B5EF4-FFF2-40B4-BE49-F238E27FC236}">
                <a16:creationId xmlns:a16="http://schemas.microsoft.com/office/drawing/2014/main" xmlns="" id="{BA7F3052-6C46-DC91-C8C3-788C9F59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175985"/>
            <a:ext cx="5785104" cy="38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0908C9A-36CF-8564-23E4-9C66B39EAC7F}"/>
              </a:ext>
            </a:extLst>
          </p:cNvPr>
          <p:cNvSpPr/>
          <p:nvPr/>
        </p:nvSpPr>
        <p:spPr>
          <a:xfrm>
            <a:off x="6269736" y="152400"/>
            <a:ext cx="5821680" cy="54863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“Money changers”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Everyone was required to pay the Temple tax.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30:13-14; Matthew 17:24-27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needed to exchange their money and were “liable to the surcharge.”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(Added an 1/12 or 1/24 of a shekel) m.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Shekalim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Jamaica, New York - CXI Branch Locations - Currency Exchange International,  Corp.">
            <a:extLst>
              <a:ext uri="{FF2B5EF4-FFF2-40B4-BE49-F238E27FC236}">
                <a16:creationId xmlns:a16="http://schemas.microsoft.com/office/drawing/2014/main" xmlns="" id="{F2D71341-64EA-810D-B2C6-288A9801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" y="1905000"/>
            <a:ext cx="6378027" cy="47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Leon Morris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(NT Scholar)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footnote 66. Leon Morris,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Gospel according to John, The New International Commentary on the New Testament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Wm. B. Eerdmans Publishing Co., 1995), p.170.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128338" y="2744212"/>
            <a:ext cx="7619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Temple money changers had a monopoly and often charged exorbitant rates.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The Gospel According to John (The New International Commentary on the New  Testament): Leon Morris: 9780802825049: Amazon.com: Books">
            <a:extLst>
              <a:ext uri="{FF2B5EF4-FFF2-40B4-BE49-F238E27FC236}">
                <a16:creationId xmlns:a16="http://schemas.microsoft.com/office/drawing/2014/main" xmlns="" id="{71AA2B70-FBF3-E90A-BAFC-DE6164F7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2131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253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F42C5-DD46-4C01-91A9-FEBD4BD4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168D6-B948-4579-914D-43281400CD52}"/>
              </a:ext>
            </a:extLst>
          </p:cNvPr>
          <p:cNvSpPr txBox="1"/>
          <p:nvPr/>
        </p:nvSpPr>
        <p:spPr>
          <a:xfrm>
            <a:off x="76200" y="70009"/>
            <a:ext cx="7772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Leon Morris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(NT Scholar)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footnote 66. Leon Morris,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Gospel according to John, The New International Commentary on the New Testament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Wm. B. Eerdmans Publishing Co., 1995), p.170.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21F98C-E6A5-4568-B4DD-F6C37B21B247}"/>
              </a:ext>
            </a:extLst>
          </p:cNvPr>
          <p:cNvSpPr txBox="1"/>
          <p:nvPr/>
        </p:nvSpPr>
        <p:spPr>
          <a:xfrm>
            <a:off x="128338" y="2744212"/>
            <a:ext cx="7619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have been estimated to have made an annual profit of about </a:t>
            </a:r>
            <a:r>
              <a:rPr lang="en-US" sz="40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£stg. 9,000</a:t>
            </a:r>
            <a:r>
              <a:rPr lang="en-US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year [i.e. pounds of sterling silver],</a:t>
            </a:r>
          </a:p>
          <a:p>
            <a:pPr lvl="0" algn="ctr">
              <a:defRPr/>
            </a:pPr>
            <a:r>
              <a:rPr lang="en-US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the Temple tax brought the Temple authorities about </a:t>
            </a:r>
            <a:r>
              <a:rPr lang="en-US" sz="4000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£stg. 75,000</a:t>
            </a:r>
            <a:r>
              <a:rPr lang="en-US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year [i.e. pounds of sterling silver].”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The Gospel According to John (The New International Commentary on the New  Testament): Leon Morris: 9780802825049: Amazon.com: Books">
            <a:extLst>
              <a:ext uri="{FF2B5EF4-FFF2-40B4-BE49-F238E27FC236}">
                <a16:creationId xmlns:a16="http://schemas.microsoft.com/office/drawing/2014/main" xmlns="" id="{71AA2B70-FBF3-E90A-BAFC-DE6164F7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2131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B106FEE-461C-0CE8-3B0D-047A39AC6B02}"/>
              </a:ext>
            </a:extLst>
          </p:cNvPr>
          <p:cNvSpPr/>
          <p:nvPr/>
        </p:nvSpPr>
        <p:spPr>
          <a:xfrm>
            <a:off x="7132320" y="70009"/>
            <a:ext cx="5059680" cy="35813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Annual Profit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pound = $337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84,000 pounds?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$28,308,000</a:t>
            </a:r>
          </a:p>
        </p:txBody>
      </p:sp>
    </p:spTree>
    <p:extLst>
      <p:ext uri="{BB962C8B-B14F-4D97-AF65-F5344CB8AC3E}">
        <p14:creationId xmlns:p14="http://schemas.microsoft.com/office/powerpoint/2010/main" val="39068787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CA8255-C55A-9A95-7E85-B95A6AF22094}"/>
              </a:ext>
            </a:extLst>
          </p:cNvPr>
          <p:cNvSpPr txBox="1"/>
          <p:nvPr/>
        </p:nvSpPr>
        <p:spPr>
          <a:xfrm>
            <a:off x="179832" y="1941255"/>
            <a:ext cx="7495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Pompeii entered Jerusalem (80 BC),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‘There were in that temple…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thousand talents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sacred money.’</a:t>
            </a:r>
          </a:p>
        </p:txBody>
      </p:sp>
    </p:spTree>
    <p:extLst>
      <p:ext uri="{BB962C8B-B14F-4D97-AF65-F5344CB8AC3E}">
        <p14:creationId xmlns:p14="http://schemas.microsoft.com/office/powerpoint/2010/main" val="3540875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CA8255-C55A-9A95-7E85-B95A6AF22094}"/>
              </a:ext>
            </a:extLst>
          </p:cNvPr>
          <p:cNvSpPr txBox="1"/>
          <p:nvPr/>
        </p:nvSpPr>
        <p:spPr>
          <a:xfrm>
            <a:off x="179832" y="1941255"/>
            <a:ext cx="7495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Pompeii entered Jerusalem (80 BC),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‘There were in that temple…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thousand talents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sacred money.’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1EC8C0C-46C1-28FC-0D50-BB69330A5790}"/>
              </a:ext>
            </a:extLst>
          </p:cNvPr>
          <p:cNvSpPr/>
          <p:nvPr/>
        </p:nvSpPr>
        <p:spPr>
          <a:xfrm>
            <a:off x="5486400" y="838201"/>
            <a:ext cx="6278880" cy="4800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do the math!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2,000 talents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120,000 </a:t>
            </a:r>
            <a:r>
              <a:rPr lang="en-US" sz="4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gold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1.92 million ounces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ounce is $2,015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$3,968,800,000</a:t>
            </a:r>
          </a:p>
        </p:txBody>
      </p:sp>
    </p:spTree>
    <p:extLst>
      <p:ext uri="{BB962C8B-B14F-4D97-AF65-F5344CB8AC3E}">
        <p14:creationId xmlns:p14="http://schemas.microsoft.com/office/powerpoint/2010/main" val="1567676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B401E0-2EA2-59B5-0FEC-D0932C5F3EE6}"/>
              </a:ext>
            </a:extLst>
          </p:cNvPr>
          <p:cNvSpPr txBox="1"/>
          <p:nvPr/>
        </p:nvSpPr>
        <p:spPr>
          <a:xfrm>
            <a:off x="124750" y="1941255"/>
            <a:ext cx="75714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Crassus… carried off the money that was in the temple, which </a:t>
            </a:r>
            <a:r>
              <a:rPr lang="en-US" sz="44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Pompeius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had left, being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thousand talents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was disposed to spoil it of all the gold belonging to it, which was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eight thousand talents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5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B401E0-2EA2-59B5-0FEC-D0932C5F3EE6}"/>
              </a:ext>
            </a:extLst>
          </p:cNvPr>
          <p:cNvSpPr txBox="1"/>
          <p:nvPr/>
        </p:nvSpPr>
        <p:spPr>
          <a:xfrm>
            <a:off x="124750" y="1941255"/>
            <a:ext cx="75714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Crassus… carried off the money that was in the temple, which </a:t>
            </a:r>
            <a:r>
              <a:rPr lang="en-US" sz="44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Pompeius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had left, being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thousand talents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was disposed to spoil it of all the gold belonging to it, which was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eight thousand talents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5E97454-8B21-5EA6-AF14-A2C736235E20}"/>
              </a:ext>
            </a:extLst>
          </p:cNvPr>
          <p:cNvSpPr/>
          <p:nvPr/>
        </p:nvSpPr>
        <p:spPr>
          <a:xfrm>
            <a:off x="5029200" y="304800"/>
            <a:ext cx="6736080" cy="20915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8,000 talents?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$15,475,200,000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378D87C6-C913-E5A6-1903-52E57C5BD1F4}"/>
              </a:ext>
            </a:extLst>
          </p:cNvPr>
          <p:cNvSpPr/>
          <p:nvPr/>
        </p:nvSpPr>
        <p:spPr>
          <a:xfrm>
            <a:off x="5331170" y="2168625"/>
            <a:ext cx="6736080" cy="21514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total?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$19,400,000,000</a:t>
            </a:r>
          </a:p>
        </p:txBody>
      </p:sp>
    </p:spTree>
    <p:extLst>
      <p:ext uri="{BB962C8B-B14F-4D97-AF65-F5344CB8AC3E}">
        <p14:creationId xmlns:p14="http://schemas.microsoft.com/office/powerpoint/2010/main" val="1901478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9C8EAF-85D7-F0AA-B925-A3BCFBD07E91}"/>
              </a:ext>
            </a:extLst>
          </p:cNvPr>
          <p:cNvSpPr txBox="1"/>
          <p:nvPr/>
        </p:nvSpPr>
        <p:spPr>
          <a:xfrm>
            <a:off x="124750" y="1941255"/>
            <a:ext cx="7571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amount of gold was not “without its attestation,” and “there are many witnesses to it.”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B9F2F73-1D7C-FE11-6956-453A560B3A2F}"/>
              </a:ext>
            </a:extLst>
          </p:cNvPr>
          <p:cNvSpPr/>
          <p:nvPr/>
        </p:nvSpPr>
        <p:spPr>
          <a:xfrm>
            <a:off x="457200" y="4064913"/>
            <a:ext cx="11696700" cy="27481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Annas (the high priest) was a “great hoarder of money.”</a:t>
            </a:r>
            <a:endParaRPr 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Antiquities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20.204</a:t>
            </a:r>
          </a:p>
          <a:p>
            <a:pPr lvl="0" algn="ctr"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BC to AD 40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Annas sent men to beat the tithes out of the priests! (20.206)</a:t>
            </a:r>
            <a:endParaRPr kumimoji="0" lang="en-US" sz="72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4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</p:spTree>
    <p:extLst>
      <p:ext uri="{BB962C8B-B14F-4D97-AF65-F5344CB8AC3E}">
        <p14:creationId xmlns:p14="http://schemas.microsoft.com/office/powerpoint/2010/main" val="19323083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6803FB-884D-45FC-9840-2EBA5B333F4A}"/>
              </a:ext>
            </a:extLst>
          </p:cNvPr>
          <p:cNvSpPr/>
          <p:nvPr/>
        </p:nvSpPr>
        <p:spPr>
          <a:xfrm>
            <a:off x="8077200" y="152400"/>
            <a:ext cx="1752600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8519D2-E133-5629-E314-B4D06ABF625B}"/>
              </a:ext>
            </a:extLst>
          </p:cNvPr>
          <p:cNvSpPr/>
          <p:nvPr/>
        </p:nvSpPr>
        <p:spPr>
          <a:xfrm>
            <a:off x="9284208" y="3621024"/>
            <a:ext cx="1600200" cy="533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4B48ADF-9911-25AF-C3A5-63C3254516DA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9284208" y="1066800"/>
            <a:ext cx="800100" cy="255422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7015E1-8905-4804-9B82-1F65A4B3BF91}"/>
              </a:ext>
            </a:extLst>
          </p:cNvPr>
          <p:cNvSpPr/>
          <p:nvPr/>
        </p:nvSpPr>
        <p:spPr>
          <a:xfrm>
            <a:off x="7391400" y="3735324"/>
            <a:ext cx="1892808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384CA98-0674-EE77-47B6-E15593DC956D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8305800" y="990600"/>
            <a:ext cx="647700" cy="255422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91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9F41421-E3BA-C309-F28C-523ED9BF563F}"/>
              </a:ext>
            </a:extLst>
          </p:cNvPr>
          <p:cNvSpPr/>
          <p:nvPr/>
        </p:nvSpPr>
        <p:spPr>
          <a:xfrm>
            <a:off x="1447800" y="1371600"/>
            <a:ext cx="92964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was Jesus so angry with what he saw?</a:t>
            </a:r>
          </a:p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that!”</a:t>
            </a:r>
          </a:p>
        </p:txBody>
      </p:sp>
    </p:spTree>
    <p:extLst>
      <p:ext uri="{BB962C8B-B14F-4D97-AF65-F5344CB8AC3E}">
        <p14:creationId xmlns:p14="http://schemas.microsoft.com/office/powerpoint/2010/main" val="177897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00584" y="64008"/>
            <a:ext cx="7900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words and actions imply serious financial theft.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21:13; Mark 11:17; Jeremiah 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Hundreds of thousands of people entered Jerusalem during Passover.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2.7 million? 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6.425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200,000? Joachim Jeremias,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Jerusalem in the Time of Jesus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(Philadelphia: Fortress Press, 1969), 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people were scamming these travelers out of lots of money.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Keritot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1:7; m. </a:t>
            </a:r>
            <a:r>
              <a:rPr kumimoji="0" lang="da-DK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Shekalim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1:6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Alfred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Edersheim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Life and Times of Jesus the Messiah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(1896), 364-376.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according to 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(1995), p.170.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9F41421-E3BA-C309-F28C-523ED9BF563F}"/>
              </a:ext>
            </a:extLst>
          </p:cNvPr>
          <p:cNvSpPr/>
          <p:nvPr/>
        </p:nvSpPr>
        <p:spPr>
          <a:xfrm>
            <a:off x="1447800" y="1371600"/>
            <a:ext cx="92964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are religious people</a:t>
            </a:r>
            <a:r>
              <a:rPr kumimoji="0" lang="en-US" sz="66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hypocritical?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don’t like that!”</a:t>
            </a:r>
          </a:p>
        </p:txBody>
      </p:sp>
    </p:spTree>
    <p:extLst>
      <p:ext uri="{BB962C8B-B14F-4D97-AF65-F5344CB8AC3E}">
        <p14:creationId xmlns:p14="http://schemas.microsoft.com/office/powerpoint/2010/main" val="34859529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you been hurt by someone in the name of God?</a:t>
            </a:r>
          </a:p>
          <a:p>
            <a:pPr marL="231775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you think Jesus feels about what you experienced?</a:t>
            </a:r>
          </a:p>
          <a:p>
            <a:pPr marL="463550"/>
            <a:r>
              <a:rPr lang="da-DK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18:6) Jesus said, “If you cause one of these little ones who trusts in me to stumble, it would be better for you to have a large millstone tied around your neck and be drowned in the depths of the sea.</a:t>
            </a:r>
          </a:p>
        </p:txBody>
      </p:sp>
    </p:spTree>
    <p:extLst>
      <p:ext uri="{BB962C8B-B14F-4D97-AF65-F5344CB8AC3E}">
        <p14:creationId xmlns:p14="http://schemas.microsoft.com/office/powerpoint/2010/main" val="41407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3:4) Jesus asked his critics,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“Does the law permit good deeds on the Sabbath, or is it a day for doing evil? Is this a day to save life or to destroy it?”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they wouldn’t answer him.</a:t>
            </a:r>
          </a:p>
        </p:txBody>
      </p:sp>
    </p:spTree>
    <p:extLst>
      <p:ext uri="{BB962C8B-B14F-4D97-AF65-F5344CB8AC3E}">
        <p14:creationId xmlns:p14="http://schemas.microsoft.com/office/powerpoint/2010/main" val="41633227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3:5) He looked around at them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angrily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was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deeply saddened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their hard hearts.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44862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3:5) He looked around at them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angrily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was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deeply saddened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their hard hearts. Then he said to the man,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“Hold out your hand.” So the man held out his hand, and it was restored!</a:t>
            </a:r>
          </a:p>
        </p:txBody>
      </p:sp>
    </p:spTree>
    <p:extLst>
      <p:ext uri="{BB962C8B-B14F-4D97-AF65-F5344CB8AC3E}">
        <p14:creationId xmlns:p14="http://schemas.microsoft.com/office/powerpoint/2010/main" val="766108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3:6) At once the Pharisees went away and met with the supporters of Herod to plot how to kill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50734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10:13) One day some parents brought their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children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Jesus so he could touch and bless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disciples scolded the parents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bothering him.</a:t>
            </a:r>
          </a:p>
        </p:txBody>
      </p:sp>
    </p:spTree>
    <p:extLst>
      <p:ext uri="{BB962C8B-B14F-4D97-AF65-F5344CB8AC3E}">
        <p14:creationId xmlns:p14="http://schemas.microsoft.com/office/powerpoint/2010/main" val="16228429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10:14) When Jesus saw this, he was angry with his disciples. He said to them,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“Let the children come to me. Don’t stop them! The Kingdom of God belongs to those who are like these children.”</a:t>
            </a:r>
          </a:p>
        </p:txBody>
      </p:sp>
    </p:spTree>
    <p:extLst>
      <p:ext uri="{BB962C8B-B14F-4D97-AF65-F5344CB8AC3E}">
        <p14:creationId xmlns:p14="http://schemas.microsoft.com/office/powerpoint/2010/main" val="28884860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10:15) “I tell you the truth, anyone who doesn’t receive the Kingdom of God like a child will never enter it.”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1501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2:14) In the temple courts he found people selling cattle, sheep and doves, and others sitting at tables exchanging money.</a:t>
            </a:r>
          </a:p>
        </p:txBody>
      </p:sp>
    </p:spTree>
    <p:extLst>
      <p:ext uri="{BB962C8B-B14F-4D97-AF65-F5344CB8AC3E}">
        <p14:creationId xmlns:p14="http://schemas.microsoft.com/office/powerpoint/2010/main" val="27215657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10474B52-1035-7C82-35DA-D66579F51A65}"/>
              </a:ext>
            </a:extLst>
          </p:cNvPr>
          <p:cNvSpPr/>
          <p:nvPr/>
        </p:nvSpPr>
        <p:spPr>
          <a:xfrm>
            <a:off x="1880616" y="3224784"/>
            <a:ext cx="10134600" cy="35448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(Mk. 10:16) Then he took the children in his arms and placed his hands on their heads and blessed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08841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8B7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tempted to give up on the Bible, or even truth in general?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Mark 7:7-8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729F2BBA-D0B3-4B50-2FB2-FB15F83D2BE6}"/>
              </a:ext>
            </a:extLst>
          </p:cNvPr>
          <p:cNvSpPr/>
          <p:nvPr/>
        </p:nvSpPr>
        <p:spPr>
          <a:xfrm>
            <a:off x="3429000" y="990600"/>
            <a:ext cx="8357616" cy="2033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Truth is our best defense against the evils and errors of religion.</a:t>
            </a:r>
          </a:p>
        </p:txBody>
      </p:sp>
    </p:spTree>
    <p:extLst>
      <p:ext uri="{BB962C8B-B14F-4D97-AF65-F5344CB8AC3E}">
        <p14:creationId xmlns:p14="http://schemas.microsoft.com/office/powerpoint/2010/main" val="3495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90432B-0247-737B-1ABF-0F9A1D308B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E95F2-376B-A815-BFF1-A81371EBB91C}"/>
              </a:ext>
            </a:extLst>
          </p:cNvPr>
          <p:cNvSpPr txBox="1"/>
          <p:nvPr/>
        </p:nvSpPr>
        <p:spPr>
          <a:xfrm>
            <a:off x="76200" y="70009"/>
            <a:ext cx="77723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Rachael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Denhollander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(Lawyer, gymnast, sexual abuse survivor)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Rachael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Denhollander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a Girl Worth?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(Carol Stream, IL: Tyndale, 2019), 100.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ED756F-6E30-64D2-AC35-CC1A4843B9B6}"/>
              </a:ext>
            </a:extLst>
          </p:cNvPr>
          <p:cNvSpPr txBox="1"/>
          <p:nvPr/>
        </p:nvSpPr>
        <p:spPr>
          <a:xfrm>
            <a:off x="171450" y="2438400"/>
            <a:ext cx="754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truth’s parameters were established by people alone, I had no way to define evil, or even justice for that matter…</a:t>
            </a:r>
          </a:p>
          <a:p>
            <a:pPr lvl="0" algn="ctr"/>
            <a:r>
              <a:rPr lang="en-US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Removing God didn’t fix the problem of evil.</a:t>
            </a:r>
          </a:p>
          <a:p>
            <a:pPr lvl="0" algn="ctr"/>
            <a:r>
              <a:rPr lang="en-US" sz="6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actually made it worse.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What Is a Girl Worth?: One Woman's Courageous Battle to Protect the  Innocent and Stop a Predator-No Matter the Cost: Denhollander, Rachael:  9781496441348: Amazon.com: Books">
            <a:extLst>
              <a:ext uri="{FF2B5EF4-FFF2-40B4-BE49-F238E27FC236}">
                <a16:creationId xmlns:a16="http://schemas.microsoft.com/office/drawing/2014/main" xmlns="" id="{9235749A-E82B-EC52-946D-3B7E10523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36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8B7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tempted to give up on the Bible, or even truth in general?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Mark 7:7-8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continuing to allow that person to control your view of God?</a:t>
            </a:r>
          </a:p>
        </p:txBody>
      </p:sp>
    </p:spTree>
    <p:extLst>
      <p:ext uri="{BB962C8B-B14F-4D97-AF65-F5344CB8AC3E}">
        <p14:creationId xmlns:p14="http://schemas.microsoft.com/office/powerpoint/2010/main" val="18106709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35FAA-52ED-DDAB-F826-9AF078EFF240}"/>
              </a:ext>
            </a:extLst>
          </p:cNvPr>
          <p:cNvSpPr txBox="1"/>
          <p:nvPr/>
        </p:nvSpPr>
        <p:spPr>
          <a:xfrm>
            <a:off x="51816" y="48768"/>
            <a:ext cx="7772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hurt by someone in the name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think Jesus feels about what you experienced?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18:6; Mark 3:4-5; 10:14-16; Luke 19:41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8B7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been tempted to give up on the Bible, or even truth in general?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Mark 7:7-8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7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continuing to allow that person to control your view of God?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Will you allow God to comfort you?</a:t>
            </a:r>
          </a:p>
        </p:txBody>
      </p:sp>
    </p:spTree>
    <p:extLst>
      <p:ext uri="{BB962C8B-B14F-4D97-AF65-F5344CB8AC3E}">
        <p14:creationId xmlns:p14="http://schemas.microsoft.com/office/powerpoint/2010/main" val="27608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Philosopher and Mathematician)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Bertrand Russell - Wikipedia">
            <a:extLst>
              <a:ext uri="{FF2B5EF4-FFF2-40B4-BE49-F238E27FC236}">
                <a16:creationId xmlns:a16="http://schemas.microsoft.com/office/drawing/2014/main" xmlns="" id="{53937331-256B-807B-0BFC-3DBC0D49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3980" y="0"/>
            <a:ext cx="427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B697241-A5AC-A10C-70AB-3930472DA801}"/>
              </a:ext>
            </a:extLst>
          </p:cNvPr>
          <p:cNvSpPr/>
          <p:nvPr/>
        </p:nvSpPr>
        <p:spPr>
          <a:xfrm>
            <a:off x="6211569" y="70009"/>
            <a:ext cx="5955030" cy="25853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would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have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 to that child?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6F3834-FC8D-A6A5-1E9F-455A340E28A6}"/>
              </a:ext>
            </a:extLst>
          </p:cNvPr>
          <p:cNvSpPr txBox="1"/>
          <p:nvPr/>
        </p:nvSpPr>
        <p:spPr>
          <a:xfrm>
            <a:off x="69849" y="2286000"/>
            <a:ext cx="7742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“No one can sit at the bedside of a dying child and still believe in God.”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871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Philosopher and Mathematician)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Bertrand Russell - Wikipedia">
            <a:extLst>
              <a:ext uri="{FF2B5EF4-FFF2-40B4-BE49-F238E27FC236}">
                <a16:creationId xmlns:a16="http://schemas.microsoft.com/office/drawing/2014/main" xmlns="" id="{53937331-256B-807B-0BFC-3DBC0D49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3980" y="0"/>
            <a:ext cx="427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B697241-A5AC-A10C-70AB-3930472DA801}"/>
              </a:ext>
            </a:extLst>
          </p:cNvPr>
          <p:cNvSpPr/>
          <p:nvPr/>
        </p:nvSpPr>
        <p:spPr>
          <a:xfrm>
            <a:off x="6211569" y="70009"/>
            <a:ext cx="5955030" cy="25853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would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 to that child?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6F3834-FC8D-A6A5-1E9F-455A340E28A6}"/>
              </a:ext>
            </a:extLst>
          </p:cNvPr>
          <p:cNvSpPr txBox="1"/>
          <p:nvPr/>
        </p:nvSpPr>
        <p:spPr>
          <a:xfrm>
            <a:off x="69849" y="2286000"/>
            <a:ext cx="7742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“No one can sit at the bedside of a dying child and still believe in God.”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85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Philosopher and Mathematician)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Russell, “A Free Man’s Worship,” 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I Am Not a Christian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ed. P. Edwards (New York: Simon &amp; Schuster, 1957), 107.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49" y="2286000"/>
            <a:ext cx="77425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Brief and powerless is Man’s life;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 him and all his race the slow, sure doom falls pitiless and dark.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Blind to good and evil, reckless of destruction, omnipotent matter rolls on its relentless way.</a:t>
            </a:r>
          </a:p>
        </p:txBody>
      </p:sp>
      <p:pic>
        <p:nvPicPr>
          <p:cNvPr id="8" name="Picture 2" descr="Bertrand Russell - Wikipedia">
            <a:extLst>
              <a:ext uri="{FF2B5EF4-FFF2-40B4-BE49-F238E27FC236}">
                <a16:creationId xmlns:a16="http://schemas.microsoft.com/office/drawing/2014/main" xmlns="" id="{53937331-256B-807B-0BFC-3DBC0D49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3980" y="0"/>
            <a:ext cx="427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095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Philosopher and Mathematician)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Russell, “A Free Man’s Worship,” 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I Am Not a Christian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ed. P. Edwards (New York: Simon &amp; Schuster, 1957), 107.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49" y="2286000"/>
            <a:ext cx="7742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heroism, no intensity of thought and feeling, can preserve an individual life beyond the grave.</a:t>
            </a:r>
          </a:p>
        </p:txBody>
      </p:sp>
      <p:pic>
        <p:nvPicPr>
          <p:cNvPr id="8" name="Picture 2" descr="Bertrand Russell - Wikipedia">
            <a:extLst>
              <a:ext uri="{FF2B5EF4-FFF2-40B4-BE49-F238E27FC236}">
                <a16:creationId xmlns:a16="http://schemas.microsoft.com/office/drawing/2014/main" xmlns="" id="{53937331-256B-807B-0BFC-3DBC0D49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3980" y="0"/>
            <a:ext cx="427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7079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Philosopher and Mathematician)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Russell, “A Free Man’s Worship,” 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I Am Not a Christian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ed. P. Edwards (New York: Simon &amp; Schuster, 1957), 107.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49" y="2286000"/>
            <a:ext cx="77425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 the </a:t>
            </a:r>
            <a:r>
              <a:rPr kumimoji="0" lang="en-US" sz="44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labours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ages, all the devotion, all the inspiration, all the noonday brightness of human genius, are destined to extinction in the vast death of the solar system.</a:t>
            </a:r>
          </a:p>
        </p:txBody>
      </p:sp>
      <p:pic>
        <p:nvPicPr>
          <p:cNvPr id="8" name="Picture 2" descr="Bertrand Russell - Wikipedia">
            <a:extLst>
              <a:ext uri="{FF2B5EF4-FFF2-40B4-BE49-F238E27FC236}">
                <a16:creationId xmlns:a16="http://schemas.microsoft.com/office/drawing/2014/main" xmlns="" id="{53937331-256B-807B-0BFC-3DBC0D49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3980" y="0"/>
            <a:ext cx="427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0334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2:14) </a:t>
            </a:r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temple courts </a:t>
            </a:r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found people selling cattle, sheep and doves, and others sitting at tables exchanging money.</a:t>
            </a:r>
          </a:p>
        </p:txBody>
      </p:sp>
    </p:spTree>
    <p:extLst>
      <p:ext uri="{BB962C8B-B14F-4D97-AF65-F5344CB8AC3E}">
        <p14:creationId xmlns:p14="http://schemas.microsoft.com/office/powerpoint/2010/main" val="1925952814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(Atheistic Philosopher and Mathematician)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Bertrand Russell, “A Free Man’s Worship,” 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I Am Not a Christian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ed. P. Edwards (New York: Simon &amp; Schuster, 1957), 107.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49" y="2286000"/>
            <a:ext cx="7742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whole temple of Man’s achievement must inevitably be buried beneath the debris of a universe in ruins.</a:t>
            </a:r>
          </a:p>
        </p:txBody>
      </p:sp>
      <p:pic>
        <p:nvPicPr>
          <p:cNvPr id="8" name="Picture 2" descr="Bertrand Russell - Wikipedia">
            <a:extLst>
              <a:ext uri="{FF2B5EF4-FFF2-40B4-BE49-F238E27FC236}">
                <a16:creationId xmlns:a16="http://schemas.microsoft.com/office/drawing/2014/main" xmlns="" id="{53937331-256B-807B-0BFC-3DBC0D49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3980" y="0"/>
            <a:ext cx="4278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20822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201168" y="609600"/>
            <a:ext cx="7519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does Jesus offer us in a world of harmful religious people?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81A9BF-0FC4-5EF7-D713-377BCCEA8437}"/>
              </a:ext>
            </a:extLst>
          </p:cNvPr>
          <p:cNvSpPr txBox="1"/>
          <p:nvPr/>
        </p:nvSpPr>
        <p:spPr>
          <a:xfrm>
            <a:off x="201168" y="3657600"/>
            <a:ext cx="7519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offers us another Temple…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8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2:18) The Jews responded to Jesus,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sign can you show us to prove your authority to do all this?”</a:t>
            </a:r>
          </a:p>
        </p:txBody>
      </p:sp>
    </p:spTree>
    <p:extLst>
      <p:ext uri="{BB962C8B-B14F-4D97-AF65-F5344CB8AC3E}">
        <p14:creationId xmlns:p14="http://schemas.microsoft.com/office/powerpoint/2010/main" val="36448028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2:19) Jesus answered them,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“Destroy this temple,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 will raise it again in three days.”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replied, “It has taken forty-six years to build this temple, and you are going to raise it in three days?”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temple he had spoken of</a:t>
            </a:r>
          </a:p>
          <a:p>
            <a:r>
              <a:rPr lang="en-US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72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body.</a:t>
            </a:r>
          </a:p>
        </p:txBody>
      </p:sp>
    </p:spTree>
    <p:extLst>
      <p:ext uri="{BB962C8B-B14F-4D97-AF65-F5344CB8AC3E}">
        <p14:creationId xmlns:p14="http://schemas.microsoft.com/office/powerpoint/2010/main" val="4071909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2:22) After he was raised from the dead, his disciples recalled what he had said.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they believed the scripture and the words that Jesus had spoken.</a:t>
            </a:r>
          </a:p>
        </p:txBody>
      </p:sp>
    </p:spTree>
    <p:extLst>
      <p:ext uri="{BB962C8B-B14F-4D97-AF65-F5344CB8AC3E}">
        <p14:creationId xmlns:p14="http://schemas.microsoft.com/office/powerpoint/2010/main" val="361991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2:23) Now while he was in Jerusalem at the Passover Festival, many people saw the signs he was performing and believed in his name.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Jesus would not entrust himself to them, for he knew all people.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did not need any testimony about mankind, for he knew what was in each person.</a:t>
            </a:r>
          </a:p>
        </p:txBody>
      </p:sp>
    </p:spTree>
    <p:extLst>
      <p:ext uri="{BB962C8B-B14F-4D97-AF65-F5344CB8AC3E}">
        <p14:creationId xmlns:p14="http://schemas.microsoft.com/office/powerpoint/2010/main" val="2763941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760" y="1752600"/>
            <a:ext cx="11184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Experience the love and protection of Jesus Christ tonight!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xmlns="" id="{4F321F18-63F7-125F-FEBB-89701CF1D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856"/>
            <a:ext cx="6248400" cy="64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136942" y="112776"/>
            <a:ext cx="847365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Temple Cleansings?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language implies chronology.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“It was almost time for the Jewish Passover” (John 2:13, 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mentioned later in his ministry.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“[The Galileans] had been in Jerusalem at the Passover celebration and had seen everything he did there” (Jn. 4:45).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 doublets occur frequently.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Raising people from the dead (Mt. 9:18ff; Lk. 7:11ff; Jn. 11).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Feeding thousands of people (Mark 6:30-44; 8:1-9).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accusers garble Jesus’ statement.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destroy this temple made with hands, and in three days I will build another made without hands” (Mark 14:58).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mention of 46 years.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Josephus,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Antiquities of the Jews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15.380 (20-17 BC).</a:t>
            </a:r>
          </a:p>
        </p:txBody>
      </p:sp>
    </p:spTree>
    <p:extLst>
      <p:ext uri="{BB962C8B-B14F-4D97-AF65-F5344CB8AC3E}">
        <p14:creationId xmlns:p14="http://schemas.microsoft.com/office/powerpoint/2010/main" val="29241971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E2CB39D-E75D-CA38-D5DC-A6D0F39679C3}"/>
              </a:ext>
            </a:extLst>
          </p:cNvPr>
          <p:cNvCxnSpPr>
            <a:cxnSpLocks/>
          </p:cNvCxnSpPr>
          <p:nvPr/>
        </p:nvCxnSpPr>
        <p:spPr>
          <a:xfrm flipV="1">
            <a:off x="2514600" y="2667000"/>
            <a:ext cx="2667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BC27E36-7230-D59B-43D2-E5FDD1BE8526}"/>
              </a:ext>
            </a:extLst>
          </p:cNvPr>
          <p:cNvCxnSpPr>
            <a:cxnSpLocks/>
          </p:cNvCxnSpPr>
          <p:nvPr/>
        </p:nvCxnSpPr>
        <p:spPr>
          <a:xfrm flipH="1">
            <a:off x="2057400" y="2743200"/>
            <a:ext cx="457200" cy="1143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5B88FD7-6360-4E87-1771-269C0F8A0043}"/>
              </a:ext>
            </a:extLst>
          </p:cNvPr>
          <p:cNvCxnSpPr>
            <a:cxnSpLocks/>
          </p:cNvCxnSpPr>
          <p:nvPr/>
        </p:nvCxnSpPr>
        <p:spPr>
          <a:xfrm>
            <a:off x="5181600" y="2667000"/>
            <a:ext cx="457200" cy="1143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0C97CB7-8F4C-693D-FE3D-0459EB042CEE}"/>
              </a:ext>
            </a:extLst>
          </p:cNvPr>
          <p:cNvCxnSpPr>
            <a:cxnSpLocks/>
          </p:cNvCxnSpPr>
          <p:nvPr/>
        </p:nvCxnSpPr>
        <p:spPr>
          <a:xfrm flipV="1">
            <a:off x="2057400" y="3810000"/>
            <a:ext cx="3581400" cy="50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B9EF343-56E7-C97E-1B89-83C96CE2DCEF}"/>
              </a:ext>
            </a:extLst>
          </p:cNvPr>
          <p:cNvCxnSpPr>
            <a:cxnSpLocks/>
          </p:cNvCxnSpPr>
          <p:nvPr/>
        </p:nvCxnSpPr>
        <p:spPr>
          <a:xfrm flipV="1">
            <a:off x="7086600" y="2514600"/>
            <a:ext cx="1752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678E6C4-F9CD-D905-04E5-C9C69D5EC712}"/>
              </a:ext>
            </a:extLst>
          </p:cNvPr>
          <p:cNvCxnSpPr>
            <a:cxnSpLocks/>
          </p:cNvCxnSpPr>
          <p:nvPr/>
        </p:nvCxnSpPr>
        <p:spPr>
          <a:xfrm>
            <a:off x="7144512" y="2583180"/>
            <a:ext cx="704088" cy="12522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90426FC-245A-0057-2178-5D35A973E031}"/>
              </a:ext>
            </a:extLst>
          </p:cNvPr>
          <p:cNvCxnSpPr>
            <a:cxnSpLocks/>
          </p:cNvCxnSpPr>
          <p:nvPr/>
        </p:nvCxnSpPr>
        <p:spPr>
          <a:xfrm>
            <a:off x="8763000" y="2514600"/>
            <a:ext cx="1447800" cy="1295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9FE661F-8605-028E-9D4F-8C46B5B3EEE5}"/>
              </a:ext>
            </a:extLst>
          </p:cNvPr>
          <p:cNvCxnSpPr>
            <a:cxnSpLocks/>
          </p:cNvCxnSpPr>
          <p:nvPr/>
        </p:nvCxnSpPr>
        <p:spPr>
          <a:xfrm flipV="1">
            <a:off x="7848600" y="3796792"/>
            <a:ext cx="2362200" cy="1320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9415214-BC11-2AA5-3BD8-A86CD4A58A42}"/>
              </a:ext>
            </a:extLst>
          </p:cNvPr>
          <p:cNvSpPr/>
          <p:nvPr/>
        </p:nvSpPr>
        <p:spPr>
          <a:xfrm>
            <a:off x="2743200" y="3067304"/>
            <a:ext cx="2209800" cy="514096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Temple Courts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CDCB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4E4798-099B-94EF-15F4-C352C3AA5CEC}"/>
              </a:ext>
            </a:extLst>
          </p:cNvPr>
          <p:cNvSpPr/>
          <p:nvPr/>
        </p:nvSpPr>
        <p:spPr>
          <a:xfrm>
            <a:off x="7496556" y="2991358"/>
            <a:ext cx="2209800" cy="514096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Temple Courts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CDCB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xmlns="" id="{03F1CDA9-4769-D97F-3767-6B7DE8570F1C}"/>
              </a:ext>
            </a:extLst>
          </p:cNvPr>
          <p:cNvSpPr/>
          <p:nvPr/>
        </p:nvSpPr>
        <p:spPr>
          <a:xfrm>
            <a:off x="2865120" y="266700"/>
            <a:ext cx="5897880" cy="1727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172,000 square yards.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L. Turner,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2008), p.499.</a:t>
            </a:r>
          </a:p>
        </p:txBody>
      </p:sp>
    </p:spTree>
    <p:extLst>
      <p:ext uri="{BB962C8B-B14F-4D97-AF65-F5344CB8AC3E}">
        <p14:creationId xmlns:p14="http://schemas.microsoft.com/office/powerpoint/2010/main" val="2954459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D7FF25-22AF-9FEE-C4FE-8452D1CBD959}"/>
              </a:ext>
            </a:extLst>
          </p:cNvPr>
          <p:cNvSpPr/>
          <p:nvPr/>
        </p:nvSpPr>
        <p:spPr>
          <a:xfrm>
            <a:off x="7762875" y="457200"/>
            <a:ext cx="4419600" cy="6096000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who has not seen the Temple of Herod has not seen a beautiful thing.”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Baba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Bathra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4a.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“[The Temple] was known throughout the Roman world.”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Maccabees 2:22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temple of immense wealth.”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Tacitus,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History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CDC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5.8.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E4F79BF-2011-2D6B-2810-D8F962BD2905}"/>
              </a:ext>
            </a:extLst>
          </p:cNvPr>
          <p:cNvSpPr/>
          <p:nvPr/>
        </p:nvSpPr>
        <p:spPr>
          <a:xfrm>
            <a:off x="9525" y="152400"/>
            <a:ext cx="7687056" cy="3200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Temple will be called a house of prayer for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nations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Isaiah 56:7</a:t>
            </a:r>
          </a:p>
        </p:txBody>
      </p:sp>
    </p:spTree>
    <p:extLst>
      <p:ext uri="{BB962C8B-B14F-4D97-AF65-F5344CB8AC3E}">
        <p14:creationId xmlns:p14="http://schemas.microsoft.com/office/powerpoint/2010/main" val="27995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2:14) </a:t>
            </a:r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temple courts </a:t>
            </a:r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found people selling cattle, sheep and doves, and others sitting at tables exchanging money.</a:t>
            </a:r>
          </a:p>
        </p:txBody>
      </p:sp>
    </p:spTree>
    <p:extLst>
      <p:ext uri="{BB962C8B-B14F-4D97-AF65-F5344CB8AC3E}">
        <p14:creationId xmlns:p14="http://schemas.microsoft.com/office/powerpoint/2010/main" val="416926672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2:14) In the temple courts he found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selling cattle, sheep and doves</a:t>
            </a:r>
            <a:r>
              <a:rPr lang="en-US" sz="4400" b="1" spc="-150" dirty="0"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others sitting at tables exchanging money.</a:t>
            </a:r>
          </a:p>
        </p:txBody>
      </p:sp>
    </p:spTree>
    <p:extLst>
      <p:ext uri="{BB962C8B-B14F-4D97-AF65-F5344CB8AC3E}">
        <p14:creationId xmlns:p14="http://schemas.microsoft.com/office/powerpoint/2010/main" val="348109543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3776</Words>
  <Application>Microsoft Office PowerPoint</Application>
  <PresentationFormat>Widescreen</PresentationFormat>
  <Paragraphs>386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2024-02-12T14:36:19Z</dcterms:created>
  <dcterms:modified xsi:type="dcterms:W3CDTF">2024-02-12T14:36:56Z</dcterms:modified>
</cp:coreProperties>
</file>