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48" r:id="rId1"/>
    <p:sldMasterId id="2147483660" r:id="rId2"/>
  </p:sldMasterIdLst>
  <p:notesMasterIdLst>
    <p:notesMasterId r:id="rId34"/>
  </p:notesMasterIdLst>
  <p:sldIdLst>
    <p:sldId id="1561" r:id="rId3"/>
    <p:sldId id="2205" r:id="rId4"/>
    <p:sldId id="1900" r:id="rId5"/>
    <p:sldId id="2211" r:id="rId6"/>
    <p:sldId id="2196" r:id="rId7"/>
    <p:sldId id="2206" r:id="rId8"/>
    <p:sldId id="2159" r:id="rId9"/>
    <p:sldId id="2160" r:id="rId10"/>
    <p:sldId id="2161" r:id="rId11"/>
    <p:sldId id="2162" r:id="rId12"/>
    <p:sldId id="2195" r:id="rId13"/>
    <p:sldId id="2212" r:id="rId14"/>
    <p:sldId id="2164" r:id="rId15"/>
    <p:sldId id="2165" r:id="rId16"/>
    <p:sldId id="2213" r:id="rId17"/>
    <p:sldId id="2166" r:id="rId18"/>
    <p:sldId id="2167" r:id="rId19"/>
    <p:sldId id="2201" r:id="rId20"/>
    <p:sldId id="2168" r:id="rId21"/>
    <p:sldId id="2169" r:id="rId22"/>
    <p:sldId id="2170" r:id="rId23"/>
    <p:sldId id="2202" r:id="rId24"/>
    <p:sldId id="2203" r:id="rId25"/>
    <p:sldId id="2204" r:id="rId26"/>
    <p:sldId id="2214" r:id="rId27"/>
    <p:sldId id="2171" r:id="rId28"/>
    <p:sldId id="2198" r:id="rId29"/>
    <p:sldId id="2215" r:id="rId30"/>
    <p:sldId id="2210" r:id="rId31"/>
    <p:sldId id="1523" r:id="rId32"/>
    <p:sldId id="189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E6"/>
    <a:srgbClr val="966636"/>
    <a:srgbClr val="957C61"/>
    <a:srgbClr val="928364"/>
    <a:srgbClr val="777359"/>
    <a:srgbClr val="878261"/>
    <a:srgbClr val="FFFF99"/>
    <a:srgbClr val="FFFFCC"/>
    <a:srgbClr val="817D65"/>
    <a:srgbClr val="FF92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00" autoAdjust="0"/>
    <p:restoredTop sz="85457" autoAdjust="0"/>
  </p:normalViewPr>
  <p:slideViewPr>
    <p:cSldViewPr>
      <p:cViewPr varScale="1">
        <p:scale>
          <a:sx n="57" d="100"/>
          <a:sy n="57" d="100"/>
        </p:scale>
        <p:origin x="28" y="1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F5C749-4993-4E44-A439-8E1EDE8A1D92}" type="datetimeFigureOut">
              <a:rPr lang="en-US" smtClean="0"/>
              <a:pPr/>
              <a:t>3/4/2025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B3B516-1BB5-4C80-B268-F5F2C570A7D0}" type="slidenum">
              <a:rPr lang="en-US" smtClean="0"/>
              <a:pPr/>
              <a:t>‹#›</a:t>
            </a:fld>
            <a:endParaRPr lang="en-US"/>
          </a:p>
        </p:txBody>
      </p:sp>
    </p:spTree>
    <p:extLst>
      <p:ext uri="{BB962C8B-B14F-4D97-AF65-F5344CB8AC3E}">
        <p14:creationId xmlns:p14="http://schemas.microsoft.com/office/powerpoint/2010/main" val="361234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4164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lgn="l"/>
            <a:endParaRPr lang="en-US" b="1" spc="0"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10</a:t>
            </a:fld>
            <a:endParaRPr lang="en-US"/>
          </a:p>
        </p:txBody>
      </p:sp>
    </p:spTree>
    <p:extLst>
      <p:ext uri="{BB962C8B-B14F-4D97-AF65-F5344CB8AC3E}">
        <p14:creationId xmlns:p14="http://schemas.microsoft.com/office/powerpoint/2010/main" val="49612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lvl="0" algn="l">
              <a:defRPr/>
            </a:pPr>
            <a:endParaRPr lang="en-US" sz="1000" b="1" spc="0"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64B3B516-1BB5-4C80-B268-F5F2C570A7D0}" type="slidenum">
              <a:rPr lang="en-US" smtClean="0"/>
              <a:pPr/>
              <a:t>11</a:t>
            </a:fld>
            <a:endParaRPr lang="en-US"/>
          </a:p>
        </p:txBody>
      </p:sp>
    </p:spTree>
    <p:extLst>
      <p:ext uri="{BB962C8B-B14F-4D97-AF65-F5344CB8AC3E}">
        <p14:creationId xmlns:p14="http://schemas.microsoft.com/office/powerpoint/2010/main" val="3465505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lvl="0" algn="l">
              <a:defRPr/>
            </a:pPr>
            <a:endParaRPr lang="en-US" sz="1000" b="1" spc="0"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64B3B516-1BB5-4C80-B268-F5F2C570A7D0}" type="slidenum">
              <a:rPr lang="en-US" smtClean="0"/>
              <a:pPr/>
              <a:t>12</a:t>
            </a:fld>
            <a:endParaRPr lang="en-US"/>
          </a:p>
        </p:txBody>
      </p:sp>
    </p:spTree>
    <p:extLst>
      <p:ext uri="{BB962C8B-B14F-4D97-AF65-F5344CB8AC3E}">
        <p14:creationId xmlns:p14="http://schemas.microsoft.com/office/powerpoint/2010/main" val="706700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1223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lgn="l"/>
            <a:endParaRPr lang="en-US" b="1" spc="0"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14</a:t>
            </a:fld>
            <a:endParaRPr lang="en-US"/>
          </a:p>
        </p:txBody>
      </p:sp>
    </p:spTree>
    <p:extLst>
      <p:ext uri="{BB962C8B-B14F-4D97-AF65-F5344CB8AC3E}">
        <p14:creationId xmlns:p14="http://schemas.microsoft.com/office/powerpoint/2010/main" val="2519004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lgn="l"/>
            <a:endParaRPr lang="en-US" b="1" spc="0"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15</a:t>
            </a:fld>
            <a:endParaRPr lang="en-US"/>
          </a:p>
        </p:txBody>
      </p:sp>
    </p:spTree>
    <p:extLst>
      <p:ext uri="{BB962C8B-B14F-4D97-AF65-F5344CB8AC3E}">
        <p14:creationId xmlns:p14="http://schemas.microsoft.com/office/powerpoint/2010/main" val="1562867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16</a:t>
            </a:fld>
            <a:endParaRPr lang="en-US"/>
          </a:p>
        </p:txBody>
      </p:sp>
    </p:spTree>
    <p:extLst>
      <p:ext uri="{BB962C8B-B14F-4D97-AF65-F5344CB8AC3E}">
        <p14:creationId xmlns:p14="http://schemas.microsoft.com/office/powerpoint/2010/main" val="710872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17</a:t>
            </a:fld>
            <a:endParaRPr lang="en-US"/>
          </a:p>
        </p:txBody>
      </p:sp>
    </p:spTree>
    <p:extLst>
      <p:ext uri="{BB962C8B-B14F-4D97-AF65-F5344CB8AC3E}">
        <p14:creationId xmlns:p14="http://schemas.microsoft.com/office/powerpoint/2010/main" val="9853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3207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19</a:t>
            </a:fld>
            <a:endParaRPr lang="en-US"/>
          </a:p>
        </p:txBody>
      </p:sp>
    </p:spTree>
    <p:extLst>
      <p:ext uri="{BB962C8B-B14F-4D97-AF65-F5344CB8AC3E}">
        <p14:creationId xmlns:p14="http://schemas.microsoft.com/office/powerpoint/2010/main" val="218826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631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20</a:t>
            </a:fld>
            <a:endParaRPr lang="en-US"/>
          </a:p>
        </p:txBody>
      </p:sp>
    </p:spTree>
    <p:extLst>
      <p:ext uri="{BB962C8B-B14F-4D97-AF65-F5344CB8AC3E}">
        <p14:creationId xmlns:p14="http://schemas.microsoft.com/office/powerpoint/2010/main" val="1149447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lvl="0" algn="l">
              <a:defRPr/>
            </a:pPr>
            <a:endParaRPr lang="en-GB" sz="1200" b="1" spc="0" dirty="0">
              <a:solidFill>
                <a:schemeClr val="accent2">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64B3B516-1BB5-4C80-B268-F5F2C570A7D0}" type="slidenum">
              <a:rPr lang="en-US" smtClean="0"/>
              <a:pPr/>
              <a:t>21</a:t>
            </a:fld>
            <a:endParaRPr lang="en-US"/>
          </a:p>
        </p:txBody>
      </p:sp>
    </p:spTree>
    <p:extLst>
      <p:ext uri="{BB962C8B-B14F-4D97-AF65-F5344CB8AC3E}">
        <p14:creationId xmlns:p14="http://schemas.microsoft.com/office/powerpoint/2010/main" val="23378282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22</a:t>
            </a:fld>
            <a:endParaRPr lang="en-US"/>
          </a:p>
        </p:txBody>
      </p:sp>
    </p:spTree>
    <p:extLst>
      <p:ext uri="{BB962C8B-B14F-4D97-AF65-F5344CB8AC3E}">
        <p14:creationId xmlns:p14="http://schemas.microsoft.com/office/powerpoint/2010/main" val="42155568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23</a:t>
            </a:fld>
            <a:endParaRPr lang="en-US"/>
          </a:p>
        </p:txBody>
      </p:sp>
    </p:spTree>
    <p:extLst>
      <p:ext uri="{BB962C8B-B14F-4D97-AF65-F5344CB8AC3E}">
        <p14:creationId xmlns:p14="http://schemas.microsoft.com/office/powerpoint/2010/main" val="9553897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24</a:t>
            </a:fld>
            <a:endParaRPr lang="en-US"/>
          </a:p>
        </p:txBody>
      </p:sp>
    </p:spTree>
    <p:extLst>
      <p:ext uri="{BB962C8B-B14F-4D97-AF65-F5344CB8AC3E}">
        <p14:creationId xmlns:p14="http://schemas.microsoft.com/office/powerpoint/2010/main" val="11071753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25</a:t>
            </a:fld>
            <a:endParaRPr lang="en-US"/>
          </a:p>
        </p:txBody>
      </p:sp>
    </p:spTree>
    <p:extLst>
      <p:ext uri="{BB962C8B-B14F-4D97-AF65-F5344CB8AC3E}">
        <p14:creationId xmlns:p14="http://schemas.microsoft.com/office/powerpoint/2010/main" val="1370017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26</a:t>
            </a:fld>
            <a:endParaRPr lang="en-US"/>
          </a:p>
        </p:txBody>
      </p:sp>
    </p:spTree>
    <p:extLst>
      <p:ext uri="{BB962C8B-B14F-4D97-AF65-F5344CB8AC3E}">
        <p14:creationId xmlns:p14="http://schemas.microsoft.com/office/powerpoint/2010/main" val="38376539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27</a:t>
            </a:fld>
            <a:endParaRPr lang="en-US"/>
          </a:p>
        </p:txBody>
      </p:sp>
    </p:spTree>
    <p:extLst>
      <p:ext uri="{BB962C8B-B14F-4D97-AF65-F5344CB8AC3E}">
        <p14:creationId xmlns:p14="http://schemas.microsoft.com/office/powerpoint/2010/main" val="3437827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28</a:t>
            </a:fld>
            <a:endParaRPr lang="en-US"/>
          </a:p>
        </p:txBody>
      </p:sp>
    </p:spTree>
    <p:extLst>
      <p:ext uri="{BB962C8B-B14F-4D97-AF65-F5344CB8AC3E}">
        <p14:creationId xmlns:p14="http://schemas.microsoft.com/office/powerpoint/2010/main" val="31354718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90775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3</a:t>
            </a:fld>
            <a:endParaRPr lang="en-US"/>
          </a:p>
        </p:txBody>
      </p:sp>
    </p:spTree>
    <p:extLst>
      <p:ext uri="{BB962C8B-B14F-4D97-AF65-F5344CB8AC3E}">
        <p14:creationId xmlns:p14="http://schemas.microsoft.com/office/powerpoint/2010/main" val="3665341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5768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4</a:t>
            </a:fld>
            <a:endParaRPr lang="en-US"/>
          </a:p>
        </p:txBody>
      </p:sp>
    </p:spTree>
    <p:extLst>
      <p:ext uri="{BB962C8B-B14F-4D97-AF65-F5344CB8AC3E}">
        <p14:creationId xmlns:p14="http://schemas.microsoft.com/office/powerpoint/2010/main" val="1931336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5</a:t>
            </a:fld>
            <a:endParaRPr lang="en-US"/>
          </a:p>
        </p:txBody>
      </p:sp>
    </p:spTree>
    <p:extLst>
      <p:ext uri="{BB962C8B-B14F-4D97-AF65-F5344CB8AC3E}">
        <p14:creationId xmlns:p14="http://schemas.microsoft.com/office/powerpoint/2010/main" val="255704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7347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7</a:t>
            </a:fld>
            <a:endParaRPr lang="en-US"/>
          </a:p>
        </p:txBody>
      </p:sp>
    </p:spTree>
    <p:extLst>
      <p:ext uri="{BB962C8B-B14F-4D97-AF65-F5344CB8AC3E}">
        <p14:creationId xmlns:p14="http://schemas.microsoft.com/office/powerpoint/2010/main" val="1140415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8</a:t>
            </a:fld>
            <a:endParaRPr lang="en-US"/>
          </a:p>
        </p:txBody>
      </p:sp>
    </p:spTree>
    <p:extLst>
      <p:ext uri="{BB962C8B-B14F-4D97-AF65-F5344CB8AC3E}">
        <p14:creationId xmlns:p14="http://schemas.microsoft.com/office/powerpoint/2010/main" val="3842460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9</a:t>
            </a:fld>
            <a:endParaRPr lang="en-US"/>
          </a:p>
        </p:txBody>
      </p:sp>
    </p:spTree>
    <p:extLst>
      <p:ext uri="{BB962C8B-B14F-4D97-AF65-F5344CB8AC3E}">
        <p14:creationId xmlns:p14="http://schemas.microsoft.com/office/powerpoint/2010/main" val="3459388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030089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FEF0AC-57F3-46C3-A067-AF9767D0141E}"/>
              </a:ext>
            </a:extLst>
          </p:cNvPr>
          <p:cNvSpPr/>
          <p:nvPr userDrawn="1"/>
        </p:nvSpPr>
        <p:spPr>
          <a:xfrm>
            <a:off x="982436" y="2008415"/>
            <a:ext cx="7581900" cy="2906486"/>
          </a:xfrm>
          <a:prstGeom prst="rect">
            <a:avLst/>
          </a:prstGeom>
          <a:solidFill>
            <a:srgbClr val="000000">
              <a:alpha val="21176"/>
            </a:srgbClr>
          </a:solidFill>
          <a:ln>
            <a:solidFill>
              <a:srgbClr val="0340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ffectLst>
                <a:outerShdw blurRad="38100" dist="38100" dir="2700000" algn="tl">
                  <a:srgbClr val="000000">
                    <a:alpha val="43137"/>
                  </a:srgbClr>
                </a:outerShdw>
              </a:effectLst>
            </a:endParaRPr>
          </a:p>
        </p:txBody>
      </p:sp>
      <p:sp>
        <p:nvSpPr>
          <p:cNvPr id="2" name="Title 1">
            <a:extLst>
              <a:ext uri="{FF2B5EF4-FFF2-40B4-BE49-F238E27FC236}">
                <a16:creationId xmlns:a16="http://schemas.microsoft.com/office/drawing/2014/main" id="{8EC4E82F-64D4-4769-BE3C-6E5329F7A79A}"/>
              </a:ext>
            </a:extLst>
          </p:cNvPr>
          <p:cNvSpPr>
            <a:spLocks noGrp="1"/>
          </p:cNvSpPr>
          <p:nvPr>
            <p:ph type="ctrTitle" hasCustomPrompt="1"/>
          </p:nvPr>
        </p:nvSpPr>
        <p:spPr>
          <a:xfrm>
            <a:off x="566057" y="1231220"/>
            <a:ext cx="8599714" cy="2387600"/>
          </a:xfrm>
        </p:spPr>
        <p:txBody>
          <a:bodyPr anchor="b">
            <a:normAutofit/>
          </a:bodyPr>
          <a:lstStyle>
            <a:lvl1pPr algn="ctr">
              <a:defRPr sz="7200" b="1">
                <a:solidFill>
                  <a:srgbClr val="72DB2B"/>
                </a:solidFill>
                <a:latin typeface="Lao UI" panose="020B0502040204020203" pitchFamily="34" charset="0"/>
                <a:cs typeface="Lao UI" panose="020B0502040204020203" pitchFamily="34" charset="0"/>
              </a:defRPr>
            </a:lvl1pPr>
          </a:lstStyle>
          <a:p>
            <a:r>
              <a:rPr lang="en-US" dirty="0"/>
              <a:t>Title</a:t>
            </a:r>
          </a:p>
        </p:txBody>
      </p:sp>
      <p:sp>
        <p:nvSpPr>
          <p:cNvPr id="3" name="Subtitle 2">
            <a:extLst>
              <a:ext uri="{FF2B5EF4-FFF2-40B4-BE49-F238E27FC236}">
                <a16:creationId xmlns:a16="http://schemas.microsoft.com/office/drawing/2014/main" id="{613C1D05-4FCF-4AE8-B4DD-1BA6EC2A1967}"/>
              </a:ext>
            </a:extLst>
          </p:cNvPr>
          <p:cNvSpPr>
            <a:spLocks noGrp="1"/>
          </p:cNvSpPr>
          <p:nvPr>
            <p:ph type="subTitle" idx="1" hasCustomPrompt="1"/>
          </p:nvPr>
        </p:nvSpPr>
        <p:spPr>
          <a:xfrm>
            <a:off x="566057" y="3710895"/>
            <a:ext cx="8599714" cy="1655762"/>
          </a:xfrm>
        </p:spPr>
        <p:txBody>
          <a:bodyPr>
            <a:normAutofit/>
          </a:bodyPr>
          <a:lstStyle>
            <a:lvl1pPr marL="0" indent="0" algn="ctr">
              <a:buNone/>
              <a:defRPr sz="4800" b="1">
                <a:solidFill>
                  <a:schemeClr val="bg1"/>
                </a:solidFill>
                <a:latin typeface="Lao UI" panose="020B0502040204020203" pitchFamily="34" charset="0"/>
                <a:cs typeface="Lao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418782380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2143" y="136525"/>
            <a:ext cx="11506200" cy="1325563"/>
          </a:xfrm>
        </p:spPr>
        <p:txBody>
          <a:bodyPr>
            <a:normAutofit/>
          </a:bodyPr>
          <a:lstStyle>
            <a:lvl1pPr>
              <a:lnSpc>
                <a:spcPct val="100000"/>
              </a:lnSpc>
              <a:defRPr sz="5000" b="1">
                <a:solidFill>
                  <a:schemeClr val="bg1"/>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useBgFill="1">
        <p:nvSpPr>
          <p:cNvPr id="3" name="Content Placeholder 2"/>
          <p:cNvSpPr>
            <a:spLocks noGrp="1"/>
          </p:cNvSpPr>
          <p:nvPr>
            <p:ph idx="1"/>
          </p:nvPr>
        </p:nvSpPr>
        <p:spPr>
          <a:xfrm>
            <a:off x="272143" y="1597024"/>
            <a:ext cx="11506200" cy="4945289"/>
          </a:xfrm>
        </p:spPr>
        <p:txBody>
          <a:bodyPr/>
          <a:lstStyle>
            <a:lvl1pPr>
              <a:lnSpc>
                <a:spcPct val="100000"/>
              </a:lnSpc>
              <a:defRPr sz="4600" b="1">
                <a:solidFill>
                  <a:srgbClr val="72DB2B"/>
                </a:solidFill>
                <a:latin typeface="Lao UI" panose="020B0502040204020203" pitchFamily="34" charset="0"/>
                <a:cs typeface="Lao UI" panose="020B0502040204020203" pitchFamily="34" charset="0"/>
              </a:defRPr>
            </a:lvl1pPr>
            <a:lvl2pPr>
              <a:lnSpc>
                <a:spcPct val="100000"/>
              </a:lnSpc>
              <a:defRPr sz="4400">
                <a:solidFill>
                  <a:schemeClr val="bg1"/>
                </a:solidFill>
                <a:latin typeface="Lao UI" panose="020B0502040204020203" pitchFamily="34" charset="0"/>
                <a:cs typeface="Lao UI" panose="020B0502040204020203" pitchFamily="34" charset="0"/>
              </a:defRPr>
            </a:lvl2pPr>
            <a:lvl3pPr>
              <a:lnSpc>
                <a:spcPct val="100000"/>
              </a:lnSpc>
              <a:defRPr sz="4200">
                <a:solidFill>
                  <a:schemeClr val="bg1"/>
                </a:solidFill>
                <a:latin typeface="Lao UI" panose="020B0502040204020203" pitchFamily="34" charset="0"/>
                <a:cs typeface="Lao UI" panose="020B0502040204020203" pitchFamily="34" charset="0"/>
              </a:defRPr>
            </a:lvl3pPr>
            <a:lvl4pPr>
              <a:lnSpc>
                <a:spcPct val="100000"/>
              </a:lnSpc>
              <a:defRPr sz="4000">
                <a:solidFill>
                  <a:schemeClr val="bg1"/>
                </a:solidFill>
                <a:latin typeface="Lao UI" panose="020B0502040204020203" pitchFamily="34" charset="0"/>
                <a:cs typeface="Lao UI" panose="020B0502040204020203" pitchFamily="34" charset="0"/>
              </a:defRPr>
            </a:lvl4pPr>
            <a:lvl5pPr>
              <a:lnSpc>
                <a:spcPct val="100000"/>
              </a:lnSpc>
              <a:defRPr sz="3800">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2312145"/>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5400" b="1">
                <a:solidFill>
                  <a:schemeClr val="bg1"/>
                </a:solidFill>
                <a:latin typeface="Lao UI" panose="020B0502040204020203" pitchFamily="34" charset="0"/>
                <a:cs typeface="Lao UI" panose="020B0502040204020203" pitchFamily="34" charset="0"/>
              </a:defRPr>
            </a:lvl1pPr>
          </a:lstStyle>
          <a:p>
            <a:r>
              <a:rPr lang="en-US" dirty="0"/>
              <a:t>Title</a:t>
            </a:r>
          </a:p>
        </p:txBody>
      </p:sp>
      <p:sp>
        <p:nvSpPr>
          <p:cNvPr id="3" name="Content Placeholder 2"/>
          <p:cNvSpPr>
            <a:spLocks noGrp="1"/>
          </p:cNvSpPr>
          <p:nvPr>
            <p:ph sz="half" idx="1"/>
          </p:nvPr>
        </p:nvSpPr>
        <p:spPr>
          <a:xfrm>
            <a:off x="838200" y="1825625"/>
            <a:ext cx="5181600" cy="4351338"/>
          </a:xfrm>
        </p:spPr>
        <p:txBody>
          <a:bodyPr/>
          <a:lstStyle>
            <a:lvl1pPr>
              <a:lnSpc>
                <a:spcPct val="100000"/>
              </a:lnSpc>
              <a:defRPr sz="4400" b="1">
                <a:solidFill>
                  <a:srgbClr val="72DB2B"/>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lnSpc>
                <a:spcPct val="100000"/>
              </a:lnSpc>
              <a:defRPr sz="4400" b="1">
                <a:solidFill>
                  <a:srgbClr val="72DB2B"/>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33A01C-E34D-4C3C-8E2D-FB95F254D7DE}" type="datetimeFigureOut">
              <a:rPr lang="en-US" smtClean="0">
                <a:solidFill>
                  <a:prstClr val="black">
                    <a:tint val="75000"/>
                  </a:prstClr>
                </a:solidFill>
              </a:rPr>
              <a:pPr/>
              <a:t>3/4/2025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F63B559-7634-44D8-AA3A-E62B6CDFB28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22634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3/4/2025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3A01C-E34D-4C3C-8E2D-FB95F254D7DE}"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3B559-7634-44D8-AA3A-E62B6CDFB28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1424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542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19:6)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Then I heard what sounded like a great multitude, like the roar of rushing waters and like loud peals of thunder, shouting:</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Hallelujah</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For our Lord God Almighty reigns.</a:t>
            </a:r>
          </a:p>
        </p:txBody>
      </p:sp>
      <p:sp>
        <p:nvSpPr>
          <p:cNvPr id="3" name="Rounded Rectangle 5">
            <a:extLst>
              <a:ext uri="{FF2B5EF4-FFF2-40B4-BE49-F238E27FC236}">
                <a16:creationId xmlns:a16="http://schemas.microsoft.com/office/drawing/2014/main" id="{FCC52557-A954-4EC6-9A8D-EF5ABF19E5F8}"/>
              </a:ext>
            </a:extLst>
          </p:cNvPr>
          <p:cNvSpPr/>
          <p:nvPr/>
        </p:nvSpPr>
        <p:spPr>
          <a:xfrm>
            <a:off x="4460175" y="2648200"/>
            <a:ext cx="7239000" cy="289065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“Hallelujah”</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“Praise” (</a:t>
            </a:r>
            <a:r>
              <a:rPr lang="en-GB" sz="4000" b="1" i="1" spc="-15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hallel</a:t>
            </a: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 and “God” (</a:t>
            </a:r>
            <a:r>
              <a:rPr lang="en-GB" sz="40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Jah</a:t>
            </a: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The people praise God for putting an end to world war…</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542632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19:7)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Let us rejoice and be glad and give him glory!</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For the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wedding</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of the Lamb has come, and his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bride</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has made herself ready.</a:t>
            </a:r>
          </a:p>
        </p:txBody>
      </p:sp>
      <p:sp>
        <p:nvSpPr>
          <p:cNvPr id="5" name="Rounded Rectangle 5">
            <a:extLst>
              <a:ext uri="{FF2B5EF4-FFF2-40B4-BE49-F238E27FC236}">
                <a16:creationId xmlns:a16="http://schemas.microsoft.com/office/drawing/2014/main" id="{7369DDC0-7240-4D81-A9C5-769086A56BDF}"/>
              </a:ext>
            </a:extLst>
          </p:cNvPr>
          <p:cNvSpPr/>
          <p:nvPr/>
        </p:nvSpPr>
        <p:spPr>
          <a:xfrm>
            <a:off x="152400" y="1991100"/>
            <a:ext cx="11890466" cy="21237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#1. Jesus will return to “marry his bride.”</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“I promised you as a pure bride to one husband: Christ.”</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This is a “betrothal period” (2 Corinthians 11:2; cf. Matthew 22:2ff; Ephesians 5:32).</a:t>
            </a:r>
          </a:p>
        </p:txBody>
      </p:sp>
    </p:spTree>
    <p:extLst>
      <p:ext uri="{BB962C8B-B14F-4D97-AF65-F5344CB8AC3E}">
        <p14:creationId xmlns:p14="http://schemas.microsoft.com/office/powerpoint/2010/main" val="1278449112"/>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left)">
                                      <p:cBhvr>
                                        <p:cTn id="25" dur="500"/>
                                        <p:tgtEl>
                                          <p:spTgt spid="5">
                                            <p:txEl>
                                              <p:pRg st="1" end="1"/>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left)">
                                      <p:cBhvr>
                                        <p:cTn id="2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19:7)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Let us rejoice and be glad and give him glory!</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For the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wedding</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of the Lamb has come, and his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bride</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has made herself ready.</a:t>
            </a:r>
          </a:p>
        </p:txBody>
      </p:sp>
      <p:sp>
        <p:nvSpPr>
          <p:cNvPr id="5" name="Rounded Rectangle 5">
            <a:extLst>
              <a:ext uri="{FF2B5EF4-FFF2-40B4-BE49-F238E27FC236}">
                <a16:creationId xmlns:a16="http://schemas.microsoft.com/office/drawing/2014/main" id="{7369DDC0-7240-4D81-A9C5-769086A56BDF}"/>
              </a:ext>
            </a:extLst>
          </p:cNvPr>
          <p:cNvSpPr/>
          <p:nvPr/>
        </p:nvSpPr>
        <p:spPr>
          <a:xfrm>
            <a:off x="152400" y="1991100"/>
            <a:ext cx="11890466" cy="21237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#1. Jesus will return to “marry his bride.”</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“I promised you as a pure bride to one husband: Christ.”</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This is a “betrothal period” (2 Corinthians 11:2; cf. Matthew 22:2ff; Ephesians 5:32).</a:t>
            </a:r>
          </a:p>
        </p:txBody>
      </p:sp>
      <p:sp>
        <p:nvSpPr>
          <p:cNvPr id="4" name="Rounded Rectangle 5">
            <a:extLst>
              <a:ext uri="{FF2B5EF4-FFF2-40B4-BE49-F238E27FC236}">
                <a16:creationId xmlns:a16="http://schemas.microsoft.com/office/drawing/2014/main" id="{BF225287-6020-4F7A-9121-470B6E357F86}"/>
              </a:ext>
            </a:extLst>
          </p:cNvPr>
          <p:cNvSpPr/>
          <p:nvPr/>
        </p:nvSpPr>
        <p:spPr>
          <a:xfrm>
            <a:off x="2700637" y="830356"/>
            <a:ext cx="9372600" cy="4398584"/>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Why choose </a:t>
            </a:r>
            <a:r>
              <a:rPr lang="en-GB" sz="4800" b="1" i="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marriage</a:t>
            </a:r>
            <a:r>
              <a:rPr lang="en-GB" sz="4800" b="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 as a symbol?</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Experiencing pleasure and affection.</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“In Your right hand there are </a:t>
            </a:r>
            <a:r>
              <a:rPr lang="en-GB" sz="2400"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pleasures</a:t>
            </a: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forever” (Ps. 16:11).</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Being wanted and pursued.</a:t>
            </a: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“I have loved you with an everlasting love” (Jer. 31:3).</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Enjoying total intimacy.</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“My soul thirsts for you. My whole body longs for you… Your unfailing love is better than life itself” (Ps. 63:1, 3).</a:t>
            </a:r>
          </a:p>
        </p:txBody>
      </p:sp>
      <p:sp>
        <p:nvSpPr>
          <p:cNvPr id="10" name="Rounded Rectangle 5">
            <a:extLst>
              <a:ext uri="{FF2B5EF4-FFF2-40B4-BE49-F238E27FC236}">
                <a16:creationId xmlns:a16="http://schemas.microsoft.com/office/drawing/2014/main" id="{FA7B4059-817F-4B4E-A0D5-30FFB53A3980}"/>
              </a:ext>
            </a:extLst>
          </p:cNvPr>
          <p:cNvSpPr/>
          <p:nvPr/>
        </p:nvSpPr>
        <p:spPr>
          <a:xfrm>
            <a:off x="304800" y="5305281"/>
            <a:ext cx="6047514" cy="1293774"/>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Requires </a:t>
            </a:r>
            <a:r>
              <a:rPr lang="en-GB" sz="6000" b="1" i="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consent</a:t>
            </a: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698630403"/>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left)">
                                      <p:cBhvr>
                                        <p:cTn id="25" dur="500"/>
                                        <p:tgtEl>
                                          <p:spTgt spid="5">
                                            <p:txEl>
                                              <p:pRg st="1" end="1"/>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left)">
                                      <p:cBhvr>
                                        <p:cTn id="29" dur="500"/>
                                        <p:tgtEl>
                                          <p:spTgt spid="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par>
                                <p:cTn id="35" presetID="22" presetClass="entr" presetSubtype="8" fill="hold" nodeType="with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wipe(left)">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wipe(left)">
                                      <p:cBhvr>
                                        <p:cTn id="42" dur="500"/>
                                        <p:tgtEl>
                                          <p:spTgt spid="4">
                                            <p:txEl>
                                              <p:pRg st="1" end="1"/>
                                            </p:txEl>
                                          </p:spTgt>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4">
                                            <p:txEl>
                                              <p:pRg st="2" end="2"/>
                                            </p:txEl>
                                          </p:spTgt>
                                        </p:tgtEl>
                                        <p:attrNameLst>
                                          <p:attrName>style.visibility</p:attrName>
                                        </p:attrNameLst>
                                      </p:cBhvr>
                                      <p:to>
                                        <p:strVal val="visible"/>
                                      </p:to>
                                    </p:set>
                                    <p:animEffect transition="in" filter="wipe(left)">
                                      <p:cBhvr>
                                        <p:cTn id="46" dur="500"/>
                                        <p:tgtEl>
                                          <p:spTgt spid="4">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animEffect transition="in" filter="wipe(left)">
                                      <p:cBhvr>
                                        <p:cTn id="51" dur="500"/>
                                        <p:tgtEl>
                                          <p:spTgt spid="4">
                                            <p:txEl>
                                              <p:pRg st="3" end="3"/>
                                            </p:txEl>
                                          </p:spTgt>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Effect transition="in" filter="wipe(left)">
                                      <p:cBhvr>
                                        <p:cTn id="55" dur="500"/>
                                        <p:tgtEl>
                                          <p:spTgt spid="4">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4">
                                            <p:txEl>
                                              <p:pRg st="5" end="5"/>
                                            </p:txEl>
                                          </p:spTgt>
                                        </p:tgtEl>
                                        <p:attrNameLst>
                                          <p:attrName>style.visibility</p:attrName>
                                        </p:attrNameLst>
                                      </p:cBhvr>
                                      <p:to>
                                        <p:strVal val="visible"/>
                                      </p:to>
                                    </p:set>
                                    <p:animEffect transition="in" filter="wipe(left)">
                                      <p:cBhvr>
                                        <p:cTn id="60" dur="500"/>
                                        <p:tgtEl>
                                          <p:spTgt spid="4">
                                            <p:txEl>
                                              <p:pRg st="5" end="5"/>
                                            </p:txEl>
                                          </p:spTgt>
                                        </p:tgtEl>
                                      </p:cBhvr>
                                    </p:animEffect>
                                  </p:childTnLst>
                                </p:cTn>
                              </p:par>
                            </p:childTnLst>
                          </p:cTn>
                        </p:par>
                        <p:par>
                          <p:cTn id="61" fill="hold">
                            <p:stCondLst>
                              <p:cond delay="500"/>
                            </p:stCondLst>
                            <p:childTnLst>
                              <p:par>
                                <p:cTn id="62" presetID="22" presetClass="entr" presetSubtype="8" fill="hold" nodeType="afterEffect">
                                  <p:stCondLst>
                                    <p:cond delay="0"/>
                                  </p:stCondLst>
                                  <p:childTnLst>
                                    <p:set>
                                      <p:cBhvr>
                                        <p:cTn id="63" dur="1" fill="hold">
                                          <p:stCondLst>
                                            <p:cond delay="0"/>
                                          </p:stCondLst>
                                        </p:cTn>
                                        <p:tgtEl>
                                          <p:spTgt spid="4">
                                            <p:txEl>
                                              <p:pRg st="6" end="6"/>
                                            </p:txEl>
                                          </p:spTgt>
                                        </p:tgtEl>
                                        <p:attrNameLst>
                                          <p:attrName>style.visibility</p:attrName>
                                        </p:attrNameLst>
                                      </p:cBhvr>
                                      <p:to>
                                        <p:strVal val="visible"/>
                                      </p:to>
                                    </p:set>
                                    <p:animEffect transition="in" filter="wipe(left)">
                                      <p:cBhvr>
                                        <p:cTn id="64" dur="500"/>
                                        <p:tgtEl>
                                          <p:spTgt spid="4">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wipe(left)">
                                      <p:cBhvr>
                                        <p:cTn id="6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 19:8) “</a:t>
            </a: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Fine linen, bright and clean, was given her to wear.” (Fine linen stands for the righteous acts of God’s holy people.)</a:t>
            </a:r>
          </a:p>
        </p:txBody>
      </p:sp>
      <p:sp>
        <p:nvSpPr>
          <p:cNvPr id="6" name="Rounded Rectangle 5">
            <a:extLst>
              <a:ext uri="{FF2B5EF4-FFF2-40B4-BE49-F238E27FC236}">
                <a16:creationId xmlns:a16="http://schemas.microsoft.com/office/drawing/2014/main" id="{067F9E5E-46AB-4411-AA52-656E10BB98F9}"/>
              </a:ext>
            </a:extLst>
          </p:cNvPr>
          <p:cNvSpPr/>
          <p:nvPr/>
        </p:nvSpPr>
        <p:spPr>
          <a:xfrm>
            <a:off x="2895600" y="1517074"/>
            <a:ext cx="8991601" cy="4800601"/>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150" normalizeH="0" baseline="0" noProof="0" dirty="0">
                <a:ln>
                  <a:noFill/>
                </a:ln>
                <a:solidFill>
                  <a:srgbClr val="EEECE1">
                    <a:lumMod val="9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 righteous acts?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Passive voice: This “was given” to us.</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“Righteous acts” (</a:t>
            </a:r>
            <a:r>
              <a:rPr kumimoji="0" lang="en-GB" sz="4000" b="1" i="1" u="none" strike="noStrike" kern="1200" cap="none" spc="-150" normalizeH="0" baseline="0" noProof="0" dirty="0" err="1">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dikaiōmata</a:t>
            </a:r>
            <a:r>
              <a:rPr kumimoji="0" lang="en-GB"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isn’t the term used for our justification.</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The “basic meaning of the word is ‘statute’ or ‘ordinance.’”</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EEECE1">
                    <a:lumMod val="75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George Eldon Ladd, </a:t>
            </a:r>
            <a:r>
              <a:rPr kumimoji="0" lang="en-GB" sz="2400" b="1" i="1" u="none" strike="noStrike" kern="1200" cap="none" spc="0" normalizeH="0" baseline="0" noProof="0" dirty="0">
                <a:ln>
                  <a:noFill/>
                </a:ln>
                <a:solidFill>
                  <a:srgbClr val="EEECE1">
                    <a:lumMod val="75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 Commentary on the Revelation of John</a:t>
            </a:r>
            <a:r>
              <a:rPr kumimoji="0" lang="en-GB" sz="2400" b="1" i="0" u="none" strike="noStrike" kern="1200" cap="none" spc="0" normalizeH="0" baseline="0" noProof="0" dirty="0">
                <a:ln>
                  <a:noFill/>
                </a:ln>
                <a:solidFill>
                  <a:srgbClr val="EEECE1">
                    <a:lumMod val="75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(Grand Rapids, MI: William B. Eerdmans, 1972), 249.</a:t>
            </a:r>
          </a:p>
        </p:txBody>
      </p:sp>
      <p:sp>
        <p:nvSpPr>
          <p:cNvPr id="7" name="Rectangle: Rounded Corners 6">
            <a:extLst>
              <a:ext uri="{FF2B5EF4-FFF2-40B4-BE49-F238E27FC236}">
                <a16:creationId xmlns:a16="http://schemas.microsoft.com/office/drawing/2014/main" id="{9ABE3409-6E1D-4C89-ABA5-8FA142068387}"/>
              </a:ext>
            </a:extLst>
          </p:cNvPr>
          <p:cNvSpPr/>
          <p:nvPr/>
        </p:nvSpPr>
        <p:spPr>
          <a:xfrm>
            <a:off x="8177150" y="116775"/>
            <a:ext cx="2971800" cy="650175"/>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Rounded Corners 9">
            <a:extLst>
              <a:ext uri="{FF2B5EF4-FFF2-40B4-BE49-F238E27FC236}">
                <a16:creationId xmlns:a16="http://schemas.microsoft.com/office/drawing/2014/main" id="{EC0FF487-48BF-4F3A-9016-B9BE5FE6A28B}"/>
              </a:ext>
            </a:extLst>
          </p:cNvPr>
          <p:cNvSpPr/>
          <p:nvPr/>
        </p:nvSpPr>
        <p:spPr>
          <a:xfrm>
            <a:off x="5791200" y="727773"/>
            <a:ext cx="3733800" cy="650175"/>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tangle: Rounded Corners 8">
            <a:extLst>
              <a:ext uri="{FF2B5EF4-FFF2-40B4-BE49-F238E27FC236}">
                <a16:creationId xmlns:a16="http://schemas.microsoft.com/office/drawing/2014/main" id="{474CD91C-D39C-49EA-9357-61018C3520D9}"/>
              </a:ext>
            </a:extLst>
          </p:cNvPr>
          <p:cNvSpPr/>
          <p:nvPr/>
        </p:nvSpPr>
        <p:spPr>
          <a:xfrm>
            <a:off x="3229100" y="2338451"/>
            <a:ext cx="8305800" cy="79829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32287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22" presetClass="entr" presetSubtype="8" fill="hold"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left)">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wipe(left)">
                                      <p:cBhvr>
                                        <p:cTn id="20" dur="500"/>
                                        <p:tgtEl>
                                          <p:spTgt spid="6">
                                            <p:txEl>
                                              <p:pRg st="1" end="1"/>
                                            </p:tx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wipe(left)">
                                      <p:cBhvr>
                                        <p:cTn id="29" dur="500"/>
                                        <p:tgtEl>
                                          <p:spTgt spid="6">
                                            <p:txEl>
                                              <p:pRg st="2" end="2"/>
                                            </p:txEl>
                                          </p:spTgt>
                                        </p:tgtEl>
                                      </p:cBhvr>
                                    </p:animEffect>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wipe(left)">
                                      <p:cBhvr>
                                        <p:cTn id="38" dur="500"/>
                                        <p:tgtEl>
                                          <p:spTgt spid="6">
                                            <p:txEl>
                                              <p:pRg st="3" end="3"/>
                                            </p:txEl>
                                          </p:spTgt>
                                        </p:tgtEl>
                                      </p:cBhvr>
                                    </p:animEffect>
                                  </p:childTnLst>
                                </p:cTn>
                              </p:par>
                            </p:childTnLst>
                          </p:cTn>
                        </p:par>
                        <p:par>
                          <p:cTn id="39" fill="hold">
                            <p:stCondLst>
                              <p:cond delay="500"/>
                            </p:stCondLst>
                            <p:childTnLst>
                              <p:par>
                                <p:cTn id="40" presetID="22" presetClass="entr" presetSubtype="8" fill="hold" nodeType="after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wipe(left)">
                                      <p:cBhvr>
                                        <p:cTn id="42" dur="5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animBg="1"/>
      <p:bldP spid="7" grpId="0" animBg="1"/>
      <p:bldP spid="10"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317009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19:9)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angel said to me,</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“Write this: Blessed are those who are invited to the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wedding feast</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of the Lamb.”</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And he added, “These are true words that come from God.” </a:t>
            </a:r>
          </a:p>
        </p:txBody>
      </p:sp>
      <p:sp>
        <p:nvSpPr>
          <p:cNvPr id="5" name="Rounded Rectangle 5">
            <a:extLst>
              <a:ext uri="{FF2B5EF4-FFF2-40B4-BE49-F238E27FC236}">
                <a16:creationId xmlns:a16="http://schemas.microsoft.com/office/drawing/2014/main" id="{073C5C65-C738-49F1-8C2F-705862EB644B}"/>
              </a:ext>
            </a:extLst>
          </p:cNvPr>
          <p:cNvSpPr/>
          <p:nvPr/>
        </p:nvSpPr>
        <p:spPr>
          <a:xfrm>
            <a:off x="1266098" y="2514600"/>
            <a:ext cx="10935195" cy="4724401"/>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#2. Jesus will return to throw a party.</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God “will prepare a feast of rich food for all peoples, a banquet of aged wine—the best of meats and the finest of wines.”</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Isaiah 25:6</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Jesus said, “I will not drink wine again until the day I drink it new with you in my Father’s Kingdom.”</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Matthew 26:29</a:t>
            </a:r>
          </a:p>
        </p:txBody>
      </p:sp>
    </p:spTree>
    <p:extLst>
      <p:ext uri="{BB962C8B-B14F-4D97-AF65-F5344CB8AC3E}">
        <p14:creationId xmlns:p14="http://schemas.microsoft.com/office/powerpoint/2010/main" val="5363373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left)">
                                      <p:cBhvr>
                                        <p:cTn id="25" dur="500"/>
                                        <p:tgtEl>
                                          <p:spTgt spid="5">
                                            <p:txEl>
                                              <p:pRg st="1" end="1"/>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left)">
                                      <p:cBhvr>
                                        <p:cTn id="29" dur="500"/>
                                        <p:tgtEl>
                                          <p:spTgt spid="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wipe(left)">
                                      <p:cBhvr>
                                        <p:cTn id="34" dur="500"/>
                                        <p:tgtEl>
                                          <p:spTgt spid="5">
                                            <p:txEl>
                                              <p:pRg st="3" end="3"/>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wipe(left)">
                                      <p:cBhvr>
                                        <p:cTn id="3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317009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19:9)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angel said to me,</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“Write this: Blessed are those who are invited to the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wedding feast</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of the Lamb.”</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And he added, “These are true words that come from God.” </a:t>
            </a:r>
          </a:p>
        </p:txBody>
      </p:sp>
      <p:sp>
        <p:nvSpPr>
          <p:cNvPr id="5" name="Rounded Rectangle 5">
            <a:extLst>
              <a:ext uri="{FF2B5EF4-FFF2-40B4-BE49-F238E27FC236}">
                <a16:creationId xmlns:a16="http://schemas.microsoft.com/office/drawing/2014/main" id="{073C5C65-C738-49F1-8C2F-705862EB644B}"/>
              </a:ext>
            </a:extLst>
          </p:cNvPr>
          <p:cNvSpPr/>
          <p:nvPr/>
        </p:nvSpPr>
        <p:spPr>
          <a:xfrm>
            <a:off x="647205" y="2009899"/>
            <a:ext cx="10935195" cy="4724401"/>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#2. Jesus will return to throw a party.</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God “will prepare a feast of rich food for all peoples, a banquet of aged wine—the best of meats and the finest of wines.”</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Isaiah 25:6</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Jesus said, “I will not drink wine again until the day I drink it new with you in my Father’s Kingdom.”</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Matthew 26:29</a:t>
            </a:r>
          </a:p>
        </p:txBody>
      </p:sp>
      <p:sp>
        <p:nvSpPr>
          <p:cNvPr id="7" name="Rounded Rectangle 5">
            <a:extLst>
              <a:ext uri="{FF2B5EF4-FFF2-40B4-BE49-F238E27FC236}">
                <a16:creationId xmlns:a16="http://schemas.microsoft.com/office/drawing/2014/main" id="{1F76E995-FFFA-4774-84D6-86FD7142FA39}"/>
              </a:ext>
            </a:extLst>
          </p:cNvPr>
          <p:cNvSpPr/>
          <p:nvPr/>
        </p:nvSpPr>
        <p:spPr>
          <a:xfrm>
            <a:off x="3372612" y="-152400"/>
            <a:ext cx="8991600" cy="6281809"/>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Why choose a </a:t>
            </a:r>
            <a:r>
              <a:rPr lang="en-GB" sz="4800" b="1" i="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party</a:t>
            </a:r>
            <a:r>
              <a:rPr lang="en-GB" sz="4800" b="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 as a symbol?</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Happiness and stimulation.</a:t>
            </a: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“Blessed” (</a:t>
            </a:r>
            <a:r>
              <a:rPr lang="en-GB" sz="2400" b="1" i="1" dirty="0" err="1">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ʾašhrê</a:t>
            </a: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means “happy.”</a:t>
            </a:r>
          </a:p>
          <a:p>
            <a:pPr lvl="0" algn="ctr">
              <a:defRPr/>
            </a:pP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Rolf A. Jacobson and Beth Tanner, </a:t>
            </a:r>
            <a:r>
              <a:rPr lang="en-GB" sz="1200"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Psalms</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(2014), 60; Gerald H. Wilson, </a:t>
            </a:r>
            <a:r>
              <a:rPr lang="en-GB" sz="1200"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Psalms</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(2002), 94; Robert Alter, </a:t>
            </a:r>
            <a:r>
              <a:rPr lang="en-GB" sz="1200"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The Book of Psalms</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(2009), 3; Derek Kidner, </a:t>
            </a:r>
            <a:r>
              <a:rPr lang="en-GB" sz="1200"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Psalms</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(1973), 64; Willem A. </a:t>
            </a:r>
            <a:r>
              <a:rPr lang="en-GB" sz="1200" b="1" dirty="0" err="1">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VanGemeren</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GB" sz="1200"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Psalms</a:t>
            </a:r>
            <a:r>
              <a:rPr lang="en-GB" sz="1200" b="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(1991), 53.</a:t>
            </a: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“God causes… wine which makes man’s heart glad” (Ps. 104:14-15).</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Laughter and fun.</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“Blessed are you who weep now, for you will laugh” (Lk. 6:21).</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Connection and belonging.</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“We are many parts of one body, and we all belong to each other” (Romans 12:5).</a:t>
            </a: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“There is a friend who sticks closer than a brother” (Prov. 18:24).</a:t>
            </a:r>
          </a:p>
        </p:txBody>
      </p:sp>
      <p:sp>
        <p:nvSpPr>
          <p:cNvPr id="9" name="Rounded Rectangle 5">
            <a:extLst>
              <a:ext uri="{FF2B5EF4-FFF2-40B4-BE49-F238E27FC236}">
                <a16:creationId xmlns:a16="http://schemas.microsoft.com/office/drawing/2014/main" id="{B56DA779-6115-4079-80FD-BB1C9E7ABEFF}"/>
              </a:ext>
            </a:extLst>
          </p:cNvPr>
          <p:cNvSpPr/>
          <p:nvPr/>
        </p:nvSpPr>
        <p:spPr>
          <a:xfrm>
            <a:off x="178036" y="5703124"/>
            <a:ext cx="7162800" cy="1276600"/>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Requires </a:t>
            </a:r>
            <a:r>
              <a:rPr lang="en-GB" sz="6000" b="1" i="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showing up</a:t>
            </a: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4193218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left)">
                                      <p:cBhvr>
                                        <p:cTn id="25" dur="500"/>
                                        <p:tgtEl>
                                          <p:spTgt spid="5">
                                            <p:txEl>
                                              <p:pRg st="1" end="1"/>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left)">
                                      <p:cBhvr>
                                        <p:cTn id="29" dur="500"/>
                                        <p:tgtEl>
                                          <p:spTgt spid="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wipe(left)">
                                      <p:cBhvr>
                                        <p:cTn id="34" dur="500"/>
                                        <p:tgtEl>
                                          <p:spTgt spid="5">
                                            <p:txEl>
                                              <p:pRg st="3" end="3"/>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wipe(left)">
                                      <p:cBhvr>
                                        <p:cTn id="38" dur="500"/>
                                        <p:tgtEl>
                                          <p:spTgt spid="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par>
                                <p:cTn id="44" presetID="22" presetClass="entr" presetSubtype="8" fill="hold" nodeType="with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Effect transition="in" filter="wipe(left)">
                                      <p:cBhvr>
                                        <p:cTn id="46" dur="5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wipe(left)">
                                      <p:cBhvr>
                                        <p:cTn id="51" dur="500"/>
                                        <p:tgtEl>
                                          <p:spTgt spid="7">
                                            <p:txEl>
                                              <p:pRg st="1" end="1"/>
                                            </p:txEl>
                                          </p:spTgt>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animEffect transition="in" filter="wipe(left)">
                                      <p:cBhvr>
                                        <p:cTn id="55" dur="500"/>
                                        <p:tgtEl>
                                          <p:spTgt spid="7">
                                            <p:txEl>
                                              <p:pRg st="2" end="2"/>
                                            </p:txEl>
                                          </p:spTgt>
                                        </p:tgtEl>
                                      </p:cBhvr>
                                    </p:animEffect>
                                  </p:childTnLst>
                                </p:cTn>
                              </p:par>
                            </p:childTnLst>
                          </p:cTn>
                        </p:par>
                        <p:par>
                          <p:cTn id="56" fill="hold">
                            <p:stCondLst>
                              <p:cond delay="1000"/>
                            </p:stCondLst>
                            <p:childTnLst>
                              <p:par>
                                <p:cTn id="57" presetID="22" presetClass="entr" presetSubtype="8" fill="hold" nodeType="afterEffect">
                                  <p:stCondLst>
                                    <p:cond delay="0"/>
                                  </p:stCondLst>
                                  <p:childTnLst>
                                    <p:set>
                                      <p:cBhvr>
                                        <p:cTn id="58" dur="1" fill="hold">
                                          <p:stCondLst>
                                            <p:cond delay="0"/>
                                          </p:stCondLst>
                                        </p:cTn>
                                        <p:tgtEl>
                                          <p:spTgt spid="7">
                                            <p:txEl>
                                              <p:pRg st="3" end="3"/>
                                            </p:txEl>
                                          </p:spTgt>
                                        </p:tgtEl>
                                        <p:attrNameLst>
                                          <p:attrName>style.visibility</p:attrName>
                                        </p:attrNameLst>
                                      </p:cBhvr>
                                      <p:to>
                                        <p:strVal val="visible"/>
                                      </p:to>
                                    </p:set>
                                    <p:animEffect transition="in" filter="wipe(left)">
                                      <p:cBhvr>
                                        <p:cTn id="59" dur="500"/>
                                        <p:tgtEl>
                                          <p:spTgt spid="7">
                                            <p:txEl>
                                              <p:pRg st="3" end="3"/>
                                            </p:txEl>
                                          </p:spTgt>
                                        </p:tgtEl>
                                      </p:cBhvr>
                                    </p:animEffect>
                                  </p:childTnLst>
                                </p:cTn>
                              </p:par>
                            </p:childTnLst>
                          </p:cTn>
                        </p:par>
                        <p:par>
                          <p:cTn id="60" fill="hold">
                            <p:stCondLst>
                              <p:cond delay="1500"/>
                            </p:stCondLst>
                            <p:childTnLst>
                              <p:par>
                                <p:cTn id="61" presetID="22" presetClass="entr" presetSubtype="8" fill="hold" nodeType="afterEffect">
                                  <p:stCondLst>
                                    <p:cond delay="0"/>
                                  </p:stCondLst>
                                  <p:childTnLst>
                                    <p:set>
                                      <p:cBhvr>
                                        <p:cTn id="62" dur="1" fill="hold">
                                          <p:stCondLst>
                                            <p:cond delay="0"/>
                                          </p:stCondLst>
                                        </p:cTn>
                                        <p:tgtEl>
                                          <p:spTgt spid="7">
                                            <p:txEl>
                                              <p:pRg st="4" end="4"/>
                                            </p:txEl>
                                          </p:spTgt>
                                        </p:tgtEl>
                                        <p:attrNameLst>
                                          <p:attrName>style.visibility</p:attrName>
                                        </p:attrNameLst>
                                      </p:cBhvr>
                                      <p:to>
                                        <p:strVal val="visible"/>
                                      </p:to>
                                    </p:set>
                                    <p:animEffect transition="in" filter="wipe(left)">
                                      <p:cBhvr>
                                        <p:cTn id="63" dur="500"/>
                                        <p:tgtEl>
                                          <p:spTgt spid="7">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7">
                                            <p:txEl>
                                              <p:pRg st="5" end="5"/>
                                            </p:txEl>
                                          </p:spTgt>
                                        </p:tgtEl>
                                        <p:attrNameLst>
                                          <p:attrName>style.visibility</p:attrName>
                                        </p:attrNameLst>
                                      </p:cBhvr>
                                      <p:to>
                                        <p:strVal val="visible"/>
                                      </p:to>
                                    </p:set>
                                    <p:animEffect transition="in" filter="wipe(left)">
                                      <p:cBhvr>
                                        <p:cTn id="68" dur="500"/>
                                        <p:tgtEl>
                                          <p:spTgt spid="7">
                                            <p:txEl>
                                              <p:pRg st="5" end="5"/>
                                            </p:txEl>
                                          </p:spTgt>
                                        </p:tgtEl>
                                      </p:cBhvr>
                                    </p:animEffect>
                                  </p:childTnLst>
                                </p:cTn>
                              </p:par>
                            </p:childTnLst>
                          </p:cTn>
                        </p:par>
                        <p:par>
                          <p:cTn id="69" fill="hold">
                            <p:stCondLst>
                              <p:cond delay="500"/>
                            </p:stCondLst>
                            <p:childTnLst>
                              <p:par>
                                <p:cTn id="70" presetID="22" presetClass="entr" presetSubtype="8" fill="hold" nodeType="afterEffect">
                                  <p:stCondLst>
                                    <p:cond delay="0"/>
                                  </p:stCondLst>
                                  <p:childTnLst>
                                    <p:set>
                                      <p:cBhvr>
                                        <p:cTn id="71" dur="1" fill="hold">
                                          <p:stCondLst>
                                            <p:cond delay="0"/>
                                          </p:stCondLst>
                                        </p:cTn>
                                        <p:tgtEl>
                                          <p:spTgt spid="7">
                                            <p:txEl>
                                              <p:pRg st="6" end="6"/>
                                            </p:txEl>
                                          </p:spTgt>
                                        </p:tgtEl>
                                        <p:attrNameLst>
                                          <p:attrName>style.visibility</p:attrName>
                                        </p:attrNameLst>
                                      </p:cBhvr>
                                      <p:to>
                                        <p:strVal val="visible"/>
                                      </p:to>
                                    </p:set>
                                    <p:animEffect transition="in" filter="wipe(left)">
                                      <p:cBhvr>
                                        <p:cTn id="72" dur="500"/>
                                        <p:tgtEl>
                                          <p:spTgt spid="7">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7">
                                            <p:txEl>
                                              <p:pRg st="7" end="7"/>
                                            </p:txEl>
                                          </p:spTgt>
                                        </p:tgtEl>
                                        <p:attrNameLst>
                                          <p:attrName>style.visibility</p:attrName>
                                        </p:attrNameLst>
                                      </p:cBhvr>
                                      <p:to>
                                        <p:strVal val="visible"/>
                                      </p:to>
                                    </p:set>
                                    <p:animEffect transition="in" filter="wipe(left)">
                                      <p:cBhvr>
                                        <p:cTn id="77" dur="500"/>
                                        <p:tgtEl>
                                          <p:spTgt spid="7">
                                            <p:txEl>
                                              <p:pRg st="7" end="7"/>
                                            </p:txEl>
                                          </p:spTgt>
                                        </p:tgtEl>
                                      </p:cBhvr>
                                    </p:animEffect>
                                  </p:childTnLst>
                                </p:cTn>
                              </p:par>
                            </p:childTnLst>
                          </p:cTn>
                        </p:par>
                        <p:par>
                          <p:cTn id="78" fill="hold">
                            <p:stCondLst>
                              <p:cond delay="500"/>
                            </p:stCondLst>
                            <p:childTnLst>
                              <p:par>
                                <p:cTn id="79" presetID="22" presetClass="entr" presetSubtype="8" fill="hold" nodeType="afterEffect">
                                  <p:stCondLst>
                                    <p:cond delay="0"/>
                                  </p:stCondLst>
                                  <p:childTnLst>
                                    <p:set>
                                      <p:cBhvr>
                                        <p:cTn id="80" dur="1" fill="hold">
                                          <p:stCondLst>
                                            <p:cond delay="0"/>
                                          </p:stCondLst>
                                        </p:cTn>
                                        <p:tgtEl>
                                          <p:spTgt spid="7">
                                            <p:txEl>
                                              <p:pRg st="8" end="8"/>
                                            </p:txEl>
                                          </p:spTgt>
                                        </p:tgtEl>
                                        <p:attrNameLst>
                                          <p:attrName>style.visibility</p:attrName>
                                        </p:attrNameLst>
                                      </p:cBhvr>
                                      <p:to>
                                        <p:strVal val="visible"/>
                                      </p:to>
                                    </p:set>
                                    <p:animEffect transition="in" filter="wipe(left)">
                                      <p:cBhvr>
                                        <p:cTn id="81" dur="500"/>
                                        <p:tgtEl>
                                          <p:spTgt spid="7">
                                            <p:txEl>
                                              <p:pRg st="8" end="8"/>
                                            </p:txEl>
                                          </p:spTgt>
                                        </p:tgtEl>
                                      </p:cBhvr>
                                    </p:animEffect>
                                  </p:childTnLst>
                                </p:cTn>
                              </p:par>
                            </p:childTnLst>
                          </p:cTn>
                        </p:par>
                        <p:par>
                          <p:cTn id="82" fill="hold">
                            <p:stCondLst>
                              <p:cond delay="1000"/>
                            </p:stCondLst>
                            <p:childTnLst>
                              <p:par>
                                <p:cTn id="83" presetID="22" presetClass="entr" presetSubtype="8" fill="hold" nodeType="afterEffect">
                                  <p:stCondLst>
                                    <p:cond delay="0"/>
                                  </p:stCondLst>
                                  <p:childTnLst>
                                    <p:set>
                                      <p:cBhvr>
                                        <p:cTn id="84" dur="1" fill="hold">
                                          <p:stCondLst>
                                            <p:cond delay="0"/>
                                          </p:stCondLst>
                                        </p:cTn>
                                        <p:tgtEl>
                                          <p:spTgt spid="7">
                                            <p:txEl>
                                              <p:pRg st="9" end="9"/>
                                            </p:txEl>
                                          </p:spTgt>
                                        </p:tgtEl>
                                        <p:attrNameLst>
                                          <p:attrName>style.visibility</p:attrName>
                                        </p:attrNameLst>
                                      </p:cBhvr>
                                      <p:to>
                                        <p:strVal val="visible"/>
                                      </p:to>
                                    </p:set>
                                    <p:animEffect transition="in" filter="wipe(left)">
                                      <p:cBhvr>
                                        <p:cTn id="85" dur="500"/>
                                        <p:tgtEl>
                                          <p:spTgt spid="7">
                                            <p:txEl>
                                              <p:pRg st="9" end="9"/>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wipe(left)">
                                      <p:cBhvr>
                                        <p:cTn id="9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440120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19:10)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this I fell at the angel’s feet to worship him.</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But he said to me,</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Don’t do that!</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I am a fellow servant with you and with your brothers and sisters who hold to the testimony of Jesus.</a:t>
            </a:r>
          </a:p>
          <a:p>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Worship God!</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For it is the Spirit of prophecy who bears testimony to Jesus.”</a:t>
            </a:r>
          </a:p>
        </p:txBody>
      </p:sp>
    </p:spTree>
    <p:extLst>
      <p:ext uri="{BB962C8B-B14F-4D97-AF65-F5344CB8AC3E}">
        <p14:creationId xmlns:p14="http://schemas.microsoft.com/office/powerpoint/2010/main" val="30788844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wipe(left)">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19:11)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I saw heaven standing open and there before me was a white horse, whose rider is called Faithful and True. With justice he judges and wages war.</a:t>
            </a:r>
          </a:p>
        </p:txBody>
      </p:sp>
      <p:sp>
        <p:nvSpPr>
          <p:cNvPr id="10" name="Rounded Rectangle 5">
            <a:extLst>
              <a:ext uri="{FF2B5EF4-FFF2-40B4-BE49-F238E27FC236}">
                <a16:creationId xmlns:a16="http://schemas.microsoft.com/office/drawing/2014/main" id="{B1AE29DA-322F-40F4-BD9E-8BEB6F8CD1E3}"/>
              </a:ext>
            </a:extLst>
          </p:cNvPr>
          <p:cNvSpPr/>
          <p:nvPr/>
        </p:nvSpPr>
        <p:spPr>
          <a:xfrm>
            <a:off x="685800" y="2133600"/>
            <a:ext cx="8610600" cy="3084032"/>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#3. Jesus will return to judge evil.</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“Unless those days had been cut short,</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life would have been saved.”</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Matthew 24:22; cf. Zechariah 14:3-4</a:t>
            </a: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William Golding, </a:t>
            </a:r>
            <a:r>
              <a:rPr lang="en-GB" sz="2400" b="1" i="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Lord of the Flies</a:t>
            </a: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 (1954)</a:t>
            </a:r>
          </a:p>
        </p:txBody>
      </p:sp>
    </p:spTree>
    <p:extLst>
      <p:ext uri="{BB962C8B-B14F-4D97-AF65-F5344CB8AC3E}">
        <p14:creationId xmlns:p14="http://schemas.microsoft.com/office/powerpoint/2010/main" val="13496353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wipe(left)">
                                      <p:cBhvr>
                                        <p:cTn id="10" dur="5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wipe(left)">
                                      <p:cBhvr>
                                        <p:cTn id="15" dur="500"/>
                                        <p:tgtEl>
                                          <p:spTgt spid="10">
                                            <p:txEl>
                                              <p:pRg st="1" end="1"/>
                                            </p:txEl>
                                          </p:spTgt>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wipe(left)">
                                      <p:cBhvr>
                                        <p:cTn id="19" dur="500"/>
                                        <p:tgtEl>
                                          <p:spTgt spid="10">
                                            <p:txEl>
                                              <p:pRg st="2" end="2"/>
                                            </p:txEl>
                                          </p:spTgt>
                                        </p:tgtEl>
                                      </p:cBhvr>
                                    </p:animEffect>
                                  </p:childTnLst>
                                </p:cTn>
                              </p:par>
                            </p:childTnLst>
                          </p:cTn>
                        </p:par>
                        <p:par>
                          <p:cTn id="20" fill="hold">
                            <p:stCondLst>
                              <p:cond delay="1000"/>
                            </p:stCondLst>
                            <p:childTnLst>
                              <p:par>
                                <p:cTn id="21" presetID="22" presetClass="entr" presetSubtype="8" fill="hold" nodeType="after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Effect transition="in" filter="wipe(left)">
                                      <p:cBhvr>
                                        <p:cTn id="23" dur="500"/>
                                        <p:tgtEl>
                                          <p:spTgt spid="10">
                                            <p:txEl>
                                              <p:pRg st="3" end="3"/>
                                            </p:txEl>
                                          </p:spTgt>
                                        </p:tgtEl>
                                      </p:cBhvr>
                                    </p:animEffect>
                                  </p:childTnLst>
                                </p:cTn>
                              </p:par>
                            </p:childTnLst>
                          </p:cTn>
                        </p:par>
                        <p:par>
                          <p:cTn id="24" fill="hold">
                            <p:stCondLst>
                              <p:cond delay="1500"/>
                            </p:stCondLst>
                            <p:childTnLst>
                              <p:par>
                                <p:cTn id="25" presetID="22" presetClass="entr" presetSubtype="8" fill="hold" nodeType="after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 19:11) </a:t>
            </a: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 saw heaven standing open and there before me was a white horse, whose rider is called Faithful and True. </a:t>
            </a:r>
            <a:r>
              <a:rPr kumimoji="0" lang="en-GB" sz="4000" b="1" i="0"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With justice he judges and wages war.</a:t>
            </a:r>
          </a:p>
        </p:txBody>
      </p:sp>
      <p:sp>
        <p:nvSpPr>
          <p:cNvPr id="5" name="Rounded Rectangle 5">
            <a:extLst>
              <a:ext uri="{FF2B5EF4-FFF2-40B4-BE49-F238E27FC236}">
                <a16:creationId xmlns:a16="http://schemas.microsoft.com/office/drawing/2014/main" id="{B912833A-B8E8-44D4-A6F6-EE0C7716F22D}"/>
              </a:ext>
            </a:extLst>
          </p:cNvPr>
          <p:cNvSpPr/>
          <p:nvPr/>
        </p:nvSpPr>
        <p:spPr>
          <a:xfrm>
            <a:off x="685800" y="2133600"/>
            <a:ext cx="8610600" cy="3084032"/>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#3. Jesus will return to judge evil.</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“Unless those days had been cut short,</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life would have been saved.”</a:t>
            </a:r>
            <a:endPar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Matthew 24:22; cf. Zechariah 14:3-4</a:t>
            </a:r>
          </a:p>
          <a:p>
            <a:pPr lvl="0" algn="ctr">
              <a:defRPr/>
            </a:pP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William Golding, </a:t>
            </a:r>
            <a:r>
              <a:rPr lang="en-GB" sz="2400" b="1" i="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Lord of the Flies</a:t>
            </a: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 (1954)</a:t>
            </a:r>
          </a:p>
        </p:txBody>
      </p:sp>
    </p:spTree>
    <p:extLst>
      <p:ext uri="{BB962C8B-B14F-4D97-AF65-F5344CB8AC3E}">
        <p14:creationId xmlns:p14="http://schemas.microsoft.com/office/powerpoint/2010/main" val="163663467"/>
      </p:ext>
    </p:extLst>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317009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19:12)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His eyes are like blazing fire, and on his head are many crowns. He has a name written on him that no one knows but he himself.</a:t>
            </a:r>
          </a:p>
          <a:p>
            <a:r>
              <a:rPr lang="en-GB" sz="4000" b="1" spc="-150" baseline="3000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13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is dressed in a robe dipped in blood, and his name is the Word of God.</a:t>
            </a:r>
          </a:p>
        </p:txBody>
      </p:sp>
      <p:sp>
        <p:nvSpPr>
          <p:cNvPr id="4" name="Rounded Rectangle 5">
            <a:extLst>
              <a:ext uri="{FF2B5EF4-FFF2-40B4-BE49-F238E27FC236}">
                <a16:creationId xmlns:a16="http://schemas.microsoft.com/office/drawing/2014/main" id="{9AFA82AB-AD78-4DD2-BC32-F066A061528B}"/>
              </a:ext>
            </a:extLst>
          </p:cNvPr>
          <p:cNvSpPr/>
          <p:nvPr/>
        </p:nvSpPr>
        <p:spPr>
          <a:xfrm>
            <a:off x="3886199" y="2667000"/>
            <a:ext cx="2590801" cy="6096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2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Isaiah 63:1-4, 6</a:t>
            </a:r>
            <a:endParaRPr lang="en-GB"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5924532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24022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19:14)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armies of heaven were following him, riding on white horses and dressed in fine linen, white and clean.</a:t>
            </a:r>
          </a:p>
        </p:txBody>
      </p:sp>
      <p:sp>
        <p:nvSpPr>
          <p:cNvPr id="4" name="Rounded Rectangle 5">
            <a:extLst>
              <a:ext uri="{FF2B5EF4-FFF2-40B4-BE49-F238E27FC236}">
                <a16:creationId xmlns:a16="http://schemas.microsoft.com/office/drawing/2014/main" id="{8F38ACE0-A630-481C-A7A8-B00067AD1600}"/>
              </a:ext>
            </a:extLst>
          </p:cNvPr>
          <p:cNvSpPr/>
          <p:nvPr/>
        </p:nvSpPr>
        <p:spPr>
          <a:xfrm>
            <a:off x="1524000" y="1447800"/>
            <a:ext cx="7491350" cy="38100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We will come back with Jesus.</a:t>
            </a:r>
          </a:p>
          <a:p>
            <a:pPr lvl="0" algn="ctr">
              <a:defRPr/>
            </a:pPr>
            <a:r>
              <a:rPr lang="en-US"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Revelation 17:14; 1 Thessalonians 3:13</a:t>
            </a:r>
          </a:p>
          <a:p>
            <a:pPr lvl="0" algn="ctr">
              <a:defRPr/>
            </a:pPr>
            <a:r>
              <a:rPr lang="en-US"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We won’t do the fighting. Romans 12:19. </a:t>
            </a: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Robert L. Thomas, </a:t>
            </a:r>
            <a:r>
              <a:rPr lang="en-GB" sz="2400" b="1" i="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Revelation 8-22: An Exegetical Commentary</a:t>
            </a:r>
            <a:r>
              <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 (Chicago: Moody Publishers, 1995), 387.</a:t>
            </a:r>
            <a:endParaRPr lang="en-US"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Angels will come back with Jesus.</a:t>
            </a:r>
          </a:p>
          <a:p>
            <a:pPr lvl="0" algn="ctr">
              <a:defRPr/>
            </a:pPr>
            <a:r>
              <a:rPr lang="en-US"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Matthew 25:31; Mark 8:38; 2 Thessalonians 1:6-8</a:t>
            </a:r>
          </a:p>
          <a:p>
            <a:pPr lvl="0" algn="ctr">
              <a:defRPr/>
            </a:pPr>
            <a:r>
              <a:rPr lang="en-US"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rPr>
              <a:t>All shapes and sizes and species of angels.</a:t>
            </a:r>
            <a:endParaRPr lang="en-GB" sz="2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7967008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left)">
                                      <p:cBhvr>
                                        <p:cTn id="14" dur="500"/>
                                        <p:tgtEl>
                                          <p:spTgt spid="4">
                                            <p:txEl>
                                              <p:pRg st="1" end="1"/>
                                            </p:txEl>
                                          </p:spTgt>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wipe(left)">
                                      <p:cBhvr>
                                        <p:cTn id="18" dur="500"/>
                                        <p:tgtEl>
                                          <p:spTgt spid="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wipe(left)">
                                      <p:cBhvr>
                                        <p:cTn id="23" dur="500"/>
                                        <p:tgtEl>
                                          <p:spTgt spid="4">
                                            <p:txEl>
                                              <p:pRg st="3" end="3"/>
                                            </p:txEl>
                                          </p:spTgt>
                                        </p:tgtEl>
                                      </p:cBhvr>
                                    </p:animEffec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par>
                          <p:cTn id="28" fill="hold">
                            <p:stCondLst>
                              <p:cond delay="1000"/>
                            </p:stCondLst>
                            <p:childTnLst>
                              <p:par>
                                <p:cTn id="29" presetID="22" presetClass="entr" presetSubtype="8" fill="hold"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wipe(left)">
                                      <p:cBhvr>
                                        <p:cTn id="3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Coming out of his mouth is a sharp sword with which to strike down the nations.</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will rule them with an iron scepter. He treads the winepress of the fury of the wrath of God Almighty.</a:t>
            </a:r>
          </a:p>
        </p:txBody>
      </p:sp>
      <p:sp>
        <p:nvSpPr>
          <p:cNvPr id="3" name="Rounded Rectangle 5">
            <a:extLst>
              <a:ext uri="{FF2B5EF4-FFF2-40B4-BE49-F238E27FC236}">
                <a16:creationId xmlns:a16="http://schemas.microsoft.com/office/drawing/2014/main" id="{9894FBA4-CC32-4CF2-A9F0-61A5FC31185B}"/>
              </a:ext>
            </a:extLst>
          </p:cNvPr>
          <p:cNvSpPr/>
          <p:nvPr/>
        </p:nvSpPr>
        <p:spPr>
          <a:xfrm>
            <a:off x="1547750" y="2664629"/>
            <a:ext cx="10287001" cy="3771796"/>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 19:17-18) I saw an angel standing in the sun, who cried in a loud voice to all the birds flying in </a:t>
            </a:r>
            <a:r>
              <a:rPr lang="en-GB" sz="3600" b="1" spc="-15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midair</a:t>
            </a: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p>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“Come, gather together for </a:t>
            </a:r>
            <a:r>
              <a:rPr lang="en-GB" sz="3600" b="1" u="sng"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the great supper of God</a:t>
            </a: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p>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so that you may eat the flesh of kings, generals, and the mighty, of horses and their riders, and the flesh of all people, free and slave, great and small.”</a:t>
            </a:r>
            <a:endPar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056123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Coming out of his mouth is a sharp sword with which to strike down the nations.</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will rule them with an iron scepter. He treads the winepress of the fury of the wrath of God Almighty.</a:t>
            </a:r>
          </a:p>
        </p:txBody>
      </p:sp>
      <p:sp>
        <p:nvSpPr>
          <p:cNvPr id="3" name="Rounded Rectangle 5">
            <a:extLst>
              <a:ext uri="{FF2B5EF4-FFF2-40B4-BE49-F238E27FC236}">
                <a16:creationId xmlns:a16="http://schemas.microsoft.com/office/drawing/2014/main" id="{9894FBA4-CC32-4CF2-A9F0-61A5FC31185B}"/>
              </a:ext>
            </a:extLst>
          </p:cNvPr>
          <p:cNvSpPr/>
          <p:nvPr/>
        </p:nvSpPr>
        <p:spPr>
          <a:xfrm>
            <a:off x="1547750" y="2664629"/>
            <a:ext cx="10287001" cy="3771796"/>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 19:19) Then I saw the beast and the kings of the earth and their armies </a:t>
            </a:r>
            <a:r>
              <a:rPr lang="en-GB" sz="3600" b="1" u="sng"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gathered together to wage war</a:t>
            </a: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 against the rider on the horse and his army.</a:t>
            </a: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ounded Rectangle 5">
            <a:extLst>
              <a:ext uri="{FF2B5EF4-FFF2-40B4-BE49-F238E27FC236}">
                <a16:creationId xmlns:a16="http://schemas.microsoft.com/office/drawing/2014/main" id="{5180BFF7-5BF4-4631-87F3-D3F318CE271A}"/>
              </a:ext>
            </a:extLst>
          </p:cNvPr>
          <p:cNvSpPr/>
          <p:nvPr/>
        </p:nvSpPr>
        <p:spPr>
          <a:xfrm>
            <a:off x="5169725" y="188025"/>
            <a:ext cx="6851075" cy="2665367"/>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They worshiped the beast and asked, ‘Who is like the beast? Who can wage war against it?’</a:t>
            </a: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p>
          <a:p>
            <a:pPr lvl="0" algn="ctr">
              <a:defRPr/>
            </a:pPr>
            <a:r>
              <a:rPr lang="en-GB" sz="2800" b="1" dirty="0">
                <a:solidFill>
                  <a:schemeClr val="accent2">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rPr>
              <a:t>Revelation 13:13-14</a:t>
            </a:r>
          </a:p>
        </p:txBody>
      </p:sp>
    </p:spTree>
    <p:extLst>
      <p:ext uri="{BB962C8B-B14F-4D97-AF65-F5344CB8AC3E}">
        <p14:creationId xmlns:p14="http://schemas.microsoft.com/office/powerpoint/2010/main" val="26742977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Coming out of his mouth is a sharp sword with which to strike down the nations.</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will rule them with an iron scepter. He treads the winepress of the fury of the wrath of God Almighty.</a:t>
            </a:r>
          </a:p>
        </p:txBody>
      </p:sp>
      <p:sp>
        <p:nvSpPr>
          <p:cNvPr id="3" name="Rounded Rectangle 5">
            <a:extLst>
              <a:ext uri="{FF2B5EF4-FFF2-40B4-BE49-F238E27FC236}">
                <a16:creationId xmlns:a16="http://schemas.microsoft.com/office/drawing/2014/main" id="{9894FBA4-CC32-4CF2-A9F0-61A5FC31185B}"/>
              </a:ext>
            </a:extLst>
          </p:cNvPr>
          <p:cNvSpPr/>
          <p:nvPr/>
        </p:nvSpPr>
        <p:spPr>
          <a:xfrm>
            <a:off x="1547750" y="2664629"/>
            <a:ext cx="10287001" cy="3771796"/>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 19:20) But the beast was captured, and with it the false prophet who had performed the signs on its behalf. With these signs he had deluded those who had received the mark of the beast and worshiped its image. The two of them were thrown alive into the fiery lake of burning </a:t>
            </a:r>
            <a:r>
              <a:rPr lang="en-GB" sz="3600" b="1" spc="-15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sulfur</a:t>
            </a: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a:t>
            </a:r>
          </a:p>
        </p:txBody>
      </p:sp>
      <p:sp>
        <p:nvSpPr>
          <p:cNvPr id="4" name="Rounded Rectangle 5">
            <a:extLst>
              <a:ext uri="{FF2B5EF4-FFF2-40B4-BE49-F238E27FC236}">
                <a16:creationId xmlns:a16="http://schemas.microsoft.com/office/drawing/2014/main" id="{A6756904-A603-40AB-B833-23D22E459F9D}"/>
              </a:ext>
            </a:extLst>
          </p:cNvPr>
          <p:cNvSpPr/>
          <p:nvPr/>
        </p:nvSpPr>
        <p:spPr>
          <a:xfrm>
            <a:off x="3698175" y="152400"/>
            <a:ext cx="8361251" cy="26670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4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Did you notice the one glaring omission in this narrative?</a:t>
            </a:r>
          </a:p>
          <a:p>
            <a:pPr lvl="0" algn="ctr">
              <a:defRPr/>
            </a:pPr>
            <a:r>
              <a:rPr lang="en-US" sz="6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mention of any battle!</a:t>
            </a:r>
            <a:endParaRPr lang="en-GB" sz="4400" b="1" dirty="0">
              <a:solidFill>
                <a:srgbClr val="EEECE1">
                  <a:lumMod val="75000"/>
                </a:srgb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3562042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left)">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Coming out of his mouth is a sharp sword with which to strike down the nations.</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will rule them with an iron scepter. He treads the winepress of the fury of the wrath of God Almighty.</a:t>
            </a:r>
          </a:p>
        </p:txBody>
      </p:sp>
      <p:sp>
        <p:nvSpPr>
          <p:cNvPr id="3" name="Rounded Rectangle 5">
            <a:extLst>
              <a:ext uri="{FF2B5EF4-FFF2-40B4-BE49-F238E27FC236}">
                <a16:creationId xmlns:a16="http://schemas.microsoft.com/office/drawing/2014/main" id="{9894FBA4-CC32-4CF2-A9F0-61A5FC31185B}"/>
              </a:ext>
            </a:extLst>
          </p:cNvPr>
          <p:cNvSpPr/>
          <p:nvPr/>
        </p:nvSpPr>
        <p:spPr>
          <a:xfrm>
            <a:off x="1547750" y="2664629"/>
            <a:ext cx="10287001" cy="3771796"/>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 19:21) The rest were killed with the sword coming out of the mouth of the rider on the horse, and all the birds gorged themselves on their flesh.</a:t>
            </a: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980350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Coming out of his mouth is a sharp sword with which to strike down the nations.</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will rule them with an iron scepter. He treads the winepress of the fury of the wrath of God Almighty.</a:t>
            </a:r>
          </a:p>
        </p:txBody>
      </p:sp>
      <p:sp>
        <p:nvSpPr>
          <p:cNvPr id="3" name="Rounded Rectangle 5">
            <a:extLst>
              <a:ext uri="{FF2B5EF4-FFF2-40B4-BE49-F238E27FC236}">
                <a16:creationId xmlns:a16="http://schemas.microsoft.com/office/drawing/2014/main" id="{9894FBA4-CC32-4CF2-A9F0-61A5FC31185B}"/>
              </a:ext>
            </a:extLst>
          </p:cNvPr>
          <p:cNvSpPr/>
          <p:nvPr/>
        </p:nvSpPr>
        <p:spPr>
          <a:xfrm>
            <a:off x="1547750" y="2664629"/>
            <a:ext cx="10287001" cy="3771796"/>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 19:21) The rest were killed with the sword coming out of the mouth of the rider on the horse, and all the birds gorged themselves on their flesh.</a:t>
            </a: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endParaRPr lang="en-GB"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ounded Rectangle 5">
            <a:extLst>
              <a:ext uri="{FF2B5EF4-FFF2-40B4-BE49-F238E27FC236}">
                <a16:creationId xmlns:a16="http://schemas.microsoft.com/office/drawing/2014/main" id="{EDC183F3-A6E0-46F4-AC01-C9DB893AE82C}"/>
              </a:ext>
            </a:extLst>
          </p:cNvPr>
          <p:cNvSpPr/>
          <p:nvPr/>
        </p:nvSpPr>
        <p:spPr>
          <a:xfrm>
            <a:off x="4710845" y="-35312"/>
            <a:ext cx="7455725" cy="5579425"/>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800" b="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What if there is </a:t>
            </a:r>
            <a:r>
              <a:rPr lang="en-GB" sz="4800" b="1" i="1" spc="-150" dirty="0">
                <a:solidFill>
                  <a:schemeClr val="accent2">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no justice?</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security.</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Fear, anxiety, and dread will exist in perpetuity.</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human rights and value.</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If there is no justice, this cheapens human life.</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No restoration.</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No one ever lives “happily ever after.”</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Never-ending evil!</a:t>
            </a:r>
            <a:endPar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defRPr/>
            </a:pPr>
            <a:r>
              <a:rPr lang="en-GB" sz="24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If Jesus doesn’t put an end to evil, then evil will never end!</a:t>
            </a:r>
          </a:p>
        </p:txBody>
      </p:sp>
      <p:sp>
        <p:nvSpPr>
          <p:cNvPr id="6" name="Rounded Rectangle 5">
            <a:extLst>
              <a:ext uri="{FF2B5EF4-FFF2-40B4-BE49-F238E27FC236}">
                <a16:creationId xmlns:a16="http://schemas.microsoft.com/office/drawing/2014/main" id="{522AE302-14A2-4173-B2E1-8B35AFCAB370}"/>
              </a:ext>
            </a:extLst>
          </p:cNvPr>
          <p:cNvSpPr/>
          <p:nvPr/>
        </p:nvSpPr>
        <p:spPr>
          <a:xfrm>
            <a:off x="685800" y="5500617"/>
            <a:ext cx="9829800" cy="1276600"/>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Requires </a:t>
            </a:r>
            <a:r>
              <a:rPr lang="en-GB" sz="6000" b="1" i="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receiving forgiveness</a:t>
            </a:r>
            <a:r>
              <a:rPr lang="en-GB" sz="6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6629215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wipe(left)">
                                      <p:cBhvr>
                                        <p:cTn id="15" dur="500"/>
                                        <p:tgtEl>
                                          <p:spTgt spid="5">
                                            <p:txEl>
                                              <p:pRg st="1" end="1"/>
                                            </p:txEl>
                                          </p:spTgt>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wipe(left)">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wipe(left)">
                                      <p:cBhvr>
                                        <p:cTn id="24" dur="500"/>
                                        <p:tgtEl>
                                          <p:spTgt spid="5">
                                            <p:txEl>
                                              <p:pRg st="3" end="3"/>
                                            </p:txEl>
                                          </p:spTgt>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wipe(left)">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wipe(left)">
                                      <p:cBhvr>
                                        <p:cTn id="33" dur="500"/>
                                        <p:tgtEl>
                                          <p:spTgt spid="5">
                                            <p:txEl>
                                              <p:pRg st="5" end="5"/>
                                            </p:txEl>
                                          </p:spTgt>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left)">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left)">
                                      <p:cBhvr>
                                        <p:cTn id="42" dur="500"/>
                                        <p:tgtEl>
                                          <p:spTgt spid="5">
                                            <p:txEl>
                                              <p:pRg st="7" end="7"/>
                                            </p:txEl>
                                          </p:spTgt>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5">
                                            <p:txEl>
                                              <p:pRg st="8" end="8"/>
                                            </p:txEl>
                                          </p:spTgt>
                                        </p:tgtEl>
                                        <p:attrNameLst>
                                          <p:attrName>style.visibility</p:attrName>
                                        </p:attrNameLst>
                                      </p:cBhvr>
                                      <p:to>
                                        <p:strVal val="visible"/>
                                      </p:to>
                                    </p:set>
                                    <p:animEffect transition="in" filter="wipe(left)">
                                      <p:cBhvr>
                                        <p:cTn id="46" dur="500"/>
                                        <p:tgtEl>
                                          <p:spTgt spid="5">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left)">
                                      <p:cBhvr>
                                        <p:cTn id="5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19:16) On his robe and on his thigh he has this name written:</a:t>
            </a:r>
          </a:p>
          <a:p>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king of kings</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and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lord of lords</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p:txBody>
      </p:sp>
      <p:sp>
        <p:nvSpPr>
          <p:cNvPr id="6" name="Rounded Rectangle 5">
            <a:extLst>
              <a:ext uri="{FF2B5EF4-FFF2-40B4-BE49-F238E27FC236}">
                <a16:creationId xmlns:a16="http://schemas.microsoft.com/office/drawing/2014/main" id="{F906456C-4A8F-4FBD-AE78-9A586D340E9E}"/>
              </a:ext>
            </a:extLst>
          </p:cNvPr>
          <p:cNvSpPr/>
          <p:nvPr/>
        </p:nvSpPr>
        <p:spPr>
          <a:xfrm>
            <a:off x="1905000" y="2133600"/>
            <a:ext cx="8382000" cy="16002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8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humble king!</a:t>
            </a:r>
            <a:endParaRPr lang="en-GB" sz="4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28800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D43644-1663-4B74-9EE0-F1F1C45C94E6}"/>
              </a:ext>
            </a:extLst>
          </p:cNvPr>
          <p:cNvSpPr txBox="1"/>
          <p:nvPr/>
        </p:nvSpPr>
        <p:spPr>
          <a:xfrm>
            <a:off x="108242" y="1355135"/>
            <a:ext cx="5879275" cy="5078313"/>
          </a:xfrm>
          <a:prstGeom prst="rect">
            <a:avLst/>
          </a:prstGeom>
          <a:noFill/>
        </p:spPr>
        <p:txBody>
          <a:bodyPr wrap="square" rtlCol="0">
            <a:spAutoFit/>
          </a:bodyPr>
          <a:lstStyle/>
          <a:p>
            <a:pPr algn="ctr"/>
            <a:r>
              <a:rPr lang="en-US" sz="3200" b="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Rode a </a:t>
            </a:r>
            <a:r>
              <a:rPr lang="en-US" sz="3200" b="1" i="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donkey</a:t>
            </a:r>
            <a:endParaRPr lang="en-GB" sz="3200" b="1" i="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GB" sz="2000" b="1" dirty="0">
                <a:solidFill>
                  <a:schemeClr val="accent5">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rPr>
              <a:t>Matthew 21:7</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Enemies made him bleed through his robe, wearing a crown of thorns</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27:28-29</a:t>
            </a:r>
          </a:p>
          <a:p>
            <a:pPr lvl="0" algn="ct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Abandoned</a:t>
            </a: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 by his friends</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26</a:t>
            </a:r>
          </a:p>
          <a:p>
            <a:pPr lvl="0" algn="ct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Ridiculed</a:t>
            </a: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 for being a king</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27:29</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Took the judgment of evil people</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onto </a:t>
            </a: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himself</a:t>
            </a:r>
            <a:endParaRPr lang="en-GB"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2 Corinthians 5:21</a:t>
            </a:r>
          </a:p>
        </p:txBody>
      </p:sp>
      <p:sp>
        <p:nvSpPr>
          <p:cNvPr id="4" name="TextBox 3">
            <a:extLst>
              <a:ext uri="{FF2B5EF4-FFF2-40B4-BE49-F238E27FC236}">
                <a16:creationId xmlns:a16="http://schemas.microsoft.com/office/drawing/2014/main" id="{D21A089E-632C-4FFA-97F7-689FF5C9B95F}"/>
              </a:ext>
            </a:extLst>
          </p:cNvPr>
          <p:cNvSpPr txBox="1"/>
          <p:nvPr/>
        </p:nvSpPr>
        <p:spPr>
          <a:xfrm>
            <a:off x="6212775" y="1355135"/>
            <a:ext cx="5879275" cy="5386090"/>
          </a:xfrm>
          <a:prstGeom prst="rect">
            <a:avLst/>
          </a:prstGeom>
          <a:noFill/>
        </p:spPr>
        <p:txBody>
          <a:bodyPr wrap="square" rtlCol="0">
            <a:spAutoFit/>
          </a:bodyPr>
          <a:lstStyle/>
          <a:p>
            <a:pPr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Rides a </a:t>
            </a: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white stallion</a:t>
            </a:r>
            <a:endParaRPr lang="en-GB"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GB" sz="2000" b="1" dirty="0">
                <a:solidFill>
                  <a:schemeClr val="accent6">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rPr>
              <a:t>Revelation 19:11</a:t>
            </a:r>
          </a:p>
          <a:p>
            <a:pPr lvl="0" algn="ctr"/>
            <a:r>
              <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The enemies will bleed on Jesus’ robe, wearing a king’s crown</a:t>
            </a: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19:12-13</a:t>
            </a:r>
          </a:p>
          <a:p>
            <a:pPr lvl="0" algn="ct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Accompanied</a:t>
            </a: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 by his friends</a:t>
            </a:r>
            <a:endPar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19:14</a:t>
            </a:r>
          </a:p>
          <a:p>
            <a:pPr lvl="0" algn="ct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Revealed</a:t>
            </a: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 as being the true king</a:t>
            </a:r>
            <a:endPar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19:16</a:t>
            </a:r>
          </a:p>
          <a:p>
            <a:pPr lvl="0"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Brings the judgment of evil people</a:t>
            </a:r>
          </a:p>
          <a:p>
            <a:pPr lvl="0"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onto </a:t>
            </a: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those who deserve it</a:t>
            </a:r>
            <a:endParaRPr lang="en-GB"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25:31-46; John 5:21-29; Acts 10:42; 17:31; 2 Corinthians 5:10; 2 Timothy 4:1</a:t>
            </a:r>
          </a:p>
        </p:txBody>
      </p:sp>
    </p:spTree>
    <p:extLst>
      <p:ext uri="{BB962C8B-B14F-4D97-AF65-F5344CB8AC3E}">
        <p14:creationId xmlns:p14="http://schemas.microsoft.com/office/powerpoint/2010/main" val="3087169553"/>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wipe(left)">
                                      <p:cBhvr>
                                        <p:cTn id="16" dur="500"/>
                                        <p:tgtEl>
                                          <p:spTgt spid="4">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wipe(left)">
                                      <p:cBhvr>
                                        <p:cTn id="34" dur="500"/>
                                        <p:tgtEl>
                                          <p:spTgt spid="4">
                                            <p:txEl>
                                              <p:pRg st="2" end="2"/>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wipe(left)">
                                      <p:cBhvr>
                                        <p:cTn id="38" dur="500"/>
                                        <p:tgtEl>
                                          <p:spTgt spid="4">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left)">
                                      <p:cBhvr>
                                        <p:cTn id="43" dur="500"/>
                                        <p:tgtEl>
                                          <p:spTgt spid="3">
                                            <p:txEl>
                                              <p:pRg st="4" end="4"/>
                                            </p:txEl>
                                          </p:spTgt>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left)">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wipe(left)">
                                      <p:cBhvr>
                                        <p:cTn id="52" dur="500"/>
                                        <p:tgtEl>
                                          <p:spTgt spid="4">
                                            <p:txEl>
                                              <p:pRg st="4" end="4"/>
                                            </p:txEl>
                                          </p:spTgt>
                                        </p:tgtEl>
                                      </p:cBhvr>
                                    </p:animEffect>
                                  </p:childTnLst>
                                </p:cTn>
                              </p:par>
                            </p:childTnLst>
                          </p:cTn>
                        </p:par>
                        <p:par>
                          <p:cTn id="53" fill="hold">
                            <p:stCondLst>
                              <p:cond delay="500"/>
                            </p:stCondLst>
                            <p:childTnLst>
                              <p:par>
                                <p:cTn id="54" presetID="22" presetClass="entr" presetSubtype="8" fill="hold" nodeType="after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wipe(left)">
                                      <p:cBhvr>
                                        <p:cTn id="56" dur="50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wipe(left)">
                                      <p:cBhvr>
                                        <p:cTn id="61" dur="500"/>
                                        <p:tgtEl>
                                          <p:spTgt spid="3">
                                            <p:txEl>
                                              <p:pRg st="6" end="6"/>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Effect transition="in" filter="wipe(left)">
                                      <p:cBhvr>
                                        <p:cTn id="65" dur="500"/>
                                        <p:tgtEl>
                                          <p:spTgt spid="3">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
                                            <p:txEl>
                                              <p:pRg st="6" end="6"/>
                                            </p:txEl>
                                          </p:spTgt>
                                        </p:tgtEl>
                                        <p:attrNameLst>
                                          <p:attrName>style.visibility</p:attrName>
                                        </p:attrNameLst>
                                      </p:cBhvr>
                                      <p:to>
                                        <p:strVal val="visible"/>
                                      </p:to>
                                    </p:set>
                                    <p:animEffect transition="in" filter="wipe(left)">
                                      <p:cBhvr>
                                        <p:cTn id="70" dur="500"/>
                                        <p:tgtEl>
                                          <p:spTgt spid="4">
                                            <p:txEl>
                                              <p:pRg st="6" end="6"/>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4">
                                            <p:txEl>
                                              <p:pRg st="7" end="7"/>
                                            </p:txEl>
                                          </p:spTgt>
                                        </p:tgtEl>
                                        <p:attrNameLst>
                                          <p:attrName>style.visibility</p:attrName>
                                        </p:attrNameLst>
                                      </p:cBhvr>
                                      <p:to>
                                        <p:strVal val="visible"/>
                                      </p:to>
                                    </p:set>
                                    <p:animEffect transition="in" filter="wipe(left)">
                                      <p:cBhvr>
                                        <p:cTn id="74" dur="500"/>
                                        <p:tgtEl>
                                          <p:spTgt spid="4">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Effect transition="in" filter="wipe(left)">
                                      <p:cBhvr>
                                        <p:cTn id="79" dur="500"/>
                                        <p:tgtEl>
                                          <p:spTgt spid="3">
                                            <p:txEl>
                                              <p:pRg st="8" end="8"/>
                                            </p:txEl>
                                          </p:spTgt>
                                        </p:tgtEl>
                                      </p:cBhvr>
                                    </p:animEffect>
                                  </p:childTnLst>
                                </p:cTn>
                              </p:par>
                            </p:childTnLst>
                          </p:cTn>
                        </p:par>
                        <p:par>
                          <p:cTn id="80" fill="hold">
                            <p:stCondLst>
                              <p:cond delay="500"/>
                            </p:stCondLst>
                            <p:childTnLst>
                              <p:par>
                                <p:cTn id="81" presetID="22" presetClass="entr" presetSubtype="8" fill="hold" nodeType="afterEffect">
                                  <p:stCondLst>
                                    <p:cond delay="0"/>
                                  </p:stCondLst>
                                  <p:childTnLst>
                                    <p:set>
                                      <p:cBhvr>
                                        <p:cTn id="82" dur="1" fill="hold">
                                          <p:stCondLst>
                                            <p:cond delay="0"/>
                                          </p:stCondLst>
                                        </p:cTn>
                                        <p:tgtEl>
                                          <p:spTgt spid="3">
                                            <p:txEl>
                                              <p:pRg st="9" end="9"/>
                                            </p:txEl>
                                          </p:spTgt>
                                        </p:tgtEl>
                                        <p:attrNameLst>
                                          <p:attrName>style.visibility</p:attrName>
                                        </p:attrNameLst>
                                      </p:cBhvr>
                                      <p:to>
                                        <p:strVal val="visible"/>
                                      </p:to>
                                    </p:set>
                                    <p:animEffect transition="in" filter="wipe(left)">
                                      <p:cBhvr>
                                        <p:cTn id="83" dur="500"/>
                                        <p:tgtEl>
                                          <p:spTgt spid="3">
                                            <p:txEl>
                                              <p:pRg st="9" end="9"/>
                                            </p:txEl>
                                          </p:spTgt>
                                        </p:tgtEl>
                                      </p:cBhvr>
                                    </p:animEffect>
                                  </p:childTnLst>
                                </p:cTn>
                              </p:par>
                            </p:childTnLst>
                          </p:cTn>
                        </p:par>
                        <p:par>
                          <p:cTn id="84" fill="hold">
                            <p:stCondLst>
                              <p:cond delay="1000"/>
                            </p:stCondLst>
                            <p:childTnLst>
                              <p:par>
                                <p:cTn id="85" presetID="22" presetClass="entr" presetSubtype="8" fill="hold" nodeType="after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Effect transition="in" filter="wipe(left)">
                                      <p:cBhvr>
                                        <p:cTn id="87" dur="500"/>
                                        <p:tgtEl>
                                          <p:spTgt spid="3">
                                            <p:txEl>
                                              <p:pRg st="10" end="1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4">
                                            <p:txEl>
                                              <p:pRg st="8" end="8"/>
                                            </p:txEl>
                                          </p:spTgt>
                                        </p:tgtEl>
                                        <p:attrNameLst>
                                          <p:attrName>style.visibility</p:attrName>
                                        </p:attrNameLst>
                                      </p:cBhvr>
                                      <p:to>
                                        <p:strVal val="visible"/>
                                      </p:to>
                                    </p:set>
                                    <p:animEffect transition="in" filter="wipe(left)">
                                      <p:cBhvr>
                                        <p:cTn id="92" dur="500"/>
                                        <p:tgtEl>
                                          <p:spTgt spid="4">
                                            <p:txEl>
                                              <p:pRg st="8" end="8"/>
                                            </p:txEl>
                                          </p:spTgt>
                                        </p:tgtEl>
                                      </p:cBhvr>
                                    </p:animEffect>
                                  </p:childTnLst>
                                </p:cTn>
                              </p:par>
                            </p:childTnLst>
                          </p:cTn>
                        </p:par>
                        <p:par>
                          <p:cTn id="93" fill="hold">
                            <p:stCondLst>
                              <p:cond delay="500"/>
                            </p:stCondLst>
                            <p:childTnLst>
                              <p:par>
                                <p:cTn id="94" presetID="22" presetClass="entr" presetSubtype="8" fill="hold" nodeType="afterEffect">
                                  <p:stCondLst>
                                    <p:cond delay="0"/>
                                  </p:stCondLst>
                                  <p:childTnLst>
                                    <p:set>
                                      <p:cBhvr>
                                        <p:cTn id="95" dur="1" fill="hold">
                                          <p:stCondLst>
                                            <p:cond delay="0"/>
                                          </p:stCondLst>
                                        </p:cTn>
                                        <p:tgtEl>
                                          <p:spTgt spid="4">
                                            <p:txEl>
                                              <p:pRg st="9" end="9"/>
                                            </p:txEl>
                                          </p:spTgt>
                                        </p:tgtEl>
                                        <p:attrNameLst>
                                          <p:attrName>style.visibility</p:attrName>
                                        </p:attrNameLst>
                                      </p:cBhvr>
                                      <p:to>
                                        <p:strVal val="visible"/>
                                      </p:to>
                                    </p:set>
                                    <p:animEffect transition="in" filter="wipe(left)">
                                      <p:cBhvr>
                                        <p:cTn id="96" dur="500"/>
                                        <p:tgtEl>
                                          <p:spTgt spid="4">
                                            <p:txEl>
                                              <p:pRg st="9" end="9"/>
                                            </p:txEl>
                                          </p:spTgt>
                                        </p:tgtEl>
                                      </p:cBhvr>
                                    </p:animEffect>
                                  </p:childTnLst>
                                </p:cTn>
                              </p:par>
                            </p:childTnLst>
                          </p:cTn>
                        </p:par>
                        <p:par>
                          <p:cTn id="97" fill="hold">
                            <p:stCondLst>
                              <p:cond delay="1000"/>
                            </p:stCondLst>
                            <p:childTnLst>
                              <p:par>
                                <p:cTn id="98" presetID="22" presetClass="entr" presetSubtype="8" fill="hold" nodeType="afterEffect">
                                  <p:stCondLst>
                                    <p:cond delay="0"/>
                                  </p:stCondLst>
                                  <p:childTnLst>
                                    <p:set>
                                      <p:cBhvr>
                                        <p:cTn id="99" dur="1" fill="hold">
                                          <p:stCondLst>
                                            <p:cond delay="0"/>
                                          </p:stCondLst>
                                        </p:cTn>
                                        <p:tgtEl>
                                          <p:spTgt spid="4">
                                            <p:txEl>
                                              <p:pRg st="10" end="10"/>
                                            </p:txEl>
                                          </p:spTgt>
                                        </p:tgtEl>
                                        <p:attrNameLst>
                                          <p:attrName>style.visibility</p:attrName>
                                        </p:attrNameLst>
                                      </p:cBhvr>
                                      <p:to>
                                        <p:strVal val="visible"/>
                                      </p:to>
                                    </p:set>
                                    <p:animEffect transition="in" filter="wipe(left)">
                                      <p:cBhvr>
                                        <p:cTn id="100"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D43644-1663-4B74-9EE0-F1F1C45C94E6}"/>
              </a:ext>
            </a:extLst>
          </p:cNvPr>
          <p:cNvSpPr txBox="1"/>
          <p:nvPr/>
        </p:nvSpPr>
        <p:spPr>
          <a:xfrm>
            <a:off x="108242" y="1355135"/>
            <a:ext cx="5879275" cy="5078313"/>
          </a:xfrm>
          <a:prstGeom prst="rect">
            <a:avLst/>
          </a:prstGeom>
          <a:noFill/>
        </p:spPr>
        <p:txBody>
          <a:bodyPr wrap="square" rtlCol="0">
            <a:spAutoFit/>
          </a:bodyPr>
          <a:lstStyle/>
          <a:p>
            <a:pPr algn="ctr"/>
            <a:r>
              <a:rPr lang="en-US" sz="3200" b="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Rode a </a:t>
            </a:r>
            <a:r>
              <a:rPr lang="en-US" sz="3200" b="1" i="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donkey</a:t>
            </a:r>
            <a:endParaRPr lang="en-GB" sz="3200" b="1" i="1" spc="-150" dirty="0">
              <a:solidFill>
                <a:schemeClr val="accent5">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GB" sz="2000" b="1" dirty="0">
                <a:solidFill>
                  <a:schemeClr val="accent5">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rPr>
              <a:t>Matthew 21:7</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Enemies made him bleed through his robe, wearing a crown of thorns</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27:28-29</a:t>
            </a:r>
          </a:p>
          <a:p>
            <a:pPr lvl="0" algn="ct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Abandoned</a:t>
            </a: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 by his friends</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26</a:t>
            </a:r>
          </a:p>
          <a:p>
            <a:pPr lvl="0" algn="ct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Ridiculed</a:t>
            </a: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 for being a king</a:t>
            </a:r>
            <a:endParaRPr lang="en-GB"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27:29</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Took the judgment of evil people</a:t>
            </a:r>
          </a:p>
          <a:p>
            <a:pPr lvl="0" algn="ctr"/>
            <a:r>
              <a:rPr lang="en-US" sz="3200" b="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onto </a:t>
            </a:r>
            <a:r>
              <a:rPr lang="en-US"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himself</a:t>
            </a:r>
            <a:endParaRPr lang="en-GB" sz="3200" b="1" i="1" spc="-150" dirty="0">
              <a:solidFill>
                <a:srgbClr val="4BACC6">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4BACC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2 Corinthians 5:21</a:t>
            </a:r>
          </a:p>
        </p:txBody>
      </p:sp>
      <p:sp>
        <p:nvSpPr>
          <p:cNvPr id="4" name="TextBox 3">
            <a:extLst>
              <a:ext uri="{FF2B5EF4-FFF2-40B4-BE49-F238E27FC236}">
                <a16:creationId xmlns:a16="http://schemas.microsoft.com/office/drawing/2014/main" id="{D21A089E-632C-4FFA-97F7-689FF5C9B95F}"/>
              </a:ext>
            </a:extLst>
          </p:cNvPr>
          <p:cNvSpPr txBox="1"/>
          <p:nvPr/>
        </p:nvSpPr>
        <p:spPr>
          <a:xfrm>
            <a:off x="6212775" y="1355135"/>
            <a:ext cx="5879275" cy="5386090"/>
          </a:xfrm>
          <a:prstGeom prst="rect">
            <a:avLst/>
          </a:prstGeom>
          <a:noFill/>
        </p:spPr>
        <p:txBody>
          <a:bodyPr wrap="square" rtlCol="0">
            <a:spAutoFit/>
          </a:bodyPr>
          <a:lstStyle/>
          <a:p>
            <a:pPr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Rides a </a:t>
            </a: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white stallion</a:t>
            </a:r>
            <a:endParaRPr lang="en-GB"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GB" sz="2000" b="1" dirty="0">
                <a:solidFill>
                  <a:schemeClr val="accent6">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rPr>
              <a:t>Revelation 19:11</a:t>
            </a:r>
          </a:p>
          <a:p>
            <a:pPr lvl="0" algn="ctr"/>
            <a:r>
              <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The enemies will bleed on Jesus’ robe, wearing a king’s crown</a:t>
            </a: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19:12-13</a:t>
            </a:r>
          </a:p>
          <a:p>
            <a:pPr lvl="0" algn="ct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Accompanied</a:t>
            </a: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 by his friends</a:t>
            </a:r>
            <a:endPar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19:14</a:t>
            </a:r>
          </a:p>
          <a:p>
            <a:pPr lvl="0" algn="ct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Revealed</a:t>
            </a: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 as being the true king</a:t>
            </a:r>
            <a:endParaRPr lang="en-GB"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Revelation 19:16</a:t>
            </a:r>
          </a:p>
          <a:p>
            <a:pPr lvl="0"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Brings the judgment of evil people</a:t>
            </a:r>
          </a:p>
          <a:p>
            <a:pPr lvl="0" algn="ctr"/>
            <a:r>
              <a:rPr lang="en-US" sz="3200" b="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onto </a:t>
            </a:r>
            <a:r>
              <a:rPr lang="en-US"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rPr>
              <a:t>those who deserve it</a:t>
            </a:r>
            <a:endParaRPr lang="en-GB" sz="3200" b="1" i="1" spc="-150" dirty="0">
              <a:solidFill>
                <a:srgbClr val="FEF1E6"/>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GB" sz="2000" b="1" dirty="0">
                <a:solidFill>
                  <a:srgbClr val="F79646">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25:31-46; John 5:21-29; Acts 10:42; 17:31; 2 Corinthians 5:10; 2 Timothy 4:1</a:t>
            </a:r>
          </a:p>
        </p:txBody>
      </p:sp>
      <p:sp>
        <p:nvSpPr>
          <p:cNvPr id="7" name="Rounded Rectangle 5">
            <a:extLst>
              <a:ext uri="{FF2B5EF4-FFF2-40B4-BE49-F238E27FC236}">
                <a16:creationId xmlns:a16="http://schemas.microsoft.com/office/drawing/2014/main" id="{D9AC5FE1-85E8-4C5C-8935-75F519505E5F}"/>
              </a:ext>
            </a:extLst>
          </p:cNvPr>
          <p:cNvSpPr/>
          <p:nvPr/>
        </p:nvSpPr>
        <p:spPr>
          <a:xfrm>
            <a:off x="240475" y="269175"/>
            <a:ext cx="11711050" cy="3693225"/>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1" i="0" u="none" strike="noStrike" kern="1200" cap="none" spc="-150" normalizeH="0" baseline="0" noProof="0" dirty="0">
                <a:ln>
                  <a:noFill/>
                </a:ln>
                <a:solidFill>
                  <a:srgbClr val="C0504D">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Isn’t this what</a:t>
            </a:r>
            <a:r>
              <a:rPr kumimoji="0" lang="en-GB" sz="6600" b="1" i="0" u="none" strike="noStrike" kern="1200" cap="none" spc="-150" normalizeH="0" noProof="0" dirty="0">
                <a:ln>
                  <a:noFill/>
                </a:ln>
                <a:solidFill>
                  <a:srgbClr val="C0504D">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you want?</a:t>
            </a:r>
            <a:endParaRPr kumimoji="0" lang="en-GB" sz="6600" b="1" i="0" u="none" strike="noStrike" kern="1200" cap="none" spc="-150" normalizeH="0" baseline="0" noProof="0" dirty="0">
              <a:ln>
                <a:noFill/>
              </a:ln>
              <a:solidFill>
                <a:srgbClr val="C0504D">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lvl="0" algn="ctr">
              <a:defRPr/>
            </a:pPr>
            <a:r>
              <a:rPr lang="en-GB" sz="48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#1. Jesus will return to “marry his bride.”</a:t>
            </a:r>
          </a:p>
          <a:p>
            <a:pPr lvl="0" algn="ctr">
              <a:defRPr/>
            </a:pPr>
            <a:r>
              <a:rPr lang="en-GB" sz="48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#2. Jesus will return to throw a party.</a:t>
            </a:r>
          </a:p>
          <a:p>
            <a:pPr lvl="0" algn="ctr">
              <a:defRPr/>
            </a:pPr>
            <a:r>
              <a:rPr lang="en-GB" sz="48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#3. Jesus will return to judge evil.</a:t>
            </a:r>
          </a:p>
        </p:txBody>
      </p:sp>
    </p:spTree>
    <p:extLst>
      <p:ext uri="{BB962C8B-B14F-4D97-AF65-F5344CB8AC3E}">
        <p14:creationId xmlns:p14="http://schemas.microsoft.com/office/powerpoint/2010/main" val="472968078"/>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wipe(left)">
                                      <p:cBhvr>
                                        <p:cTn id="16" dur="500"/>
                                        <p:tgtEl>
                                          <p:spTgt spid="4">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wipe(left)">
                                      <p:cBhvr>
                                        <p:cTn id="34" dur="500"/>
                                        <p:tgtEl>
                                          <p:spTgt spid="4">
                                            <p:txEl>
                                              <p:pRg st="2" end="2"/>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wipe(left)">
                                      <p:cBhvr>
                                        <p:cTn id="38" dur="500"/>
                                        <p:tgtEl>
                                          <p:spTgt spid="4">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left)">
                                      <p:cBhvr>
                                        <p:cTn id="43" dur="500"/>
                                        <p:tgtEl>
                                          <p:spTgt spid="3">
                                            <p:txEl>
                                              <p:pRg st="4" end="4"/>
                                            </p:txEl>
                                          </p:spTgt>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left)">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wipe(left)">
                                      <p:cBhvr>
                                        <p:cTn id="52" dur="500"/>
                                        <p:tgtEl>
                                          <p:spTgt spid="4">
                                            <p:txEl>
                                              <p:pRg st="4" end="4"/>
                                            </p:txEl>
                                          </p:spTgt>
                                        </p:tgtEl>
                                      </p:cBhvr>
                                    </p:animEffect>
                                  </p:childTnLst>
                                </p:cTn>
                              </p:par>
                            </p:childTnLst>
                          </p:cTn>
                        </p:par>
                        <p:par>
                          <p:cTn id="53" fill="hold">
                            <p:stCondLst>
                              <p:cond delay="500"/>
                            </p:stCondLst>
                            <p:childTnLst>
                              <p:par>
                                <p:cTn id="54" presetID="22" presetClass="entr" presetSubtype="8" fill="hold" nodeType="after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wipe(left)">
                                      <p:cBhvr>
                                        <p:cTn id="56" dur="50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wipe(left)">
                                      <p:cBhvr>
                                        <p:cTn id="61" dur="500"/>
                                        <p:tgtEl>
                                          <p:spTgt spid="3">
                                            <p:txEl>
                                              <p:pRg st="6" end="6"/>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Effect transition="in" filter="wipe(left)">
                                      <p:cBhvr>
                                        <p:cTn id="65" dur="500"/>
                                        <p:tgtEl>
                                          <p:spTgt spid="3">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
                                            <p:txEl>
                                              <p:pRg st="6" end="6"/>
                                            </p:txEl>
                                          </p:spTgt>
                                        </p:tgtEl>
                                        <p:attrNameLst>
                                          <p:attrName>style.visibility</p:attrName>
                                        </p:attrNameLst>
                                      </p:cBhvr>
                                      <p:to>
                                        <p:strVal val="visible"/>
                                      </p:to>
                                    </p:set>
                                    <p:animEffect transition="in" filter="wipe(left)">
                                      <p:cBhvr>
                                        <p:cTn id="70" dur="500"/>
                                        <p:tgtEl>
                                          <p:spTgt spid="4">
                                            <p:txEl>
                                              <p:pRg st="6" end="6"/>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4">
                                            <p:txEl>
                                              <p:pRg st="7" end="7"/>
                                            </p:txEl>
                                          </p:spTgt>
                                        </p:tgtEl>
                                        <p:attrNameLst>
                                          <p:attrName>style.visibility</p:attrName>
                                        </p:attrNameLst>
                                      </p:cBhvr>
                                      <p:to>
                                        <p:strVal val="visible"/>
                                      </p:to>
                                    </p:set>
                                    <p:animEffect transition="in" filter="wipe(left)">
                                      <p:cBhvr>
                                        <p:cTn id="74" dur="500"/>
                                        <p:tgtEl>
                                          <p:spTgt spid="4">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Effect transition="in" filter="wipe(left)">
                                      <p:cBhvr>
                                        <p:cTn id="79" dur="500"/>
                                        <p:tgtEl>
                                          <p:spTgt spid="3">
                                            <p:txEl>
                                              <p:pRg st="8" end="8"/>
                                            </p:txEl>
                                          </p:spTgt>
                                        </p:tgtEl>
                                      </p:cBhvr>
                                    </p:animEffect>
                                  </p:childTnLst>
                                </p:cTn>
                              </p:par>
                            </p:childTnLst>
                          </p:cTn>
                        </p:par>
                        <p:par>
                          <p:cTn id="80" fill="hold">
                            <p:stCondLst>
                              <p:cond delay="500"/>
                            </p:stCondLst>
                            <p:childTnLst>
                              <p:par>
                                <p:cTn id="81" presetID="22" presetClass="entr" presetSubtype="8" fill="hold" nodeType="afterEffect">
                                  <p:stCondLst>
                                    <p:cond delay="0"/>
                                  </p:stCondLst>
                                  <p:childTnLst>
                                    <p:set>
                                      <p:cBhvr>
                                        <p:cTn id="82" dur="1" fill="hold">
                                          <p:stCondLst>
                                            <p:cond delay="0"/>
                                          </p:stCondLst>
                                        </p:cTn>
                                        <p:tgtEl>
                                          <p:spTgt spid="3">
                                            <p:txEl>
                                              <p:pRg st="9" end="9"/>
                                            </p:txEl>
                                          </p:spTgt>
                                        </p:tgtEl>
                                        <p:attrNameLst>
                                          <p:attrName>style.visibility</p:attrName>
                                        </p:attrNameLst>
                                      </p:cBhvr>
                                      <p:to>
                                        <p:strVal val="visible"/>
                                      </p:to>
                                    </p:set>
                                    <p:animEffect transition="in" filter="wipe(left)">
                                      <p:cBhvr>
                                        <p:cTn id="83" dur="500"/>
                                        <p:tgtEl>
                                          <p:spTgt spid="3">
                                            <p:txEl>
                                              <p:pRg st="9" end="9"/>
                                            </p:txEl>
                                          </p:spTgt>
                                        </p:tgtEl>
                                      </p:cBhvr>
                                    </p:animEffect>
                                  </p:childTnLst>
                                </p:cTn>
                              </p:par>
                            </p:childTnLst>
                          </p:cTn>
                        </p:par>
                        <p:par>
                          <p:cTn id="84" fill="hold">
                            <p:stCondLst>
                              <p:cond delay="1000"/>
                            </p:stCondLst>
                            <p:childTnLst>
                              <p:par>
                                <p:cTn id="85" presetID="22" presetClass="entr" presetSubtype="8" fill="hold" nodeType="after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Effect transition="in" filter="wipe(left)">
                                      <p:cBhvr>
                                        <p:cTn id="87" dur="500"/>
                                        <p:tgtEl>
                                          <p:spTgt spid="3">
                                            <p:txEl>
                                              <p:pRg st="10" end="1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4">
                                            <p:txEl>
                                              <p:pRg st="8" end="8"/>
                                            </p:txEl>
                                          </p:spTgt>
                                        </p:tgtEl>
                                        <p:attrNameLst>
                                          <p:attrName>style.visibility</p:attrName>
                                        </p:attrNameLst>
                                      </p:cBhvr>
                                      <p:to>
                                        <p:strVal val="visible"/>
                                      </p:to>
                                    </p:set>
                                    <p:animEffect transition="in" filter="wipe(left)">
                                      <p:cBhvr>
                                        <p:cTn id="92" dur="500"/>
                                        <p:tgtEl>
                                          <p:spTgt spid="4">
                                            <p:txEl>
                                              <p:pRg st="8" end="8"/>
                                            </p:txEl>
                                          </p:spTgt>
                                        </p:tgtEl>
                                      </p:cBhvr>
                                    </p:animEffect>
                                  </p:childTnLst>
                                </p:cTn>
                              </p:par>
                            </p:childTnLst>
                          </p:cTn>
                        </p:par>
                        <p:par>
                          <p:cTn id="93" fill="hold">
                            <p:stCondLst>
                              <p:cond delay="500"/>
                            </p:stCondLst>
                            <p:childTnLst>
                              <p:par>
                                <p:cTn id="94" presetID="22" presetClass="entr" presetSubtype="8" fill="hold" nodeType="afterEffect">
                                  <p:stCondLst>
                                    <p:cond delay="0"/>
                                  </p:stCondLst>
                                  <p:childTnLst>
                                    <p:set>
                                      <p:cBhvr>
                                        <p:cTn id="95" dur="1" fill="hold">
                                          <p:stCondLst>
                                            <p:cond delay="0"/>
                                          </p:stCondLst>
                                        </p:cTn>
                                        <p:tgtEl>
                                          <p:spTgt spid="4">
                                            <p:txEl>
                                              <p:pRg st="9" end="9"/>
                                            </p:txEl>
                                          </p:spTgt>
                                        </p:tgtEl>
                                        <p:attrNameLst>
                                          <p:attrName>style.visibility</p:attrName>
                                        </p:attrNameLst>
                                      </p:cBhvr>
                                      <p:to>
                                        <p:strVal val="visible"/>
                                      </p:to>
                                    </p:set>
                                    <p:animEffect transition="in" filter="wipe(left)">
                                      <p:cBhvr>
                                        <p:cTn id="96" dur="500"/>
                                        <p:tgtEl>
                                          <p:spTgt spid="4">
                                            <p:txEl>
                                              <p:pRg st="9" end="9"/>
                                            </p:txEl>
                                          </p:spTgt>
                                        </p:tgtEl>
                                      </p:cBhvr>
                                    </p:animEffect>
                                  </p:childTnLst>
                                </p:cTn>
                              </p:par>
                            </p:childTnLst>
                          </p:cTn>
                        </p:par>
                        <p:par>
                          <p:cTn id="97" fill="hold">
                            <p:stCondLst>
                              <p:cond delay="1000"/>
                            </p:stCondLst>
                            <p:childTnLst>
                              <p:par>
                                <p:cTn id="98" presetID="22" presetClass="entr" presetSubtype="8" fill="hold" nodeType="afterEffect">
                                  <p:stCondLst>
                                    <p:cond delay="0"/>
                                  </p:stCondLst>
                                  <p:childTnLst>
                                    <p:set>
                                      <p:cBhvr>
                                        <p:cTn id="99" dur="1" fill="hold">
                                          <p:stCondLst>
                                            <p:cond delay="0"/>
                                          </p:stCondLst>
                                        </p:cTn>
                                        <p:tgtEl>
                                          <p:spTgt spid="4">
                                            <p:txEl>
                                              <p:pRg st="10" end="10"/>
                                            </p:txEl>
                                          </p:spTgt>
                                        </p:tgtEl>
                                        <p:attrNameLst>
                                          <p:attrName>style.visibility</p:attrName>
                                        </p:attrNameLst>
                                      </p:cBhvr>
                                      <p:to>
                                        <p:strVal val="visible"/>
                                      </p:to>
                                    </p:set>
                                    <p:animEffect transition="in" filter="wipe(left)">
                                      <p:cBhvr>
                                        <p:cTn id="100" dur="500"/>
                                        <p:tgtEl>
                                          <p:spTgt spid="4">
                                            <p:txEl>
                                              <p:pRg st="10" end="1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7"/>
                                        </p:tgtEl>
                                        <p:attrNameLst>
                                          <p:attrName>style.visibility</p:attrName>
                                        </p:attrNameLst>
                                      </p:cBhvr>
                                      <p:to>
                                        <p:strVal val="visible"/>
                                      </p:to>
                                    </p:set>
                                    <p:animEffect transition="in" filter="wipe(left)">
                                      <p:cBhvr>
                                        <p:cTn id="105" dur="500"/>
                                        <p:tgtEl>
                                          <p:spTgt spid="7"/>
                                        </p:tgtEl>
                                      </p:cBhvr>
                                    </p:animEffect>
                                  </p:childTnLst>
                                </p:cTn>
                              </p:par>
                              <p:par>
                                <p:cTn id="106" presetID="22" presetClass="entr" presetSubtype="8" fill="hold" nodeType="withEffect">
                                  <p:stCondLst>
                                    <p:cond delay="0"/>
                                  </p:stCondLst>
                                  <p:childTnLst>
                                    <p:set>
                                      <p:cBhvr>
                                        <p:cTn id="107" dur="1" fill="hold">
                                          <p:stCondLst>
                                            <p:cond delay="0"/>
                                          </p:stCondLst>
                                        </p:cTn>
                                        <p:tgtEl>
                                          <p:spTgt spid="7">
                                            <p:txEl>
                                              <p:pRg st="0" end="0"/>
                                            </p:txEl>
                                          </p:spTgt>
                                        </p:tgtEl>
                                        <p:attrNameLst>
                                          <p:attrName>style.visibility</p:attrName>
                                        </p:attrNameLst>
                                      </p:cBhvr>
                                      <p:to>
                                        <p:strVal val="visible"/>
                                      </p:to>
                                    </p:set>
                                    <p:animEffect transition="in" filter="wipe(left)">
                                      <p:cBhvr>
                                        <p:cTn id="108" dur="500"/>
                                        <p:tgtEl>
                                          <p:spTgt spid="7">
                                            <p:txEl>
                                              <p:pRg st="0" end="0"/>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7">
                                            <p:txEl>
                                              <p:pRg st="1" end="1"/>
                                            </p:txEl>
                                          </p:spTgt>
                                        </p:tgtEl>
                                        <p:attrNameLst>
                                          <p:attrName>style.visibility</p:attrName>
                                        </p:attrNameLst>
                                      </p:cBhvr>
                                      <p:to>
                                        <p:strVal val="visible"/>
                                      </p:to>
                                    </p:set>
                                    <p:animEffect transition="in" filter="wipe(left)">
                                      <p:cBhvr>
                                        <p:cTn id="113" dur="500"/>
                                        <p:tgtEl>
                                          <p:spTgt spid="7">
                                            <p:txEl>
                                              <p:pRg st="1" end="1"/>
                                            </p:txEl>
                                          </p:spTgt>
                                        </p:tgtEl>
                                      </p:cBhvr>
                                    </p:animEffect>
                                  </p:childTnLst>
                                </p:cTn>
                              </p:par>
                            </p:childTnLst>
                          </p:cTn>
                        </p:par>
                        <p:par>
                          <p:cTn id="114" fill="hold">
                            <p:stCondLst>
                              <p:cond delay="500"/>
                            </p:stCondLst>
                            <p:childTnLst>
                              <p:par>
                                <p:cTn id="115" presetID="22" presetClass="entr" presetSubtype="8" fill="hold" nodeType="afterEffect">
                                  <p:stCondLst>
                                    <p:cond delay="0"/>
                                  </p:stCondLst>
                                  <p:childTnLst>
                                    <p:set>
                                      <p:cBhvr>
                                        <p:cTn id="116" dur="1" fill="hold">
                                          <p:stCondLst>
                                            <p:cond delay="0"/>
                                          </p:stCondLst>
                                        </p:cTn>
                                        <p:tgtEl>
                                          <p:spTgt spid="7">
                                            <p:txEl>
                                              <p:pRg st="2" end="2"/>
                                            </p:txEl>
                                          </p:spTgt>
                                        </p:tgtEl>
                                        <p:attrNameLst>
                                          <p:attrName>style.visibility</p:attrName>
                                        </p:attrNameLst>
                                      </p:cBhvr>
                                      <p:to>
                                        <p:strVal val="visible"/>
                                      </p:to>
                                    </p:set>
                                    <p:animEffect transition="in" filter="wipe(left)">
                                      <p:cBhvr>
                                        <p:cTn id="117" dur="500"/>
                                        <p:tgtEl>
                                          <p:spTgt spid="7">
                                            <p:txEl>
                                              <p:pRg st="2" end="2"/>
                                            </p:txEl>
                                          </p:spTgt>
                                        </p:tgtEl>
                                      </p:cBhvr>
                                    </p:animEffect>
                                  </p:childTnLst>
                                </p:cTn>
                              </p:par>
                            </p:childTnLst>
                          </p:cTn>
                        </p:par>
                        <p:par>
                          <p:cTn id="118" fill="hold">
                            <p:stCondLst>
                              <p:cond delay="1000"/>
                            </p:stCondLst>
                            <p:childTnLst>
                              <p:par>
                                <p:cTn id="119" presetID="22" presetClass="entr" presetSubtype="8" fill="hold" nodeType="afterEffect">
                                  <p:stCondLst>
                                    <p:cond delay="0"/>
                                  </p:stCondLst>
                                  <p:childTnLst>
                                    <p:set>
                                      <p:cBhvr>
                                        <p:cTn id="120" dur="1" fill="hold">
                                          <p:stCondLst>
                                            <p:cond delay="0"/>
                                          </p:stCondLst>
                                        </p:cTn>
                                        <p:tgtEl>
                                          <p:spTgt spid="7">
                                            <p:txEl>
                                              <p:pRg st="3" end="3"/>
                                            </p:txEl>
                                          </p:spTgt>
                                        </p:tgtEl>
                                        <p:attrNameLst>
                                          <p:attrName>style.visibility</p:attrName>
                                        </p:attrNameLst>
                                      </p:cBhvr>
                                      <p:to>
                                        <p:strVal val="visible"/>
                                      </p:to>
                                    </p:set>
                                    <p:animEffect transition="in" filter="wipe(left)">
                                      <p:cBhvr>
                                        <p:cTn id="121"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D43644-1663-4B74-9EE0-F1F1C45C94E6}"/>
              </a:ext>
            </a:extLst>
          </p:cNvPr>
          <p:cNvSpPr txBox="1"/>
          <p:nvPr/>
        </p:nvSpPr>
        <p:spPr>
          <a:xfrm>
            <a:off x="108242" y="1355135"/>
            <a:ext cx="5879275" cy="507831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Rode a </a:t>
            </a:r>
            <a:r>
              <a:rPr kumimoji="0" lang="en-US"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donkey</a:t>
            </a:r>
            <a:endParaRPr kumimoji="0" lang="en-GB"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4BACC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21:7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Enemies made him bleed through his robe, wearing a crown of thorns</a:t>
            </a:r>
            <a:endParaRPr kumimoji="0" lang="en-GB"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4BACC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27:28-29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Abandoned</a:t>
            </a: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by his friends</a:t>
            </a:r>
            <a:endParaRPr kumimoji="0" lang="en-GB"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4BACC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Ridiculed</a:t>
            </a: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for being a king</a:t>
            </a:r>
            <a:endParaRPr kumimoji="0" lang="en-GB"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4BACC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27:29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Took the judgment of evil people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onto </a:t>
            </a:r>
            <a:r>
              <a:rPr kumimoji="0" lang="en-US"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himself</a:t>
            </a:r>
            <a:endParaRPr kumimoji="0" lang="en-GB" sz="3200" b="1" i="1" u="none" strike="noStrike" kern="1200" cap="none" spc="-150" normalizeH="0" baseline="0" noProof="0" dirty="0">
              <a:ln>
                <a:noFill/>
              </a:ln>
              <a:solidFill>
                <a:srgbClr val="4BACC6">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4BACC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Corinthians 5:21</a:t>
            </a:r>
          </a:p>
        </p:txBody>
      </p:sp>
      <p:sp>
        <p:nvSpPr>
          <p:cNvPr id="4" name="TextBox 3">
            <a:extLst>
              <a:ext uri="{FF2B5EF4-FFF2-40B4-BE49-F238E27FC236}">
                <a16:creationId xmlns:a16="http://schemas.microsoft.com/office/drawing/2014/main" id="{D21A089E-632C-4FFA-97F7-689FF5C9B95F}"/>
              </a:ext>
            </a:extLst>
          </p:cNvPr>
          <p:cNvSpPr txBox="1"/>
          <p:nvPr/>
        </p:nvSpPr>
        <p:spPr>
          <a:xfrm>
            <a:off x="6212775" y="1355135"/>
            <a:ext cx="5879275" cy="538609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Rides a </a:t>
            </a:r>
            <a:r>
              <a:rPr kumimoji="0" lang="en-US"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white stallion</a:t>
            </a:r>
            <a:endParaRPr kumimoji="0" lang="en-GB"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7964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19:11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 enemies will bleed on Jesus’ robe, wearing a king’s crown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7964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19:12-13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Accompanied</a:t>
            </a:r>
            <a:r>
              <a:rPr kumimoji="0" lang="en-US"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by his friends</a:t>
            </a:r>
            <a:endParaRPr kumimoji="0" lang="en-GB"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7964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19:14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Revealed</a:t>
            </a:r>
            <a:r>
              <a:rPr kumimoji="0" lang="en-US"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as being the true king</a:t>
            </a:r>
            <a:endParaRPr kumimoji="0" lang="en-GB"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7964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19:16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Brings the judgment of evil people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onto </a:t>
            </a:r>
            <a:r>
              <a:rPr kumimoji="0" lang="en-US"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those who deserve it</a:t>
            </a:r>
            <a:endParaRPr kumimoji="0" lang="en-GB" sz="3200" b="1" i="1" u="none" strike="noStrike" kern="1200" cap="none" spc="-150" normalizeH="0" baseline="0" noProof="0" dirty="0">
              <a:ln>
                <a:noFill/>
              </a:ln>
              <a:solidFill>
                <a:srgbClr val="FEF1E6"/>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79646">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25:31-46; John 5:21-29; Acts 10:42; 17:31; 2 Corinthians 5:10; 2 Timothy 4:1</a:t>
            </a:r>
          </a:p>
        </p:txBody>
      </p:sp>
      <p:sp>
        <p:nvSpPr>
          <p:cNvPr id="7" name="Rounded Rectangle 5">
            <a:extLst>
              <a:ext uri="{FF2B5EF4-FFF2-40B4-BE49-F238E27FC236}">
                <a16:creationId xmlns:a16="http://schemas.microsoft.com/office/drawing/2014/main" id="{D9AC5FE1-85E8-4C5C-8935-75F519505E5F}"/>
              </a:ext>
            </a:extLst>
          </p:cNvPr>
          <p:cNvSpPr/>
          <p:nvPr/>
        </p:nvSpPr>
        <p:spPr>
          <a:xfrm>
            <a:off x="240475" y="269175"/>
            <a:ext cx="11711050" cy="3693225"/>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0" b="1" i="0"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cs typeface="Times New Roman" pitchFamily="18" charset="0"/>
              </a:rPr>
              <a:t>If this is what you want,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then you need to </a:t>
            </a:r>
            <a:r>
              <a:rPr lang="en-GB" sz="8000" b="1" i="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ask</a:t>
            </a:r>
            <a:r>
              <a:rPr lang="en-GB" sz="80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for it.</a:t>
            </a:r>
            <a:endParaRPr kumimoji="0" lang="en-GB" sz="6000" b="1" i="0"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3708631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F94C82-14FC-4170-9A38-616CF04B356E}"/>
              </a:ext>
            </a:extLst>
          </p:cNvPr>
          <p:cNvSpPr txBox="1"/>
          <p:nvPr/>
        </p:nvSpPr>
        <p:spPr>
          <a:xfrm>
            <a:off x="60742" y="-11949"/>
            <a:ext cx="11826458" cy="4708981"/>
          </a:xfrm>
          <a:prstGeom prst="rect">
            <a:avLst/>
          </a:prstGeom>
          <a:noFill/>
        </p:spPr>
        <p:txBody>
          <a:bodyPr wrap="square" rtlCol="0">
            <a:spAutoFit/>
          </a:bodyPr>
          <a:lstStyle/>
          <a:p>
            <a:pPr lvl="0">
              <a:defRPr/>
            </a:pPr>
            <a:r>
              <a:rPr lang="en-GB" sz="5400" b="1" spc="-150"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Second Coming of Christ</a:t>
            </a:r>
            <a:endParaRPr lang="en-US" sz="5400" b="1" spc="-150"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endParaRP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NT teaches about the Second Coming ~300 times.</a:t>
            </a: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Second Coming occurs in 23 out of 27 NT books.</a:t>
            </a:r>
          </a:p>
          <a:p>
            <a:pPr marL="457200" lvl="0">
              <a:defRPr/>
            </a:pP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Robert Saucy, “The Eschatology of the Bible.” </a:t>
            </a:r>
            <a:r>
              <a:rPr lang="en-GB" sz="2400" b="1" i="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Expositor’s Bible Commentary, Volume 1: Introductory Articles</a:t>
            </a: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 (Grand Rapids, MI: Zondervan, 1979), 110.</a:t>
            </a:r>
            <a:endParaRPr lang="en-US"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endParaRP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OT predicts an 8:1 ratio (Second Coming to First).</a:t>
            </a:r>
          </a:p>
          <a:p>
            <a:pPr marL="457200" lvl="0">
              <a:defRPr/>
            </a:pP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Mark Hitchcock, </a:t>
            </a:r>
            <a:r>
              <a:rPr lang="en-GB" sz="2400" b="1" i="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End</a:t>
            </a: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 (Carol Stream, IL: Tyndale House, 2012), 4.</a:t>
            </a:r>
          </a:p>
          <a:p>
            <a:pPr marL="234950" lvl="0">
              <a:defRPr/>
            </a:pPr>
            <a:r>
              <a:rPr lang="en-US" sz="54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What if Jesus never returns…?</a:t>
            </a:r>
          </a:p>
        </p:txBody>
      </p:sp>
    </p:spTree>
    <p:extLst>
      <p:ext uri="{BB962C8B-B14F-4D97-AF65-F5344CB8AC3E}">
        <p14:creationId xmlns:p14="http://schemas.microsoft.com/office/powerpoint/2010/main" val="702482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left)">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left)">
                                      <p:cBhvr>
                                        <p:cTn id="26" dur="500"/>
                                        <p:tgtEl>
                                          <p:spTgt spid="4">
                                            <p:txEl>
                                              <p:pRg st="4" end="4"/>
                                            </p:txEl>
                                          </p:spTgt>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wipe(left)">
                                      <p:cBhvr>
                                        <p:cTn id="30" dur="500"/>
                                        <p:tgtEl>
                                          <p:spTgt spid="4">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wipe(left)">
                                      <p:cBhvr>
                                        <p:cTn id="3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29147768"/>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4DDF99-5060-4F3A-9B9B-169C98F1AEFC}"/>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5765" t="2394" r="5451" b="4223"/>
          <a:stretch/>
        </p:blipFill>
        <p:spPr>
          <a:xfrm>
            <a:off x="533400" y="571500"/>
            <a:ext cx="5641732" cy="5715000"/>
          </a:xfrm>
          <a:prstGeom prst="rect">
            <a:avLst/>
          </a:prstGeom>
        </p:spPr>
      </p:pic>
    </p:spTree>
    <p:extLst>
      <p:ext uri="{BB962C8B-B14F-4D97-AF65-F5344CB8AC3E}">
        <p14:creationId xmlns:p14="http://schemas.microsoft.com/office/powerpoint/2010/main" val="400997041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F94C82-14FC-4170-9A38-616CF04B356E}"/>
              </a:ext>
            </a:extLst>
          </p:cNvPr>
          <p:cNvSpPr txBox="1"/>
          <p:nvPr/>
        </p:nvSpPr>
        <p:spPr>
          <a:xfrm>
            <a:off x="60742" y="-11949"/>
            <a:ext cx="11826458" cy="4708981"/>
          </a:xfrm>
          <a:prstGeom prst="rect">
            <a:avLst/>
          </a:prstGeom>
          <a:noFill/>
        </p:spPr>
        <p:txBody>
          <a:bodyPr wrap="square" rtlCol="0">
            <a:spAutoFit/>
          </a:bodyPr>
          <a:lstStyle/>
          <a:p>
            <a:pPr lvl="0">
              <a:defRPr/>
            </a:pPr>
            <a:r>
              <a:rPr lang="en-GB" sz="5400" b="1" spc="-150"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Second Coming of Christ</a:t>
            </a:r>
            <a:endParaRPr lang="en-US" sz="5400" b="1" spc="-150"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endParaRP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NT teaches about the Second Coming ~300 times.</a:t>
            </a: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Second Coming occurs in 23 out of 27 NT books.</a:t>
            </a:r>
          </a:p>
          <a:p>
            <a:pPr marL="457200" lvl="0">
              <a:defRPr/>
            </a:pP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Robert Saucy, “The Eschatology of the Bible.” </a:t>
            </a:r>
            <a:r>
              <a:rPr lang="en-GB" sz="2400" b="1" i="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Expositor’s Bible Commentary, Volume 1: Introductory Articles</a:t>
            </a: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 (Grand Rapids, MI: Zondervan, 1979), 110.</a:t>
            </a:r>
            <a:endParaRPr lang="en-US"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endParaRPr>
          </a:p>
          <a:p>
            <a:pPr marL="234950" lvl="0">
              <a:defRPr/>
            </a:pPr>
            <a:r>
              <a:rPr lang="en-US" sz="40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The OT predicts an 8:1 ratio (Second Coming to First).</a:t>
            </a:r>
          </a:p>
          <a:p>
            <a:pPr marL="457200" lvl="0">
              <a:defRPr/>
            </a:pP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Mark Hitchcock, </a:t>
            </a:r>
            <a:r>
              <a:rPr lang="en-GB" sz="2400" b="1" i="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The End</a:t>
            </a:r>
            <a:r>
              <a:rPr lang="en-GB" sz="2400" b="1" dirty="0">
                <a:solidFill>
                  <a:srgbClr val="531E1D"/>
                </a:solidFill>
                <a:effectLst>
                  <a:outerShdw blurRad="38100" dist="38100" dir="2700000" algn="tl">
                    <a:srgbClr val="000000">
                      <a:alpha val="43137"/>
                    </a:srgbClr>
                  </a:outerShdw>
                </a:effectLst>
                <a:latin typeface="Times New Roman" pitchFamily="18" charset="0"/>
                <a:cs typeface="Times New Roman" pitchFamily="18" charset="0"/>
              </a:rPr>
              <a:t> (Carol Stream, IL: Tyndale House, 2012), 4.</a:t>
            </a:r>
          </a:p>
          <a:p>
            <a:pPr marL="234950" lvl="0">
              <a:defRPr/>
            </a:pPr>
            <a:r>
              <a:rPr lang="en-US" sz="5400" b="1" spc="-150" dirty="0">
                <a:solidFill>
                  <a:srgbClr val="7F2F2D"/>
                </a:solidFill>
                <a:effectLst>
                  <a:outerShdw blurRad="38100" dist="38100" dir="2700000" algn="tl">
                    <a:srgbClr val="000000">
                      <a:alpha val="43137"/>
                    </a:srgbClr>
                  </a:outerShdw>
                </a:effectLst>
                <a:latin typeface="Times New Roman" pitchFamily="18" charset="0"/>
                <a:cs typeface="Times New Roman" pitchFamily="18" charset="0"/>
              </a:rPr>
              <a:t>What if Jesus never returns…?</a:t>
            </a:r>
          </a:p>
        </p:txBody>
      </p:sp>
      <p:sp>
        <p:nvSpPr>
          <p:cNvPr id="7" name="Rounded Rectangle 5">
            <a:extLst>
              <a:ext uri="{FF2B5EF4-FFF2-40B4-BE49-F238E27FC236}">
                <a16:creationId xmlns:a16="http://schemas.microsoft.com/office/drawing/2014/main" id="{08E4F833-14D9-41E7-BC8B-1B01315F8DEE}"/>
              </a:ext>
            </a:extLst>
          </p:cNvPr>
          <p:cNvSpPr/>
          <p:nvPr/>
        </p:nvSpPr>
        <p:spPr>
          <a:xfrm>
            <a:off x="2194580" y="2057400"/>
            <a:ext cx="9906000" cy="29718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8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Jesus said, “</a:t>
            </a:r>
            <a:r>
              <a:rPr lang="en-GB" sz="4800" b="1" spc="-15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When everything is ready, I will come and get you, so that you will always be with me where I am.”</a:t>
            </a:r>
          </a:p>
          <a:p>
            <a:pPr lvl="0" algn="ctr">
              <a:defRPr/>
            </a:pPr>
            <a:r>
              <a:rPr lang="en-GB" sz="32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John 14:3</a:t>
            </a:r>
            <a:endParaRPr lang="en-US" sz="32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01548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left)">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left)">
                                      <p:cBhvr>
                                        <p:cTn id="26" dur="500"/>
                                        <p:tgtEl>
                                          <p:spTgt spid="4">
                                            <p:txEl>
                                              <p:pRg st="4" end="4"/>
                                            </p:txEl>
                                          </p:spTgt>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wipe(left)">
                                      <p:cBhvr>
                                        <p:cTn id="30" dur="500"/>
                                        <p:tgtEl>
                                          <p:spTgt spid="4">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wipe(left)">
                                      <p:cBhvr>
                                        <p:cTn id="35" dur="500"/>
                                        <p:tgtEl>
                                          <p:spTgt spid="4">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19:1)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After this I heard what sounded like the roar of a great multitude in heaven shouting:</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Hallelujah</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Salvation and glory and power belong to our God, for true and just are his judgments.”</a:t>
            </a:r>
          </a:p>
        </p:txBody>
      </p:sp>
    </p:spTree>
    <p:extLst>
      <p:ext uri="{BB962C8B-B14F-4D97-AF65-F5344CB8AC3E}">
        <p14:creationId xmlns:p14="http://schemas.microsoft.com/office/powerpoint/2010/main" val="67462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 19:1) </a:t>
            </a: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After this I heard what sounded like the roar of a great multitude in heaven shouting: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r>
              <a:rPr kumimoji="0" lang="en-GB" sz="4000" b="1" i="0" u="sng"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Hallelujah</a:t>
            </a: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Salvation and glory and power belong to our God, for </a:t>
            </a:r>
            <a:r>
              <a:rPr kumimoji="0" lang="en-GB" sz="4000" b="1" i="0" u="sng"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true and just are his judgments.</a:t>
            </a:r>
            <a:r>
              <a:rPr kumimoji="0" lang="en-GB" sz="4000" b="1" i="0" u="none" strike="noStrike" kern="1200" cap="none" spc="-150" normalizeH="0" baseline="0" noProof="0" dirty="0">
                <a:ln>
                  <a:noFill/>
                </a:ln>
                <a:solidFill>
                  <a:srgbClr val="C0504D">
                    <a:lumMod val="5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12894586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317009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19:2)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“He has condemned the great prostitute who corrupted the earth by her adulteries. He has avenged on her the blood of his servants.”</a:t>
            </a:r>
          </a:p>
          <a:p>
            <a:r>
              <a:rPr lang="en-GB" sz="4000" b="1" spc="-150" baseline="3000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3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And again they shouted: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Hallelujah</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The smoke from her goes up for ever and ever.”</a:t>
            </a:r>
          </a:p>
        </p:txBody>
      </p:sp>
    </p:spTree>
    <p:extLst>
      <p:ext uri="{BB962C8B-B14F-4D97-AF65-F5344CB8AC3E}">
        <p14:creationId xmlns:p14="http://schemas.microsoft.com/office/powerpoint/2010/main" val="28945058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19:4)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twenty-four elders and the four living creatures fell down and worshiped God, who was seated on the throne. And they cried:</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“Amen,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Hallelujah</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40167569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19:5)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Then a voice came from the throne, saying:</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“Praise our God, all you his servants, you who fear him, both great and small!”</a:t>
            </a:r>
          </a:p>
        </p:txBody>
      </p:sp>
    </p:spTree>
    <p:extLst>
      <p:ext uri="{BB962C8B-B14F-4D97-AF65-F5344CB8AC3E}">
        <p14:creationId xmlns:p14="http://schemas.microsoft.com/office/powerpoint/2010/main" val="4309110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2.xml><?xml version="1.0" encoding="utf-8"?>
<a:theme xmlns:a="http://schemas.openxmlformats.org/drawingml/2006/main" name="DwellDar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welldark16x9.potx" id="{77470787-3BA3-4BA9-93AB-3419747B99F4}" vid="{A57E8D5C-484E-4496-B0FE-81ED5C54449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2628</Words>
  <Application>Microsoft Office PowerPoint</Application>
  <PresentationFormat>Widescreen</PresentationFormat>
  <Paragraphs>247</Paragraphs>
  <Slides>31</Slides>
  <Notes>30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31</vt:i4>
      </vt:variant>
    </vt:vector>
  </HeadingPairs>
  <TitlesOfParts>
    <vt:vector size="38" baseType="lpstr">
      <vt:lpstr>Arial</vt:lpstr>
      <vt:lpstr>Calibri</vt:lpstr>
      <vt:lpstr>Calibri Light</vt:lpstr>
      <vt:lpstr>Lao UI</vt:lpstr>
      <vt:lpstr>Times New Roman</vt:lpstr>
      <vt:lpstr>Office Theme</vt:lpstr>
      <vt:lpstr>DwellDark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2025-03-04T19:22:19Z</dcterms:created>
  <dcterms:modified xsi:type="dcterms:W3CDTF">2025-03-04T19:22:26Z</dcterms:modified>
</cp:coreProperties>
</file>