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62" r:id="rId2"/>
    <p:sldId id="3127" r:id="rId3"/>
    <p:sldId id="3128" r:id="rId4"/>
    <p:sldId id="3129" r:id="rId5"/>
    <p:sldId id="3309" r:id="rId6"/>
    <p:sldId id="3130" r:id="rId7"/>
    <p:sldId id="3131" r:id="rId8"/>
    <p:sldId id="3132" r:id="rId9"/>
    <p:sldId id="3133" r:id="rId10"/>
    <p:sldId id="3311" r:id="rId11"/>
    <p:sldId id="3135" r:id="rId12"/>
    <p:sldId id="3136" r:id="rId13"/>
    <p:sldId id="3137" r:id="rId14"/>
    <p:sldId id="3138" r:id="rId15"/>
    <p:sldId id="3139" r:id="rId16"/>
    <p:sldId id="3140" r:id="rId17"/>
    <p:sldId id="3314" r:id="rId18"/>
    <p:sldId id="3213" r:id="rId19"/>
    <p:sldId id="3214" r:id="rId20"/>
    <p:sldId id="3215" r:id="rId21"/>
    <p:sldId id="3217" r:id="rId22"/>
    <p:sldId id="3219" r:id="rId23"/>
    <p:sldId id="3218" r:id="rId24"/>
    <p:sldId id="3216" r:id="rId25"/>
    <p:sldId id="3220" r:id="rId26"/>
    <p:sldId id="3221" r:id="rId27"/>
    <p:sldId id="3222" r:id="rId28"/>
    <p:sldId id="3224" r:id="rId29"/>
    <p:sldId id="3225" r:id="rId30"/>
    <p:sldId id="3226" r:id="rId31"/>
    <p:sldId id="3227" r:id="rId32"/>
    <p:sldId id="3288" r:id="rId33"/>
    <p:sldId id="3289" r:id="rId34"/>
    <p:sldId id="3291" r:id="rId35"/>
    <p:sldId id="3292" r:id="rId36"/>
    <p:sldId id="3293" r:id="rId37"/>
    <p:sldId id="3312" r:id="rId38"/>
    <p:sldId id="3313" r:id="rId39"/>
    <p:sldId id="3295" r:id="rId40"/>
    <p:sldId id="3296" r:id="rId41"/>
    <p:sldId id="3297" r:id="rId42"/>
    <p:sldId id="3299" r:id="rId43"/>
    <p:sldId id="3300" r:id="rId44"/>
    <p:sldId id="3298" r:id="rId45"/>
    <p:sldId id="3301" r:id="rId46"/>
    <p:sldId id="3302" r:id="rId47"/>
    <p:sldId id="3306" r:id="rId48"/>
    <p:sldId id="3307" r:id="rId49"/>
    <p:sldId id="3308" r:id="rId50"/>
    <p:sldId id="3122" r:id="rId5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E1C"/>
    <a:srgbClr val="4D2A1B"/>
    <a:srgbClr val="DCD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E51DF-A17E-41B1-8A25-93826642A14A}" v="11" dt="2023-06-12T16:49:58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49" autoAdjust="0"/>
    <p:restoredTop sz="93659" autoAdjust="0"/>
  </p:normalViewPr>
  <p:slideViewPr>
    <p:cSldViewPr>
      <p:cViewPr varScale="1">
        <p:scale>
          <a:sx n="74" d="100"/>
          <a:sy n="74" d="100"/>
        </p:scale>
        <p:origin x="136" y="1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stB" userId="036fd538-e6a0-4478-b832-b99ce6775b9a" providerId="ADAL" clId="{575E51DF-A17E-41B1-8A25-93826642A14A}"/>
    <pc:docChg chg="modSld">
      <pc:chgData name="FoustB" userId="036fd538-e6a0-4478-b832-b99ce6775b9a" providerId="ADAL" clId="{575E51DF-A17E-41B1-8A25-93826642A14A}" dt="2023-06-12T16:49:58.079" v="9" actId="20577"/>
      <pc:docMkLst>
        <pc:docMk/>
      </pc:docMkLst>
      <pc:sldChg chg="modSp">
        <pc:chgData name="FoustB" userId="036fd538-e6a0-4478-b832-b99ce6775b9a" providerId="ADAL" clId="{575E51DF-A17E-41B1-8A25-93826642A14A}" dt="2023-06-12T16:49:58.079" v="9" actId="20577"/>
        <pc:sldMkLst>
          <pc:docMk/>
          <pc:sldMk cId="1296694846" sldId="3311"/>
        </pc:sldMkLst>
        <pc:spChg chg="mod">
          <ac:chgData name="FoustB" userId="036fd538-e6a0-4478-b832-b99ce6775b9a" providerId="ADAL" clId="{575E51DF-A17E-41B1-8A25-93826642A14A}" dt="2023-06-12T16:49:58.079" v="9" actId="20577"/>
          <ac:spMkLst>
            <pc:docMk/>
            <pc:sldMk cId="1296694846" sldId="3311"/>
            <ac:spMk id="6" creationId="{F1E4D281-D6BD-4C6A-B50A-A6AE13B674D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160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84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29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16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67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18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61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37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289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21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68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3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99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5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08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4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36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50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4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44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dirty="0"/>
              <a:t>Therefore, I urge elders among you, as your fellow elder and a witness 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b="1" u="sng" dirty="0"/>
              <a:t>shepherd the flock</a:t>
            </a:r>
            <a:r>
              <a:rPr lang="en-US" sz="3100" dirty="0"/>
              <a:t>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12192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/>
              <a:t>Shepherd the Flock</a:t>
            </a:r>
            <a:endParaRPr lang="en-US" sz="8000" b="1" dirty="0"/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F1E4D281-D6BD-4C6A-B50A-A6AE13B674D8}"/>
              </a:ext>
            </a:extLst>
          </p:cNvPr>
          <p:cNvSpPr/>
          <p:nvPr/>
        </p:nvSpPr>
        <p:spPr>
          <a:xfrm>
            <a:off x="0" y="1403052"/>
            <a:ext cx="12192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i="1" dirty="0"/>
              <a:t>1 “why</a:t>
            </a:r>
            <a:r>
              <a:rPr lang="en-US" sz="4800" b="1" i="1"/>
              <a:t>” and 3 </a:t>
            </a:r>
            <a:r>
              <a:rPr lang="en-US" sz="4800" b="1" i="1" dirty="0"/>
              <a:t>“</a:t>
            </a:r>
            <a:r>
              <a:rPr lang="en-US" sz="4800" b="1" i="1"/>
              <a:t>how’s”</a:t>
            </a:r>
            <a:endParaRPr lang="en-US" sz="4800" b="1" i="1" dirty="0"/>
          </a:p>
        </p:txBody>
      </p:sp>
      <p:sp>
        <p:nvSpPr>
          <p:cNvPr id="8" name="Rounded Rectangular Callout 6">
            <a:extLst>
              <a:ext uri="{FF2B5EF4-FFF2-40B4-BE49-F238E27FC236}">
                <a16:creationId xmlns="" xmlns:a16="http://schemas.microsoft.com/office/drawing/2014/main" id="{1A4C5250-4791-48ED-B926-C18992AB3250}"/>
              </a:ext>
            </a:extLst>
          </p:cNvPr>
          <p:cNvSpPr/>
          <p:nvPr/>
        </p:nvSpPr>
        <p:spPr>
          <a:xfrm>
            <a:off x="2971800" y="2671337"/>
            <a:ext cx="6248400" cy="81649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/>
              <a:t>Relevance? </a:t>
            </a:r>
          </a:p>
        </p:txBody>
      </p:sp>
    </p:spTree>
    <p:extLst>
      <p:ext uri="{BB962C8B-B14F-4D97-AF65-F5344CB8AC3E}">
        <p14:creationId xmlns:p14="http://schemas.microsoft.com/office/powerpoint/2010/main" val="129669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dirty="0"/>
              <a:t>Therefore, I urge elders among you, as your fellow elder and a witness 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b="1" u="sng" dirty="0"/>
              <a:t>shepherd the flock</a:t>
            </a:r>
            <a:r>
              <a:rPr lang="en-US" sz="3100" dirty="0"/>
              <a:t>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/>
              <a:t>Why? </a:t>
            </a:r>
            <a:endParaRPr lang="en-US" sz="8000" b="1" dirty="0"/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Shepherd the flock because you are fellow partakers in Christ’s glory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2732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dirty="0"/>
              <a:t>Therefore, I urge elders among you, </a:t>
            </a:r>
            <a:r>
              <a:rPr lang="en-US" sz="3100" b="1" u="sng" dirty="0"/>
              <a:t>as your fellow elder</a:t>
            </a:r>
            <a:r>
              <a:rPr lang="en-US" sz="3100" b="1" dirty="0"/>
              <a:t> </a:t>
            </a:r>
            <a:r>
              <a:rPr lang="en-US" sz="3100" dirty="0"/>
              <a:t>and a witness 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/>
              <a:t>Why? </a:t>
            </a:r>
            <a:endParaRPr lang="en-US" sz="8000" b="1" dirty="0"/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Shepherd the flock because you are fellow partakers in Christ’s glory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9828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dirty="0"/>
              <a:t>Therefore, I urge elders among you, as your fellow elder </a:t>
            </a:r>
            <a:r>
              <a:rPr lang="en-US" sz="3100" b="1" u="sng" dirty="0"/>
              <a:t>and a witness  of the sufferings of Christ</a:t>
            </a:r>
            <a:r>
              <a:rPr lang="en-US" sz="3100" dirty="0"/>
              <a:t>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/>
              <a:t>Why? </a:t>
            </a:r>
            <a:endParaRPr lang="en-US" sz="8000" b="1" dirty="0"/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Shepherd the flock because you are fellow partakers in Christ’s glory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78849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dirty="0"/>
              <a:t>Therefore, I urge elders among you, as your fellow elder and a witness  of the sufferings of Christ, </a:t>
            </a:r>
            <a:r>
              <a:rPr lang="en-US" sz="3100" b="1" u="sng" dirty="0"/>
              <a:t>and one who is also a fellow partaker of the glory that is to be revealed</a:t>
            </a:r>
            <a:r>
              <a:rPr lang="en-US" sz="3100" dirty="0"/>
              <a:t>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/>
              <a:t>Why? </a:t>
            </a:r>
            <a:endParaRPr lang="en-US" sz="8000" b="1" dirty="0"/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Shepherd the flock because you are fellow partakers in Christ’s glory</a:t>
            </a:r>
            <a:endParaRPr lang="en-US" sz="4000" b="1" dirty="0"/>
          </a:p>
        </p:txBody>
      </p:sp>
      <p:sp>
        <p:nvSpPr>
          <p:cNvPr id="8" name="Rounded Rectangular Callout 6">
            <a:extLst>
              <a:ext uri="{FF2B5EF4-FFF2-40B4-BE49-F238E27FC236}">
                <a16:creationId xmlns="" xmlns:a16="http://schemas.microsoft.com/office/drawing/2014/main" id="{9ED98EDB-738A-44BA-8DDD-A2F7C5A7B597}"/>
              </a:ext>
            </a:extLst>
          </p:cNvPr>
          <p:cNvSpPr/>
          <p:nvPr/>
        </p:nvSpPr>
        <p:spPr>
          <a:xfrm>
            <a:off x="304800" y="1757289"/>
            <a:ext cx="8991600" cy="81649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For Peter, </a:t>
            </a:r>
            <a:r>
              <a:rPr lang="en-US" sz="4000" b="1" i="1" dirty="0"/>
              <a:t>suffering</a:t>
            </a:r>
            <a:r>
              <a:rPr lang="en-US" sz="4000" b="1" dirty="0"/>
              <a:t> and </a:t>
            </a:r>
            <a:r>
              <a:rPr lang="en-US" sz="4000" b="1" i="1" dirty="0"/>
              <a:t>glory</a:t>
            </a:r>
            <a:r>
              <a:rPr lang="en-US" sz="4000" b="1" dirty="0"/>
              <a:t> are linked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935E0B74-835E-4A6E-8FD3-EEC12D41A77C}"/>
              </a:ext>
            </a:extLst>
          </p:cNvPr>
          <p:cNvSpPr/>
          <p:nvPr/>
        </p:nvSpPr>
        <p:spPr>
          <a:xfrm>
            <a:off x="0" y="3180332"/>
            <a:ext cx="12192000" cy="15204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Peter 4:13 </a:t>
            </a:r>
            <a:r>
              <a:rPr lang="en-US" sz="3100" dirty="0">
                <a:solidFill>
                  <a:schemeClr val="tx1"/>
                </a:solidFill>
              </a:rPr>
              <a:t>but to the degree that you share the sufferings of Christ, keep on rejoicing, so that also at the revelation of His glory you may rejoice with exultation. </a:t>
            </a:r>
          </a:p>
        </p:txBody>
      </p:sp>
    </p:spTree>
    <p:extLst>
      <p:ext uri="{BB962C8B-B14F-4D97-AF65-F5344CB8AC3E}">
        <p14:creationId xmlns:p14="http://schemas.microsoft.com/office/powerpoint/2010/main" val="314531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dirty="0"/>
              <a:t>Therefore, I urge elders among you, as your fellow elder and a witness  of the sufferings of Christ, </a:t>
            </a:r>
            <a:r>
              <a:rPr lang="en-US" sz="3100" b="1" u="sng" dirty="0"/>
              <a:t>and one who is also a fellow partaker of the glory that is to be revealed</a:t>
            </a:r>
            <a:r>
              <a:rPr lang="en-US" sz="3100" dirty="0"/>
              <a:t>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/>
              <a:t>Why? </a:t>
            </a:r>
            <a:endParaRPr lang="en-US" sz="8000" b="1" dirty="0"/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Shepherd the flock because you are fellow partakers in Christ’s glory</a:t>
            </a:r>
            <a:endParaRPr lang="en-US" sz="4000" b="1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935E0B74-835E-4A6E-8FD3-EEC12D41A77C}"/>
              </a:ext>
            </a:extLst>
          </p:cNvPr>
          <p:cNvSpPr/>
          <p:nvPr/>
        </p:nvSpPr>
        <p:spPr>
          <a:xfrm>
            <a:off x="0" y="3180332"/>
            <a:ext cx="12192000" cy="15204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Peter 4:13 </a:t>
            </a:r>
            <a:r>
              <a:rPr lang="en-US" sz="3100" dirty="0">
                <a:solidFill>
                  <a:schemeClr val="tx1"/>
                </a:solidFill>
              </a:rPr>
              <a:t>but to the degree that you share the sufferings of Christ, keep on rejoicing, so that also at the revelation of His glory you may rejoice with exultation. </a:t>
            </a:r>
          </a:p>
        </p:txBody>
      </p:sp>
      <p:sp>
        <p:nvSpPr>
          <p:cNvPr id="8" name="Rounded Rectangular Callout 6">
            <a:extLst>
              <a:ext uri="{FF2B5EF4-FFF2-40B4-BE49-F238E27FC236}">
                <a16:creationId xmlns="" xmlns:a16="http://schemas.microsoft.com/office/drawing/2014/main" id="{9ED98EDB-738A-44BA-8DDD-A2F7C5A7B597}"/>
              </a:ext>
            </a:extLst>
          </p:cNvPr>
          <p:cNvSpPr/>
          <p:nvPr/>
        </p:nvSpPr>
        <p:spPr>
          <a:xfrm>
            <a:off x="1295400" y="1705168"/>
            <a:ext cx="9296400" cy="126663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Those who share in Christ’s </a:t>
            </a:r>
            <a:r>
              <a:rPr lang="en-US" sz="4000" b="1" i="1" dirty="0"/>
              <a:t>suffering</a:t>
            </a:r>
            <a:r>
              <a:rPr lang="en-US" sz="4000" b="1" dirty="0"/>
              <a:t> can expect to share in His </a:t>
            </a:r>
            <a:r>
              <a:rPr lang="en-US" sz="4000" b="1" i="1" dirty="0"/>
              <a:t>glory</a:t>
            </a:r>
          </a:p>
        </p:txBody>
      </p:sp>
    </p:spTree>
    <p:extLst>
      <p:ext uri="{BB962C8B-B14F-4D97-AF65-F5344CB8AC3E}">
        <p14:creationId xmlns:p14="http://schemas.microsoft.com/office/powerpoint/2010/main" val="344117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/>
              <a:t>Why? </a:t>
            </a:r>
            <a:endParaRPr lang="en-US" sz="8000" b="1" dirty="0"/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Shepherd the flock because you are fellow partakers in Christ’s glory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2785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</a:t>
            </a:r>
            <a:r>
              <a:rPr lang="en-US" sz="3200" b="1" u="sng" dirty="0"/>
              <a:t>unfading crown of glory</a:t>
            </a:r>
            <a:r>
              <a:rPr lang="en-US" sz="3200" dirty="0"/>
              <a:t>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/>
              <a:t>Why? </a:t>
            </a:r>
            <a:endParaRPr lang="en-US" sz="8000" b="1" dirty="0"/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Shepherd the flock because you are fellow partakers in Christ’s glory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85228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0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6">
            <a:extLst>
              <a:ext uri="{FF2B5EF4-FFF2-40B4-BE49-F238E27FC236}">
                <a16:creationId xmlns="" xmlns:a16="http://schemas.microsoft.com/office/drawing/2014/main" id="{FD14B033-AEE0-44E1-80FD-B0B5D0C8ACAA}"/>
              </a:ext>
            </a:extLst>
          </p:cNvPr>
          <p:cNvSpPr/>
          <p:nvPr/>
        </p:nvSpPr>
        <p:spPr>
          <a:xfrm>
            <a:off x="152400" y="1524000"/>
            <a:ext cx="101346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Shepherding illustrates the </a:t>
            </a:r>
            <a:r>
              <a:rPr lang="en-US" sz="4000" b="1" i="1" dirty="0"/>
              <a:t>what</a:t>
            </a:r>
            <a:r>
              <a:rPr lang="en-US" sz="4000" b="1" dirty="0"/>
              <a:t> of leadership</a:t>
            </a:r>
            <a:endParaRPr lang="en-US" sz="4000" b="1" i="1" dirty="0"/>
          </a:p>
        </p:txBody>
      </p:sp>
      <p:sp>
        <p:nvSpPr>
          <p:cNvPr id="14" name="Rounded Rectangular Callout 6">
            <a:extLst>
              <a:ext uri="{FF2B5EF4-FFF2-40B4-BE49-F238E27FC236}">
                <a16:creationId xmlns="" xmlns:a16="http://schemas.microsoft.com/office/drawing/2014/main" id="{6371D916-6D3A-4506-A28B-67EE510DD191}"/>
              </a:ext>
            </a:extLst>
          </p:cNvPr>
          <p:cNvSpPr/>
          <p:nvPr/>
        </p:nvSpPr>
        <p:spPr>
          <a:xfrm>
            <a:off x="5638800" y="2144969"/>
            <a:ext cx="57912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It also illustrates the </a:t>
            </a:r>
            <a:r>
              <a:rPr lang="en-US" sz="4000" b="1" i="1" dirty="0"/>
              <a:t>why</a:t>
            </a:r>
          </a:p>
        </p:txBody>
      </p:sp>
    </p:spTree>
    <p:extLst>
      <p:ext uri="{BB962C8B-B14F-4D97-AF65-F5344CB8AC3E}">
        <p14:creationId xmlns:p14="http://schemas.microsoft.com/office/powerpoint/2010/main" val="423307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1981200"/>
            <a:ext cx="12192000" cy="44160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 1Pet 5:1 </a:t>
            </a:r>
            <a:r>
              <a:rPr lang="en-US" sz="3200" dirty="0"/>
              <a:t>Therefore, I urge elders among you, as your fellow elder and a  witness of the sufferings of Christ, and one who is also a fellow partaker of the glory that is to be revealed: </a:t>
            </a:r>
            <a:r>
              <a:rPr lang="en-US" sz="3200" b="1" baseline="30000" dirty="0"/>
              <a:t>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  </a:t>
            </a:r>
            <a:r>
              <a:rPr lang="en-US" sz="3200" b="1" baseline="30000" dirty="0"/>
              <a:t>3 </a:t>
            </a:r>
            <a:r>
              <a:rPr lang="en-US" sz="3200" dirty="0"/>
              <a:t>nor yet as domineering over those assigned to your care, but by proving to be examples to the flock. </a:t>
            </a:r>
            <a:r>
              <a:rPr lang="en-US" sz="3200" b="1" baseline="30000" dirty="0"/>
              <a:t>4 </a:t>
            </a:r>
            <a:r>
              <a:rPr lang="en-US" sz="3200" dirty="0"/>
              <a:t>And when the Chief Shepherd appears, you will receive the unfading crown of glory.</a:t>
            </a:r>
          </a:p>
          <a:p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DCA9DC-D3D2-4E30-8BCB-519FBF945049}"/>
              </a:ext>
            </a:extLst>
          </p:cNvPr>
          <p:cNvSpPr/>
          <p:nvPr/>
        </p:nvSpPr>
        <p:spPr>
          <a:xfrm>
            <a:off x="381000" y="238297"/>
            <a:ext cx="51054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/>
              <a:t>1 Peter 5 </a:t>
            </a:r>
          </a:p>
        </p:txBody>
      </p:sp>
    </p:spTree>
    <p:extLst>
      <p:ext uri="{BB962C8B-B14F-4D97-AF65-F5344CB8AC3E}">
        <p14:creationId xmlns:p14="http://schemas.microsoft.com/office/powerpoint/2010/main" val="42436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Rounded Rectangular Callout 6">
            <a:extLst>
              <a:ext uri="{FF2B5EF4-FFF2-40B4-BE49-F238E27FC236}">
                <a16:creationId xmlns="" xmlns:a16="http://schemas.microsoft.com/office/drawing/2014/main" id="{B6A3E6A9-1A60-43D4-AD71-B627EFD4A0E5}"/>
              </a:ext>
            </a:extLst>
          </p:cNvPr>
          <p:cNvSpPr/>
          <p:nvPr/>
        </p:nvSpPr>
        <p:spPr>
          <a:xfrm>
            <a:off x="152400" y="1524000"/>
            <a:ext cx="101346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Shepherding illustrates the </a:t>
            </a:r>
            <a:r>
              <a:rPr lang="en-US" sz="4000" b="1" i="1" dirty="0"/>
              <a:t>what</a:t>
            </a:r>
            <a:r>
              <a:rPr lang="en-US" sz="4000" b="1" dirty="0"/>
              <a:t> of leadership</a:t>
            </a:r>
            <a:endParaRPr lang="en-US" sz="4000" b="1" i="1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ABB9BF1-FB74-453F-B20F-6C1365C593E9}"/>
              </a:ext>
            </a:extLst>
          </p:cNvPr>
          <p:cNvSpPr/>
          <p:nvPr/>
        </p:nvSpPr>
        <p:spPr>
          <a:xfrm>
            <a:off x="309515" y="2788941"/>
            <a:ext cx="11708983" cy="280909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OT: God depicted as The Shepherd of Israel (Ps 23:1, Is 40:11)</a:t>
            </a:r>
          </a:p>
          <a:p>
            <a:r>
              <a:rPr lang="en-US" sz="2800" dirty="0"/>
              <a:t>OT: A promised Redeemer Shepherd (</a:t>
            </a:r>
            <a:r>
              <a:rPr lang="en-US" sz="2800" dirty="0" err="1"/>
              <a:t>Ezk</a:t>
            </a:r>
            <a:r>
              <a:rPr lang="en-US" sz="2800" dirty="0"/>
              <a:t> 34)</a:t>
            </a:r>
          </a:p>
          <a:p>
            <a:r>
              <a:rPr lang="en-US" sz="2800" dirty="0"/>
              <a:t>NT: Jesus is the “good shepherd” (Matt 15:24; Luke 12:32, John 10)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NT: Jesus commissions Peter to “shepherd the flock” (John 21:16)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NT: Apostles charge others with Shepherding the flock (Acts 20:28,29, Eph 4:11, Jude 12),  but the Chief Shepherd still presides (Heb 13:20), and will return. </a:t>
            </a:r>
          </a:p>
        </p:txBody>
      </p:sp>
      <p:sp>
        <p:nvSpPr>
          <p:cNvPr id="11" name="Rounded Rectangular Callout 6">
            <a:extLst>
              <a:ext uri="{FF2B5EF4-FFF2-40B4-BE49-F238E27FC236}">
                <a16:creationId xmlns="" xmlns:a16="http://schemas.microsoft.com/office/drawing/2014/main" id="{A6695791-2DD2-438F-94F8-4DE162C02170}"/>
              </a:ext>
            </a:extLst>
          </p:cNvPr>
          <p:cNvSpPr/>
          <p:nvPr/>
        </p:nvSpPr>
        <p:spPr>
          <a:xfrm>
            <a:off x="5638800" y="2144969"/>
            <a:ext cx="57912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It also illustrates the </a:t>
            </a:r>
            <a:r>
              <a:rPr lang="en-US" sz="4000" b="1" i="1" dirty="0"/>
              <a:t>why</a:t>
            </a:r>
          </a:p>
        </p:txBody>
      </p:sp>
    </p:spTree>
    <p:extLst>
      <p:ext uri="{BB962C8B-B14F-4D97-AF65-F5344CB8AC3E}">
        <p14:creationId xmlns:p14="http://schemas.microsoft.com/office/powerpoint/2010/main" val="122758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Rounded Rectangular Callout 6">
            <a:extLst>
              <a:ext uri="{FF2B5EF4-FFF2-40B4-BE49-F238E27FC236}">
                <a16:creationId xmlns="" xmlns:a16="http://schemas.microsoft.com/office/drawing/2014/main" id="{B6A3E6A9-1A60-43D4-AD71-B627EFD4A0E5}"/>
              </a:ext>
            </a:extLst>
          </p:cNvPr>
          <p:cNvSpPr/>
          <p:nvPr/>
        </p:nvSpPr>
        <p:spPr>
          <a:xfrm>
            <a:off x="152400" y="1524000"/>
            <a:ext cx="101346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Shepherding illustrates the </a:t>
            </a:r>
            <a:r>
              <a:rPr lang="en-US" sz="4000" b="1" i="1" dirty="0"/>
              <a:t>what</a:t>
            </a:r>
            <a:r>
              <a:rPr lang="en-US" sz="4000" b="1" dirty="0"/>
              <a:t> of leadership</a:t>
            </a:r>
            <a:endParaRPr lang="en-US" sz="4000" b="1" i="1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ABB9BF1-FB74-453F-B20F-6C1365C593E9}"/>
              </a:ext>
            </a:extLst>
          </p:cNvPr>
          <p:cNvSpPr/>
          <p:nvPr/>
        </p:nvSpPr>
        <p:spPr>
          <a:xfrm>
            <a:off x="309515" y="2788941"/>
            <a:ext cx="11708983" cy="280909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OT: God depicted as The Shepherd of Israel (Ps 23:1, Is 40:11)</a:t>
            </a:r>
          </a:p>
          <a:p>
            <a:r>
              <a:rPr lang="en-US" sz="2800" dirty="0"/>
              <a:t>OT: A promised Redeemer Shepherd (</a:t>
            </a:r>
            <a:r>
              <a:rPr lang="en-US" sz="2800" dirty="0" err="1"/>
              <a:t>Ezk</a:t>
            </a:r>
            <a:r>
              <a:rPr lang="en-US" sz="2800" dirty="0"/>
              <a:t> 34)</a:t>
            </a:r>
          </a:p>
          <a:p>
            <a:r>
              <a:rPr lang="en-US" sz="2800" dirty="0"/>
              <a:t>NT: Jesus is the “good shepherd” (Matt 15:24; Luke 12:32, John 10)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NT: Jesus commissions Peter to “shepherd the flock” (John 21:16)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NT: Apostles charge others with Shepherding the flock (Acts 20:28,29, Eph 4:11, Jude 12),  but the Chief Shepherd still presides (Heb 13:20), and will return. </a:t>
            </a:r>
          </a:p>
        </p:txBody>
      </p:sp>
      <p:sp>
        <p:nvSpPr>
          <p:cNvPr id="11" name="Rounded Rectangular Callout 6">
            <a:extLst>
              <a:ext uri="{FF2B5EF4-FFF2-40B4-BE49-F238E27FC236}">
                <a16:creationId xmlns="" xmlns:a16="http://schemas.microsoft.com/office/drawing/2014/main" id="{A6695791-2DD2-438F-94F8-4DE162C02170}"/>
              </a:ext>
            </a:extLst>
          </p:cNvPr>
          <p:cNvSpPr/>
          <p:nvPr/>
        </p:nvSpPr>
        <p:spPr>
          <a:xfrm>
            <a:off x="5638800" y="2144969"/>
            <a:ext cx="57912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It also illustrates the </a:t>
            </a:r>
            <a:r>
              <a:rPr lang="en-US" sz="4000" b="1" i="1" dirty="0"/>
              <a:t>why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7DBD6BF-478A-43E3-83F9-C69D9B5C0148}"/>
              </a:ext>
            </a:extLst>
          </p:cNvPr>
          <p:cNvSpPr/>
          <p:nvPr/>
        </p:nvSpPr>
        <p:spPr>
          <a:xfrm>
            <a:off x="0" y="4521202"/>
            <a:ext cx="12192000" cy="21536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2:24 </a:t>
            </a:r>
            <a:r>
              <a:rPr lang="en-US" sz="3200" dirty="0">
                <a:solidFill>
                  <a:schemeClr val="tx1"/>
                </a:solidFill>
              </a:rPr>
              <a:t>and He Himself bore our sins on the cross, so that we might die to sin and live to righteousness; for by His wounds you were healed.  </a:t>
            </a:r>
            <a:r>
              <a:rPr lang="en-US" sz="3200" b="1" baseline="30000" dirty="0">
                <a:solidFill>
                  <a:schemeClr val="tx1"/>
                </a:solidFill>
              </a:rPr>
              <a:t>25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</a:rPr>
              <a:t>For you were continually straying like sheep</a:t>
            </a:r>
            <a:r>
              <a:rPr lang="en-US" sz="3200" dirty="0">
                <a:solidFill>
                  <a:schemeClr val="tx1"/>
                </a:solidFill>
              </a:rPr>
              <a:t>, but now you have returned to the Shepherd and Guardian of your souls.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868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Rounded Rectangular Callout 6">
            <a:extLst>
              <a:ext uri="{FF2B5EF4-FFF2-40B4-BE49-F238E27FC236}">
                <a16:creationId xmlns="" xmlns:a16="http://schemas.microsoft.com/office/drawing/2014/main" id="{B6A3E6A9-1A60-43D4-AD71-B627EFD4A0E5}"/>
              </a:ext>
            </a:extLst>
          </p:cNvPr>
          <p:cNvSpPr/>
          <p:nvPr/>
        </p:nvSpPr>
        <p:spPr>
          <a:xfrm>
            <a:off x="152400" y="1524000"/>
            <a:ext cx="101346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Shepherding illustrates the </a:t>
            </a:r>
            <a:r>
              <a:rPr lang="en-US" sz="4000" b="1" i="1" dirty="0"/>
              <a:t>what</a:t>
            </a:r>
            <a:r>
              <a:rPr lang="en-US" sz="4000" b="1" dirty="0"/>
              <a:t> of leadership</a:t>
            </a:r>
            <a:endParaRPr lang="en-US" sz="4000" b="1" i="1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ABB9BF1-FB74-453F-B20F-6C1365C593E9}"/>
              </a:ext>
            </a:extLst>
          </p:cNvPr>
          <p:cNvSpPr/>
          <p:nvPr/>
        </p:nvSpPr>
        <p:spPr>
          <a:xfrm>
            <a:off x="309515" y="2788941"/>
            <a:ext cx="11708983" cy="280909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OT: God depicted as The Shepherd of Israel (Ps 23:1, Is 40:11)</a:t>
            </a:r>
          </a:p>
          <a:p>
            <a:r>
              <a:rPr lang="en-US" sz="2800" dirty="0"/>
              <a:t>OT: A promised Redeemer Shepherd (</a:t>
            </a:r>
            <a:r>
              <a:rPr lang="en-US" sz="2800" dirty="0" err="1"/>
              <a:t>Ezk</a:t>
            </a:r>
            <a:r>
              <a:rPr lang="en-US" sz="2800" dirty="0"/>
              <a:t> 34)</a:t>
            </a:r>
          </a:p>
          <a:p>
            <a:r>
              <a:rPr lang="en-US" sz="2800" dirty="0"/>
              <a:t>NT: Jesus is the “good shepherd” (Matt 15:24; Luke 12:32, John 10)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NT: Jesus commissions Peter to “shepherd the flock” (John 21:16)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NT: Apostles charge others with Shepherding the flock (Acts 20:28,29, Eph 4:11, Jude 12),  but the Chief Shepherd still presides (Heb 13:20), and will return. </a:t>
            </a:r>
          </a:p>
        </p:txBody>
      </p:sp>
      <p:sp>
        <p:nvSpPr>
          <p:cNvPr id="11" name="Rounded Rectangular Callout 6">
            <a:extLst>
              <a:ext uri="{FF2B5EF4-FFF2-40B4-BE49-F238E27FC236}">
                <a16:creationId xmlns="" xmlns:a16="http://schemas.microsoft.com/office/drawing/2014/main" id="{A6695791-2DD2-438F-94F8-4DE162C02170}"/>
              </a:ext>
            </a:extLst>
          </p:cNvPr>
          <p:cNvSpPr/>
          <p:nvPr/>
        </p:nvSpPr>
        <p:spPr>
          <a:xfrm>
            <a:off x="5638800" y="2144969"/>
            <a:ext cx="57912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It also illustrates the </a:t>
            </a:r>
            <a:r>
              <a:rPr lang="en-US" sz="4000" b="1" i="1" dirty="0"/>
              <a:t>why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7DBD6BF-478A-43E3-83F9-C69D9B5C0148}"/>
              </a:ext>
            </a:extLst>
          </p:cNvPr>
          <p:cNvSpPr/>
          <p:nvPr/>
        </p:nvSpPr>
        <p:spPr>
          <a:xfrm>
            <a:off x="0" y="4521202"/>
            <a:ext cx="12192000" cy="21536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2:24 </a:t>
            </a:r>
            <a:r>
              <a:rPr lang="en-US" sz="3200" dirty="0">
                <a:solidFill>
                  <a:schemeClr val="tx1"/>
                </a:solidFill>
              </a:rPr>
              <a:t>and He Himself bore our sins on the cross, so that we might die to sin and live to righteousness; for by His wounds you were healed.  </a:t>
            </a:r>
            <a:r>
              <a:rPr lang="en-US" sz="3200" b="1" baseline="30000" dirty="0">
                <a:solidFill>
                  <a:schemeClr val="tx1"/>
                </a:solidFill>
              </a:rPr>
              <a:t>25</a:t>
            </a:r>
            <a:r>
              <a:rPr lang="en-US" sz="3200" dirty="0">
                <a:solidFill>
                  <a:schemeClr val="tx1"/>
                </a:solidFill>
              </a:rPr>
              <a:t> For you were continually straying like sheep, but </a:t>
            </a:r>
            <a:r>
              <a:rPr lang="en-US" sz="3200" b="1" u="sng" dirty="0">
                <a:solidFill>
                  <a:srgbClr val="002060"/>
                </a:solidFill>
              </a:rPr>
              <a:t>now you have returned to the Shepherd and Guardian of your souls.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607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Rounded Rectangular Callout 6">
            <a:extLst>
              <a:ext uri="{FF2B5EF4-FFF2-40B4-BE49-F238E27FC236}">
                <a16:creationId xmlns="" xmlns:a16="http://schemas.microsoft.com/office/drawing/2014/main" id="{B6A3E6A9-1A60-43D4-AD71-B627EFD4A0E5}"/>
              </a:ext>
            </a:extLst>
          </p:cNvPr>
          <p:cNvSpPr/>
          <p:nvPr/>
        </p:nvSpPr>
        <p:spPr>
          <a:xfrm>
            <a:off x="152400" y="1524000"/>
            <a:ext cx="101346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Shepherding illustrates the </a:t>
            </a:r>
            <a:r>
              <a:rPr lang="en-US" sz="4000" b="1" i="1" dirty="0"/>
              <a:t>what</a:t>
            </a:r>
            <a:r>
              <a:rPr lang="en-US" sz="4000" b="1" dirty="0"/>
              <a:t> of leadership</a:t>
            </a:r>
            <a:endParaRPr lang="en-US" sz="4000" b="1" i="1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ABB9BF1-FB74-453F-B20F-6C1365C593E9}"/>
              </a:ext>
            </a:extLst>
          </p:cNvPr>
          <p:cNvSpPr/>
          <p:nvPr/>
        </p:nvSpPr>
        <p:spPr>
          <a:xfrm>
            <a:off x="309515" y="2788941"/>
            <a:ext cx="11708983" cy="280909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OT: God depicted as The Shepherd of Israel (Ps 23:1, Is 40:11)</a:t>
            </a:r>
          </a:p>
          <a:p>
            <a:r>
              <a:rPr lang="en-US" sz="2800" dirty="0"/>
              <a:t>OT: A promised Redeemer Shepherd (</a:t>
            </a:r>
            <a:r>
              <a:rPr lang="en-US" sz="2800" dirty="0" err="1"/>
              <a:t>Ezk</a:t>
            </a:r>
            <a:r>
              <a:rPr lang="en-US" sz="2800" dirty="0"/>
              <a:t> 34)</a:t>
            </a:r>
          </a:p>
          <a:p>
            <a:r>
              <a:rPr lang="en-US" sz="2800" dirty="0"/>
              <a:t>NT: Jesus is the “good shepherd” (Matt 15:24; Luke 12:32, John 10)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NT: Jesus commissions Peter to “shepherd the flock” (John 21:16)</a:t>
            </a: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NT: Apostles charge others with Shepherding the flock (Acts 20:28,29, Eph 4:11, Jude 12),  but the Chief Shepherd still presides (Heb 13:20), and will return. </a:t>
            </a:r>
          </a:p>
        </p:txBody>
      </p:sp>
      <p:sp>
        <p:nvSpPr>
          <p:cNvPr id="11" name="Rounded Rectangular Callout 6">
            <a:extLst>
              <a:ext uri="{FF2B5EF4-FFF2-40B4-BE49-F238E27FC236}">
                <a16:creationId xmlns="" xmlns:a16="http://schemas.microsoft.com/office/drawing/2014/main" id="{A6695791-2DD2-438F-94F8-4DE162C02170}"/>
              </a:ext>
            </a:extLst>
          </p:cNvPr>
          <p:cNvSpPr/>
          <p:nvPr/>
        </p:nvSpPr>
        <p:spPr>
          <a:xfrm>
            <a:off x="5638800" y="2144969"/>
            <a:ext cx="57912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It also illustrates the </a:t>
            </a:r>
            <a:r>
              <a:rPr lang="en-US" sz="4000" b="1" i="1" dirty="0"/>
              <a:t>why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7DBD6BF-478A-43E3-83F9-C69D9B5C0148}"/>
              </a:ext>
            </a:extLst>
          </p:cNvPr>
          <p:cNvSpPr/>
          <p:nvPr/>
        </p:nvSpPr>
        <p:spPr>
          <a:xfrm>
            <a:off x="0" y="4521202"/>
            <a:ext cx="12192000" cy="21536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2:24 </a:t>
            </a:r>
            <a:r>
              <a:rPr lang="en-US" sz="3200" dirty="0">
                <a:solidFill>
                  <a:schemeClr val="tx1"/>
                </a:solidFill>
              </a:rPr>
              <a:t>and </a:t>
            </a:r>
            <a:r>
              <a:rPr lang="en-US" sz="3200" b="1" u="sng" dirty="0">
                <a:solidFill>
                  <a:srgbClr val="002060"/>
                </a:solidFill>
              </a:rPr>
              <a:t>He Himself bore our sins on the cross</a:t>
            </a:r>
            <a:r>
              <a:rPr lang="en-US" sz="3200" dirty="0">
                <a:solidFill>
                  <a:schemeClr val="tx1"/>
                </a:solidFill>
              </a:rPr>
              <a:t>, so that we might die to sin and live to righteousness; for </a:t>
            </a:r>
            <a:r>
              <a:rPr lang="en-US" sz="3200" b="1" u="sng" dirty="0">
                <a:solidFill>
                  <a:srgbClr val="002060"/>
                </a:solidFill>
              </a:rPr>
              <a:t>by His wounds you were healed</a:t>
            </a:r>
            <a:r>
              <a:rPr lang="en-US" sz="3200" dirty="0">
                <a:solidFill>
                  <a:schemeClr val="tx1"/>
                </a:solidFill>
              </a:rPr>
              <a:t>.  </a:t>
            </a:r>
            <a:r>
              <a:rPr lang="en-US" sz="3200" b="1" baseline="30000" dirty="0">
                <a:solidFill>
                  <a:schemeClr val="tx1"/>
                </a:solidFill>
              </a:rPr>
              <a:t>25</a:t>
            </a:r>
            <a:r>
              <a:rPr lang="en-US" sz="3200" dirty="0">
                <a:solidFill>
                  <a:schemeClr val="tx1"/>
                </a:solidFill>
              </a:rPr>
              <a:t> For you were continually straying like sheep, but now you have returned to the Shepherd and Guardian of your souls.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627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 smtClean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Rounded Rectangular Callout 6">
            <a:extLst>
              <a:ext uri="{FF2B5EF4-FFF2-40B4-BE49-F238E27FC236}">
                <a16:creationId xmlns="" xmlns:a16="http://schemas.microsoft.com/office/drawing/2014/main" id="{B6A3E6A9-1A60-43D4-AD71-B627EFD4A0E5}"/>
              </a:ext>
            </a:extLst>
          </p:cNvPr>
          <p:cNvSpPr/>
          <p:nvPr/>
        </p:nvSpPr>
        <p:spPr>
          <a:xfrm>
            <a:off x="152400" y="1524000"/>
            <a:ext cx="101346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Shepherding illustrates the </a:t>
            </a:r>
            <a:r>
              <a:rPr lang="en-US" sz="4000" b="1" i="1" dirty="0"/>
              <a:t>what</a:t>
            </a:r>
            <a:r>
              <a:rPr lang="en-US" sz="4000" b="1" dirty="0"/>
              <a:t> of leadership</a:t>
            </a:r>
            <a:endParaRPr lang="en-US" sz="4000" b="1" i="1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ABB9BF1-FB74-453F-B20F-6C1365C593E9}"/>
              </a:ext>
            </a:extLst>
          </p:cNvPr>
          <p:cNvSpPr/>
          <p:nvPr/>
        </p:nvSpPr>
        <p:spPr>
          <a:xfrm>
            <a:off x="309515" y="2788941"/>
            <a:ext cx="11708983" cy="280909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OT: God depicted as The Shepherd of Israel (Ps 23:1, Is 40:11)</a:t>
            </a:r>
          </a:p>
          <a:p>
            <a:r>
              <a:rPr lang="en-US" sz="2800" dirty="0"/>
              <a:t>OT: A promised Redeemer Shepherd (</a:t>
            </a:r>
            <a:r>
              <a:rPr lang="en-US" sz="2800" dirty="0" err="1"/>
              <a:t>Ezk</a:t>
            </a:r>
            <a:r>
              <a:rPr lang="en-US" sz="2800" dirty="0"/>
              <a:t> 34)</a:t>
            </a:r>
          </a:p>
          <a:p>
            <a:r>
              <a:rPr lang="en-US" sz="2800" dirty="0"/>
              <a:t>NT: Jesus is the “good shepherd” (Matt 15:24; Luke 12:32, John 10)</a:t>
            </a:r>
          </a:p>
          <a:p>
            <a:r>
              <a:rPr lang="en-US" sz="2800" dirty="0"/>
              <a:t>NT: Jesus commissions Peter to “shepherd the flock” (John 21:16)</a:t>
            </a:r>
          </a:p>
          <a:p>
            <a:r>
              <a:rPr lang="en-US" sz="2800" dirty="0"/>
              <a:t>NT: Apostles charge others with shepherding the flock (Acts 20:28,29, Eph 4:11, Jude 12),  but the Chief Shepherd still presides (Heb 13:20), and will return. </a:t>
            </a:r>
          </a:p>
        </p:txBody>
      </p:sp>
      <p:sp>
        <p:nvSpPr>
          <p:cNvPr id="11" name="Rounded Rectangular Callout 6">
            <a:extLst>
              <a:ext uri="{FF2B5EF4-FFF2-40B4-BE49-F238E27FC236}">
                <a16:creationId xmlns="" xmlns:a16="http://schemas.microsoft.com/office/drawing/2014/main" id="{A6695791-2DD2-438F-94F8-4DE162C02170}"/>
              </a:ext>
            </a:extLst>
          </p:cNvPr>
          <p:cNvSpPr/>
          <p:nvPr/>
        </p:nvSpPr>
        <p:spPr>
          <a:xfrm>
            <a:off x="5638800" y="2144969"/>
            <a:ext cx="57912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It also illustrates the </a:t>
            </a:r>
            <a:r>
              <a:rPr lang="en-US" sz="4000" b="1" i="1" dirty="0"/>
              <a:t>why</a:t>
            </a:r>
          </a:p>
        </p:txBody>
      </p:sp>
    </p:spTree>
    <p:extLst>
      <p:ext uri="{BB962C8B-B14F-4D97-AF65-F5344CB8AC3E}">
        <p14:creationId xmlns:p14="http://schemas.microsoft.com/office/powerpoint/2010/main" val="294614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ABB9BF1-FB74-453F-B20F-6C1365C593E9}"/>
              </a:ext>
            </a:extLst>
          </p:cNvPr>
          <p:cNvSpPr/>
          <p:nvPr/>
        </p:nvSpPr>
        <p:spPr>
          <a:xfrm>
            <a:off x="309515" y="2788941"/>
            <a:ext cx="11708983" cy="280909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OT: God depicted as The Shepherd of Israel (Ps 23:1, Is 40:11)</a:t>
            </a:r>
          </a:p>
          <a:p>
            <a:r>
              <a:rPr lang="en-US" sz="2800" dirty="0"/>
              <a:t>OT: A promised Redeemer Shepherd (</a:t>
            </a:r>
            <a:r>
              <a:rPr lang="en-US" sz="2800" dirty="0" err="1"/>
              <a:t>Ezk</a:t>
            </a:r>
            <a:r>
              <a:rPr lang="en-US" sz="2800" dirty="0"/>
              <a:t> 34)</a:t>
            </a:r>
          </a:p>
          <a:p>
            <a:r>
              <a:rPr lang="en-US" sz="2800" dirty="0"/>
              <a:t>NT: Jesus is the “good shepherd” (Matt 15:24; Luke 12:32, John 10)</a:t>
            </a:r>
          </a:p>
          <a:p>
            <a:r>
              <a:rPr lang="en-US" sz="2800" dirty="0"/>
              <a:t>NT: Jesus commissions Peter to “shepherd the flock” (John 21:16)</a:t>
            </a:r>
          </a:p>
          <a:p>
            <a:r>
              <a:rPr lang="en-US" sz="2800" dirty="0"/>
              <a:t>NT: Apostles charge others with shepherding the flock (Acts 20:28,29, Eph 4:11, Jude 12),  but the Chief Shepherd still presides (Heb 13:20), and will return. </a:t>
            </a: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E1D2E51B-9119-408E-83D1-31C7E122E731}"/>
              </a:ext>
            </a:extLst>
          </p:cNvPr>
          <p:cNvSpPr/>
          <p:nvPr/>
        </p:nvSpPr>
        <p:spPr>
          <a:xfrm>
            <a:off x="4953000" y="6153110"/>
            <a:ext cx="7010399" cy="63098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We are </a:t>
            </a:r>
            <a:r>
              <a:rPr lang="en-US" sz="3600" b="1" i="1" dirty="0"/>
              <a:t>sharing</a:t>
            </a:r>
            <a:r>
              <a:rPr lang="en-US" sz="3600" b="1" dirty="0"/>
              <a:t> in His Shepherding!</a:t>
            </a:r>
          </a:p>
        </p:txBody>
      </p:sp>
      <p:sp>
        <p:nvSpPr>
          <p:cNvPr id="14" name="Rounded Rectangular Callout 6">
            <a:extLst>
              <a:ext uri="{FF2B5EF4-FFF2-40B4-BE49-F238E27FC236}">
                <a16:creationId xmlns="" xmlns:a16="http://schemas.microsoft.com/office/drawing/2014/main" id="{BE772E5C-73F3-4D98-AEED-5DF16AF0612E}"/>
              </a:ext>
            </a:extLst>
          </p:cNvPr>
          <p:cNvSpPr/>
          <p:nvPr/>
        </p:nvSpPr>
        <p:spPr>
          <a:xfrm>
            <a:off x="152400" y="1524000"/>
            <a:ext cx="101346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Shepherding illustrates the </a:t>
            </a:r>
            <a:r>
              <a:rPr lang="en-US" sz="4000" b="1" i="1" dirty="0"/>
              <a:t>what</a:t>
            </a:r>
            <a:r>
              <a:rPr lang="en-US" sz="4000" b="1" dirty="0"/>
              <a:t> of leadership</a:t>
            </a:r>
            <a:endParaRPr lang="en-US" sz="4000" b="1" i="1" dirty="0"/>
          </a:p>
        </p:txBody>
      </p:sp>
      <p:sp>
        <p:nvSpPr>
          <p:cNvPr id="15" name="Rounded Rectangular Callout 6">
            <a:extLst>
              <a:ext uri="{FF2B5EF4-FFF2-40B4-BE49-F238E27FC236}">
                <a16:creationId xmlns="" xmlns:a16="http://schemas.microsoft.com/office/drawing/2014/main" id="{7D151403-C1BF-4591-995A-42CBBBF83024}"/>
              </a:ext>
            </a:extLst>
          </p:cNvPr>
          <p:cNvSpPr/>
          <p:nvPr/>
        </p:nvSpPr>
        <p:spPr>
          <a:xfrm>
            <a:off x="5638800" y="2144969"/>
            <a:ext cx="5791200" cy="70986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It also illustrates the </a:t>
            </a:r>
            <a:r>
              <a:rPr lang="en-US" sz="4000" b="1" i="1" dirty="0"/>
              <a:t>why</a:t>
            </a:r>
          </a:p>
        </p:txBody>
      </p:sp>
    </p:spTree>
    <p:extLst>
      <p:ext uri="{BB962C8B-B14F-4D97-AF65-F5344CB8AC3E}">
        <p14:creationId xmlns:p14="http://schemas.microsoft.com/office/powerpoint/2010/main" val="2950900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E1D2E51B-9119-408E-83D1-31C7E122E731}"/>
              </a:ext>
            </a:extLst>
          </p:cNvPr>
          <p:cNvSpPr/>
          <p:nvPr/>
        </p:nvSpPr>
        <p:spPr>
          <a:xfrm>
            <a:off x="4953000" y="6153110"/>
            <a:ext cx="7010399" cy="63098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We are </a:t>
            </a:r>
            <a:r>
              <a:rPr lang="en-US" sz="3600" b="1" i="1" dirty="0"/>
              <a:t>sharing</a:t>
            </a:r>
            <a:r>
              <a:rPr lang="en-US" sz="3600" b="1" dirty="0"/>
              <a:t> in His Shepherding!</a:t>
            </a:r>
          </a:p>
        </p:txBody>
      </p:sp>
      <p:sp>
        <p:nvSpPr>
          <p:cNvPr id="16" name="Rounded Rectangular Callout 14">
            <a:extLst>
              <a:ext uri="{FF2B5EF4-FFF2-40B4-BE49-F238E27FC236}">
                <a16:creationId xmlns="" xmlns:a16="http://schemas.microsoft.com/office/drawing/2014/main" id="{92D447B0-BF02-4606-ADFF-5D7C539A8E43}"/>
              </a:ext>
            </a:extLst>
          </p:cNvPr>
          <p:cNvSpPr/>
          <p:nvPr/>
        </p:nvSpPr>
        <p:spPr>
          <a:xfrm>
            <a:off x="286501" y="1542605"/>
            <a:ext cx="11676898" cy="105092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When we “shepherd the flock,” we are participating in the ongoing redemptive work of God toward man.  </a:t>
            </a:r>
          </a:p>
        </p:txBody>
      </p:sp>
      <p:sp>
        <p:nvSpPr>
          <p:cNvPr id="11" name="Rounded Rectangular Callout 14">
            <a:extLst>
              <a:ext uri="{FF2B5EF4-FFF2-40B4-BE49-F238E27FC236}">
                <a16:creationId xmlns="" xmlns:a16="http://schemas.microsoft.com/office/drawing/2014/main" id="{A7031F4A-EBC4-4A21-9127-161836FB286B}"/>
              </a:ext>
            </a:extLst>
          </p:cNvPr>
          <p:cNvSpPr/>
          <p:nvPr/>
        </p:nvSpPr>
        <p:spPr>
          <a:xfrm>
            <a:off x="286501" y="2688332"/>
            <a:ext cx="11676898" cy="105092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God has Shepherded Israel, Jesus has Shepherded the church, and will return as the ultimate Shepherd.  </a:t>
            </a:r>
          </a:p>
        </p:txBody>
      </p:sp>
      <p:sp>
        <p:nvSpPr>
          <p:cNvPr id="17" name="Rounded Rectangular Callout 14">
            <a:extLst>
              <a:ext uri="{FF2B5EF4-FFF2-40B4-BE49-F238E27FC236}">
                <a16:creationId xmlns="" xmlns:a16="http://schemas.microsoft.com/office/drawing/2014/main" id="{FEA706E8-796D-44B0-94A2-47F7F5DCDA89}"/>
              </a:ext>
            </a:extLst>
          </p:cNvPr>
          <p:cNvSpPr/>
          <p:nvPr/>
        </p:nvSpPr>
        <p:spPr>
          <a:xfrm>
            <a:off x="257551" y="3859253"/>
            <a:ext cx="11676898" cy="162714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In the meantime, when we shepherd, we join Jesus Christ in His work, including sharing in His present suffering (4:13) and future glory (5:1 and 5:4) </a:t>
            </a:r>
          </a:p>
        </p:txBody>
      </p:sp>
    </p:spTree>
    <p:extLst>
      <p:ext uri="{BB962C8B-B14F-4D97-AF65-F5344CB8AC3E}">
        <p14:creationId xmlns:p14="http://schemas.microsoft.com/office/powerpoint/2010/main" val="352006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animBg="1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Why?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255498" y="152400"/>
            <a:ext cx="8763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Shepherd the flock because you are fellow partakers in Christ’s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6" name="Rounded Rectangular Callout 14">
            <a:extLst>
              <a:ext uri="{FF2B5EF4-FFF2-40B4-BE49-F238E27FC236}">
                <a16:creationId xmlns="" xmlns:a16="http://schemas.microsoft.com/office/drawing/2014/main" id="{92D447B0-BF02-4606-ADFF-5D7C539A8E43}"/>
              </a:ext>
            </a:extLst>
          </p:cNvPr>
          <p:cNvSpPr/>
          <p:nvPr/>
        </p:nvSpPr>
        <p:spPr>
          <a:xfrm>
            <a:off x="257551" y="1771205"/>
            <a:ext cx="11676898" cy="165779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As we look </a:t>
            </a:r>
            <a:r>
              <a:rPr lang="en-US" sz="3200" b="1" i="1" dirty="0"/>
              <a:t>BACK</a:t>
            </a:r>
            <a:r>
              <a:rPr lang="en-US" sz="3200" b="1" dirty="0"/>
              <a:t> at the Chief Shepherd’s example of sacrificial love, and </a:t>
            </a:r>
            <a:r>
              <a:rPr lang="en-US" sz="3200" b="1" i="1" dirty="0"/>
              <a:t>FORWARD</a:t>
            </a:r>
            <a:r>
              <a:rPr lang="en-US" sz="3200" b="1" dirty="0"/>
              <a:t> to His glory,  and recognize our sharing in BOTH… that should color everything we think and do as leaders</a:t>
            </a:r>
          </a:p>
        </p:txBody>
      </p:sp>
    </p:spTree>
    <p:extLst>
      <p:ext uri="{BB962C8B-B14F-4D97-AF65-F5344CB8AC3E}">
        <p14:creationId xmlns:p14="http://schemas.microsoft.com/office/powerpoint/2010/main" val="294929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638800"/>
            <a:ext cx="12192000" cy="13716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5:4 </a:t>
            </a:r>
            <a:r>
              <a:rPr lang="en-US" sz="3200" dirty="0"/>
              <a:t>And when the Chief Shepherd appears, you will receive the unfading crown of glory.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14">
            <a:extLst>
              <a:ext uri="{FF2B5EF4-FFF2-40B4-BE49-F238E27FC236}">
                <a16:creationId xmlns="" xmlns:a16="http://schemas.microsoft.com/office/drawing/2014/main" id="{8F770767-5444-4647-B0BA-352B21694855}"/>
              </a:ext>
            </a:extLst>
          </p:cNvPr>
          <p:cNvSpPr/>
          <p:nvPr/>
        </p:nvSpPr>
        <p:spPr>
          <a:xfrm>
            <a:off x="3810000" y="152400"/>
            <a:ext cx="79036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like those who will share in his suffering and glory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38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dirty="0"/>
              <a:t>nor yet as domineering over those assigned to your care, but by proving to be examples to the flock.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14">
            <a:extLst>
              <a:ext uri="{FF2B5EF4-FFF2-40B4-BE49-F238E27FC236}">
                <a16:creationId xmlns="" xmlns:a16="http://schemas.microsoft.com/office/drawing/2014/main" id="{78F9D26E-1B05-45C9-AEC4-0124059392CF}"/>
              </a:ext>
            </a:extLst>
          </p:cNvPr>
          <p:cNvSpPr/>
          <p:nvPr/>
        </p:nvSpPr>
        <p:spPr>
          <a:xfrm>
            <a:off x="-457200" y="2012754"/>
            <a:ext cx="6400800" cy="68809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i="1" dirty="0">
                <a:solidFill>
                  <a:schemeClr val="bg1"/>
                </a:solidFill>
              </a:rPr>
              <a:t>3 descriptive contrasts:</a:t>
            </a:r>
          </a:p>
        </p:txBody>
      </p:sp>
      <p:sp>
        <p:nvSpPr>
          <p:cNvPr id="11" name="Rounded Rectangular Callout 14">
            <a:extLst>
              <a:ext uri="{FF2B5EF4-FFF2-40B4-BE49-F238E27FC236}">
                <a16:creationId xmlns="" xmlns:a16="http://schemas.microsoft.com/office/drawing/2014/main" id="{365C75A3-1192-4296-A8ED-6BDC0B4F9B74}"/>
              </a:ext>
            </a:extLst>
          </p:cNvPr>
          <p:cNvSpPr/>
          <p:nvPr/>
        </p:nvSpPr>
        <p:spPr>
          <a:xfrm>
            <a:off x="5315702" y="2027994"/>
            <a:ext cx="6876298" cy="68809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i="1" dirty="0">
                <a:solidFill>
                  <a:schemeClr val="bg1"/>
                </a:solidFill>
              </a:rPr>
              <a:t>Attitude, Motivation, Authority</a:t>
            </a:r>
          </a:p>
        </p:txBody>
      </p:sp>
      <p:sp>
        <p:nvSpPr>
          <p:cNvPr id="12" name="Rounded Rectangular Callout 14">
            <a:extLst>
              <a:ext uri="{FF2B5EF4-FFF2-40B4-BE49-F238E27FC236}">
                <a16:creationId xmlns="" xmlns:a16="http://schemas.microsoft.com/office/drawing/2014/main" id="{034FAB7F-F071-454D-9718-273AA14C52A4}"/>
              </a:ext>
            </a:extLst>
          </p:cNvPr>
          <p:cNvSpPr/>
          <p:nvPr/>
        </p:nvSpPr>
        <p:spPr>
          <a:xfrm>
            <a:off x="2338575" y="2944076"/>
            <a:ext cx="7514849" cy="69767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 dirty="0"/>
              <a:t>The “backwards wisdom” of God</a:t>
            </a: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F136BEE-047A-4BD5-A36A-B71D10BE3870}"/>
              </a:ext>
            </a:extLst>
          </p:cNvPr>
          <p:cNvSpPr/>
          <p:nvPr/>
        </p:nvSpPr>
        <p:spPr>
          <a:xfrm>
            <a:off x="3810000" y="152400"/>
            <a:ext cx="79036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like those who will share in his suffering and glory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56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dirty="0"/>
              <a:t>Therefore, I urge elders among you, as your fellow elder and a witness 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DCA9DC-D3D2-4E30-8BCB-519FBF945049}"/>
              </a:ext>
            </a:extLst>
          </p:cNvPr>
          <p:cNvSpPr/>
          <p:nvPr/>
        </p:nvSpPr>
        <p:spPr>
          <a:xfrm>
            <a:off x="-533400" y="0"/>
            <a:ext cx="51054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82066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</a:t>
            </a:r>
            <a:r>
              <a:rPr lang="en-US" sz="3200" b="1" u="sng" dirty="0"/>
              <a:t>not under compulsion but voluntarily</a:t>
            </a:r>
            <a:r>
              <a:rPr lang="en-US" sz="3200" dirty="0"/>
              <a:t>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dirty="0"/>
              <a:t>nor yet as domineering over those assigned to your care, but by proving to be examples to the flock.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7338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How?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810000" y="152400"/>
            <a:ext cx="79036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like those who will share in his suffering and glory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10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</a:t>
            </a:r>
            <a:r>
              <a:rPr lang="en-US" sz="3200" b="1" u="sng" dirty="0"/>
              <a:t>not under compulsion but voluntarily</a:t>
            </a:r>
            <a:r>
              <a:rPr lang="en-US" sz="3200" dirty="0"/>
              <a:t>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dirty="0"/>
              <a:t>nor yet as domineering over those assigned to your care, but by proving to be examples to the flock.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#1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attitude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="" xmlns:a16="http://schemas.microsoft.com/office/drawing/2014/main" id="{2F1EBD7C-4729-42F0-B385-5D24BDA57DDF}"/>
              </a:ext>
            </a:extLst>
          </p:cNvPr>
          <p:cNvSpPr/>
          <p:nvPr/>
        </p:nvSpPr>
        <p:spPr>
          <a:xfrm>
            <a:off x="304800" y="3810000"/>
            <a:ext cx="6248400" cy="596460"/>
          </a:xfrm>
          <a:prstGeom prst="wedgeRectCallout">
            <a:avLst>
              <a:gd name="adj1" fmla="val -21023"/>
              <a:gd name="adj2" fmla="val 1968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anagkasotos</a:t>
            </a:r>
            <a:r>
              <a:rPr lang="en-US" sz="3200" b="1" dirty="0">
                <a:solidFill>
                  <a:schemeClr val="tx1"/>
                </a:solidFill>
              </a:rPr>
              <a:t>: </a:t>
            </a:r>
            <a:r>
              <a:rPr lang="en-US" sz="3200" dirty="0">
                <a:solidFill>
                  <a:schemeClr val="tx1"/>
                </a:solidFill>
              </a:rPr>
              <a:t>“forced; constrained”</a:t>
            </a:r>
          </a:p>
        </p:txBody>
      </p:sp>
      <p:sp>
        <p:nvSpPr>
          <p:cNvPr id="12" name="Rounded Rectangular Callout 14">
            <a:extLst>
              <a:ext uri="{FF2B5EF4-FFF2-40B4-BE49-F238E27FC236}">
                <a16:creationId xmlns="" xmlns:a16="http://schemas.microsoft.com/office/drawing/2014/main" id="{42F6C87C-23D8-40BB-AE29-86AE0228D31F}"/>
              </a:ext>
            </a:extLst>
          </p:cNvPr>
          <p:cNvSpPr/>
          <p:nvPr/>
        </p:nvSpPr>
        <p:spPr>
          <a:xfrm>
            <a:off x="290732" y="2679510"/>
            <a:ext cx="4532142" cy="97809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A </a:t>
            </a:r>
            <a:r>
              <a:rPr lang="en-US" sz="3000" b="1" i="1" dirty="0"/>
              <a:t>grind</a:t>
            </a:r>
            <a:r>
              <a:rPr lang="en-US" sz="3000" b="1" dirty="0"/>
              <a:t> stemming from duty, law, obligation</a:t>
            </a:r>
          </a:p>
        </p:txBody>
      </p:sp>
    </p:spTree>
    <p:extLst>
      <p:ext uri="{BB962C8B-B14F-4D97-AF65-F5344CB8AC3E}">
        <p14:creationId xmlns:p14="http://schemas.microsoft.com/office/powerpoint/2010/main" val="50712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 animBg="1"/>
      <p:bldP spid="12" grpId="0" animBg="1"/>
      <p:bldP spid="12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</a:t>
            </a:r>
            <a:r>
              <a:rPr lang="en-US" sz="3200" b="1" u="sng" dirty="0"/>
              <a:t>not under compulsion but voluntarily</a:t>
            </a:r>
            <a:r>
              <a:rPr lang="en-US" sz="3200" dirty="0"/>
              <a:t>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dirty="0"/>
              <a:t>nor yet as domineering over those assigned to your care, but by proving to be examples to the flock.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#1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attitude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="" xmlns:a16="http://schemas.microsoft.com/office/drawing/2014/main" id="{2F1EBD7C-4729-42F0-B385-5D24BDA57DDF}"/>
              </a:ext>
            </a:extLst>
          </p:cNvPr>
          <p:cNvSpPr/>
          <p:nvPr/>
        </p:nvSpPr>
        <p:spPr>
          <a:xfrm>
            <a:off x="304800" y="3810000"/>
            <a:ext cx="6248400" cy="596460"/>
          </a:xfrm>
          <a:prstGeom prst="wedgeRectCallout">
            <a:avLst>
              <a:gd name="adj1" fmla="val -21023"/>
              <a:gd name="adj2" fmla="val 1968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anagkasotos</a:t>
            </a:r>
            <a:r>
              <a:rPr lang="en-US" sz="3200" b="1" dirty="0">
                <a:solidFill>
                  <a:schemeClr val="tx1"/>
                </a:solidFill>
              </a:rPr>
              <a:t>: </a:t>
            </a:r>
            <a:r>
              <a:rPr lang="en-US" sz="3200" dirty="0">
                <a:solidFill>
                  <a:schemeClr val="tx1"/>
                </a:solidFill>
              </a:rPr>
              <a:t>“forced; constrained”</a:t>
            </a:r>
          </a:p>
        </p:txBody>
      </p:sp>
      <p:sp>
        <p:nvSpPr>
          <p:cNvPr id="11" name="Rounded Rectangular Callout 14">
            <a:extLst>
              <a:ext uri="{FF2B5EF4-FFF2-40B4-BE49-F238E27FC236}">
                <a16:creationId xmlns="" xmlns:a16="http://schemas.microsoft.com/office/drawing/2014/main" id="{7E67C20F-779C-48ED-83A7-DAF968CD5A3F}"/>
              </a:ext>
            </a:extLst>
          </p:cNvPr>
          <p:cNvSpPr/>
          <p:nvPr/>
        </p:nvSpPr>
        <p:spPr>
          <a:xfrm>
            <a:off x="290732" y="2679510"/>
            <a:ext cx="4532142" cy="97809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A </a:t>
            </a:r>
            <a:r>
              <a:rPr lang="en-US" sz="3000" b="1" i="1" dirty="0"/>
              <a:t>grind</a:t>
            </a:r>
            <a:r>
              <a:rPr lang="en-US" sz="3000" b="1" dirty="0"/>
              <a:t> stemming from duty, law, obligation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="" xmlns:a16="http://schemas.microsoft.com/office/drawing/2014/main" id="{B0FB8D45-F67F-47BB-8FE7-9675E363D134}"/>
              </a:ext>
            </a:extLst>
          </p:cNvPr>
          <p:cNvSpPr/>
          <p:nvPr/>
        </p:nvSpPr>
        <p:spPr>
          <a:xfrm>
            <a:off x="6781800" y="3810000"/>
            <a:ext cx="4267200" cy="596460"/>
          </a:xfrm>
          <a:prstGeom prst="wedgeRectCallout">
            <a:avLst>
              <a:gd name="adj1" fmla="val -81023"/>
              <a:gd name="adj2" fmla="val 20866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hekousios</a:t>
            </a:r>
            <a:r>
              <a:rPr lang="en-US" sz="3200" b="1" dirty="0">
                <a:solidFill>
                  <a:schemeClr val="tx1"/>
                </a:solidFill>
              </a:rPr>
              <a:t>: </a:t>
            </a:r>
            <a:r>
              <a:rPr lang="en-US" sz="3200" dirty="0">
                <a:solidFill>
                  <a:schemeClr val="tx1"/>
                </a:solidFill>
              </a:rPr>
              <a:t>“willfully”</a:t>
            </a: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10B7EB8E-EA28-4DFC-9D00-BF89384233FC}"/>
              </a:ext>
            </a:extLst>
          </p:cNvPr>
          <p:cNvSpPr/>
          <p:nvPr/>
        </p:nvSpPr>
        <p:spPr>
          <a:xfrm>
            <a:off x="5357446" y="2672861"/>
            <a:ext cx="6771249" cy="97020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A </a:t>
            </a:r>
            <a:r>
              <a:rPr lang="en-US" sz="3000" b="1" i="1" dirty="0"/>
              <a:t>privilege </a:t>
            </a:r>
            <a:r>
              <a:rPr lang="en-US" sz="3000" b="1" dirty="0"/>
              <a:t>stemming from grace, gratitude, freedom, purpose, and awe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CB801DA1-0BEA-40A9-82FE-4F8291865FDF}"/>
              </a:ext>
            </a:extLst>
          </p:cNvPr>
          <p:cNvSpPr/>
          <p:nvPr/>
        </p:nvSpPr>
        <p:spPr>
          <a:xfrm>
            <a:off x="5867400" y="5219700"/>
            <a:ext cx="5029200" cy="567489"/>
          </a:xfrm>
          <a:prstGeom prst="ellipse">
            <a:avLst/>
          </a:prstGeom>
          <a:noFill/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9" name="Rounded Rectangular Callout 14">
            <a:extLst>
              <a:ext uri="{FF2B5EF4-FFF2-40B4-BE49-F238E27FC236}">
                <a16:creationId xmlns="" xmlns:a16="http://schemas.microsoft.com/office/drawing/2014/main" id="{9669C591-9816-46BC-B174-A368955B536D}"/>
              </a:ext>
            </a:extLst>
          </p:cNvPr>
          <p:cNvSpPr/>
          <p:nvPr/>
        </p:nvSpPr>
        <p:spPr>
          <a:xfrm>
            <a:off x="1962443" y="1477681"/>
            <a:ext cx="8153400" cy="65591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Christian leadership is a “get to,” not a “have to”</a:t>
            </a:r>
          </a:p>
        </p:txBody>
      </p:sp>
    </p:spTree>
    <p:extLst>
      <p:ext uri="{BB962C8B-B14F-4D97-AF65-F5344CB8AC3E}">
        <p14:creationId xmlns:p14="http://schemas.microsoft.com/office/powerpoint/2010/main" val="332371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</a:t>
            </a:r>
            <a:r>
              <a:rPr lang="en-US" sz="3200" b="1" u="sng" dirty="0"/>
              <a:t>not under compulsion but voluntarily</a:t>
            </a:r>
            <a:r>
              <a:rPr lang="en-US" sz="3200" dirty="0"/>
              <a:t>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dirty="0"/>
              <a:t>nor yet as domineering over those assigned to your care, but by proving to be examples to the flock.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#1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attitude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4" name="Rounded Rectangular Callout 14">
            <a:extLst>
              <a:ext uri="{FF2B5EF4-FFF2-40B4-BE49-F238E27FC236}">
                <a16:creationId xmlns="" xmlns:a16="http://schemas.microsoft.com/office/drawing/2014/main" id="{3C08E497-8CA5-41F9-BE0F-D697465FAA29}"/>
              </a:ext>
            </a:extLst>
          </p:cNvPr>
          <p:cNvSpPr/>
          <p:nvPr/>
        </p:nvSpPr>
        <p:spPr>
          <a:xfrm>
            <a:off x="1962443" y="1477681"/>
            <a:ext cx="8153400" cy="65591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Christian leadership is a “get to,” not a “have to”</a:t>
            </a:r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CB801DA1-0BEA-40A9-82FE-4F8291865FDF}"/>
              </a:ext>
            </a:extLst>
          </p:cNvPr>
          <p:cNvSpPr/>
          <p:nvPr/>
        </p:nvSpPr>
        <p:spPr>
          <a:xfrm>
            <a:off x="5867400" y="5219700"/>
            <a:ext cx="5029200" cy="567489"/>
          </a:xfrm>
          <a:prstGeom prst="ellipse">
            <a:avLst/>
          </a:prstGeom>
          <a:noFill/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8" name="Rounded Rectangular Callout 14">
            <a:extLst>
              <a:ext uri="{FF2B5EF4-FFF2-40B4-BE49-F238E27FC236}">
                <a16:creationId xmlns="" xmlns:a16="http://schemas.microsoft.com/office/drawing/2014/main" id="{A0945044-2BF4-4283-BD3A-B830F3D5A8BE}"/>
              </a:ext>
            </a:extLst>
          </p:cNvPr>
          <p:cNvSpPr/>
          <p:nvPr/>
        </p:nvSpPr>
        <p:spPr>
          <a:xfrm>
            <a:off x="1962443" y="2514600"/>
            <a:ext cx="8153400" cy="6671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Unfortunately, we gravitate toward </a:t>
            </a:r>
            <a:r>
              <a:rPr lang="en-US" sz="3000" b="1" i="1" dirty="0"/>
              <a:t>compulsion</a:t>
            </a:r>
            <a:r>
              <a:rPr lang="en-US" sz="3000" b="1" dirty="0"/>
              <a:t>…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35F05BFD-883D-4754-81FD-525324C0C9E4}"/>
              </a:ext>
            </a:extLst>
          </p:cNvPr>
          <p:cNvSpPr/>
          <p:nvPr/>
        </p:nvSpPr>
        <p:spPr>
          <a:xfrm>
            <a:off x="1027990" y="3424990"/>
            <a:ext cx="10022306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But this is a </a:t>
            </a:r>
            <a:r>
              <a:rPr lang="en-US" sz="3000" b="1" i="1" dirty="0"/>
              <a:t>chosen attitude</a:t>
            </a:r>
            <a:r>
              <a:rPr lang="en-US" sz="3000" b="1" dirty="0"/>
              <a:t>, which is why Peter reminds us!</a:t>
            </a:r>
          </a:p>
        </p:txBody>
      </p:sp>
    </p:spTree>
    <p:extLst>
      <p:ext uri="{BB962C8B-B14F-4D97-AF65-F5344CB8AC3E}">
        <p14:creationId xmlns:p14="http://schemas.microsoft.com/office/powerpoint/2010/main" val="39802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</a:t>
            </a:r>
            <a:r>
              <a:rPr lang="en-US" sz="3200" b="1" u="sng" dirty="0"/>
              <a:t>and not with greed</a:t>
            </a:r>
            <a:r>
              <a:rPr lang="en-US" sz="3200" b="1" dirty="0"/>
              <a:t> </a:t>
            </a:r>
            <a:r>
              <a:rPr lang="en-US" sz="3200" dirty="0"/>
              <a:t>but with eagerness; </a:t>
            </a:r>
            <a:r>
              <a:rPr lang="en-US" sz="3200" b="1" baseline="30000" dirty="0"/>
              <a:t>3 </a:t>
            </a:r>
            <a:r>
              <a:rPr lang="en-US" sz="3200" dirty="0"/>
              <a:t>nor yet as domineering over those assigned to your care, but by proving to be examples to the flock.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#2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motivation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1" name="Rounded Rectangular Callout 14">
            <a:extLst>
              <a:ext uri="{FF2B5EF4-FFF2-40B4-BE49-F238E27FC236}">
                <a16:creationId xmlns="" xmlns:a16="http://schemas.microsoft.com/office/drawing/2014/main" id="{35D8E2BD-C6C8-4F0B-93F5-CAB20CA6496D}"/>
              </a:ext>
            </a:extLst>
          </p:cNvPr>
          <p:cNvSpPr/>
          <p:nvPr/>
        </p:nvSpPr>
        <p:spPr>
          <a:xfrm>
            <a:off x="228600" y="1701744"/>
            <a:ext cx="7202906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We don’t lead for personal gain in this life</a:t>
            </a:r>
          </a:p>
        </p:txBody>
      </p:sp>
    </p:spTree>
    <p:extLst>
      <p:ext uri="{BB962C8B-B14F-4D97-AF65-F5344CB8AC3E}">
        <p14:creationId xmlns:p14="http://schemas.microsoft.com/office/powerpoint/2010/main" val="422654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</a:t>
            </a:r>
            <a:r>
              <a:rPr lang="en-US" sz="3200" b="1" u="sng" dirty="0"/>
              <a:t>and not with greed but with eagerness</a:t>
            </a:r>
            <a:r>
              <a:rPr lang="en-US" sz="3200" dirty="0"/>
              <a:t>; </a:t>
            </a:r>
            <a:r>
              <a:rPr lang="en-US" sz="3200" b="1" baseline="30000" dirty="0"/>
              <a:t>3 </a:t>
            </a:r>
            <a:r>
              <a:rPr lang="en-US" sz="3200" dirty="0"/>
              <a:t>nor yet as domineering over those assigned to your care, but by proving to be examples to the flock.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#2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motivation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1" name="Rounded Rectangular Callout 14">
            <a:extLst>
              <a:ext uri="{FF2B5EF4-FFF2-40B4-BE49-F238E27FC236}">
                <a16:creationId xmlns="" xmlns:a16="http://schemas.microsoft.com/office/drawing/2014/main" id="{35D8E2BD-C6C8-4F0B-93F5-CAB20CA6496D}"/>
              </a:ext>
            </a:extLst>
          </p:cNvPr>
          <p:cNvSpPr/>
          <p:nvPr/>
        </p:nvSpPr>
        <p:spPr>
          <a:xfrm>
            <a:off x="228600" y="1701744"/>
            <a:ext cx="7202906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We don’t lead for personal gain in this life</a:t>
            </a:r>
          </a:p>
        </p:txBody>
      </p:sp>
      <p:sp>
        <p:nvSpPr>
          <p:cNvPr id="12" name="Rounded Rectangular Callout 14">
            <a:extLst>
              <a:ext uri="{FF2B5EF4-FFF2-40B4-BE49-F238E27FC236}">
                <a16:creationId xmlns="" xmlns:a16="http://schemas.microsoft.com/office/drawing/2014/main" id="{4C8E7C21-5CC7-4510-9209-C3E8DF08176A}"/>
              </a:ext>
            </a:extLst>
          </p:cNvPr>
          <p:cNvSpPr/>
          <p:nvPr/>
        </p:nvSpPr>
        <p:spPr>
          <a:xfrm>
            <a:off x="1676400" y="2703094"/>
            <a:ext cx="7202906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But that’s not to say we don’t benefit!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61052BB-A511-4BC0-837C-CF77A5F7331D}"/>
              </a:ext>
            </a:extLst>
          </p:cNvPr>
          <p:cNvSpPr/>
          <p:nvPr/>
        </p:nvSpPr>
        <p:spPr>
          <a:xfrm>
            <a:off x="0" y="3540654"/>
            <a:ext cx="12192000" cy="10199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Acts 20:35 </a:t>
            </a:r>
            <a:r>
              <a:rPr lang="en-US" sz="3200" dirty="0">
                <a:solidFill>
                  <a:schemeClr val="tx1"/>
                </a:solidFill>
              </a:rPr>
              <a:t> remember the words of the Lord Jesus, that He Himself said, ‘It is more blessed to give than to receive.’”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7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609600" y="1676400"/>
            <a:ext cx="5143500" cy="104145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What do human beings generally do with power? </a:t>
            </a:r>
          </a:p>
        </p:txBody>
      </p:sp>
    </p:spTree>
    <p:extLst>
      <p:ext uri="{BB962C8B-B14F-4D97-AF65-F5344CB8AC3E}">
        <p14:creationId xmlns:p14="http://schemas.microsoft.com/office/powerpoint/2010/main" val="403756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3" grpId="0" animBg="1"/>
      <p:bldP spid="13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4" name="Speech Bubble: Rectangle 13">
            <a:extLst>
              <a:ext uri="{FF2B5EF4-FFF2-40B4-BE49-F238E27FC236}">
                <a16:creationId xmlns="" xmlns:a16="http://schemas.microsoft.com/office/drawing/2014/main" id="{8440CB43-4D5D-46F4-80F1-B25D80B41A1C}"/>
              </a:ext>
            </a:extLst>
          </p:cNvPr>
          <p:cNvSpPr/>
          <p:nvPr/>
        </p:nvSpPr>
        <p:spPr>
          <a:xfrm>
            <a:off x="4506937" y="3975540"/>
            <a:ext cx="7315200" cy="596460"/>
          </a:xfrm>
          <a:prstGeom prst="wedgeRectCallout">
            <a:avLst>
              <a:gd name="adj1" fmla="val 131"/>
              <a:gd name="adj2" fmla="val 2581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katakurieuo</a:t>
            </a:r>
            <a:r>
              <a:rPr lang="en-US" sz="3200" b="1" dirty="0">
                <a:solidFill>
                  <a:schemeClr val="tx1"/>
                </a:solidFill>
              </a:rPr>
              <a:t>: </a:t>
            </a:r>
            <a:r>
              <a:rPr lang="en-US" sz="3200" dirty="0">
                <a:solidFill>
                  <a:schemeClr val="tx1"/>
                </a:solidFill>
              </a:rPr>
              <a:t>“to exercise dominion over”</a:t>
            </a:r>
          </a:p>
        </p:txBody>
      </p:sp>
      <p:sp>
        <p:nvSpPr>
          <p:cNvPr id="10" name="Rounded Rectangular Callout 14">
            <a:extLst>
              <a:ext uri="{FF2B5EF4-FFF2-40B4-BE49-F238E27FC236}">
                <a16:creationId xmlns="" xmlns:a16="http://schemas.microsoft.com/office/drawing/2014/main" id="{CD1ABDF2-7640-44C1-B691-B8298992B5D8}"/>
              </a:ext>
            </a:extLst>
          </p:cNvPr>
          <p:cNvSpPr/>
          <p:nvPr/>
        </p:nvSpPr>
        <p:spPr>
          <a:xfrm>
            <a:off x="609600" y="1676400"/>
            <a:ext cx="5143500" cy="104145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What do human beings generally do with power? </a:t>
            </a:r>
          </a:p>
        </p:txBody>
      </p:sp>
      <p:sp>
        <p:nvSpPr>
          <p:cNvPr id="11" name="Rounded Rectangular Callout 14">
            <a:extLst>
              <a:ext uri="{FF2B5EF4-FFF2-40B4-BE49-F238E27FC236}">
                <a16:creationId xmlns="" xmlns:a16="http://schemas.microsoft.com/office/drawing/2014/main" id="{66E15FD6-8F71-410C-B863-48058798F5EF}"/>
              </a:ext>
            </a:extLst>
          </p:cNvPr>
          <p:cNvSpPr/>
          <p:nvPr/>
        </p:nvSpPr>
        <p:spPr>
          <a:xfrm>
            <a:off x="3169158" y="2643906"/>
            <a:ext cx="7162800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But that doesn’t fit our foundation at all!</a:t>
            </a:r>
          </a:p>
        </p:txBody>
      </p:sp>
    </p:spTree>
    <p:extLst>
      <p:ext uri="{BB962C8B-B14F-4D97-AF65-F5344CB8AC3E}">
        <p14:creationId xmlns:p14="http://schemas.microsoft.com/office/powerpoint/2010/main" val="127637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</a:t>
            </a:r>
            <a:r>
              <a:rPr lang="en-US" sz="4400" b="1" dirty="0" err="1" smtClean="0">
                <a:solidFill>
                  <a:schemeClr val="bg1"/>
                </a:solidFill>
              </a:rPr>
              <a:t>glory</a:t>
            </a:r>
            <a:r>
              <a:rPr lang="en-US" sz="4400" b="1" dirty="0" err="1" smtClean="0">
                <a:solidFill>
                  <a:schemeClr val="tx1"/>
                </a:solidFill>
              </a:rPr>
              <a:t>y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14">
            <a:extLst>
              <a:ext uri="{FF2B5EF4-FFF2-40B4-BE49-F238E27FC236}">
                <a16:creationId xmlns="" xmlns:a16="http://schemas.microsoft.com/office/drawing/2014/main" id="{CD1ABDF2-7640-44C1-B691-B8298992B5D8}"/>
              </a:ext>
            </a:extLst>
          </p:cNvPr>
          <p:cNvSpPr/>
          <p:nvPr/>
        </p:nvSpPr>
        <p:spPr>
          <a:xfrm>
            <a:off x="609600" y="1676400"/>
            <a:ext cx="5143500" cy="104145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What do human beings generally do with power?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F3152F1-32B0-4F4A-95AA-5C58E3D2FB5E}"/>
              </a:ext>
            </a:extLst>
          </p:cNvPr>
          <p:cNvSpPr/>
          <p:nvPr/>
        </p:nvSpPr>
        <p:spPr>
          <a:xfrm>
            <a:off x="0" y="3437622"/>
            <a:ext cx="12192000" cy="11621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Mark 10:45 </a:t>
            </a:r>
            <a:r>
              <a:rPr lang="en-US" sz="3200" dirty="0">
                <a:solidFill>
                  <a:schemeClr val="tx1"/>
                </a:solidFill>
              </a:rPr>
              <a:t>For even the Son of Man did not come to be served, but to serve, and to give His life as a ransom for many.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32D61224-A159-4511-B51C-F46D959A0EB7}"/>
              </a:ext>
            </a:extLst>
          </p:cNvPr>
          <p:cNvSpPr/>
          <p:nvPr/>
        </p:nvSpPr>
        <p:spPr>
          <a:xfrm>
            <a:off x="3169158" y="2643906"/>
            <a:ext cx="7162800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But that doesn’t fit our foundation at all!</a:t>
            </a:r>
          </a:p>
        </p:txBody>
      </p:sp>
    </p:spTree>
    <p:extLst>
      <p:ext uri="{BB962C8B-B14F-4D97-AF65-F5344CB8AC3E}">
        <p14:creationId xmlns:p14="http://schemas.microsoft.com/office/powerpoint/2010/main" val="30348704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228600" y="1701744"/>
            <a:ext cx="8610600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What do human beings generally do with power? 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32D61224-A159-4511-B51C-F46D959A0EB7}"/>
              </a:ext>
            </a:extLst>
          </p:cNvPr>
          <p:cNvSpPr/>
          <p:nvPr/>
        </p:nvSpPr>
        <p:spPr>
          <a:xfrm>
            <a:off x="2743200" y="2520471"/>
            <a:ext cx="7162800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But that doesn’t fit our foundation at all!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3102836-9FA2-4374-9077-3346897BD8FD}"/>
              </a:ext>
            </a:extLst>
          </p:cNvPr>
          <p:cNvSpPr/>
          <p:nvPr/>
        </p:nvSpPr>
        <p:spPr>
          <a:xfrm>
            <a:off x="0" y="1687230"/>
            <a:ext cx="12192000" cy="25087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Mark 10:42 </a:t>
            </a:r>
            <a:r>
              <a:rPr lang="en-US" sz="3200" dirty="0">
                <a:solidFill>
                  <a:schemeClr val="tx1"/>
                </a:solidFill>
              </a:rPr>
              <a:t>You know that those who are recognized as rulers of the Gentiles lord it over them; and their great men exercise authority over them.  </a:t>
            </a:r>
            <a:r>
              <a:rPr lang="en-US" sz="3200" b="1" baseline="30000" dirty="0">
                <a:solidFill>
                  <a:schemeClr val="tx1"/>
                </a:solidFill>
              </a:rPr>
              <a:t>43</a:t>
            </a:r>
            <a:r>
              <a:rPr lang="en-US" sz="3200" dirty="0">
                <a:solidFill>
                  <a:schemeClr val="tx1"/>
                </a:solidFill>
              </a:rPr>
              <a:t> But it is not this way among you, but whoever wishes to become great among you shall be your servant; </a:t>
            </a:r>
            <a:r>
              <a:rPr lang="en-US" sz="3200" b="1" baseline="30000" dirty="0">
                <a:solidFill>
                  <a:schemeClr val="tx1"/>
                </a:solidFill>
              </a:rPr>
              <a:t>44</a:t>
            </a:r>
            <a:r>
              <a:rPr lang="en-US" sz="3200" dirty="0">
                <a:solidFill>
                  <a:schemeClr val="tx1"/>
                </a:solidFill>
              </a:rPr>
              <a:t> and whoever wishes to be first among you shall be slave of all.  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dirty="0"/>
              <a:t>Therefore, I urge elders among you, as your fellow elder and a witness 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DCA9DC-D3D2-4E30-8BCB-519FBF945049}"/>
              </a:ext>
            </a:extLst>
          </p:cNvPr>
          <p:cNvSpPr/>
          <p:nvPr/>
        </p:nvSpPr>
        <p:spPr>
          <a:xfrm>
            <a:off x="-533400" y="0"/>
            <a:ext cx="51054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/>
              <a:t>context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E6D85D7-3979-4A3D-9E86-F1326CAF0155}"/>
              </a:ext>
            </a:extLst>
          </p:cNvPr>
          <p:cNvSpPr/>
          <p:nvPr/>
        </p:nvSpPr>
        <p:spPr>
          <a:xfrm>
            <a:off x="0" y="4096981"/>
            <a:ext cx="12192000" cy="990600"/>
          </a:xfrm>
          <a:prstGeom prst="rect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4:19 </a:t>
            </a:r>
            <a:r>
              <a:rPr lang="en-US" sz="3100" dirty="0"/>
              <a:t>… those also who suffer according to the will of God are to entrust their souls to a faithful Creator in doing what is right.</a:t>
            </a:r>
          </a:p>
        </p:txBody>
      </p:sp>
    </p:spTree>
    <p:extLst>
      <p:ext uri="{BB962C8B-B14F-4D97-AF65-F5344CB8AC3E}">
        <p14:creationId xmlns:p14="http://schemas.microsoft.com/office/powerpoint/2010/main" val="326165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228600" y="1701744"/>
            <a:ext cx="8610600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What do human beings generally do with power? 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32D61224-A159-4511-B51C-F46D959A0EB7}"/>
              </a:ext>
            </a:extLst>
          </p:cNvPr>
          <p:cNvSpPr/>
          <p:nvPr/>
        </p:nvSpPr>
        <p:spPr>
          <a:xfrm>
            <a:off x="2743200" y="2520471"/>
            <a:ext cx="7162800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But that doesn’t fit our foundation at all!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3102836-9FA2-4374-9077-3346897BD8FD}"/>
              </a:ext>
            </a:extLst>
          </p:cNvPr>
          <p:cNvSpPr/>
          <p:nvPr/>
        </p:nvSpPr>
        <p:spPr>
          <a:xfrm>
            <a:off x="0" y="1687230"/>
            <a:ext cx="12192000" cy="25087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Mark 10:42 </a:t>
            </a:r>
            <a:r>
              <a:rPr lang="en-US" sz="3200" dirty="0">
                <a:solidFill>
                  <a:schemeClr val="tx1"/>
                </a:solidFill>
              </a:rPr>
              <a:t>You know that those who are recognized as rulers of the Gentiles lord it over them; and their great men exercise authority over them.  </a:t>
            </a:r>
            <a:r>
              <a:rPr lang="en-US" sz="3200" b="1" baseline="30000" dirty="0">
                <a:solidFill>
                  <a:schemeClr val="tx1"/>
                </a:solidFill>
              </a:rPr>
              <a:t>43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</a:rPr>
              <a:t>But it is not this way among you</a:t>
            </a:r>
            <a:r>
              <a:rPr lang="en-US" sz="3200" dirty="0">
                <a:solidFill>
                  <a:schemeClr val="tx1"/>
                </a:solidFill>
              </a:rPr>
              <a:t>, but whoever wishes to become great among you shall be your servant; </a:t>
            </a:r>
            <a:r>
              <a:rPr lang="en-US" sz="3200" b="1" baseline="30000" dirty="0">
                <a:solidFill>
                  <a:schemeClr val="tx1"/>
                </a:solidFill>
              </a:rPr>
              <a:t>44</a:t>
            </a:r>
            <a:r>
              <a:rPr lang="en-US" sz="3200" dirty="0">
                <a:solidFill>
                  <a:schemeClr val="tx1"/>
                </a:solidFill>
              </a:rPr>
              <a:t> and whoever wishes to be first among you shall be slave of all.  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5882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228600" y="1701744"/>
            <a:ext cx="8610600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What do human beings generally do with power? 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32D61224-A159-4511-B51C-F46D959A0EB7}"/>
              </a:ext>
            </a:extLst>
          </p:cNvPr>
          <p:cNvSpPr/>
          <p:nvPr/>
        </p:nvSpPr>
        <p:spPr>
          <a:xfrm>
            <a:off x="2743200" y="2520471"/>
            <a:ext cx="7162800" cy="6898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000" b="1" dirty="0"/>
              <a:t>But that doesn’t fit our foundation at all!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3102836-9FA2-4374-9077-3346897BD8FD}"/>
              </a:ext>
            </a:extLst>
          </p:cNvPr>
          <p:cNvSpPr/>
          <p:nvPr/>
        </p:nvSpPr>
        <p:spPr>
          <a:xfrm>
            <a:off x="0" y="1687230"/>
            <a:ext cx="12192000" cy="25087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Mark 10:42 </a:t>
            </a:r>
            <a:r>
              <a:rPr lang="en-US" sz="3200" dirty="0">
                <a:solidFill>
                  <a:schemeClr val="tx1"/>
                </a:solidFill>
              </a:rPr>
              <a:t>You know that those who are recognized as rulers of the Gentiles lord it over them; and their great men exercise authority over them.  </a:t>
            </a:r>
            <a:r>
              <a:rPr lang="en-US" sz="3200" b="1" baseline="30000" dirty="0">
                <a:solidFill>
                  <a:schemeClr val="tx1"/>
                </a:solidFill>
              </a:rPr>
              <a:t>43</a:t>
            </a:r>
            <a:r>
              <a:rPr lang="en-US" sz="3200" dirty="0">
                <a:solidFill>
                  <a:schemeClr val="tx1"/>
                </a:solidFill>
              </a:rPr>
              <a:t> But it is not this way among you, </a:t>
            </a:r>
            <a:r>
              <a:rPr lang="en-US" sz="3200" b="1" u="sng" dirty="0">
                <a:solidFill>
                  <a:srgbClr val="002060"/>
                </a:solidFill>
              </a:rPr>
              <a:t>but whoever wishes to become great among you shall be your servant</a:t>
            </a:r>
            <a:r>
              <a:rPr lang="en-US" sz="3200" dirty="0">
                <a:solidFill>
                  <a:schemeClr val="tx1"/>
                </a:solidFill>
              </a:rPr>
              <a:t>; </a:t>
            </a:r>
            <a:r>
              <a:rPr lang="en-US" sz="3200" b="1" baseline="30000" dirty="0">
                <a:solidFill>
                  <a:schemeClr val="tx1"/>
                </a:solidFill>
              </a:rPr>
              <a:t>44</a:t>
            </a:r>
            <a:r>
              <a:rPr lang="en-US" sz="3200" dirty="0">
                <a:solidFill>
                  <a:schemeClr val="tx1"/>
                </a:solidFill>
              </a:rPr>
              <a:t> and whoever wishes to be first among you shall be slave of all.  </a:t>
            </a:r>
          </a:p>
          <a:p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6721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32D61224-A159-4511-B51C-F46D959A0EB7}"/>
              </a:ext>
            </a:extLst>
          </p:cNvPr>
          <p:cNvSpPr/>
          <p:nvPr/>
        </p:nvSpPr>
        <p:spPr>
          <a:xfrm>
            <a:off x="876300" y="2438401"/>
            <a:ext cx="11087100" cy="1143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It’s not about trying to get OVER as many people as possible in order to serve myself</a:t>
            </a:r>
            <a:endParaRPr lang="en-US" sz="3200" dirty="0"/>
          </a:p>
        </p:txBody>
      </p:sp>
      <p:sp>
        <p:nvSpPr>
          <p:cNvPr id="10" name="Rounded Rectangular Callout 14">
            <a:extLst>
              <a:ext uri="{FF2B5EF4-FFF2-40B4-BE49-F238E27FC236}">
                <a16:creationId xmlns="" xmlns:a16="http://schemas.microsoft.com/office/drawing/2014/main" id="{993BAA53-7873-4CAA-900E-BB45E6B28E65}"/>
              </a:ext>
            </a:extLst>
          </p:cNvPr>
          <p:cNvSpPr/>
          <p:nvPr/>
        </p:nvSpPr>
        <p:spPr>
          <a:xfrm>
            <a:off x="876300" y="3625565"/>
            <a:ext cx="11087100" cy="102263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/>
              <a:t>It’s about trying to get UNDER as many people as possible to serve them, because Jesus has done the same for me! </a:t>
            </a:r>
            <a:endParaRPr lang="en-US" sz="3200" dirty="0"/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266700" y="1701744"/>
            <a:ext cx="4953000" cy="80348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b="1" dirty="0"/>
              <a:t>“Servant Leadership”</a:t>
            </a:r>
          </a:p>
        </p:txBody>
      </p:sp>
    </p:spTree>
    <p:extLst>
      <p:ext uri="{BB962C8B-B14F-4D97-AF65-F5344CB8AC3E}">
        <p14:creationId xmlns:p14="http://schemas.microsoft.com/office/powerpoint/2010/main" val="346380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 animBg="1"/>
      <p:bldP spid="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266700" y="1701744"/>
            <a:ext cx="4953000" cy="80348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b="1" dirty="0"/>
              <a:t>“Servant Leadership”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32D61224-A159-4511-B51C-F46D959A0EB7}"/>
              </a:ext>
            </a:extLst>
          </p:cNvPr>
          <p:cNvSpPr/>
          <p:nvPr/>
        </p:nvSpPr>
        <p:spPr>
          <a:xfrm>
            <a:off x="2362200" y="2784859"/>
            <a:ext cx="7924800" cy="8034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600" b="1" dirty="0"/>
              <a:t>Jesus turned leadership upside down!</a:t>
            </a:r>
          </a:p>
        </p:txBody>
      </p:sp>
    </p:spTree>
    <p:extLst>
      <p:ext uri="{BB962C8B-B14F-4D97-AF65-F5344CB8AC3E}">
        <p14:creationId xmlns:p14="http://schemas.microsoft.com/office/powerpoint/2010/main" val="226494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</a:t>
            </a:r>
            <a:r>
              <a:rPr lang="en-US" sz="4400" b="1" dirty="0" err="1" smtClean="0">
                <a:solidFill>
                  <a:schemeClr val="bg1"/>
                </a:solidFill>
              </a:rPr>
              <a:t>glory</a:t>
            </a:r>
            <a:r>
              <a:rPr lang="en-US" sz="4400" b="1" dirty="0" err="1" smtClean="0">
                <a:solidFill>
                  <a:schemeClr val="tx1"/>
                </a:solidFill>
              </a:rPr>
              <a:t>ry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266700" y="1701744"/>
            <a:ext cx="4953000" cy="80348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b="1" dirty="0"/>
              <a:t>“Servant Leadership”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32D61224-A159-4511-B51C-F46D959A0EB7}"/>
              </a:ext>
            </a:extLst>
          </p:cNvPr>
          <p:cNvSpPr/>
          <p:nvPr/>
        </p:nvSpPr>
        <p:spPr>
          <a:xfrm>
            <a:off x="2362200" y="2784859"/>
            <a:ext cx="7924800" cy="8034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3600" b="1" dirty="0"/>
              <a:t>Jesus turned leadership upside down!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42BB59F6-E70F-4441-B250-5A189F9CBDBD}"/>
              </a:ext>
            </a:extLst>
          </p:cNvPr>
          <p:cNvSpPr/>
          <p:nvPr/>
        </p:nvSpPr>
        <p:spPr>
          <a:xfrm>
            <a:off x="7086600" y="6177776"/>
            <a:ext cx="2209800" cy="567489"/>
          </a:xfrm>
          <a:prstGeom prst="ellipse">
            <a:avLst/>
          </a:prstGeom>
          <a:noFill/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423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4724400"/>
            <a:ext cx="12192000" cy="2286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1 Pet 5:2 </a:t>
            </a:r>
            <a:r>
              <a:rPr lang="en-US" sz="3200" dirty="0"/>
              <a:t>shepherd the flock of God among you, exercising oversight, not under compulsion but voluntarily, according to the will of God; and not with greed but with eagerness; </a:t>
            </a:r>
            <a:r>
              <a:rPr lang="en-US" sz="3200" b="1" baseline="30000" dirty="0"/>
              <a:t>3 </a:t>
            </a:r>
            <a:r>
              <a:rPr lang="en-US" sz="3200" b="1" u="sng" dirty="0"/>
              <a:t>nor yet as domineering over those assigned to your care, but by proving to be examples to the flock</a:t>
            </a:r>
            <a:r>
              <a:rPr lang="en-US" sz="3200" dirty="0"/>
              <a:t>. </a:t>
            </a: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39624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>
                <a:solidFill>
                  <a:schemeClr val="bg1"/>
                </a:solidFill>
              </a:rPr>
              <a:t>How #3</a:t>
            </a:r>
            <a:r>
              <a:rPr lang="en-US" sz="8800" b="1" dirty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5409F048-512E-4F3D-867A-F3AAD15B1566}"/>
              </a:ext>
            </a:extLst>
          </p:cNvPr>
          <p:cNvSpPr/>
          <p:nvPr/>
        </p:nvSpPr>
        <p:spPr>
          <a:xfrm>
            <a:off x="3962400" y="152400"/>
            <a:ext cx="8056098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Lead with the </a:t>
            </a:r>
            <a:r>
              <a:rPr lang="en-US" sz="4400" b="1" i="1" dirty="0">
                <a:solidFill>
                  <a:schemeClr val="bg1"/>
                </a:solidFill>
              </a:rPr>
              <a:t>authority</a:t>
            </a:r>
            <a:r>
              <a:rPr lang="en-US" sz="4400" b="1" dirty="0">
                <a:solidFill>
                  <a:schemeClr val="bg1"/>
                </a:solidFill>
              </a:rPr>
              <a:t> of one who will share in His glory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266700" y="1701744"/>
            <a:ext cx="4953000" cy="80348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b="1" dirty="0"/>
              <a:t>“Servant Leadership”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42BB59F6-E70F-4441-B250-5A189F9CBDBD}"/>
              </a:ext>
            </a:extLst>
          </p:cNvPr>
          <p:cNvSpPr/>
          <p:nvPr/>
        </p:nvSpPr>
        <p:spPr>
          <a:xfrm>
            <a:off x="7086600" y="6177776"/>
            <a:ext cx="2209800" cy="567489"/>
          </a:xfrm>
          <a:prstGeom prst="ellipse">
            <a:avLst/>
          </a:prstGeom>
          <a:noFill/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54729AF-81EF-434D-9A03-9CF78D588C8F}"/>
              </a:ext>
            </a:extLst>
          </p:cNvPr>
          <p:cNvSpPr txBox="1"/>
          <p:nvPr/>
        </p:nvSpPr>
        <p:spPr>
          <a:xfrm>
            <a:off x="0" y="2679918"/>
            <a:ext cx="12192000" cy="181588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+mn-lt"/>
              </a:rPr>
              <a:t>“We normally think our main job as leaders is to make sure we see them growing.  In reality, our main job is to make sure that they see us growing!”</a:t>
            </a:r>
            <a:r>
              <a:rPr lang="en-US" sz="3600" b="1" baseline="30000" dirty="0">
                <a:solidFill>
                  <a:schemeClr val="bg1"/>
                </a:solidFill>
                <a:latin typeface="+mn-lt"/>
              </a:rPr>
              <a:t> 						</a:t>
            </a:r>
            <a:r>
              <a:rPr lang="en-US" sz="4000" b="1" baseline="30000" dirty="0">
                <a:solidFill>
                  <a:schemeClr val="bg1"/>
                </a:solidFill>
                <a:latin typeface="+mn-lt"/>
              </a:rPr>
              <a:t>- Oswald Sanders</a:t>
            </a:r>
            <a:endParaRPr lang="en-US" sz="4000" u="sng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47638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190500" y="314970"/>
            <a:ext cx="11811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</a:rPr>
              <a:t>So, what does the Holy Spirit want us to do with this passage? 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2266950" y="5105400"/>
            <a:ext cx="7658100" cy="80348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400" b="1" dirty="0">
                <a:solidFill>
                  <a:schemeClr val="bg1"/>
                </a:solidFill>
              </a:rPr>
              <a:t>If you’re a Christian Leader …</a:t>
            </a:r>
          </a:p>
        </p:txBody>
      </p:sp>
    </p:spTree>
    <p:extLst>
      <p:ext uri="{BB962C8B-B14F-4D97-AF65-F5344CB8AC3E}">
        <p14:creationId xmlns:p14="http://schemas.microsoft.com/office/powerpoint/2010/main" val="354289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190500" y="314970"/>
            <a:ext cx="11811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</a:rPr>
              <a:t>So, what does the Holy Spirit want us to do with this passage? 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0" y="5105400"/>
            <a:ext cx="12192000" cy="80348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400" b="1" dirty="0">
                <a:solidFill>
                  <a:schemeClr val="bg1"/>
                </a:solidFill>
              </a:rPr>
              <a:t>If you aspire to Christian leadership …</a:t>
            </a:r>
          </a:p>
        </p:txBody>
      </p:sp>
    </p:spTree>
    <p:extLst>
      <p:ext uri="{BB962C8B-B14F-4D97-AF65-F5344CB8AC3E}">
        <p14:creationId xmlns:p14="http://schemas.microsoft.com/office/powerpoint/2010/main" val="137660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190500" y="314970"/>
            <a:ext cx="11811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</a:rPr>
              <a:t>So, what does the Holy Spirit want us to do with this passage? 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0" y="5105400"/>
            <a:ext cx="12192000" cy="80348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000" b="1" dirty="0">
                <a:solidFill>
                  <a:schemeClr val="bg1"/>
                </a:solidFill>
              </a:rPr>
              <a:t>If you’re thinking, “Christian leadership’s not for me” …</a:t>
            </a:r>
          </a:p>
        </p:txBody>
      </p:sp>
    </p:spTree>
    <p:extLst>
      <p:ext uri="{BB962C8B-B14F-4D97-AF65-F5344CB8AC3E}">
        <p14:creationId xmlns:p14="http://schemas.microsoft.com/office/powerpoint/2010/main" val="258237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190500" y="314970"/>
            <a:ext cx="11811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</a:rPr>
              <a:t>So, what does the Holy Spirit want us to do with this passage? 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4">
            <a:extLst>
              <a:ext uri="{FF2B5EF4-FFF2-40B4-BE49-F238E27FC236}">
                <a16:creationId xmlns="" xmlns:a16="http://schemas.microsoft.com/office/drawing/2014/main" id="{52F26880-5705-4A29-982F-B0BBF234909F}"/>
              </a:ext>
            </a:extLst>
          </p:cNvPr>
          <p:cNvSpPr/>
          <p:nvPr/>
        </p:nvSpPr>
        <p:spPr>
          <a:xfrm>
            <a:off x="0" y="5105400"/>
            <a:ext cx="12192000" cy="80348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4400" b="1" dirty="0">
                <a:solidFill>
                  <a:schemeClr val="bg1"/>
                </a:solidFill>
              </a:rPr>
              <a:t>If you’re investigating the God of the Bible ...</a:t>
            </a:r>
          </a:p>
        </p:txBody>
      </p:sp>
    </p:spTree>
    <p:extLst>
      <p:ext uri="{BB962C8B-B14F-4D97-AF65-F5344CB8AC3E}">
        <p14:creationId xmlns:p14="http://schemas.microsoft.com/office/powerpoint/2010/main" val="223751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b="1" u="sng" dirty="0"/>
              <a:t>Therefore, I urge elders among you</a:t>
            </a:r>
            <a:r>
              <a:rPr lang="en-US" sz="3100" dirty="0"/>
              <a:t>, as your fellow elder and a witness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E6D85D7-3979-4A3D-9E86-F1326CAF0155}"/>
              </a:ext>
            </a:extLst>
          </p:cNvPr>
          <p:cNvSpPr/>
          <p:nvPr/>
        </p:nvSpPr>
        <p:spPr>
          <a:xfrm>
            <a:off x="0" y="4096981"/>
            <a:ext cx="12192000" cy="990600"/>
          </a:xfrm>
          <a:prstGeom prst="rect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4:19 </a:t>
            </a:r>
            <a:r>
              <a:rPr lang="en-US" sz="3100" dirty="0"/>
              <a:t>… those also who suffer according to the will of God are to entrust their souls to a faithful Creator in doing what is right.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1E6572E-788F-4466-832C-6B83FFF7758D}"/>
              </a:ext>
            </a:extLst>
          </p:cNvPr>
          <p:cNvSpPr/>
          <p:nvPr/>
        </p:nvSpPr>
        <p:spPr>
          <a:xfrm>
            <a:off x="-533400" y="0"/>
            <a:ext cx="51054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/>
              <a:t>context</a:t>
            </a:r>
          </a:p>
        </p:txBody>
      </p:sp>
      <p:sp>
        <p:nvSpPr>
          <p:cNvPr id="10" name="Rounded Rectangular Callout 14">
            <a:extLst>
              <a:ext uri="{FF2B5EF4-FFF2-40B4-BE49-F238E27FC236}">
                <a16:creationId xmlns="" xmlns:a16="http://schemas.microsoft.com/office/drawing/2014/main" id="{EEA66E68-C3DF-4DBE-BC53-D2A2FEF54E20}"/>
              </a:ext>
            </a:extLst>
          </p:cNvPr>
          <p:cNvSpPr/>
          <p:nvPr/>
        </p:nvSpPr>
        <p:spPr>
          <a:xfrm>
            <a:off x="152400" y="2222068"/>
            <a:ext cx="11887200" cy="1447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lumMod val="75000"/>
              <a:lumOff val="25000"/>
              <a:alpha val="51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i="1" dirty="0"/>
              <a:t>What does it look like for the leaders to entrust themselves to a faithful creator in doing what is right? 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48647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52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b="1" u="sng" dirty="0"/>
              <a:t>Therefore, I urge elders among you</a:t>
            </a:r>
            <a:r>
              <a:rPr lang="en-US" sz="3100" dirty="0"/>
              <a:t>, as your fellow elder and a witness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E6D85D7-3979-4A3D-9E86-F1326CAF0155}"/>
              </a:ext>
            </a:extLst>
          </p:cNvPr>
          <p:cNvSpPr/>
          <p:nvPr/>
        </p:nvSpPr>
        <p:spPr>
          <a:xfrm>
            <a:off x="0" y="4096981"/>
            <a:ext cx="12192000" cy="990600"/>
          </a:xfrm>
          <a:prstGeom prst="rect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4:19 </a:t>
            </a:r>
            <a:r>
              <a:rPr lang="en-US" sz="3100" dirty="0"/>
              <a:t>… those also who suffer according to the will of God are to entrust their souls to a faithful Creator in doing what is right.</a:t>
            </a: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FE35E6C9-80E8-44D2-8B59-6C6EE6D8D4DE}"/>
              </a:ext>
            </a:extLst>
          </p:cNvPr>
          <p:cNvSpPr/>
          <p:nvPr/>
        </p:nvSpPr>
        <p:spPr>
          <a:xfrm>
            <a:off x="152400" y="2222068"/>
            <a:ext cx="11887200" cy="1447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lumMod val="75000"/>
              <a:lumOff val="25000"/>
              <a:alpha val="51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i="1" dirty="0"/>
              <a:t>What does it look like for the leaders to entrust themselves to a faithful creator in doing what is right? </a:t>
            </a:r>
            <a:endParaRPr lang="en-US" sz="3600" b="1" i="1" dirty="0"/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79515"/>
            <a:ext cx="121920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Leading through difficult trials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985572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b="1" u="sng" dirty="0"/>
              <a:t>Therefore, I urge elders among you</a:t>
            </a:r>
            <a:r>
              <a:rPr lang="en-US" sz="3100" dirty="0"/>
              <a:t>, as your fellow elder and a witness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E6D85D7-3979-4A3D-9E86-F1326CAF0155}"/>
              </a:ext>
            </a:extLst>
          </p:cNvPr>
          <p:cNvSpPr/>
          <p:nvPr/>
        </p:nvSpPr>
        <p:spPr>
          <a:xfrm>
            <a:off x="0" y="4096981"/>
            <a:ext cx="12192000" cy="990600"/>
          </a:xfrm>
          <a:prstGeom prst="rect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4:19 </a:t>
            </a:r>
            <a:r>
              <a:rPr lang="en-US" sz="3100" dirty="0"/>
              <a:t>… those also who suffer according to the will of God are to entrust their souls to a faithful Creator in doing what is right.</a:t>
            </a:r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FE35E6C9-80E8-44D2-8B59-6C6EE6D8D4DE}"/>
              </a:ext>
            </a:extLst>
          </p:cNvPr>
          <p:cNvSpPr/>
          <p:nvPr/>
        </p:nvSpPr>
        <p:spPr>
          <a:xfrm>
            <a:off x="152400" y="1600200"/>
            <a:ext cx="11887200" cy="1447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lumMod val="75000"/>
              <a:lumOff val="25000"/>
              <a:alpha val="51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i="1" dirty="0"/>
              <a:t>What happens to you when you’re in charge of something… and the going gets rough?</a:t>
            </a:r>
            <a:endParaRPr lang="en-US" sz="3600" b="1" i="1" dirty="0"/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79515"/>
            <a:ext cx="121920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Leading through difficult trials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2227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b="1" u="sng" dirty="0"/>
              <a:t>Therefore, I urge elders among you</a:t>
            </a:r>
            <a:r>
              <a:rPr lang="en-US" sz="3100" dirty="0"/>
              <a:t>, as your fellow elder and a witness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dirty="0"/>
              <a:t>shepherd the flock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79515"/>
            <a:ext cx="12192000" cy="990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Leading through difficult trials</a:t>
            </a:r>
            <a:endParaRPr lang="en-US" sz="4400" b="1" dirty="0"/>
          </a:p>
        </p:txBody>
      </p:sp>
      <p:sp>
        <p:nvSpPr>
          <p:cNvPr id="8" name="Speech Bubble: Rectangle 7">
            <a:extLst>
              <a:ext uri="{FF2B5EF4-FFF2-40B4-BE49-F238E27FC236}">
                <a16:creationId xmlns="" xmlns:a16="http://schemas.microsoft.com/office/drawing/2014/main" id="{F3219E11-859B-413B-9156-DA9CD909AD43}"/>
              </a:ext>
            </a:extLst>
          </p:cNvPr>
          <p:cNvSpPr/>
          <p:nvPr/>
        </p:nvSpPr>
        <p:spPr>
          <a:xfrm>
            <a:off x="381000" y="4038600"/>
            <a:ext cx="8382000" cy="748860"/>
          </a:xfrm>
          <a:prstGeom prst="wedgeRectCallout">
            <a:avLst>
              <a:gd name="adj1" fmla="val -21023"/>
              <a:gd name="adj2" fmla="val 1143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parakaleo</a:t>
            </a:r>
            <a:r>
              <a:rPr lang="en-US" sz="3200" b="1" dirty="0">
                <a:solidFill>
                  <a:schemeClr val="tx1"/>
                </a:solidFill>
              </a:rPr>
              <a:t>: </a:t>
            </a:r>
            <a:r>
              <a:rPr lang="en-US" sz="3200" dirty="0">
                <a:solidFill>
                  <a:schemeClr val="tx1"/>
                </a:solidFill>
              </a:rPr>
              <a:t>“to call for” – to exhort or encourage</a:t>
            </a:r>
          </a:p>
        </p:txBody>
      </p:sp>
    </p:spTree>
    <p:extLst>
      <p:ext uri="{BB962C8B-B14F-4D97-AF65-F5344CB8AC3E}">
        <p14:creationId xmlns:p14="http://schemas.microsoft.com/office/powerpoint/2010/main" val="9510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F6109C5-6A8C-49A4-8377-2B88625E9470}"/>
              </a:ext>
            </a:extLst>
          </p:cNvPr>
          <p:cNvSpPr/>
          <p:nvPr/>
        </p:nvSpPr>
        <p:spPr>
          <a:xfrm>
            <a:off x="0" y="5108917"/>
            <a:ext cx="12192000" cy="159668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/>
              <a:t>5:1 </a:t>
            </a:r>
            <a:r>
              <a:rPr lang="en-US" sz="3100" dirty="0"/>
              <a:t>Therefore, I urge elders among you, as your fellow elder and a witness  of the sufferings of Christ, and one who is also a fellow partaker of the glory that is to be revealed: </a:t>
            </a:r>
            <a:r>
              <a:rPr lang="en-US" sz="3100" b="1" baseline="30000" dirty="0"/>
              <a:t>2 </a:t>
            </a:r>
            <a:r>
              <a:rPr lang="en-US" sz="3100" b="1" u="sng" dirty="0"/>
              <a:t>shepherd the flock</a:t>
            </a:r>
            <a:r>
              <a:rPr lang="en-US" sz="3100" dirty="0"/>
              <a:t> of God among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14">
            <a:extLst>
              <a:ext uri="{FF2B5EF4-FFF2-40B4-BE49-F238E27FC236}">
                <a16:creationId xmlns="" xmlns:a16="http://schemas.microsoft.com/office/drawing/2014/main" id="{25EC5B95-53AE-40D8-8031-40F8E783E903}"/>
              </a:ext>
            </a:extLst>
          </p:cNvPr>
          <p:cNvSpPr/>
          <p:nvPr/>
        </p:nvSpPr>
        <p:spPr>
          <a:xfrm>
            <a:off x="0" y="137160"/>
            <a:ext cx="12192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800" b="1" dirty="0"/>
              <a:t>Shepherd the Flock</a:t>
            </a:r>
            <a:endParaRPr lang="en-US" sz="8000" b="1" dirty="0"/>
          </a:p>
        </p:txBody>
      </p:sp>
      <p:sp>
        <p:nvSpPr>
          <p:cNvPr id="6" name="Rounded Rectangular Callout 14">
            <a:extLst>
              <a:ext uri="{FF2B5EF4-FFF2-40B4-BE49-F238E27FC236}">
                <a16:creationId xmlns="" xmlns:a16="http://schemas.microsoft.com/office/drawing/2014/main" id="{F1E4D281-D6BD-4C6A-B50A-A6AE13B674D8}"/>
              </a:ext>
            </a:extLst>
          </p:cNvPr>
          <p:cNvSpPr/>
          <p:nvPr/>
        </p:nvSpPr>
        <p:spPr>
          <a:xfrm>
            <a:off x="21336" y="1733843"/>
            <a:ext cx="12192000" cy="12682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The best thing you can have in a bad situation, </a:t>
            </a:r>
          </a:p>
          <a:p>
            <a:pPr algn="ctr">
              <a:defRPr/>
            </a:pPr>
            <a:r>
              <a:rPr lang="en-US" sz="4400" b="1" i="1" dirty="0"/>
              <a:t>is a good leader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47163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18597</TotalTime>
  <Words>2493</Words>
  <Application>Microsoft Office PowerPoint</Application>
  <PresentationFormat>Widescreen</PresentationFormat>
  <Paragraphs>262</Paragraphs>
  <Slides>50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and Sarah</dc:creator>
  <cp:lastModifiedBy>RobinetteT</cp:lastModifiedBy>
  <cp:revision>1041</cp:revision>
  <dcterms:created xsi:type="dcterms:W3CDTF">2010-12-28T16:51:17Z</dcterms:created>
  <dcterms:modified xsi:type="dcterms:W3CDTF">2023-07-03T14:26:36Z</dcterms:modified>
</cp:coreProperties>
</file>