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9" r:id="rId14"/>
    <p:sldId id="267" r:id="rId15"/>
    <p:sldId id="268" r:id="rId16"/>
    <p:sldId id="270" r:id="rId17"/>
    <p:sldId id="291" r:id="rId18"/>
    <p:sldId id="293" r:id="rId19"/>
    <p:sldId id="292" r:id="rId20"/>
    <p:sldId id="271" r:id="rId21"/>
    <p:sldId id="272" r:id="rId22"/>
    <p:sldId id="274" r:id="rId23"/>
    <p:sldId id="275" r:id="rId24"/>
    <p:sldId id="276" r:id="rId25"/>
    <p:sldId id="278" r:id="rId26"/>
    <p:sldId id="279" r:id="rId27"/>
    <p:sldId id="280" r:id="rId28"/>
    <p:sldId id="277" r:id="rId29"/>
    <p:sldId id="281" r:id="rId30"/>
    <p:sldId id="282" r:id="rId31"/>
    <p:sldId id="283" r:id="rId32"/>
    <p:sldId id="284" r:id="rId33"/>
    <p:sldId id="285" r:id="rId34"/>
    <p:sldId id="286" r:id="rId35"/>
    <p:sldId id="294" r:id="rId36"/>
    <p:sldId id="295" r:id="rId37"/>
    <p:sldId id="288" r:id="rId38"/>
    <p:sldId id="289" r:id="rId39"/>
    <p:sldId id="290" r:id="rId40"/>
    <p:sldId id="287" r:id="rId41"/>
    <p:sldId id="296" r:id="rId42"/>
    <p:sldId id="300" r:id="rId43"/>
    <p:sldId id="297" r:id="rId44"/>
    <p:sldId id="29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B3EF51-726E-4200-AD94-15A931713414}" v="6" dt="2025-01-05T13:18:13.4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63" d="100"/>
          <a:sy n="63" d="100"/>
        </p:scale>
        <p:origin x="7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7456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3806864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3988933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14861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2427510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8CB4B89-2EAF-413A-82A7-E15C66A70ABA}"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3934689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8CB4B89-2EAF-413A-82A7-E15C66A70ABA}"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708376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5450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3931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56916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66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43273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72540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94647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737724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30944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27708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24235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63746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586562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70618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3155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CB4B89-2EAF-413A-82A7-E15C66A70ABA}"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9131151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23198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9885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220153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CB4B89-2EAF-413A-82A7-E15C66A70ABA}" type="datetimeFigureOut">
              <a:rPr lang="en-US" smtClean="0"/>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194806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CB4B89-2EAF-413A-82A7-E15C66A70ABA}"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99639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B4B89-2EAF-413A-82A7-E15C66A70ABA}" type="datetimeFigureOut">
              <a:rPr lang="en-US" smtClean="0"/>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253877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164722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B4B89-2EAF-413A-82A7-E15C66A70ABA}"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9114-D10A-4F29-A08A-3106E57F61AE}" type="slidenum">
              <a:rPr lang="en-US" smtClean="0"/>
              <a:t>‹#›</a:t>
            </a:fld>
            <a:endParaRPr lang="en-US"/>
          </a:p>
        </p:txBody>
      </p:sp>
    </p:spTree>
    <p:extLst>
      <p:ext uri="{BB962C8B-B14F-4D97-AF65-F5344CB8AC3E}">
        <p14:creationId xmlns:p14="http://schemas.microsoft.com/office/powerpoint/2010/main" val="238645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CB4B89-2EAF-413A-82A7-E15C66A70ABA}" type="datetimeFigureOut">
              <a:rPr lang="en-US" smtClean="0"/>
              <a:t>1/13/2025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67F9114-D10A-4F29-A08A-3106E57F61AE}" type="slidenum">
              <a:rPr lang="en-US" smtClean="0"/>
              <a:t>‹#›</a:t>
            </a:fld>
            <a:endParaRPr lang="en-US"/>
          </a:p>
        </p:txBody>
      </p:sp>
    </p:spTree>
    <p:extLst>
      <p:ext uri="{BB962C8B-B14F-4D97-AF65-F5344CB8AC3E}">
        <p14:creationId xmlns:p14="http://schemas.microsoft.com/office/powerpoint/2010/main" val="10296586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1/13/2025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85044221"/>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66274-C85E-0F80-4F62-F339053E619B}"/>
              </a:ext>
            </a:extLst>
          </p:cNvPr>
          <p:cNvSpPr>
            <a:spLocks noGrp="1"/>
          </p:cNvSpPr>
          <p:nvPr>
            <p:ph type="ctrTitle"/>
          </p:nvPr>
        </p:nvSpPr>
        <p:spPr/>
        <p:txBody>
          <a:bodyPr>
            <a:normAutofit/>
          </a:bodyPr>
          <a:lstStyle/>
          <a:p>
            <a:r>
              <a:rPr lang="en-US" sz="6600" dirty="0"/>
              <a:t>Hebrews Chapter 4</a:t>
            </a:r>
          </a:p>
        </p:txBody>
      </p:sp>
      <p:sp>
        <p:nvSpPr>
          <p:cNvPr id="3" name="Subtitle 2">
            <a:extLst>
              <a:ext uri="{FF2B5EF4-FFF2-40B4-BE49-F238E27FC236}">
                <a16:creationId xmlns:a16="http://schemas.microsoft.com/office/drawing/2014/main" id="{C3B953AE-FAC0-FB67-8112-77FC2E4A4EEA}"/>
              </a:ext>
            </a:extLst>
          </p:cNvPr>
          <p:cNvSpPr>
            <a:spLocks noGrp="1"/>
          </p:cNvSpPr>
          <p:nvPr>
            <p:ph type="subTitle" idx="1"/>
          </p:nvPr>
        </p:nvSpPr>
        <p:spPr/>
        <p:txBody>
          <a:bodyPr>
            <a:normAutofit/>
          </a:bodyPr>
          <a:lstStyle/>
          <a:p>
            <a:r>
              <a:rPr lang="en-US" sz="4000" dirty="0"/>
              <a:t>Entering god’s rest</a:t>
            </a:r>
          </a:p>
        </p:txBody>
      </p:sp>
    </p:spTree>
    <p:extLst>
      <p:ext uri="{BB962C8B-B14F-4D97-AF65-F5344CB8AC3E}">
        <p14:creationId xmlns:p14="http://schemas.microsoft.com/office/powerpoint/2010/main" val="32102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5E687-42CE-FBE2-95CF-9B73BDF4D8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14B618-8AC9-A62E-6EC8-77A1210E0C8B}"/>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E4FBE385-BA56-E519-9C0F-66B1B5D46F4B}"/>
              </a:ext>
            </a:extLst>
          </p:cNvPr>
          <p:cNvSpPr>
            <a:spLocks noGrp="1"/>
          </p:cNvSpPr>
          <p:nvPr>
            <p:ph idx="1"/>
          </p:nvPr>
        </p:nvSpPr>
        <p:spPr/>
        <p:txBody>
          <a:bodyPr>
            <a:normAutofit/>
          </a:bodyPr>
          <a:lstStyle/>
          <a:p>
            <a:r>
              <a:rPr lang="en-US" dirty="0"/>
              <a:t>God’s rest is available to all who believe</a:t>
            </a:r>
          </a:p>
          <a:p>
            <a:r>
              <a:rPr lang="en-US" dirty="0"/>
              <a:t>Though not all believers enjoy God’s rest</a:t>
            </a:r>
          </a:p>
          <a:p>
            <a:r>
              <a:rPr lang="en-US" dirty="0"/>
              <a:t>God has already done everything needed to lead us to His rest.  </a:t>
            </a:r>
          </a:p>
          <a:p>
            <a:r>
              <a:rPr lang="en-US" dirty="0"/>
              <a:t>We have to choose whether to enter it.</a:t>
            </a:r>
          </a:p>
        </p:txBody>
      </p:sp>
    </p:spTree>
    <p:extLst>
      <p:ext uri="{BB962C8B-B14F-4D97-AF65-F5344CB8AC3E}">
        <p14:creationId xmlns:p14="http://schemas.microsoft.com/office/powerpoint/2010/main" val="269396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6C22F-C7EB-DCED-C3B8-A9B92ABA901F}"/>
              </a:ext>
            </a:extLst>
          </p:cNvPr>
          <p:cNvSpPr>
            <a:spLocks noGrp="1"/>
          </p:cNvSpPr>
          <p:nvPr>
            <p:ph type="title"/>
          </p:nvPr>
        </p:nvSpPr>
        <p:spPr/>
        <p:txBody>
          <a:bodyPr/>
          <a:lstStyle/>
          <a:p>
            <a:r>
              <a:rPr lang="en-US" dirty="0"/>
              <a:t>Hebrews 4:4–6 (NASB95) </a:t>
            </a:r>
          </a:p>
        </p:txBody>
      </p:sp>
      <p:sp>
        <p:nvSpPr>
          <p:cNvPr id="3" name="Content Placeholder 2">
            <a:extLst>
              <a:ext uri="{FF2B5EF4-FFF2-40B4-BE49-F238E27FC236}">
                <a16:creationId xmlns:a16="http://schemas.microsoft.com/office/drawing/2014/main" id="{39A7A4EF-482D-CFC3-F170-A7B273FDEC4E}"/>
              </a:ext>
            </a:extLst>
          </p:cNvPr>
          <p:cNvSpPr>
            <a:spLocks noGrp="1"/>
          </p:cNvSpPr>
          <p:nvPr>
            <p:ph idx="1"/>
          </p:nvPr>
        </p:nvSpPr>
        <p:spPr/>
        <p:txBody>
          <a:bodyPr>
            <a:normAutofit fontScale="92500" lnSpcReduction="20000"/>
          </a:bodyPr>
          <a:lstStyle/>
          <a:p>
            <a:pPr marL="0" indent="0">
              <a:buNone/>
            </a:pPr>
            <a:r>
              <a:rPr lang="en-US" b="1" i="0" u="none" baseline="0" dirty="0"/>
              <a:t>4</a:t>
            </a:r>
            <a:r>
              <a:rPr lang="en-US" b="0" i="0" u="none" baseline="0" dirty="0"/>
              <a:t> For He has said somewhere concerning the seventh day: “And God rested on the seventh day from all His works”; </a:t>
            </a:r>
            <a:r>
              <a:rPr lang="en-US" b="1" i="0" u="none" baseline="0" dirty="0"/>
              <a:t>5</a:t>
            </a:r>
            <a:r>
              <a:rPr lang="en-US" b="0" i="0" u="none" baseline="0" dirty="0"/>
              <a:t> and again in this passage, “They shall not enter My rest.” </a:t>
            </a:r>
            <a:r>
              <a:rPr lang="en-US" b="1" i="0" u="none" baseline="0" dirty="0"/>
              <a:t>6</a:t>
            </a:r>
            <a:r>
              <a:rPr lang="en-US" b="0" i="0" u="none" baseline="0" dirty="0"/>
              <a:t> Therefore, since it remains for some to enter it, and those who formerly had good news preached to them failed to enter because of disobedience,</a:t>
            </a:r>
          </a:p>
          <a:p>
            <a:pPr marL="0" indent="0">
              <a:buNone/>
            </a:pPr>
            <a:endParaRPr lang="en-US" dirty="0"/>
          </a:p>
        </p:txBody>
      </p:sp>
    </p:spTree>
    <p:extLst>
      <p:ext uri="{BB962C8B-B14F-4D97-AF65-F5344CB8AC3E}">
        <p14:creationId xmlns:p14="http://schemas.microsoft.com/office/powerpoint/2010/main" val="698502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11FBC-2003-9FF5-7ECC-5CBD46EC79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F3E7BA-2BB3-E2DA-E5AF-9DA107BD6777}"/>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23195FE6-D448-963D-FE90-351235A56A73}"/>
              </a:ext>
            </a:extLst>
          </p:cNvPr>
          <p:cNvSpPr>
            <a:spLocks noGrp="1"/>
          </p:cNvSpPr>
          <p:nvPr>
            <p:ph idx="1"/>
          </p:nvPr>
        </p:nvSpPr>
        <p:spPr/>
        <p:txBody>
          <a:bodyPr>
            <a:normAutofit/>
          </a:bodyPr>
          <a:lstStyle/>
          <a:p>
            <a:pPr marL="0" indent="0" algn="l" rtl="0">
              <a:buNone/>
            </a:pPr>
            <a:r>
              <a:rPr lang="en-US" b="1" dirty="0"/>
              <a:t>Genesis 1:31 (NASB95) — </a:t>
            </a:r>
            <a:r>
              <a:rPr lang="en-US" b="1" i="0" u="none" baseline="0" dirty="0"/>
              <a:t>31</a:t>
            </a:r>
            <a:r>
              <a:rPr lang="en-US" b="0" i="0" u="none" baseline="0" dirty="0"/>
              <a:t> God saw all that He had made, and behold, it was very good. And there was evening and there was morning, the sixth day.</a:t>
            </a:r>
          </a:p>
          <a:p>
            <a:pPr marL="0" indent="0">
              <a:buNone/>
            </a:pPr>
            <a:endParaRPr lang="en-US" dirty="0"/>
          </a:p>
        </p:txBody>
      </p:sp>
    </p:spTree>
    <p:extLst>
      <p:ext uri="{BB962C8B-B14F-4D97-AF65-F5344CB8AC3E}">
        <p14:creationId xmlns:p14="http://schemas.microsoft.com/office/powerpoint/2010/main" val="77987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D388D-40B3-56F0-B26B-40F43998F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1EE3C5-7754-6C05-1527-9B19436BAF31}"/>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38302905-B08A-F50B-06B5-2654B9F84923}"/>
              </a:ext>
            </a:extLst>
          </p:cNvPr>
          <p:cNvSpPr>
            <a:spLocks noGrp="1"/>
          </p:cNvSpPr>
          <p:nvPr>
            <p:ph idx="1"/>
          </p:nvPr>
        </p:nvSpPr>
        <p:spPr/>
        <p:txBody>
          <a:bodyPr>
            <a:normAutofit/>
          </a:bodyPr>
          <a:lstStyle/>
          <a:p>
            <a:pPr marL="0" indent="0">
              <a:buNone/>
            </a:pPr>
            <a:r>
              <a:rPr lang="en-US" b="1" dirty="0"/>
              <a:t>Genesis 2:2 (NASB95) — </a:t>
            </a:r>
            <a:r>
              <a:rPr lang="en-US" b="1" i="0" u="none" baseline="0" dirty="0"/>
              <a:t>2</a:t>
            </a:r>
            <a:r>
              <a:rPr lang="en-US" b="0" i="0" u="none" baseline="0" dirty="0"/>
              <a:t> By the seventh day God completed His work which He had done, and He rested on the seventh day from all His work which He had done.</a:t>
            </a:r>
          </a:p>
          <a:p>
            <a:pPr marL="0" indent="0">
              <a:buNone/>
            </a:pPr>
            <a:endParaRPr lang="en-US" dirty="0"/>
          </a:p>
        </p:txBody>
      </p:sp>
    </p:spTree>
    <p:extLst>
      <p:ext uri="{BB962C8B-B14F-4D97-AF65-F5344CB8AC3E}">
        <p14:creationId xmlns:p14="http://schemas.microsoft.com/office/powerpoint/2010/main" val="611433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3D6F3-C423-188E-F1F0-D0B19109B2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03C159-1014-883C-9421-167E069D3EDE}"/>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D60E0129-4664-CB41-4A26-E04399541EC5}"/>
              </a:ext>
            </a:extLst>
          </p:cNvPr>
          <p:cNvSpPr>
            <a:spLocks noGrp="1"/>
          </p:cNvSpPr>
          <p:nvPr>
            <p:ph idx="1"/>
          </p:nvPr>
        </p:nvSpPr>
        <p:spPr/>
        <p:txBody>
          <a:bodyPr>
            <a:normAutofit/>
          </a:bodyPr>
          <a:lstStyle/>
          <a:p>
            <a:r>
              <a:rPr lang="en-US" dirty="0"/>
              <a:t>God did not rest because He was tired</a:t>
            </a:r>
          </a:p>
          <a:p>
            <a:r>
              <a:rPr lang="en-US" dirty="0"/>
              <a:t>He enjoyed the completion of His work</a:t>
            </a:r>
          </a:p>
          <a:p>
            <a:r>
              <a:rPr lang="en-US" dirty="0"/>
              <a:t>For us entering God’s rest is for us to enjoy the fullness of His work in our lives</a:t>
            </a:r>
          </a:p>
          <a:p>
            <a:pPr marL="0" indent="0">
              <a:buNone/>
            </a:pPr>
            <a:endParaRPr lang="en-US" dirty="0"/>
          </a:p>
        </p:txBody>
      </p:sp>
    </p:spTree>
    <p:extLst>
      <p:ext uri="{BB962C8B-B14F-4D97-AF65-F5344CB8AC3E}">
        <p14:creationId xmlns:p14="http://schemas.microsoft.com/office/powerpoint/2010/main" val="213899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5CCF-87B6-7317-672F-F765689F4A1B}"/>
              </a:ext>
            </a:extLst>
          </p:cNvPr>
          <p:cNvSpPr>
            <a:spLocks noGrp="1"/>
          </p:cNvSpPr>
          <p:nvPr>
            <p:ph type="title"/>
          </p:nvPr>
        </p:nvSpPr>
        <p:spPr/>
        <p:txBody>
          <a:bodyPr/>
          <a:lstStyle/>
          <a:p>
            <a:r>
              <a:rPr lang="en-US" dirty="0"/>
              <a:t>Hebrews 4:10–11 (NASB95) </a:t>
            </a:r>
          </a:p>
        </p:txBody>
      </p:sp>
      <p:sp>
        <p:nvSpPr>
          <p:cNvPr id="3" name="Content Placeholder 2">
            <a:extLst>
              <a:ext uri="{FF2B5EF4-FFF2-40B4-BE49-F238E27FC236}">
                <a16:creationId xmlns:a16="http://schemas.microsoft.com/office/drawing/2014/main" id="{1577EA8F-0ECD-95CD-8BF5-9EE544A09709}"/>
              </a:ext>
            </a:extLst>
          </p:cNvPr>
          <p:cNvSpPr>
            <a:spLocks noGrp="1"/>
          </p:cNvSpPr>
          <p:nvPr>
            <p:ph idx="1"/>
          </p:nvPr>
        </p:nvSpPr>
        <p:spPr/>
        <p:txBody>
          <a:bodyPr>
            <a:normAutofit/>
          </a:bodyPr>
          <a:lstStyle/>
          <a:p>
            <a:pPr marL="0" indent="0">
              <a:buNone/>
            </a:pPr>
            <a:r>
              <a:rPr lang="en-US" b="1" i="0" u="none" baseline="0" dirty="0"/>
              <a:t>10</a:t>
            </a:r>
            <a:r>
              <a:rPr lang="en-US" b="0" i="0" u="none" baseline="0" dirty="0"/>
              <a:t> For the one who has entered His rest has himself also rested from his works, as God did from His. </a:t>
            </a:r>
            <a:endParaRPr lang="en-US" dirty="0"/>
          </a:p>
        </p:txBody>
      </p:sp>
    </p:spTree>
    <p:extLst>
      <p:ext uri="{BB962C8B-B14F-4D97-AF65-F5344CB8AC3E}">
        <p14:creationId xmlns:p14="http://schemas.microsoft.com/office/powerpoint/2010/main" val="340298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8ACBB-D659-E270-A2E2-C6E9F02DC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B0D1D9-0FDF-C903-FA28-02B9DF4CDACC}"/>
              </a:ext>
            </a:extLst>
          </p:cNvPr>
          <p:cNvSpPr>
            <a:spLocks noGrp="1"/>
          </p:cNvSpPr>
          <p:nvPr>
            <p:ph type="title"/>
          </p:nvPr>
        </p:nvSpPr>
        <p:spPr/>
        <p:txBody>
          <a:bodyPr/>
          <a:lstStyle/>
          <a:p>
            <a:r>
              <a:rPr lang="en-US" dirty="0"/>
              <a:t>Hebrews 4:10–11 (NASB95) </a:t>
            </a:r>
          </a:p>
        </p:txBody>
      </p:sp>
      <p:sp>
        <p:nvSpPr>
          <p:cNvPr id="3" name="Content Placeholder 2">
            <a:extLst>
              <a:ext uri="{FF2B5EF4-FFF2-40B4-BE49-F238E27FC236}">
                <a16:creationId xmlns:a16="http://schemas.microsoft.com/office/drawing/2014/main" id="{90EF7A96-8A86-B134-C10E-7041D9E21C65}"/>
              </a:ext>
            </a:extLst>
          </p:cNvPr>
          <p:cNvSpPr>
            <a:spLocks noGrp="1"/>
          </p:cNvSpPr>
          <p:nvPr>
            <p:ph idx="1"/>
          </p:nvPr>
        </p:nvSpPr>
        <p:spPr/>
        <p:txBody>
          <a:bodyPr>
            <a:normAutofit/>
          </a:bodyPr>
          <a:lstStyle/>
          <a:p>
            <a:pPr marL="0" indent="0">
              <a:buNone/>
            </a:pPr>
            <a:r>
              <a:rPr lang="en-US" b="1" i="0" u="none" baseline="0" dirty="0"/>
              <a:t>10</a:t>
            </a:r>
            <a:r>
              <a:rPr lang="en-US" b="0" i="0" u="none" baseline="0" dirty="0"/>
              <a:t> For the one who has entered His rest has himself also rested from his works, as God did from His. </a:t>
            </a:r>
            <a:r>
              <a:rPr lang="en-US" b="1" i="0" u="none" baseline="0" dirty="0"/>
              <a:t>11</a:t>
            </a:r>
            <a:r>
              <a:rPr lang="en-US" b="0" i="0" u="none" baseline="0" dirty="0"/>
              <a:t> Therefore let us be diligent to enter that rest, so that no one will fall, through following the same example of disobedience.</a:t>
            </a:r>
          </a:p>
          <a:p>
            <a:pPr marL="0" indent="0">
              <a:buNone/>
            </a:pPr>
            <a:endParaRPr lang="en-US" dirty="0"/>
          </a:p>
        </p:txBody>
      </p:sp>
      <p:sp>
        <p:nvSpPr>
          <p:cNvPr id="5" name="TextBox 4">
            <a:extLst>
              <a:ext uri="{FF2B5EF4-FFF2-40B4-BE49-F238E27FC236}">
                <a16:creationId xmlns:a16="http://schemas.microsoft.com/office/drawing/2014/main" id="{B46F7D36-920B-3ED4-BCFC-849B1B70768F}"/>
              </a:ext>
            </a:extLst>
          </p:cNvPr>
          <p:cNvSpPr txBox="1"/>
          <p:nvPr/>
        </p:nvSpPr>
        <p:spPr>
          <a:xfrm>
            <a:off x="225630" y="151179"/>
            <a:ext cx="11878980" cy="6247864"/>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4000" dirty="0"/>
              <a:t>“In Hebrews 4:10 we almost have the thesis of the whole book summarized in one sentence. “For the one who has entered His rest has himself also rested from his works, as God did from His.” Good work needs to be done. People are alienated from God and headed for judgment. Sin ravages individuals and whole societies. Who will repair this situation? The biblical answer is clear: Jesus Christ. The important point is that Jesus has already acted and that action is sufficient. What believers need today is not to add to Jesus’ work, but to appropriate it by faith. </a:t>
            </a:r>
            <a:endParaRPr lang="en-US" sz="3600" dirty="0"/>
          </a:p>
        </p:txBody>
      </p:sp>
    </p:spTree>
    <p:extLst>
      <p:ext uri="{BB962C8B-B14F-4D97-AF65-F5344CB8AC3E}">
        <p14:creationId xmlns:p14="http://schemas.microsoft.com/office/powerpoint/2010/main" val="2803607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B4DCE-C801-F049-DBBA-295B6B96F9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68FBA-8E8C-0890-2722-72EA592C799D}"/>
              </a:ext>
            </a:extLst>
          </p:cNvPr>
          <p:cNvSpPr>
            <a:spLocks noGrp="1"/>
          </p:cNvSpPr>
          <p:nvPr>
            <p:ph type="title"/>
          </p:nvPr>
        </p:nvSpPr>
        <p:spPr/>
        <p:txBody>
          <a:bodyPr/>
          <a:lstStyle/>
          <a:p>
            <a:r>
              <a:rPr lang="en-US" dirty="0"/>
              <a:t>Hebrews 4:10–11 (NASB95) </a:t>
            </a:r>
          </a:p>
        </p:txBody>
      </p:sp>
      <p:sp>
        <p:nvSpPr>
          <p:cNvPr id="3" name="Content Placeholder 2">
            <a:extLst>
              <a:ext uri="{FF2B5EF4-FFF2-40B4-BE49-F238E27FC236}">
                <a16:creationId xmlns:a16="http://schemas.microsoft.com/office/drawing/2014/main" id="{A5A24B90-448E-594D-A2E1-5E189AD4BE32}"/>
              </a:ext>
            </a:extLst>
          </p:cNvPr>
          <p:cNvSpPr>
            <a:spLocks noGrp="1"/>
          </p:cNvSpPr>
          <p:nvPr>
            <p:ph idx="1"/>
          </p:nvPr>
        </p:nvSpPr>
        <p:spPr/>
        <p:txBody>
          <a:bodyPr>
            <a:normAutofit/>
          </a:bodyPr>
          <a:lstStyle/>
          <a:p>
            <a:pPr marL="0" indent="0">
              <a:buNone/>
            </a:pPr>
            <a:r>
              <a:rPr lang="en-US" b="1" i="0" u="none" baseline="0" dirty="0"/>
              <a:t>10</a:t>
            </a:r>
            <a:r>
              <a:rPr lang="en-US" b="0" i="0" u="none" baseline="0" dirty="0"/>
              <a:t> For the one who has entered His rest has himself also rested from his works, as God did from His. </a:t>
            </a:r>
            <a:r>
              <a:rPr lang="en-US" b="1" i="0" u="none" baseline="0" dirty="0"/>
              <a:t>11</a:t>
            </a:r>
            <a:r>
              <a:rPr lang="en-US" b="0" i="0" u="none" baseline="0" dirty="0"/>
              <a:t> Therefore let us be diligent to enter that rest, so that no one will fall, through following the same example of disobedience.</a:t>
            </a:r>
          </a:p>
          <a:p>
            <a:pPr marL="0" indent="0">
              <a:buNone/>
            </a:pPr>
            <a:endParaRPr lang="en-US" dirty="0"/>
          </a:p>
        </p:txBody>
      </p:sp>
      <p:sp>
        <p:nvSpPr>
          <p:cNvPr id="5" name="TextBox 4">
            <a:extLst>
              <a:ext uri="{FF2B5EF4-FFF2-40B4-BE49-F238E27FC236}">
                <a16:creationId xmlns:a16="http://schemas.microsoft.com/office/drawing/2014/main" id="{93C6F96A-375B-2F17-D949-7E9818041F3D}"/>
              </a:ext>
            </a:extLst>
          </p:cNvPr>
          <p:cNvSpPr txBox="1"/>
          <p:nvPr/>
        </p:nvSpPr>
        <p:spPr>
          <a:xfrm>
            <a:off x="225630" y="151179"/>
            <a:ext cx="11878980" cy="6247864"/>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4000" dirty="0"/>
              <a:t>The readers of Hebrews needed to understand the finished work of Christ. They clearly believed Jesus was important, but also felt that adding human works to Jesus’ work was a good thing. They didn’t suspect that adding human works really amounted to unbelief, but it does. We can’t trust the finished work of Christ, and at the same time feel we need to add our own works. Adding our works clearly suggests that Jesus’ work isn’t good enough.”</a:t>
            </a:r>
          </a:p>
          <a:p>
            <a:r>
              <a:rPr lang="en-US" sz="3600" dirty="0"/>
              <a:t>-Dennis McCallum “Liberation” Kindle ver. Location 639/2893</a:t>
            </a:r>
          </a:p>
        </p:txBody>
      </p:sp>
    </p:spTree>
    <p:extLst>
      <p:ext uri="{BB962C8B-B14F-4D97-AF65-F5344CB8AC3E}">
        <p14:creationId xmlns:p14="http://schemas.microsoft.com/office/powerpoint/2010/main" val="4197090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CA7E4-56A9-68C4-C829-F35ED61207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30CEDF-55C4-95E2-C9CC-1EDD02ACD5A3}"/>
              </a:ext>
            </a:extLst>
          </p:cNvPr>
          <p:cNvSpPr>
            <a:spLocks noGrp="1"/>
          </p:cNvSpPr>
          <p:nvPr>
            <p:ph type="title"/>
          </p:nvPr>
        </p:nvSpPr>
        <p:spPr/>
        <p:txBody>
          <a:bodyPr/>
          <a:lstStyle/>
          <a:p>
            <a:r>
              <a:rPr lang="en-US" dirty="0"/>
              <a:t>Hebrews 4:10–11 (NASB95) </a:t>
            </a:r>
          </a:p>
        </p:txBody>
      </p:sp>
      <p:sp>
        <p:nvSpPr>
          <p:cNvPr id="3" name="Content Placeholder 2">
            <a:extLst>
              <a:ext uri="{FF2B5EF4-FFF2-40B4-BE49-F238E27FC236}">
                <a16:creationId xmlns:a16="http://schemas.microsoft.com/office/drawing/2014/main" id="{97930DC4-C93B-AC84-EDCD-55D3AF575871}"/>
              </a:ext>
            </a:extLst>
          </p:cNvPr>
          <p:cNvSpPr>
            <a:spLocks noGrp="1"/>
          </p:cNvSpPr>
          <p:nvPr>
            <p:ph idx="1"/>
          </p:nvPr>
        </p:nvSpPr>
        <p:spPr/>
        <p:txBody>
          <a:bodyPr>
            <a:normAutofit fontScale="92500" lnSpcReduction="20000"/>
          </a:bodyPr>
          <a:lstStyle/>
          <a:p>
            <a:pPr marL="0" indent="0">
              <a:buNone/>
            </a:pPr>
            <a:r>
              <a:rPr lang="en-US" b="1" i="0" u="none" baseline="0" dirty="0"/>
              <a:t>11</a:t>
            </a:r>
            <a:r>
              <a:rPr lang="en-US" b="0" i="0" u="none" baseline="0" dirty="0"/>
              <a:t> Therefore let us be diligent to enter that rest, so that no one will fall, through following the same example of disobedience.</a:t>
            </a:r>
          </a:p>
          <a:p>
            <a:pPr lvl="1"/>
            <a:r>
              <a:rPr lang="en-US" dirty="0"/>
              <a:t>This is something we must choose to do</a:t>
            </a:r>
          </a:p>
          <a:p>
            <a:pPr lvl="1"/>
            <a:r>
              <a:rPr lang="en-US" dirty="0"/>
              <a:t>It’s not a work that we do</a:t>
            </a:r>
          </a:p>
          <a:p>
            <a:pPr lvl="1"/>
            <a:r>
              <a:rPr lang="en-US" dirty="0"/>
              <a:t>It’s a burden we let go of</a:t>
            </a:r>
          </a:p>
          <a:p>
            <a:pPr lvl="1"/>
            <a:r>
              <a:rPr lang="en-US" dirty="0"/>
              <a:t>But it is hard to let go!</a:t>
            </a:r>
          </a:p>
          <a:p>
            <a:pPr marL="0" indent="0">
              <a:buNone/>
            </a:pPr>
            <a:endParaRPr lang="en-US" b="0" i="0" u="none" baseline="0" dirty="0"/>
          </a:p>
          <a:p>
            <a:pPr marL="0" indent="0">
              <a:buNone/>
            </a:pPr>
            <a:endParaRPr lang="en-US" dirty="0"/>
          </a:p>
        </p:txBody>
      </p:sp>
    </p:spTree>
    <p:extLst>
      <p:ext uri="{BB962C8B-B14F-4D97-AF65-F5344CB8AC3E}">
        <p14:creationId xmlns:p14="http://schemas.microsoft.com/office/powerpoint/2010/main" val="124900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9A43-343A-C3BD-29D7-1BB4130633D5}"/>
              </a:ext>
            </a:extLst>
          </p:cNvPr>
          <p:cNvSpPr>
            <a:spLocks noGrp="1"/>
          </p:cNvSpPr>
          <p:nvPr>
            <p:ph type="title"/>
          </p:nvPr>
        </p:nvSpPr>
        <p:spPr/>
        <p:txBody>
          <a:bodyPr/>
          <a:lstStyle/>
          <a:p>
            <a:r>
              <a:rPr lang="en-US" dirty="0"/>
              <a:t>God’s rest</a:t>
            </a:r>
          </a:p>
        </p:txBody>
      </p:sp>
      <p:sp>
        <p:nvSpPr>
          <p:cNvPr id="3" name="Content Placeholder 2">
            <a:extLst>
              <a:ext uri="{FF2B5EF4-FFF2-40B4-BE49-F238E27FC236}">
                <a16:creationId xmlns:a16="http://schemas.microsoft.com/office/drawing/2014/main" id="{0ACB8780-8DC5-F2A2-4E79-B4332B75A889}"/>
              </a:ext>
            </a:extLst>
          </p:cNvPr>
          <p:cNvSpPr>
            <a:spLocks noGrp="1"/>
          </p:cNvSpPr>
          <p:nvPr>
            <p:ph idx="1"/>
          </p:nvPr>
        </p:nvSpPr>
        <p:spPr/>
        <p:txBody>
          <a:bodyPr/>
          <a:lstStyle/>
          <a:p>
            <a:r>
              <a:rPr lang="en-US" sz="4000" dirty="0"/>
              <a:t>We should fear missing out (4:1)</a:t>
            </a:r>
          </a:p>
          <a:p>
            <a:r>
              <a:rPr lang="en-US" sz="4000" dirty="0"/>
              <a:t>We enter it by acting on the truth (4:2)</a:t>
            </a:r>
          </a:p>
          <a:p>
            <a:r>
              <a:rPr lang="en-US" sz="4000" dirty="0"/>
              <a:t>God’s rest is entered through trust in Him (4:10)</a:t>
            </a:r>
          </a:p>
          <a:p>
            <a:endParaRPr lang="en-US" dirty="0"/>
          </a:p>
        </p:txBody>
      </p:sp>
    </p:spTree>
    <p:extLst>
      <p:ext uri="{BB962C8B-B14F-4D97-AF65-F5344CB8AC3E}">
        <p14:creationId xmlns:p14="http://schemas.microsoft.com/office/powerpoint/2010/main" val="268295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5165-A3A1-B306-9D79-9B6BF4A7E342}"/>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D2ABC4DE-1F91-0F76-C950-8131BD304294}"/>
              </a:ext>
            </a:extLst>
          </p:cNvPr>
          <p:cNvSpPr>
            <a:spLocks noGrp="1"/>
          </p:cNvSpPr>
          <p:nvPr>
            <p:ph idx="1"/>
          </p:nvPr>
        </p:nvSpPr>
        <p:spPr/>
        <p:txBody>
          <a:bodyPr/>
          <a:lstStyle/>
          <a:p>
            <a:r>
              <a:rPr lang="en-US" dirty="0"/>
              <a:t>Jewish believers</a:t>
            </a:r>
          </a:p>
          <a:p>
            <a:pPr lvl="1"/>
            <a:r>
              <a:rPr lang="en-US" dirty="0"/>
              <a:t>Under Heavy persecution</a:t>
            </a:r>
          </a:p>
          <a:p>
            <a:pPr lvl="1"/>
            <a:r>
              <a:rPr lang="en-US" dirty="0"/>
              <a:t>Tempted to go back to the old ways</a:t>
            </a:r>
          </a:p>
          <a:p>
            <a:pPr lvl="1"/>
            <a:endParaRPr lang="en-US" dirty="0"/>
          </a:p>
        </p:txBody>
      </p:sp>
    </p:spTree>
    <p:extLst>
      <p:ext uri="{BB962C8B-B14F-4D97-AF65-F5344CB8AC3E}">
        <p14:creationId xmlns:p14="http://schemas.microsoft.com/office/powerpoint/2010/main" val="13393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5A57-1BC8-4341-FF79-38F80298ABB7}"/>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BD97152F-9B2F-7695-CC55-223EDDACCF54}"/>
              </a:ext>
            </a:extLst>
          </p:cNvPr>
          <p:cNvSpPr>
            <a:spLocks noGrp="1"/>
          </p:cNvSpPr>
          <p:nvPr>
            <p:ph idx="1"/>
          </p:nvPr>
        </p:nvSpPr>
        <p:spPr/>
        <p:txBody>
          <a:bodyPr/>
          <a:lstStyle/>
          <a:p>
            <a:r>
              <a:rPr lang="en-US" dirty="0"/>
              <a:t>Because many teach that this IS about salvation.</a:t>
            </a:r>
          </a:p>
        </p:txBody>
      </p:sp>
      <p:sp>
        <p:nvSpPr>
          <p:cNvPr id="5" name="TextBox 4">
            <a:extLst>
              <a:ext uri="{FF2B5EF4-FFF2-40B4-BE49-F238E27FC236}">
                <a16:creationId xmlns:a16="http://schemas.microsoft.com/office/drawing/2014/main" id="{C3C85FC6-7562-ABFD-DDA8-339AF969161A}"/>
              </a:ext>
            </a:extLst>
          </p:cNvPr>
          <p:cNvSpPr txBox="1"/>
          <p:nvPr/>
        </p:nvSpPr>
        <p:spPr>
          <a:xfrm>
            <a:off x="2971800" y="2551837"/>
            <a:ext cx="8994570" cy="3724096"/>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3600" dirty="0"/>
              <a:t>Again the paramount necessity of perseverance is stressed: only if they kept their original confidence firm to the end could they be truly called partners of Christ.</a:t>
            </a:r>
          </a:p>
          <a:p>
            <a:endParaRPr lang="en-US" sz="3600" dirty="0"/>
          </a:p>
          <a:p>
            <a:r>
              <a:rPr lang="en-US" sz="2400" dirty="0"/>
              <a:t>F. F. Bruce. The Epistle to the Hebrews (Kindle Locations 1249-1250). Kindle Edition. </a:t>
            </a:r>
          </a:p>
        </p:txBody>
      </p:sp>
    </p:spTree>
    <p:extLst>
      <p:ext uri="{BB962C8B-B14F-4D97-AF65-F5344CB8AC3E}">
        <p14:creationId xmlns:p14="http://schemas.microsoft.com/office/powerpoint/2010/main" val="1897855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14742-A44B-5D38-CF1A-0CCB4A434F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CD3313-658C-9177-CF48-9DB7FFBB9867}"/>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C424F6BC-F55E-F2A3-FC6E-D23441455BAA}"/>
              </a:ext>
            </a:extLst>
          </p:cNvPr>
          <p:cNvSpPr>
            <a:spLocks noGrp="1"/>
          </p:cNvSpPr>
          <p:nvPr>
            <p:ph idx="1"/>
          </p:nvPr>
        </p:nvSpPr>
        <p:spPr/>
        <p:txBody>
          <a:bodyPr/>
          <a:lstStyle/>
          <a:p>
            <a:r>
              <a:rPr lang="en-US" dirty="0"/>
              <a:t>Because many teach that this IS about salvation.</a:t>
            </a:r>
          </a:p>
          <a:p>
            <a:r>
              <a:rPr lang="en-US" dirty="0"/>
              <a:t>e.g. Hebrews 4 is a warning/threat</a:t>
            </a:r>
          </a:p>
          <a:p>
            <a:pPr lvl="1"/>
            <a:r>
              <a:rPr lang="en-US" dirty="0"/>
              <a:t>IF you fall away from God and go back to the old ways…It means you were never a true believer</a:t>
            </a:r>
          </a:p>
          <a:p>
            <a:pPr marL="0" indent="0">
              <a:buNone/>
            </a:pPr>
            <a:endParaRPr lang="en-US" dirty="0"/>
          </a:p>
        </p:txBody>
      </p:sp>
    </p:spTree>
    <p:extLst>
      <p:ext uri="{BB962C8B-B14F-4D97-AF65-F5344CB8AC3E}">
        <p14:creationId xmlns:p14="http://schemas.microsoft.com/office/powerpoint/2010/main" val="185311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C9139-31F4-7C1A-4499-FF91698F77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E3746F-E62C-EF42-8307-4C4F38DAC890}"/>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90C3EA13-F3F2-4C8A-D956-A66C0CB644BB}"/>
              </a:ext>
            </a:extLst>
          </p:cNvPr>
          <p:cNvSpPr>
            <a:spLocks noGrp="1"/>
          </p:cNvSpPr>
          <p:nvPr>
            <p:ph idx="1"/>
          </p:nvPr>
        </p:nvSpPr>
        <p:spPr/>
        <p:txBody>
          <a:bodyPr/>
          <a:lstStyle/>
          <a:p>
            <a:r>
              <a:rPr lang="en-US" dirty="0"/>
              <a:t>Is that how God works?</a:t>
            </a:r>
          </a:p>
          <a:p>
            <a:pPr lvl="1"/>
            <a:r>
              <a:rPr lang="en-US" dirty="0"/>
              <a:t>Through threats</a:t>
            </a:r>
          </a:p>
          <a:p>
            <a:pPr lvl="1"/>
            <a:r>
              <a:rPr lang="en-US" dirty="0"/>
              <a:t>Through fear</a:t>
            </a:r>
          </a:p>
          <a:p>
            <a:pPr lvl="1"/>
            <a:r>
              <a:rPr lang="en-US" dirty="0"/>
              <a:t>Are we to live in fear that we might still be judged?</a:t>
            </a:r>
          </a:p>
          <a:p>
            <a:pPr marL="0" indent="0">
              <a:buNone/>
            </a:pPr>
            <a:endParaRPr lang="en-US" dirty="0"/>
          </a:p>
        </p:txBody>
      </p:sp>
    </p:spTree>
    <p:extLst>
      <p:ext uri="{BB962C8B-B14F-4D97-AF65-F5344CB8AC3E}">
        <p14:creationId xmlns:p14="http://schemas.microsoft.com/office/powerpoint/2010/main" val="367322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612BA-7FD1-856C-95DA-00FC61332F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6EAC6E-1587-4F5C-E05E-CCEB569BF245}"/>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3ADCDF47-819C-FF69-38B1-6AB08BFDB3BE}"/>
              </a:ext>
            </a:extLst>
          </p:cNvPr>
          <p:cNvSpPr>
            <a:spLocks noGrp="1"/>
          </p:cNvSpPr>
          <p:nvPr>
            <p:ph idx="1"/>
          </p:nvPr>
        </p:nvSpPr>
        <p:spPr/>
        <p:txBody>
          <a:bodyPr/>
          <a:lstStyle/>
          <a:p>
            <a:r>
              <a:rPr lang="en-US" dirty="0"/>
              <a:t>Is that how God works?</a:t>
            </a:r>
          </a:p>
          <a:p>
            <a:pPr lvl="1"/>
            <a:r>
              <a:rPr lang="en-US" dirty="0"/>
              <a:t>Through threats</a:t>
            </a:r>
          </a:p>
          <a:p>
            <a:pPr lvl="1"/>
            <a:r>
              <a:rPr lang="en-US" dirty="0"/>
              <a:t>Through fear</a:t>
            </a:r>
          </a:p>
          <a:p>
            <a:pPr lvl="1"/>
            <a:r>
              <a:rPr lang="en-US" dirty="0"/>
              <a:t>Are we to live in fear that we might still be judged?</a:t>
            </a:r>
          </a:p>
          <a:p>
            <a:pPr marL="0" indent="0">
              <a:buNone/>
            </a:pPr>
            <a:endParaRPr lang="en-US" dirty="0"/>
          </a:p>
        </p:txBody>
      </p:sp>
      <p:sp>
        <p:nvSpPr>
          <p:cNvPr id="5" name="TextBox 4">
            <a:extLst>
              <a:ext uri="{FF2B5EF4-FFF2-40B4-BE49-F238E27FC236}">
                <a16:creationId xmlns:a16="http://schemas.microsoft.com/office/drawing/2014/main" id="{2339FBE1-C50E-BF9A-E8CD-7EF945CC73FB}"/>
              </a:ext>
            </a:extLst>
          </p:cNvPr>
          <p:cNvSpPr txBox="1"/>
          <p:nvPr/>
        </p:nvSpPr>
        <p:spPr>
          <a:xfrm>
            <a:off x="273050" y="243512"/>
            <a:ext cx="11017250" cy="5816977"/>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3600" dirty="0"/>
              <a:t>Does “apostasy” mean abandoning one’s faith and therefore being condemned forever? That does not fit into this context. Israel departed from the living God by refusing God’s will for their lives and stubbornly wanting to go their own way back to Egypt. God did not permit them to return to Egypt. Rather, He disciplined them in the wilderness. God did not allow His people to return to bondage.</a:t>
            </a:r>
          </a:p>
          <a:p>
            <a:endParaRPr lang="en-US" sz="3600" dirty="0"/>
          </a:p>
          <a:p>
            <a:r>
              <a:rPr lang="en-US" sz="2400" dirty="0" err="1"/>
              <a:t>Wiersbe</a:t>
            </a:r>
            <a:r>
              <a:rPr lang="en-US" sz="2400" dirty="0"/>
              <a:t>, Warren W.. Be Confident (Hebrews): Live by Faith, Not by Sight (The BE Series Commentary) (Kindle Locations 845-848). David C. Cook. Kindle Edition. </a:t>
            </a:r>
          </a:p>
        </p:txBody>
      </p:sp>
    </p:spTree>
    <p:extLst>
      <p:ext uri="{BB962C8B-B14F-4D97-AF65-F5344CB8AC3E}">
        <p14:creationId xmlns:p14="http://schemas.microsoft.com/office/powerpoint/2010/main" val="1394908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DEDCF-1392-FB73-B0AF-1CBCF3610E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A9095A-DC40-9DCD-5D8F-530331FD76C0}"/>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8F5DDBC6-FCCF-69BE-B6E0-37BECB2A24B8}"/>
              </a:ext>
            </a:extLst>
          </p:cNvPr>
          <p:cNvSpPr>
            <a:spLocks noGrp="1"/>
          </p:cNvSpPr>
          <p:nvPr>
            <p:ph idx="1"/>
          </p:nvPr>
        </p:nvSpPr>
        <p:spPr/>
        <p:txBody>
          <a:bodyPr/>
          <a:lstStyle/>
          <a:p>
            <a:r>
              <a:rPr lang="en-US" dirty="0"/>
              <a:t>Is that how God works?</a:t>
            </a:r>
          </a:p>
          <a:p>
            <a:pPr lvl="1"/>
            <a:r>
              <a:rPr lang="en-US" dirty="0"/>
              <a:t>Through threats</a:t>
            </a:r>
          </a:p>
          <a:p>
            <a:pPr lvl="1"/>
            <a:r>
              <a:rPr lang="en-US" dirty="0"/>
              <a:t>Through fear</a:t>
            </a:r>
          </a:p>
          <a:p>
            <a:pPr lvl="1"/>
            <a:r>
              <a:rPr lang="en-US" dirty="0"/>
              <a:t>Are we to live in fear that we might still be judged?</a:t>
            </a:r>
          </a:p>
          <a:p>
            <a:pPr marL="0" indent="0">
              <a:buNone/>
            </a:pPr>
            <a:endParaRPr lang="en-US" dirty="0"/>
          </a:p>
        </p:txBody>
      </p:sp>
      <p:sp>
        <p:nvSpPr>
          <p:cNvPr id="5" name="TextBox 4">
            <a:extLst>
              <a:ext uri="{FF2B5EF4-FFF2-40B4-BE49-F238E27FC236}">
                <a16:creationId xmlns:a16="http://schemas.microsoft.com/office/drawing/2014/main" id="{3C3BDF95-D075-24C7-76B2-9B5568685726}"/>
              </a:ext>
            </a:extLst>
          </p:cNvPr>
          <p:cNvSpPr txBox="1"/>
          <p:nvPr/>
        </p:nvSpPr>
        <p:spPr>
          <a:xfrm>
            <a:off x="225629" y="1953501"/>
            <a:ext cx="11239539" cy="2862322"/>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6000" b="1" dirty="0"/>
              <a:t>Romans 11:29 (NASB95) — 29</a:t>
            </a:r>
            <a:r>
              <a:rPr lang="en-US" sz="6000" dirty="0"/>
              <a:t> for the gifts and the calling of God are irrevocable. </a:t>
            </a:r>
          </a:p>
        </p:txBody>
      </p:sp>
    </p:spTree>
    <p:extLst>
      <p:ext uri="{BB962C8B-B14F-4D97-AF65-F5344CB8AC3E}">
        <p14:creationId xmlns:p14="http://schemas.microsoft.com/office/powerpoint/2010/main" val="2966717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E404E-BEE0-D4FC-FCAC-9399CDC86C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D8FAE5-D8F8-3E7A-1D1B-134E9EDA2CC5}"/>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CF568892-9896-4F77-C06F-66D308CB1670}"/>
              </a:ext>
            </a:extLst>
          </p:cNvPr>
          <p:cNvSpPr>
            <a:spLocks noGrp="1"/>
          </p:cNvSpPr>
          <p:nvPr>
            <p:ph idx="1"/>
          </p:nvPr>
        </p:nvSpPr>
        <p:spPr/>
        <p:txBody>
          <a:bodyPr/>
          <a:lstStyle/>
          <a:p>
            <a:r>
              <a:rPr lang="en-US" dirty="0"/>
              <a:t>Is that how God works?</a:t>
            </a:r>
          </a:p>
          <a:p>
            <a:pPr lvl="1"/>
            <a:r>
              <a:rPr lang="en-US" dirty="0"/>
              <a:t>Through threats</a:t>
            </a:r>
          </a:p>
          <a:p>
            <a:pPr lvl="1"/>
            <a:r>
              <a:rPr lang="en-US" dirty="0"/>
              <a:t>Through fear</a:t>
            </a:r>
          </a:p>
          <a:p>
            <a:pPr lvl="1"/>
            <a:r>
              <a:rPr lang="en-US" dirty="0"/>
              <a:t>Are we to live in fear that we might still be judged?</a:t>
            </a:r>
          </a:p>
          <a:p>
            <a:pPr marL="0" indent="0">
              <a:buNone/>
            </a:pPr>
            <a:endParaRPr lang="en-US" dirty="0"/>
          </a:p>
        </p:txBody>
      </p:sp>
      <p:sp>
        <p:nvSpPr>
          <p:cNvPr id="5" name="TextBox 4">
            <a:extLst>
              <a:ext uri="{FF2B5EF4-FFF2-40B4-BE49-F238E27FC236}">
                <a16:creationId xmlns:a16="http://schemas.microsoft.com/office/drawing/2014/main" id="{590DFA28-72D9-8F1B-7C4C-3E547391B0C4}"/>
              </a:ext>
            </a:extLst>
          </p:cNvPr>
          <p:cNvSpPr txBox="1"/>
          <p:nvPr/>
        </p:nvSpPr>
        <p:spPr>
          <a:xfrm>
            <a:off x="3390900" y="1550085"/>
            <a:ext cx="6146800" cy="2554545"/>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r>
              <a:rPr lang="en-US" sz="4000" b="1" dirty="0"/>
              <a:t>Romans 11:29 (NASB95) — 29</a:t>
            </a:r>
            <a:r>
              <a:rPr lang="en-US" sz="4000" dirty="0"/>
              <a:t> for the gifts and the calling of God are irrevocable. </a:t>
            </a:r>
          </a:p>
        </p:txBody>
      </p:sp>
      <p:sp>
        <p:nvSpPr>
          <p:cNvPr id="4" name="Rectangle 3">
            <a:extLst>
              <a:ext uri="{FF2B5EF4-FFF2-40B4-BE49-F238E27FC236}">
                <a16:creationId xmlns:a16="http://schemas.microsoft.com/office/drawing/2014/main" id="{53366C00-F20C-6CFD-923D-B5F32048CB01}"/>
              </a:ext>
            </a:extLst>
          </p:cNvPr>
          <p:cNvSpPr/>
          <p:nvPr/>
        </p:nvSpPr>
        <p:spPr>
          <a:xfrm>
            <a:off x="272151" y="1531840"/>
            <a:ext cx="11327301" cy="34778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4400" b="1" dirty="0"/>
              <a:t>1 John 4:18–19 (NASB95) — 18</a:t>
            </a:r>
            <a:r>
              <a:rPr lang="en-US" sz="4400" dirty="0"/>
              <a:t> There is no fear in love; but perfect love casts out fear, because fear involves punishment, and the one who fears is not perfected in love. </a:t>
            </a:r>
            <a:r>
              <a:rPr lang="en-US" sz="4400" b="1" dirty="0"/>
              <a:t>19</a:t>
            </a:r>
            <a:r>
              <a:rPr lang="en-US" sz="4400" dirty="0"/>
              <a:t> We love, because He first loved us. </a:t>
            </a:r>
          </a:p>
        </p:txBody>
      </p:sp>
    </p:spTree>
    <p:extLst>
      <p:ext uri="{BB962C8B-B14F-4D97-AF65-F5344CB8AC3E}">
        <p14:creationId xmlns:p14="http://schemas.microsoft.com/office/powerpoint/2010/main" val="3847256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606C4-81C7-F8DE-4462-1770B555A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D65354-0740-0D7F-10EC-01F8C6265DFA}"/>
              </a:ext>
            </a:extLst>
          </p:cNvPr>
          <p:cNvSpPr>
            <a:spLocks noGrp="1"/>
          </p:cNvSpPr>
          <p:nvPr>
            <p:ph type="title"/>
          </p:nvPr>
        </p:nvSpPr>
        <p:spPr/>
        <p:txBody>
          <a:bodyPr/>
          <a:lstStyle/>
          <a:p>
            <a:r>
              <a:rPr lang="en-US" dirty="0"/>
              <a:t>Two different issues</a:t>
            </a:r>
          </a:p>
        </p:txBody>
      </p:sp>
      <p:sp>
        <p:nvSpPr>
          <p:cNvPr id="3" name="Content Placeholder 2">
            <a:extLst>
              <a:ext uri="{FF2B5EF4-FFF2-40B4-BE49-F238E27FC236}">
                <a16:creationId xmlns:a16="http://schemas.microsoft.com/office/drawing/2014/main" id="{BF59F4C4-1391-D4E3-8EF0-5FC2576C33DC}"/>
              </a:ext>
            </a:extLst>
          </p:cNvPr>
          <p:cNvSpPr>
            <a:spLocks noGrp="1"/>
          </p:cNvSpPr>
          <p:nvPr>
            <p:ph idx="1"/>
          </p:nvPr>
        </p:nvSpPr>
        <p:spPr/>
        <p:txBody>
          <a:bodyPr/>
          <a:lstStyle/>
          <a:p>
            <a:r>
              <a:rPr lang="en-US" dirty="0"/>
              <a:t>Eternal life</a:t>
            </a:r>
          </a:p>
          <a:p>
            <a:pPr lvl="1"/>
            <a:r>
              <a:rPr lang="en-US" dirty="0"/>
              <a:t>The wilderness generation failed to enter God’s rest but were saved.</a:t>
            </a:r>
          </a:p>
        </p:txBody>
      </p:sp>
      <p:sp>
        <p:nvSpPr>
          <p:cNvPr id="5" name="TextBox 4">
            <a:extLst>
              <a:ext uri="{FF2B5EF4-FFF2-40B4-BE49-F238E27FC236}">
                <a16:creationId xmlns:a16="http://schemas.microsoft.com/office/drawing/2014/main" id="{E34127FE-1240-E3C1-504C-C1428A82229B}"/>
              </a:ext>
            </a:extLst>
          </p:cNvPr>
          <p:cNvSpPr txBox="1"/>
          <p:nvPr/>
        </p:nvSpPr>
        <p:spPr>
          <a:xfrm>
            <a:off x="225630" y="4100574"/>
            <a:ext cx="11798135" cy="2554545"/>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pPr algn="l" rtl="0"/>
            <a:r>
              <a:rPr lang="en-US" sz="3200" b="1" dirty="0"/>
              <a:t>Numbers 14:19–21 (NASB95) — </a:t>
            </a:r>
            <a:r>
              <a:rPr lang="en-US" sz="3200" b="1" i="0" u="none" baseline="0" dirty="0"/>
              <a:t>19</a:t>
            </a:r>
            <a:r>
              <a:rPr lang="en-US" sz="3200" b="0" i="0" u="none" baseline="0" dirty="0"/>
              <a:t> “Pardon, I pray, the iniquity of this people according to the greatness of Your lovingkindness, just as You also have forgiven this people, from Egypt even until now.” </a:t>
            </a:r>
            <a:r>
              <a:rPr lang="en-US" sz="3200" b="1" i="0" u="none" baseline="0" dirty="0"/>
              <a:t>20</a:t>
            </a:r>
            <a:r>
              <a:rPr lang="en-US" sz="3200" b="0" i="0" u="none" baseline="0" dirty="0"/>
              <a:t> So the Lord said, “</a:t>
            </a:r>
            <a:r>
              <a:rPr lang="en-US" sz="3200" b="0" i="0" u="sng" baseline="0" dirty="0"/>
              <a:t>I have pardoned them </a:t>
            </a:r>
            <a:r>
              <a:rPr lang="en-US" sz="3200" b="0" i="0" u="none" baseline="0" dirty="0"/>
              <a:t>according to your word; </a:t>
            </a:r>
            <a:r>
              <a:rPr lang="en-US" sz="3200" b="1" i="0" u="none" baseline="0" dirty="0"/>
              <a:t>21</a:t>
            </a:r>
            <a:r>
              <a:rPr lang="en-US" sz="3200" b="0" i="0" u="none" baseline="0" dirty="0"/>
              <a:t> but indeed, as I live, all the earth will be filled with the glory of the Lord.</a:t>
            </a:r>
          </a:p>
        </p:txBody>
      </p:sp>
    </p:spTree>
    <p:extLst>
      <p:ext uri="{BB962C8B-B14F-4D97-AF65-F5344CB8AC3E}">
        <p14:creationId xmlns:p14="http://schemas.microsoft.com/office/powerpoint/2010/main" val="257541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376-C0E1-3496-26B2-7CC495A63355}"/>
              </a:ext>
            </a:extLst>
          </p:cNvPr>
          <p:cNvSpPr>
            <a:spLocks noGrp="1"/>
          </p:cNvSpPr>
          <p:nvPr>
            <p:ph type="title"/>
          </p:nvPr>
        </p:nvSpPr>
        <p:spPr/>
        <p:txBody>
          <a:bodyPr/>
          <a:lstStyle/>
          <a:p>
            <a:r>
              <a:rPr lang="en-US" dirty="0"/>
              <a:t>Two different issues</a:t>
            </a:r>
          </a:p>
        </p:txBody>
      </p:sp>
      <p:sp>
        <p:nvSpPr>
          <p:cNvPr id="3" name="Content Placeholder 2">
            <a:extLst>
              <a:ext uri="{FF2B5EF4-FFF2-40B4-BE49-F238E27FC236}">
                <a16:creationId xmlns:a16="http://schemas.microsoft.com/office/drawing/2014/main" id="{C03976EE-08BC-D778-D826-32316C064125}"/>
              </a:ext>
            </a:extLst>
          </p:cNvPr>
          <p:cNvSpPr>
            <a:spLocks noGrp="1"/>
          </p:cNvSpPr>
          <p:nvPr>
            <p:ph idx="1"/>
          </p:nvPr>
        </p:nvSpPr>
        <p:spPr/>
        <p:txBody>
          <a:bodyPr/>
          <a:lstStyle/>
          <a:p>
            <a:r>
              <a:rPr lang="en-US" dirty="0"/>
              <a:t>Eternal life</a:t>
            </a:r>
          </a:p>
          <a:p>
            <a:pPr lvl="1"/>
            <a:r>
              <a:rPr lang="en-US" dirty="0"/>
              <a:t>The wilderness generation failed to enter God’s rest but were saved.</a:t>
            </a:r>
          </a:p>
          <a:p>
            <a:pPr lvl="1"/>
            <a:r>
              <a:rPr lang="en-US" dirty="0"/>
              <a:t>These Jewish believers are saved</a:t>
            </a:r>
          </a:p>
        </p:txBody>
      </p:sp>
    </p:spTree>
    <p:extLst>
      <p:ext uri="{BB962C8B-B14F-4D97-AF65-F5344CB8AC3E}">
        <p14:creationId xmlns:p14="http://schemas.microsoft.com/office/powerpoint/2010/main" val="2768191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AF838-627B-C202-88F4-DB015BA29D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4A973C-6F8F-633B-6CEE-9D02998F1DC9}"/>
              </a:ext>
            </a:extLst>
          </p:cNvPr>
          <p:cNvSpPr>
            <a:spLocks noGrp="1"/>
          </p:cNvSpPr>
          <p:nvPr>
            <p:ph type="title"/>
          </p:nvPr>
        </p:nvSpPr>
        <p:spPr/>
        <p:txBody>
          <a:bodyPr/>
          <a:lstStyle/>
          <a:p>
            <a:r>
              <a:rPr lang="en-US" dirty="0"/>
              <a:t>Two different issues</a:t>
            </a:r>
          </a:p>
        </p:txBody>
      </p:sp>
      <p:sp>
        <p:nvSpPr>
          <p:cNvPr id="3" name="Content Placeholder 2">
            <a:extLst>
              <a:ext uri="{FF2B5EF4-FFF2-40B4-BE49-F238E27FC236}">
                <a16:creationId xmlns:a16="http://schemas.microsoft.com/office/drawing/2014/main" id="{433F973A-8098-8437-B591-FF451DE99BAF}"/>
              </a:ext>
            </a:extLst>
          </p:cNvPr>
          <p:cNvSpPr>
            <a:spLocks noGrp="1"/>
          </p:cNvSpPr>
          <p:nvPr>
            <p:ph idx="1"/>
          </p:nvPr>
        </p:nvSpPr>
        <p:spPr/>
        <p:txBody>
          <a:bodyPr/>
          <a:lstStyle/>
          <a:p>
            <a:r>
              <a:rPr lang="en-US" dirty="0"/>
              <a:t>Your earthly life</a:t>
            </a:r>
          </a:p>
          <a:p>
            <a:pPr lvl="1"/>
            <a:r>
              <a:rPr lang="en-US" dirty="0"/>
              <a:t>As a follower of God</a:t>
            </a:r>
          </a:p>
          <a:p>
            <a:pPr lvl="2"/>
            <a:r>
              <a:rPr lang="en-US" dirty="0"/>
              <a:t>How do you live your best life?</a:t>
            </a:r>
          </a:p>
        </p:txBody>
      </p:sp>
    </p:spTree>
    <p:extLst>
      <p:ext uri="{BB962C8B-B14F-4D97-AF65-F5344CB8AC3E}">
        <p14:creationId xmlns:p14="http://schemas.microsoft.com/office/powerpoint/2010/main" val="41947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DB88D-0DF6-924B-0964-E561C9283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097C6A-BE3C-7437-2C12-55C0127874D2}"/>
              </a:ext>
            </a:extLst>
          </p:cNvPr>
          <p:cNvSpPr>
            <a:spLocks noGrp="1"/>
          </p:cNvSpPr>
          <p:nvPr>
            <p:ph type="title"/>
          </p:nvPr>
        </p:nvSpPr>
        <p:spPr/>
        <p:txBody>
          <a:bodyPr/>
          <a:lstStyle/>
          <a:p>
            <a:r>
              <a:rPr lang="en-US" dirty="0"/>
              <a:t>How do you live your best life?</a:t>
            </a:r>
          </a:p>
        </p:txBody>
      </p:sp>
      <p:sp>
        <p:nvSpPr>
          <p:cNvPr id="3" name="Content Placeholder 2">
            <a:extLst>
              <a:ext uri="{FF2B5EF4-FFF2-40B4-BE49-F238E27FC236}">
                <a16:creationId xmlns:a16="http://schemas.microsoft.com/office/drawing/2014/main" id="{1C34D431-D540-27C7-45F9-A0BBCC4AAA39}"/>
              </a:ext>
            </a:extLst>
          </p:cNvPr>
          <p:cNvSpPr>
            <a:spLocks noGrp="1"/>
          </p:cNvSpPr>
          <p:nvPr>
            <p:ph idx="1"/>
          </p:nvPr>
        </p:nvSpPr>
        <p:spPr/>
        <p:txBody>
          <a:bodyPr>
            <a:normAutofit fontScale="92500"/>
          </a:bodyPr>
          <a:lstStyle/>
          <a:p>
            <a:r>
              <a:rPr lang="en-US" dirty="0"/>
              <a:t>The wilderness generation</a:t>
            </a:r>
          </a:p>
          <a:p>
            <a:pPr lvl="1"/>
            <a:r>
              <a:rPr lang="en-US" dirty="0"/>
              <a:t>Born into slavery</a:t>
            </a:r>
          </a:p>
          <a:p>
            <a:pPr lvl="1"/>
            <a:r>
              <a:rPr lang="en-US" dirty="0"/>
              <a:t>Emancipated by the power of God</a:t>
            </a:r>
          </a:p>
          <a:p>
            <a:pPr lvl="1"/>
            <a:r>
              <a:rPr lang="en-US" dirty="0"/>
              <a:t>Chosen to live out their earthly lives in the promised land!</a:t>
            </a:r>
          </a:p>
          <a:p>
            <a:pPr lvl="1"/>
            <a:r>
              <a:rPr lang="en-US" dirty="0"/>
              <a:t>Chose not to believe God would give them victory, and never got to experience the life He wanted for them</a:t>
            </a:r>
          </a:p>
        </p:txBody>
      </p:sp>
    </p:spTree>
    <p:extLst>
      <p:ext uri="{BB962C8B-B14F-4D97-AF65-F5344CB8AC3E}">
        <p14:creationId xmlns:p14="http://schemas.microsoft.com/office/powerpoint/2010/main" val="282525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72566-B0A7-C597-13CE-9118AAA943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D1C949-A494-8B46-4371-1DD8B47110EF}"/>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476B61EA-285E-B85E-A8B9-86B10C595A4D}"/>
              </a:ext>
            </a:extLst>
          </p:cNvPr>
          <p:cNvSpPr>
            <a:spLocks noGrp="1"/>
          </p:cNvSpPr>
          <p:nvPr>
            <p:ph idx="1"/>
          </p:nvPr>
        </p:nvSpPr>
        <p:spPr/>
        <p:txBody>
          <a:bodyPr/>
          <a:lstStyle/>
          <a:p>
            <a:r>
              <a:rPr lang="en-US" dirty="0"/>
              <a:t>The authors argument</a:t>
            </a:r>
          </a:p>
          <a:p>
            <a:pPr lvl="1"/>
            <a:r>
              <a:rPr lang="en-US" dirty="0"/>
              <a:t>Jesus is God (Chapter 1)</a:t>
            </a:r>
          </a:p>
          <a:p>
            <a:pPr lvl="2"/>
            <a:r>
              <a:rPr lang="en-US" dirty="0"/>
              <a:t>The ultimate way for us to understand Him</a:t>
            </a:r>
          </a:p>
          <a:p>
            <a:pPr lvl="2"/>
            <a:r>
              <a:rPr lang="en-US" dirty="0"/>
              <a:t>The owner and sustainer of all things</a:t>
            </a:r>
          </a:p>
          <a:p>
            <a:pPr lvl="1"/>
            <a:endParaRPr lang="en-US" dirty="0"/>
          </a:p>
        </p:txBody>
      </p:sp>
    </p:spTree>
    <p:extLst>
      <p:ext uri="{BB962C8B-B14F-4D97-AF65-F5344CB8AC3E}">
        <p14:creationId xmlns:p14="http://schemas.microsoft.com/office/powerpoint/2010/main" val="219703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02C5B-0AAC-262C-408D-C15C164EBE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154AC6-BE0B-7E0E-311E-D1E028A36D80}"/>
              </a:ext>
            </a:extLst>
          </p:cNvPr>
          <p:cNvSpPr>
            <a:spLocks noGrp="1"/>
          </p:cNvSpPr>
          <p:nvPr>
            <p:ph type="title"/>
          </p:nvPr>
        </p:nvSpPr>
        <p:spPr/>
        <p:txBody>
          <a:bodyPr/>
          <a:lstStyle/>
          <a:p>
            <a:r>
              <a:rPr lang="en-US" dirty="0"/>
              <a:t>How do you live your best life?</a:t>
            </a:r>
          </a:p>
        </p:txBody>
      </p:sp>
      <p:sp>
        <p:nvSpPr>
          <p:cNvPr id="3" name="Content Placeholder 2">
            <a:extLst>
              <a:ext uri="{FF2B5EF4-FFF2-40B4-BE49-F238E27FC236}">
                <a16:creationId xmlns:a16="http://schemas.microsoft.com/office/drawing/2014/main" id="{2D5B06E6-4A95-14BE-3880-F25D0D48FE2A}"/>
              </a:ext>
            </a:extLst>
          </p:cNvPr>
          <p:cNvSpPr>
            <a:spLocks noGrp="1"/>
          </p:cNvSpPr>
          <p:nvPr>
            <p:ph idx="1"/>
          </p:nvPr>
        </p:nvSpPr>
        <p:spPr/>
        <p:txBody>
          <a:bodyPr>
            <a:normAutofit/>
          </a:bodyPr>
          <a:lstStyle/>
          <a:p>
            <a:r>
              <a:rPr lang="en-US" dirty="0"/>
              <a:t>The Hebrew audience</a:t>
            </a:r>
          </a:p>
          <a:p>
            <a:pPr lvl="1"/>
            <a:r>
              <a:rPr lang="en-US" dirty="0"/>
              <a:t>Born into Jewish homes</a:t>
            </a:r>
          </a:p>
          <a:p>
            <a:pPr lvl="1"/>
            <a:r>
              <a:rPr lang="en-US" dirty="0"/>
              <a:t>Came to faith in Christ</a:t>
            </a:r>
          </a:p>
          <a:p>
            <a:pPr lvl="1"/>
            <a:r>
              <a:rPr lang="en-US" dirty="0"/>
              <a:t>Paying a heavy price</a:t>
            </a:r>
          </a:p>
          <a:p>
            <a:pPr lvl="1"/>
            <a:r>
              <a:rPr lang="en-US" dirty="0"/>
              <a:t>If they quit and go back to the synagogue</a:t>
            </a:r>
          </a:p>
          <a:p>
            <a:pPr lvl="1"/>
            <a:r>
              <a:rPr lang="en-US" dirty="0"/>
              <a:t>They cannot enter God’s rest</a:t>
            </a:r>
          </a:p>
        </p:txBody>
      </p:sp>
    </p:spTree>
    <p:extLst>
      <p:ext uri="{BB962C8B-B14F-4D97-AF65-F5344CB8AC3E}">
        <p14:creationId xmlns:p14="http://schemas.microsoft.com/office/powerpoint/2010/main" val="8072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04792-D1C4-30FD-9AC5-3F0F465CD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A6CC7B-C9C9-C758-11A5-B246C8A72D51}"/>
              </a:ext>
            </a:extLst>
          </p:cNvPr>
          <p:cNvSpPr>
            <a:spLocks noGrp="1"/>
          </p:cNvSpPr>
          <p:nvPr>
            <p:ph type="title"/>
          </p:nvPr>
        </p:nvSpPr>
        <p:spPr/>
        <p:txBody>
          <a:bodyPr/>
          <a:lstStyle/>
          <a:p>
            <a:r>
              <a:rPr lang="en-US" dirty="0"/>
              <a:t>How do you live your best life?</a:t>
            </a:r>
          </a:p>
        </p:txBody>
      </p:sp>
      <p:sp>
        <p:nvSpPr>
          <p:cNvPr id="3" name="Content Placeholder 2">
            <a:extLst>
              <a:ext uri="{FF2B5EF4-FFF2-40B4-BE49-F238E27FC236}">
                <a16:creationId xmlns:a16="http://schemas.microsoft.com/office/drawing/2014/main" id="{AD295F23-8438-F17C-BE43-988DBCB4B020}"/>
              </a:ext>
            </a:extLst>
          </p:cNvPr>
          <p:cNvSpPr>
            <a:spLocks noGrp="1"/>
          </p:cNvSpPr>
          <p:nvPr>
            <p:ph idx="1"/>
          </p:nvPr>
        </p:nvSpPr>
        <p:spPr/>
        <p:txBody>
          <a:bodyPr>
            <a:normAutofit fontScale="92500" lnSpcReduction="10000"/>
          </a:bodyPr>
          <a:lstStyle/>
          <a:p>
            <a:r>
              <a:rPr lang="en-US" dirty="0"/>
              <a:t>You and me</a:t>
            </a:r>
          </a:p>
          <a:p>
            <a:pPr lvl="1"/>
            <a:r>
              <a:rPr lang="en-US" dirty="0"/>
              <a:t>Make a decision to receive Christ (1 time)</a:t>
            </a:r>
          </a:p>
          <a:p>
            <a:pPr lvl="1"/>
            <a:r>
              <a:rPr lang="en-US" dirty="0"/>
              <a:t>Make a decision to follow Christ (many times a day)</a:t>
            </a:r>
          </a:p>
          <a:p>
            <a:pPr lvl="1"/>
            <a:r>
              <a:rPr lang="en-US" dirty="0"/>
              <a:t>Are we going to go on living in misery?</a:t>
            </a:r>
          </a:p>
          <a:p>
            <a:pPr lvl="1"/>
            <a:r>
              <a:rPr lang="en-US" dirty="0"/>
              <a:t>Or pursue the life God wants for us?</a:t>
            </a:r>
          </a:p>
          <a:p>
            <a:pPr lvl="1"/>
            <a:r>
              <a:rPr lang="en-US" dirty="0"/>
              <a:t>When we choose to “act” and enter God’s rest, we are just doing what God has called us to do!</a:t>
            </a:r>
          </a:p>
        </p:txBody>
      </p:sp>
    </p:spTree>
    <p:extLst>
      <p:ext uri="{BB962C8B-B14F-4D97-AF65-F5344CB8AC3E}">
        <p14:creationId xmlns:p14="http://schemas.microsoft.com/office/powerpoint/2010/main" val="226896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828C-3A11-F2B5-9896-0F07602680FB}"/>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BDFEEB53-5924-C449-77B2-3E7FAD18430D}"/>
              </a:ext>
            </a:extLst>
          </p:cNvPr>
          <p:cNvSpPr>
            <a:spLocks noGrp="1"/>
          </p:cNvSpPr>
          <p:nvPr>
            <p:ph idx="1"/>
          </p:nvPr>
        </p:nvSpPr>
        <p:spPr/>
        <p:txBody>
          <a:bodyPr/>
          <a:lstStyle/>
          <a:p>
            <a:pPr marL="0" indent="0">
              <a:buNone/>
            </a:pPr>
            <a:r>
              <a:rPr lang="en-US" b="1" dirty="0"/>
              <a:t>Psalm 46:10 (NASB95) — </a:t>
            </a:r>
            <a:r>
              <a:rPr lang="en-US" b="1" i="0" u="none" baseline="0" dirty="0"/>
              <a:t>10</a:t>
            </a:r>
            <a:r>
              <a:rPr lang="en-US" b="0" i="0" u="none" baseline="0" dirty="0"/>
              <a:t> “Cease striving and know that I am God; …</a:t>
            </a:r>
          </a:p>
          <a:p>
            <a:pPr marL="0" indent="0">
              <a:buNone/>
            </a:pPr>
            <a:endParaRPr lang="en-US" dirty="0"/>
          </a:p>
        </p:txBody>
      </p:sp>
    </p:spTree>
    <p:extLst>
      <p:ext uri="{BB962C8B-B14F-4D97-AF65-F5344CB8AC3E}">
        <p14:creationId xmlns:p14="http://schemas.microsoft.com/office/powerpoint/2010/main" val="270295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B5E81-8002-8E55-2EC5-4F746B0031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68CEAC-88FF-8E74-7604-0FF49BE01299}"/>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E1DFFC18-7C24-F835-8912-62420A01BCB8}"/>
              </a:ext>
            </a:extLst>
          </p:cNvPr>
          <p:cNvSpPr>
            <a:spLocks noGrp="1"/>
          </p:cNvSpPr>
          <p:nvPr>
            <p:ph idx="1"/>
          </p:nvPr>
        </p:nvSpPr>
        <p:spPr/>
        <p:txBody>
          <a:bodyPr>
            <a:normAutofit fontScale="92500" lnSpcReduction="10000"/>
          </a:bodyPr>
          <a:lstStyle/>
          <a:p>
            <a:pPr marL="0" indent="0" algn="l" rtl="0">
              <a:buNone/>
            </a:pPr>
            <a:r>
              <a:rPr lang="en-US" b="1" dirty="0"/>
              <a:t>Matthew 11:28–30 (NASB95) — </a:t>
            </a:r>
            <a:r>
              <a:rPr lang="en-US" b="1" i="0" u="none" baseline="0" dirty="0"/>
              <a:t>28</a:t>
            </a:r>
            <a:r>
              <a:rPr lang="en-US" b="0" i="0" u="none" baseline="0" dirty="0"/>
              <a:t> “Come to Me, all who are weary and heavy-laden, and I will give you rest. </a:t>
            </a:r>
            <a:r>
              <a:rPr lang="en-US" b="1" i="0" u="none" baseline="0" dirty="0"/>
              <a:t>29</a:t>
            </a:r>
            <a:r>
              <a:rPr lang="en-US" b="0" i="0" u="none" baseline="0" dirty="0"/>
              <a:t> “Take My yoke upon you and learn from Me, for I am gentle and humble in heart, and you will find rest for your souls. </a:t>
            </a:r>
            <a:r>
              <a:rPr lang="en-US" b="1" i="0" u="none" baseline="0" dirty="0"/>
              <a:t>30</a:t>
            </a:r>
            <a:r>
              <a:rPr lang="en-US" b="0" i="0" u="none" baseline="0" dirty="0"/>
              <a:t> “For My yoke is easy and My burden is light.”</a:t>
            </a:r>
          </a:p>
          <a:p>
            <a:pPr marL="0" indent="0">
              <a:buNone/>
            </a:pPr>
            <a:endParaRPr lang="en-US" dirty="0"/>
          </a:p>
        </p:txBody>
      </p:sp>
    </p:spTree>
    <p:extLst>
      <p:ext uri="{BB962C8B-B14F-4D97-AF65-F5344CB8AC3E}">
        <p14:creationId xmlns:p14="http://schemas.microsoft.com/office/powerpoint/2010/main" val="1048652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4C03-E8D9-2B2F-971E-A1D71D1C10C2}"/>
              </a:ext>
            </a:extLst>
          </p:cNvPr>
          <p:cNvSpPr>
            <a:spLocks noGrp="1"/>
          </p:cNvSpPr>
          <p:nvPr>
            <p:ph type="title"/>
          </p:nvPr>
        </p:nvSpPr>
        <p:spPr/>
        <p:txBody>
          <a:bodyPr>
            <a:normAutofit/>
          </a:bodyPr>
          <a:lstStyle/>
          <a:p>
            <a:r>
              <a:rPr lang="en-US" dirty="0"/>
              <a:t>But the Christian life is hard?</a:t>
            </a:r>
          </a:p>
        </p:txBody>
      </p:sp>
      <p:sp>
        <p:nvSpPr>
          <p:cNvPr id="3" name="Content Placeholder 2">
            <a:extLst>
              <a:ext uri="{FF2B5EF4-FFF2-40B4-BE49-F238E27FC236}">
                <a16:creationId xmlns:a16="http://schemas.microsoft.com/office/drawing/2014/main" id="{158F8987-546F-B7E0-6ED6-8DBEE1AF7AB3}"/>
              </a:ext>
            </a:extLst>
          </p:cNvPr>
          <p:cNvSpPr>
            <a:spLocks noGrp="1"/>
          </p:cNvSpPr>
          <p:nvPr>
            <p:ph idx="1"/>
          </p:nvPr>
        </p:nvSpPr>
        <p:spPr>
          <a:xfrm>
            <a:off x="225630" y="1817040"/>
            <a:ext cx="11798135" cy="4537262"/>
          </a:xfrm>
        </p:spPr>
        <p:txBody>
          <a:bodyPr/>
          <a:lstStyle/>
          <a:p>
            <a:r>
              <a:rPr lang="en-US" dirty="0"/>
              <a:t>This is true</a:t>
            </a:r>
          </a:p>
          <a:p>
            <a:r>
              <a:rPr lang="en-US" dirty="0"/>
              <a:t>The only thing harder, is life without Christ</a:t>
            </a:r>
          </a:p>
        </p:txBody>
      </p:sp>
    </p:spTree>
    <p:extLst>
      <p:ext uri="{BB962C8B-B14F-4D97-AF65-F5344CB8AC3E}">
        <p14:creationId xmlns:p14="http://schemas.microsoft.com/office/powerpoint/2010/main" val="338817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CA449-650A-A788-B1DE-E2B08C6FBF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75F2E-3CA5-7FF3-845C-8B630CD73581}"/>
              </a:ext>
            </a:extLst>
          </p:cNvPr>
          <p:cNvSpPr>
            <a:spLocks noGrp="1"/>
          </p:cNvSpPr>
          <p:nvPr>
            <p:ph type="title"/>
          </p:nvPr>
        </p:nvSpPr>
        <p:spPr/>
        <p:txBody>
          <a:bodyPr>
            <a:normAutofit/>
          </a:bodyPr>
          <a:lstStyle/>
          <a:p>
            <a:r>
              <a:rPr lang="en-US" dirty="0"/>
              <a:t>But the Christian life is hard?</a:t>
            </a:r>
          </a:p>
        </p:txBody>
      </p:sp>
      <p:sp>
        <p:nvSpPr>
          <p:cNvPr id="3" name="Content Placeholder 2">
            <a:extLst>
              <a:ext uri="{FF2B5EF4-FFF2-40B4-BE49-F238E27FC236}">
                <a16:creationId xmlns:a16="http://schemas.microsoft.com/office/drawing/2014/main" id="{A938E9B0-5149-1495-0724-4F12D27A8B80}"/>
              </a:ext>
            </a:extLst>
          </p:cNvPr>
          <p:cNvSpPr>
            <a:spLocks noGrp="1"/>
          </p:cNvSpPr>
          <p:nvPr>
            <p:ph idx="1"/>
          </p:nvPr>
        </p:nvSpPr>
        <p:spPr>
          <a:xfrm>
            <a:off x="225630" y="1817040"/>
            <a:ext cx="11798135" cy="4537262"/>
          </a:xfrm>
        </p:spPr>
        <p:txBody>
          <a:bodyPr/>
          <a:lstStyle/>
          <a:p>
            <a:r>
              <a:rPr lang="en-US" dirty="0"/>
              <a:t>Which is a more fulfilling life?</a:t>
            </a:r>
          </a:p>
          <a:p>
            <a:pPr lvl="1"/>
            <a:r>
              <a:rPr lang="en-US" dirty="0"/>
              <a:t>Taking possession of the land/Desert wondering 40yrs</a:t>
            </a:r>
          </a:p>
          <a:p>
            <a:pPr lvl="1"/>
            <a:r>
              <a:rPr lang="en-US" dirty="0"/>
              <a:t>Being bold about faith in Christ/Going back to dead ritual</a:t>
            </a:r>
          </a:p>
          <a:p>
            <a:pPr lvl="1"/>
            <a:r>
              <a:rPr lang="en-US" dirty="0"/>
              <a:t>A radical life for God/A life of online gaming and porn</a:t>
            </a:r>
          </a:p>
        </p:txBody>
      </p:sp>
    </p:spTree>
    <p:extLst>
      <p:ext uri="{BB962C8B-B14F-4D97-AF65-F5344CB8AC3E}">
        <p14:creationId xmlns:p14="http://schemas.microsoft.com/office/powerpoint/2010/main" val="179515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C0ADA-599E-EE84-0150-9F115A3C52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9B5C-B8A3-7BC2-B2BB-C74D67FA5CF6}"/>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A8DBCFBE-C93B-1402-6ECC-8F3EE748CEDA}"/>
              </a:ext>
            </a:extLst>
          </p:cNvPr>
          <p:cNvSpPr>
            <a:spLocks noGrp="1"/>
          </p:cNvSpPr>
          <p:nvPr>
            <p:ph idx="1"/>
          </p:nvPr>
        </p:nvSpPr>
        <p:spPr/>
        <p:txBody>
          <a:bodyPr>
            <a:normAutofit/>
          </a:bodyPr>
          <a:lstStyle/>
          <a:p>
            <a:r>
              <a:rPr lang="en-US" dirty="0"/>
              <a:t>God rest is KNOWING</a:t>
            </a:r>
          </a:p>
          <a:p>
            <a:pPr lvl="1"/>
            <a:r>
              <a:rPr lang="en-US" dirty="0"/>
              <a:t>Your eternal destination</a:t>
            </a:r>
          </a:p>
          <a:p>
            <a:pPr lvl="1"/>
            <a:r>
              <a:rPr lang="en-US" dirty="0"/>
              <a:t>You are living your best life</a:t>
            </a:r>
          </a:p>
          <a:p>
            <a:pPr lvl="1"/>
            <a:r>
              <a:rPr lang="en-US" dirty="0"/>
              <a:t>You are what you are made to be</a:t>
            </a:r>
          </a:p>
          <a:p>
            <a:pPr lvl="1"/>
            <a:r>
              <a:rPr lang="en-US" dirty="0"/>
              <a:t>You are where God wants you to be</a:t>
            </a:r>
          </a:p>
        </p:txBody>
      </p:sp>
    </p:spTree>
    <p:extLst>
      <p:ext uri="{BB962C8B-B14F-4D97-AF65-F5344CB8AC3E}">
        <p14:creationId xmlns:p14="http://schemas.microsoft.com/office/powerpoint/2010/main" val="352808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DAEAF0-67A6-EDD2-B1A8-D823B3905E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4F1319-8359-8958-93E3-F2C6333A5017}"/>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ADD4A18E-DE72-C571-194F-706B9BD26601}"/>
              </a:ext>
            </a:extLst>
          </p:cNvPr>
          <p:cNvSpPr>
            <a:spLocks noGrp="1"/>
          </p:cNvSpPr>
          <p:nvPr>
            <p:ph idx="1"/>
          </p:nvPr>
        </p:nvSpPr>
        <p:spPr/>
        <p:txBody>
          <a:bodyPr>
            <a:normAutofit/>
          </a:bodyPr>
          <a:lstStyle/>
          <a:p>
            <a:r>
              <a:rPr lang="en-US" dirty="0"/>
              <a:t>How can I know I’m in the right place?</a:t>
            </a:r>
          </a:p>
          <a:p>
            <a:pPr lvl="1"/>
            <a:r>
              <a:rPr lang="en-US" dirty="0"/>
              <a:t>1) Don’t say no to God</a:t>
            </a:r>
          </a:p>
          <a:p>
            <a:pPr lvl="2"/>
            <a:r>
              <a:rPr lang="en-US" dirty="0"/>
              <a:t>It isn’t a mystery</a:t>
            </a:r>
          </a:p>
          <a:p>
            <a:pPr lvl="2"/>
            <a:r>
              <a:rPr lang="en-US" dirty="0"/>
              <a:t>It is about not having controversy with Him</a:t>
            </a:r>
          </a:p>
          <a:p>
            <a:pPr lvl="2"/>
            <a:r>
              <a:rPr lang="en-US" dirty="0"/>
              <a:t>Yes, you are still messed up</a:t>
            </a:r>
          </a:p>
          <a:p>
            <a:pPr lvl="2"/>
            <a:r>
              <a:rPr lang="en-US" dirty="0"/>
              <a:t>But don’t live a lifestyle hostile to God’s truth</a:t>
            </a:r>
          </a:p>
        </p:txBody>
      </p:sp>
    </p:spTree>
    <p:extLst>
      <p:ext uri="{BB962C8B-B14F-4D97-AF65-F5344CB8AC3E}">
        <p14:creationId xmlns:p14="http://schemas.microsoft.com/office/powerpoint/2010/main" val="42909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692A1-69CB-D171-58F3-CE0D80A29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A6E776-AC61-9E2A-E7A8-06653125BFD8}"/>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03656BA3-1B7E-0745-2279-83B8138BD4EF}"/>
              </a:ext>
            </a:extLst>
          </p:cNvPr>
          <p:cNvSpPr>
            <a:spLocks noGrp="1"/>
          </p:cNvSpPr>
          <p:nvPr>
            <p:ph idx="1"/>
          </p:nvPr>
        </p:nvSpPr>
        <p:spPr/>
        <p:txBody>
          <a:bodyPr>
            <a:normAutofit/>
          </a:bodyPr>
          <a:lstStyle/>
          <a:p>
            <a:r>
              <a:rPr lang="en-US" dirty="0"/>
              <a:t>How can I know I’m in the right place?</a:t>
            </a:r>
          </a:p>
          <a:p>
            <a:pPr lvl="1"/>
            <a:r>
              <a:rPr lang="en-US" dirty="0"/>
              <a:t>2) Live the life God designed you for</a:t>
            </a:r>
          </a:p>
          <a:p>
            <a:pPr lvl="2"/>
            <a:r>
              <a:rPr lang="en-US" dirty="0"/>
              <a:t>God designed you a certain way</a:t>
            </a:r>
          </a:p>
          <a:p>
            <a:pPr lvl="2"/>
            <a:r>
              <a:rPr lang="en-US" dirty="0"/>
              <a:t>God has a purpose for you</a:t>
            </a:r>
          </a:p>
          <a:p>
            <a:pPr lvl="2"/>
            <a:r>
              <a:rPr lang="en-US" dirty="0"/>
              <a:t>It may not be one thing</a:t>
            </a:r>
          </a:p>
          <a:p>
            <a:pPr lvl="2"/>
            <a:r>
              <a:rPr lang="en-US" dirty="0"/>
              <a:t>It may not be the same thing your whole life</a:t>
            </a:r>
          </a:p>
        </p:txBody>
      </p:sp>
    </p:spTree>
    <p:extLst>
      <p:ext uri="{BB962C8B-B14F-4D97-AF65-F5344CB8AC3E}">
        <p14:creationId xmlns:p14="http://schemas.microsoft.com/office/powerpoint/2010/main" val="207679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BEA7-51F1-1B4C-83F1-5B0CCE14D2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B7AB44-6B3D-ECD6-33F0-C2ABB4EC7006}"/>
              </a:ext>
            </a:extLst>
          </p:cNvPr>
          <p:cNvSpPr>
            <a:spLocks noGrp="1"/>
          </p:cNvSpPr>
          <p:nvPr>
            <p:ph idx="1"/>
          </p:nvPr>
        </p:nvSpPr>
        <p:spPr/>
        <p:txBody>
          <a:bodyPr/>
          <a:lstStyle/>
          <a:p>
            <a:endParaRPr lang="en-US"/>
          </a:p>
        </p:txBody>
      </p:sp>
      <p:sp>
        <p:nvSpPr>
          <p:cNvPr id="5" name="TextBox 4">
            <a:extLst>
              <a:ext uri="{FF2B5EF4-FFF2-40B4-BE49-F238E27FC236}">
                <a16:creationId xmlns:a16="http://schemas.microsoft.com/office/drawing/2014/main" id="{A0BED23A-1E65-4193-F3B4-88FB32C9799F}"/>
              </a:ext>
            </a:extLst>
          </p:cNvPr>
          <p:cNvSpPr txBox="1"/>
          <p:nvPr/>
        </p:nvSpPr>
        <p:spPr>
          <a:xfrm>
            <a:off x="323850" y="680776"/>
            <a:ext cx="10928350" cy="495520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a:spAutoFit/>
          </a:bodyPr>
          <a:lstStyle/>
          <a:p>
            <a:r>
              <a:rPr lang="en-US" sz="3600" dirty="0"/>
              <a:t>“Many times we find that it is our unbelief that keeps us from entering into that full rich life that God would have us to experience and to enjoy. Again, our problem is our looking at our own resources and looking at the power of the enemy. Always when we get our eyes off the Lord and onto the enemy, terror fills our heart, and unbelief. We've got to know that there is greater power with us than that which is against us.”</a:t>
            </a:r>
          </a:p>
          <a:p>
            <a:r>
              <a:rPr lang="en-US" sz="2800" dirty="0"/>
              <a:t>(Chuck Smith Hebrews 4)</a:t>
            </a:r>
          </a:p>
        </p:txBody>
      </p:sp>
    </p:spTree>
    <p:extLst>
      <p:ext uri="{BB962C8B-B14F-4D97-AF65-F5344CB8AC3E}">
        <p14:creationId xmlns:p14="http://schemas.microsoft.com/office/powerpoint/2010/main" val="349736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F4F1F-9661-A87B-A188-07CAEAED2B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7EEC6-582B-84CD-42EB-6406EDC0A6A5}"/>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94E9A42E-5EC6-7E81-2940-2EE65400A7D8}"/>
              </a:ext>
            </a:extLst>
          </p:cNvPr>
          <p:cNvSpPr>
            <a:spLocks noGrp="1"/>
          </p:cNvSpPr>
          <p:nvPr>
            <p:ph idx="1"/>
          </p:nvPr>
        </p:nvSpPr>
        <p:spPr/>
        <p:txBody>
          <a:bodyPr/>
          <a:lstStyle/>
          <a:p>
            <a:r>
              <a:rPr lang="en-US" dirty="0"/>
              <a:t>The authors argument</a:t>
            </a:r>
          </a:p>
          <a:p>
            <a:pPr lvl="1"/>
            <a:r>
              <a:rPr lang="en-US" dirty="0"/>
              <a:t>Jesus is fully human (Chapter 2)</a:t>
            </a:r>
          </a:p>
          <a:p>
            <a:pPr lvl="2"/>
            <a:r>
              <a:rPr lang="en-US" dirty="0"/>
              <a:t>He understands us</a:t>
            </a:r>
          </a:p>
          <a:p>
            <a:pPr lvl="2"/>
            <a:r>
              <a:rPr lang="en-US" dirty="0"/>
              <a:t>He adopts us into His family</a:t>
            </a:r>
          </a:p>
          <a:p>
            <a:pPr lvl="2"/>
            <a:r>
              <a:rPr lang="en-US" dirty="0"/>
              <a:t>He died for us</a:t>
            </a:r>
          </a:p>
          <a:p>
            <a:pPr lvl="1"/>
            <a:endParaRPr lang="en-US" dirty="0"/>
          </a:p>
        </p:txBody>
      </p:sp>
    </p:spTree>
    <p:extLst>
      <p:ext uri="{BB962C8B-B14F-4D97-AF65-F5344CB8AC3E}">
        <p14:creationId xmlns:p14="http://schemas.microsoft.com/office/powerpoint/2010/main" val="88319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8C790-FCD2-A51A-6B36-72D5DE82A13B}"/>
              </a:ext>
            </a:extLst>
          </p:cNvPr>
          <p:cNvSpPr>
            <a:spLocks noGrp="1"/>
          </p:cNvSpPr>
          <p:nvPr>
            <p:ph type="title"/>
          </p:nvPr>
        </p:nvSpPr>
        <p:spPr/>
        <p:txBody>
          <a:bodyPr/>
          <a:lstStyle/>
          <a:p>
            <a:r>
              <a:rPr lang="en-US" dirty="0"/>
              <a:t>What if I’m fooling myself?</a:t>
            </a:r>
          </a:p>
        </p:txBody>
      </p:sp>
      <p:sp>
        <p:nvSpPr>
          <p:cNvPr id="3" name="Content Placeholder 2">
            <a:extLst>
              <a:ext uri="{FF2B5EF4-FFF2-40B4-BE49-F238E27FC236}">
                <a16:creationId xmlns:a16="http://schemas.microsoft.com/office/drawing/2014/main" id="{3FAD32C6-2B08-D1AE-82FB-738AEF740259}"/>
              </a:ext>
            </a:extLst>
          </p:cNvPr>
          <p:cNvSpPr>
            <a:spLocks noGrp="1"/>
          </p:cNvSpPr>
          <p:nvPr>
            <p:ph idx="1"/>
          </p:nvPr>
        </p:nvSpPr>
        <p:spPr/>
        <p:txBody>
          <a:bodyPr>
            <a:normAutofit/>
          </a:bodyPr>
          <a:lstStyle/>
          <a:p>
            <a:pPr marL="0" indent="0">
              <a:buNone/>
            </a:pPr>
            <a:endParaRPr lang="en-US" sz="3200" dirty="0"/>
          </a:p>
        </p:txBody>
      </p:sp>
    </p:spTree>
    <p:extLst>
      <p:ext uri="{BB962C8B-B14F-4D97-AF65-F5344CB8AC3E}">
        <p14:creationId xmlns:p14="http://schemas.microsoft.com/office/powerpoint/2010/main" val="1370918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FE709-6DA6-E1FB-6C19-A6860361D36E}"/>
              </a:ext>
            </a:extLst>
          </p:cNvPr>
          <p:cNvSpPr>
            <a:spLocks noGrp="1"/>
          </p:cNvSpPr>
          <p:nvPr>
            <p:ph type="title"/>
          </p:nvPr>
        </p:nvSpPr>
        <p:spPr/>
        <p:txBody>
          <a:bodyPr/>
          <a:lstStyle/>
          <a:p>
            <a:r>
              <a:rPr lang="en-US" sz="5400" dirty="0"/>
              <a:t>Hebrews 4:11–13 (NASB95) </a:t>
            </a:r>
            <a:endParaRPr lang="en-US" dirty="0"/>
          </a:p>
        </p:txBody>
      </p:sp>
      <p:sp>
        <p:nvSpPr>
          <p:cNvPr id="3" name="Content Placeholder 2">
            <a:extLst>
              <a:ext uri="{FF2B5EF4-FFF2-40B4-BE49-F238E27FC236}">
                <a16:creationId xmlns:a16="http://schemas.microsoft.com/office/drawing/2014/main" id="{C24FFD3B-943C-739D-5499-DA8367E2AA1F}"/>
              </a:ext>
            </a:extLst>
          </p:cNvPr>
          <p:cNvSpPr>
            <a:spLocks noGrp="1"/>
          </p:cNvSpPr>
          <p:nvPr>
            <p:ph idx="1"/>
          </p:nvPr>
        </p:nvSpPr>
        <p:spPr/>
        <p:txBody>
          <a:bodyPr>
            <a:normAutofit lnSpcReduction="10000"/>
          </a:bodyPr>
          <a:lstStyle/>
          <a:p>
            <a:pPr marL="0" indent="0">
              <a:buNone/>
            </a:pPr>
            <a:r>
              <a:rPr lang="en-US" sz="3200" b="1" i="0" u="none" baseline="0" dirty="0"/>
              <a:t>11</a:t>
            </a:r>
            <a:r>
              <a:rPr lang="en-US" sz="3200" b="0" i="0" u="none" baseline="0" dirty="0"/>
              <a:t> Therefore let us be diligent to enter that rest, so that no one will fall, through following the same example of disobedience. </a:t>
            </a:r>
            <a:r>
              <a:rPr lang="en-US" sz="3200" b="1" i="0" u="none" baseline="0" dirty="0"/>
              <a:t>12</a:t>
            </a:r>
            <a:r>
              <a:rPr lang="en-US" sz="3200" b="0" i="0" u="none" baseline="0" dirty="0"/>
              <a:t> For the word of God is living and active and sharper than any two-edged sword, and piercing as far as the division of soul and spirit, of both joints and marrow, and able to judge the thoughts and intentions of the heart. </a:t>
            </a:r>
            <a:r>
              <a:rPr lang="en-US" sz="3200" b="1" i="0" u="none" baseline="0" dirty="0"/>
              <a:t>13</a:t>
            </a:r>
            <a:r>
              <a:rPr lang="en-US" sz="3200" b="0" i="0" u="none" baseline="0" dirty="0"/>
              <a:t> And there is no creature hidden from His sight, but all things are open and laid bare to the eyes of Him with whom we have to do.</a:t>
            </a:r>
          </a:p>
          <a:p>
            <a:pPr marL="0" indent="0">
              <a:buNone/>
            </a:pPr>
            <a:endParaRPr lang="en-US" sz="3200" dirty="0"/>
          </a:p>
        </p:txBody>
      </p:sp>
    </p:spTree>
    <p:extLst>
      <p:ext uri="{BB962C8B-B14F-4D97-AF65-F5344CB8AC3E}">
        <p14:creationId xmlns:p14="http://schemas.microsoft.com/office/powerpoint/2010/main" val="238278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009CD-53E5-5175-29D2-B25FA91D45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4BC595-A568-5EA8-FE52-396A42544A94}"/>
              </a:ext>
            </a:extLst>
          </p:cNvPr>
          <p:cNvSpPr>
            <a:spLocks noGrp="1"/>
          </p:cNvSpPr>
          <p:nvPr>
            <p:ph type="title"/>
          </p:nvPr>
        </p:nvSpPr>
        <p:spPr/>
        <p:txBody>
          <a:bodyPr/>
          <a:lstStyle/>
          <a:p>
            <a:r>
              <a:rPr lang="en-US" dirty="0"/>
              <a:t>What if I’m fooling myself?</a:t>
            </a:r>
          </a:p>
        </p:txBody>
      </p:sp>
      <p:sp>
        <p:nvSpPr>
          <p:cNvPr id="3" name="Content Placeholder 2">
            <a:extLst>
              <a:ext uri="{FF2B5EF4-FFF2-40B4-BE49-F238E27FC236}">
                <a16:creationId xmlns:a16="http://schemas.microsoft.com/office/drawing/2014/main" id="{386E0AD6-68D6-9193-F1B3-8EED0113805B}"/>
              </a:ext>
            </a:extLst>
          </p:cNvPr>
          <p:cNvSpPr>
            <a:spLocks noGrp="1"/>
          </p:cNvSpPr>
          <p:nvPr>
            <p:ph idx="1"/>
          </p:nvPr>
        </p:nvSpPr>
        <p:spPr/>
        <p:txBody>
          <a:bodyPr>
            <a:normAutofit/>
          </a:bodyPr>
          <a:lstStyle/>
          <a:p>
            <a:pPr marL="0" indent="0">
              <a:buNone/>
            </a:pPr>
            <a:r>
              <a:rPr lang="en-US" dirty="0"/>
              <a:t>If there is a problem between you and God, He will show you during regular time in His word.</a:t>
            </a:r>
            <a:endParaRPr lang="en-US" i="0" u="none" baseline="0" dirty="0"/>
          </a:p>
          <a:p>
            <a:pPr marL="0" indent="0">
              <a:buNone/>
            </a:pPr>
            <a:endParaRPr lang="en-US" dirty="0"/>
          </a:p>
        </p:txBody>
      </p:sp>
    </p:spTree>
    <p:extLst>
      <p:ext uri="{BB962C8B-B14F-4D97-AF65-F5344CB8AC3E}">
        <p14:creationId xmlns:p14="http://schemas.microsoft.com/office/powerpoint/2010/main" val="1320552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C3CD5-A15E-FB7E-539E-C7FF857FBF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C3A868-D3A1-F83A-B047-719161EE0447}"/>
              </a:ext>
            </a:extLst>
          </p:cNvPr>
          <p:cNvSpPr>
            <a:spLocks noGrp="1"/>
          </p:cNvSpPr>
          <p:nvPr>
            <p:ph type="title"/>
          </p:nvPr>
        </p:nvSpPr>
        <p:spPr/>
        <p:txBody>
          <a:bodyPr/>
          <a:lstStyle/>
          <a:p>
            <a:r>
              <a:rPr lang="en-US" dirty="0"/>
              <a:t>What if I’m fooling myself?</a:t>
            </a:r>
          </a:p>
        </p:txBody>
      </p:sp>
      <p:sp>
        <p:nvSpPr>
          <p:cNvPr id="3" name="Content Placeholder 2">
            <a:extLst>
              <a:ext uri="{FF2B5EF4-FFF2-40B4-BE49-F238E27FC236}">
                <a16:creationId xmlns:a16="http://schemas.microsoft.com/office/drawing/2014/main" id="{8DB7B33B-0BCB-3045-4464-61F9E2DAA09A}"/>
              </a:ext>
            </a:extLst>
          </p:cNvPr>
          <p:cNvSpPr>
            <a:spLocks noGrp="1"/>
          </p:cNvSpPr>
          <p:nvPr>
            <p:ph idx="1"/>
          </p:nvPr>
        </p:nvSpPr>
        <p:spPr/>
        <p:txBody>
          <a:bodyPr>
            <a:normAutofit/>
          </a:bodyPr>
          <a:lstStyle/>
          <a:p>
            <a:pPr marL="0" indent="0">
              <a:buNone/>
            </a:pPr>
            <a:r>
              <a:rPr lang="en-US" dirty="0"/>
              <a:t>I’m just too big a sinner, I can’t do it. God is constantly disappointed with me.</a:t>
            </a:r>
            <a:endParaRPr lang="en-US" i="0" u="none" baseline="0" dirty="0"/>
          </a:p>
          <a:p>
            <a:pPr marL="0" indent="0">
              <a:buNone/>
            </a:pPr>
            <a:endParaRPr lang="en-US" dirty="0"/>
          </a:p>
        </p:txBody>
      </p:sp>
    </p:spTree>
    <p:extLst>
      <p:ext uri="{BB962C8B-B14F-4D97-AF65-F5344CB8AC3E}">
        <p14:creationId xmlns:p14="http://schemas.microsoft.com/office/powerpoint/2010/main" val="34606267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601D28-E499-4E38-CC47-16227C3633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7F9221-5185-D4DA-5E8A-ACA41C6684C6}"/>
              </a:ext>
            </a:extLst>
          </p:cNvPr>
          <p:cNvSpPr>
            <a:spLocks noGrp="1"/>
          </p:cNvSpPr>
          <p:nvPr>
            <p:ph type="title"/>
          </p:nvPr>
        </p:nvSpPr>
        <p:spPr/>
        <p:txBody>
          <a:bodyPr/>
          <a:lstStyle/>
          <a:p>
            <a:r>
              <a:rPr lang="en-US" sz="5400" dirty="0"/>
              <a:t>Hebrews 4:14–16 (NASB95) </a:t>
            </a:r>
            <a:endParaRPr lang="en-US" dirty="0"/>
          </a:p>
        </p:txBody>
      </p:sp>
      <p:sp>
        <p:nvSpPr>
          <p:cNvPr id="3" name="Content Placeholder 2">
            <a:extLst>
              <a:ext uri="{FF2B5EF4-FFF2-40B4-BE49-F238E27FC236}">
                <a16:creationId xmlns:a16="http://schemas.microsoft.com/office/drawing/2014/main" id="{69DE5B57-FF5E-B7E7-71CA-C8E178E73C55}"/>
              </a:ext>
            </a:extLst>
          </p:cNvPr>
          <p:cNvSpPr>
            <a:spLocks noGrp="1"/>
          </p:cNvSpPr>
          <p:nvPr>
            <p:ph idx="1"/>
          </p:nvPr>
        </p:nvSpPr>
        <p:spPr/>
        <p:txBody>
          <a:bodyPr>
            <a:normAutofit fontScale="92500" lnSpcReduction="10000"/>
          </a:bodyPr>
          <a:lstStyle/>
          <a:p>
            <a:pPr marL="0" indent="0" algn="l" rtl="0">
              <a:buNone/>
            </a:pPr>
            <a:r>
              <a:rPr lang="en-US" sz="3600" b="1" i="0" u="none" baseline="0" dirty="0"/>
              <a:t>14</a:t>
            </a:r>
            <a:r>
              <a:rPr lang="en-US" sz="3600" b="0" i="0" u="none" baseline="0" dirty="0"/>
              <a:t> Therefore, since we have a great high priest who has passed through the heavens, Jesus the Son of God, let us hold fast our confession. </a:t>
            </a:r>
            <a:r>
              <a:rPr lang="en-US" sz="3600" b="1" i="0" u="none" baseline="0" dirty="0"/>
              <a:t>15</a:t>
            </a:r>
            <a:r>
              <a:rPr lang="en-US" sz="3600" b="0" i="0" u="none" baseline="0" dirty="0"/>
              <a:t> For we do not have a high priest who cannot sympathize with our weaknesses, but One who has been tempted in all things as we are, yet without sin. </a:t>
            </a:r>
            <a:r>
              <a:rPr lang="en-US" sz="3600" b="1" i="0" u="none" baseline="0" dirty="0"/>
              <a:t>16</a:t>
            </a:r>
            <a:r>
              <a:rPr lang="en-US" sz="3600" b="0" i="0" u="none" baseline="0" dirty="0"/>
              <a:t> Therefore let us draw near with confidence to the throne of grace, so that we may receive mercy and find grace to help in time of need.</a:t>
            </a:r>
          </a:p>
          <a:p>
            <a:pPr marL="0" indent="0">
              <a:buNone/>
            </a:pPr>
            <a:endParaRPr lang="en-US" sz="3600" dirty="0"/>
          </a:p>
        </p:txBody>
      </p:sp>
    </p:spTree>
    <p:extLst>
      <p:ext uri="{BB962C8B-B14F-4D97-AF65-F5344CB8AC3E}">
        <p14:creationId xmlns:p14="http://schemas.microsoft.com/office/powerpoint/2010/main" val="96918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0B143-D928-F225-6772-600A786DAF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AE68D-8082-F493-CE26-B5998818DF71}"/>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777CF6D2-8728-8DA6-E7B4-E2191E4ADFA5}"/>
              </a:ext>
            </a:extLst>
          </p:cNvPr>
          <p:cNvSpPr>
            <a:spLocks noGrp="1"/>
          </p:cNvSpPr>
          <p:nvPr>
            <p:ph idx="1"/>
          </p:nvPr>
        </p:nvSpPr>
        <p:spPr/>
        <p:txBody>
          <a:bodyPr>
            <a:normAutofit/>
          </a:bodyPr>
          <a:lstStyle/>
          <a:p>
            <a:r>
              <a:rPr lang="en-US" dirty="0"/>
              <a:t>The authors argument</a:t>
            </a:r>
          </a:p>
          <a:p>
            <a:pPr lvl="1"/>
            <a:r>
              <a:rPr lang="en-US" dirty="0"/>
              <a:t>We should not reject this amazing truth (Chapter 3)</a:t>
            </a:r>
          </a:p>
          <a:p>
            <a:pPr lvl="2"/>
            <a:r>
              <a:rPr lang="en-US" dirty="0"/>
              <a:t>If the OT from the prophets and Moses was important, how much more important is this!</a:t>
            </a:r>
          </a:p>
          <a:p>
            <a:pPr lvl="2"/>
            <a:r>
              <a:rPr lang="en-US" dirty="0"/>
              <a:t>Don’t be like the wilderness generation</a:t>
            </a:r>
          </a:p>
          <a:p>
            <a:pPr lvl="2"/>
            <a:r>
              <a:rPr lang="en-US" dirty="0"/>
              <a:t>Don’t harden your heart to God’s calling</a:t>
            </a:r>
          </a:p>
        </p:txBody>
      </p:sp>
    </p:spTree>
    <p:extLst>
      <p:ext uri="{BB962C8B-B14F-4D97-AF65-F5344CB8AC3E}">
        <p14:creationId xmlns:p14="http://schemas.microsoft.com/office/powerpoint/2010/main" val="32056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A80AC-B23F-FD33-7086-E3141E5110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69AB3B-ECAD-D790-70FE-4CE3BEDB7B9B}"/>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85F118B9-7015-5D12-280C-B8EA622D8B51}"/>
              </a:ext>
            </a:extLst>
          </p:cNvPr>
          <p:cNvSpPr>
            <a:spLocks noGrp="1"/>
          </p:cNvSpPr>
          <p:nvPr>
            <p:ph idx="1"/>
          </p:nvPr>
        </p:nvSpPr>
        <p:spPr/>
        <p:txBody>
          <a:bodyPr>
            <a:normAutofit/>
          </a:bodyPr>
          <a:lstStyle/>
          <a:p>
            <a:r>
              <a:rPr lang="en-US" dirty="0"/>
              <a:t>Entering God’s rest</a:t>
            </a:r>
          </a:p>
          <a:p>
            <a:pPr lvl="1"/>
            <a:r>
              <a:rPr lang="en-US" dirty="0"/>
              <a:t>Is not salvation (Numbers 14:19–21)</a:t>
            </a:r>
          </a:p>
          <a:p>
            <a:pPr lvl="1"/>
            <a:r>
              <a:rPr lang="en-US" dirty="0"/>
              <a:t>Is being in God’s will</a:t>
            </a:r>
          </a:p>
          <a:p>
            <a:pPr lvl="1"/>
            <a:r>
              <a:rPr lang="en-US" dirty="0"/>
              <a:t>Saying yes to God</a:t>
            </a:r>
          </a:p>
          <a:p>
            <a:pPr lvl="1"/>
            <a:r>
              <a:rPr lang="en-US" dirty="0"/>
              <a:t>Seeing His full plan fulfilled in your life </a:t>
            </a:r>
          </a:p>
          <a:p>
            <a:pPr lvl="1"/>
            <a:endParaRPr lang="en-US" dirty="0"/>
          </a:p>
        </p:txBody>
      </p:sp>
    </p:spTree>
    <p:extLst>
      <p:ext uri="{BB962C8B-B14F-4D97-AF65-F5344CB8AC3E}">
        <p14:creationId xmlns:p14="http://schemas.microsoft.com/office/powerpoint/2010/main" val="245788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BC6A4-2499-E98E-3EEB-FCF16732F9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C7BF9D-BE65-0427-CC4C-D8E637E3CCC0}"/>
              </a:ext>
            </a:extLst>
          </p:cNvPr>
          <p:cNvSpPr>
            <a:spLocks noGrp="1"/>
          </p:cNvSpPr>
          <p:nvPr>
            <p:ph type="title"/>
          </p:nvPr>
        </p:nvSpPr>
        <p:spPr/>
        <p:txBody>
          <a:bodyPr/>
          <a:lstStyle/>
          <a:p>
            <a:r>
              <a:rPr lang="en-US" dirty="0"/>
              <a:t>Hebrews 4:1–2 (NASB95) </a:t>
            </a:r>
          </a:p>
        </p:txBody>
      </p:sp>
      <p:sp>
        <p:nvSpPr>
          <p:cNvPr id="3" name="Content Placeholder 2">
            <a:extLst>
              <a:ext uri="{FF2B5EF4-FFF2-40B4-BE49-F238E27FC236}">
                <a16:creationId xmlns:a16="http://schemas.microsoft.com/office/drawing/2014/main" id="{1BF02F26-0ECE-548E-E629-57EB3492003D}"/>
              </a:ext>
            </a:extLst>
          </p:cNvPr>
          <p:cNvSpPr>
            <a:spLocks noGrp="1"/>
          </p:cNvSpPr>
          <p:nvPr>
            <p:ph idx="1"/>
          </p:nvPr>
        </p:nvSpPr>
        <p:spPr/>
        <p:txBody>
          <a:bodyPr>
            <a:normAutofit fontScale="92500"/>
          </a:bodyPr>
          <a:lstStyle/>
          <a:p>
            <a:pPr marL="0" indent="0" algn="l" rtl="0">
              <a:buNone/>
            </a:pPr>
            <a:r>
              <a:rPr lang="en-US" b="1" i="0" u="none" baseline="0" dirty="0"/>
              <a:t>1</a:t>
            </a:r>
            <a:r>
              <a:rPr lang="en-US" b="0" i="0" u="none" baseline="0" dirty="0"/>
              <a:t> Therefore, let us fear if, while a promise remains of entering His rest, any one of you may seem to have come short of it. </a:t>
            </a:r>
            <a:r>
              <a:rPr lang="en-US" b="1" i="0" u="none" baseline="0" dirty="0"/>
              <a:t>2</a:t>
            </a:r>
            <a:r>
              <a:rPr lang="en-US" b="0" i="0" u="none" baseline="0" dirty="0"/>
              <a:t> For indeed we have had good news preached to us, just as they also; but the word they heard did not profit them, because it was not united by faith in those who heard.</a:t>
            </a:r>
          </a:p>
        </p:txBody>
      </p:sp>
    </p:spTree>
    <p:extLst>
      <p:ext uri="{BB962C8B-B14F-4D97-AF65-F5344CB8AC3E}">
        <p14:creationId xmlns:p14="http://schemas.microsoft.com/office/powerpoint/2010/main" val="4265602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A9757-383B-2BDF-60A7-06A2F5DDF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2CD87-9525-8BD3-3626-B8D634A088CE}"/>
              </a:ext>
            </a:extLst>
          </p:cNvPr>
          <p:cNvSpPr>
            <a:spLocks noGrp="1"/>
          </p:cNvSpPr>
          <p:nvPr>
            <p:ph type="title"/>
          </p:nvPr>
        </p:nvSpPr>
        <p:spPr/>
        <p:txBody>
          <a:bodyPr/>
          <a:lstStyle/>
          <a:p>
            <a:r>
              <a:rPr lang="en-US" dirty="0"/>
              <a:t>What is God’s rest?</a:t>
            </a:r>
          </a:p>
        </p:txBody>
      </p:sp>
      <p:sp>
        <p:nvSpPr>
          <p:cNvPr id="3" name="Content Placeholder 2">
            <a:extLst>
              <a:ext uri="{FF2B5EF4-FFF2-40B4-BE49-F238E27FC236}">
                <a16:creationId xmlns:a16="http://schemas.microsoft.com/office/drawing/2014/main" id="{FAC1D267-642F-31BD-871E-AF5F9C8FC78C}"/>
              </a:ext>
            </a:extLst>
          </p:cNvPr>
          <p:cNvSpPr>
            <a:spLocks noGrp="1"/>
          </p:cNvSpPr>
          <p:nvPr>
            <p:ph idx="1"/>
          </p:nvPr>
        </p:nvSpPr>
        <p:spPr/>
        <p:txBody>
          <a:bodyPr>
            <a:normAutofit/>
          </a:bodyPr>
          <a:lstStyle/>
          <a:p>
            <a:r>
              <a:rPr lang="en-US" dirty="0"/>
              <a:t>We should “fear” missing out</a:t>
            </a:r>
          </a:p>
          <a:p>
            <a:r>
              <a:rPr lang="en-US" dirty="0"/>
              <a:t>The wilderness generation never got to live in the land. </a:t>
            </a:r>
          </a:p>
          <a:p>
            <a:r>
              <a:rPr lang="en-US" dirty="0"/>
              <a:t>They had the word, but lacked the will to act</a:t>
            </a:r>
          </a:p>
        </p:txBody>
      </p:sp>
    </p:spTree>
    <p:extLst>
      <p:ext uri="{BB962C8B-B14F-4D97-AF65-F5344CB8AC3E}">
        <p14:creationId xmlns:p14="http://schemas.microsoft.com/office/powerpoint/2010/main" val="252635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C61CF-C8BC-AF16-E279-8EF7F5A1CF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C4CFB-BB0A-2D7E-92E2-FB6FFDDAD7D0}"/>
              </a:ext>
            </a:extLst>
          </p:cNvPr>
          <p:cNvSpPr>
            <a:spLocks noGrp="1"/>
          </p:cNvSpPr>
          <p:nvPr>
            <p:ph type="title"/>
          </p:nvPr>
        </p:nvSpPr>
        <p:spPr/>
        <p:txBody>
          <a:bodyPr/>
          <a:lstStyle/>
          <a:p>
            <a:r>
              <a:rPr lang="en-US" dirty="0"/>
              <a:t>Hebrews 4:3 (NASB95) </a:t>
            </a:r>
          </a:p>
        </p:txBody>
      </p:sp>
      <p:sp>
        <p:nvSpPr>
          <p:cNvPr id="3" name="Content Placeholder 2">
            <a:extLst>
              <a:ext uri="{FF2B5EF4-FFF2-40B4-BE49-F238E27FC236}">
                <a16:creationId xmlns:a16="http://schemas.microsoft.com/office/drawing/2014/main" id="{106BF475-219B-7ED7-8C63-544787994744}"/>
              </a:ext>
            </a:extLst>
          </p:cNvPr>
          <p:cNvSpPr>
            <a:spLocks noGrp="1"/>
          </p:cNvSpPr>
          <p:nvPr>
            <p:ph idx="1"/>
          </p:nvPr>
        </p:nvSpPr>
        <p:spPr/>
        <p:txBody>
          <a:bodyPr>
            <a:normAutofit/>
          </a:bodyPr>
          <a:lstStyle/>
          <a:p>
            <a:pPr marL="0" indent="0" algn="l" rtl="0">
              <a:buNone/>
            </a:pPr>
            <a:r>
              <a:rPr lang="en-US" b="1" i="0" u="none" baseline="0" dirty="0"/>
              <a:t>3</a:t>
            </a:r>
            <a:r>
              <a:rPr lang="en-US" b="0" i="0" u="none" baseline="0" dirty="0"/>
              <a:t> For we who have believed enter that rest, just as He has said, “As I swore in My wrath, They shall not enter My rest,” although His works were finished from the foundation of the world.</a:t>
            </a:r>
          </a:p>
        </p:txBody>
      </p:sp>
    </p:spTree>
    <p:extLst>
      <p:ext uri="{BB962C8B-B14F-4D97-AF65-F5344CB8AC3E}">
        <p14:creationId xmlns:p14="http://schemas.microsoft.com/office/powerpoint/2010/main" val="589884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1393</TotalTime>
  <Words>2348</Words>
  <Application>Microsoft Office PowerPoint</Application>
  <PresentationFormat>Widescreen</PresentationFormat>
  <Paragraphs>181</Paragraphs>
  <Slides>44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44</vt:i4>
      </vt:variant>
    </vt:vector>
  </HeadingPairs>
  <TitlesOfParts>
    <vt:vector size="49" baseType="lpstr">
      <vt:lpstr>Arial</vt:lpstr>
      <vt:lpstr>Lao UI</vt:lpstr>
      <vt:lpstr>Tw Cen MT</vt:lpstr>
      <vt:lpstr>Dwell-Theme</vt:lpstr>
      <vt:lpstr>Dwell-Light-Theme</vt:lpstr>
      <vt:lpstr>Hebrews Chapter 4</vt:lpstr>
      <vt:lpstr>Context</vt:lpstr>
      <vt:lpstr>Context</vt:lpstr>
      <vt:lpstr>Context</vt:lpstr>
      <vt:lpstr>Context</vt:lpstr>
      <vt:lpstr>Context</vt:lpstr>
      <vt:lpstr>Hebrews 4:1–2 (NASB95) </vt:lpstr>
      <vt:lpstr>What is God’s rest?</vt:lpstr>
      <vt:lpstr>Hebrews 4:3 (NASB95) </vt:lpstr>
      <vt:lpstr>What is God’s rest?</vt:lpstr>
      <vt:lpstr>Hebrews 4:4–6 (NASB95) </vt:lpstr>
      <vt:lpstr>What is God’s rest</vt:lpstr>
      <vt:lpstr>What is God’s rest</vt:lpstr>
      <vt:lpstr>What is God’s rest</vt:lpstr>
      <vt:lpstr>Hebrews 4:10–11 (NASB95) </vt:lpstr>
      <vt:lpstr>Hebrews 4:10–11 (NASB95) </vt:lpstr>
      <vt:lpstr>Hebrews 4:10–11 (NASB95) </vt:lpstr>
      <vt:lpstr>Hebrews 4:10–11 (NASB95) </vt:lpstr>
      <vt:lpstr>God’s rest</vt:lpstr>
      <vt:lpstr>Why is this important</vt:lpstr>
      <vt:lpstr>Why is this important</vt:lpstr>
      <vt:lpstr>Why is this important</vt:lpstr>
      <vt:lpstr>Why is this important</vt:lpstr>
      <vt:lpstr>Why is this important</vt:lpstr>
      <vt:lpstr>Why is this important</vt:lpstr>
      <vt:lpstr>Two different issues</vt:lpstr>
      <vt:lpstr>Two different issues</vt:lpstr>
      <vt:lpstr>Two different issues</vt:lpstr>
      <vt:lpstr>How do you live your best life?</vt:lpstr>
      <vt:lpstr>How do you live your best life?</vt:lpstr>
      <vt:lpstr>How do you live your best life?</vt:lpstr>
      <vt:lpstr>What is God’s rest</vt:lpstr>
      <vt:lpstr>What is God’s rest</vt:lpstr>
      <vt:lpstr>But the Christian life is hard?</vt:lpstr>
      <vt:lpstr>But the Christian life is hard?</vt:lpstr>
      <vt:lpstr>What is God’s rest</vt:lpstr>
      <vt:lpstr>What is God’s rest</vt:lpstr>
      <vt:lpstr>What is God’s rest</vt:lpstr>
      <vt:lpstr>PowerPoint Presentation</vt:lpstr>
      <vt:lpstr>What if I’m fooling myself?</vt:lpstr>
      <vt:lpstr>Hebrews 4:11–13 (NASB95) </vt:lpstr>
      <vt:lpstr>What if I’m fooling myself?</vt:lpstr>
      <vt:lpstr>What if I’m fooling myself?</vt:lpstr>
      <vt:lpstr>Hebrews 4:14–16 (NASB95)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LoweryR</dc:creator>
  <cp:lastModifiedBy>Haley</cp:lastModifiedBy>
  <cp:revision>3</cp:revision>
  <dcterms:created xsi:type="dcterms:W3CDTF">2025-01-04T14:18:13Z</dcterms:created>
  <dcterms:modified xsi:type="dcterms:W3CDTF">2025-01-13T15:53:19Z</dcterms:modified>
</cp:coreProperties>
</file>