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7081" r:id="rId2"/>
    <p:sldId id="7570" r:id="rId3"/>
    <p:sldId id="7175" r:id="rId4"/>
    <p:sldId id="7575" r:id="rId5"/>
    <p:sldId id="7309" r:id="rId6"/>
    <p:sldId id="7573" r:id="rId7"/>
    <p:sldId id="7574" r:id="rId8"/>
    <p:sldId id="7576" r:id="rId9"/>
    <p:sldId id="7577" r:id="rId10"/>
    <p:sldId id="7578" r:id="rId11"/>
    <p:sldId id="7666" r:id="rId12"/>
    <p:sldId id="7667" r:id="rId13"/>
    <p:sldId id="7580" r:id="rId14"/>
    <p:sldId id="7668" r:id="rId15"/>
    <p:sldId id="7584" r:id="rId16"/>
    <p:sldId id="7585" r:id="rId17"/>
    <p:sldId id="7590" r:id="rId18"/>
    <p:sldId id="7591" r:id="rId19"/>
    <p:sldId id="7592" r:id="rId20"/>
    <p:sldId id="7593" r:id="rId21"/>
    <p:sldId id="7594" r:id="rId22"/>
    <p:sldId id="7669" r:id="rId23"/>
    <p:sldId id="7595" r:id="rId24"/>
    <p:sldId id="7690" r:id="rId25"/>
    <p:sldId id="7572" r:id="rId26"/>
    <p:sldId id="7691" r:id="rId27"/>
    <p:sldId id="7692" r:id="rId28"/>
    <p:sldId id="7712" r:id="rId29"/>
    <p:sldId id="7710" r:id="rId30"/>
    <p:sldId id="7713" r:id="rId31"/>
    <p:sldId id="7711" r:id="rId32"/>
    <p:sldId id="7693" r:id="rId33"/>
    <p:sldId id="7696" r:id="rId34"/>
    <p:sldId id="7697" r:id="rId35"/>
    <p:sldId id="7709" r:id="rId36"/>
    <p:sldId id="7698" r:id="rId37"/>
    <p:sldId id="7700" r:id="rId38"/>
    <p:sldId id="7701" r:id="rId39"/>
    <p:sldId id="7702" r:id="rId40"/>
    <p:sldId id="7703" r:id="rId41"/>
    <p:sldId id="7704" r:id="rId42"/>
    <p:sldId id="7705" r:id="rId43"/>
    <p:sldId id="7714" r:id="rId44"/>
    <p:sldId id="7706" r:id="rId45"/>
    <p:sldId id="7707" r:id="rId46"/>
    <p:sldId id="7597" r:id="rId47"/>
    <p:sldId id="7587" r:id="rId48"/>
    <p:sldId id="7600" r:id="rId49"/>
    <p:sldId id="7602" r:id="rId50"/>
    <p:sldId id="7603" r:id="rId51"/>
    <p:sldId id="7657" r:id="rId52"/>
    <p:sldId id="7604" r:id="rId53"/>
    <p:sldId id="7605" r:id="rId54"/>
    <p:sldId id="7606" r:id="rId55"/>
    <p:sldId id="7607" r:id="rId56"/>
    <p:sldId id="7614" r:id="rId57"/>
    <p:sldId id="7615" r:id="rId58"/>
    <p:sldId id="7616" r:id="rId59"/>
    <p:sldId id="7622" r:id="rId60"/>
    <p:sldId id="7623" r:id="rId61"/>
    <p:sldId id="7671" r:id="rId62"/>
    <p:sldId id="7672" r:id="rId63"/>
    <p:sldId id="7673" r:id="rId64"/>
    <p:sldId id="7674" r:id="rId65"/>
    <p:sldId id="7675" r:id="rId66"/>
    <p:sldId id="7676" r:id="rId67"/>
    <p:sldId id="7677" r:id="rId68"/>
    <p:sldId id="7678" r:id="rId69"/>
    <p:sldId id="7679" r:id="rId70"/>
    <p:sldId id="7680" r:id="rId71"/>
    <p:sldId id="7681" r:id="rId72"/>
    <p:sldId id="7682" r:id="rId73"/>
    <p:sldId id="7683" r:id="rId74"/>
    <p:sldId id="7684" r:id="rId75"/>
    <p:sldId id="7685" r:id="rId76"/>
    <p:sldId id="7638" r:id="rId77"/>
    <p:sldId id="7640" r:id="rId78"/>
    <p:sldId id="7639" r:id="rId79"/>
    <p:sldId id="7686" r:id="rId80"/>
    <p:sldId id="7687" r:id="rId81"/>
    <p:sldId id="7688" r:id="rId82"/>
    <p:sldId id="7643" r:id="rId83"/>
    <p:sldId id="7645" r:id="rId84"/>
    <p:sldId id="7644" r:id="rId85"/>
    <p:sldId id="7646" r:id="rId86"/>
    <p:sldId id="6976" r:id="rId8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10253F"/>
    <a:srgbClr val="E6E6E6"/>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autoAdjust="0"/>
    <p:restoredTop sz="93117" autoAdjust="0"/>
  </p:normalViewPr>
  <p:slideViewPr>
    <p:cSldViewPr>
      <p:cViewPr varScale="1">
        <p:scale>
          <a:sx n="48" d="100"/>
          <a:sy n="48" d="100"/>
        </p:scale>
        <p:origin x="762"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36</a:t>
            </a:fld>
            <a:endParaRPr lang="en-US"/>
          </a:p>
        </p:txBody>
      </p:sp>
    </p:spTree>
    <p:extLst>
      <p:ext uri="{BB962C8B-B14F-4D97-AF65-F5344CB8AC3E}">
        <p14:creationId xmlns:p14="http://schemas.microsoft.com/office/powerpoint/2010/main" val="331578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86</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2/2/2023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ADC8F4F-956C-4EF2-4243-FFA841FAB12F}"/>
              </a:ext>
            </a:extLst>
          </p:cNvPr>
          <p:cNvSpPr/>
          <p:nvPr/>
        </p:nvSpPr>
        <p:spPr>
          <a:xfrm>
            <a:off x="228600" y="92075"/>
            <a:ext cx="9753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tx1"/>
                </a:solidFill>
              </a:rPr>
              <a:t>Why</a:t>
            </a:r>
            <a:r>
              <a:rPr lang="en-US" sz="8800" b="1" dirty="0">
                <a:solidFill>
                  <a:schemeClr val="tx1"/>
                </a:solidFill>
              </a:rPr>
              <a:t> should I grow? </a:t>
            </a:r>
          </a:p>
        </p:txBody>
      </p:sp>
      <p:sp>
        <p:nvSpPr>
          <p:cNvPr id="3" name="Rectangle 2">
            <a:extLst>
              <a:ext uri="{FF2B5EF4-FFF2-40B4-BE49-F238E27FC236}">
                <a16:creationId xmlns:a16="http://schemas.microsoft.com/office/drawing/2014/main" xmlns="" id="{A9074E4F-5458-338F-0B94-55742629C42C}"/>
              </a:ext>
            </a:extLst>
          </p:cNvPr>
          <p:cNvSpPr/>
          <p:nvPr/>
        </p:nvSpPr>
        <p:spPr>
          <a:xfrm>
            <a:off x="-11091" y="5707381"/>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dirty="0">
                <a:solidFill>
                  <a:schemeClr val="tx1"/>
                </a:solidFill>
                <a:effectLst/>
                <a:ea typeface="Times New Roman" panose="02020603050405020304" pitchFamily="18" charset="0"/>
              </a:rPr>
              <a:t>all of us </a:t>
            </a:r>
            <a:r>
              <a:rPr lang="en-US" sz="3200" dirty="0">
                <a:solidFill>
                  <a:srgbClr val="000000"/>
                </a:solidFill>
                <a:effectLst/>
                <a:ea typeface="Times New Roman" panose="02020603050405020304" pitchFamily="18" charset="0"/>
              </a:rPr>
              <a:t>who have been </a:t>
            </a:r>
            <a:r>
              <a:rPr lang="en-US" sz="3200" b="1" u="sng" dirty="0">
                <a:solidFill>
                  <a:srgbClr val="002060"/>
                </a:solidFill>
                <a:effectLst/>
                <a:ea typeface="Times New Roman" panose="02020603050405020304" pitchFamily="18" charset="0"/>
              </a:rPr>
              <a:t>baptized into  Christ Jesus</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have been baptized into His death</a:t>
            </a:r>
            <a:r>
              <a:rPr lang="en-US" sz="3200" dirty="0">
                <a:solidFill>
                  <a:srgbClr val="000000"/>
                </a:solidFill>
                <a:effectLst/>
                <a:ea typeface="Times New Roman" panose="02020603050405020304" pitchFamily="18" charset="0"/>
              </a:rPr>
              <a:t>?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07418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5029200" y="1676400"/>
            <a:ext cx="762000" cy="16764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xmlns="" id="{EDFBDE6F-FDDD-4A8B-97D1-92D888D107AF}"/>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8A94A652-D605-E51E-18E4-1DF1B9A7FFA9}"/>
              </a:ext>
            </a:extLst>
          </p:cNvPr>
          <p:cNvSpPr/>
          <p:nvPr/>
        </p:nvSpPr>
        <p:spPr>
          <a:xfrm>
            <a:off x="-11091" y="5707381"/>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dirty="0">
                <a:solidFill>
                  <a:schemeClr val="tx1"/>
                </a:solidFill>
                <a:effectLst/>
                <a:ea typeface="Times New Roman" panose="02020603050405020304" pitchFamily="18" charset="0"/>
              </a:rPr>
              <a:t>all of us </a:t>
            </a:r>
            <a:r>
              <a:rPr lang="en-US" sz="3200" dirty="0">
                <a:solidFill>
                  <a:srgbClr val="000000"/>
                </a:solidFill>
                <a:effectLst/>
                <a:ea typeface="Times New Roman" panose="02020603050405020304" pitchFamily="18" charset="0"/>
              </a:rPr>
              <a:t>who have been </a:t>
            </a:r>
            <a:r>
              <a:rPr lang="en-US" sz="3200" b="1" u="sng" dirty="0">
                <a:solidFill>
                  <a:srgbClr val="002060"/>
                </a:solidFill>
                <a:effectLst/>
                <a:ea typeface="Times New Roman" panose="02020603050405020304" pitchFamily="18" charset="0"/>
              </a:rPr>
              <a:t>baptized into  Christ Jesus</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have been baptized into His death</a:t>
            </a:r>
            <a:r>
              <a:rPr lang="en-US" sz="3200" dirty="0">
                <a:solidFill>
                  <a:srgbClr val="000000"/>
                </a:solidFill>
                <a:effectLst/>
                <a:ea typeface="Times New Roman" panose="02020603050405020304" pitchFamily="18" charset="0"/>
              </a:rPr>
              <a:t>?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20982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949FCC0-B9C6-1D6F-A9DC-08EC9A9FEF50}"/>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431B7440-B8DE-90DF-BBBB-749B3E5A5771}"/>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4CDC9FE-C947-49C0-CB4F-5C04382F845D}"/>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DB39546A-0D5C-AD1F-10E5-F75E4BDB57C8}"/>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EE4AD02-3334-85E0-4A04-38422F94735F}"/>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xmlns="" id="{EDFBDE6F-FDDD-4A8B-97D1-92D888D107AF}"/>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8A94A652-D605-E51E-18E4-1DF1B9A7FFA9}"/>
              </a:ext>
            </a:extLst>
          </p:cNvPr>
          <p:cNvSpPr/>
          <p:nvPr/>
        </p:nvSpPr>
        <p:spPr>
          <a:xfrm>
            <a:off x="-11091" y="5707381"/>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dirty="0">
                <a:solidFill>
                  <a:schemeClr val="tx1"/>
                </a:solidFill>
                <a:effectLst/>
                <a:ea typeface="Times New Roman" panose="02020603050405020304" pitchFamily="18" charset="0"/>
              </a:rPr>
              <a:t>all of us </a:t>
            </a:r>
            <a:r>
              <a:rPr lang="en-US" sz="3200" dirty="0">
                <a:solidFill>
                  <a:srgbClr val="000000"/>
                </a:solidFill>
                <a:effectLst/>
                <a:ea typeface="Times New Roman" panose="02020603050405020304" pitchFamily="18" charset="0"/>
              </a:rPr>
              <a:t>who have been </a:t>
            </a:r>
            <a:r>
              <a:rPr lang="en-US" sz="3200" b="1" u="sng" dirty="0">
                <a:solidFill>
                  <a:srgbClr val="002060"/>
                </a:solidFill>
                <a:effectLst/>
                <a:ea typeface="Times New Roman" panose="02020603050405020304" pitchFamily="18" charset="0"/>
              </a:rPr>
              <a:t>baptized into  Christ Jesus</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have been baptized into His death</a:t>
            </a:r>
            <a:r>
              <a:rPr lang="en-US" sz="3200" dirty="0">
                <a:solidFill>
                  <a:srgbClr val="000000"/>
                </a:solidFill>
                <a:effectLst/>
                <a:ea typeface="Times New Roman" panose="02020603050405020304" pitchFamily="18" charset="0"/>
              </a:rPr>
              <a:t>?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11" name="Rounded Rectangular Callout 26">
            <a:extLst>
              <a:ext uri="{FF2B5EF4-FFF2-40B4-BE49-F238E27FC236}">
                <a16:creationId xmlns:a16="http://schemas.microsoft.com/office/drawing/2014/main" xmlns="" id="{8CF365E1-1DA9-9D0C-0399-5DDF49ACBB75}"/>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5" name="Rounded Rectangular Callout 27">
            <a:extLst>
              <a:ext uri="{FF2B5EF4-FFF2-40B4-BE49-F238E27FC236}">
                <a16:creationId xmlns:a16="http://schemas.microsoft.com/office/drawing/2014/main" xmlns="" id="{BB7FCC0F-1D55-B531-4279-AF9DC2EAF4FE}"/>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18" name="Rounded Rectangular Callout 28">
            <a:extLst>
              <a:ext uri="{FF2B5EF4-FFF2-40B4-BE49-F238E27FC236}">
                <a16:creationId xmlns:a16="http://schemas.microsoft.com/office/drawing/2014/main" xmlns="" id="{5FD73D3B-090E-57A7-DF72-A3CF62205E92}"/>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19" name="Rounded Rectangular Callout 31">
            <a:extLst>
              <a:ext uri="{FF2B5EF4-FFF2-40B4-BE49-F238E27FC236}">
                <a16:creationId xmlns:a16="http://schemas.microsoft.com/office/drawing/2014/main" xmlns="" id="{FC34FA4D-5067-6884-2FE2-896F46ED75CE}"/>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0" name="Rounded Rectangular Callout 30">
            <a:extLst>
              <a:ext uri="{FF2B5EF4-FFF2-40B4-BE49-F238E27FC236}">
                <a16:creationId xmlns:a16="http://schemas.microsoft.com/office/drawing/2014/main" xmlns="" id="{147B9258-EBC2-1937-EA8B-4B90879DF01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Tree>
    <p:extLst>
      <p:ext uri="{BB962C8B-B14F-4D97-AF65-F5344CB8AC3E}">
        <p14:creationId xmlns:p14="http://schemas.microsoft.com/office/powerpoint/2010/main" val="23231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5"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949FCC0-B9C6-1D6F-A9DC-08EC9A9FEF50}"/>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431B7440-B8DE-90DF-BBBB-749B3E5A5771}"/>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4CDC9FE-C947-49C0-CB4F-5C04382F845D}"/>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DB39546A-0D5C-AD1F-10E5-F75E4BDB57C8}"/>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EE4AD02-3334-85E0-4A04-38422F94735F}"/>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EDFBDE6F-FDDD-4A8B-97D1-92D888D107AF}"/>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8A94A652-D605-E51E-18E4-1DF1B9A7FFA9}"/>
              </a:ext>
            </a:extLst>
          </p:cNvPr>
          <p:cNvSpPr/>
          <p:nvPr/>
        </p:nvSpPr>
        <p:spPr>
          <a:xfrm>
            <a:off x="-11091" y="5707381"/>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dirty="0">
                <a:solidFill>
                  <a:schemeClr val="tx1"/>
                </a:solidFill>
                <a:effectLst/>
                <a:ea typeface="Times New Roman" panose="02020603050405020304" pitchFamily="18" charset="0"/>
              </a:rPr>
              <a:t>all of us </a:t>
            </a:r>
            <a:r>
              <a:rPr lang="en-US" sz="3200" dirty="0">
                <a:solidFill>
                  <a:srgbClr val="000000"/>
                </a:solidFill>
                <a:effectLst/>
                <a:ea typeface="Times New Roman" panose="02020603050405020304" pitchFamily="18" charset="0"/>
              </a:rPr>
              <a:t>who have been </a:t>
            </a:r>
            <a:r>
              <a:rPr lang="en-US" sz="3200" b="1" u="sng" dirty="0">
                <a:solidFill>
                  <a:srgbClr val="002060"/>
                </a:solidFill>
                <a:effectLst/>
                <a:ea typeface="Times New Roman" panose="02020603050405020304" pitchFamily="18" charset="0"/>
              </a:rPr>
              <a:t>baptized into  Christ Jesus</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have been baptized into His death</a:t>
            </a:r>
            <a:r>
              <a:rPr lang="en-US" sz="3200" dirty="0">
                <a:solidFill>
                  <a:srgbClr val="000000"/>
                </a:solidFill>
                <a:effectLst/>
                <a:ea typeface="Times New Roman" panose="02020603050405020304" pitchFamily="18" charset="0"/>
              </a:rPr>
              <a:t>?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11" name="Rounded Rectangular Callout 26">
            <a:extLst>
              <a:ext uri="{FF2B5EF4-FFF2-40B4-BE49-F238E27FC236}">
                <a16:creationId xmlns:a16="http://schemas.microsoft.com/office/drawing/2014/main" xmlns="" id="{8CF365E1-1DA9-9D0C-0399-5DDF49ACBB75}"/>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5" name="Rounded Rectangular Callout 27">
            <a:extLst>
              <a:ext uri="{FF2B5EF4-FFF2-40B4-BE49-F238E27FC236}">
                <a16:creationId xmlns:a16="http://schemas.microsoft.com/office/drawing/2014/main" xmlns="" id="{BB7FCC0F-1D55-B531-4279-AF9DC2EAF4FE}"/>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18" name="Rounded Rectangular Callout 28">
            <a:extLst>
              <a:ext uri="{FF2B5EF4-FFF2-40B4-BE49-F238E27FC236}">
                <a16:creationId xmlns:a16="http://schemas.microsoft.com/office/drawing/2014/main" xmlns="" id="{5FD73D3B-090E-57A7-DF72-A3CF62205E92}"/>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19" name="Rounded Rectangular Callout 31">
            <a:extLst>
              <a:ext uri="{FF2B5EF4-FFF2-40B4-BE49-F238E27FC236}">
                <a16:creationId xmlns:a16="http://schemas.microsoft.com/office/drawing/2014/main" xmlns="" id="{FC34FA4D-5067-6884-2FE2-896F46ED75CE}"/>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0" name="Rounded Rectangular Callout 30">
            <a:extLst>
              <a:ext uri="{FF2B5EF4-FFF2-40B4-BE49-F238E27FC236}">
                <a16:creationId xmlns:a16="http://schemas.microsoft.com/office/drawing/2014/main" xmlns="" id="{147B9258-EBC2-1937-EA8B-4B90879DF01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37" name="Rounded Rectangular Callout 23">
            <a:extLst>
              <a:ext uri="{FF2B5EF4-FFF2-40B4-BE49-F238E27FC236}">
                <a16:creationId xmlns:a16="http://schemas.microsoft.com/office/drawing/2014/main" xmlns="" id="{094DE6C6-A50B-6519-4DCA-124ADAAD147F}"/>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spTree>
    <p:extLst>
      <p:ext uri="{BB962C8B-B14F-4D97-AF65-F5344CB8AC3E}">
        <p14:creationId xmlns:p14="http://schemas.microsoft.com/office/powerpoint/2010/main" val="353398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55112E-17 1.11022E-16 C 0.00534 0.02199 0.01107 0.04398 0.01875 0.06157 C 0.02669 0.07917 0.03503 0.0956 0.04661 0.10532 C 0.05833 0.11505 0.07161 0.11713 0.08906 0.11944 C 0.10651 0.12176 0.13333 0.12338 0.15143 0.11944 C 0.16953 0.11551 0.18763 0.11157 0.19831 0.09537 C 0.20898 0.07917 0.21159 0.03727 0.21497 0.02176 C 0.21849 0.00625 0.21914 0.00949 0.21849 0.00185 C 0.21771 -0.00579 0.21198 -0.01968 0.21055 -0.02384 " pathEditMode="relative" rAng="0" ptsTypes="AAAAAAAAA">
                                      <p:cBhvr>
                                        <p:cTn id="14" dur="2000" fill="hold"/>
                                        <p:tgtEl>
                                          <p:spTgt spid="43"/>
                                        </p:tgtEl>
                                        <p:attrNameLst>
                                          <p:attrName>ppt_x</p:attrName>
                                          <p:attrName>ppt_y</p:attrName>
                                        </p:attrNameLst>
                                      </p:cBhvr>
                                      <p:rCtr x="10938" y="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8A94A652-D605-E51E-18E4-1DF1B9A7FFA9}"/>
              </a:ext>
            </a:extLst>
          </p:cNvPr>
          <p:cNvSpPr/>
          <p:nvPr/>
        </p:nvSpPr>
        <p:spPr>
          <a:xfrm>
            <a:off x="-11091" y="5707381"/>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dirty="0">
                <a:solidFill>
                  <a:schemeClr val="tx1"/>
                </a:solidFill>
                <a:effectLst/>
                <a:ea typeface="Times New Roman" panose="02020603050405020304" pitchFamily="18" charset="0"/>
              </a:rPr>
              <a:t>all of us </a:t>
            </a:r>
            <a:r>
              <a:rPr lang="en-US" sz="3200" dirty="0">
                <a:solidFill>
                  <a:srgbClr val="000000"/>
                </a:solidFill>
                <a:effectLst/>
                <a:ea typeface="Times New Roman" panose="02020603050405020304" pitchFamily="18" charset="0"/>
              </a:rPr>
              <a:t>who have been </a:t>
            </a:r>
            <a:r>
              <a:rPr lang="en-US" sz="3200" b="1" u="sng" dirty="0">
                <a:solidFill>
                  <a:srgbClr val="002060"/>
                </a:solidFill>
                <a:effectLst/>
                <a:ea typeface="Times New Roman" panose="02020603050405020304" pitchFamily="18" charset="0"/>
              </a:rPr>
              <a:t>baptized into  Christ Jesus</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have been baptized into His death</a:t>
            </a:r>
            <a:r>
              <a:rPr lang="en-US" sz="3200" dirty="0">
                <a:solidFill>
                  <a:srgbClr val="000000"/>
                </a:solidFill>
                <a:effectLst/>
                <a:ea typeface="Times New Roman" panose="02020603050405020304" pitchFamily="18" charset="0"/>
              </a:rPr>
              <a:t>?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grpSp>
        <p:nvGrpSpPr>
          <p:cNvPr id="10" name="Group 9">
            <a:extLst>
              <a:ext uri="{FF2B5EF4-FFF2-40B4-BE49-F238E27FC236}">
                <a16:creationId xmlns:a16="http://schemas.microsoft.com/office/drawing/2014/main" xmlns="" id="{72EE8070-F5C9-7917-3930-6A027AA7887C}"/>
              </a:ext>
            </a:extLst>
          </p:cNvPr>
          <p:cNvGrpSpPr/>
          <p:nvPr/>
        </p:nvGrpSpPr>
        <p:grpSpPr>
          <a:xfrm>
            <a:off x="18442" y="1202862"/>
            <a:ext cx="4588661" cy="3506547"/>
            <a:chOff x="18442" y="1202862"/>
            <a:chExt cx="4588661" cy="3506547"/>
          </a:xfrm>
        </p:grpSpPr>
        <p:cxnSp>
          <p:nvCxnSpPr>
            <p:cNvPr id="5" name="Straight Connector 4">
              <a:extLst>
                <a:ext uri="{FF2B5EF4-FFF2-40B4-BE49-F238E27FC236}">
                  <a16:creationId xmlns:a16="http://schemas.microsoft.com/office/drawing/2014/main" xmlns="" id="{1949FCC0-B9C6-1D6F-A9DC-08EC9A9FEF50}"/>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431B7440-B8DE-90DF-BBBB-749B3E5A5771}"/>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4CDC9FE-C947-49C0-CB4F-5C04382F845D}"/>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DB39546A-0D5C-AD1F-10E5-F75E4BDB57C8}"/>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EE4AD02-3334-85E0-4A04-38422F94735F}"/>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ular Callout 26">
              <a:extLst>
                <a:ext uri="{FF2B5EF4-FFF2-40B4-BE49-F238E27FC236}">
                  <a16:creationId xmlns:a16="http://schemas.microsoft.com/office/drawing/2014/main" xmlns="" id="{8CF365E1-1DA9-9D0C-0399-5DDF49ACBB75}"/>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5" name="Rounded Rectangular Callout 27">
              <a:extLst>
                <a:ext uri="{FF2B5EF4-FFF2-40B4-BE49-F238E27FC236}">
                  <a16:creationId xmlns:a16="http://schemas.microsoft.com/office/drawing/2014/main" xmlns="" id="{BB7FCC0F-1D55-B531-4279-AF9DC2EAF4FE}"/>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18" name="Rounded Rectangular Callout 28">
              <a:extLst>
                <a:ext uri="{FF2B5EF4-FFF2-40B4-BE49-F238E27FC236}">
                  <a16:creationId xmlns:a16="http://schemas.microsoft.com/office/drawing/2014/main" xmlns="" id="{5FD73D3B-090E-57A7-DF72-A3CF62205E92}"/>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19" name="Rounded Rectangular Callout 31">
              <a:extLst>
                <a:ext uri="{FF2B5EF4-FFF2-40B4-BE49-F238E27FC236}">
                  <a16:creationId xmlns:a16="http://schemas.microsoft.com/office/drawing/2014/main" xmlns="" id="{FC34FA4D-5067-6884-2FE2-896F46ED75CE}"/>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0" name="Rounded Rectangular Callout 30">
              <a:extLst>
                <a:ext uri="{FF2B5EF4-FFF2-40B4-BE49-F238E27FC236}">
                  <a16:creationId xmlns:a16="http://schemas.microsoft.com/office/drawing/2014/main" xmlns="" id="{147B9258-EBC2-1937-EA8B-4B90879DF01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37" name="Rounded Rectangular Callout 23">
              <a:extLst>
                <a:ext uri="{FF2B5EF4-FFF2-40B4-BE49-F238E27FC236}">
                  <a16:creationId xmlns:a16="http://schemas.microsoft.com/office/drawing/2014/main" xmlns="" id="{094DE6C6-A50B-6519-4DCA-124ADAAD147F}"/>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2" name="Rounded Rectangular Callout 9">
            <a:extLst>
              <a:ext uri="{FF2B5EF4-FFF2-40B4-BE49-F238E27FC236}">
                <a16:creationId xmlns:a16="http://schemas.microsoft.com/office/drawing/2014/main" xmlns="" id="{3E7499F9-75DE-7C4E-E871-C81271CCA4D9}"/>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4" name="Oval 3">
            <a:extLst>
              <a:ext uri="{FF2B5EF4-FFF2-40B4-BE49-F238E27FC236}">
                <a16:creationId xmlns:a16="http://schemas.microsoft.com/office/drawing/2014/main" xmlns="" id="{5F1226DE-4F02-19FB-C1A6-DB7E5AECA113}"/>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Tree>
    <p:extLst>
      <p:ext uri="{BB962C8B-B14F-4D97-AF65-F5344CB8AC3E}">
        <p14:creationId xmlns:p14="http://schemas.microsoft.com/office/powerpoint/2010/main" val="302409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FE72F63B-A05C-0477-2294-9B7394AF6B03}"/>
              </a:ext>
            </a:extLst>
          </p:cNvPr>
          <p:cNvSpPr/>
          <p:nvPr/>
        </p:nvSpPr>
        <p:spPr>
          <a:xfrm>
            <a:off x="-11091" y="5707381"/>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b="1" u="sng" dirty="0">
                <a:solidFill>
                  <a:srgbClr val="002060"/>
                </a:solidFill>
                <a:effectLst/>
                <a:ea typeface="Times New Roman" panose="02020603050405020304" pitchFamily="18" charset="0"/>
              </a:rPr>
              <a:t>all of us </a:t>
            </a:r>
            <a:r>
              <a:rPr lang="en-US" sz="3200" dirty="0">
                <a:solidFill>
                  <a:srgbClr val="000000"/>
                </a:solidFill>
                <a:effectLst/>
                <a:ea typeface="Times New Roman" panose="02020603050405020304" pitchFamily="18" charset="0"/>
              </a:rPr>
              <a:t>who have been </a:t>
            </a:r>
            <a:r>
              <a:rPr lang="en-US" sz="3200" dirty="0">
                <a:solidFill>
                  <a:schemeClr val="tx1"/>
                </a:solidFill>
                <a:effectLst/>
                <a:ea typeface="Times New Roman" panose="02020603050405020304" pitchFamily="18" charset="0"/>
              </a:rPr>
              <a:t>baptized into  Christ</a:t>
            </a:r>
            <a:r>
              <a:rPr lang="en-US" sz="3200" dirty="0">
                <a:solidFill>
                  <a:srgbClr val="000000"/>
                </a:solidFill>
                <a:effectLst/>
                <a:ea typeface="Times New Roman" panose="02020603050405020304" pitchFamily="18" charset="0"/>
              </a:rPr>
              <a:t> Jesus </a:t>
            </a:r>
            <a:r>
              <a:rPr lang="en-US" sz="3200" b="1" u="sng" dirty="0">
                <a:solidFill>
                  <a:srgbClr val="002060"/>
                </a:solidFill>
                <a:effectLst/>
                <a:ea typeface="Times New Roman" panose="02020603050405020304" pitchFamily="18" charset="0"/>
              </a:rPr>
              <a:t>have been baptized into His death</a:t>
            </a:r>
            <a:r>
              <a:rPr lang="en-US" sz="3200" dirty="0">
                <a:solidFill>
                  <a:srgbClr val="000000"/>
                </a:solidFill>
                <a:effectLst/>
                <a:ea typeface="Times New Roman" panose="02020603050405020304" pitchFamily="18" charset="0"/>
              </a:rPr>
              <a:t>?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5" name="Oval 4">
            <a:extLst>
              <a:ext uri="{FF2B5EF4-FFF2-40B4-BE49-F238E27FC236}">
                <a16:creationId xmlns:a16="http://schemas.microsoft.com/office/drawing/2014/main" xmlns="" id="{88D77188-F957-5296-6C1F-B22AB0C27B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xmlns="" id="{56941AE7-63A5-439A-875A-9CB539BFFE31}"/>
              </a:ext>
            </a:extLst>
          </p:cNvPr>
          <p:cNvGrpSpPr/>
          <p:nvPr/>
        </p:nvGrpSpPr>
        <p:grpSpPr>
          <a:xfrm>
            <a:off x="18442" y="1202862"/>
            <a:ext cx="4588661" cy="3506547"/>
            <a:chOff x="18442" y="1202862"/>
            <a:chExt cx="4588661" cy="3506547"/>
          </a:xfrm>
        </p:grpSpPr>
        <p:cxnSp>
          <p:nvCxnSpPr>
            <p:cNvPr id="7" name="Straight Connector 6">
              <a:extLst>
                <a:ext uri="{FF2B5EF4-FFF2-40B4-BE49-F238E27FC236}">
                  <a16:creationId xmlns:a16="http://schemas.microsoft.com/office/drawing/2014/main" xmlns="" id="{3FDBC4C0-37A7-DA7B-2863-961D7AC63C32}"/>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1012F53-3B64-8737-03B0-1EC919C17EF8}"/>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1AEF5211-959A-602B-2556-4B85B39316BF}"/>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CC36FA57-0B4C-A98B-CD25-1B9B724CF0E8}"/>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432FCEB-F0BB-E9F4-824E-94B442D4097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ular Callout 26">
              <a:extLst>
                <a:ext uri="{FF2B5EF4-FFF2-40B4-BE49-F238E27FC236}">
                  <a16:creationId xmlns:a16="http://schemas.microsoft.com/office/drawing/2014/main" xmlns="" id="{83287892-E525-53D3-E543-B007FA979DFE}"/>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8" name="Rounded Rectangular Callout 27">
              <a:extLst>
                <a:ext uri="{FF2B5EF4-FFF2-40B4-BE49-F238E27FC236}">
                  <a16:creationId xmlns:a16="http://schemas.microsoft.com/office/drawing/2014/main" xmlns="" id="{A0059BD8-CC33-B1A3-619A-A65D106E80CE}"/>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19" name="Rounded Rectangular Callout 28">
              <a:extLst>
                <a:ext uri="{FF2B5EF4-FFF2-40B4-BE49-F238E27FC236}">
                  <a16:creationId xmlns:a16="http://schemas.microsoft.com/office/drawing/2014/main" xmlns="" id="{06EAE536-F2AB-FC77-69E1-0F8B5A447285}"/>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0" name="Rounded Rectangular Callout 31">
              <a:extLst>
                <a:ext uri="{FF2B5EF4-FFF2-40B4-BE49-F238E27FC236}">
                  <a16:creationId xmlns:a16="http://schemas.microsoft.com/office/drawing/2014/main" xmlns="" id="{F43A275F-544C-10E6-2AF9-42D46A8878F1}"/>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1" name="Rounded Rectangular Callout 30">
              <a:extLst>
                <a:ext uri="{FF2B5EF4-FFF2-40B4-BE49-F238E27FC236}">
                  <a16:creationId xmlns:a16="http://schemas.microsoft.com/office/drawing/2014/main" xmlns="" id="{BE28FA31-AE30-F7F0-F427-9E45C1F9143C}"/>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2" name="Rounded Rectangular Callout 23">
              <a:extLst>
                <a:ext uri="{FF2B5EF4-FFF2-40B4-BE49-F238E27FC236}">
                  <a16:creationId xmlns:a16="http://schemas.microsoft.com/office/drawing/2014/main" xmlns="" id="{EAD7C31B-32A4-508A-9C8D-65406B396159}"/>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3" name="Speech Bubble: Rectangle 22">
            <a:extLst>
              <a:ext uri="{FF2B5EF4-FFF2-40B4-BE49-F238E27FC236}">
                <a16:creationId xmlns:a16="http://schemas.microsoft.com/office/drawing/2014/main" xmlns="" id="{347ABE59-1069-F18D-2379-606716217C5E}"/>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New Life</a:t>
            </a:r>
            <a:endParaRPr lang="en-US" dirty="0">
              <a:solidFill>
                <a:schemeClr val="accent4">
                  <a:lumMod val="50000"/>
                </a:schemeClr>
              </a:solidFill>
            </a:endParaRPr>
          </a:p>
        </p:txBody>
      </p:sp>
    </p:spTree>
    <p:extLst>
      <p:ext uri="{BB962C8B-B14F-4D97-AF65-F5344CB8AC3E}">
        <p14:creationId xmlns:p14="http://schemas.microsoft.com/office/powerpoint/2010/main" val="11475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5" name="Rectangle 4">
            <a:extLst>
              <a:ext uri="{FF2B5EF4-FFF2-40B4-BE49-F238E27FC236}">
                <a16:creationId xmlns:a16="http://schemas.microsoft.com/office/drawing/2014/main" xmlns="" id="{2611141A-ADA9-D9FE-E2FE-7359FBAC8966}"/>
              </a:ext>
            </a:extLst>
          </p:cNvPr>
          <p:cNvSpPr/>
          <p:nvPr/>
        </p:nvSpPr>
        <p:spPr>
          <a:xfrm>
            <a:off x="-11091" y="5286668"/>
            <a:ext cx="12192000" cy="156371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4 </a:t>
            </a:r>
            <a:r>
              <a:rPr lang="en-US" sz="3200" b="1" u="sng" dirty="0">
                <a:solidFill>
                  <a:srgbClr val="002060"/>
                </a:solidFill>
                <a:effectLst/>
                <a:ea typeface="Times New Roman" panose="02020603050405020304" pitchFamily="18" charset="0"/>
              </a:rPr>
              <a:t>Therefore we have been buried with Him through baptism into death</a:t>
            </a:r>
            <a:r>
              <a:rPr lang="en-US" sz="3200" dirty="0">
                <a:solidFill>
                  <a:srgbClr val="000000"/>
                </a:solidFill>
                <a:effectLst/>
                <a:ea typeface="Times New Roman" panose="02020603050405020304" pitchFamily="18" charset="0"/>
              </a:rPr>
              <a:t>, so that as Christ was raised from the dead through the glory of the Father, so we too might walk in newness of life. </a:t>
            </a:r>
            <a:endParaRPr lang="en-US" sz="3200" dirty="0">
              <a:effectLst/>
              <a:ea typeface="Times New Roman" panose="02020603050405020304" pitchFamily="18" charset="0"/>
            </a:endParaRP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2" name="Oval 1">
            <a:extLst>
              <a:ext uri="{FF2B5EF4-FFF2-40B4-BE49-F238E27FC236}">
                <a16:creationId xmlns:a16="http://schemas.microsoft.com/office/drawing/2014/main" xmlns="" id="{C956D85C-FF35-E0DF-3089-FF6934BD8C26}"/>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xmlns="" id="{BAF83FFE-820E-9951-64B9-F518C7ADD309}"/>
              </a:ext>
            </a:extLst>
          </p:cNvPr>
          <p:cNvGrpSpPr/>
          <p:nvPr/>
        </p:nvGrpSpPr>
        <p:grpSpPr>
          <a:xfrm>
            <a:off x="18442" y="1202862"/>
            <a:ext cx="4588661" cy="3506547"/>
            <a:chOff x="18442" y="1202862"/>
            <a:chExt cx="4588661" cy="3506547"/>
          </a:xfrm>
        </p:grpSpPr>
        <p:cxnSp>
          <p:nvCxnSpPr>
            <p:cNvPr id="7" name="Straight Connector 6">
              <a:extLst>
                <a:ext uri="{FF2B5EF4-FFF2-40B4-BE49-F238E27FC236}">
                  <a16:creationId xmlns:a16="http://schemas.microsoft.com/office/drawing/2014/main" xmlns="" id="{867887BD-9425-7B66-1D7A-E2BDFC13C3E1}"/>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47EAA72-15C4-EAF8-EC7E-FD80F25AB081}"/>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FF7E5E1-3495-B4E9-0729-2AB3D927F2B3}"/>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9646360B-94DC-046F-96DB-F3352DE8DD00}"/>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CB00BC0-ABE8-4305-C15E-E7621A8CF0F6}"/>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ular Callout 26">
              <a:extLst>
                <a:ext uri="{FF2B5EF4-FFF2-40B4-BE49-F238E27FC236}">
                  <a16:creationId xmlns:a16="http://schemas.microsoft.com/office/drawing/2014/main" xmlns="" id="{5A021B30-5B21-7347-B183-6829240299D0}"/>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8" name="Rounded Rectangular Callout 27">
              <a:extLst>
                <a:ext uri="{FF2B5EF4-FFF2-40B4-BE49-F238E27FC236}">
                  <a16:creationId xmlns:a16="http://schemas.microsoft.com/office/drawing/2014/main" xmlns="" id="{FF6FE541-6307-C482-89D0-3B8E87D1A581}"/>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19" name="Rounded Rectangular Callout 28">
              <a:extLst>
                <a:ext uri="{FF2B5EF4-FFF2-40B4-BE49-F238E27FC236}">
                  <a16:creationId xmlns:a16="http://schemas.microsoft.com/office/drawing/2014/main" xmlns="" id="{CECCA18D-FEAF-6978-C75B-1E2DFDCF3A2D}"/>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0" name="Rounded Rectangular Callout 31">
              <a:extLst>
                <a:ext uri="{FF2B5EF4-FFF2-40B4-BE49-F238E27FC236}">
                  <a16:creationId xmlns:a16="http://schemas.microsoft.com/office/drawing/2014/main" xmlns="" id="{15D12E23-C377-7F5E-DE3C-7D260D1D0547}"/>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1" name="Rounded Rectangular Callout 30">
              <a:extLst>
                <a:ext uri="{FF2B5EF4-FFF2-40B4-BE49-F238E27FC236}">
                  <a16:creationId xmlns:a16="http://schemas.microsoft.com/office/drawing/2014/main" xmlns="" id="{E4B7776D-0431-4DD4-9BEA-D12D70054009}"/>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2" name="Rounded Rectangular Callout 23">
              <a:extLst>
                <a:ext uri="{FF2B5EF4-FFF2-40B4-BE49-F238E27FC236}">
                  <a16:creationId xmlns:a16="http://schemas.microsoft.com/office/drawing/2014/main" xmlns="" id="{6DB6E038-E15E-D4B1-21B9-5BAA420CB304}"/>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3" name="Speech Bubble: Rectangle 22">
            <a:extLst>
              <a:ext uri="{FF2B5EF4-FFF2-40B4-BE49-F238E27FC236}">
                <a16:creationId xmlns:a16="http://schemas.microsoft.com/office/drawing/2014/main" xmlns="" id="{AC32D64C-870B-19CE-0F1D-86ECE32A9E54}"/>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New Life</a:t>
            </a:r>
            <a:endParaRPr lang="en-US" dirty="0">
              <a:solidFill>
                <a:schemeClr val="accent4">
                  <a:lumMod val="50000"/>
                </a:schemeClr>
              </a:solidFill>
            </a:endParaRPr>
          </a:p>
        </p:txBody>
      </p:sp>
    </p:spTree>
    <p:extLst>
      <p:ext uri="{BB962C8B-B14F-4D97-AF65-F5344CB8AC3E}">
        <p14:creationId xmlns:p14="http://schemas.microsoft.com/office/powerpoint/2010/main" val="33974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5" name="Rectangle 4">
            <a:extLst>
              <a:ext uri="{FF2B5EF4-FFF2-40B4-BE49-F238E27FC236}">
                <a16:creationId xmlns:a16="http://schemas.microsoft.com/office/drawing/2014/main" xmlns="" id="{2611141A-ADA9-D9FE-E2FE-7359FBAC8966}"/>
              </a:ext>
            </a:extLst>
          </p:cNvPr>
          <p:cNvSpPr/>
          <p:nvPr/>
        </p:nvSpPr>
        <p:spPr>
          <a:xfrm>
            <a:off x="-11091" y="5286668"/>
            <a:ext cx="12192000" cy="156371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4 </a:t>
            </a:r>
            <a:r>
              <a:rPr lang="en-US" sz="3200" dirty="0">
                <a:solidFill>
                  <a:srgbClr val="000000"/>
                </a:solidFill>
                <a:effectLst/>
                <a:ea typeface="Times New Roman" panose="02020603050405020304" pitchFamily="18" charset="0"/>
              </a:rPr>
              <a:t>Therefore we have been </a:t>
            </a:r>
            <a:r>
              <a:rPr lang="en-US" sz="3200" dirty="0">
                <a:solidFill>
                  <a:schemeClr val="tx1"/>
                </a:solidFill>
                <a:effectLst/>
                <a:ea typeface="Times New Roman" panose="02020603050405020304" pitchFamily="18" charset="0"/>
              </a:rPr>
              <a:t>buried with Him through baptism into death</a:t>
            </a:r>
            <a:r>
              <a:rPr lang="en-US" sz="3200" dirty="0">
                <a:solidFill>
                  <a:srgbClr val="000000"/>
                </a:solidFill>
                <a:effectLst/>
                <a:ea typeface="Times New Roman" panose="02020603050405020304" pitchFamily="18" charset="0"/>
              </a:rPr>
              <a:t>, so that </a:t>
            </a:r>
            <a:r>
              <a:rPr lang="en-US" sz="3200" b="1" u="sng" dirty="0">
                <a:solidFill>
                  <a:srgbClr val="002060"/>
                </a:solidFill>
                <a:effectLst/>
                <a:ea typeface="Times New Roman" panose="02020603050405020304" pitchFamily="18" charset="0"/>
              </a:rPr>
              <a:t>as Christ was raised from the dead</a:t>
            </a:r>
            <a:r>
              <a:rPr lang="en-US" sz="3200" dirty="0">
                <a:solidFill>
                  <a:srgbClr val="000000"/>
                </a:solidFill>
                <a:effectLst/>
                <a:ea typeface="Times New Roman" panose="02020603050405020304" pitchFamily="18" charset="0"/>
              </a:rPr>
              <a:t> through the glory of the Father, </a:t>
            </a:r>
            <a:r>
              <a:rPr lang="en-US" sz="3200" b="1" u="sng" dirty="0">
                <a:solidFill>
                  <a:srgbClr val="002060"/>
                </a:solidFill>
                <a:effectLst/>
                <a:ea typeface="Times New Roman" panose="02020603050405020304" pitchFamily="18" charset="0"/>
              </a:rPr>
              <a:t>so we too </a:t>
            </a:r>
            <a:r>
              <a:rPr lang="en-US" sz="3200" dirty="0">
                <a:solidFill>
                  <a:srgbClr val="000000"/>
                </a:solidFill>
                <a:effectLst/>
                <a:ea typeface="Times New Roman" panose="02020603050405020304" pitchFamily="18" charset="0"/>
              </a:rPr>
              <a:t>might walk in newness of life. </a:t>
            </a:r>
            <a:endParaRPr lang="en-US" sz="3200" dirty="0">
              <a:effectLst/>
              <a:ea typeface="Times New Roman" panose="02020603050405020304" pitchFamily="18" charset="0"/>
            </a:endParaRP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2" name="Oval 1">
            <a:extLst>
              <a:ext uri="{FF2B5EF4-FFF2-40B4-BE49-F238E27FC236}">
                <a16:creationId xmlns:a16="http://schemas.microsoft.com/office/drawing/2014/main" xmlns="" id="{5C722A87-4190-31FF-AF36-EC1882ACE0F4}"/>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xmlns="" id="{DBFD692E-B722-C4FE-5D4A-1F1105F73E67}"/>
              </a:ext>
            </a:extLst>
          </p:cNvPr>
          <p:cNvGrpSpPr/>
          <p:nvPr/>
        </p:nvGrpSpPr>
        <p:grpSpPr>
          <a:xfrm>
            <a:off x="18442" y="1202862"/>
            <a:ext cx="4588661" cy="3506547"/>
            <a:chOff x="18442" y="1202862"/>
            <a:chExt cx="4588661" cy="3506547"/>
          </a:xfrm>
        </p:grpSpPr>
        <p:cxnSp>
          <p:nvCxnSpPr>
            <p:cNvPr id="7" name="Straight Connector 6">
              <a:extLst>
                <a:ext uri="{FF2B5EF4-FFF2-40B4-BE49-F238E27FC236}">
                  <a16:creationId xmlns:a16="http://schemas.microsoft.com/office/drawing/2014/main" xmlns="" id="{8FF582F1-4FC3-FF2D-C64B-944171A512F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CF4003D0-832F-8B18-363F-60A7B677656A}"/>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5E6944A-B82D-B79E-7BA9-816BF0B160B3}"/>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7C9CED2-3FC4-432B-81F6-27AD660260DC}"/>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1EABD5D-D6D1-51E2-CA2F-2CE3834D3710}"/>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ular Callout 26">
              <a:extLst>
                <a:ext uri="{FF2B5EF4-FFF2-40B4-BE49-F238E27FC236}">
                  <a16:creationId xmlns:a16="http://schemas.microsoft.com/office/drawing/2014/main" xmlns="" id="{7A36ADAF-9455-2B1F-E6A2-D5F307F61E55}"/>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8" name="Rounded Rectangular Callout 27">
              <a:extLst>
                <a:ext uri="{FF2B5EF4-FFF2-40B4-BE49-F238E27FC236}">
                  <a16:creationId xmlns:a16="http://schemas.microsoft.com/office/drawing/2014/main" xmlns="" id="{E8569C61-8ED1-E1EC-2D91-B4084366D477}"/>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19" name="Rounded Rectangular Callout 28">
              <a:extLst>
                <a:ext uri="{FF2B5EF4-FFF2-40B4-BE49-F238E27FC236}">
                  <a16:creationId xmlns:a16="http://schemas.microsoft.com/office/drawing/2014/main" xmlns="" id="{1F142B2D-DD17-B44B-9586-570B28DD5CC2}"/>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0" name="Rounded Rectangular Callout 31">
              <a:extLst>
                <a:ext uri="{FF2B5EF4-FFF2-40B4-BE49-F238E27FC236}">
                  <a16:creationId xmlns:a16="http://schemas.microsoft.com/office/drawing/2014/main" xmlns="" id="{9D1FDC82-9375-DB48-8C1B-2E4CF07480AA}"/>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1" name="Rounded Rectangular Callout 30">
              <a:extLst>
                <a:ext uri="{FF2B5EF4-FFF2-40B4-BE49-F238E27FC236}">
                  <a16:creationId xmlns:a16="http://schemas.microsoft.com/office/drawing/2014/main" xmlns="" id="{59C0854C-8DD2-05AB-887A-D8FB00A26AAC}"/>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2" name="Rounded Rectangular Callout 23">
              <a:extLst>
                <a:ext uri="{FF2B5EF4-FFF2-40B4-BE49-F238E27FC236}">
                  <a16:creationId xmlns:a16="http://schemas.microsoft.com/office/drawing/2014/main" xmlns="" id="{D316E3AA-9C7B-89FA-8334-01617F6BCD3F}"/>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3" name="Speech Bubble: Rectangle 22">
            <a:extLst>
              <a:ext uri="{FF2B5EF4-FFF2-40B4-BE49-F238E27FC236}">
                <a16:creationId xmlns:a16="http://schemas.microsoft.com/office/drawing/2014/main" xmlns="" id="{F585FF31-4B2E-BF13-E6A2-36F38F13D406}"/>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New Life</a:t>
            </a:r>
            <a:endParaRPr lang="en-US" dirty="0">
              <a:solidFill>
                <a:schemeClr val="accent4">
                  <a:lumMod val="50000"/>
                </a:schemeClr>
              </a:solidFill>
            </a:endParaRPr>
          </a:p>
        </p:txBody>
      </p:sp>
    </p:spTree>
    <p:extLst>
      <p:ext uri="{BB962C8B-B14F-4D97-AF65-F5344CB8AC3E}">
        <p14:creationId xmlns:p14="http://schemas.microsoft.com/office/powerpoint/2010/main" val="344391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5" name="Rectangle 4">
            <a:extLst>
              <a:ext uri="{FF2B5EF4-FFF2-40B4-BE49-F238E27FC236}">
                <a16:creationId xmlns:a16="http://schemas.microsoft.com/office/drawing/2014/main" xmlns="" id="{2611141A-ADA9-D9FE-E2FE-7359FBAC8966}"/>
              </a:ext>
            </a:extLst>
          </p:cNvPr>
          <p:cNvSpPr/>
          <p:nvPr/>
        </p:nvSpPr>
        <p:spPr>
          <a:xfrm>
            <a:off x="-11091" y="5286668"/>
            <a:ext cx="12192000" cy="156371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4 </a:t>
            </a:r>
            <a:r>
              <a:rPr lang="en-US" sz="3200" dirty="0">
                <a:solidFill>
                  <a:srgbClr val="000000"/>
                </a:solidFill>
                <a:effectLst/>
                <a:ea typeface="Times New Roman" panose="02020603050405020304" pitchFamily="18" charset="0"/>
              </a:rPr>
              <a:t>Therefore we have been </a:t>
            </a:r>
            <a:r>
              <a:rPr lang="en-US" sz="3200" dirty="0">
                <a:solidFill>
                  <a:schemeClr val="tx1"/>
                </a:solidFill>
                <a:effectLst/>
                <a:ea typeface="Times New Roman" panose="02020603050405020304" pitchFamily="18" charset="0"/>
              </a:rPr>
              <a:t>buried with Him through baptism into death</a:t>
            </a:r>
            <a:r>
              <a:rPr lang="en-US" sz="3200" dirty="0">
                <a:solidFill>
                  <a:srgbClr val="000000"/>
                </a:solidFill>
                <a:effectLst/>
                <a:ea typeface="Times New Roman" panose="02020603050405020304" pitchFamily="18" charset="0"/>
              </a:rPr>
              <a:t>, so that </a:t>
            </a:r>
            <a:r>
              <a:rPr lang="en-US" sz="3200" dirty="0">
                <a:solidFill>
                  <a:schemeClr val="tx1"/>
                </a:solidFill>
                <a:effectLst/>
                <a:ea typeface="Times New Roman" panose="02020603050405020304" pitchFamily="18" charset="0"/>
              </a:rPr>
              <a:t>as Christ was raised from the dead through the glory of the Father, so we too </a:t>
            </a:r>
            <a:r>
              <a:rPr lang="en-US" sz="3200" dirty="0">
                <a:solidFill>
                  <a:srgbClr val="000000"/>
                </a:solidFill>
                <a:effectLst/>
                <a:ea typeface="Times New Roman" panose="02020603050405020304" pitchFamily="18" charset="0"/>
              </a:rPr>
              <a:t>might </a:t>
            </a:r>
            <a:r>
              <a:rPr lang="en-US" sz="3200" b="1" u="sng" dirty="0">
                <a:solidFill>
                  <a:srgbClr val="002060"/>
                </a:solidFill>
                <a:effectLst/>
                <a:ea typeface="Times New Roman" panose="02020603050405020304" pitchFamily="18" charset="0"/>
              </a:rPr>
              <a:t>walk in newness of life</a:t>
            </a:r>
            <a:r>
              <a:rPr lang="en-US" sz="3200" dirty="0">
                <a:solidFill>
                  <a:srgbClr val="000000"/>
                </a:solidFill>
                <a:effectLst/>
                <a:ea typeface="Times New Roman" panose="02020603050405020304" pitchFamily="18" charset="0"/>
              </a:rPr>
              <a:t>. </a:t>
            </a:r>
            <a:endParaRPr lang="en-US" sz="3200" dirty="0">
              <a:effectLst/>
              <a:ea typeface="Times New Roman" panose="02020603050405020304" pitchFamily="18" charset="0"/>
            </a:endParaRP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2" name="Oval 1">
            <a:extLst>
              <a:ext uri="{FF2B5EF4-FFF2-40B4-BE49-F238E27FC236}">
                <a16:creationId xmlns:a16="http://schemas.microsoft.com/office/drawing/2014/main" xmlns="" id="{CC2E2EDC-544F-BE4C-581F-66591141FAEE}"/>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xmlns="" id="{96A15BB1-9FDA-D793-133F-87A6427F2707}"/>
              </a:ext>
            </a:extLst>
          </p:cNvPr>
          <p:cNvGrpSpPr/>
          <p:nvPr/>
        </p:nvGrpSpPr>
        <p:grpSpPr>
          <a:xfrm>
            <a:off x="18442" y="1202862"/>
            <a:ext cx="4588661" cy="3506547"/>
            <a:chOff x="18442" y="1202862"/>
            <a:chExt cx="4588661" cy="3506547"/>
          </a:xfrm>
        </p:grpSpPr>
        <p:cxnSp>
          <p:nvCxnSpPr>
            <p:cNvPr id="7" name="Straight Connector 6">
              <a:extLst>
                <a:ext uri="{FF2B5EF4-FFF2-40B4-BE49-F238E27FC236}">
                  <a16:creationId xmlns:a16="http://schemas.microsoft.com/office/drawing/2014/main" xmlns="" id="{26B7DA8C-A8CF-DDC9-71C4-58218FE75160}"/>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69B47B25-0A0D-0C03-13A8-6F6BF22FF7F5}"/>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8C0EC0A8-D4D7-826A-CF4B-4C369132080F}"/>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942B5FA-E981-A639-E331-1564DDD44C5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14FE4B4-DD1A-11F2-6677-25261EFA9A40}"/>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ular Callout 26">
              <a:extLst>
                <a:ext uri="{FF2B5EF4-FFF2-40B4-BE49-F238E27FC236}">
                  <a16:creationId xmlns:a16="http://schemas.microsoft.com/office/drawing/2014/main" xmlns="" id="{62B73461-4D18-8FE2-DE19-5C52628CF49E}"/>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8" name="Rounded Rectangular Callout 27">
              <a:extLst>
                <a:ext uri="{FF2B5EF4-FFF2-40B4-BE49-F238E27FC236}">
                  <a16:creationId xmlns:a16="http://schemas.microsoft.com/office/drawing/2014/main" xmlns="" id="{5153CB52-F177-A7B5-4153-15683D24F592}"/>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19" name="Rounded Rectangular Callout 28">
              <a:extLst>
                <a:ext uri="{FF2B5EF4-FFF2-40B4-BE49-F238E27FC236}">
                  <a16:creationId xmlns:a16="http://schemas.microsoft.com/office/drawing/2014/main" xmlns="" id="{F315FE8B-97BA-B1F9-A4E3-2453118690C0}"/>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0" name="Rounded Rectangular Callout 31">
              <a:extLst>
                <a:ext uri="{FF2B5EF4-FFF2-40B4-BE49-F238E27FC236}">
                  <a16:creationId xmlns:a16="http://schemas.microsoft.com/office/drawing/2014/main" xmlns="" id="{D90C7C29-960A-8BA2-584E-D78B0500653E}"/>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1" name="Rounded Rectangular Callout 30">
              <a:extLst>
                <a:ext uri="{FF2B5EF4-FFF2-40B4-BE49-F238E27FC236}">
                  <a16:creationId xmlns:a16="http://schemas.microsoft.com/office/drawing/2014/main" xmlns="" id="{7C0C666B-8AB4-D3C9-413D-2FDF2F8BA1F0}"/>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2" name="Rounded Rectangular Callout 23">
              <a:extLst>
                <a:ext uri="{FF2B5EF4-FFF2-40B4-BE49-F238E27FC236}">
                  <a16:creationId xmlns:a16="http://schemas.microsoft.com/office/drawing/2014/main" xmlns="" id="{0184B3C9-C52F-F036-34C8-58E5EAA3640C}"/>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33" name="Speech Bubble: Rectangle 32">
            <a:extLst>
              <a:ext uri="{FF2B5EF4-FFF2-40B4-BE49-F238E27FC236}">
                <a16:creationId xmlns:a16="http://schemas.microsoft.com/office/drawing/2014/main" xmlns="" id="{481D616B-C525-2F55-7C23-877723687057}"/>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New Life</a:t>
            </a:r>
            <a:endParaRPr lang="en-US" dirty="0"/>
          </a:p>
        </p:txBody>
      </p:sp>
    </p:spTree>
    <p:extLst>
      <p:ext uri="{BB962C8B-B14F-4D97-AF65-F5344CB8AC3E}">
        <p14:creationId xmlns:p14="http://schemas.microsoft.com/office/powerpoint/2010/main" val="168394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5" name="Rectangle 4">
            <a:extLst>
              <a:ext uri="{FF2B5EF4-FFF2-40B4-BE49-F238E27FC236}">
                <a16:creationId xmlns:a16="http://schemas.microsoft.com/office/drawing/2014/main" xmlns="" id="{2611141A-ADA9-D9FE-E2FE-7359FBAC8966}"/>
              </a:ext>
            </a:extLst>
          </p:cNvPr>
          <p:cNvSpPr/>
          <p:nvPr/>
        </p:nvSpPr>
        <p:spPr>
          <a:xfrm>
            <a:off x="-11091" y="5286668"/>
            <a:ext cx="12192000" cy="156371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4 </a:t>
            </a:r>
            <a:r>
              <a:rPr lang="en-US" sz="3200" dirty="0">
                <a:solidFill>
                  <a:srgbClr val="000000"/>
                </a:solidFill>
                <a:effectLst/>
                <a:ea typeface="Times New Roman" panose="02020603050405020304" pitchFamily="18" charset="0"/>
              </a:rPr>
              <a:t>Therefore we have been </a:t>
            </a:r>
            <a:r>
              <a:rPr lang="en-US" sz="3200" dirty="0">
                <a:solidFill>
                  <a:schemeClr val="tx1"/>
                </a:solidFill>
                <a:effectLst/>
                <a:ea typeface="Times New Roman" panose="02020603050405020304" pitchFamily="18" charset="0"/>
              </a:rPr>
              <a:t>buried with Him through baptism into death</a:t>
            </a:r>
            <a:r>
              <a:rPr lang="en-US" sz="3200" dirty="0">
                <a:solidFill>
                  <a:srgbClr val="000000"/>
                </a:solidFill>
                <a:effectLst/>
                <a:ea typeface="Times New Roman" panose="02020603050405020304" pitchFamily="18" charset="0"/>
              </a:rPr>
              <a:t>, so that </a:t>
            </a:r>
            <a:r>
              <a:rPr lang="en-US" sz="3200" dirty="0">
                <a:solidFill>
                  <a:schemeClr val="tx1"/>
                </a:solidFill>
                <a:effectLst/>
                <a:ea typeface="Times New Roman" panose="02020603050405020304" pitchFamily="18" charset="0"/>
              </a:rPr>
              <a:t>as Christ was raised from the dead through the glory of the Father, so we too </a:t>
            </a:r>
            <a:r>
              <a:rPr lang="en-US" sz="3200" dirty="0">
                <a:solidFill>
                  <a:srgbClr val="000000"/>
                </a:solidFill>
                <a:effectLst/>
                <a:ea typeface="Times New Roman" panose="02020603050405020304" pitchFamily="18" charset="0"/>
              </a:rPr>
              <a:t>might </a:t>
            </a:r>
            <a:r>
              <a:rPr lang="en-US" sz="3200" b="1" u="sng" dirty="0">
                <a:solidFill>
                  <a:srgbClr val="002060"/>
                </a:solidFill>
                <a:effectLst/>
                <a:ea typeface="Times New Roman" panose="02020603050405020304" pitchFamily="18" charset="0"/>
              </a:rPr>
              <a:t>walk in newness of life</a:t>
            </a:r>
            <a:r>
              <a:rPr lang="en-US" sz="3200" dirty="0">
                <a:solidFill>
                  <a:srgbClr val="000000"/>
                </a:solidFill>
                <a:effectLst/>
                <a:ea typeface="Times New Roman" panose="02020603050405020304" pitchFamily="18" charset="0"/>
              </a:rPr>
              <a:t>. </a:t>
            </a:r>
            <a:endParaRPr lang="en-US" sz="3200" dirty="0">
              <a:effectLst/>
              <a:ea typeface="Times New Roman" panose="02020603050405020304" pitchFamily="18" charset="0"/>
            </a:endParaRP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3">
            <a:extLst>
              <a:ext uri="{FF2B5EF4-FFF2-40B4-BE49-F238E27FC236}">
                <a16:creationId xmlns:a16="http://schemas.microsoft.com/office/drawing/2014/main" xmlns="" id="{A534329A-0726-016E-5FCD-F090411DA387}"/>
              </a:ext>
            </a:extLst>
          </p:cNvPr>
          <p:cNvSpPr/>
          <p:nvPr/>
        </p:nvSpPr>
        <p:spPr>
          <a:xfrm>
            <a:off x="76200" y="169996"/>
            <a:ext cx="8820443"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Exciting and confusing at the same time!</a:t>
            </a:r>
            <a:endParaRPr lang="en-US" sz="4000" b="1" i="1" dirty="0"/>
          </a:p>
        </p:txBody>
      </p:sp>
      <p:sp>
        <p:nvSpPr>
          <p:cNvPr id="6" name="Oval 5">
            <a:extLst>
              <a:ext uri="{FF2B5EF4-FFF2-40B4-BE49-F238E27FC236}">
                <a16:creationId xmlns:a16="http://schemas.microsoft.com/office/drawing/2014/main" xmlns="" id="{9BFB6F40-20F6-4CCB-D070-62E703C8D5C3}"/>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306C1B31-DEEA-DD77-BEC2-091F5D47F57F}"/>
              </a:ext>
            </a:extLst>
          </p:cNvPr>
          <p:cNvGrpSpPr/>
          <p:nvPr/>
        </p:nvGrpSpPr>
        <p:grpSpPr>
          <a:xfrm>
            <a:off x="18442" y="1202862"/>
            <a:ext cx="4588661" cy="3506547"/>
            <a:chOff x="18442" y="1202862"/>
            <a:chExt cx="4588661" cy="3506547"/>
          </a:xfrm>
        </p:grpSpPr>
        <p:cxnSp>
          <p:nvCxnSpPr>
            <p:cNvPr id="8" name="Straight Connector 7">
              <a:extLst>
                <a:ext uri="{FF2B5EF4-FFF2-40B4-BE49-F238E27FC236}">
                  <a16:creationId xmlns:a16="http://schemas.microsoft.com/office/drawing/2014/main" xmlns="" id="{F86F1134-1C3D-0CBF-066D-326E2D2D186A}"/>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68FD7B58-6230-9C89-81DD-60B271C2C7B2}"/>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4039BBD3-D891-3502-8C3F-E33EAABDFD43}"/>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7BBAB2D-97DE-AADD-0F2B-6D7EFE58FB15}"/>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62858E7F-FCEC-5629-9219-AF74D0905809}"/>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FE61F86C-C400-EC4A-FF37-CE8F3C08A994}"/>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51EC464E-2143-ADFF-0FCC-A289C8393493}"/>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28759BA9-60BF-1584-79CA-573C51C71CD4}"/>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77CB3939-6CB8-83FC-4EB1-9AA73CB3E50C}"/>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14BCC18F-430E-1E8F-3DDD-F4632E534E87}"/>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3" name="Rounded Rectangular Callout 23">
              <a:extLst>
                <a:ext uri="{FF2B5EF4-FFF2-40B4-BE49-F238E27FC236}">
                  <a16:creationId xmlns:a16="http://schemas.microsoft.com/office/drawing/2014/main" xmlns="" id="{616AE55A-27E7-75FD-BA33-8B8088099B9D}"/>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33" name="Speech Bubble: Rectangle 32">
            <a:extLst>
              <a:ext uri="{FF2B5EF4-FFF2-40B4-BE49-F238E27FC236}">
                <a16:creationId xmlns:a16="http://schemas.microsoft.com/office/drawing/2014/main" xmlns="" id="{A88D7D1B-13D2-1A96-D6FB-E24B6DE5297A}"/>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New Life</a:t>
            </a:r>
            <a:endParaRPr lang="en-US" dirty="0"/>
          </a:p>
        </p:txBody>
      </p:sp>
    </p:spTree>
    <p:extLst>
      <p:ext uri="{BB962C8B-B14F-4D97-AF65-F5344CB8AC3E}">
        <p14:creationId xmlns:p14="http://schemas.microsoft.com/office/powerpoint/2010/main" val="30944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1455503" y="5562600"/>
            <a:ext cx="10584097" cy="10106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Rom 6:1-14 </a:t>
            </a:r>
            <a:r>
              <a:rPr lang="en-US" sz="6000" b="1" i="1" dirty="0">
                <a:solidFill>
                  <a:schemeClr val="bg1"/>
                </a:solidFill>
              </a:rPr>
              <a:t>The Newness of Life </a:t>
            </a:r>
          </a:p>
        </p:txBody>
      </p:sp>
    </p:spTree>
    <p:extLst>
      <p:ext uri="{BB962C8B-B14F-4D97-AF65-F5344CB8AC3E}">
        <p14:creationId xmlns:p14="http://schemas.microsoft.com/office/powerpoint/2010/main" val="74831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5" name="Rectangle 4">
            <a:extLst>
              <a:ext uri="{FF2B5EF4-FFF2-40B4-BE49-F238E27FC236}">
                <a16:creationId xmlns:a16="http://schemas.microsoft.com/office/drawing/2014/main" xmlns="" id="{2611141A-ADA9-D9FE-E2FE-7359FBAC8966}"/>
              </a:ext>
            </a:extLst>
          </p:cNvPr>
          <p:cNvSpPr/>
          <p:nvPr/>
        </p:nvSpPr>
        <p:spPr>
          <a:xfrm>
            <a:off x="-11091" y="5573444"/>
            <a:ext cx="12192000" cy="127693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6:5 </a:t>
            </a:r>
            <a:r>
              <a:rPr lang="en-US" sz="3200" dirty="0">
                <a:solidFill>
                  <a:schemeClr val="tx1"/>
                </a:solidFill>
              </a:rPr>
              <a:t>For if we have become united with Him in the likeness of His death, certainly we shall also be in the likeness of His resurrection,  </a:t>
            </a:r>
          </a:p>
          <a:p>
            <a:pPr marL="0" marR="0">
              <a:lnSpc>
                <a:spcPct val="107000"/>
              </a:lnSpc>
              <a:spcBef>
                <a:spcPts val="0"/>
              </a:spcBef>
              <a:spcAft>
                <a:spcPts val="0"/>
              </a:spcAft>
            </a:pPr>
            <a:endParaRPr lang="en-US" sz="3400" dirty="0">
              <a:solidFill>
                <a:schemeClr val="tx1"/>
              </a:solidFill>
            </a:endParaRPr>
          </a:p>
        </p:txBody>
      </p:sp>
      <p:sp>
        <p:nvSpPr>
          <p:cNvPr id="6" name="Oval 5">
            <a:extLst>
              <a:ext uri="{FF2B5EF4-FFF2-40B4-BE49-F238E27FC236}">
                <a16:creationId xmlns:a16="http://schemas.microsoft.com/office/drawing/2014/main" xmlns="" id="{28535461-2A78-A919-E43B-1BF08D286B1E}"/>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245CFDBE-E749-045B-B241-1C4C7B7AF6A6}"/>
              </a:ext>
            </a:extLst>
          </p:cNvPr>
          <p:cNvGrpSpPr/>
          <p:nvPr/>
        </p:nvGrpSpPr>
        <p:grpSpPr>
          <a:xfrm>
            <a:off x="18442" y="1202862"/>
            <a:ext cx="4588661" cy="3506547"/>
            <a:chOff x="18442" y="1202862"/>
            <a:chExt cx="4588661" cy="3506547"/>
          </a:xfrm>
        </p:grpSpPr>
        <p:cxnSp>
          <p:nvCxnSpPr>
            <p:cNvPr id="8" name="Straight Connector 7">
              <a:extLst>
                <a:ext uri="{FF2B5EF4-FFF2-40B4-BE49-F238E27FC236}">
                  <a16:creationId xmlns:a16="http://schemas.microsoft.com/office/drawing/2014/main" xmlns="" id="{07412BAF-830E-561B-2376-3D751519A57F}"/>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F39C991-9226-99DC-B31D-F7D828DB38B3}"/>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AF80F559-76E3-0AAA-0658-15CB98F25074}"/>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D310AEB-5926-D4B7-E3AE-F3A518074764}"/>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1F60749-8358-D704-2D16-0D1DDA1683CD}"/>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672719BA-E3CE-6414-4FA7-8F696AAAEF40}"/>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1FFFFD26-FBEA-C500-D0B5-F4924F8BD589}"/>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07208FD0-275A-C3E4-340B-4B4D0C391AC8}"/>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A31D407F-28E3-7DE2-2722-167D26A2A072}"/>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C9993646-19DC-CD42-86F9-4E94EB638927}"/>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3" name="Rounded Rectangular Callout 23">
              <a:extLst>
                <a:ext uri="{FF2B5EF4-FFF2-40B4-BE49-F238E27FC236}">
                  <a16:creationId xmlns:a16="http://schemas.microsoft.com/office/drawing/2014/main" xmlns="" id="{EA2DADA6-2032-A3CD-417A-25390A09EDCA}"/>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33" name="Speech Bubble: Rectangle 32">
            <a:extLst>
              <a:ext uri="{FF2B5EF4-FFF2-40B4-BE49-F238E27FC236}">
                <a16:creationId xmlns:a16="http://schemas.microsoft.com/office/drawing/2014/main" xmlns="" id="{0D2C610F-7930-6BC8-1F5E-DBE261E0F894}"/>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New Life</a:t>
            </a:r>
            <a:endParaRPr lang="en-US" dirty="0"/>
          </a:p>
        </p:txBody>
      </p:sp>
      <p:sp>
        <p:nvSpPr>
          <p:cNvPr id="34" name="Rounded Rectangular Callout 3">
            <a:extLst>
              <a:ext uri="{FF2B5EF4-FFF2-40B4-BE49-F238E27FC236}">
                <a16:creationId xmlns:a16="http://schemas.microsoft.com/office/drawing/2014/main" xmlns="" id="{669481D7-577B-4CB7-C3F9-5170E56DFE2C}"/>
              </a:ext>
            </a:extLst>
          </p:cNvPr>
          <p:cNvSpPr/>
          <p:nvPr/>
        </p:nvSpPr>
        <p:spPr>
          <a:xfrm>
            <a:off x="76200" y="169996"/>
            <a:ext cx="8820443"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Exciting and confusing at the same time!</a:t>
            </a:r>
            <a:endParaRPr lang="en-US" sz="4000" b="1" i="1" dirty="0"/>
          </a:p>
        </p:txBody>
      </p:sp>
    </p:spTree>
    <p:extLst>
      <p:ext uri="{BB962C8B-B14F-4D97-AF65-F5344CB8AC3E}">
        <p14:creationId xmlns:p14="http://schemas.microsoft.com/office/powerpoint/2010/main" val="37318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old self 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6" name="Oval 5">
            <a:extLst>
              <a:ext uri="{FF2B5EF4-FFF2-40B4-BE49-F238E27FC236}">
                <a16:creationId xmlns:a16="http://schemas.microsoft.com/office/drawing/2014/main" xmlns="" id="{AF12D110-E020-3C84-B961-DBDAD38319EB}"/>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597746B8-B2E9-D8D9-0396-3D880265A8BE}"/>
              </a:ext>
            </a:extLst>
          </p:cNvPr>
          <p:cNvGrpSpPr/>
          <p:nvPr/>
        </p:nvGrpSpPr>
        <p:grpSpPr>
          <a:xfrm>
            <a:off x="18442" y="1202862"/>
            <a:ext cx="4588661" cy="3506547"/>
            <a:chOff x="18442" y="1202862"/>
            <a:chExt cx="4588661" cy="3506547"/>
          </a:xfrm>
        </p:grpSpPr>
        <p:cxnSp>
          <p:nvCxnSpPr>
            <p:cNvPr id="8" name="Straight Connector 7">
              <a:extLst>
                <a:ext uri="{FF2B5EF4-FFF2-40B4-BE49-F238E27FC236}">
                  <a16:creationId xmlns:a16="http://schemas.microsoft.com/office/drawing/2014/main" xmlns="" id="{6B97B3FD-A630-D054-13D3-668C65B11C4D}"/>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6ADC9B6-27EB-0EC4-AEEC-E4B8970A03A2}"/>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B98B4F3-9C7E-EEAD-9C47-62732C34325B}"/>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53277F6-A023-85F6-026F-29CF96F45C4F}"/>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B296FC1-7FB5-B61D-7C68-0C048566F724}"/>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23815AA0-E883-9D8B-42CF-72D0C63330B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7B46C07D-5393-EF68-E5D5-2C93F6285CC1}"/>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A46897EE-8453-9978-E5EB-9BB792372733}"/>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8481B1C8-7E45-36C0-68F8-3F7DFC713C3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0A61427C-B7DE-5459-3D39-974F3337DC8F}"/>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3" name="Rounded Rectangular Callout 23">
              <a:extLst>
                <a:ext uri="{FF2B5EF4-FFF2-40B4-BE49-F238E27FC236}">
                  <a16:creationId xmlns:a16="http://schemas.microsoft.com/office/drawing/2014/main" xmlns="" id="{0C266C06-CFE8-1E7E-FFCF-E51A6910DDFA}"/>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33" name="Speech Bubble: Rectangle 32">
            <a:extLst>
              <a:ext uri="{FF2B5EF4-FFF2-40B4-BE49-F238E27FC236}">
                <a16:creationId xmlns:a16="http://schemas.microsoft.com/office/drawing/2014/main" xmlns="" id="{6C494866-1F92-6912-3E86-4C3CE22D90EA}"/>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New Life</a:t>
            </a:r>
            <a:endParaRPr lang="en-US" dirty="0"/>
          </a:p>
        </p:txBody>
      </p:sp>
      <p:sp>
        <p:nvSpPr>
          <p:cNvPr id="34" name="Rounded Rectangular Callout 3">
            <a:extLst>
              <a:ext uri="{FF2B5EF4-FFF2-40B4-BE49-F238E27FC236}">
                <a16:creationId xmlns:a16="http://schemas.microsoft.com/office/drawing/2014/main" xmlns="" id="{04D38E5F-F31E-7AFD-5DFB-F51014B3E3E8}"/>
              </a:ext>
            </a:extLst>
          </p:cNvPr>
          <p:cNvSpPr/>
          <p:nvPr/>
        </p:nvSpPr>
        <p:spPr>
          <a:xfrm>
            <a:off x="76200" y="169996"/>
            <a:ext cx="8820443"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Exciting and confusing at the same time!</a:t>
            </a:r>
            <a:endParaRPr lang="en-US" sz="4000" b="1" i="1" dirty="0"/>
          </a:p>
        </p:txBody>
      </p:sp>
    </p:spTree>
    <p:extLst>
      <p:ext uri="{BB962C8B-B14F-4D97-AF65-F5344CB8AC3E}">
        <p14:creationId xmlns:p14="http://schemas.microsoft.com/office/powerpoint/2010/main" val="2461071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a:t>
            </a:r>
            <a:r>
              <a:rPr lang="en-US" sz="3200" b="1" u="sng" dirty="0">
                <a:solidFill>
                  <a:srgbClr val="002060"/>
                </a:solidFill>
              </a:rPr>
              <a:t>old self</a:t>
            </a:r>
            <a:r>
              <a:rPr lang="en-US" sz="3200" b="1" dirty="0">
                <a:solidFill>
                  <a:srgbClr val="002060"/>
                </a:solidFill>
              </a:rPr>
              <a:t> </a:t>
            </a:r>
            <a:r>
              <a:rPr lang="en-US" sz="3200" dirty="0">
                <a:solidFill>
                  <a:schemeClr val="tx1"/>
                </a:solidFill>
              </a:rPr>
              <a:t>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6" name="Oval 5">
            <a:extLst>
              <a:ext uri="{FF2B5EF4-FFF2-40B4-BE49-F238E27FC236}">
                <a16:creationId xmlns:a16="http://schemas.microsoft.com/office/drawing/2014/main" xmlns="" id="{AF12D110-E020-3C84-B961-DBDAD38319EB}"/>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597746B8-B2E9-D8D9-0396-3D880265A8BE}"/>
              </a:ext>
            </a:extLst>
          </p:cNvPr>
          <p:cNvGrpSpPr/>
          <p:nvPr/>
        </p:nvGrpSpPr>
        <p:grpSpPr>
          <a:xfrm>
            <a:off x="18442" y="1202862"/>
            <a:ext cx="4588661" cy="3506547"/>
            <a:chOff x="18442" y="1202862"/>
            <a:chExt cx="4588661" cy="3506547"/>
          </a:xfrm>
        </p:grpSpPr>
        <p:cxnSp>
          <p:nvCxnSpPr>
            <p:cNvPr id="8" name="Straight Connector 7">
              <a:extLst>
                <a:ext uri="{FF2B5EF4-FFF2-40B4-BE49-F238E27FC236}">
                  <a16:creationId xmlns:a16="http://schemas.microsoft.com/office/drawing/2014/main" xmlns="" id="{6B97B3FD-A630-D054-13D3-668C65B11C4D}"/>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36ADC9B6-27EB-0EC4-AEEC-E4B8970A03A2}"/>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B98B4F3-9C7E-EEAD-9C47-62732C34325B}"/>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53277F6-A023-85F6-026F-29CF96F45C4F}"/>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B296FC1-7FB5-B61D-7C68-0C048566F724}"/>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23815AA0-E883-9D8B-42CF-72D0C63330B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7B46C07D-5393-EF68-E5D5-2C93F6285CC1}"/>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A46897EE-8453-9978-E5EB-9BB792372733}"/>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8481B1C8-7E45-36C0-68F8-3F7DFC713C3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0A61427C-B7DE-5459-3D39-974F3337DC8F}"/>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3" name="Rounded Rectangular Callout 23">
              <a:extLst>
                <a:ext uri="{FF2B5EF4-FFF2-40B4-BE49-F238E27FC236}">
                  <a16:creationId xmlns:a16="http://schemas.microsoft.com/office/drawing/2014/main" xmlns="" id="{0C266C06-CFE8-1E7E-FFCF-E51A6910DDFA}"/>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33" name="Speech Bubble: Rectangle 32">
            <a:extLst>
              <a:ext uri="{FF2B5EF4-FFF2-40B4-BE49-F238E27FC236}">
                <a16:creationId xmlns:a16="http://schemas.microsoft.com/office/drawing/2014/main" xmlns="" id="{6C494866-1F92-6912-3E86-4C3CE22D90EA}"/>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New Life</a:t>
            </a:r>
            <a:endParaRPr lang="en-US" dirty="0"/>
          </a:p>
        </p:txBody>
      </p:sp>
      <p:sp>
        <p:nvSpPr>
          <p:cNvPr id="34" name="Rounded Rectangular Callout 3">
            <a:extLst>
              <a:ext uri="{FF2B5EF4-FFF2-40B4-BE49-F238E27FC236}">
                <a16:creationId xmlns:a16="http://schemas.microsoft.com/office/drawing/2014/main" xmlns="" id="{04D38E5F-F31E-7AFD-5DFB-F51014B3E3E8}"/>
              </a:ext>
            </a:extLst>
          </p:cNvPr>
          <p:cNvSpPr/>
          <p:nvPr/>
        </p:nvSpPr>
        <p:spPr>
          <a:xfrm>
            <a:off x="76200" y="169996"/>
            <a:ext cx="8820443"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Exciting and confusing at the same time!</a:t>
            </a:r>
            <a:endParaRPr lang="en-US" sz="4000" b="1" i="1" dirty="0"/>
          </a:p>
        </p:txBody>
      </p:sp>
    </p:spTree>
    <p:extLst>
      <p:ext uri="{BB962C8B-B14F-4D97-AF65-F5344CB8AC3E}">
        <p14:creationId xmlns:p14="http://schemas.microsoft.com/office/powerpoint/2010/main" val="306674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9">
            <a:extLst>
              <a:ext uri="{FF2B5EF4-FFF2-40B4-BE49-F238E27FC236}">
                <a16:creationId xmlns:a16="http://schemas.microsoft.com/office/drawing/2014/main" xmlns="" id="{0A3C188C-CCA3-C87C-DFDB-6CB00BCE121B}"/>
              </a:ext>
            </a:extLst>
          </p:cNvPr>
          <p:cNvSpPr/>
          <p:nvPr/>
        </p:nvSpPr>
        <p:spPr>
          <a:xfrm>
            <a:off x="7377701" y="802198"/>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
            </a:r>
            <a:br>
              <a:rPr lang="en-US" sz="4400" b="1" i="1" dirty="0"/>
            </a:br>
            <a:r>
              <a:rPr lang="en-US" sz="4400" b="1" i="1" dirty="0"/>
              <a:t>“Mystical union with Christ” </a:t>
            </a:r>
          </a:p>
        </p:txBody>
      </p:sp>
      <p:sp>
        <p:nvSpPr>
          <p:cNvPr id="4" name="Speech Bubble: Rectangle 3">
            <a:extLst>
              <a:ext uri="{FF2B5EF4-FFF2-40B4-BE49-F238E27FC236}">
                <a16:creationId xmlns:a16="http://schemas.microsoft.com/office/drawing/2014/main" xmlns="" id="{F1C88B0C-A029-E12C-E461-6B4935C4AC8C}"/>
              </a:ext>
            </a:extLst>
          </p:cNvPr>
          <p:cNvSpPr/>
          <p:nvPr/>
        </p:nvSpPr>
        <p:spPr>
          <a:xfrm>
            <a:off x="8763000" y="2340935"/>
            <a:ext cx="2895600" cy="2122756"/>
          </a:xfrm>
          <a:prstGeom prst="wedgeRectCallout">
            <a:avLst>
              <a:gd name="adj1" fmla="val -104344"/>
              <a:gd name="adj2" fmla="val 2894"/>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Buried</a:t>
            </a:r>
          </a:p>
          <a:p>
            <a:pPr marL="285750" indent="-285750">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Raised</a:t>
            </a:r>
          </a:p>
          <a:p>
            <a:pPr marL="285750" indent="-285750">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New Life</a:t>
            </a:r>
            <a:endParaRPr lang="en-US" dirty="0"/>
          </a:p>
        </p:txBody>
      </p: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a:t>
            </a:r>
            <a:r>
              <a:rPr lang="en-US" sz="3200" b="1" u="sng" dirty="0">
                <a:solidFill>
                  <a:srgbClr val="002060"/>
                </a:solidFill>
              </a:rPr>
              <a:t>old self</a:t>
            </a:r>
            <a:r>
              <a:rPr lang="en-US" sz="3200" b="1" dirty="0">
                <a:solidFill>
                  <a:srgbClr val="002060"/>
                </a:solidFill>
              </a:rPr>
              <a:t> </a:t>
            </a:r>
            <a:r>
              <a:rPr lang="en-US" sz="3200" dirty="0">
                <a:solidFill>
                  <a:schemeClr val="tx1"/>
                </a:solidFill>
              </a:rPr>
              <a:t>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2" name="Oval 1">
            <a:extLst>
              <a:ext uri="{FF2B5EF4-FFF2-40B4-BE49-F238E27FC236}">
                <a16:creationId xmlns:a16="http://schemas.microsoft.com/office/drawing/2014/main" xmlns="" id="{2571C801-D4E6-A156-D06D-095298607375}"/>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xmlns="" id="{E7A8FF2C-2A0F-16DF-6376-2C03FB289705}"/>
              </a:ext>
            </a:extLst>
          </p:cNvPr>
          <p:cNvGrpSpPr/>
          <p:nvPr/>
        </p:nvGrpSpPr>
        <p:grpSpPr>
          <a:xfrm>
            <a:off x="18442" y="1202862"/>
            <a:ext cx="4588661" cy="3506547"/>
            <a:chOff x="18442" y="1202862"/>
            <a:chExt cx="4588661" cy="3506547"/>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sp>
          <p:nvSpPr>
            <p:cNvPr id="23" name="Rounded Rectangular Callout 23">
              <a:extLst>
                <a:ext uri="{FF2B5EF4-FFF2-40B4-BE49-F238E27FC236}">
                  <a16:creationId xmlns:a16="http://schemas.microsoft.com/office/drawing/2014/main" xmlns="" id="{CE8F124D-F100-62AB-D880-B20EDB972B8A}"/>
                </a:ext>
              </a:extLst>
            </p:cNvPr>
            <p:cNvSpPr/>
            <p:nvPr/>
          </p:nvSpPr>
          <p:spPr>
            <a:xfrm>
              <a:off x="914400" y="1202862"/>
              <a:ext cx="369270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u="sng" dirty="0"/>
                <a:t>Consequences:</a:t>
              </a:r>
              <a:endParaRPr lang="en-US" sz="4000" b="1" i="1" u="sng"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4" name="Rounded Rectangular Callout 3">
            <a:extLst>
              <a:ext uri="{FF2B5EF4-FFF2-40B4-BE49-F238E27FC236}">
                <a16:creationId xmlns:a16="http://schemas.microsoft.com/office/drawing/2014/main" xmlns="" id="{4BED0A1B-371B-F4E5-1894-D1E43FC8C5F2}"/>
              </a:ext>
            </a:extLst>
          </p:cNvPr>
          <p:cNvSpPr/>
          <p:nvPr/>
        </p:nvSpPr>
        <p:spPr>
          <a:xfrm>
            <a:off x="76200" y="169995"/>
            <a:ext cx="12104709" cy="1842971"/>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When you made that decision to be saved by grace… you were put into Christ… and your “old self” </a:t>
            </a:r>
            <a:r>
              <a:rPr lang="en-US" sz="4000" b="1" i="1" dirty="0"/>
              <a:t>died</a:t>
            </a:r>
          </a:p>
        </p:txBody>
      </p:sp>
    </p:spTree>
    <p:extLst>
      <p:ext uri="{BB962C8B-B14F-4D97-AF65-F5344CB8AC3E}">
        <p14:creationId xmlns:p14="http://schemas.microsoft.com/office/powerpoint/2010/main" val="32691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pic>
        <p:nvPicPr>
          <p:cNvPr id="1036" name="Picture 12" descr="The problem with self-sovereign identity: We can't trust people">
            <a:extLst>
              <a:ext uri="{FF2B5EF4-FFF2-40B4-BE49-F238E27FC236}">
                <a16:creationId xmlns:a16="http://schemas.microsoft.com/office/drawing/2014/main" xmlns="" id="{95E79891-072A-DFEF-4ED2-E78D42220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029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9">
            <a:extLst>
              <a:ext uri="{FF2B5EF4-FFF2-40B4-BE49-F238E27FC236}">
                <a16:creationId xmlns:a16="http://schemas.microsoft.com/office/drawing/2014/main" xmlns="" id="{B5086E92-5B3E-357E-8F5D-870977D8F36A}"/>
              </a:ext>
            </a:extLst>
          </p:cNvPr>
          <p:cNvSpPr/>
          <p:nvPr/>
        </p:nvSpPr>
        <p:spPr>
          <a:xfrm>
            <a:off x="457200" y="457200"/>
            <a:ext cx="1149935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0" b="1" dirty="0">
                <a:solidFill>
                  <a:schemeClr val="tx1"/>
                </a:solidFill>
              </a:rPr>
              <a:t>Identity:</a:t>
            </a:r>
            <a:endParaRPr lang="en-US" sz="8000" b="1" i="1" dirty="0">
              <a:solidFill>
                <a:schemeClr val="tx1"/>
              </a:solidFill>
            </a:endParaRPr>
          </a:p>
        </p:txBody>
      </p:sp>
    </p:spTree>
    <p:extLst>
      <p:ext uri="{BB962C8B-B14F-4D97-AF65-F5344CB8AC3E}">
        <p14:creationId xmlns:p14="http://schemas.microsoft.com/office/powerpoint/2010/main" val="282013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pic>
        <p:nvPicPr>
          <p:cNvPr id="1036" name="Picture 12" descr="The problem with self-sovereign identity: We can't trust people">
            <a:extLst>
              <a:ext uri="{FF2B5EF4-FFF2-40B4-BE49-F238E27FC236}">
                <a16:creationId xmlns:a16="http://schemas.microsoft.com/office/drawing/2014/main" xmlns="" id="{95E79891-072A-DFEF-4ED2-E78D42220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029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9">
            <a:extLst>
              <a:ext uri="{FF2B5EF4-FFF2-40B4-BE49-F238E27FC236}">
                <a16:creationId xmlns:a16="http://schemas.microsoft.com/office/drawing/2014/main" xmlns="" id="{B5086E92-5B3E-357E-8F5D-870977D8F36A}"/>
              </a:ext>
            </a:extLst>
          </p:cNvPr>
          <p:cNvSpPr/>
          <p:nvPr/>
        </p:nvSpPr>
        <p:spPr>
          <a:xfrm>
            <a:off x="457200" y="457200"/>
            <a:ext cx="1149935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0" b="1" dirty="0">
                <a:solidFill>
                  <a:schemeClr val="tx1"/>
                </a:solidFill>
              </a:rPr>
              <a:t>Identity:</a:t>
            </a:r>
            <a:r>
              <a:rPr lang="en-US" sz="8000" b="1" i="1" dirty="0">
                <a:solidFill>
                  <a:schemeClr val="tx1"/>
                </a:solidFill>
              </a:rPr>
              <a:t> Who am I really? </a:t>
            </a:r>
          </a:p>
        </p:txBody>
      </p:sp>
      <p:sp>
        <p:nvSpPr>
          <p:cNvPr id="4" name="Rounded Rectangular Callout 9">
            <a:extLst>
              <a:ext uri="{FF2B5EF4-FFF2-40B4-BE49-F238E27FC236}">
                <a16:creationId xmlns:a16="http://schemas.microsoft.com/office/drawing/2014/main" xmlns="" id="{7F84816E-43A1-481B-C612-7DCB99952D67}"/>
              </a:ext>
            </a:extLst>
          </p:cNvPr>
          <p:cNvSpPr/>
          <p:nvPr/>
        </p:nvSpPr>
        <p:spPr>
          <a:xfrm>
            <a:off x="3404191" y="2160182"/>
            <a:ext cx="8763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How do we arrive at a sense of identity?</a:t>
            </a:r>
            <a:endParaRPr lang="en-US" sz="4000" b="1" i="1" dirty="0">
              <a:solidFill>
                <a:schemeClr val="tx1"/>
              </a:solidFill>
            </a:endParaRPr>
          </a:p>
        </p:txBody>
      </p:sp>
      <p:sp>
        <p:nvSpPr>
          <p:cNvPr id="5" name="Rounded Rectangular Callout 9">
            <a:extLst>
              <a:ext uri="{FF2B5EF4-FFF2-40B4-BE49-F238E27FC236}">
                <a16:creationId xmlns:a16="http://schemas.microsoft.com/office/drawing/2014/main" xmlns="" id="{B565D376-FC21-6B94-B5A4-43E634034606}"/>
              </a:ext>
            </a:extLst>
          </p:cNvPr>
          <p:cNvSpPr/>
          <p:nvPr/>
        </p:nvSpPr>
        <p:spPr>
          <a:xfrm>
            <a:off x="5689951" y="2971800"/>
            <a:ext cx="6234701" cy="2362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algn="ctr" fontAlgn="auto">
              <a:spcBef>
                <a:spcPts val="0"/>
              </a:spcBef>
              <a:spcAft>
                <a:spcPts val="0"/>
              </a:spcAft>
              <a:buFont typeface="Arial" panose="020B0604020202020204" pitchFamily="34" charset="0"/>
              <a:buChar char="•"/>
              <a:defRPr/>
            </a:pPr>
            <a:r>
              <a:rPr lang="en-US" sz="3600" b="1" dirty="0">
                <a:solidFill>
                  <a:schemeClr val="tx1"/>
                </a:solidFill>
              </a:rPr>
              <a:t>External Reference Point</a:t>
            </a:r>
            <a:endParaRPr lang="en-US" sz="3600" b="1" i="1" dirty="0">
              <a:solidFill>
                <a:schemeClr val="tx1"/>
              </a:solidFill>
            </a:endParaRPr>
          </a:p>
          <a:p>
            <a:pPr fontAlgn="auto">
              <a:spcBef>
                <a:spcPts val="0"/>
              </a:spcBef>
              <a:spcAft>
                <a:spcPts val="0"/>
              </a:spcAft>
              <a:defRPr/>
            </a:pPr>
            <a:r>
              <a:rPr lang="en-US" sz="3600" b="1" i="1" dirty="0">
                <a:solidFill>
                  <a:schemeClr val="tx1"/>
                </a:solidFill>
              </a:rPr>
              <a:t>	- </a:t>
            </a:r>
            <a:r>
              <a:rPr lang="en-US" sz="3600" b="1" dirty="0">
                <a:solidFill>
                  <a:schemeClr val="tx1"/>
                </a:solidFill>
              </a:rPr>
              <a:t>Affiliation</a:t>
            </a:r>
          </a:p>
          <a:p>
            <a:pPr fontAlgn="auto">
              <a:spcBef>
                <a:spcPts val="0"/>
              </a:spcBef>
              <a:spcAft>
                <a:spcPts val="0"/>
              </a:spcAft>
              <a:defRPr/>
            </a:pPr>
            <a:r>
              <a:rPr lang="en-US" sz="3600" b="1" dirty="0">
                <a:solidFill>
                  <a:schemeClr val="tx1"/>
                </a:solidFill>
              </a:rPr>
              <a:t>	- Comparison</a:t>
            </a:r>
          </a:p>
          <a:p>
            <a:pPr fontAlgn="auto">
              <a:spcBef>
                <a:spcPts val="0"/>
              </a:spcBef>
              <a:spcAft>
                <a:spcPts val="0"/>
              </a:spcAft>
              <a:defRPr/>
            </a:pPr>
            <a:r>
              <a:rPr lang="en-US" sz="3600" b="1" dirty="0">
                <a:solidFill>
                  <a:schemeClr val="tx1"/>
                </a:solidFill>
              </a:rPr>
              <a:t>	- Validation</a:t>
            </a:r>
          </a:p>
        </p:txBody>
      </p:sp>
      <p:sp>
        <p:nvSpPr>
          <p:cNvPr id="6" name="Rounded Rectangular Callout 3">
            <a:extLst>
              <a:ext uri="{FF2B5EF4-FFF2-40B4-BE49-F238E27FC236}">
                <a16:creationId xmlns:a16="http://schemas.microsoft.com/office/drawing/2014/main" xmlns="" id="{C406D530-E826-0348-946E-A45ED0A1D868}"/>
              </a:ext>
            </a:extLst>
          </p:cNvPr>
          <p:cNvSpPr/>
          <p:nvPr/>
        </p:nvSpPr>
        <p:spPr>
          <a:xfrm>
            <a:off x="4800600" y="5840818"/>
            <a:ext cx="7281531"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Doesn’t get the “identity” job done!</a:t>
            </a:r>
            <a:endParaRPr lang="en-US" sz="3600" b="1" i="1" dirty="0"/>
          </a:p>
        </p:txBody>
      </p:sp>
    </p:spTree>
    <p:extLst>
      <p:ext uri="{BB962C8B-B14F-4D97-AF65-F5344CB8AC3E}">
        <p14:creationId xmlns:p14="http://schemas.microsoft.com/office/powerpoint/2010/main" val="29604879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pic>
        <p:nvPicPr>
          <p:cNvPr id="1036" name="Picture 12" descr="The problem with self-sovereign identity: We can't trust people">
            <a:extLst>
              <a:ext uri="{FF2B5EF4-FFF2-40B4-BE49-F238E27FC236}">
                <a16:creationId xmlns:a16="http://schemas.microsoft.com/office/drawing/2014/main" xmlns="" id="{95E79891-072A-DFEF-4ED2-E78D42220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029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9">
            <a:extLst>
              <a:ext uri="{FF2B5EF4-FFF2-40B4-BE49-F238E27FC236}">
                <a16:creationId xmlns:a16="http://schemas.microsoft.com/office/drawing/2014/main" xmlns="" id="{B5086E92-5B3E-357E-8F5D-870977D8F36A}"/>
              </a:ext>
            </a:extLst>
          </p:cNvPr>
          <p:cNvSpPr/>
          <p:nvPr/>
        </p:nvSpPr>
        <p:spPr>
          <a:xfrm>
            <a:off x="457200" y="457200"/>
            <a:ext cx="1149935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0" b="1" dirty="0">
                <a:solidFill>
                  <a:schemeClr val="tx1"/>
                </a:solidFill>
              </a:rPr>
              <a:t>Identity:</a:t>
            </a:r>
            <a:r>
              <a:rPr lang="en-US" sz="8000" b="1" i="1" dirty="0">
                <a:solidFill>
                  <a:schemeClr val="tx1"/>
                </a:solidFill>
              </a:rPr>
              <a:t> Who am I really? </a:t>
            </a:r>
          </a:p>
        </p:txBody>
      </p:sp>
      <p:sp>
        <p:nvSpPr>
          <p:cNvPr id="4" name="Rounded Rectangular Callout 9">
            <a:extLst>
              <a:ext uri="{FF2B5EF4-FFF2-40B4-BE49-F238E27FC236}">
                <a16:creationId xmlns:a16="http://schemas.microsoft.com/office/drawing/2014/main" xmlns="" id="{7F84816E-43A1-481B-C612-7DCB99952D67}"/>
              </a:ext>
            </a:extLst>
          </p:cNvPr>
          <p:cNvSpPr/>
          <p:nvPr/>
        </p:nvSpPr>
        <p:spPr>
          <a:xfrm>
            <a:off x="3404191" y="2160182"/>
            <a:ext cx="8763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How do we arrive at a sense of identity?</a:t>
            </a:r>
            <a:endParaRPr lang="en-US" sz="4000" b="1" i="1" dirty="0">
              <a:solidFill>
                <a:schemeClr val="tx1"/>
              </a:solidFill>
            </a:endParaRPr>
          </a:p>
        </p:txBody>
      </p:sp>
      <p:sp>
        <p:nvSpPr>
          <p:cNvPr id="6" name="Rounded Rectangular Callout 3">
            <a:extLst>
              <a:ext uri="{FF2B5EF4-FFF2-40B4-BE49-F238E27FC236}">
                <a16:creationId xmlns:a16="http://schemas.microsoft.com/office/drawing/2014/main" xmlns="" id="{C406D530-E826-0348-946E-A45ED0A1D868}"/>
              </a:ext>
            </a:extLst>
          </p:cNvPr>
          <p:cNvSpPr/>
          <p:nvPr/>
        </p:nvSpPr>
        <p:spPr>
          <a:xfrm>
            <a:off x="4800600" y="5840818"/>
            <a:ext cx="7281531"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Doesn’t get the “identity” job done!</a:t>
            </a:r>
            <a:endParaRPr lang="en-US" sz="3600" b="1" i="1" dirty="0"/>
          </a:p>
        </p:txBody>
      </p:sp>
      <p:sp>
        <p:nvSpPr>
          <p:cNvPr id="2" name="Rounded Rectangular Callout 9">
            <a:extLst>
              <a:ext uri="{FF2B5EF4-FFF2-40B4-BE49-F238E27FC236}">
                <a16:creationId xmlns:a16="http://schemas.microsoft.com/office/drawing/2014/main" xmlns="" id="{D74CDEF5-A760-7D15-DCC9-D8B3975C3DB8}"/>
              </a:ext>
            </a:extLst>
          </p:cNvPr>
          <p:cNvSpPr/>
          <p:nvPr/>
        </p:nvSpPr>
        <p:spPr>
          <a:xfrm>
            <a:off x="5689951" y="2971800"/>
            <a:ext cx="6234701" cy="2362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571500" indent="-571500" algn="ctr" fontAlgn="auto">
              <a:spcBef>
                <a:spcPts val="0"/>
              </a:spcBef>
              <a:spcAft>
                <a:spcPts val="0"/>
              </a:spcAft>
              <a:buFont typeface="Arial" panose="020B0604020202020204" pitchFamily="34" charset="0"/>
              <a:buChar char="•"/>
              <a:defRPr/>
            </a:pPr>
            <a:r>
              <a:rPr lang="en-US" sz="3600" b="1" dirty="0">
                <a:solidFill>
                  <a:schemeClr val="tx1"/>
                </a:solidFill>
              </a:rPr>
              <a:t>External Reference Point</a:t>
            </a:r>
          </a:p>
          <a:p>
            <a:pPr marL="571500" indent="-571500" algn="ctr" fontAlgn="auto">
              <a:spcBef>
                <a:spcPts val="0"/>
              </a:spcBef>
              <a:spcAft>
                <a:spcPts val="0"/>
              </a:spcAft>
              <a:buFont typeface="Arial" panose="020B0604020202020204" pitchFamily="34" charset="0"/>
              <a:buChar char="•"/>
              <a:defRPr/>
            </a:pPr>
            <a:r>
              <a:rPr lang="en-US" sz="3600" b="1" dirty="0">
                <a:solidFill>
                  <a:schemeClr val="tx1"/>
                </a:solidFill>
              </a:rPr>
              <a:t>Internal Reference Point</a:t>
            </a:r>
          </a:p>
        </p:txBody>
      </p:sp>
    </p:spTree>
    <p:extLst>
      <p:ext uri="{BB962C8B-B14F-4D97-AF65-F5344CB8AC3E}">
        <p14:creationId xmlns:p14="http://schemas.microsoft.com/office/powerpoint/2010/main" val="226859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pic>
        <p:nvPicPr>
          <p:cNvPr id="1036" name="Picture 12" descr="The problem with self-sovereign identity: We can't trust people">
            <a:extLst>
              <a:ext uri="{FF2B5EF4-FFF2-40B4-BE49-F238E27FC236}">
                <a16:creationId xmlns:a16="http://schemas.microsoft.com/office/drawing/2014/main" xmlns="" id="{95E79891-072A-DFEF-4ED2-E78D42220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029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9">
            <a:extLst>
              <a:ext uri="{FF2B5EF4-FFF2-40B4-BE49-F238E27FC236}">
                <a16:creationId xmlns:a16="http://schemas.microsoft.com/office/drawing/2014/main" xmlns="" id="{B5086E92-5B3E-357E-8F5D-870977D8F36A}"/>
              </a:ext>
            </a:extLst>
          </p:cNvPr>
          <p:cNvSpPr/>
          <p:nvPr/>
        </p:nvSpPr>
        <p:spPr>
          <a:xfrm>
            <a:off x="457200" y="457200"/>
            <a:ext cx="1149935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0" b="1" dirty="0">
                <a:solidFill>
                  <a:schemeClr val="tx1"/>
                </a:solidFill>
              </a:rPr>
              <a:t>Identity:</a:t>
            </a:r>
            <a:r>
              <a:rPr lang="en-US" sz="8000" b="1" i="1" dirty="0">
                <a:solidFill>
                  <a:schemeClr val="tx1"/>
                </a:solidFill>
              </a:rPr>
              <a:t> Who am I really? </a:t>
            </a:r>
          </a:p>
        </p:txBody>
      </p:sp>
      <p:sp>
        <p:nvSpPr>
          <p:cNvPr id="4" name="Rounded Rectangular Callout 9">
            <a:extLst>
              <a:ext uri="{FF2B5EF4-FFF2-40B4-BE49-F238E27FC236}">
                <a16:creationId xmlns:a16="http://schemas.microsoft.com/office/drawing/2014/main" xmlns="" id="{7F84816E-43A1-481B-C612-7DCB99952D67}"/>
              </a:ext>
            </a:extLst>
          </p:cNvPr>
          <p:cNvSpPr/>
          <p:nvPr/>
        </p:nvSpPr>
        <p:spPr>
          <a:xfrm>
            <a:off x="3320903" y="2743200"/>
            <a:ext cx="87630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tx1"/>
                </a:solidFill>
              </a:rPr>
              <a:t>What’s the solution? </a:t>
            </a:r>
          </a:p>
          <a:p>
            <a:pPr algn="ctr" fontAlgn="auto">
              <a:spcBef>
                <a:spcPts val="0"/>
              </a:spcBef>
              <a:spcAft>
                <a:spcPts val="0"/>
              </a:spcAft>
              <a:defRPr/>
            </a:pPr>
            <a:endParaRPr lang="en-US" sz="4000" b="1" dirty="0">
              <a:solidFill>
                <a:schemeClr val="tx1"/>
              </a:solidFill>
            </a:endParaRPr>
          </a:p>
          <a:p>
            <a:pPr algn="ctr" fontAlgn="auto">
              <a:spcBef>
                <a:spcPts val="0"/>
              </a:spcBef>
              <a:spcAft>
                <a:spcPts val="0"/>
              </a:spcAft>
              <a:defRPr/>
            </a:pPr>
            <a:r>
              <a:rPr lang="en-US" sz="4000" b="1" dirty="0">
                <a:solidFill>
                  <a:schemeClr val="tx1"/>
                </a:solidFill>
              </a:rPr>
              <a:t>We need an authoritative, true, external foundation on which to base an identity</a:t>
            </a:r>
            <a:endParaRPr lang="en-US" sz="4000" b="1" i="1" dirty="0">
              <a:solidFill>
                <a:schemeClr val="tx1"/>
              </a:solidFill>
            </a:endParaRPr>
          </a:p>
        </p:txBody>
      </p:sp>
      <p:sp>
        <p:nvSpPr>
          <p:cNvPr id="6" name="Rounded Rectangular Callout 3">
            <a:extLst>
              <a:ext uri="{FF2B5EF4-FFF2-40B4-BE49-F238E27FC236}">
                <a16:creationId xmlns:a16="http://schemas.microsoft.com/office/drawing/2014/main" xmlns="" id="{C406D530-E826-0348-946E-A45ED0A1D868}"/>
              </a:ext>
            </a:extLst>
          </p:cNvPr>
          <p:cNvSpPr/>
          <p:nvPr/>
        </p:nvSpPr>
        <p:spPr>
          <a:xfrm>
            <a:off x="4800600" y="5840818"/>
            <a:ext cx="7281531"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Doesn’t get the “identity” job done!</a:t>
            </a:r>
            <a:endParaRPr lang="en-US" sz="3600" b="1" i="1" dirty="0"/>
          </a:p>
        </p:txBody>
      </p:sp>
    </p:spTree>
    <p:extLst>
      <p:ext uri="{BB962C8B-B14F-4D97-AF65-F5344CB8AC3E}">
        <p14:creationId xmlns:p14="http://schemas.microsoft.com/office/powerpoint/2010/main" val="24444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a:t>
            </a:r>
            <a:r>
              <a:rPr lang="en-US" sz="3200" b="1" u="sng" dirty="0">
                <a:solidFill>
                  <a:srgbClr val="002060"/>
                </a:solidFill>
              </a:rPr>
              <a:t>old self</a:t>
            </a:r>
            <a:r>
              <a:rPr lang="en-US" sz="3200" b="1" dirty="0">
                <a:solidFill>
                  <a:srgbClr val="002060"/>
                </a:solidFill>
              </a:rPr>
              <a:t> </a:t>
            </a:r>
            <a:r>
              <a:rPr lang="en-US" sz="3200" dirty="0">
                <a:solidFill>
                  <a:schemeClr val="tx1"/>
                </a:solidFill>
              </a:rPr>
              <a:t>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4" name="Oval 23">
            <a:extLst>
              <a:ext uri="{FF2B5EF4-FFF2-40B4-BE49-F238E27FC236}">
                <a16:creationId xmlns:a16="http://schemas.microsoft.com/office/drawing/2014/main" xmlns="" id="{FF9B3295-9481-7CF9-B86F-F4DE2BA3E3D2}"/>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60173A8E-5A60-35ED-10AC-9A33454CDF7D}"/>
              </a:ext>
            </a:extLst>
          </p:cNvPr>
          <p:cNvSpPr/>
          <p:nvPr/>
        </p:nvSpPr>
        <p:spPr>
          <a:xfrm>
            <a:off x="7203469" y="971331"/>
            <a:ext cx="4634023" cy="11430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err="1">
                <a:solidFill>
                  <a:schemeClr val="bg1"/>
                </a:solidFill>
              </a:rPr>
              <a:t>Jer</a:t>
            </a:r>
            <a:r>
              <a:rPr lang="en-US" sz="3200" b="1" baseline="30000" dirty="0">
                <a:solidFill>
                  <a:schemeClr val="bg1"/>
                </a:solidFill>
              </a:rPr>
              <a:t> 1:5</a:t>
            </a:r>
            <a:r>
              <a:rPr lang="en-US" sz="3200" b="1" dirty="0">
                <a:solidFill>
                  <a:schemeClr val="bg1"/>
                </a:solidFill>
              </a:rPr>
              <a:t> </a:t>
            </a:r>
            <a:r>
              <a:rPr lang="en-US" sz="3200" dirty="0">
                <a:solidFill>
                  <a:schemeClr val="bg1"/>
                </a:solidFill>
              </a:rPr>
              <a:t>Before I formed you in the womb I knew you</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2121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a:t>
            </a:r>
            <a:r>
              <a:rPr lang="en-US" sz="3200" b="1" u="sng" dirty="0">
                <a:solidFill>
                  <a:srgbClr val="002060"/>
                </a:solidFill>
              </a:rPr>
              <a:t>old self</a:t>
            </a:r>
            <a:r>
              <a:rPr lang="en-US" sz="3200" b="1" dirty="0">
                <a:solidFill>
                  <a:srgbClr val="002060"/>
                </a:solidFill>
              </a:rPr>
              <a:t> </a:t>
            </a:r>
            <a:r>
              <a:rPr lang="en-US" sz="3200" dirty="0">
                <a:solidFill>
                  <a:schemeClr val="tx1"/>
                </a:solidFill>
              </a:rPr>
              <a:t>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4" name="Oval 23">
            <a:extLst>
              <a:ext uri="{FF2B5EF4-FFF2-40B4-BE49-F238E27FC236}">
                <a16:creationId xmlns:a16="http://schemas.microsoft.com/office/drawing/2014/main" xmlns="" id="{FF9B3295-9481-7CF9-B86F-F4DE2BA3E3D2}"/>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60173A8E-5A60-35ED-10AC-9A33454CDF7D}"/>
              </a:ext>
            </a:extLst>
          </p:cNvPr>
          <p:cNvSpPr/>
          <p:nvPr/>
        </p:nvSpPr>
        <p:spPr>
          <a:xfrm>
            <a:off x="6621181" y="809255"/>
            <a:ext cx="5556641" cy="2086345"/>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John 10 </a:t>
            </a:r>
            <a:r>
              <a:rPr lang="en-US" sz="3200" dirty="0">
                <a:solidFill>
                  <a:schemeClr val="bg1"/>
                </a:solidFill>
              </a:rPr>
              <a:t>…The Sheep hear his voice, and he calls them by name…  </a:t>
            </a:r>
            <a:r>
              <a:rPr lang="en-US" sz="3200" b="1" baseline="30000" dirty="0">
                <a:solidFill>
                  <a:schemeClr val="bg1"/>
                </a:solidFill>
              </a:rPr>
              <a:t>14</a:t>
            </a:r>
            <a:r>
              <a:rPr lang="en-US" sz="3200" dirty="0">
                <a:solidFill>
                  <a:schemeClr val="bg1"/>
                </a:solidFill>
              </a:rPr>
              <a:t> I am the good shepherd, and I know my sheep</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63535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541103" y="4191000"/>
            <a:ext cx="10591799"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1-5 “Justification” </a:t>
            </a:r>
          </a:p>
        </p:txBody>
      </p:sp>
      <p:sp>
        <p:nvSpPr>
          <p:cNvPr id="2" name="Rounded Rectangular Callout 11">
            <a:extLst>
              <a:ext uri="{FF2B5EF4-FFF2-40B4-BE49-F238E27FC236}">
                <a16:creationId xmlns:a16="http://schemas.microsoft.com/office/drawing/2014/main" xmlns="" id="{812ADAD4-A5A0-2286-D48E-BAA80CFBB1C8}"/>
              </a:ext>
            </a:extLst>
          </p:cNvPr>
          <p:cNvSpPr/>
          <p:nvPr/>
        </p:nvSpPr>
        <p:spPr>
          <a:xfrm>
            <a:off x="541104" y="5566568"/>
            <a:ext cx="10591799"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5-8 “Sanctification”</a:t>
            </a:r>
          </a:p>
        </p:txBody>
      </p:sp>
    </p:spTree>
    <p:extLst>
      <p:ext uri="{BB962C8B-B14F-4D97-AF65-F5344CB8AC3E}">
        <p14:creationId xmlns:p14="http://schemas.microsoft.com/office/powerpoint/2010/main" val="358220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a:t>
            </a:r>
            <a:r>
              <a:rPr lang="en-US" sz="3200" b="1" u="sng" dirty="0">
                <a:solidFill>
                  <a:srgbClr val="002060"/>
                </a:solidFill>
              </a:rPr>
              <a:t>old self</a:t>
            </a:r>
            <a:r>
              <a:rPr lang="en-US" sz="3200" b="1" dirty="0">
                <a:solidFill>
                  <a:srgbClr val="002060"/>
                </a:solidFill>
              </a:rPr>
              <a:t> </a:t>
            </a:r>
            <a:r>
              <a:rPr lang="en-US" sz="3200" dirty="0">
                <a:solidFill>
                  <a:schemeClr val="tx1"/>
                </a:solidFill>
              </a:rPr>
              <a:t>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4" name="Oval 23">
            <a:extLst>
              <a:ext uri="{FF2B5EF4-FFF2-40B4-BE49-F238E27FC236}">
                <a16:creationId xmlns:a16="http://schemas.microsoft.com/office/drawing/2014/main" xmlns="" id="{FF9B3295-9481-7CF9-B86F-F4DE2BA3E3D2}"/>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60173A8E-5A60-35ED-10AC-9A33454CDF7D}"/>
              </a:ext>
            </a:extLst>
          </p:cNvPr>
          <p:cNvSpPr/>
          <p:nvPr/>
        </p:nvSpPr>
        <p:spPr>
          <a:xfrm>
            <a:off x="6391737" y="809255"/>
            <a:ext cx="5786086" cy="2641697"/>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Luke 12:6</a:t>
            </a:r>
            <a:r>
              <a:rPr lang="en-US" sz="3200" b="1" dirty="0">
                <a:solidFill>
                  <a:schemeClr val="bg1"/>
                </a:solidFill>
              </a:rPr>
              <a:t> </a:t>
            </a:r>
            <a:r>
              <a:rPr lang="en-US" sz="3200" dirty="0">
                <a:solidFill>
                  <a:schemeClr val="bg1"/>
                </a:solidFill>
              </a:rPr>
              <a:t>What is the price of 5 sparrows – two copper coins? Yet God does not forget a single one of them.  </a:t>
            </a:r>
            <a:r>
              <a:rPr lang="en-US" sz="3200" b="1" baseline="30000" dirty="0">
                <a:solidFill>
                  <a:schemeClr val="bg1"/>
                </a:solidFill>
              </a:rPr>
              <a:t>7 </a:t>
            </a:r>
            <a:r>
              <a:rPr lang="en-US" sz="3200" dirty="0">
                <a:solidFill>
                  <a:schemeClr val="bg1"/>
                </a:solidFill>
              </a:rPr>
              <a:t>And the very hairs on your head are all numbered</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05345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a:t>
            </a:r>
            <a:r>
              <a:rPr lang="en-US" sz="3200" b="1" u="sng" dirty="0">
                <a:solidFill>
                  <a:srgbClr val="002060"/>
                </a:solidFill>
              </a:rPr>
              <a:t>old self</a:t>
            </a:r>
            <a:r>
              <a:rPr lang="en-US" sz="3200" b="1" dirty="0">
                <a:solidFill>
                  <a:srgbClr val="002060"/>
                </a:solidFill>
              </a:rPr>
              <a:t> </a:t>
            </a:r>
            <a:r>
              <a:rPr lang="en-US" sz="3200" dirty="0">
                <a:solidFill>
                  <a:schemeClr val="tx1"/>
                </a:solidFill>
              </a:rPr>
              <a:t>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4" name="Oval 23">
            <a:extLst>
              <a:ext uri="{FF2B5EF4-FFF2-40B4-BE49-F238E27FC236}">
                <a16:creationId xmlns:a16="http://schemas.microsoft.com/office/drawing/2014/main" xmlns="" id="{FF9B3295-9481-7CF9-B86F-F4DE2BA3E3D2}"/>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60173A8E-5A60-35ED-10AC-9A33454CDF7D}"/>
              </a:ext>
            </a:extLst>
          </p:cNvPr>
          <p:cNvSpPr/>
          <p:nvPr/>
        </p:nvSpPr>
        <p:spPr>
          <a:xfrm>
            <a:off x="5891323" y="809255"/>
            <a:ext cx="6286500" cy="2543545"/>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Rev 2:17</a:t>
            </a:r>
            <a:r>
              <a:rPr lang="en-US" sz="3200" dirty="0">
                <a:solidFill>
                  <a:schemeClr val="bg1"/>
                </a:solidFill>
              </a:rPr>
              <a:t>… I will give to each one a white stone, and on the stone will be engraved a new name that no one understands except the one who receives it</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92913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a:t>
            </a:r>
            <a:r>
              <a:rPr lang="en-US" sz="3200" b="1" u="sng" dirty="0">
                <a:solidFill>
                  <a:srgbClr val="002060"/>
                </a:solidFill>
              </a:rPr>
              <a:t>old self</a:t>
            </a:r>
            <a:r>
              <a:rPr lang="en-US" sz="3200" b="1" dirty="0">
                <a:solidFill>
                  <a:srgbClr val="002060"/>
                </a:solidFill>
              </a:rPr>
              <a:t> </a:t>
            </a:r>
            <a:r>
              <a:rPr lang="en-US" sz="3200" dirty="0">
                <a:solidFill>
                  <a:schemeClr val="tx1"/>
                </a:solidFill>
              </a:rPr>
              <a:t>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4" name="Oval 23">
            <a:extLst>
              <a:ext uri="{FF2B5EF4-FFF2-40B4-BE49-F238E27FC236}">
                <a16:creationId xmlns:a16="http://schemas.microsoft.com/office/drawing/2014/main" xmlns="" id="{FF9B3295-9481-7CF9-B86F-F4DE2BA3E3D2}"/>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60173A8E-5A60-35ED-10AC-9A33454CDF7D}"/>
              </a:ext>
            </a:extLst>
          </p:cNvPr>
          <p:cNvSpPr/>
          <p:nvPr/>
        </p:nvSpPr>
        <p:spPr>
          <a:xfrm>
            <a:off x="7200900" y="936355"/>
            <a:ext cx="4634023" cy="159961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1 Cor 13:12 </a:t>
            </a:r>
            <a:r>
              <a:rPr lang="en-US" sz="3200" dirty="0">
                <a:solidFill>
                  <a:schemeClr val="bg1"/>
                </a:solidFill>
              </a:rPr>
              <a:t>… then I will know fully, just as I have been fully known</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59761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2611141A-ADA9-D9FE-E2FE-7359FBAC8966}"/>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a:t>
            </a:r>
            <a:r>
              <a:rPr lang="en-US" sz="3200" b="1" u="sng" dirty="0">
                <a:solidFill>
                  <a:srgbClr val="002060"/>
                </a:solidFill>
              </a:rPr>
              <a:t>old self</a:t>
            </a:r>
            <a:r>
              <a:rPr lang="en-US" sz="3200" b="1" dirty="0">
                <a:solidFill>
                  <a:srgbClr val="002060"/>
                </a:solidFill>
              </a:rPr>
              <a:t> </a:t>
            </a:r>
            <a:r>
              <a:rPr lang="en-US" sz="3200" dirty="0">
                <a:solidFill>
                  <a:schemeClr val="tx1"/>
                </a:solidFill>
              </a:rPr>
              <a:t>was crucified with Him,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4" name="Oval 23">
            <a:extLst>
              <a:ext uri="{FF2B5EF4-FFF2-40B4-BE49-F238E27FC236}">
                <a16:creationId xmlns:a16="http://schemas.microsoft.com/office/drawing/2014/main" xmlns="" id="{FF9B3295-9481-7CF9-B86F-F4DE2BA3E3D2}"/>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a:extLst>
              <a:ext uri="{FF2B5EF4-FFF2-40B4-BE49-F238E27FC236}">
                <a16:creationId xmlns:a16="http://schemas.microsoft.com/office/drawing/2014/main" xmlns="" id="{A70D44E3-5FF7-B64A-EC86-73A3B89D1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
            <a:ext cx="9535252" cy="525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60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3" name="Rectangle 2">
            <a:extLst>
              <a:ext uri="{FF2B5EF4-FFF2-40B4-BE49-F238E27FC236}">
                <a16:creationId xmlns:a16="http://schemas.microsoft.com/office/drawing/2014/main" xmlns="" id="{B2209E3D-EC16-25A1-A4B1-376B6C509178}"/>
              </a:ext>
            </a:extLst>
          </p:cNvPr>
          <p:cNvSpPr/>
          <p:nvPr/>
        </p:nvSpPr>
        <p:spPr>
          <a:xfrm>
            <a:off x="0" y="573581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a:t>
            </a:r>
            <a:r>
              <a:rPr lang="en-US" sz="3200" b="1" u="sng" dirty="0">
                <a:solidFill>
                  <a:srgbClr val="002060"/>
                </a:solidFill>
                <a:effectLst/>
                <a:ea typeface="Times New Roman" panose="02020603050405020304" pitchFamily="18" charset="0"/>
              </a:rPr>
              <a:t>do you not know </a:t>
            </a:r>
            <a:r>
              <a:rPr lang="en-US" sz="3200" dirty="0">
                <a:solidFill>
                  <a:srgbClr val="000000"/>
                </a:solidFill>
                <a:effectLst/>
                <a:ea typeface="Times New Roman" panose="02020603050405020304" pitchFamily="18" charset="0"/>
              </a:rPr>
              <a:t>that </a:t>
            </a:r>
            <a:r>
              <a:rPr lang="en-US" sz="3200" dirty="0">
                <a:solidFill>
                  <a:schemeClr val="tx1"/>
                </a:solidFill>
                <a:effectLst/>
                <a:ea typeface="Times New Roman" panose="02020603050405020304" pitchFamily="18" charset="0"/>
              </a:rPr>
              <a:t>all of us who have been baptized into  Christ Jesus</a:t>
            </a:r>
            <a:r>
              <a:rPr lang="en-US" sz="3200" dirty="0">
                <a:solidFill>
                  <a:srgbClr val="000000"/>
                </a:solidFill>
                <a:effectLst/>
                <a:ea typeface="Times New Roman" panose="02020603050405020304" pitchFamily="18" charset="0"/>
              </a:rPr>
              <a:t> have been </a:t>
            </a:r>
            <a:r>
              <a:rPr lang="en-US" sz="3200" dirty="0">
                <a:solidFill>
                  <a:schemeClr val="tx1"/>
                </a:solidFill>
                <a:effectLst/>
                <a:ea typeface="Times New Roman" panose="02020603050405020304" pitchFamily="18" charset="0"/>
              </a:rPr>
              <a:t>baptized</a:t>
            </a:r>
            <a:r>
              <a:rPr lang="en-US" sz="3200" dirty="0">
                <a:solidFill>
                  <a:srgbClr val="000000"/>
                </a:solidFill>
                <a:effectLst/>
                <a:ea typeface="Times New Roman" panose="02020603050405020304" pitchFamily="18" charset="0"/>
              </a:rPr>
              <a:t> into His death? </a:t>
            </a:r>
            <a:endParaRPr lang="en-US" sz="3400" dirty="0">
              <a:solidFill>
                <a:schemeClr val="tx1"/>
              </a:solidFill>
            </a:endParaRPr>
          </a:p>
        </p:txBody>
      </p:sp>
      <p:sp>
        <p:nvSpPr>
          <p:cNvPr id="4" name="Oval 3">
            <a:extLst>
              <a:ext uri="{FF2B5EF4-FFF2-40B4-BE49-F238E27FC236}">
                <a16:creationId xmlns:a16="http://schemas.microsoft.com/office/drawing/2014/main" xmlns="" id="{85278B94-C4A6-DF25-C36B-73CFF41450E8}"/>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16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112E-17 1.11022E-16 C 0.00534 0.02199 0.01107 0.04398 0.01875 0.06157 C 0.02669 0.07917 0.03503 0.0956 0.04661 0.10532 C 0.05833 0.11505 0.07161 0.11713 0.08906 0.11944 C 0.10651 0.12176 0.13333 0.12338 0.15143 0.11944 C 0.16953 0.11551 0.18763 0.11157 0.19831 0.09537 C 0.20898 0.07917 0.21159 0.03727 0.21497 0.02176 C 0.21849 0.00625 0.21914 0.00949 0.21849 0.00185 C 0.21771 -0.00579 0.21198 -0.01968 0.21055 -0.02384 " pathEditMode="relative" rAng="0" ptsTypes="AAAAAAAAA">
                                      <p:cBhvr>
                                        <p:cTn id="6" dur="2000" fill="hold"/>
                                        <p:tgtEl>
                                          <p:spTgt spid="4"/>
                                        </p:tgtEl>
                                        <p:attrNameLst>
                                          <p:attrName>ppt_x</p:attrName>
                                          <p:attrName>ppt_y</p:attrName>
                                        </p:attrNameLst>
                                      </p:cBhvr>
                                      <p:rCtr x="10938" y="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298019" y="88867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“In Christ,” we know exactly who we are</a:t>
            </a:r>
          </a:p>
        </p:txBody>
      </p:sp>
      <p:sp>
        <p:nvSpPr>
          <p:cNvPr id="23" name="Rounded Rectangular Callout 9">
            <a:extLst>
              <a:ext uri="{FF2B5EF4-FFF2-40B4-BE49-F238E27FC236}">
                <a16:creationId xmlns:a16="http://schemas.microsoft.com/office/drawing/2014/main" xmlns="" id="{A2C46198-2071-D3B8-2F2D-9E81903B002B}"/>
              </a:ext>
            </a:extLst>
          </p:cNvPr>
          <p:cNvSpPr/>
          <p:nvPr/>
        </p:nvSpPr>
        <p:spPr>
          <a:xfrm>
            <a:off x="7129095" y="2906833"/>
            <a:ext cx="5036323"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We don’t </a:t>
            </a:r>
            <a:r>
              <a:rPr lang="en-US" sz="3200" b="1" i="1" dirty="0"/>
              <a:t>create</a:t>
            </a:r>
            <a:r>
              <a:rPr lang="en-US" sz="3200" b="1" dirty="0"/>
              <a:t> our identity in reference to something… we </a:t>
            </a:r>
            <a:r>
              <a:rPr lang="en-US" sz="3200" b="1" i="1" dirty="0"/>
              <a:t>receive</a:t>
            </a:r>
            <a:r>
              <a:rPr lang="en-US" sz="3200" b="1" dirty="0"/>
              <a:t> it from Him </a:t>
            </a:r>
          </a:p>
        </p:txBody>
      </p:sp>
      <p:sp>
        <p:nvSpPr>
          <p:cNvPr id="5" name="Rectangle 4">
            <a:extLst>
              <a:ext uri="{FF2B5EF4-FFF2-40B4-BE49-F238E27FC236}">
                <a16:creationId xmlns:a16="http://schemas.microsoft.com/office/drawing/2014/main" xmlns="" id="{48D52148-A8B7-E6F6-A142-3067C45E07E5}"/>
              </a:ext>
            </a:extLst>
          </p:cNvPr>
          <p:cNvSpPr/>
          <p:nvPr/>
        </p:nvSpPr>
        <p:spPr>
          <a:xfrm>
            <a:off x="0" y="573581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b="1" u="sng" dirty="0">
                <a:solidFill>
                  <a:srgbClr val="002060"/>
                </a:solidFill>
                <a:effectLst/>
                <a:ea typeface="Times New Roman" panose="02020603050405020304" pitchFamily="18" charset="0"/>
              </a:rPr>
              <a:t>all of us who have been baptized into  Christ Jesus</a:t>
            </a:r>
            <a:r>
              <a:rPr lang="en-US" sz="3200" dirty="0">
                <a:solidFill>
                  <a:srgbClr val="000000"/>
                </a:solidFill>
                <a:effectLst/>
                <a:ea typeface="Times New Roman" panose="02020603050405020304" pitchFamily="18" charset="0"/>
              </a:rPr>
              <a:t> have been </a:t>
            </a:r>
            <a:r>
              <a:rPr lang="en-US" sz="3200" dirty="0">
                <a:solidFill>
                  <a:schemeClr val="tx1"/>
                </a:solidFill>
                <a:effectLst/>
                <a:ea typeface="Times New Roman" panose="02020603050405020304" pitchFamily="18" charset="0"/>
              </a:rPr>
              <a:t>baptized</a:t>
            </a:r>
            <a:r>
              <a:rPr lang="en-US" sz="3200" dirty="0">
                <a:solidFill>
                  <a:srgbClr val="000000"/>
                </a:solidFill>
                <a:effectLst/>
                <a:ea typeface="Times New Roman" panose="02020603050405020304" pitchFamily="18" charset="0"/>
              </a:rPr>
              <a:t> into His death? </a:t>
            </a:r>
            <a:endParaRPr lang="en-US" sz="3400" dirty="0">
              <a:solidFill>
                <a:schemeClr val="tx1"/>
              </a:solidFill>
            </a:endParaRPr>
          </a:p>
        </p:txBody>
      </p:sp>
      <p:sp>
        <p:nvSpPr>
          <p:cNvPr id="24" name="Oval 23">
            <a:extLst>
              <a:ext uri="{FF2B5EF4-FFF2-40B4-BE49-F238E27FC236}">
                <a16:creationId xmlns:a16="http://schemas.microsoft.com/office/drawing/2014/main" xmlns="" id="{7C66B5D2-C19B-4315-7017-8D71CA0FC6EE}"/>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3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298019" y="88867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Who God says you are “In Christ”</a:t>
            </a:r>
          </a:p>
        </p:txBody>
      </p:sp>
      <p:sp>
        <p:nvSpPr>
          <p:cNvPr id="3" name="Rectangle 2">
            <a:extLst>
              <a:ext uri="{FF2B5EF4-FFF2-40B4-BE49-F238E27FC236}">
                <a16:creationId xmlns:a16="http://schemas.microsoft.com/office/drawing/2014/main" xmlns="" id="{B2209E3D-EC16-25A1-A4B1-376B6C509178}"/>
              </a:ext>
            </a:extLst>
          </p:cNvPr>
          <p:cNvSpPr/>
          <p:nvPr/>
        </p:nvSpPr>
        <p:spPr>
          <a:xfrm>
            <a:off x="0" y="573581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b="1" u="sng" dirty="0">
                <a:solidFill>
                  <a:srgbClr val="002060"/>
                </a:solidFill>
                <a:effectLst/>
                <a:ea typeface="Times New Roman" panose="02020603050405020304" pitchFamily="18" charset="0"/>
              </a:rPr>
              <a:t>all of us who have been baptized into  Christ Jesus</a:t>
            </a:r>
            <a:r>
              <a:rPr lang="en-US" sz="3200" dirty="0">
                <a:solidFill>
                  <a:srgbClr val="000000"/>
                </a:solidFill>
                <a:effectLst/>
                <a:ea typeface="Times New Roman" panose="02020603050405020304" pitchFamily="18" charset="0"/>
              </a:rPr>
              <a:t> have been </a:t>
            </a:r>
            <a:r>
              <a:rPr lang="en-US" sz="3200" dirty="0">
                <a:solidFill>
                  <a:schemeClr val="tx1"/>
                </a:solidFill>
                <a:effectLst/>
                <a:ea typeface="Times New Roman" panose="02020603050405020304" pitchFamily="18" charset="0"/>
              </a:rPr>
              <a:t>baptized</a:t>
            </a:r>
            <a:r>
              <a:rPr lang="en-US" sz="3200" dirty="0">
                <a:solidFill>
                  <a:srgbClr val="000000"/>
                </a:solidFill>
                <a:effectLst/>
                <a:ea typeface="Times New Roman" panose="02020603050405020304" pitchFamily="18" charset="0"/>
              </a:rPr>
              <a:t> into His death? </a:t>
            </a:r>
            <a:endParaRPr lang="en-US" sz="3400" dirty="0">
              <a:solidFill>
                <a:schemeClr val="tx1"/>
              </a:solidFill>
            </a:endParaRPr>
          </a:p>
        </p:txBody>
      </p: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259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298019" y="88867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Who God says you are “In Christ”</a:t>
            </a:r>
          </a:p>
        </p:txBody>
      </p:sp>
      <p:sp>
        <p:nvSpPr>
          <p:cNvPr id="3" name="Rectangle 2">
            <a:extLst>
              <a:ext uri="{FF2B5EF4-FFF2-40B4-BE49-F238E27FC236}">
                <a16:creationId xmlns:a16="http://schemas.microsoft.com/office/drawing/2014/main" xmlns="" id="{B2209E3D-EC16-25A1-A4B1-376B6C509178}"/>
              </a:ext>
            </a:extLst>
          </p:cNvPr>
          <p:cNvSpPr/>
          <p:nvPr/>
        </p:nvSpPr>
        <p:spPr>
          <a:xfrm>
            <a:off x="0" y="573581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b="1" u="sng" dirty="0">
                <a:solidFill>
                  <a:srgbClr val="002060"/>
                </a:solidFill>
                <a:effectLst/>
                <a:ea typeface="Times New Roman" panose="02020603050405020304" pitchFamily="18" charset="0"/>
              </a:rPr>
              <a:t>all of us who have been baptized into  Christ Jesus</a:t>
            </a:r>
            <a:r>
              <a:rPr lang="en-US" sz="3200" dirty="0">
                <a:solidFill>
                  <a:srgbClr val="000000"/>
                </a:solidFill>
                <a:effectLst/>
                <a:ea typeface="Times New Roman" panose="02020603050405020304" pitchFamily="18" charset="0"/>
              </a:rPr>
              <a:t> have been </a:t>
            </a:r>
            <a:r>
              <a:rPr lang="en-US" sz="3200" dirty="0">
                <a:solidFill>
                  <a:schemeClr val="tx1"/>
                </a:solidFill>
                <a:effectLst/>
                <a:ea typeface="Times New Roman" panose="02020603050405020304" pitchFamily="18" charset="0"/>
              </a:rPr>
              <a:t>baptized</a:t>
            </a:r>
            <a:r>
              <a:rPr lang="en-US" sz="3200" dirty="0">
                <a:solidFill>
                  <a:srgbClr val="000000"/>
                </a:solidFill>
                <a:effectLst/>
                <a:ea typeface="Times New Roman" panose="02020603050405020304" pitchFamily="18" charset="0"/>
              </a:rPr>
              <a:t> into His death? </a:t>
            </a:r>
            <a:endParaRPr lang="en-US" sz="3400" dirty="0">
              <a:solidFill>
                <a:schemeClr val="tx1"/>
              </a:solidFill>
            </a:endParaRPr>
          </a:p>
        </p:txBody>
      </p: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8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298019" y="88867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Who God says you are “In Christ”</a:t>
            </a:r>
          </a:p>
        </p:txBody>
      </p:sp>
      <p:sp>
        <p:nvSpPr>
          <p:cNvPr id="3" name="Rectangle 2">
            <a:extLst>
              <a:ext uri="{FF2B5EF4-FFF2-40B4-BE49-F238E27FC236}">
                <a16:creationId xmlns:a16="http://schemas.microsoft.com/office/drawing/2014/main" xmlns="" id="{B2209E3D-EC16-25A1-A4B1-376B6C509178}"/>
              </a:ext>
            </a:extLst>
          </p:cNvPr>
          <p:cNvSpPr/>
          <p:nvPr/>
        </p:nvSpPr>
        <p:spPr>
          <a:xfrm>
            <a:off x="0" y="573581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b="1" u="sng" dirty="0">
                <a:solidFill>
                  <a:srgbClr val="002060"/>
                </a:solidFill>
                <a:effectLst/>
                <a:ea typeface="Times New Roman" panose="02020603050405020304" pitchFamily="18" charset="0"/>
              </a:rPr>
              <a:t>all of us who have been baptized into  Christ Jesus</a:t>
            </a:r>
            <a:r>
              <a:rPr lang="en-US" sz="3200" dirty="0">
                <a:solidFill>
                  <a:srgbClr val="000000"/>
                </a:solidFill>
                <a:effectLst/>
                <a:ea typeface="Times New Roman" panose="02020603050405020304" pitchFamily="18" charset="0"/>
              </a:rPr>
              <a:t> have been </a:t>
            </a:r>
            <a:r>
              <a:rPr lang="en-US" sz="3200" dirty="0">
                <a:solidFill>
                  <a:schemeClr val="tx1"/>
                </a:solidFill>
                <a:effectLst/>
                <a:ea typeface="Times New Roman" panose="02020603050405020304" pitchFamily="18" charset="0"/>
              </a:rPr>
              <a:t>baptized</a:t>
            </a:r>
            <a:r>
              <a:rPr lang="en-US" sz="3200" dirty="0">
                <a:solidFill>
                  <a:srgbClr val="000000"/>
                </a:solidFill>
                <a:effectLst/>
                <a:ea typeface="Times New Roman" panose="02020603050405020304" pitchFamily="18" charset="0"/>
              </a:rPr>
              <a:t> into His death? </a:t>
            </a:r>
            <a:endParaRPr lang="en-US" sz="3400" dirty="0">
              <a:solidFill>
                <a:schemeClr val="tx1"/>
              </a:solidFill>
            </a:endParaRPr>
          </a:p>
        </p:txBody>
      </p: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67100"/>
            <a:ext cx="1329070" cy="12670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8039100" y="32004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991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298019" y="88867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Who God says you are “In Christ”</a:t>
            </a:r>
          </a:p>
        </p:txBody>
      </p:sp>
      <p:sp>
        <p:nvSpPr>
          <p:cNvPr id="3" name="Rectangle 2">
            <a:extLst>
              <a:ext uri="{FF2B5EF4-FFF2-40B4-BE49-F238E27FC236}">
                <a16:creationId xmlns:a16="http://schemas.microsoft.com/office/drawing/2014/main" xmlns="" id="{B2209E3D-EC16-25A1-A4B1-376B6C509178}"/>
              </a:ext>
            </a:extLst>
          </p:cNvPr>
          <p:cNvSpPr/>
          <p:nvPr/>
        </p:nvSpPr>
        <p:spPr>
          <a:xfrm>
            <a:off x="0" y="573581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b="1" u="sng" dirty="0">
                <a:solidFill>
                  <a:srgbClr val="002060"/>
                </a:solidFill>
                <a:effectLst/>
                <a:ea typeface="Times New Roman" panose="02020603050405020304" pitchFamily="18" charset="0"/>
              </a:rPr>
              <a:t>all of us who have been baptized into  Christ Jesus</a:t>
            </a:r>
            <a:r>
              <a:rPr lang="en-US" sz="3200" dirty="0">
                <a:solidFill>
                  <a:srgbClr val="000000"/>
                </a:solidFill>
                <a:effectLst/>
                <a:ea typeface="Times New Roman" panose="02020603050405020304" pitchFamily="18" charset="0"/>
              </a:rPr>
              <a:t> have been </a:t>
            </a:r>
            <a:r>
              <a:rPr lang="en-US" sz="3200" dirty="0">
                <a:solidFill>
                  <a:schemeClr val="tx1"/>
                </a:solidFill>
                <a:effectLst/>
                <a:ea typeface="Times New Roman" panose="02020603050405020304" pitchFamily="18" charset="0"/>
              </a:rPr>
              <a:t>baptized</a:t>
            </a:r>
            <a:r>
              <a:rPr lang="en-US" sz="3200" dirty="0">
                <a:solidFill>
                  <a:srgbClr val="000000"/>
                </a:solidFill>
                <a:effectLst/>
                <a:ea typeface="Times New Roman" panose="02020603050405020304" pitchFamily="18" charset="0"/>
              </a:rPr>
              <a:t> into His death? </a:t>
            </a:r>
            <a:endParaRPr lang="en-US" sz="3400" dirty="0">
              <a:solidFill>
                <a:schemeClr val="tx1"/>
              </a:solidFill>
            </a:endParaRPr>
          </a:p>
        </p:txBody>
      </p: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67100"/>
            <a:ext cx="1329070" cy="12670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8039100" y="32004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620000" y="36576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13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11">
            <a:extLst>
              <a:ext uri="{FF2B5EF4-FFF2-40B4-BE49-F238E27FC236}">
                <a16:creationId xmlns:a16="http://schemas.microsoft.com/office/drawing/2014/main" xmlns="" id="{D798020B-692A-58A6-F762-6BC886E3CAEC}"/>
              </a:ext>
            </a:extLst>
          </p:cNvPr>
          <p:cNvSpPr/>
          <p:nvPr/>
        </p:nvSpPr>
        <p:spPr>
          <a:xfrm>
            <a:off x="541103" y="4191000"/>
            <a:ext cx="10591799"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1-5 “Justification” </a:t>
            </a:r>
          </a:p>
        </p:txBody>
      </p:sp>
      <p:sp>
        <p:nvSpPr>
          <p:cNvPr id="2" name="Rounded Rectangular Callout 11">
            <a:extLst>
              <a:ext uri="{FF2B5EF4-FFF2-40B4-BE49-F238E27FC236}">
                <a16:creationId xmlns:a16="http://schemas.microsoft.com/office/drawing/2014/main" xmlns="" id="{812ADAD4-A5A0-2286-D48E-BAA80CFBB1C8}"/>
              </a:ext>
            </a:extLst>
          </p:cNvPr>
          <p:cNvSpPr/>
          <p:nvPr/>
        </p:nvSpPr>
        <p:spPr>
          <a:xfrm>
            <a:off x="541104" y="5566568"/>
            <a:ext cx="10591799"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5-8 “Sanctification”</a:t>
            </a:r>
          </a:p>
        </p:txBody>
      </p:sp>
      <p:sp>
        <p:nvSpPr>
          <p:cNvPr id="3" name="Rectangle 2">
            <a:extLst>
              <a:ext uri="{FF2B5EF4-FFF2-40B4-BE49-F238E27FC236}">
                <a16:creationId xmlns:a16="http://schemas.microsoft.com/office/drawing/2014/main" xmlns="" id="{F9B786F9-1662-DC95-1568-5CD493A3A655}"/>
              </a:ext>
            </a:extLst>
          </p:cNvPr>
          <p:cNvSpPr/>
          <p:nvPr/>
        </p:nvSpPr>
        <p:spPr>
          <a:xfrm>
            <a:off x="228600" y="92075"/>
            <a:ext cx="9220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How do we grow? </a:t>
            </a:r>
          </a:p>
        </p:txBody>
      </p:sp>
    </p:spTree>
    <p:extLst>
      <p:ext uri="{BB962C8B-B14F-4D97-AF65-F5344CB8AC3E}">
        <p14:creationId xmlns:p14="http://schemas.microsoft.com/office/powerpoint/2010/main" val="321369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298019" y="88867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Who God says you are “In Christ”</a:t>
            </a:r>
          </a:p>
        </p:txBody>
      </p:sp>
      <p:sp>
        <p:nvSpPr>
          <p:cNvPr id="3" name="Rectangle 2">
            <a:extLst>
              <a:ext uri="{FF2B5EF4-FFF2-40B4-BE49-F238E27FC236}">
                <a16:creationId xmlns:a16="http://schemas.microsoft.com/office/drawing/2014/main" xmlns="" id="{B2209E3D-EC16-25A1-A4B1-376B6C509178}"/>
              </a:ext>
            </a:extLst>
          </p:cNvPr>
          <p:cNvSpPr/>
          <p:nvPr/>
        </p:nvSpPr>
        <p:spPr>
          <a:xfrm>
            <a:off x="0" y="5735810"/>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b="1" u="sng" dirty="0">
                <a:solidFill>
                  <a:srgbClr val="002060"/>
                </a:solidFill>
                <a:effectLst/>
                <a:ea typeface="Times New Roman" panose="02020603050405020304" pitchFamily="18" charset="0"/>
              </a:rPr>
              <a:t>all of us who have been baptized into  Christ Jesus</a:t>
            </a:r>
            <a:r>
              <a:rPr lang="en-US" sz="3200" dirty="0">
                <a:solidFill>
                  <a:srgbClr val="000000"/>
                </a:solidFill>
                <a:effectLst/>
                <a:ea typeface="Times New Roman" panose="02020603050405020304" pitchFamily="18" charset="0"/>
              </a:rPr>
              <a:t> have been </a:t>
            </a:r>
            <a:r>
              <a:rPr lang="en-US" sz="3200" dirty="0">
                <a:solidFill>
                  <a:schemeClr val="tx1"/>
                </a:solidFill>
                <a:effectLst/>
                <a:ea typeface="Times New Roman" panose="02020603050405020304" pitchFamily="18" charset="0"/>
              </a:rPr>
              <a:t>baptized</a:t>
            </a:r>
            <a:r>
              <a:rPr lang="en-US" sz="3200" dirty="0">
                <a:solidFill>
                  <a:srgbClr val="000000"/>
                </a:solidFill>
                <a:effectLst/>
                <a:ea typeface="Times New Roman" panose="02020603050405020304" pitchFamily="18" charset="0"/>
              </a:rPr>
              <a:t> into His death? </a:t>
            </a:r>
            <a:endParaRPr lang="en-US" sz="3400" dirty="0">
              <a:solidFill>
                <a:schemeClr val="tx1"/>
              </a:solidFill>
            </a:endParaRPr>
          </a:p>
        </p:txBody>
      </p:sp>
      <p:cxnSp>
        <p:nvCxnSpPr>
          <p:cNvPr id="24" name="Straight Connector 23">
            <a:extLst>
              <a:ext uri="{FF2B5EF4-FFF2-40B4-BE49-F238E27FC236}">
                <a16:creationId xmlns:a16="http://schemas.microsoft.com/office/drawing/2014/main" xmlns="" id="{68BB3C88-9956-B0C7-B5C0-4F4FE14D02BB}"/>
              </a:ext>
            </a:extLst>
          </p:cNvPr>
          <p:cNvCxnSpPr>
            <a:cxnSpLocks/>
          </p:cNvCxnSpPr>
          <p:nvPr/>
        </p:nvCxnSpPr>
        <p:spPr>
          <a:xfrm flipH="1" flipV="1">
            <a:off x="7318424" y="3558281"/>
            <a:ext cx="933450" cy="81084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67100"/>
            <a:ext cx="1329070" cy="12670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8039100" y="32004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620000" y="36576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6" name="Rounded Rectangular Callout 52">
            <a:extLst>
              <a:ext uri="{FF2B5EF4-FFF2-40B4-BE49-F238E27FC236}">
                <a16:creationId xmlns:a16="http://schemas.microsoft.com/office/drawing/2014/main" xmlns="" id="{7D2CCD6A-4E80-A633-B118-AE1BEA9AA5E3}"/>
              </a:ext>
            </a:extLst>
          </p:cNvPr>
          <p:cNvSpPr/>
          <p:nvPr/>
        </p:nvSpPr>
        <p:spPr>
          <a:xfrm>
            <a:off x="7848600" y="41910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Eternal Life </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8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298019" y="888675"/>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Who God says you are “In Christ”</a:t>
            </a:r>
          </a:p>
        </p:txBody>
      </p:sp>
      <p:cxnSp>
        <p:nvCxnSpPr>
          <p:cNvPr id="24" name="Straight Connector 23">
            <a:extLst>
              <a:ext uri="{FF2B5EF4-FFF2-40B4-BE49-F238E27FC236}">
                <a16:creationId xmlns:a16="http://schemas.microsoft.com/office/drawing/2014/main" xmlns="" id="{68BB3C88-9956-B0C7-B5C0-4F4FE14D02BB}"/>
              </a:ext>
            </a:extLst>
          </p:cNvPr>
          <p:cNvCxnSpPr>
            <a:cxnSpLocks/>
          </p:cNvCxnSpPr>
          <p:nvPr/>
        </p:nvCxnSpPr>
        <p:spPr>
          <a:xfrm flipH="1" flipV="1">
            <a:off x="7318424" y="3558281"/>
            <a:ext cx="933450" cy="81084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67100"/>
            <a:ext cx="1329070" cy="12670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8039100" y="32004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620000" y="36576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6" name="Rounded Rectangular Callout 52">
            <a:extLst>
              <a:ext uri="{FF2B5EF4-FFF2-40B4-BE49-F238E27FC236}">
                <a16:creationId xmlns:a16="http://schemas.microsoft.com/office/drawing/2014/main" xmlns="" id="{7D2CCD6A-4E80-A633-B118-AE1BEA9AA5E3}"/>
              </a:ext>
            </a:extLst>
          </p:cNvPr>
          <p:cNvSpPr/>
          <p:nvPr/>
        </p:nvSpPr>
        <p:spPr>
          <a:xfrm>
            <a:off x="7848600" y="41910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Eternal Life </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A08FBAC9-B224-E7ED-A78D-430E4F6D3382}"/>
              </a:ext>
            </a:extLst>
          </p:cNvPr>
          <p:cNvSpPr/>
          <p:nvPr/>
        </p:nvSpPr>
        <p:spPr>
          <a:xfrm>
            <a:off x="0" y="4953000"/>
            <a:ext cx="12192000" cy="1905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Now if we have died with Christ, we believe that we shall also live with Him, </a:t>
            </a:r>
            <a:r>
              <a:rPr lang="en-US" sz="3200" b="1" baseline="30000" dirty="0">
                <a:solidFill>
                  <a:srgbClr val="000000"/>
                </a:solidFill>
                <a:effectLst/>
                <a:ea typeface="Times New Roman" panose="02020603050405020304" pitchFamily="18" charset="0"/>
              </a:rPr>
              <a:t>9 </a:t>
            </a:r>
            <a:r>
              <a:rPr lang="en-US" sz="3200" dirty="0">
                <a:solidFill>
                  <a:schemeClr val="tx1"/>
                </a:solidFill>
                <a:effectLst/>
                <a:ea typeface="Times New Roman" panose="02020603050405020304" pitchFamily="18" charset="0"/>
              </a:rPr>
              <a:t>knowing</a:t>
            </a:r>
            <a:r>
              <a:rPr lang="en-US" sz="3200" dirty="0">
                <a:solidFill>
                  <a:srgbClr val="000000"/>
                </a:solidFill>
                <a:effectLst/>
                <a:ea typeface="Times New Roman" panose="02020603050405020304" pitchFamily="18" charset="0"/>
              </a:rPr>
              <a:t> that Christ, having been raised from the dead, is never to die again; death no longer is master over Him.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610521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409020" y="707222"/>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“New Identity In Christ”</a:t>
            </a:r>
          </a:p>
        </p:txBody>
      </p:sp>
      <p:cxnSp>
        <p:nvCxnSpPr>
          <p:cNvPr id="24" name="Straight Connector 23">
            <a:extLst>
              <a:ext uri="{FF2B5EF4-FFF2-40B4-BE49-F238E27FC236}">
                <a16:creationId xmlns:a16="http://schemas.microsoft.com/office/drawing/2014/main" xmlns="" id="{68BB3C88-9956-B0C7-B5C0-4F4FE14D02BB}"/>
              </a:ext>
            </a:extLst>
          </p:cNvPr>
          <p:cNvCxnSpPr>
            <a:cxnSpLocks/>
          </p:cNvCxnSpPr>
          <p:nvPr/>
        </p:nvCxnSpPr>
        <p:spPr>
          <a:xfrm flipH="1" flipV="1">
            <a:off x="7318424" y="3558281"/>
            <a:ext cx="933450" cy="81084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67100"/>
            <a:ext cx="1329070" cy="12670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8039100" y="32004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620000" y="36576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6" name="Rounded Rectangular Callout 52">
            <a:extLst>
              <a:ext uri="{FF2B5EF4-FFF2-40B4-BE49-F238E27FC236}">
                <a16:creationId xmlns:a16="http://schemas.microsoft.com/office/drawing/2014/main" xmlns="" id="{7D2CCD6A-4E80-A633-B118-AE1BEA9AA5E3}"/>
              </a:ext>
            </a:extLst>
          </p:cNvPr>
          <p:cNvSpPr/>
          <p:nvPr/>
        </p:nvSpPr>
        <p:spPr>
          <a:xfrm>
            <a:off x="7848600" y="41910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Eternal Life </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A08FBAC9-B224-E7ED-A78D-430E4F6D3382}"/>
              </a:ext>
            </a:extLst>
          </p:cNvPr>
          <p:cNvSpPr/>
          <p:nvPr/>
        </p:nvSpPr>
        <p:spPr>
          <a:xfrm>
            <a:off x="0" y="4953000"/>
            <a:ext cx="12192000" cy="1905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8 </a:t>
            </a:r>
            <a:r>
              <a:rPr lang="en-US" sz="3200" dirty="0">
                <a:solidFill>
                  <a:srgbClr val="000000"/>
                </a:solidFill>
                <a:effectLst/>
                <a:ea typeface="Times New Roman" panose="02020603050405020304" pitchFamily="18" charset="0"/>
              </a:rPr>
              <a:t>Now if we have died with Christ, we believe that we shall also live with Him, </a:t>
            </a:r>
            <a:r>
              <a:rPr lang="en-US" sz="3200" b="1" baseline="30000" dirty="0">
                <a:solidFill>
                  <a:srgbClr val="000000"/>
                </a:solidFill>
                <a:effectLst/>
                <a:ea typeface="Times New Roman" panose="02020603050405020304" pitchFamily="18" charset="0"/>
              </a:rPr>
              <a:t>9 </a:t>
            </a:r>
            <a:r>
              <a:rPr lang="en-US" sz="3200" dirty="0">
                <a:solidFill>
                  <a:schemeClr val="tx1"/>
                </a:solidFill>
                <a:effectLst/>
                <a:ea typeface="Times New Roman" panose="02020603050405020304" pitchFamily="18" charset="0"/>
              </a:rPr>
              <a:t>knowing</a:t>
            </a:r>
            <a:r>
              <a:rPr lang="en-US" sz="3200" dirty="0">
                <a:solidFill>
                  <a:srgbClr val="000000"/>
                </a:solidFill>
                <a:effectLst/>
                <a:ea typeface="Times New Roman" panose="02020603050405020304" pitchFamily="18" charset="0"/>
              </a:rPr>
              <a:t> that Christ, having been raised from the dead, is never to die again; death no longer is master over Him.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3">
            <a:extLst>
              <a:ext uri="{FF2B5EF4-FFF2-40B4-BE49-F238E27FC236}">
                <a16:creationId xmlns:a16="http://schemas.microsoft.com/office/drawing/2014/main" xmlns="" id="{699A7D94-2E90-A92C-59FF-D08088D3B5F6}"/>
              </a:ext>
            </a:extLst>
          </p:cNvPr>
          <p:cNvSpPr/>
          <p:nvPr/>
        </p:nvSpPr>
        <p:spPr>
          <a:xfrm>
            <a:off x="228600" y="5029200"/>
            <a:ext cx="11810999" cy="1698169"/>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Your New Identity is a fact, the proclamation of God, the author and ultimate reference point of your identity</a:t>
            </a:r>
            <a:endParaRPr lang="en-US" sz="4000" b="1" i="1" dirty="0"/>
          </a:p>
        </p:txBody>
      </p:sp>
    </p:spTree>
    <p:extLst>
      <p:ext uri="{BB962C8B-B14F-4D97-AF65-F5344CB8AC3E}">
        <p14:creationId xmlns:p14="http://schemas.microsoft.com/office/powerpoint/2010/main" val="220828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409020" y="707222"/>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“New Identity In Christ”</a:t>
            </a:r>
          </a:p>
        </p:txBody>
      </p:sp>
      <p:cxnSp>
        <p:nvCxnSpPr>
          <p:cNvPr id="24" name="Straight Connector 23">
            <a:extLst>
              <a:ext uri="{FF2B5EF4-FFF2-40B4-BE49-F238E27FC236}">
                <a16:creationId xmlns:a16="http://schemas.microsoft.com/office/drawing/2014/main" xmlns="" id="{68BB3C88-9956-B0C7-B5C0-4F4FE14D02BB}"/>
              </a:ext>
            </a:extLst>
          </p:cNvPr>
          <p:cNvCxnSpPr>
            <a:cxnSpLocks/>
          </p:cNvCxnSpPr>
          <p:nvPr/>
        </p:nvCxnSpPr>
        <p:spPr>
          <a:xfrm flipH="1" flipV="1">
            <a:off x="7318424" y="3558281"/>
            <a:ext cx="933450" cy="81084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67100"/>
            <a:ext cx="1329070" cy="12670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8039100" y="32004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620000" y="36576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6" name="Rounded Rectangular Callout 52">
            <a:extLst>
              <a:ext uri="{FF2B5EF4-FFF2-40B4-BE49-F238E27FC236}">
                <a16:creationId xmlns:a16="http://schemas.microsoft.com/office/drawing/2014/main" xmlns="" id="{7D2CCD6A-4E80-A633-B118-AE1BEA9AA5E3}"/>
              </a:ext>
            </a:extLst>
          </p:cNvPr>
          <p:cNvSpPr/>
          <p:nvPr/>
        </p:nvSpPr>
        <p:spPr>
          <a:xfrm>
            <a:off x="7848600" y="41910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Eternal Life </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F4DA104-4014-04D0-E0CB-046CE446ADEE}"/>
              </a:ext>
            </a:extLst>
          </p:cNvPr>
          <p:cNvSpPr/>
          <p:nvPr/>
        </p:nvSpPr>
        <p:spPr>
          <a:xfrm>
            <a:off x="0" y="5486400"/>
            <a:ext cx="12192000" cy="13716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gn="ctr">
              <a:lnSpc>
                <a:spcPct val="107000"/>
              </a:lnSpc>
              <a:spcBef>
                <a:spcPts val="0"/>
              </a:spcBef>
              <a:spcAft>
                <a:spcPts val="0"/>
              </a:spcAft>
              <a:tabLst>
                <a:tab pos="1790700" algn="l"/>
              </a:tabLst>
            </a:pPr>
            <a:r>
              <a:rPr lang="en-US" sz="36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2Cor 5:17</a:t>
            </a: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Therefore if anyone is in Christ, he is a new creature; the old things passed away; behold, new things have come.</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99697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409020" y="707222"/>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“New Identity In Christ”</a:t>
            </a:r>
          </a:p>
        </p:txBody>
      </p:sp>
      <p:cxnSp>
        <p:nvCxnSpPr>
          <p:cNvPr id="24" name="Straight Connector 23">
            <a:extLst>
              <a:ext uri="{FF2B5EF4-FFF2-40B4-BE49-F238E27FC236}">
                <a16:creationId xmlns:a16="http://schemas.microsoft.com/office/drawing/2014/main" xmlns="" id="{68BB3C88-9956-B0C7-B5C0-4F4FE14D02BB}"/>
              </a:ext>
            </a:extLst>
          </p:cNvPr>
          <p:cNvCxnSpPr>
            <a:cxnSpLocks/>
          </p:cNvCxnSpPr>
          <p:nvPr/>
        </p:nvCxnSpPr>
        <p:spPr>
          <a:xfrm flipH="1" flipV="1">
            <a:off x="7318424" y="3558281"/>
            <a:ext cx="933450" cy="81084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67100"/>
            <a:ext cx="1329070" cy="12670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8039100" y="32004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620000" y="36576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6" name="Rounded Rectangular Callout 52">
            <a:extLst>
              <a:ext uri="{FF2B5EF4-FFF2-40B4-BE49-F238E27FC236}">
                <a16:creationId xmlns:a16="http://schemas.microsoft.com/office/drawing/2014/main" xmlns="" id="{7D2CCD6A-4E80-A633-B118-AE1BEA9AA5E3}"/>
              </a:ext>
            </a:extLst>
          </p:cNvPr>
          <p:cNvSpPr/>
          <p:nvPr/>
        </p:nvSpPr>
        <p:spPr>
          <a:xfrm>
            <a:off x="7848600" y="41910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Eternal Life </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F4DA104-4014-04D0-E0CB-046CE446ADEE}"/>
              </a:ext>
            </a:extLst>
          </p:cNvPr>
          <p:cNvSpPr/>
          <p:nvPr/>
        </p:nvSpPr>
        <p:spPr>
          <a:xfrm>
            <a:off x="0" y="5486400"/>
            <a:ext cx="12192000" cy="13716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gn="ctr">
              <a:lnSpc>
                <a:spcPct val="107000"/>
              </a:lnSpc>
              <a:spcBef>
                <a:spcPts val="0"/>
              </a:spcBef>
              <a:spcAft>
                <a:spcPts val="0"/>
              </a:spcAft>
              <a:tabLst>
                <a:tab pos="1790700" algn="l"/>
              </a:tabLst>
            </a:pPr>
            <a:r>
              <a:rPr lang="en-US" sz="3600" b="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2Cor 5:17</a:t>
            </a: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Therefore if anyone is </a:t>
            </a:r>
            <a:r>
              <a:rPr lang="en-US" sz="36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Christ</a:t>
            </a: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he is a new creature; the old things passed away; behold, new things have come.</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995541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84418" y="908170"/>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The “Old Self” doesn’t know who he is</a:t>
            </a:r>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xmlns="" id="{E7A8FF2C-2A0F-16DF-6376-2C03FB289705}"/>
              </a:ext>
            </a:extLst>
          </p:cNvPr>
          <p:cNvGrpSpPr/>
          <p:nvPr/>
        </p:nvGrpSpPr>
        <p:grpSpPr>
          <a:xfrm>
            <a:off x="18442" y="2209800"/>
            <a:ext cx="4422044" cy="2499609"/>
            <a:chOff x="18442" y="2209800"/>
            <a:chExt cx="4422044" cy="2499609"/>
          </a:xfrm>
        </p:grpSpPr>
        <p:cxnSp>
          <p:nvCxnSpPr>
            <p:cNvPr id="7" name="Straight Connector 6">
              <a:extLst>
                <a:ext uri="{FF2B5EF4-FFF2-40B4-BE49-F238E27FC236}">
                  <a16:creationId xmlns:a16="http://schemas.microsoft.com/office/drawing/2014/main" xmlns="" id="{47347943-EC44-ED82-7D2D-D323F003EB57}"/>
                </a:ext>
              </a:extLst>
            </p:cNvPr>
            <p:cNvCxnSpPr>
              <a:cxnSpLocks/>
            </p:cNvCxnSpPr>
            <p:nvPr/>
          </p:nvCxnSpPr>
          <p:spPr>
            <a:xfrm flipH="1" flipV="1">
              <a:off x="3728525" y="2604207"/>
              <a:ext cx="691075" cy="7485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EAAD31F6-E267-F61A-A4AA-872E28A007FD}"/>
                </a:ext>
              </a:extLst>
            </p:cNvPr>
            <p:cNvCxnSpPr>
              <a:cxnSpLocks/>
            </p:cNvCxnSpPr>
            <p:nvPr/>
          </p:nvCxnSpPr>
          <p:spPr>
            <a:xfrm flipH="1" flipV="1">
              <a:off x="3480875" y="3029819"/>
              <a:ext cx="938725" cy="399181"/>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9CF25CDC-7BEB-6BC0-84FF-5D70B5261015}"/>
                </a:ext>
              </a:extLst>
            </p:cNvPr>
            <p:cNvCxnSpPr>
              <a:cxnSpLocks/>
            </p:cNvCxnSpPr>
            <p:nvPr/>
          </p:nvCxnSpPr>
          <p:spPr>
            <a:xfrm flipH="1">
              <a:off x="3385625" y="3429000"/>
              <a:ext cx="990600" cy="21952"/>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1D8C0B4-2F45-FBD7-0855-2AD1EAF4CA77}"/>
                </a:ext>
              </a:extLst>
            </p:cNvPr>
            <p:cNvCxnSpPr>
              <a:cxnSpLocks/>
            </p:cNvCxnSpPr>
            <p:nvPr/>
          </p:nvCxnSpPr>
          <p:spPr>
            <a:xfrm flipH="1">
              <a:off x="3491134" y="3429000"/>
              <a:ext cx="928466" cy="51999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8ED3E4A3-7425-09DD-BB5E-4AF5F5A6A16C}"/>
                </a:ext>
              </a:extLst>
            </p:cNvPr>
            <p:cNvCxnSpPr>
              <a:cxnSpLocks/>
            </p:cNvCxnSpPr>
            <p:nvPr/>
          </p:nvCxnSpPr>
          <p:spPr>
            <a:xfrm flipH="1">
              <a:off x="3600450" y="3427416"/>
              <a:ext cx="840036" cy="91598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ular Callout 26">
              <a:extLst>
                <a:ext uri="{FF2B5EF4-FFF2-40B4-BE49-F238E27FC236}">
                  <a16:creationId xmlns:a16="http://schemas.microsoft.com/office/drawing/2014/main" xmlns="" id="{546FDFF0-948D-8A33-14A3-C86576A79ECD}"/>
                </a:ext>
              </a:extLst>
            </p:cNvPr>
            <p:cNvSpPr/>
            <p:nvPr/>
          </p:nvSpPr>
          <p:spPr>
            <a:xfrm>
              <a:off x="1067442" y="2209800"/>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“sinner”</a:t>
              </a:r>
              <a:endParaRPr lang="en-US" sz="2800" b="1" i="1" dirty="0"/>
            </a:p>
          </p:txBody>
        </p:sp>
        <p:sp>
          <p:nvSpPr>
            <p:cNvPr id="19" name="Rounded Rectangular Callout 27">
              <a:extLst>
                <a:ext uri="{FF2B5EF4-FFF2-40B4-BE49-F238E27FC236}">
                  <a16:creationId xmlns:a16="http://schemas.microsoft.com/office/drawing/2014/main" xmlns="" id="{4F2792A1-4B52-1821-7F64-597AECF63C90}"/>
                </a:ext>
              </a:extLst>
            </p:cNvPr>
            <p:cNvSpPr/>
            <p:nvPr/>
          </p:nvSpPr>
          <p:spPr>
            <a:xfrm>
              <a:off x="375725" y="26670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0" name="Rounded Rectangular Callout 28">
              <a:extLst>
                <a:ext uri="{FF2B5EF4-FFF2-40B4-BE49-F238E27FC236}">
                  <a16:creationId xmlns:a16="http://schemas.microsoft.com/office/drawing/2014/main" xmlns="" id="{575508BD-9B5E-3D88-01B6-B923D372230A}"/>
                </a:ext>
              </a:extLst>
            </p:cNvPr>
            <p:cNvSpPr/>
            <p:nvPr/>
          </p:nvSpPr>
          <p:spPr>
            <a:xfrm>
              <a:off x="838199" y="364778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21" name="Rounded Rectangular Callout 31">
              <a:extLst>
                <a:ext uri="{FF2B5EF4-FFF2-40B4-BE49-F238E27FC236}">
                  <a16:creationId xmlns:a16="http://schemas.microsoft.com/office/drawing/2014/main" xmlns="" id="{6D6AF6D3-0353-3345-0DED-06AC6D0674D8}"/>
                </a:ext>
              </a:extLst>
            </p:cNvPr>
            <p:cNvSpPr/>
            <p:nvPr/>
          </p:nvSpPr>
          <p:spPr>
            <a:xfrm>
              <a:off x="1715179" y="4176009"/>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22" name="Rounded Rectangular Callout 30">
              <a:extLst>
                <a:ext uri="{FF2B5EF4-FFF2-40B4-BE49-F238E27FC236}">
                  <a16:creationId xmlns:a16="http://schemas.microsoft.com/office/drawing/2014/main" xmlns="" id="{9F037090-8CD7-06CB-7197-CC7023F7DDA2}"/>
                </a:ext>
              </a:extLst>
            </p:cNvPr>
            <p:cNvSpPr/>
            <p:nvPr/>
          </p:nvSpPr>
          <p:spPr>
            <a:xfrm>
              <a:off x="18442" y="3184252"/>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relationships</a:t>
              </a:r>
              <a:endParaRPr lang="en-US" sz="2800" b="1" i="1" dirty="0"/>
            </a:p>
          </p:txBody>
        </p:sp>
      </p:grp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 name="Rounded Rectangular Callout 9">
            <a:extLst>
              <a:ext uri="{FF2B5EF4-FFF2-40B4-BE49-F238E27FC236}">
                <a16:creationId xmlns:a16="http://schemas.microsoft.com/office/drawing/2014/main" xmlns="" id="{EFFF7497-97D1-EE3F-F613-F145C1BC1ABA}"/>
              </a:ext>
            </a:extLst>
          </p:cNvPr>
          <p:cNvSpPr/>
          <p:nvPr/>
        </p:nvSpPr>
        <p:spPr>
          <a:xfrm>
            <a:off x="6409020" y="707222"/>
            <a:ext cx="58674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“New Identity In Christ”</a:t>
            </a:r>
          </a:p>
        </p:txBody>
      </p:sp>
      <p:cxnSp>
        <p:nvCxnSpPr>
          <p:cNvPr id="24" name="Straight Connector 23">
            <a:extLst>
              <a:ext uri="{FF2B5EF4-FFF2-40B4-BE49-F238E27FC236}">
                <a16:creationId xmlns:a16="http://schemas.microsoft.com/office/drawing/2014/main" xmlns="" id="{68BB3C88-9956-B0C7-B5C0-4F4FE14D02BB}"/>
              </a:ext>
            </a:extLst>
          </p:cNvPr>
          <p:cNvCxnSpPr>
            <a:cxnSpLocks/>
          </p:cNvCxnSpPr>
          <p:nvPr/>
        </p:nvCxnSpPr>
        <p:spPr>
          <a:xfrm flipH="1" flipV="1">
            <a:off x="7318424" y="3558281"/>
            <a:ext cx="933450" cy="81084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3A8F1A4-7961-757E-FDD4-865DDE426886}"/>
              </a:ext>
            </a:extLst>
          </p:cNvPr>
          <p:cNvCxnSpPr>
            <a:cxnSpLocks/>
          </p:cNvCxnSpPr>
          <p:nvPr/>
        </p:nvCxnSpPr>
        <p:spPr>
          <a:xfrm flipH="1">
            <a:off x="7351553" y="2604207"/>
            <a:ext cx="719199" cy="883903"/>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3C03784-5420-C0D5-9F63-D16776C9B20C}"/>
              </a:ext>
            </a:extLst>
          </p:cNvPr>
          <p:cNvCxnSpPr>
            <a:cxnSpLocks/>
          </p:cNvCxnSpPr>
          <p:nvPr/>
        </p:nvCxnSpPr>
        <p:spPr>
          <a:xfrm flipH="1">
            <a:off x="7318424" y="3060375"/>
            <a:ext cx="933450" cy="5161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EC90905-D1C9-AE44-72A0-49B7CFF6B781}"/>
              </a:ext>
            </a:extLst>
          </p:cNvPr>
          <p:cNvCxnSpPr>
            <a:cxnSpLocks/>
          </p:cNvCxnSpPr>
          <p:nvPr/>
        </p:nvCxnSpPr>
        <p:spPr>
          <a:xfrm flipH="1">
            <a:off x="7357730" y="3467100"/>
            <a:ext cx="1329070" cy="126705"/>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FEBA3F9F-781D-FC06-C7A5-E60A1E9B4C11}"/>
              </a:ext>
            </a:extLst>
          </p:cNvPr>
          <p:cNvCxnSpPr>
            <a:cxnSpLocks/>
          </p:cNvCxnSpPr>
          <p:nvPr/>
        </p:nvCxnSpPr>
        <p:spPr>
          <a:xfrm flipH="1" flipV="1">
            <a:off x="7351553" y="3619500"/>
            <a:ext cx="1043196" cy="32581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ular Callout 42">
            <a:extLst>
              <a:ext uri="{FF2B5EF4-FFF2-40B4-BE49-F238E27FC236}">
                <a16:creationId xmlns:a16="http://schemas.microsoft.com/office/drawing/2014/main" xmlns="" id="{FE081F8B-CB42-2796-FFCB-94E5F75FD18C}"/>
              </a:ext>
            </a:extLst>
          </p:cNvPr>
          <p:cNvSpPr/>
          <p:nvPr/>
        </p:nvSpPr>
        <p:spPr>
          <a:xfrm>
            <a:off x="7924800" y="26670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33" name="Rounded Rectangular Callout 43">
            <a:extLst>
              <a:ext uri="{FF2B5EF4-FFF2-40B4-BE49-F238E27FC236}">
                <a16:creationId xmlns:a16="http://schemas.microsoft.com/office/drawing/2014/main" xmlns="" id="{7E01892D-B790-1ADF-7BAD-8C42EBAC590E}"/>
              </a:ext>
            </a:extLst>
          </p:cNvPr>
          <p:cNvSpPr/>
          <p:nvPr/>
        </p:nvSpPr>
        <p:spPr>
          <a:xfrm>
            <a:off x="8039100" y="3200400"/>
            <a:ext cx="29337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Belonging</a:t>
            </a:r>
            <a:endParaRPr lang="en-US" sz="2800" b="1" i="1" dirty="0"/>
          </a:p>
        </p:txBody>
      </p:sp>
      <p:sp>
        <p:nvSpPr>
          <p:cNvPr id="34" name="Rounded Rectangular Callout 47">
            <a:extLst>
              <a:ext uri="{FF2B5EF4-FFF2-40B4-BE49-F238E27FC236}">
                <a16:creationId xmlns:a16="http://schemas.microsoft.com/office/drawing/2014/main" xmlns="" id="{FE8281FA-1D0B-E8FB-2201-530E59E4486C}"/>
              </a:ext>
            </a:extLst>
          </p:cNvPr>
          <p:cNvSpPr/>
          <p:nvPr/>
        </p:nvSpPr>
        <p:spPr>
          <a:xfrm>
            <a:off x="7620000" y="36576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36" name="Rounded Rectangular Callout 52">
            <a:extLst>
              <a:ext uri="{FF2B5EF4-FFF2-40B4-BE49-F238E27FC236}">
                <a16:creationId xmlns:a16="http://schemas.microsoft.com/office/drawing/2014/main" xmlns="" id="{7D2CCD6A-4E80-A633-B118-AE1BEA9AA5E3}"/>
              </a:ext>
            </a:extLst>
          </p:cNvPr>
          <p:cNvSpPr/>
          <p:nvPr/>
        </p:nvSpPr>
        <p:spPr>
          <a:xfrm>
            <a:off x="7848600" y="41910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Eternal Life </a:t>
            </a:r>
            <a:endParaRPr lang="en-US" sz="2800" b="1" i="1" dirty="0"/>
          </a:p>
        </p:txBody>
      </p:sp>
      <p:sp>
        <p:nvSpPr>
          <p:cNvPr id="37" name="Rounded Rectangular Callout 41">
            <a:extLst>
              <a:ext uri="{FF2B5EF4-FFF2-40B4-BE49-F238E27FC236}">
                <a16:creationId xmlns:a16="http://schemas.microsoft.com/office/drawing/2014/main" xmlns="" id="{F797CF4A-28DE-F9D7-5FA2-9373BF0DB4BC}"/>
              </a:ext>
            </a:extLst>
          </p:cNvPr>
          <p:cNvSpPr/>
          <p:nvPr/>
        </p:nvSpPr>
        <p:spPr>
          <a:xfrm>
            <a:off x="78867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Status: “Righteous”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xmlns="" id="{6CA68E29-90DC-76A6-92F0-F347FD1C92BD}"/>
              </a:ext>
            </a:extLst>
          </p:cNvPr>
          <p:cNvSpPr/>
          <p:nvPr/>
        </p:nvSpPr>
        <p:spPr>
          <a:xfrm>
            <a:off x="7048500" y="3796593"/>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E47C93F9-00D2-7C60-6724-B1514A828D3F}"/>
              </a:ext>
            </a:extLst>
          </p:cNvPr>
          <p:cNvSpPr/>
          <p:nvPr/>
        </p:nvSpPr>
        <p:spPr>
          <a:xfrm>
            <a:off x="0" y="5258389"/>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b="1" u="sng" dirty="0">
                <a:solidFill>
                  <a:srgbClr val="002060"/>
                </a:solidFill>
              </a:rPr>
              <a:t>knowing this, that our old self was crucified with Him</a:t>
            </a:r>
            <a:r>
              <a:rPr lang="en-US" sz="3200" dirty="0">
                <a:solidFill>
                  <a:schemeClr val="tx1"/>
                </a:solidFill>
              </a:rPr>
              <a:t>,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570321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D6335C4-AD61-38ED-1A7E-9ED6614B12BF}"/>
              </a:ext>
            </a:extLst>
          </p:cNvPr>
          <p:cNvSpPr/>
          <p:nvPr/>
        </p:nvSpPr>
        <p:spPr>
          <a:xfrm>
            <a:off x="228600" y="92075"/>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Why</a:t>
            </a:r>
            <a:r>
              <a:rPr lang="en-US" sz="8800" b="1" dirty="0">
                <a:solidFill>
                  <a:schemeClr val="bg1"/>
                </a:solidFill>
              </a:rPr>
              <a:t> should I grow? </a:t>
            </a:r>
          </a:p>
        </p:txBody>
      </p:sp>
      <p:sp>
        <p:nvSpPr>
          <p:cNvPr id="6" name="Rounded Rectangular Callout 3">
            <a:extLst>
              <a:ext uri="{FF2B5EF4-FFF2-40B4-BE49-F238E27FC236}">
                <a16:creationId xmlns:a16="http://schemas.microsoft.com/office/drawing/2014/main" xmlns="" id="{99761BDA-DC07-3B81-AF26-EEE6BE775B61}"/>
              </a:ext>
            </a:extLst>
          </p:cNvPr>
          <p:cNvSpPr/>
          <p:nvPr/>
        </p:nvSpPr>
        <p:spPr>
          <a:xfrm>
            <a:off x="2514600" y="1372519"/>
            <a:ext cx="93344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Because you have a New Identity in Christ!</a:t>
            </a:r>
            <a:endParaRPr lang="en-US" sz="4000" b="1" i="1" dirty="0"/>
          </a:p>
        </p:txBody>
      </p:sp>
      <p:sp>
        <p:nvSpPr>
          <p:cNvPr id="7" name="Rounded Rectangular Callout 3">
            <a:extLst>
              <a:ext uri="{FF2B5EF4-FFF2-40B4-BE49-F238E27FC236}">
                <a16:creationId xmlns:a16="http://schemas.microsoft.com/office/drawing/2014/main" xmlns="" id="{5BB650D7-B979-3AAD-8F5C-A337F382D28C}"/>
              </a:ext>
            </a:extLst>
          </p:cNvPr>
          <p:cNvSpPr/>
          <p:nvPr/>
        </p:nvSpPr>
        <p:spPr>
          <a:xfrm>
            <a:off x="542260" y="2431023"/>
            <a:ext cx="114300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the sins of your old self… aren’t who you are anymore</a:t>
            </a:r>
            <a:endParaRPr lang="en-US" sz="3600" b="1" i="1" dirty="0"/>
          </a:p>
        </p:txBody>
      </p:sp>
      <p:sp>
        <p:nvSpPr>
          <p:cNvPr id="8" name="Rectangle 7">
            <a:extLst>
              <a:ext uri="{FF2B5EF4-FFF2-40B4-BE49-F238E27FC236}">
                <a16:creationId xmlns:a16="http://schemas.microsoft.com/office/drawing/2014/main" xmlns="" id="{6FD74E53-38A2-E2CB-C071-9E8B5F97735F}"/>
              </a:ext>
            </a:extLst>
          </p:cNvPr>
          <p:cNvSpPr/>
          <p:nvPr/>
        </p:nvSpPr>
        <p:spPr>
          <a:xfrm>
            <a:off x="0" y="5258389"/>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b="1" u="sng" dirty="0">
                <a:solidFill>
                  <a:srgbClr val="002060"/>
                </a:solidFill>
              </a:rPr>
              <a:t>knowing this, that our old self was crucified with Him</a:t>
            </a:r>
            <a:r>
              <a:rPr lang="en-US" sz="3200" dirty="0">
                <a:solidFill>
                  <a:schemeClr val="tx1"/>
                </a:solidFill>
              </a:rPr>
              <a:t>,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9" name="Rounded Rectangular Callout 3">
            <a:extLst>
              <a:ext uri="{FF2B5EF4-FFF2-40B4-BE49-F238E27FC236}">
                <a16:creationId xmlns:a16="http://schemas.microsoft.com/office/drawing/2014/main" xmlns="" id="{68007538-0C05-437B-3043-C789E7DD37E8}"/>
              </a:ext>
            </a:extLst>
          </p:cNvPr>
          <p:cNvSpPr/>
          <p:nvPr/>
        </p:nvSpPr>
        <p:spPr>
          <a:xfrm>
            <a:off x="76200" y="3454469"/>
            <a:ext cx="8763000"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God wants you to become who you are</a:t>
            </a:r>
            <a:endParaRPr lang="en-US" sz="4000" b="1" i="1" dirty="0"/>
          </a:p>
        </p:txBody>
      </p:sp>
      <p:sp>
        <p:nvSpPr>
          <p:cNvPr id="10" name="Rectangle 9">
            <a:extLst>
              <a:ext uri="{FF2B5EF4-FFF2-40B4-BE49-F238E27FC236}">
                <a16:creationId xmlns:a16="http://schemas.microsoft.com/office/drawing/2014/main" xmlns="" id="{D148477B-D626-F40A-4FEA-3E84B7703F4C}"/>
              </a:ext>
            </a:extLst>
          </p:cNvPr>
          <p:cNvSpPr/>
          <p:nvPr/>
        </p:nvSpPr>
        <p:spPr>
          <a:xfrm>
            <a:off x="3276600" y="4483036"/>
            <a:ext cx="8686800" cy="609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a typeface="Times New Roman" panose="02020603050405020304" pitchFamily="18" charset="0"/>
              </a:rPr>
              <a:t>4 </a:t>
            </a:r>
            <a:r>
              <a:rPr lang="en-US" sz="3200" dirty="0">
                <a:solidFill>
                  <a:srgbClr val="000000"/>
                </a:solidFill>
                <a:ea typeface="Times New Roman" panose="02020603050405020304" pitchFamily="18" charset="0"/>
              </a:rPr>
              <a:t>…</a:t>
            </a:r>
            <a:r>
              <a:rPr lang="en-US" sz="3200" dirty="0">
                <a:solidFill>
                  <a:schemeClr val="tx1"/>
                </a:solidFill>
                <a:ea typeface="Times New Roman" panose="02020603050405020304" pitchFamily="18" charset="0"/>
              </a:rPr>
              <a:t>so we too </a:t>
            </a:r>
            <a:r>
              <a:rPr lang="en-US" sz="3200" dirty="0">
                <a:solidFill>
                  <a:srgbClr val="000000"/>
                </a:solidFill>
                <a:ea typeface="Times New Roman" panose="02020603050405020304" pitchFamily="18" charset="0"/>
              </a:rPr>
              <a:t>might walk in newness of life. </a:t>
            </a:r>
            <a:endParaRPr lang="en-US" sz="3200" dirty="0">
              <a:ea typeface="Times New Roman" panose="02020603050405020304" pitchFamily="18" charset="0"/>
            </a:endParaRP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16333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7">
            <a:extLst>
              <a:ext uri="{FF2B5EF4-FFF2-40B4-BE49-F238E27FC236}">
                <a16:creationId xmlns:a16="http://schemas.microsoft.com/office/drawing/2014/main" xmlns="" id="{0174CAD9-52B4-6A8A-5A18-8BB6B5D2A655}"/>
              </a:ext>
            </a:extLst>
          </p:cNvPr>
          <p:cNvSpPr/>
          <p:nvPr/>
        </p:nvSpPr>
        <p:spPr>
          <a:xfrm>
            <a:off x="457200" y="3416302"/>
            <a:ext cx="5257800" cy="14480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Your abstract sense of Identity matters a lot!</a:t>
            </a:r>
          </a:p>
        </p:txBody>
      </p:sp>
      <p:sp>
        <p:nvSpPr>
          <p:cNvPr id="3" name="Cloud Callout 8">
            <a:extLst>
              <a:ext uri="{FF2B5EF4-FFF2-40B4-BE49-F238E27FC236}">
                <a16:creationId xmlns:a16="http://schemas.microsoft.com/office/drawing/2014/main" xmlns="" id="{F9A49285-2535-2C52-A09D-8D7CC36A71C5}"/>
              </a:ext>
            </a:extLst>
          </p:cNvPr>
          <p:cNvSpPr/>
          <p:nvPr/>
        </p:nvSpPr>
        <p:spPr>
          <a:xfrm>
            <a:off x="127000" y="1448094"/>
            <a:ext cx="4724400" cy="1828800"/>
          </a:xfrm>
          <a:prstGeom prst="cloudCallout">
            <a:avLst>
              <a:gd name="adj1" fmla="val -50253"/>
              <a:gd name="adj2" fmla="val 599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But isn’t this all kind of abstract?</a:t>
            </a:r>
          </a:p>
        </p:txBody>
      </p:sp>
      <p:sp>
        <p:nvSpPr>
          <p:cNvPr id="5" name="Rectangle 4">
            <a:extLst>
              <a:ext uri="{FF2B5EF4-FFF2-40B4-BE49-F238E27FC236}">
                <a16:creationId xmlns:a16="http://schemas.microsoft.com/office/drawing/2014/main" xmlns="" id="{64EFF991-DACE-8540-F657-B9FDF83E5DE4}"/>
              </a:ext>
            </a:extLst>
          </p:cNvPr>
          <p:cNvSpPr/>
          <p:nvPr/>
        </p:nvSpPr>
        <p:spPr>
          <a:xfrm>
            <a:off x="228600" y="92075"/>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Why</a:t>
            </a:r>
            <a:r>
              <a:rPr lang="en-US" sz="8800" b="1" dirty="0">
                <a:solidFill>
                  <a:schemeClr val="bg1"/>
                </a:solidFill>
              </a:rPr>
              <a:t> should I grow? </a:t>
            </a:r>
          </a:p>
        </p:txBody>
      </p:sp>
      <p:sp>
        <p:nvSpPr>
          <p:cNvPr id="7" name="Rectangle 6">
            <a:extLst>
              <a:ext uri="{FF2B5EF4-FFF2-40B4-BE49-F238E27FC236}">
                <a16:creationId xmlns:a16="http://schemas.microsoft.com/office/drawing/2014/main" xmlns="" id="{271D6C80-5A78-7F7E-1F5B-2E1B1A1A177B}"/>
              </a:ext>
            </a:extLst>
          </p:cNvPr>
          <p:cNvSpPr/>
          <p:nvPr/>
        </p:nvSpPr>
        <p:spPr>
          <a:xfrm>
            <a:off x="0" y="5258389"/>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b="1" u="sng" dirty="0">
                <a:solidFill>
                  <a:srgbClr val="002060"/>
                </a:solidFill>
              </a:rPr>
              <a:t>knowing this, that our old self was crucified with Him</a:t>
            </a:r>
            <a:r>
              <a:rPr lang="en-US" sz="3200" dirty="0">
                <a:solidFill>
                  <a:schemeClr val="tx1"/>
                </a:solidFill>
              </a:rPr>
              <a:t>,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97780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4EFF991-DACE-8540-F657-B9FDF83E5DE4}"/>
              </a:ext>
            </a:extLst>
          </p:cNvPr>
          <p:cNvSpPr/>
          <p:nvPr/>
        </p:nvSpPr>
        <p:spPr>
          <a:xfrm>
            <a:off x="228600" y="92075"/>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Why</a:t>
            </a:r>
            <a:r>
              <a:rPr lang="en-US" sz="8800" b="1" dirty="0">
                <a:solidFill>
                  <a:schemeClr val="bg1"/>
                </a:solidFill>
              </a:rPr>
              <a:t> should I grow? </a:t>
            </a:r>
          </a:p>
        </p:txBody>
      </p:sp>
      <p:sp>
        <p:nvSpPr>
          <p:cNvPr id="6" name="Rounded Rectangular Callout 3">
            <a:extLst>
              <a:ext uri="{FF2B5EF4-FFF2-40B4-BE49-F238E27FC236}">
                <a16:creationId xmlns:a16="http://schemas.microsoft.com/office/drawing/2014/main" xmlns="" id="{E09FB4DF-BF8E-8605-DBFF-876C73FB71C1}"/>
              </a:ext>
            </a:extLst>
          </p:cNvPr>
          <p:cNvSpPr/>
          <p:nvPr/>
        </p:nvSpPr>
        <p:spPr>
          <a:xfrm>
            <a:off x="1627208" y="2042751"/>
            <a:ext cx="8915400" cy="762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6600" b="1" i="1" dirty="0"/>
              <a:t>Doing comes from Being</a:t>
            </a:r>
          </a:p>
        </p:txBody>
      </p:sp>
      <p:sp>
        <p:nvSpPr>
          <p:cNvPr id="7" name="Rounded Rectangular Callout 3">
            <a:extLst>
              <a:ext uri="{FF2B5EF4-FFF2-40B4-BE49-F238E27FC236}">
                <a16:creationId xmlns:a16="http://schemas.microsoft.com/office/drawing/2014/main" xmlns="" id="{6FF675E3-D1B5-08BC-99BF-F70004D9B15D}"/>
              </a:ext>
            </a:extLst>
          </p:cNvPr>
          <p:cNvSpPr/>
          <p:nvPr/>
        </p:nvSpPr>
        <p:spPr>
          <a:xfrm>
            <a:off x="486944" y="3650570"/>
            <a:ext cx="1119592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And what kind of life would befit this new Identity?</a:t>
            </a:r>
            <a:endParaRPr lang="en-US" sz="4000" b="1" i="1" dirty="0"/>
          </a:p>
        </p:txBody>
      </p:sp>
      <p:sp>
        <p:nvSpPr>
          <p:cNvPr id="2" name="Rectangle 1">
            <a:extLst>
              <a:ext uri="{FF2B5EF4-FFF2-40B4-BE49-F238E27FC236}">
                <a16:creationId xmlns:a16="http://schemas.microsoft.com/office/drawing/2014/main" xmlns="" id="{81A13A16-2228-5A0D-6A1E-32A0CF49A928}"/>
              </a:ext>
            </a:extLst>
          </p:cNvPr>
          <p:cNvSpPr/>
          <p:nvPr/>
        </p:nvSpPr>
        <p:spPr>
          <a:xfrm>
            <a:off x="0" y="5258389"/>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b="1" u="sng" dirty="0">
                <a:solidFill>
                  <a:srgbClr val="002060"/>
                </a:solidFill>
              </a:rPr>
              <a:t>knowing this, that our old self was crucified with Him</a:t>
            </a:r>
            <a:r>
              <a:rPr lang="en-US" sz="3200" dirty="0">
                <a:solidFill>
                  <a:schemeClr val="tx1"/>
                </a:solidFill>
              </a:rPr>
              <a:t>, in order that our body of sin might be done away with,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46021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old self was crucified with Him, </a:t>
            </a:r>
            <a:r>
              <a:rPr lang="en-US" sz="3200" b="1" u="sng" dirty="0">
                <a:solidFill>
                  <a:srgbClr val="002060"/>
                </a:solidFill>
              </a:rPr>
              <a:t>in order that our body of sin might be done away with</a:t>
            </a:r>
            <a:r>
              <a:rPr lang="en-US" sz="3200" dirty="0">
                <a:solidFill>
                  <a:schemeClr val="tx1"/>
                </a:solidFill>
              </a:rPr>
              <a:t>, so that we would no longer be slaves to sin;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64EFF991-DACE-8540-F657-B9FDF83E5DE4}"/>
              </a:ext>
            </a:extLst>
          </p:cNvPr>
          <p:cNvSpPr/>
          <p:nvPr/>
        </p:nvSpPr>
        <p:spPr>
          <a:xfrm>
            <a:off x="228600" y="92075"/>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Why</a:t>
            </a:r>
            <a:r>
              <a:rPr lang="en-US" sz="8800" b="1" dirty="0">
                <a:solidFill>
                  <a:schemeClr val="bg1"/>
                </a:solidFill>
              </a:rPr>
              <a:t> should I grow? </a:t>
            </a:r>
          </a:p>
        </p:txBody>
      </p:sp>
      <p:sp>
        <p:nvSpPr>
          <p:cNvPr id="2" name="Speech Bubble: Rectangle 1">
            <a:extLst>
              <a:ext uri="{FF2B5EF4-FFF2-40B4-BE49-F238E27FC236}">
                <a16:creationId xmlns:a16="http://schemas.microsoft.com/office/drawing/2014/main" xmlns="" id="{1F07779D-FEA5-3B19-97FB-666692D7609B}"/>
              </a:ext>
            </a:extLst>
          </p:cNvPr>
          <p:cNvSpPr/>
          <p:nvPr/>
        </p:nvSpPr>
        <p:spPr>
          <a:xfrm>
            <a:off x="5181600" y="4343400"/>
            <a:ext cx="6705600" cy="647406"/>
          </a:xfrm>
          <a:prstGeom prst="wedgeRectCallout">
            <a:avLst>
              <a:gd name="adj1" fmla="val -41288"/>
              <a:gd name="adj2" fmla="val 1889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a:solidFill>
                  <a:srgbClr val="000000"/>
                </a:solidFill>
                <a:effectLst/>
                <a:latin typeface="Calibri" panose="020F0502020204030204" pitchFamily="34" charset="0"/>
                <a:ea typeface="Calibri" panose="020F0502020204030204" pitchFamily="34" charset="0"/>
              </a:rPr>
              <a:t>Katargeo</a:t>
            </a:r>
            <a:r>
              <a:rPr lang="en-US" sz="3600" b="1" dirty="0">
                <a:solidFill>
                  <a:srgbClr val="000000"/>
                </a:solidFill>
                <a:effectLst/>
                <a:latin typeface="Calibri" panose="020F0502020204030204" pitchFamily="34" charset="0"/>
                <a:ea typeface="Calibri" panose="020F0502020204030204" pitchFamily="34" charset="0"/>
              </a:rPr>
              <a:t> “rendered powerless”</a:t>
            </a:r>
            <a:endParaRPr lang="en-US" sz="3600" dirty="0"/>
          </a:p>
        </p:txBody>
      </p:sp>
      <p:sp>
        <p:nvSpPr>
          <p:cNvPr id="3" name="Rectangle 2">
            <a:extLst>
              <a:ext uri="{FF2B5EF4-FFF2-40B4-BE49-F238E27FC236}">
                <a16:creationId xmlns:a16="http://schemas.microsoft.com/office/drawing/2014/main" xmlns="" id="{FC729D45-48F6-C868-B385-57B9B65D07A1}"/>
              </a:ext>
            </a:extLst>
          </p:cNvPr>
          <p:cNvSpPr/>
          <p:nvPr/>
        </p:nvSpPr>
        <p:spPr>
          <a:xfrm>
            <a:off x="457200" y="3554882"/>
            <a:ext cx="9448800" cy="57120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b="1" baseline="30000" dirty="0">
                <a:solidFill>
                  <a:srgbClr val="000000"/>
                </a:solidFill>
                <a:effectLst/>
                <a:latin typeface="Calibri" panose="020F0502020204030204" pitchFamily="34" charset="0"/>
                <a:ea typeface="Calibri" panose="020F0502020204030204" pitchFamily="34" charset="0"/>
              </a:rPr>
              <a:t>NLT) </a:t>
            </a:r>
            <a:r>
              <a:rPr lang="en-US" sz="3200" dirty="0">
                <a:solidFill>
                  <a:srgbClr val="000000"/>
                </a:solidFill>
                <a:effectLst/>
                <a:latin typeface="Calibri" panose="020F0502020204030204" pitchFamily="34" charset="0"/>
                <a:ea typeface="Calibri" panose="020F0502020204030204" pitchFamily="34" charset="0"/>
              </a:rPr>
              <a:t>so that sin might lose its power in our lives</a:t>
            </a:r>
            <a:endParaRPr lang="en-US" sz="3400" dirty="0">
              <a:solidFill>
                <a:schemeClr val="tx1"/>
              </a:solidFill>
            </a:endParaRPr>
          </a:p>
        </p:txBody>
      </p:sp>
      <p:sp>
        <p:nvSpPr>
          <p:cNvPr id="6" name="Rounded Rectangular Callout 7">
            <a:extLst>
              <a:ext uri="{FF2B5EF4-FFF2-40B4-BE49-F238E27FC236}">
                <a16:creationId xmlns:a16="http://schemas.microsoft.com/office/drawing/2014/main" xmlns="" id="{964E40DE-0021-C3D3-E272-1B80AD65A12C}"/>
              </a:ext>
            </a:extLst>
          </p:cNvPr>
          <p:cNvSpPr/>
          <p:nvPr/>
        </p:nvSpPr>
        <p:spPr>
          <a:xfrm>
            <a:off x="228600" y="1512712"/>
            <a:ext cx="11811000" cy="131768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While we still have a “sin nature,” we also have a new identity in Christ, which is the “real you” according to God</a:t>
            </a:r>
          </a:p>
        </p:txBody>
      </p:sp>
    </p:spTree>
    <p:extLst>
      <p:ext uri="{BB962C8B-B14F-4D97-AF65-F5344CB8AC3E}">
        <p14:creationId xmlns:p14="http://schemas.microsoft.com/office/powerpoint/2010/main" val="11805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A3E5BBEC-FAFC-DBBF-A547-827BCA319281}"/>
              </a:ext>
            </a:extLst>
          </p:cNvPr>
          <p:cNvSpPr/>
          <p:nvPr/>
        </p:nvSpPr>
        <p:spPr>
          <a:xfrm>
            <a:off x="304800" y="3962400"/>
            <a:ext cx="8382000" cy="1066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5:20</a:t>
            </a:r>
            <a:r>
              <a:rPr lang="en-US" sz="3200" dirty="0">
                <a:solidFill>
                  <a:schemeClr val="tx1"/>
                </a:solidFill>
              </a:rPr>
              <a:t>… as people sinned more and more, God’s wonderful grace became more abundant.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48F2BDB0-EA9E-986F-17B5-681D4B36365A}"/>
              </a:ext>
            </a:extLst>
          </p:cNvPr>
          <p:cNvSpPr/>
          <p:nvPr/>
        </p:nvSpPr>
        <p:spPr>
          <a:xfrm>
            <a:off x="228600" y="92075"/>
            <a:ext cx="9220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How do we grow? </a:t>
            </a:r>
          </a:p>
        </p:txBody>
      </p:sp>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a:t>
            </a:r>
            <a:r>
              <a:rPr lang="en-US" sz="3200" b="1" dirty="0">
                <a:solidFill>
                  <a:schemeClr val="tx1"/>
                </a:solidFill>
              </a:rPr>
              <a:t> </a:t>
            </a:r>
            <a:r>
              <a:rPr lang="en-US" sz="3200" dirty="0">
                <a:solidFill>
                  <a:schemeClr val="tx1"/>
                </a:solidFill>
              </a:rPr>
              <a:t>What shall we say then? Are we to continue in sin so that grace may increase?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0596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old self was crucified with Him, in order that our body of sin might be done away with, </a:t>
            </a:r>
            <a:r>
              <a:rPr lang="en-US" sz="3200" b="1" u="sng" dirty="0">
                <a:solidFill>
                  <a:srgbClr val="002060"/>
                </a:solidFill>
              </a:rPr>
              <a:t>so that we would no longer be slaves to sin</a:t>
            </a:r>
            <a:r>
              <a:rPr lang="en-US" sz="3200" dirty="0">
                <a:solidFill>
                  <a:schemeClr val="tx1"/>
                </a:solidFill>
              </a:rPr>
              <a:t>; </a:t>
            </a:r>
            <a:r>
              <a:rPr lang="en-US" sz="3200" b="1" baseline="30000" dirty="0">
                <a:solidFill>
                  <a:schemeClr val="tx1"/>
                </a:solidFill>
              </a:rPr>
              <a:t>7 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64EFF991-DACE-8540-F657-B9FDF83E5DE4}"/>
              </a:ext>
            </a:extLst>
          </p:cNvPr>
          <p:cNvSpPr/>
          <p:nvPr/>
        </p:nvSpPr>
        <p:spPr>
          <a:xfrm>
            <a:off x="228600" y="92075"/>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Why</a:t>
            </a:r>
            <a:r>
              <a:rPr lang="en-US" sz="8800" b="1" dirty="0">
                <a:solidFill>
                  <a:schemeClr val="bg1"/>
                </a:solidFill>
              </a:rPr>
              <a:t> should I grow? </a:t>
            </a:r>
          </a:p>
        </p:txBody>
      </p:sp>
      <p:sp>
        <p:nvSpPr>
          <p:cNvPr id="3" name="Rounded Rectangular Callout 7">
            <a:extLst>
              <a:ext uri="{FF2B5EF4-FFF2-40B4-BE49-F238E27FC236}">
                <a16:creationId xmlns:a16="http://schemas.microsoft.com/office/drawing/2014/main" xmlns="" id="{79A46C1D-6E4E-01B7-6167-AA8B84B1DAD1}"/>
              </a:ext>
            </a:extLst>
          </p:cNvPr>
          <p:cNvSpPr/>
          <p:nvPr/>
        </p:nvSpPr>
        <p:spPr>
          <a:xfrm>
            <a:off x="228600" y="1512712"/>
            <a:ext cx="11811000" cy="131768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While we still have a “sin nature,” we also have a new identity in Christ, which is the “real you” according to God</a:t>
            </a:r>
          </a:p>
        </p:txBody>
      </p:sp>
    </p:spTree>
    <p:extLst>
      <p:ext uri="{BB962C8B-B14F-4D97-AF65-F5344CB8AC3E}">
        <p14:creationId xmlns:p14="http://schemas.microsoft.com/office/powerpoint/2010/main" val="3259838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4EFF991-DACE-8540-F657-B9FDF83E5DE4}"/>
              </a:ext>
            </a:extLst>
          </p:cNvPr>
          <p:cNvSpPr/>
          <p:nvPr/>
        </p:nvSpPr>
        <p:spPr>
          <a:xfrm>
            <a:off x="228600" y="92075"/>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Why</a:t>
            </a:r>
            <a:r>
              <a:rPr lang="en-US" sz="8800" b="1" dirty="0">
                <a:solidFill>
                  <a:schemeClr val="bg1"/>
                </a:solidFill>
              </a:rPr>
              <a:t> should I grow? </a:t>
            </a:r>
          </a:p>
        </p:txBody>
      </p:sp>
      <p:sp>
        <p:nvSpPr>
          <p:cNvPr id="3" name="Rectangle 2">
            <a:extLst>
              <a:ext uri="{FF2B5EF4-FFF2-40B4-BE49-F238E27FC236}">
                <a16:creationId xmlns:a16="http://schemas.microsoft.com/office/drawing/2014/main" xmlns="" id="{9F01B20C-D352-A533-1177-A8C66223E975}"/>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old self was crucified with Him, in order that our body of sin might be done away with, so that we would no longer be slaves to sin; </a:t>
            </a:r>
            <a:r>
              <a:rPr lang="en-US" sz="3200" b="1" baseline="30000" dirty="0">
                <a:solidFill>
                  <a:schemeClr val="tx1"/>
                </a:solidFill>
              </a:rPr>
              <a:t>7</a:t>
            </a:r>
            <a:r>
              <a:rPr lang="en-US" sz="3200" b="1" u="sng" baseline="30000" dirty="0">
                <a:solidFill>
                  <a:srgbClr val="002060"/>
                </a:solidFill>
              </a:rPr>
              <a:t> </a:t>
            </a:r>
            <a:r>
              <a:rPr lang="en-US" sz="3200" b="1" u="sng" dirty="0">
                <a:solidFill>
                  <a:srgbClr val="002060"/>
                </a:solidFill>
              </a:rPr>
              <a:t>for he who has died is freed from sin</a:t>
            </a:r>
            <a:r>
              <a:rPr lang="en-US" sz="3200" dirty="0">
                <a:solidFill>
                  <a:schemeClr val="tx1"/>
                </a:solidFill>
              </a:rPr>
              <a:t>.</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4" name="Rounded Rectangular Callout 7">
            <a:extLst>
              <a:ext uri="{FF2B5EF4-FFF2-40B4-BE49-F238E27FC236}">
                <a16:creationId xmlns:a16="http://schemas.microsoft.com/office/drawing/2014/main" xmlns="" id="{B61E8CAD-D525-3751-A3A9-38F28F170E49}"/>
              </a:ext>
            </a:extLst>
          </p:cNvPr>
          <p:cNvSpPr/>
          <p:nvPr/>
        </p:nvSpPr>
        <p:spPr>
          <a:xfrm>
            <a:off x="228600" y="1512712"/>
            <a:ext cx="11811000" cy="131768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While we still have a “sin nature,” we also have a new identity in Christ, which is the “real you” according to God</a:t>
            </a:r>
          </a:p>
        </p:txBody>
      </p:sp>
    </p:spTree>
    <p:extLst>
      <p:ext uri="{BB962C8B-B14F-4D97-AF65-F5344CB8AC3E}">
        <p14:creationId xmlns:p14="http://schemas.microsoft.com/office/powerpoint/2010/main" val="1687967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old self was crucified with Him, in order that our body of sin might be done away with, so that we would no longer be slaves to sin; </a:t>
            </a:r>
            <a:r>
              <a:rPr lang="en-US" sz="3200" b="1" baseline="30000" dirty="0">
                <a:solidFill>
                  <a:schemeClr val="tx1"/>
                </a:solidFill>
              </a:rPr>
              <a:t>7</a:t>
            </a:r>
            <a:r>
              <a:rPr lang="en-US" sz="3200" b="1" u="sng" baseline="30000" dirty="0">
                <a:solidFill>
                  <a:srgbClr val="002060"/>
                </a:solidFill>
              </a:rPr>
              <a:t> </a:t>
            </a:r>
            <a:r>
              <a:rPr lang="en-US" sz="3200" b="1" u="sng" dirty="0">
                <a:solidFill>
                  <a:srgbClr val="002060"/>
                </a:solidFill>
              </a:rPr>
              <a:t>for he who has died is freed from sin</a:t>
            </a:r>
            <a:r>
              <a:rPr lang="en-US" sz="3200" dirty="0">
                <a:solidFill>
                  <a:schemeClr val="tx1"/>
                </a:solidFill>
              </a:rPr>
              <a:t>.</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64EFF991-DACE-8540-F657-B9FDF83E5DE4}"/>
              </a:ext>
            </a:extLst>
          </p:cNvPr>
          <p:cNvSpPr/>
          <p:nvPr/>
        </p:nvSpPr>
        <p:spPr>
          <a:xfrm>
            <a:off x="228600" y="92075"/>
            <a:ext cx="104394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Why</a:t>
            </a:r>
            <a:r>
              <a:rPr lang="en-US" sz="8800" b="1" dirty="0">
                <a:solidFill>
                  <a:schemeClr val="bg1"/>
                </a:solidFill>
              </a:rPr>
              <a:t> should I grow? </a:t>
            </a:r>
          </a:p>
        </p:txBody>
      </p:sp>
      <p:sp>
        <p:nvSpPr>
          <p:cNvPr id="2" name="Rounded Rectangular Callout 3">
            <a:extLst>
              <a:ext uri="{FF2B5EF4-FFF2-40B4-BE49-F238E27FC236}">
                <a16:creationId xmlns:a16="http://schemas.microsoft.com/office/drawing/2014/main" xmlns="" id="{ACEEF39F-1978-A291-57E2-29E40A2C07F1}"/>
              </a:ext>
            </a:extLst>
          </p:cNvPr>
          <p:cNvSpPr/>
          <p:nvPr/>
        </p:nvSpPr>
        <p:spPr>
          <a:xfrm>
            <a:off x="3733800" y="1600200"/>
            <a:ext cx="82295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Because you have a New Identity</a:t>
            </a:r>
          </a:p>
        </p:txBody>
      </p:sp>
    </p:spTree>
    <p:extLst>
      <p:ext uri="{BB962C8B-B14F-4D97-AF65-F5344CB8AC3E}">
        <p14:creationId xmlns:p14="http://schemas.microsoft.com/office/powerpoint/2010/main" val="233686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old self was crucified with Him, in order that our body of sin might be done away with, so that we would no longer be slaves to sin; </a:t>
            </a:r>
            <a:r>
              <a:rPr lang="en-US" sz="3200" b="1" baseline="30000" dirty="0">
                <a:solidFill>
                  <a:schemeClr val="tx1"/>
                </a:solidFill>
              </a:rPr>
              <a:t>7</a:t>
            </a:r>
            <a:r>
              <a:rPr lang="en-US" sz="3200" b="1" u="sng" baseline="30000" dirty="0">
                <a:solidFill>
                  <a:srgbClr val="002060"/>
                </a:solidFill>
              </a:rPr>
              <a:t> </a:t>
            </a:r>
            <a:r>
              <a:rPr lang="en-US" sz="3200" b="1" u="sng" dirty="0">
                <a:solidFill>
                  <a:srgbClr val="002060"/>
                </a:solidFill>
              </a:rPr>
              <a:t>for he who has died is freed from sin</a:t>
            </a:r>
            <a:r>
              <a:rPr lang="en-US" sz="3200" dirty="0">
                <a:solidFill>
                  <a:schemeClr val="tx1"/>
                </a:solidFill>
              </a:rPr>
              <a:t>.</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64EFF991-DACE-8540-F657-B9FDF83E5DE4}"/>
              </a:ext>
            </a:extLst>
          </p:cNvPr>
          <p:cNvSpPr/>
          <p:nvPr/>
        </p:nvSpPr>
        <p:spPr>
          <a:xfrm>
            <a:off x="228600" y="92075"/>
            <a:ext cx="9982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How</a:t>
            </a:r>
            <a:r>
              <a:rPr lang="en-US" sz="8800" b="1" dirty="0">
                <a:solidFill>
                  <a:schemeClr val="bg1"/>
                </a:solidFill>
              </a:rPr>
              <a:t> should I grow? </a:t>
            </a:r>
          </a:p>
        </p:txBody>
      </p:sp>
      <p:sp>
        <p:nvSpPr>
          <p:cNvPr id="3" name="Rounded Rectangular Callout 3">
            <a:extLst>
              <a:ext uri="{FF2B5EF4-FFF2-40B4-BE49-F238E27FC236}">
                <a16:creationId xmlns:a16="http://schemas.microsoft.com/office/drawing/2014/main" xmlns="" id="{6F3A57CE-FAFD-05CB-1A78-317473C21140}"/>
              </a:ext>
            </a:extLst>
          </p:cNvPr>
          <p:cNvSpPr/>
          <p:nvPr/>
        </p:nvSpPr>
        <p:spPr>
          <a:xfrm>
            <a:off x="4495800" y="1323654"/>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Tree>
    <p:extLst>
      <p:ext uri="{BB962C8B-B14F-4D97-AF65-F5344CB8AC3E}">
        <p14:creationId xmlns:p14="http://schemas.microsoft.com/office/powerpoint/2010/main" val="233398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oustb\Desktop\rosenfeld_choiceisntclear_ba_img.jpg">
            <a:extLst>
              <a:ext uri="{FF2B5EF4-FFF2-40B4-BE49-F238E27FC236}">
                <a16:creationId xmlns:a16="http://schemas.microsoft.com/office/drawing/2014/main" xmlns="" id="{AF027831-6006-B470-16BD-1897E5046F14}"/>
              </a:ext>
            </a:extLst>
          </p:cNvPr>
          <p:cNvPicPr>
            <a:picLocks noChangeAspect="1" noChangeArrowheads="1"/>
          </p:cNvPicPr>
          <p:nvPr/>
        </p:nvPicPr>
        <p:blipFill rotWithShape="1">
          <a:blip r:embed="rId2" cstate="print"/>
          <a:srcRect t="6687"/>
          <a:stretch/>
        </p:blipFill>
        <p:spPr bwMode="auto">
          <a:xfrm>
            <a:off x="19388" y="1295400"/>
            <a:ext cx="12161521" cy="6379452"/>
          </a:xfrm>
          <a:prstGeom prst="rect">
            <a:avLst/>
          </a:prstGeom>
          <a:noFill/>
        </p:spPr>
      </p:pic>
      <p:sp>
        <p:nvSpPr>
          <p:cNvPr id="4" name="Rectangle 3">
            <a:extLst>
              <a:ext uri="{FF2B5EF4-FFF2-40B4-BE49-F238E27FC236}">
                <a16:creationId xmlns:a16="http://schemas.microsoft.com/office/drawing/2014/main" xmlns="" id="{8B285C33-421C-3A06-BBFB-F20C33B2585C}"/>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dirty="0">
                <a:solidFill>
                  <a:schemeClr val="tx1"/>
                </a:solidFill>
              </a:rPr>
              <a:t>knowing this, that our old self was crucified with Him, in order that our body of sin might be done away with, so that we would no longer be slaves to sin; </a:t>
            </a:r>
            <a:r>
              <a:rPr lang="en-US" sz="3200" b="1" baseline="30000" dirty="0">
                <a:solidFill>
                  <a:schemeClr val="tx1"/>
                </a:solidFill>
              </a:rPr>
              <a:t>7</a:t>
            </a:r>
            <a:r>
              <a:rPr lang="en-US" sz="3200" b="1" u="sng" baseline="30000" dirty="0">
                <a:solidFill>
                  <a:srgbClr val="002060"/>
                </a:solidFill>
              </a:rPr>
              <a:t> </a:t>
            </a:r>
            <a:r>
              <a:rPr lang="en-US" sz="3200" b="1" u="sng" dirty="0">
                <a:solidFill>
                  <a:srgbClr val="002060"/>
                </a:solidFill>
              </a:rPr>
              <a:t>for he who has died is freed from sin</a:t>
            </a:r>
            <a:r>
              <a:rPr lang="en-US" sz="3200" dirty="0">
                <a:solidFill>
                  <a:schemeClr val="tx1"/>
                </a:solidFill>
              </a:rPr>
              <a:t>.</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7" name="Rounded Rectangular Callout 3">
            <a:extLst>
              <a:ext uri="{FF2B5EF4-FFF2-40B4-BE49-F238E27FC236}">
                <a16:creationId xmlns:a16="http://schemas.microsoft.com/office/drawing/2014/main" xmlns="" id="{E0794FC9-5BAE-D434-5A4A-0D096FAA9923}"/>
              </a:ext>
            </a:extLst>
          </p:cNvPr>
          <p:cNvSpPr/>
          <p:nvPr/>
        </p:nvSpPr>
        <p:spPr>
          <a:xfrm>
            <a:off x="4495800" y="1323654"/>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2" name="Rectangle 1">
            <a:extLst>
              <a:ext uri="{FF2B5EF4-FFF2-40B4-BE49-F238E27FC236}">
                <a16:creationId xmlns:a16="http://schemas.microsoft.com/office/drawing/2014/main" xmlns="" id="{E3EB2A6F-A07F-FF0B-639E-CD8FA048BBC9}"/>
              </a:ext>
            </a:extLst>
          </p:cNvPr>
          <p:cNvSpPr/>
          <p:nvPr/>
        </p:nvSpPr>
        <p:spPr>
          <a:xfrm>
            <a:off x="228600" y="92075"/>
            <a:ext cx="9982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How</a:t>
            </a:r>
            <a:r>
              <a:rPr lang="en-US" sz="8800" b="1" dirty="0">
                <a:solidFill>
                  <a:schemeClr val="bg1"/>
                </a:solidFill>
              </a:rPr>
              <a:t> should I grow? </a:t>
            </a:r>
          </a:p>
        </p:txBody>
      </p:sp>
    </p:spTree>
    <p:extLst>
      <p:ext uri="{BB962C8B-B14F-4D97-AF65-F5344CB8AC3E}">
        <p14:creationId xmlns:p14="http://schemas.microsoft.com/office/powerpoint/2010/main" val="3800910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5250770"/>
            <a:ext cx="12192000" cy="159961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6:6 </a:t>
            </a:r>
            <a:r>
              <a:rPr lang="en-US" sz="3200" b="1" u="sng" dirty="0">
                <a:solidFill>
                  <a:srgbClr val="002060"/>
                </a:solidFill>
              </a:rPr>
              <a:t>knowing this</a:t>
            </a:r>
            <a:r>
              <a:rPr lang="en-US" sz="3200" dirty="0">
                <a:solidFill>
                  <a:schemeClr val="tx1"/>
                </a:solidFill>
              </a:rPr>
              <a:t>, that our old self was crucified with Him, in order that our body of sin might be done away with, so that we would no longer be slaves to sin; </a:t>
            </a:r>
            <a:r>
              <a:rPr lang="en-US" sz="3200" b="1" baseline="30000" dirty="0">
                <a:solidFill>
                  <a:schemeClr val="tx1"/>
                </a:solidFill>
              </a:rPr>
              <a:t>7</a:t>
            </a:r>
            <a:r>
              <a:rPr lang="en-US" sz="3200" baseline="30000" dirty="0">
                <a:solidFill>
                  <a:schemeClr val="tx1"/>
                </a:solidFill>
              </a:rPr>
              <a:t> </a:t>
            </a:r>
            <a:r>
              <a:rPr lang="en-US" sz="3200" dirty="0">
                <a:solidFill>
                  <a:schemeClr val="tx1"/>
                </a:solidFill>
              </a:rPr>
              <a:t>for he who has died is freed from sin.</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6" name="Rounded Rectangular Callout 3">
            <a:extLst>
              <a:ext uri="{FF2B5EF4-FFF2-40B4-BE49-F238E27FC236}">
                <a16:creationId xmlns:a16="http://schemas.microsoft.com/office/drawing/2014/main" xmlns="" id="{55414361-F060-C16C-54D2-03E34B3119F5}"/>
              </a:ext>
            </a:extLst>
          </p:cNvPr>
          <p:cNvSpPr/>
          <p:nvPr/>
        </p:nvSpPr>
        <p:spPr>
          <a:xfrm>
            <a:off x="4495800" y="1323654"/>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10" name="Rectangle 9">
            <a:extLst>
              <a:ext uri="{FF2B5EF4-FFF2-40B4-BE49-F238E27FC236}">
                <a16:creationId xmlns:a16="http://schemas.microsoft.com/office/drawing/2014/main" xmlns="" id="{93CC85CA-2C49-9D70-3C7F-3A23057D188F}"/>
              </a:ext>
            </a:extLst>
          </p:cNvPr>
          <p:cNvSpPr/>
          <p:nvPr/>
        </p:nvSpPr>
        <p:spPr>
          <a:xfrm>
            <a:off x="141309" y="16764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44268B29-3CEA-B8AC-3DC3-547E34DD67AC}"/>
              </a:ext>
            </a:extLst>
          </p:cNvPr>
          <p:cNvSpPr/>
          <p:nvPr/>
        </p:nvSpPr>
        <p:spPr>
          <a:xfrm>
            <a:off x="228600" y="92075"/>
            <a:ext cx="9982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How</a:t>
            </a:r>
            <a:r>
              <a:rPr lang="en-US" sz="8800" b="1" dirty="0">
                <a:solidFill>
                  <a:schemeClr val="bg1"/>
                </a:solidFill>
              </a:rPr>
              <a:t> should I grow? </a:t>
            </a:r>
          </a:p>
        </p:txBody>
      </p:sp>
    </p:spTree>
    <p:extLst>
      <p:ext uri="{BB962C8B-B14F-4D97-AF65-F5344CB8AC3E}">
        <p14:creationId xmlns:p14="http://schemas.microsoft.com/office/powerpoint/2010/main" val="4454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3">
            <a:extLst>
              <a:ext uri="{FF2B5EF4-FFF2-40B4-BE49-F238E27FC236}">
                <a16:creationId xmlns:a16="http://schemas.microsoft.com/office/drawing/2014/main" xmlns="" id="{55414361-F060-C16C-54D2-03E34B3119F5}"/>
              </a:ext>
            </a:extLst>
          </p:cNvPr>
          <p:cNvSpPr/>
          <p:nvPr/>
        </p:nvSpPr>
        <p:spPr>
          <a:xfrm>
            <a:off x="4495800" y="1323654"/>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3" name="Rounded Rectangular Callout 3">
            <a:extLst>
              <a:ext uri="{FF2B5EF4-FFF2-40B4-BE49-F238E27FC236}">
                <a16:creationId xmlns:a16="http://schemas.microsoft.com/office/drawing/2014/main" xmlns="" id="{4500B107-F99E-4D07-1F3C-A19A6D64ED81}"/>
              </a:ext>
            </a:extLst>
          </p:cNvPr>
          <p:cNvSpPr/>
          <p:nvPr/>
        </p:nvSpPr>
        <p:spPr>
          <a:xfrm>
            <a:off x="3962400" y="4737744"/>
            <a:ext cx="7783491" cy="1593204"/>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This is step 1 for any Christian: Learn your identity truths!</a:t>
            </a:r>
          </a:p>
        </p:txBody>
      </p:sp>
      <p:sp>
        <p:nvSpPr>
          <p:cNvPr id="8" name="Rectangle 7">
            <a:extLst>
              <a:ext uri="{FF2B5EF4-FFF2-40B4-BE49-F238E27FC236}">
                <a16:creationId xmlns:a16="http://schemas.microsoft.com/office/drawing/2014/main" xmlns="" id="{05B2DF9B-A0ED-CD90-86CF-A607E9CA6B28}"/>
              </a:ext>
            </a:extLst>
          </p:cNvPr>
          <p:cNvSpPr/>
          <p:nvPr/>
        </p:nvSpPr>
        <p:spPr>
          <a:xfrm>
            <a:off x="141309" y="16764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E4E9D5AF-1344-E441-EDE4-ADD3E369CBC1}"/>
              </a:ext>
            </a:extLst>
          </p:cNvPr>
          <p:cNvSpPr/>
          <p:nvPr/>
        </p:nvSpPr>
        <p:spPr>
          <a:xfrm>
            <a:off x="228600" y="92075"/>
            <a:ext cx="9982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How</a:t>
            </a:r>
            <a:r>
              <a:rPr lang="en-US" sz="8800" b="1" dirty="0">
                <a:solidFill>
                  <a:schemeClr val="bg1"/>
                </a:solidFill>
              </a:rPr>
              <a:t> should I grow? </a:t>
            </a:r>
          </a:p>
        </p:txBody>
      </p:sp>
    </p:spTree>
    <p:extLst>
      <p:ext uri="{BB962C8B-B14F-4D97-AF65-F5344CB8AC3E}">
        <p14:creationId xmlns:p14="http://schemas.microsoft.com/office/powerpoint/2010/main" val="410548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4267200"/>
            <a:ext cx="12192000" cy="2590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9 </a:t>
            </a:r>
            <a:r>
              <a:rPr lang="en-US" sz="3200" b="1" u="sng" dirty="0">
                <a:solidFill>
                  <a:srgbClr val="002060"/>
                </a:solidFill>
                <a:effectLst/>
                <a:ea typeface="Times New Roman" panose="02020603050405020304" pitchFamily="18" charset="0"/>
              </a:rPr>
              <a:t>knowing</a:t>
            </a:r>
            <a:r>
              <a:rPr lang="en-US" sz="3200" dirty="0">
                <a:solidFill>
                  <a:srgbClr val="000000"/>
                </a:solidFill>
                <a:effectLst/>
                <a:ea typeface="Times New Roman" panose="02020603050405020304" pitchFamily="18" charset="0"/>
              </a:rPr>
              <a:t> that Christ, having been raised from the dead,  is never to die again; death no longer is master over Him. </a:t>
            </a:r>
            <a:r>
              <a:rPr lang="en-US" sz="3200" b="1" baseline="30000" dirty="0">
                <a:solidFill>
                  <a:srgbClr val="000000"/>
                </a:solidFill>
                <a:effectLst/>
                <a:ea typeface="Times New Roman" panose="02020603050405020304" pitchFamily="18" charset="0"/>
              </a:rPr>
              <a:t>10 </a:t>
            </a:r>
            <a:r>
              <a:rPr lang="en-US" sz="3200" dirty="0">
                <a:solidFill>
                  <a:schemeClr val="tx1"/>
                </a:solidFill>
                <a:effectLst/>
                <a:ea typeface="Times New Roman" panose="02020603050405020304" pitchFamily="18" charset="0"/>
              </a:rPr>
              <a:t>For the death that He died, He died to sin once for all; but the life that He lives, He lives to God.</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11 </a:t>
            </a:r>
            <a:r>
              <a:rPr lang="en-US" sz="3200" dirty="0">
                <a:solidFill>
                  <a:srgbClr val="000000"/>
                </a:solidFill>
                <a:effectLst/>
                <a:ea typeface="Times New Roman" panose="02020603050405020304" pitchFamily="18" charset="0"/>
              </a:rPr>
              <a:t>Even so consider yourselves to be dead to sin, but alive to God in Christ Jesus.</a:t>
            </a:r>
            <a:endParaRPr lang="en-US" sz="3200" dirty="0">
              <a:effectLst/>
              <a:ea typeface="Times New Roman" panose="02020603050405020304" pitchFamily="18" charset="0"/>
            </a:endParaRP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0AFFB48B-8C0B-1C17-F9A5-DC33F299D2F6}"/>
              </a:ext>
            </a:extLst>
          </p:cNvPr>
          <p:cNvSpPr/>
          <p:nvPr/>
        </p:nvSpPr>
        <p:spPr>
          <a:xfrm>
            <a:off x="141309" y="16764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8" name="Rounded Rectangular Callout 3">
            <a:extLst>
              <a:ext uri="{FF2B5EF4-FFF2-40B4-BE49-F238E27FC236}">
                <a16:creationId xmlns:a16="http://schemas.microsoft.com/office/drawing/2014/main" xmlns="" id="{D55D67DD-F4C8-0760-4D1D-5289D14E21C0}"/>
              </a:ext>
            </a:extLst>
          </p:cNvPr>
          <p:cNvSpPr/>
          <p:nvPr/>
        </p:nvSpPr>
        <p:spPr>
          <a:xfrm>
            <a:off x="4495800" y="1323654"/>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3" name="Rectangle 2">
            <a:extLst>
              <a:ext uri="{FF2B5EF4-FFF2-40B4-BE49-F238E27FC236}">
                <a16:creationId xmlns:a16="http://schemas.microsoft.com/office/drawing/2014/main" xmlns="" id="{7D99DBEB-3BB7-DCE8-0474-B1839346D3D4}"/>
              </a:ext>
            </a:extLst>
          </p:cNvPr>
          <p:cNvSpPr/>
          <p:nvPr/>
        </p:nvSpPr>
        <p:spPr>
          <a:xfrm>
            <a:off x="228600" y="92075"/>
            <a:ext cx="9982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How</a:t>
            </a:r>
            <a:r>
              <a:rPr lang="en-US" sz="8800" b="1" dirty="0">
                <a:solidFill>
                  <a:schemeClr val="bg1"/>
                </a:solidFill>
              </a:rPr>
              <a:t> should I grow? </a:t>
            </a:r>
          </a:p>
        </p:txBody>
      </p:sp>
    </p:spTree>
    <p:extLst>
      <p:ext uri="{BB962C8B-B14F-4D97-AF65-F5344CB8AC3E}">
        <p14:creationId xmlns:p14="http://schemas.microsoft.com/office/powerpoint/2010/main" val="719209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4267200"/>
            <a:ext cx="12192000" cy="2590799"/>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9 </a:t>
            </a:r>
            <a:r>
              <a:rPr lang="en-US" sz="3200" dirty="0">
                <a:solidFill>
                  <a:schemeClr val="tx1"/>
                </a:solidFill>
                <a:effectLst/>
                <a:ea typeface="Times New Roman" panose="02020603050405020304" pitchFamily="18" charset="0"/>
              </a:rPr>
              <a:t>knowing</a:t>
            </a:r>
            <a:r>
              <a:rPr lang="en-US" sz="3200" dirty="0">
                <a:solidFill>
                  <a:srgbClr val="000000"/>
                </a:solidFill>
                <a:effectLst/>
                <a:ea typeface="Times New Roman" panose="02020603050405020304" pitchFamily="18" charset="0"/>
              </a:rPr>
              <a:t> that Christ, having been raised from the dead,  is never to die again; death no longer is master over Him. </a:t>
            </a:r>
            <a:r>
              <a:rPr lang="en-US" sz="3200" b="1" baseline="30000" dirty="0">
                <a:solidFill>
                  <a:srgbClr val="000000"/>
                </a:solidFill>
                <a:effectLst/>
                <a:ea typeface="Times New Roman" panose="02020603050405020304" pitchFamily="18" charset="0"/>
              </a:rPr>
              <a:t>10 </a:t>
            </a:r>
            <a:r>
              <a:rPr lang="en-US" sz="3200" dirty="0">
                <a:solidFill>
                  <a:schemeClr val="tx1"/>
                </a:solidFill>
                <a:effectLst/>
                <a:ea typeface="Times New Roman" panose="02020603050405020304" pitchFamily="18" charset="0"/>
              </a:rPr>
              <a:t>For the death that He died, He died to sin once for all; but the life that He lives, He lives to God.</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11 </a:t>
            </a:r>
            <a:r>
              <a:rPr lang="en-US" sz="3200" b="1" u="sng" dirty="0">
                <a:solidFill>
                  <a:srgbClr val="002060"/>
                </a:solidFill>
                <a:effectLst/>
                <a:ea typeface="Times New Roman" panose="02020603050405020304" pitchFamily="18" charset="0"/>
              </a:rPr>
              <a:t>Even so consider yourselves to be dead to sin, but alive to God in Christ Jesus</a:t>
            </a:r>
            <a:r>
              <a:rPr lang="en-US" sz="3200" dirty="0">
                <a:solidFill>
                  <a:srgbClr val="000000"/>
                </a:solidFill>
                <a:effectLst/>
                <a:ea typeface="Times New Roman" panose="02020603050405020304" pitchFamily="18" charset="0"/>
              </a:rPr>
              <a:t>.</a:t>
            </a:r>
            <a:endParaRPr lang="en-US" sz="3200" dirty="0">
              <a:effectLst/>
              <a:ea typeface="Times New Roman" panose="02020603050405020304" pitchFamily="18" charset="0"/>
            </a:endParaRP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0BD1ED97-BA6C-C6A6-547F-B524F2530B6A}"/>
              </a:ext>
            </a:extLst>
          </p:cNvPr>
          <p:cNvSpPr/>
          <p:nvPr/>
        </p:nvSpPr>
        <p:spPr>
          <a:xfrm>
            <a:off x="141309" y="16764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0BD15ED2-FF2F-71BE-5E38-25787562C1F7}"/>
              </a:ext>
            </a:extLst>
          </p:cNvPr>
          <p:cNvSpPr/>
          <p:nvPr/>
        </p:nvSpPr>
        <p:spPr>
          <a:xfrm>
            <a:off x="152400" y="2606675"/>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2. “</a:t>
            </a:r>
            <a:r>
              <a:rPr lang="en-US" sz="7200" b="1" i="1" dirty="0">
                <a:solidFill>
                  <a:schemeClr val="bg1"/>
                </a:solidFill>
              </a:rPr>
              <a:t>Consider”</a:t>
            </a:r>
            <a:endParaRPr lang="en-US" sz="7200" b="1" dirty="0">
              <a:solidFill>
                <a:schemeClr val="bg1"/>
              </a:solidFill>
            </a:endParaRPr>
          </a:p>
        </p:txBody>
      </p:sp>
      <p:sp>
        <p:nvSpPr>
          <p:cNvPr id="3" name="Rounded Rectangular Callout 8">
            <a:extLst>
              <a:ext uri="{FF2B5EF4-FFF2-40B4-BE49-F238E27FC236}">
                <a16:creationId xmlns:a16="http://schemas.microsoft.com/office/drawing/2014/main" xmlns="" id="{9BD8918E-F10F-13BC-DDC1-2F81D03BE132}"/>
              </a:ext>
            </a:extLst>
          </p:cNvPr>
          <p:cNvSpPr/>
          <p:nvPr/>
        </p:nvSpPr>
        <p:spPr>
          <a:xfrm>
            <a:off x="7086600" y="3015430"/>
            <a:ext cx="4800600" cy="1116066"/>
          </a:xfrm>
          <a:prstGeom prst="wedgeRoundRectCallout">
            <a:avLst>
              <a:gd name="adj1" fmla="val -125198"/>
              <a:gd name="adj2" fmla="val 20302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a:solidFill>
                  <a:schemeClr val="tx1"/>
                </a:solidFill>
              </a:rPr>
              <a:t>Logizomai</a:t>
            </a:r>
            <a:r>
              <a:rPr lang="en-US" sz="3600" b="1" dirty="0">
                <a:solidFill>
                  <a:schemeClr val="tx1"/>
                </a:solidFill>
              </a:rPr>
              <a:t> “to reckon, credit or count”</a:t>
            </a:r>
          </a:p>
        </p:txBody>
      </p:sp>
      <p:sp>
        <p:nvSpPr>
          <p:cNvPr id="6" name="Rounded Rectangular Callout 3">
            <a:extLst>
              <a:ext uri="{FF2B5EF4-FFF2-40B4-BE49-F238E27FC236}">
                <a16:creationId xmlns:a16="http://schemas.microsoft.com/office/drawing/2014/main" xmlns="" id="{00E61D8D-EA66-B234-6EC4-C40FB2FAEE99}"/>
              </a:ext>
            </a:extLst>
          </p:cNvPr>
          <p:cNvSpPr/>
          <p:nvPr/>
        </p:nvSpPr>
        <p:spPr>
          <a:xfrm>
            <a:off x="4495800" y="1323654"/>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8" name="Rectangle 7">
            <a:extLst>
              <a:ext uri="{FF2B5EF4-FFF2-40B4-BE49-F238E27FC236}">
                <a16:creationId xmlns:a16="http://schemas.microsoft.com/office/drawing/2014/main" xmlns="" id="{314E8598-2C8B-FDF8-0897-2AD524A6D598}"/>
              </a:ext>
            </a:extLst>
          </p:cNvPr>
          <p:cNvSpPr/>
          <p:nvPr/>
        </p:nvSpPr>
        <p:spPr>
          <a:xfrm>
            <a:off x="228600" y="92075"/>
            <a:ext cx="9982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How</a:t>
            </a:r>
            <a:r>
              <a:rPr lang="en-US" sz="8800" b="1" dirty="0">
                <a:solidFill>
                  <a:schemeClr val="bg1"/>
                </a:solidFill>
              </a:rPr>
              <a:t> should I grow? </a:t>
            </a:r>
          </a:p>
        </p:txBody>
      </p:sp>
    </p:spTree>
    <p:extLst>
      <p:ext uri="{BB962C8B-B14F-4D97-AF65-F5344CB8AC3E}">
        <p14:creationId xmlns:p14="http://schemas.microsoft.com/office/powerpoint/2010/main" val="73151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1828800" y="1828800"/>
            <a:ext cx="83820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i="1" dirty="0"/>
              <a:t>Get a concrete example in your mind…</a:t>
            </a:r>
          </a:p>
        </p:txBody>
      </p:sp>
      <p:sp>
        <p:nvSpPr>
          <p:cNvPr id="16" name="Rounded Rectangular Callout 15"/>
          <p:cNvSpPr/>
          <p:nvPr/>
        </p:nvSpPr>
        <p:spPr>
          <a:xfrm>
            <a:off x="5867400" y="3771901"/>
            <a:ext cx="5486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t>Materialism</a:t>
            </a:r>
          </a:p>
        </p:txBody>
      </p:sp>
      <p:sp>
        <p:nvSpPr>
          <p:cNvPr id="2" name="Rounded Rectangular Callout 3">
            <a:extLst>
              <a:ext uri="{FF2B5EF4-FFF2-40B4-BE49-F238E27FC236}">
                <a16:creationId xmlns:a16="http://schemas.microsoft.com/office/drawing/2014/main" xmlns="" id="{F8CD47D0-5756-3BBA-5BB2-3265834844D5}"/>
              </a:ext>
            </a:extLst>
          </p:cNvPr>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Appropriating your New Identity</a:t>
            </a:r>
          </a:p>
        </p:txBody>
      </p:sp>
    </p:spTree>
    <p:extLst>
      <p:ext uri="{BB962C8B-B14F-4D97-AF65-F5344CB8AC3E}">
        <p14:creationId xmlns:p14="http://schemas.microsoft.com/office/powerpoint/2010/main" val="408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585B4339-2106-253B-FD94-ADAE5EFF3CA5}"/>
              </a:ext>
            </a:extLst>
          </p:cNvPr>
          <p:cNvSpPr/>
          <p:nvPr/>
        </p:nvSpPr>
        <p:spPr>
          <a:xfrm>
            <a:off x="304800" y="3962400"/>
            <a:ext cx="8382000" cy="10668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5:20</a:t>
            </a:r>
            <a:r>
              <a:rPr lang="en-US" sz="3200" dirty="0">
                <a:solidFill>
                  <a:schemeClr val="tx1"/>
                </a:solidFill>
              </a:rPr>
              <a:t>… as people sinned more and more, God’s wonderful grace became more abundant.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AE6C96A8-243C-441A-526B-348BF1B45DC8}"/>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a:t>
            </a:r>
            <a:r>
              <a:rPr lang="en-US" sz="3200" b="1" dirty="0">
                <a:solidFill>
                  <a:schemeClr val="tx1"/>
                </a:solidFill>
              </a:rPr>
              <a:t> </a:t>
            </a:r>
            <a:r>
              <a:rPr lang="en-US" sz="3200" dirty="0">
                <a:solidFill>
                  <a:schemeClr val="tx1"/>
                </a:solidFill>
              </a:rPr>
              <a:t>What shall we say then? Are we to continue in sin so that grace may increase? </a:t>
            </a:r>
            <a:r>
              <a:rPr lang="en-US" sz="3200" b="1" baseline="30000" dirty="0">
                <a:solidFill>
                  <a:schemeClr val="tx1"/>
                </a:solidFill>
              </a:rPr>
              <a:t>2</a:t>
            </a:r>
            <a:r>
              <a:rPr lang="en-US" sz="3200" dirty="0">
                <a:solidFill>
                  <a:schemeClr val="tx1"/>
                </a:solidFill>
              </a:rPr>
              <a:t> May it never be!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A5CA550B-8D26-9F35-5EBF-28B67D8065E7}"/>
              </a:ext>
            </a:extLst>
          </p:cNvPr>
          <p:cNvSpPr/>
          <p:nvPr/>
        </p:nvSpPr>
        <p:spPr>
          <a:xfrm>
            <a:off x="228600" y="92075"/>
            <a:ext cx="9220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How do we grow? </a:t>
            </a:r>
          </a:p>
        </p:txBody>
      </p:sp>
    </p:spTree>
    <p:extLst>
      <p:ext uri="{BB962C8B-B14F-4D97-AF65-F5344CB8AC3E}">
        <p14:creationId xmlns:p14="http://schemas.microsoft.com/office/powerpoint/2010/main" val="2901995996"/>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524000" y="5867400"/>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Appropriating your New Identity</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1752600" y="5181600"/>
            <a:ext cx="4648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 need more to be happy”</a:t>
            </a:r>
          </a:p>
        </p:txBody>
      </p: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Greed</a:t>
            </a:r>
            <a:endParaRPr lang="en-US" sz="3200" b="1" dirty="0"/>
          </a:p>
        </p:txBody>
      </p:sp>
      <p:sp>
        <p:nvSpPr>
          <p:cNvPr id="10" name="TextBox 9"/>
          <p:cNvSpPr txBox="1"/>
          <p:nvPr/>
        </p:nvSpPr>
        <p:spPr>
          <a:xfrm>
            <a:off x="3276600" y="1022498"/>
            <a:ext cx="8761228" cy="2477601"/>
          </a:xfrm>
          <a:prstGeom prst="rect">
            <a:avLst/>
          </a:prstGeom>
          <a:solidFill>
            <a:schemeClr val="accent6">
              <a:lumMod val="40000"/>
              <a:lumOff val="60000"/>
            </a:schemeClr>
          </a:solidFill>
          <a:ln>
            <a:solidFill>
              <a:schemeClr val="bg2"/>
            </a:solidFill>
          </a:ln>
        </p:spPr>
        <p:txBody>
          <a:bodyPr wrap="square">
            <a:spAutoFit/>
          </a:bodyPr>
          <a:lstStyle/>
          <a:p>
            <a:pPr fontAlgn="auto">
              <a:spcBef>
                <a:spcPts val="0"/>
              </a:spcBef>
              <a:spcAft>
                <a:spcPts val="0"/>
              </a:spcAft>
              <a:defRPr/>
            </a:pPr>
            <a:r>
              <a:rPr lang="en-US" sz="3100" b="1" baseline="30000" dirty="0">
                <a:latin typeface="+mn-lt"/>
              </a:rPr>
              <a:t>Phil 4:11</a:t>
            </a:r>
            <a:r>
              <a:rPr lang="en-US" sz="3100" b="1" dirty="0">
                <a:latin typeface="+mn-lt"/>
              </a:rPr>
              <a:t> </a:t>
            </a:r>
            <a:r>
              <a:rPr lang="en-US" sz="3100" dirty="0">
                <a:latin typeface="+mn-lt"/>
              </a:rPr>
              <a:t>For I have learned how to be content with whatever I have… </a:t>
            </a:r>
            <a:r>
              <a:rPr lang="en-US" sz="3100" b="1" baseline="30000" dirty="0">
                <a:latin typeface="+mn-lt"/>
              </a:rPr>
              <a:t>12</a:t>
            </a:r>
            <a:r>
              <a:rPr lang="en-US" sz="3100" dirty="0">
                <a:latin typeface="+mn-lt"/>
              </a:rPr>
              <a:t> I have learned the secret of living in every situation, whether it is with a full stomach or empty, with plenty or little, </a:t>
            </a:r>
            <a:r>
              <a:rPr lang="en-US" sz="3100" b="1" baseline="30000" dirty="0">
                <a:latin typeface="+mn-lt"/>
              </a:rPr>
              <a:t>13</a:t>
            </a:r>
            <a:r>
              <a:rPr lang="en-US" sz="3100" dirty="0">
                <a:latin typeface="+mn-lt"/>
              </a:rPr>
              <a:t> for I can do everything </a:t>
            </a:r>
            <a:r>
              <a:rPr lang="en-US" sz="3100" b="1" u="sng" dirty="0">
                <a:solidFill>
                  <a:srgbClr val="002060"/>
                </a:solidFill>
                <a:latin typeface="+mn-lt"/>
              </a:rPr>
              <a:t>through Christ</a:t>
            </a:r>
            <a:r>
              <a:rPr lang="en-US" sz="3100" dirty="0">
                <a:latin typeface="+mn-lt"/>
              </a:rPr>
              <a:t>, who gives me strength.  </a:t>
            </a:r>
            <a:endParaRPr lang="en-US" sz="3100" dirty="0">
              <a:latin typeface="+mn-lt"/>
              <a:cs typeface="+mn-cs"/>
            </a:endParaRPr>
          </a:p>
        </p:txBody>
      </p:sp>
    </p:spTree>
    <p:extLst>
      <p:ext uri="{BB962C8B-B14F-4D97-AF65-F5344CB8AC3E}">
        <p14:creationId xmlns:p14="http://schemas.microsoft.com/office/powerpoint/2010/main" val="369689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524000" y="5867400"/>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Appropriating your New Identity</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Greed</a:t>
            </a:r>
            <a:endParaRPr lang="en-US" sz="3200" b="1" dirty="0"/>
          </a:p>
        </p:txBody>
      </p:sp>
      <p:sp>
        <p:nvSpPr>
          <p:cNvPr id="2" name="TextBox 1">
            <a:extLst>
              <a:ext uri="{FF2B5EF4-FFF2-40B4-BE49-F238E27FC236}">
                <a16:creationId xmlns:a16="http://schemas.microsoft.com/office/drawing/2014/main" xmlns="" id="{725CBB36-C0E7-0F51-52A9-283960B8F917}"/>
              </a:ext>
            </a:extLst>
          </p:cNvPr>
          <p:cNvSpPr txBox="1"/>
          <p:nvPr/>
        </p:nvSpPr>
        <p:spPr>
          <a:xfrm>
            <a:off x="3429000" y="1524000"/>
            <a:ext cx="8458200" cy="16764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Phil 4:19</a:t>
            </a:r>
            <a:r>
              <a:rPr lang="en-US" sz="3200" b="1" dirty="0">
                <a:latin typeface="+mn-lt"/>
              </a:rPr>
              <a:t> </a:t>
            </a:r>
            <a:r>
              <a:rPr lang="en-US" sz="3200" dirty="0">
                <a:latin typeface="+mn-lt"/>
              </a:rPr>
              <a:t>And this same God who takes care of me will supply all your needs from his glorious riches, which have been given to us </a:t>
            </a:r>
            <a:r>
              <a:rPr lang="en-US" sz="3200" b="1" u="sng" dirty="0">
                <a:solidFill>
                  <a:srgbClr val="002060"/>
                </a:solidFill>
                <a:latin typeface="+mn-lt"/>
              </a:rPr>
              <a:t>in Christ Jesus</a:t>
            </a:r>
            <a:r>
              <a:rPr lang="en-US" sz="3200" dirty="0">
                <a:latin typeface="+mn-lt"/>
              </a:rPr>
              <a:t>.  </a:t>
            </a:r>
          </a:p>
          <a:p>
            <a:endParaRPr lang="en-US" sz="3600" dirty="0"/>
          </a:p>
        </p:txBody>
      </p:sp>
      <p:sp>
        <p:nvSpPr>
          <p:cNvPr id="5" name="Rounded Rectangular Callout 7">
            <a:extLst>
              <a:ext uri="{FF2B5EF4-FFF2-40B4-BE49-F238E27FC236}">
                <a16:creationId xmlns:a16="http://schemas.microsoft.com/office/drawing/2014/main" xmlns="" id="{54048EC0-2B93-3AF9-9784-A36FF7A6065A}"/>
              </a:ext>
            </a:extLst>
          </p:cNvPr>
          <p:cNvSpPr/>
          <p:nvPr/>
        </p:nvSpPr>
        <p:spPr>
          <a:xfrm>
            <a:off x="1752600" y="5181600"/>
            <a:ext cx="4648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 need more to be happy”</a:t>
            </a:r>
          </a:p>
        </p:txBody>
      </p:sp>
    </p:spTree>
    <p:extLst>
      <p:ext uri="{BB962C8B-B14F-4D97-AF65-F5344CB8AC3E}">
        <p14:creationId xmlns:p14="http://schemas.microsoft.com/office/powerpoint/2010/main" val="16743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524000" y="5867400"/>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Appropriating your New Identity</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Greed</a:t>
            </a:r>
            <a:endParaRPr lang="en-US" sz="3200" b="1" dirty="0"/>
          </a:p>
        </p:txBody>
      </p:sp>
      <p:sp>
        <p:nvSpPr>
          <p:cNvPr id="5" name="TextBox 4">
            <a:extLst>
              <a:ext uri="{FF2B5EF4-FFF2-40B4-BE49-F238E27FC236}">
                <a16:creationId xmlns:a16="http://schemas.microsoft.com/office/drawing/2014/main" xmlns="" id="{404A9755-2A4C-06B4-D95D-6BC8D88092E3}"/>
              </a:ext>
            </a:extLst>
          </p:cNvPr>
          <p:cNvSpPr txBox="1"/>
          <p:nvPr/>
        </p:nvSpPr>
        <p:spPr>
          <a:xfrm>
            <a:off x="3695700" y="1794244"/>
            <a:ext cx="4800600" cy="1066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latin typeface="+mn-lt"/>
              </a:rPr>
              <a:t>Eph1:10</a:t>
            </a:r>
            <a:r>
              <a:rPr lang="en-US" sz="3200" b="1" dirty="0">
                <a:latin typeface="+mn-lt"/>
              </a:rPr>
              <a:t> </a:t>
            </a:r>
            <a:r>
              <a:rPr lang="en-US" sz="3200" baseline="30000" dirty="0">
                <a:latin typeface="+mn-lt"/>
              </a:rPr>
              <a:t> </a:t>
            </a:r>
            <a:r>
              <a:rPr lang="en-US" sz="3200" b="1" u="sng" dirty="0">
                <a:solidFill>
                  <a:srgbClr val="002060"/>
                </a:solidFill>
                <a:latin typeface="+mn-lt"/>
              </a:rPr>
              <a:t>In Him </a:t>
            </a:r>
            <a:r>
              <a:rPr lang="en-US" sz="3200" dirty="0">
                <a:latin typeface="+mn-lt"/>
              </a:rPr>
              <a:t>also we have obtained an inheritance…</a:t>
            </a:r>
            <a:endParaRPr lang="en-US" sz="3600" dirty="0">
              <a:latin typeface="+mn-lt"/>
            </a:endParaRPr>
          </a:p>
        </p:txBody>
      </p:sp>
      <p:sp>
        <p:nvSpPr>
          <p:cNvPr id="2" name="Rounded Rectangular Callout 7">
            <a:extLst>
              <a:ext uri="{FF2B5EF4-FFF2-40B4-BE49-F238E27FC236}">
                <a16:creationId xmlns:a16="http://schemas.microsoft.com/office/drawing/2014/main" xmlns="" id="{7B36E69E-4142-F38F-9FC5-0B374248AAE8}"/>
              </a:ext>
            </a:extLst>
          </p:cNvPr>
          <p:cNvSpPr/>
          <p:nvPr/>
        </p:nvSpPr>
        <p:spPr>
          <a:xfrm>
            <a:off x="1752600" y="5181600"/>
            <a:ext cx="4648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 need more to be happy”</a:t>
            </a:r>
          </a:p>
        </p:txBody>
      </p:sp>
    </p:spTree>
    <p:extLst>
      <p:ext uri="{BB962C8B-B14F-4D97-AF65-F5344CB8AC3E}">
        <p14:creationId xmlns:p14="http://schemas.microsoft.com/office/powerpoint/2010/main" val="19973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524000" y="5867400"/>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4" name="Rounded Rectangular Callout 3"/>
          <p:cNvSpPr/>
          <p:nvPr/>
        </p:nvSpPr>
        <p:spPr>
          <a:xfrm>
            <a:off x="1676400" y="76200"/>
            <a:ext cx="8839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Appropriating your New Identity</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Greed</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7" name="Rounded Rectangular Callout 15">
            <a:extLst>
              <a:ext uri="{FF2B5EF4-FFF2-40B4-BE49-F238E27FC236}">
                <a16:creationId xmlns:a16="http://schemas.microsoft.com/office/drawing/2014/main" xmlns="" id="{FF92949B-D00C-6270-947A-65733CEFD1F7}"/>
              </a:ext>
            </a:extLst>
          </p:cNvPr>
          <p:cNvSpPr/>
          <p:nvPr/>
        </p:nvSpPr>
        <p:spPr>
          <a:xfrm>
            <a:off x="2209800" y="1749056"/>
            <a:ext cx="3962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 have a rich Father”</a:t>
            </a:r>
          </a:p>
        </p:txBody>
      </p:sp>
      <p:sp>
        <p:nvSpPr>
          <p:cNvPr id="9" name="Rounded Rectangular Callout 16">
            <a:extLst>
              <a:ext uri="{FF2B5EF4-FFF2-40B4-BE49-F238E27FC236}">
                <a16:creationId xmlns:a16="http://schemas.microsoft.com/office/drawing/2014/main" xmlns="" id="{CECB777F-5BB2-CB15-1407-F8EB7C1698AD}"/>
              </a:ext>
            </a:extLst>
          </p:cNvPr>
          <p:cNvSpPr/>
          <p:nvPr/>
        </p:nvSpPr>
        <p:spPr>
          <a:xfrm>
            <a:off x="2433084" y="1062370"/>
            <a:ext cx="342900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Truth “in Christ”</a:t>
            </a:r>
            <a:endParaRPr lang="en-US" sz="3600" b="1" i="1" dirty="0"/>
          </a:p>
        </p:txBody>
      </p:sp>
      <p:sp>
        <p:nvSpPr>
          <p:cNvPr id="5" name="Rounded Rectangular Callout 7">
            <a:extLst>
              <a:ext uri="{FF2B5EF4-FFF2-40B4-BE49-F238E27FC236}">
                <a16:creationId xmlns:a16="http://schemas.microsoft.com/office/drawing/2014/main" xmlns="" id="{35D8651E-1380-733D-B14C-04533B5E8FE0}"/>
              </a:ext>
            </a:extLst>
          </p:cNvPr>
          <p:cNvSpPr/>
          <p:nvPr/>
        </p:nvSpPr>
        <p:spPr>
          <a:xfrm>
            <a:off x="1752600" y="5181600"/>
            <a:ext cx="4648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 need more to be happy”</a:t>
            </a:r>
          </a:p>
        </p:txBody>
      </p:sp>
    </p:spTree>
    <p:extLst>
      <p:ext uri="{BB962C8B-B14F-4D97-AF65-F5344CB8AC3E}">
        <p14:creationId xmlns:p14="http://schemas.microsoft.com/office/powerpoint/2010/main" val="2233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524000" y="5867400"/>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t>Which one will I “reckon” as true?</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Greed</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7" name="Rounded Rectangular Callout 15">
            <a:extLst>
              <a:ext uri="{FF2B5EF4-FFF2-40B4-BE49-F238E27FC236}">
                <a16:creationId xmlns:a16="http://schemas.microsoft.com/office/drawing/2014/main" xmlns="" id="{FF92949B-D00C-6270-947A-65733CEFD1F7}"/>
              </a:ext>
            </a:extLst>
          </p:cNvPr>
          <p:cNvSpPr/>
          <p:nvPr/>
        </p:nvSpPr>
        <p:spPr>
          <a:xfrm>
            <a:off x="2209800" y="1749056"/>
            <a:ext cx="3962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 have a rich Father”</a:t>
            </a:r>
          </a:p>
        </p:txBody>
      </p:sp>
      <p:sp>
        <p:nvSpPr>
          <p:cNvPr id="9" name="Rounded Rectangular Callout 16">
            <a:extLst>
              <a:ext uri="{FF2B5EF4-FFF2-40B4-BE49-F238E27FC236}">
                <a16:creationId xmlns:a16="http://schemas.microsoft.com/office/drawing/2014/main" xmlns="" id="{CECB777F-5BB2-CB15-1407-F8EB7C1698AD}"/>
              </a:ext>
            </a:extLst>
          </p:cNvPr>
          <p:cNvSpPr/>
          <p:nvPr/>
        </p:nvSpPr>
        <p:spPr>
          <a:xfrm>
            <a:off x="2433084" y="1062370"/>
            <a:ext cx="342900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Truth “in Christ”</a:t>
            </a:r>
            <a:endParaRPr lang="en-US" sz="3600" b="1" i="1" dirty="0"/>
          </a:p>
        </p:txBody>
      </p:sp>
      <p:sp>
        <p:nvSpPr>
          <p:cNvPr id="5" name="Rounded Rectangular Callout 7">
            <a:extLst>
              <a:ext uri="{FF2B5EF4-FFF2-40B4-BE49-F238E27FC236}">
                <a16:creationId xmlns:a16="http://schemas.microsoft.com/office/drawing/2014/main" xmlns="" id="{207F5C70-4593-D9C0-B086-1E2315ACD345}"/>
              </a:ext>
            </a:extLst>
          </p:cNvPr>
          <p:cNvSpPr/>
          <p:nvPr/>
        </p:nvSpPr>
        <p:spPr>
          <a:xfrm>
            <a:off x="1752600" y="5181600"/>
            <a:ext cx="4648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 need more to be happy”</a:t>
            </a:r>
          </a:p>
        </p:txBody>
      </p:sp>
    </p:spTree>
    <p:extLst>
      <p:ext uri="{BB962C8B-B14F-4D97-AF65-F5344CB8AC3E}">
        <p14:creationId xmlns:p14="http://schemas.microsoft.com/office/powerpoint/2010/main" val="137915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524000" y="5867400"/>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This step often runs against our feelings</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Greed</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7" name="Rounded Rectangular Callout 15">
            <a:extLst>
              <a:ext uri="{FF2B5EF4-FFF2-40B4-BE49-F238E27FC236}">
                <a16:creationId xmlns:a16="http://schemas.microsoft.com/office/drawing/2014/main" xmlns="" id="{FF92949B-D00C-6270-947A-65733CEFD1F7}"/>
              </a:ext>
            </a:extLst>
          </p:cNvPr>
          <p:cNvSpPr/>
          <p:nvPr/>
        </p:nvSpPr>
        <p:spPr>
          <a:xfrm>
            <a:off x="2209800" y="1749056"/>
            <a:ext cx="3962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 have a rich Father”</a:t>
            </a:r>
          </a:p>
        </p:txBody>
      </p:sp>
      <p:sp>
        <p:nvSpPr>
          <p:cNvPr id="9" name="Rounded Rectangular Callout 16">
            <a:extLst>
              <a:ext uri="{FF2B5EF4-FFF2-40B4-BE49-F238E27FC236}">
                <a16:creationId xmlns:a16="http://schemas.microsoft.com/office/drawing/2014/main" xmlns="" id="{CECB777F-5BB2-CB15-1407-F8EB7C1698AD}"/>
              </a:ext>
            </a:extLst>
          </p:cNvPr>
          <p:cNvSpPr/>
          <p:nvPr/>
        </p:nvSpPr>
        <p:spPr>
          <a:xfrm>
            <a:off x="2433084" y="1062370"/>
            <a:ext cx="342900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Truth “in Christ”</a:t>
            </a:r>
            <a:endParaRPr lang="en-US" sz="3600" b="1" i="1" dirty="0"/>
          </a:p>
        </p:txBody>
      </p:sp>
      <p:sp>
        <p:nvSpPr>
          <p:cNvPr id="5" name="Rounded Rectangular Callout 7">
            <a:extLst>
              <a:ext uri="{FF2B5EF4-FFF2-40B4-BE49-F238E27FC236}">
                <a16:creationId xmlns:a16="http://schemas.microsoft.com/office/drawing/2014/main" xmlns="" id="{5BE0A53A-CA41-90D7-236C-A611CE5CFD9A}"/>
              </a:ext>
            </a:extLst>
          </p:cNvPr>
          <p:cNvSpPr/>
          <p:nvPr/>
        </p:nvSpPr>
        <p:spPr>
          <a:xfrm>
            <a:off x="1752600" y="5181600"/>
            <a:ext cx="4648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 need more to be happy”</a:t>
            </a:r>
          </a:p>
        </p:txBody>
      </p:sp>
    </p:spTree>
    <p:extLst>
      <p:ext uri="{BB962C8B-B14F-4D97-AF65-F5344CB8AC3E}">
        <p14:creationId xmlns:p14="http://schemas.microsoft.com/office/powerpoint/2010/main" val="41711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524000" y="5867400"/>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Greed</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7" name="Rounded Rectangular Callout 15">
            <a:extLst>
              <a:ext uri="{FF2B5EF4-FFF2-40B4-BE49-F238E27FC236}">
                <a16:creationId xmlns:a16="http://schemas.microsoft.com/office/drawing/2014/main" xmlns="" id="{FF92949B-D00C-6270-947A-65733CEFD1F7}"/>
              </a:ext>
            </a:extLst>
          </p:cNvPr>
          <p:cNvSpPr/>
          <p:nvPr/>
        </p:nvSpPr>
        <p:spPr>
          <a:xfrm>
            <a:off x="2209800" y="1749056"/>
            <a:ext cx="3962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 have a rich Father”</a:t>
            </a:r>
          </a:p>
        </p:txBody>
      </p:sp>
      <p:sp>
        <p:nvSpPr>
          <p:cNvPr id="9" name="Rounded Rectangular Callout 16">
            <a:extLst>
              <a:ext uri="{FF2B5EF4-FFF2-40B4-BE49-F238E27FC236}">
                <a16:creationId xmlns:a16="http://schemas.microsoft.com/office/drawing/2014/main" xmlns="" id="{CECB777F-5BB2-CB15-1407-F8EB7C1698AD}"/>
              </a:ext>
            </a:extLst>
          </p:cNvPr>
          <p:cNvSpPr/>
          <p:nvPr/>
        </p:nvSpPr>
        <p:spPr>
          <a:xfrm>
            <a:off x="2433084" y="1062370"/>
            <a:ext cx="3429000" cy="762000"/>
          </a:xfrm>
          <a:prstGeom prst="wedgeRoundRectCallout">
            <a:avLst>
              <a:gd name="adj1" fmla="val -21927"/>
              <a:gd name="adj2" fmla="val 49596"/>
              <a:gd name="adj3" fmla="val 16667"/>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Truth “in Christ”</a:t>
            </a:r>
            <a:endParaRPr lang="en-US" sz="3600" b="1" i="1" dirty="0"/>
          </a:p>
        </p:txBody>
      </p:sp>
      <p:sp>
        <p:nvSpPr>
          <p:cNvPr id="5" name="Rounded Rectangular Callout 7">
            <a:extLst>
              <a:ext uri="{FF2B5EF4-FFF2-40B4-BE49-F238E27FC236}">
                <a16:creationId xmlns:a16="http://schemas.microsoft.com/office/drawing/2014/main" xmlns="" id="{C647B99B-C12C-B6AF-7850-D67F7ACBC9AC}"/>
              </a:ext>
            </a:extLst>
          </p:cNvPr>
          <p:cNvSpPr/>
          <p:nvPr/>
        </p:nvSpPr>
        <p:spPr>
          <a:xfrm>
            <a:off x="1752600" y="5181600"/>
            <a:ext cx="4648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 need more to be happy”</a:t>
            </a:r>
          </a:p>
        </p:txBody>
      </p:sp>
    </p:spTree>
    <p:extLst>
      <p:ext uri="{BB962C8B-B14F-4D97-AF65-F5344CB8AC3E}">
        <p14:creationId xmlns:p14="http://schemas.microsoft.com/office/powerpoint/2010/main" val="82446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Self Focus</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5" name="Rounded Rectangular Callout 7">
            <a:extLst>
              <a:ext uri="{FF2B5EF4-FFF2-40B4-BE49-F238E27FC236}">
                <a16:creationId xmlns:a16="http://schemas.microsoft.com/office/drawing/2014/main" xmlns="" id="{99E0A684-1B21-FDAB-051B-DABD60774C68}"/>
              </a:ext>
            </a:extLst>
          </p:cNvPr>
          <p:cNvSpPr/>
          <p:nvPr/>
        </p:nvSpPr>
        <p:spPr>
          <a:xfrm>
            <a:off x="0" y="914400"/>
            <a:ext cx="121920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0" b="1" dirty="0"/>
              <a:t>“the lie you believe” </a:t>
            </a:r>
          </a:p>
        </p:txBody>
      </p:sp>
      <p:sp>
        <p:nvSpPr>
          <p:cNvPr id="10" name="Rounded Rectangular Callout 2">
            <a:extLst>
              <a:ext uri="{FF2B5EF4-FFF2-40B4-BE49-F238E27FC236}">
                <a16:creationId xmlns:a16="http://schemas.microsoft.com/office/drawing/2014/main" xmlns="" id="{7A289BFA-F234-CD23-58CF-51783247194D}"/>
              </a:ext>
            </a:extLst>
          </p:cNvPr>
          <p:cNvSpPr/>
          <p:nvPr/>
        </p:nvSpPr>
        <p:spPr>
          <a:xfrm>
            <a:off x="1496090" y="5851451"/>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829340" y="5029200"/>
            <a:ext cx="66675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“No one’s looking out for me but me”</a:t>
            </a:r>
          </a:p>
        </p:txBody>
      </p:sp>
    </p:spTree>
    <p:extLst>
      <p:ext uri="{BB962C8B-B14F-4D97-AF65-F5344CB8AC3E}">
        <p14:creationId xmlns:p14="http://schemas.microsoft.com/office/powerpoint/2010/main" val="33602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10" grpId="0" animBg="1"/>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Self Focus</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5" name="Rounded Rectangular Callout 7">
            <a:extLst>
              <a:ext uri="{FF2B5EF4-FFF2-40B4-BE49-F238E27FC236}">
                <a16:creationId xmlns:a16="http://schemas.microsoft.com/office/drawing/2014/main" xmlns="" id="{99E0A684-1B21-FDAB-051B-DABD60774C68}"/>
              </a:ext>
            </a:extLst>
          </p:cNvPr>
          <p:cNvSpPr/>
          <p:nvPr/>
        </p:nvSpPr>
        <p:spPr>
          <a:xfrm>
            <a:off x="0" y="914400"/>
            <a:ext cx="121920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0" b="1" dirty="0"/>
              <a:t>“the lie you believe” </a:t>
            </a:r>
          </a:p>
        </p:txBody>
      </p:sp>
      <p:sp>
        <p:nvSpPr>
          <p:cNvPr id="10" name="Rounded Rectangular Callout 2">
            <a:extLst>
              <a:ext uri="{FF2B5EF4-FFF2-40B4-BE49-F238E27FC236}">
                <a16:creationId xmlns:a16="http://schemas.microsoft.com/office/drawing/2014/main" xmlns="" id="{7A289BFA-F234-CD23-58CF-51783247194D}"/>
              </a:ext>
            </a:extLst>
          </p:cNvPr>
          <p:cNvSpPr/>
          <p:nvPr/>
        </p:nvSpPr>
        <p:spPr>
          <a:xfrm>
            <a:off x="1295400" y="6035749"/>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829340" y="5105400"/>
            <a:ext cx="66675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“I’ll focus on others when my crises die down” </a:t>
            </a:r>
          </a:p>
        </p:txBody>
      </p:sp>
    </p:spTree>
    <p:extLst>
      <p:ext uri="{BB962C8B-B14F-4D97-AF65-F5344CB8AC3E}">
        <p14:creationId xmlns:p14="http://schemas.microsoft.com/office/powerpoint/2010/main" val="402216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Self Focus</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5" name="Rounded Rectangular Callout 7">
            <a:extLst>
              <a:ext uri="{FF2B5EF4-FFF2-40B4-BE49-F238E27FC236}">
                <a16:creationId xmlns:a16="http://schemas.microsoft.com/office/drawing/2014/main" xmlns="" id="{99E0A684-1B21-FDAB-051B-DABD60774C68}"/>
              </a:ext>
            </a:extLst>
          </p:cNvPr>
          <p:cNvSpPr/>
          <p:nvPr/>
        </p:nvSpPr>
        <p:spPr>
          <a:xfrm>
            <a:off x="0" y="914400"/>
            <a:ext cx="121920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0" b="1" dirty="0"/>
              <a:t>“the lie you believe” </a:t>
            </a:r>
          </a:p>
        </p:txBody>
      </p:sp>
      <p:sp>
        <p:nvSpPr>
          <p:cNvPr id="10" name="Rounded Rectangular Callout 2">
            <a:extLst>
              <a:ext uri="{FF2B5EF4-FFF2-40B4-BE49-F238E27FC236}">
                <a16:creationId xmlns:a16="http://schemas.microsoft.com/office/drawing/2014/main" xmlns="" id="{7A289BFA-F234-CD23-58CF-51783247194D}"/>
              </a:ext>
            </a:extLst>
          </p:cNvPr>
          <p:cNvSpPr/>
          <p:nvPr/>
        </p:nvSpPr>
        <p:spPr>
          <a:xfrm>
            <a:off x="1295400" y="6035749"/>
            <a:ext cx="5334000" cy="762000"/>
          </a:xfrm>
          <a:prstGeom prst="wedgeRoundRectCallout">
            <a:avLst>
              <a:gd name="adj1" fmla="val -21927"/>
              <a:gd name="adj2" fmla="val 49596"/>
              <a:gd name="adj3" fmla="val 16667"/>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Makes sense “in Adam!”</a:t>
            </a:r>
            <a:endParaRPr lang="en-US" sz="3600" b="1" i="1" dirty="0"/>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829340" y="5105400"/>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“I’m not the kind of person God uses for significant ministry” </a:t>
            </a:r>
          </a:p>
        </p:txBody>
      </p:sp>
      <p:sp>
        <p:nvSpPr>
          <p:cNvPr id="3" name="TextBox 2">
            <a:extLst>
              <a:ext uri="{FF2B5EF4-FFF2-40B4-BE49-F238E27FC236}">
                <a16:creationId xmlns:a16="http://schemas.microsoft.com/office/drawing/2014/main" xmlns="" id="{1DC0A39C-FB99-3695-9897-ACEB454CE28F}"/>
              </a:ext>
            </a:extLst>
          </p:cNvPr>
          <p:cNvSpPr txBox="1"/>
          <p:nvPr/>
        </p:nvSpPr>
        <p:spPr>
          <a:xfrm>
            <a:off x="3276600" y="1794244"/>
            <a:ext cx="8267700" cy="1558556"/>
          </a:xfrm>
          <a:prstGeom prst="rect">
            <a:avLst/>
          </a:prstGeom>
          <a:solidFill>
            <a:schemeClr val="accent6">
              <a:lumMod val="40000"/>
              <a:lumOff val="60000"/>
            </a:schemeClr>
          </a:solidFill>
          <a:ln>
            <a:solidFill>
              <a:schemeClr val="bg2"/>
            </a:solidFill>
          </a:ln>
        </p:spPr>
        <p:txBody>
          <a:bodyPr wrap="square">
            <a:noAutofit/>
          </a:bodyPr>
          <a:lstStyle/>
          <a:p>
            <a:r>
              <a:rPr lang="en-US" sz="3200" baseline="30000" dirty="0">
                <a:latin typeface="+mn-lt"/>
              </a:rPr>
              <a:t>Eph 2:10</a:t>
            </a:r>
            <a:r>
              <a:rPr lang="en-US" sz="3200" dirty="0">
                <a:latin typeface="+mn-lt"/>
              </a:rPr>
              <a:t> </a:t>
            </a:r>
            <a:r>
              <a:rPr lang="en-US" sz="3200" baseline="30000" dirty="0">
                <a:latin typeface="+mn-lt"/>
              </a:rPr>
              <a:t> </a:t>
            </a:r>
            <a:r>
              <a:rPr lang="en-US" sz="3200" dirty="0">
                <a:latin typeface="+mn-lt"/>
              </a:rPr>
              <a:t>For we are His workmanship, created </a:t>
            </a:r>
            <a:r>
              <a:rPr lang="en-US" sz="3200" b="1" u="sng" dirty="0">
                <a:solidFill>
                  <a:srgbClr val="002060"/>
                </a:solidFill>
                <a:latin typeface="+mn-lt"/>
              </a:rPr>
              <a:t>in Christ </a:t>
            </a:r>
            <a:r>
              <a:rPr lang="en-US" sz="3200" dirty="0">
                <a:latin typeface="+mn-lt"/>
              </a:rPr>
              <a:t>Jesus for good works, which God prepared beforehand so that we would walk in them.</a:t>
            </a:r>
          </a:p>
          <a:p>
            <a:endParaRPr lang="en-US" sz="3600" dirty="0">
              <a:latin typeface="+mn-lt"/>
            </a:endParaRPr>
          </a:p>
        </p:txBody>
      </p:sp>
    </p:spTree>
    <p:extLst>
      <p:ext uri="{BB962C8B-B14F-4D97-AF65-F5344CB8AC3E}">
        <p14:creationId xmlns:p14="http://schemas.microsoft.com/office/powerpoint/2010/main" val="241886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9753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tx1"/>
                </a:solidFill>
              </a:rPr>
              <a:t>Why</a:t>
            </a:r>
            <a:r>
              <a:rPr lang="en-US" sz="8800" b="1" dirty="0">
                <a:solidFill>
                  <a:schemeClr val="tx1"/>
                </a:solidFill>
              </a:rPr>
              <a:t> should I grow? </a:t>
            </a:r>
          </a:p>
        </p:txBody>
      </p:sp>
      <p:sp>
        <p:nvSpPr>
          <p:cNvPr id="2" name="Rectangle 1">
            <a:extLst>
              <a:ext uri="{FF2B5EF4-FFF2-40B4-BE49-F238E27FC236}">
                <a16:creationId xmlns:a16="http://schemas.microsoft.com/office/drawing/2014/main" xmlns="" id="{3577E889-F868-94CE-C864-9F50C7DF1304}"/>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a:t>
            </a:r>
            <a:r>
              <a:rPr lang="en-US" sz="3200" b="1" dirty="0">
                <a:solidFill>
                  <a:schemeClr val="tx1"/>
                </a:solidFill>
              </a:rPr>
              <a:t> </a:t>
            </a:r>
            <a:r>
              <a:rPr lang="en-US" sz="3200" dirty="0">
                <a:solidFill>
                  <a:schemeClr val="tx1"/>
                </a:solidFill>
              </a:rPr>
              <a:t>What shall we say then? Are we to continue in sin so that grace may increase? </a:t>
            </a:r>
            <a:r>
              <a:rPr lang="en-US" sz="3200" b="1" baseline="30000" dirty="0">
                <a:solidFill>
                  <a:schemeClr val="tx1"/>
                </a:solidFill>
              </a:rPr>
              <a:t>2</a:t>
            </a:r>
            <a:r>
              <a:rPr lang="en-US" sz="3200" dirty="0">
                <a:solidFill>
                  <a:schemeClr val="tx1"/>
                </a:solidFill>
              </a:rPr>
              <a:t> May it never be!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45002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Self Focus</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829340" y="5105400"/>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“I’m not the kind of person God uses for significant ministry” </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38200" y="1635642"/>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“He has made me adequate to accomplish the purpose He has for me”</a:t>
            </a:r>
          </a:p>
        </p:txBody>
      </p:sp>
    </p:spTree>
    <p:extLst>
      <p:ext uri="{BB962C8B-B14F-4D97-AF65-F5344CB8AC3E}">
        <p14:creationId xmlns:p14="http://schemas.microsoft.com/office/powerpoint/2010/main" val="214283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Lust</a:t>
            </a:r>
            <a:r>
              <a:rPr lang="en-US" sz="4000" b="1" dirty="0"/>
              <a:t> </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1600200" y="5073502"/>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Makes sense in Adam</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43516" y="1828800"/>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Truth “in Christ”</a:t>
            </a:r>
          </a:p>
        </p:txBody>
      </p:sp>
    </p:spTree>
    <p:extLst>
      <p:ext uri="{BB962C8B-B14F-4D97-AF65-F5344CB8AC3E}">
        <p14:creationId xmlns:p14="http://schemas.microsoft.com/office/powerpoint/2010/main" val="9089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Anger</a:t>
            </a:r>
            <a:r>
              <a:rPr lang="en-US" sz="4000" b="1" dirty="0"/>
              <a:t> </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1600200" y="5073502"/>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Makes sense in Adam</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43516" y="1828800"/>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Truth “in Christ”</a:t>
            </a:r>
          </a:p>
        </p:txBody>
      </p:sp>
    </p:spTree>
    <p:extLst>
      <p:ext uri="{BB962C8B-B14F-4D97-AF65-F5344CB8AC3E}">
        <p14:creationId xmlns:p14="http://schemas.microsoft.com/office/powerpoint/2010/main" val="365576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Pride</a:t>
            </a:r>
            <a:r>
              <a:rPr lang="en-US" sz="4000" b="1" dirty="0"/>
              <a:t> </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1600200" y="5073502"/>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Makes sense in Adam</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43516" y="1828800"/>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Truth “in Christ”</a:t>
            </a:r>
          </a:p>
        </p:txBody>
      </p:sp>
    </p:spTree>
    <p:extLst>
      <p:ext uri="{BB962C8B-B14F-4D97-AF65-F5344CB8AC3E}">
        <p14:creationId xmlns:p14="http://schemas.microsoft.com/office/powerpoint/2010/main" val="30826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The heart of every battle with sin</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Yours… </a:t>
            </a:r>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1600200" y="5073502"/>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Makes sense in Adam</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43516" y="1828800"/>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Truth “in Christ”</a:t>
            </a:r>
          </a:p>
        </p:txBody>
      </p:sp>
    </p:spTree>
    <p:extLst>
      <p:ext uri="{BB962C8B-B14F-4D97-AF65-F5344CB8AC3E}">
        <p14:creationId xmlns:p14="http://schemas.microsoft.com/office/powerpoint/2010/main" val="12737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15240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Do you know the identity truths that refute the “lies you believe?” </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Yours… </a:t>
            </a:r>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1600200" y="5073502"/>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Makes sense in Adam</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43516" y="1828800"/>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Truth “in Christ”</a:t>
            </a:r>
          </a:p>
        </p:txBody>
      </p:sp>
    </p:spTree>
    <p:extLst>
      <p:ext uri="{BB962C8B-B14F-4D97-AF65-F5344CB8AC3E}">
        <p14:creationId xmlns:p14="http://schemas.microsoft.com/office/powerpoint/2010/main" val="154453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3769050"/>
            <a:ext cx="12192000" cy="308895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12 </a:t>
            </a:r>
            <a:r>
              <a:rPr lang="en-US" sz="3200" b="1" u="sng" dirty="0">
                <a:solidFill>
                  <a:srgbClr val="002060"/>
                </a:solidFill>
                <a:effectLst/>
                <a:ea typeface="Times New Roman" panose="02020603050405020304" pitchFamily="18" charset="0"/>
              </a:rPr>
              <a:t>Therefore</a:t>
            </a:r>
            <a:r>
              <a:rPr lang="en-US" sz="3200" dirty="0">
                <a:solidFill>
                  <a:srgbClr val="000000"/>
                </a:solidFill>
                <a:effectLst/>
                <a:ea typeface="Times New Roman" panose="02020603050405020304" pitchFamily="18" charset="0"/>
              </a:rPr>
              <a:t> do not let sin reign in your mortal body so that you obey its lusts, </a:t>
            </a:r>
            <a:r>
              <a:rPr lang="en-US" sz="3200" b="1" baseline="30000" dirty="0">
                <a:solidFill>
                  <a:srgbClr val="000000"/>
                </a:solidFill>
                <a:effectLst/>
                <a:ea typeface="Times New Roman" panose="02020603050405020304" pitchFamily="18" charset="0"/>
              </a:rPr>
              <a:t>13 </a:t>
            </a:r>
            <a:r>
              <a:rPr lang="en-US" sz="3200" dirty="0">
                <a:solidFill>
                  <a:srgbClr val="000000"/>
                </a:solidFill>
                <a:effectLst/>
                <a:ea typeface="Times New Roman" panose="02020603050405020304" pitchFamily="18" charset="0"/>
              </a:rPr>
              <a:t>and do not go on presenting the members of your body to sin as instruments of unrighteousness; but present yourselves to God as those alive from the dead, and your members as instruments of righteousness to God. </a:t>
            </a:r>
            <a:r>
              <a:rPr lang="en-US" sz="3200" b="1" baseline="30000" dirty="0">
                <a:solidFill>
                  <a:srgbClr val="000000"/>
                </a:solidFill>
                <a:effectLst/>
                <a:ea typeface="Times New Roman" panose="02020603050405020304" pitchFamily="18" charset="0"/>
              </a:rPr>
              <a:t>14 </a:t>
            </a:r>
            <a:r>
              <a:rPr lang="en-US" sz="3200" dirty="0">
                <a:solidFill>
                  <a:srgbClr val="000000"/>
                </a:solidFill>
                <a:effectLst/>
                <a:ea typeface="Times New Roman" panose="02020603050405020304" pitchFamily="18" charset="0"/>
              </a:rPr>
              <a:t>For sin shall not be master over you, for you are not under law but under grace.</a:t>
            </a:r>
            <a:endParaRPr lang="en-US" sz="3200" dirty="0">
              <a:effectLst/>
              <a:ea typeface="Times New Roman" panose="02020603050405020304" pitchFamily="18" charset="0"/>
            </a:endParaRPr>
          </a:p>
          <a:p>
            <a:pPr marL="0" marR="0">
              <a:spcBef>
                <a:spcPts val="0"/>
              </a:spcBef>
              <a:spcAft>
                <a:spcPts val="0"/>
              </a:spcAft>
            </a:pP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0BD1ED97-BA6C-C6A6-547F-B524F2530B6A}"/>
              </a:ext>
            </a:extLst>
          </p:cNvPr>
          <p:cNvSpPr/>
          <p:nvPr/>
        </p:nvSpPr>
        <p:spPr>
          <a:xfrm>
            <a:off x="141309" y="3048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0BD15ED2-FF2F-71BE-5E38-25787562C1F7}"/>
              </a:ext>
            </a:extLst>
          </p:cNvPr>
          <p:cNvSpPr/>
          <p:nvPr/>
        </p:nvSpPr>
        <p:spPr>
          <a:xfrm>
            <a:off x="152400" y="12954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2. “</a:t>
            </a:r>
            <a:r>
              <a:rPr lang="en-US" sz="7200" b="1" i="1" dirty="0">
                <a:solidFill>
                  <a:schemeClr val="bg1"/>
                </a:solidFill>
              </a:rPr>
              <a:t>Consider”</a:t>
            </a:r>
            <a:endParaRPr lang="en-US" sz="7200" b="1" dirty="0">
              <a:solidFill>
                <a:schemeClr val="bg1"/>
              </a:solidFill>
            </a:endParaRPr>
          </a:p>
        </p:txBody>
      </p:sp>
      <p:sp>
        <p:nvSpPr>
          <p:cNvPr id="6" name="Rounded Rectangular Callout 3">
            <a:extLst>
              <a:ext uri="{FF2B5EF4-FFF2-40B4-BE49-F238E27FC236}">
                <a16:creationId xmlns:a16="http://schemas.microsoft.com/office/drawing/2014/main" xmlns="" id="{21D165DF-C6C3-44CA-9DC4-59B32BCBBECB}"/>
              </a:ext>
            </a:extLst>
          </p:cNvPr>
          <p:cNvSpPr/>
          <p:nvPr/>
        </p:nvSpPr>
        <p:spPr>
          <a:xfrm>
            <a:off x="4608856" y="259546"/>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Tree>
    <p:extLst>
      <p:ext uri="{BB962C8B-B14F-4D97-AF65-F5344CB8AC3E}">
        <p14:creationId xmlns:p14="http://schemas.microsoft.com/office/powerpoint/2010/main" val="903235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3769050"/>
            <a:ext cx="12192000" cy="308895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12 </a:t>
            </a:r>
            <a:r>
              <a:rPr lang="en-US" sz="3200" dirty="0">
                <a:solidFill>
                  <a:schemeClr val="tx1"/>
                </a:solidFill>
                <a:effectLst/>
                <a:ea typeface="Times New Roman" panose="02020603050405020304" pitchFamily="18" charset="0"/>
              </a:rPr>
              <a:t>Therefore</a:t>
            </a:r>
            <a:r>
              <a:rPr lang="en-US" sz="3200" dirty="0">
                <a:solidFill>
                  <a:srgbClr val="00000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do not </a:t>
            </a:r>
            <a:r>
              <a:rPr lang="en-US" sz="3200" dirty="0">
                <a:solidFill>
                  <a:srgbClr val="000000"/>
                </a:solidFill>
                <a:effectLst/>
                <a:ea typeface="Times New Roman" panose="02020603050405020304" pitchFamily="18" charset="0"/>
              </a:rPr>
              <a:t>let sin reign in your mortal body so that you obey its lusts, </a:t>
            </a:r>
            <a:r>
              <a:rPr lang="en-US" sz="3200" b="1" baseline="30000" dirty="0">
                <a:solidFill>
                  <a:srgbClr val="000000"/>
                </a:solidFill>
                <a:effectLst/>
                <a:ea typeface="Times New Roman" panose="02020603050405020304" pitchFamily="18" charset="0"/>
              </a:rPr>
              <a:t>13 </a:t>
            </a:r>
            <a:r>
              <a:rPr lang="en-US" sz="3200" dirty="0">
                <a:solidFill>
                  <a:srgbClr val="000000"/>
                </a:solidFill>
                <a:effectLst/>
                <a:ea typeface="Times New Roman" panose="02020603050405020304" pitchFamily="18" charset="0"/>
              </a:rPr>
              <a:t>and </a:t>
            </a:r>
            <a:r>
              <a:rPr lang="en-US" sz="3200" b="1" u="sng" dirty="0">
                <a:solidFill>
                  <a:srgbClr val="002060"/>
                </a:solidFill>
                <a:effectLst/>
                <a:ea typeface="Times New Roman" panose="02020603050405020304" pitchFamily="18" charset="0"/>
              </a:rPr>
              <a:t>do not go on</a:t>
            </a:r>
            <a:r>
              <a:rPr lang="en-US" sz="3200" b="1" dirty="0">
                <a:solidFill>
                  <a:srgbClr val="002060"/>
                </a:solidFill>
                <a:effectLst/>
                <a:ea typeface="Times New Roman" panose="02020603050405020304" pitchFamily="18" charset="0"/>
              </a:rPr>
              <a:t> </a:t>
            </a:r>
            <a:r>
              <a:rPr lang="en-US" sz="3200" dirty="0">
                <a:solidFill>
                  <a:srgbClr val="000000"/>
                </a:solidFill>
                <a:effectLst/>
                <a:ea typeface="Times New Roman" panose="02020603050405020304" pitchFamily="18" charset="0"/>
              </a:rPr>
              <a:t>presenting the members of your body to sin as instruments of unrighteousness; but present yourselves to God as those alive from the dead, and your members as instruments of righteousness to God. </a:t>
            </a:r>
            <a:r>
              <a:rPr lang="en-US" sz="3200" b="1" baseline="30000" dirty="0">
                <a:solidFill>
                  <a:srgbClr val="000000"/>
                </a:solidFill>
                <a:effectLst/>
                <a:ea typeface="Times New Roman" panose="02020603050405020304" pitchFamily="18" charset="0"/>
              </a:rPr>
              <a:t>14 </a:t>
            </a:r>
            <a:r>
              <a:rPr lang="en-US" sz="3200" dirty="0">
                <a:solidFill>
                  <a:srgbClr val="000000"/>
                </a:solidFill>
                <a:effectLst/>
                <a:ea typeface="Times New Roman" panose="02020603050405020304" pitchFamily="18" charset="0"/>
              </a:rPr>
              <a:t>For sin shall not be master over you, for you are not under law but under grace.</a:t>
            </a:r>
            <a:endParaRPr lang="en-US" sz="3200" dirty="0">
              <a:effectLst/>
              <a:ea typeface="Times New Roman" panose="02020603050405020304" pitchFamily="18" charset="0"/>
            </a:endParaRPr>
          </a:p>
          <a:p>
            <a:pPr marL="0" marR="0">
              <a:spcBef>
                <a:spcPts val="0"/>
              </a:spcBef>
              <a:spcAft>
                <a:spcPts val="0"/>
              </a:spcAft>
            </a:pP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0BD1ED97-BA6C-C6A6-547F-B524F2530B6A}"/>
              </a:ext>
            </a:extLst>
          </p:cNvPr>
          <p:cNvSpPr/>
          <p:nvPr/>
        </p:nvSpPr>
        <p:spPr>
          <a:xfrm>
            <a:off x="141309" y="3048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0BD15ED2-FF2F-71BE-5E38-25787562C1F7}"/>
              </a:ext>
            </a:extLst>
          </p:cNvPr>
          <p:cNvSpPr/>
          <p:nvPr/>
        </p:nvSpPr>
        <p:spPr>
          <a:xfrm>
            <a:off x="152400" y="12954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2. “</a:t>
            </a:r>
            <a:r>
              <a:rPr lang="en-US" sz="7200" b="1" i="1" dirty="0">
                <a:solidFill>
                  <a:schemeClr val="bg1"/>
                </a:solidFill>
              </a:rPr>
              <a:t>Consider”</a:t>
            </a:r>
            <a:endParaRPr lang="en-US" sz="7200" b="1" dirty="0">
              <a:solidFill>
                <a:schemeClr val="bg1"/>
              </a:solidFill>
            </a:endParaRPr>
          </a:p>
        </p:txBody>
      </p:sp>
      <p:sp>
        <p:nvSpPr>
          <p:cNvPr id="6" name="Rounded Rectangular Callout 3">
            <a:extLst>
              <a:ext uri="{FF2B5EF4-FFF2-40B4-BE49-F238E27FC236}">
                <a16:creationId xmlns:a16="http://schemas.microsoft.com/office/drawing/2014/main" xmlns="" id="{21D165DF-C6C3-44CA-9DC4-59B32BCBBECB}"/>
              </a:ext>
            </a:extLst>
          </p:cNvPr>
          <p:cNvSpPr/>
          <p:nvPr/>
        </p:nvSpPr>
        <p:spPr>
          <a:xfrm>
            <a:off x="4608856" y="259546"/>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Tree>
    <p:extLst>
      <p:ext uri="{BB962C8B-B14F-4D97-AF65-F5344CB8AC3E}">
        <p14:creationId xmlns:p14="http://schemas.microsoft.com/office/powerpoint/2010/main" val="41517417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3769050"/>
            <a:ext cx="12192000" cy="308895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12 </a:t>
            </a:r>
            <a:r>
              <a:rPr lang="en-US" sz="3200" dirty="0">
                <a:solidFill>
                  <a:srgbClr val="000000"/>
                </a:solidFill>
                <a:effectLst/>
                <a:ea typeface="Times New Roman" panose="02020603050405020304" pitchFamily="18" charset="0"/>
              </a:rPr>
              <a:t>Therefore do not let sin reign in your mortal body so that you obey its lusts, </a:t>
            </a:r>
            <a:r>
              <a:rPr lang="en-US" sz="3200" b="1" baseline="30000" dirty="0">
                <a:solidFill>
                  <a:srgbClr val="000000"/>
                </a:solidFill>
                <a:effectLst/>
                <a:ea typeface="Times New Roman" panose="02020603050405020304" pitchFamily="18" charset="0"/>
              </a:rPr>
              <a:t>13 </a:t>
            </a:r>
            <a:r>
              <a:rPr lang="en-US" sz="3200" dirty="0">
                <a:solidFill>
                  <a:srgbClr val="000000"/>
                </a:solidFill>
                <a:effectLst/>
                <a:ea typeface="Times New Roman" panose="02020603050405020304" pitchFamily="18" charset="0"/>
              </a:rPr>
              <a:t>and do not go on presenting the members of your body to sin as instruments of unrighteousness; but </a:t>
            </a:r>
            <a:r>
              <a:rPr lang="en-US" sz="3200" b="1" u="sng" dirty="0">
                <a:solidFill>
                  <a:srgbClr val="002060"/>
                </a:solidFill>
                <a:effectLst/>
                <a:ea typeface="Times New Roman" panose="02020603050405020304" pitchFamily="18" charset="0"/>
              </a:rPr>
              <a:t>present yourselves to God as those alive from the dead, and your members as instruments of righteousness to God</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14 </a:t>
            </a:r>
            <a:r>
              <a:rPr lang="en-US" sz="3200" dirty="0">
                <a:solidFill>
                  <a:srgbClr val="000000"/>
                </a:solidFill>
                <a:effectLst/>
                <a:ea typeface="Times New Roman" panose="02020603050405020304" pitchFamily="18" charset="0"/>
              </a:rPr>
              <a:t>For sin shall not be master over you, for you are not under law but under grace.</a:t>
            </a:r>
            <a:endParaRPr lang="en-US" sz="3200" dirty="0">
              <a:effectLst/>
              <a:ea typeface="Times New Roman" panose="02020603050405020304" pitchFamily="18" charset="0"/>
            </a:endParaRPr>
          </a:p>
          <a:p>
            <a:pPr marL="0" marR="0">
              <a:spcBef>
                <a:spcPts val="0"/>
              </a:spcBef>
              <a:spcAft>
                <a:spcPts val="0"/>
              </a:spcAft>
            </a:pP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0BD1ED97-BA6C-C6A6-547F-B524F2530B6A}"/>
              </a:ext>
            </a:extLst>
          </p:cNvPr>
          <p:cNvSpPr/>
          <p:nvPr/>
        </p:nvSpPr>
        <p:spPr>
          <a:xfrm>
            <a:off x="141309" y="3048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0BD15ED2-FF2F-71BE-5E38-25787562C1F7}"/>
              </a:ext>
            </a:extLst>
          </p:cNvPr>
          <p:cNvSpPr/>
          <p:nvPr/>
        </p:nvSpPr>
        <p:spPr>
          <a:xfrm>
            <a:off x="152400" y="12954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2. “</a:t>
            </a:r>
            <a:r>
              <a:rPr lang="en-US" sz="7200" b="1" i="1" dirty="0">
                <a:solidFill>
                  <a:schemeClr val="bg1"/>
                </a:solidFill>
              </a:rPr>
              <a:t>Consider”</a:t>
            </a:r>
            <a:endParaRPr lang="en-US" sz="7200" b="1" dirty="0">
              <a:solidFill>
                <a:schemeClr val="bg1"/>
              </a:solidFill>
            </a:endParaRPr>
          </a:p>
        </p:txBody>
      </p:sp>
      <p:sp>
        <p:nvSpPr>
          <p:cNvPr id="6" name="Rounded Rectangular Callout 3">
            <a:extLst>
              <a:ext uri="{FF2B5EF4-FFF2-40B4-BE49-F238E27FC236}">
                <a16:creationId xmlns:a16="http://schemas.microsoft.com/office/drawing/2014/main" xmlns="" id="{21D165DF-C6C3-44CA-9DC4-59B32BCBBECB}"/>
              </a:ext>
            </a:extLst>
          </p:cNvPr>
          <p:cNvSpPr/>
          <p:nvPr/>
        </p:nvSpPr>
        <p:spPr>
          <a:xfrm>
            <a:off x="4608856" y="259546"/>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3" name="Rectangle 2">
            <a:extLst>
              <a:ext uri="{FF2B5EF4-FFF2-40B4-BE49-F238E27FC236}">
                <a16:creationId xmlns:a16="http://schemas.microsoft.com/office/drawing/2014/main" xmlns="" id="{EA92C515-0569-6E2F-C671-60095DD33DB2}"/>
              </a:ext>
            </a:extLst>
          </p:cNvPr>
          <p:cNvSpPr/>
          <p:nvPr/>
        </p:nvSpPr>
        <p:spPr>
          <a:xfrm>
            <a:off x="163491" y="22860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3. “</a:t>
            </a:r>
            <a:r>
              <a:rPr lang="en-US" sz="7200" b="1" i="1" dirty="0">
                <a:solidFill>
                  <a:schemeClr val="bg1"/>
                </a:solidFill>
              </a:rPr>
              <a:t>Present”</a:t>
            </a:r>
            <a:endParaRPr lang="en-US" sz="7200" b="1" dirty="0">
              <a:solidFill>
                <a:schemeClr val="bg1"/>
              </a:solidFill>
            </a:endParaRPr>
          </a:p>
        </p:txBody>
      </p:sp>
    </p:spTree>
    <p:extLst>
      <p:ext uri="{BB962C8B-B14F-4D97-AF65-F5344CB8AC3E}">
        <p14:creationId xmlns:p14="http://schemas.microsoft.com/office/powerpoint/2010/main" val="33432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“Present” = acting on what I “consider” true </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Self Focus</a:t>
            </a:r>
            <a:endParaRPr lang="en-US" sz="3200" b="1" dirty="0"/>
          </a:p>
        </p:txBody>
      </p:sp>
      <p:sp>
        <p:nvSpPr>
          <p:cNvPr id="2" name="Right Arrow 18">
            <a:extLst>
              <a:ext uri="{FF2B5EF4-FFF2-40B4-BE49-F238E27FC236}">
                <a16:creationId xmlns:a16="http://schemas.microsoft.com/office/drawing/2014/main" xmlns="" id="{8401FA0B-2A30-3122-596F-DB6B22F02389}"/>
              </a:ext>
            </a:extLst>
          </p:cNvPr>
          <p:cNvSpPr/>
          <p:nvPr/>
        </p:nvSpPr>
        <p:spPr>
          <a:xfrm>
            <a:off x="2819400" y="3276600"/>
            <a:ext cx="6019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a:t>
            </a:r>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829340" y="5105400"/>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“I’m not the kind of person God uses for significant ministry” </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38200" y="1635642"/>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“He has made me adequate to accomplish the purpose He has for me”</a:t>
            </a:r>
          </a:p>
        </p:txBody>
      </p:sp>
      <p:sp>
        <p:nvSpPr>
          <p:cNvPr id="3" name="Right Arrow 18">
            <a:extLst>
              <a:ext uri="{FF2B5EF4-FFF2-40B4-BE49-F238E27FC236}">
                <a16:creationId xmlns:a16="http://schemas.microsoft.com/office/drawing/2014/main" xmlns="" id="{F0B1B3B2-08BF-1F7C-7140-C765F6C3F5E8}"/>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PRESENT</a:t>
            </a:r>
          </a:p>
        </p:txBody>
      </p:sp>
      <p:cxnSp>
        <p:nvCxnSpPr>
          <p:cNvPr id="5" name="Straight Arrow Connector 4">
            <a:extLst>
              <a:ext uri="{FF2B5EF4-FFF2-40B4-BE49-F238E27FC236}">
                <a16:creationId xmlns:a16="http://schemas.microsoft.com/office/drawing/2014/main" xmlns="" id="{49F92F82-221D-DC45-A635-DE56903CBA95}"/>
              </a:ext>
            </a:extLst>
          </p:cNvPr>
          <p:cNvCxnSpPr/>
          <p:nvPr/>
        </p:nvCxnSpPr>
        <p:spPr>
          <a:xfrm>
            <a:off x="6400800" y="5638800"/>
            <a:ext cx="13716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ular Callout 7">
            <a:extLst>
              <a:ext uri="{FF2B5EF4-FFF2-40B4-BE49-F238E27FC236}">
                <a16:creationId xmlns:a16="http://schemas.microsoft.com/office/drawing/2014/main" xmlns="" id="{FBDDAE91-D218-83B2-30B8-206B0901EB20}"/>
              </a:ext>
            </a:extLst>
          </p:cNvPr>
          <p:cNvSpPr/>
          <p:nvPr/>
        </p:nvSpPr>
        <p:spPr>
          <a:xfrm>
            <a:off x="7758223" y="510540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Do what comes naturally </a:t>
            </a:r>
          </a:p>
        </p:txBody>
      </p:sp>
    </p:spTree>
    <p:extLst>
      <p:ext uri="{BB962C8B-B14F-4D97-AF65-F5344CB8AC3E}">
        <p14:creationId xmlns:p14="http://schemas.microsoft.com/office/powerpoint/2010/main" val="1811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xit" presetSubtype="8" fill="hold" grpId="1" nodeType="withEffect">
                                  <p:stCondLst>
                                    <p:cond delay="0"/>
                                  </p:stCondLst>
                                  <p:childTnLst>
                                    <p:animEffect transition="out" filter="wipe(left)">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1" animBg="1"/>
      <p:bldP spid="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0AB5C816-4A3F-9FBF-C67A-6CA8E558C0A6}"/>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a:t>
            </a:r>
            <a:r>
              <a:rPr lang="en-US" sz="3200" b="1" dirty="0">
                <a:solidFill>
                  <a:schemeClr val="tx1"/>
                </a:solidFill>
              </a:rPr>
              <a:t> </a:t>
            </a:r>
            <a:r>
              <a:rPr lang="en-US" sz="3200" dirty="0">
                <a:solidFill>
                  <a:schemeClr val="tx1"/>
                </a:solidFill>
              </a:rPr>
              <a:t>What shall we say then? Are we to continue in sin so that grace may increase? </a:t>
            </a:r>
            <a:r>
              <a:rPr lang="en-US" sz="3200" b="1" baseline="30000" dirty="0">
                <a:solidFill>
                  <a:schemeClr val="tx1"/>
                </a:solidFill>
              </a:rPr>
              <a:t>2</a:t>
            </a:r>
            <a:r>
              <a:rPr lang="en-US" sz="3200" dirty="0">
                <a:solidFill>
                  <a:schemeClr val="tx1"/>
                </a:solidFill>
              </a:rPr>
              <a:t> May it never be! How shall we who died to sin still live in it? </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A4CB6073-8432-51DF-2534-25E8DE41B246}"/>
              </a:ext>
            </a:extLst>
          </p:cNvPr>
          <p:cNvSpPr/>
          <p:nvPr/>
        </p:nvSpPr>
        <p:spPr>
          <a:xfrm>
            <a:off x="228600" y="92075"/>
            <a:ext cx="9753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tx1"/>
                </a:solidFill>
              </a:rPr>
              <a:t>Why</a:t>
            </a:r>
            <a:r>
              <a:rPr lang="en-US" sz="8800" b="1" dirty="0">
                <a:solidFill>
                  <a:schemeClr val="tx1"/>
                </a:solidFill>
              </a:rPr>
              <a:t> should I grow? </a:t>
            </a:r>
          </a:p>
        </p:txBody>
      </p:sp>
    </p:spTree>
    <p:extLst>
      <p:ext uri="{BB962C8B-B14F-4D97-AF65-F5344CB8AC3E}">
        <p14:creationId xmlns:p14="http://schemas.microsoft.com/office/powerpoint/2010/main" val="26265463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“Present” = acting on what I “consider” true </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Self Focus</a:t>
            </a:r>
            <a:endParaRPr lang="en-US" sz="3200" b="1" dirty="0"/>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829340" y="5105400"/>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“I’m not the kind of person God uses for significant ministry” </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38200" y="1635642"/>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“He has made me adequate to accomplish the purpose He has for me”</a:t>
            </a:r>
          </a:p>
        </p:txBody>
      </p:sp>
      <p:sp>
        <p:nvSpPr>
          <p:cNvPr id="3" name="Right Arrow 18">
            <a:extLst>
              <a:ext uri="{FF2B5EF4-FFF2-40B4-BE49-F238E27FC236}">
                <a16:creationId xmlns:a16="http://schemas.microsoft.com/office/drawing/2014/main" xmlns="" id="{F0B1B3B2-08BF-1F7C-7140-C765F6C3F5E8}"/>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PRESENT</a:t>
            </a:r>
          </a:p>
        </p:txBody>
      </p:sp>
      <p:cxnSp>
        <p:nvCxnSpPr>
          <p:cNvPr id="5" name="Straight Arrow Connector 4">
            <a:extLst>
              <a:ext uri="{FF2B5EF4-FFF2-40B4-BE49-F238E27FC236}">
                <a16:creationId xmlns:a16="http://schemas.microsoft.com/office/drawing/2014/main" xmlns="" id="{49F92F82-221D-DC45-A635-DE56903CBA95}"/>
              </a:ext>
            </a:extLst>
          </p:cNvPr>
          <p:cNvCxnSpPr/>
          <p:nvPr/>
        </p:nvCxnSpPr>
        <p:spPr>
          <a:xfrm>
            <a:off x="6400800" y="5638800"/>
            <a:ext cx="13716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ular Callout 7">
            <a:extLst>
              <a:ext uri="{FF2B5EF4-FFF2-40B4-BE49-F238E27FC236}">
                <a16:creationId xmlns:a16="http://schemas.microsoft.com/office/drawing/2014/main" xmlns="" id="{FBDDAE91-D218-83B2-30B8-206B0901EB20}"/>
              </a:ext>
            </a:extLst>
          </p:cNvPr>
          <p:cNvSpPr/>
          <p:nvPr/>
        </p:nvSpPr>
        <p:spPr>
          <a:xfrm>
            <a:off x="7758223" y="510540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Do what comes naturally </a:t>
            </a:r>
          </a:p>
        </p:txBody>
      </p:sp>
      <p:cxnSp>
        <p:nvCxnSpPr>
          <p:cNvPr id="9" name="Straight Arrow Connector 8">
            <a:extLst>
              <a:ext uri="{FF2B5EF4-FFF2-40B4-BE49-F238E27FC236}">
                <a16:creationId xmlns:a16="http://schemas.microsoft.com/office/drawing/2014/main" xmlns="" id="{F73F2051-992E-3886-AAB5-DFC4B0202EE4}"/>
              </a:ext>
            </a:extLst>
          </p:cNvPr>
          <p:cNvCxnSpPr/>
          <p:nvPr/>
        </p:nvCxnSpPr>
        <p:spPr>
          <a:xfrm>
            <a:off x="7315200" y="1981200"/>
            <a:ext cx="13716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ular Callout 7">
            <a:extLst>
              <a:ext uri="{FF2B5EF4-FFF2-40B4-BE49-F238E27FC236}">
                <a16:creationId xmlns:a16="http://schemas.microsoft.com/office/drawing/2014/main" xmlns="" id="{9A1AD7A6-9952-2AE2-C5B2-4326B574D816}"/>
              </a:ext>
            </a:extLst>
          </p:cNvPr>
          <p:cNvSpPr/>
          <p:nvPr/>
        </p:nvSpPr>
        <p:spPr>
          <a:xfrm>
            <a:off x="8610600" y="1688805"/>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t>Step out in faith, discover gifts, impact others, experience God come through</a:t>
            </a:r>
          </a:p>
        </p:txBody>
      </p:sp>
    </p:spTree>
    <p:extLst>
      <p:ext uri="{BB962C8B-B14F-4D97-AF65-F5344CB8AC3E}">
        <p14:creationId xmlns:p14="http://schemas.microsoft.com/office/powerpoint/2010/main" val="247458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52400" y="76200"/>
            <a:ext cx="11963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i="1" dirty="0"/>
              <a:t>“Present” = acting on what I “consider” true </a:t>
            </a:r>
          </a:p>
        </p:txBody>
      </p:sp>
      <p:cxnSp>
        <p:nvCxnSpPr>
          <p:cNvPr id="6" name="Straight Arrow Connector 5"/>
          <p:cNvCxnSpPr/>
          <p:nvPr/>
        </p:nvCxnSpPr>
        <p:spPr>
          <a:xfrm>
            <a:off x="1600200" y="4191000"/>
            <a:ext cx="1828800" cy="9144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2667000"/>
            <a:ext cx="1371600" cy="68580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3276600"/>
            <a:ext cx="1981200" cy="1143000"/>
          </a:xfrm>
          <a:prstGeom prst="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Others Focus</a:t>
            </a:r>
            <a:endParaRPr lang="en-US" sz="3200" b="1" dirty="0"/>
          </a:p>
        </p:txBody>
      </p:sp>
      <p:sp>
        <p:nvSpPr>
          <p:cNvPr id="11" name="Rounded Rectangular Callout 7">
            <a:extLst>
              <a:ext uri="{FF2B5EF4-FFF2-40B4-BE49-F238E27FC236}">
                <a16:creationId xmlns:a16="http://schemas.microsoft.com/office/drawing/2014/main" xmlns="" id="{0B423A3E-6805-3AE3-0F77-B7B39576135E}"/>
              </a:ext>
            </a:extLst>
          </p:cNvPr>
          <p:cNvSpPr/>
          <p:nvPr/>
        </p:nvSpPr>
        <p:spPr>
          <a:xfrm>
            <a:off x="829340" y="5105400"/>
            <a:ext cx="580006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“I’m not the kind of person God uses for significant ministry” </a:t>
            </a:r>
          </a:p>
        </p:txBody>
      </p:sp>
      <p:sp>
        <p:nvSpPr>
          <p:cNvPr id="7" name="Rounded Rectangular Callout 15">
            <a:extLst>
              <a:ext uri="{FF2B5EF4-FFF2-40B4-BE49-F238E27FC236}">
                <a16:creationId xmlns:a16="http://schemas.microsoft.com/office/drawing/2014/main" xmlns="" id="{20D42223-169E-5A55-0976-A319AFAF67FE}"/>
              </a:ext>
            </a:extLst>
          </p:cNvPr>
          <p:cNvSpPr/>
          <p:nvPr/>
        </p:nvSpPr>
        <p:spPr>
          <a:xfrm>
            <a:off x="838200" y="1635642"/>
            <a:ext cx="70104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“He has made me adequate to accomplish the purpose He has for me”</a:t>
            </a:r>
          </a:p>
        </p:txBody>
      </p:sp>
      <p:sp>
        <p:nvSpPr>
          <p:cNvPr id="3" name="Right Arrow 18">
            <a:extLst>
              <a:ext uri="{FF2B5EF4-FFF2-40B4-BE49-F238E27FC236}">
                <a16:creationId xmlns:a16="http://schemas.microsoft.com/office/drawing/2014/main" xmlns="" id="{F0B1B3B2-08BF-1F7C-7140-C765F6C3F5E8}"/>
              </a:ext>
            </a:extLst>
          </p:cNvPr>
          <p:cNvSpPr/>
          <p:nvPr/>
        </p:nvSpPr>
        <p:spPr>
          <a:xfrm>
            <a:off x="2819400" y="3276600"/>
            <a:ext cx="8686800" cy="1143000"/>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00" b="1" dirty="0"/>
              <a:t>    KNOW …  CONSIDER …  PRESENT</a:t>
            </a:r>
          </a:p>
        </p:txBody>
      </p:sp>
      <p:cxnSp>
        <p:nvCxnSpPr>
          <p:cNvPr id="5" name="Straight Arrow Connector 4">
            <a:extLst>
              <a:ext uri="{FF2B5EF4-FFF2-40B4-BE49-F238E27FC236}">
                <a16:creationId xmlns:a16="http://schemas.microsoft.com/office/drawing/2014/main" xmlns="" id="{49F92F82-221D-DC45-A635-DE56903CBA95}"/>
              </a:ext>
            </a:extLst>
          </p:cNvPr>
          <p:cNvCxnSpPr/>
          <p:nvPr/>
        </p:nvCxnSpPr>
        <p:spPr>
          <a:xfrm>
            <a:off x="6400800" y="5638800"/>
            <a:ext cx="13716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ular Callout 7">
            <a:extLst>
              <a:ext uri="{FF2B5EF4-FFF2-40B4-BE49-F238E27FC236}">
                <a16:creationId xmlns:a16="http://schemas.microsoft.com/office/drawing/2014/main" xmlns="" id="{FBDDAE91-D218-83B2-30B8-206B0901EB20}"/>
              </a:ext>
            </a:extLst>
          </p:cNvPr>
          <p:cNvSpPr/>
          <p:nvPr/>
        </p:nvSpPr>
        <p:spPr>
          <a:xfrm>
            <a:off x="7758223" y="5105400"/>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Do what comes naturally </a:t>
            </a:r>
          </a:p>
        </p:txBody>
      </p:sp>
      <p:cxnSp>
        <p:nvCxnSpPr>
          <p:cNvPr id="9" name="Straight Arrow Connector 8">
            <a:extLst>
              <a:ext uri="{FF2B5EF4-FFF2-40B4-BE49-F238E27FC236}">
                <a16:creationId xmlns:a16="http://schemas.microsoft.com/office/drawing/2014/main" xmlns="" id="{F73F2051-992E-3886-AAB5-DFC4B0202EE4}"/>
              </a:ext>
            </a:extLst>
          </p:cNvPr>
          <p:cNvCxnSpPr/>
          <p:nvPr/>
        </p:nvCxnSpPr>
        <p:spPr>
          <a:xfrm>
            <a:off x="7315200" y="1981200"/>
            <a:ext cx="1371600" cy="0"/>
          </a:xfrm>
          <a:prstGeom prst="straightConnector1">
            <a:avLst/>
          </a:prstGeom>
          <a:ln w="1270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ular Callout 7">
            <a:extLst>
              <a:ext uri="{FF2B5EF4-FFF2-40B4-BE49-F238E27FC236}">
                <a16:creationId xmlns:a16="http://schemas.microsoft.com/office/drawing/2014/main" xmlns="" id="{9A1AD7A6-9952-2AE2-C5B2-4326B574D816}"/>
              </a:ext>
            </a:extLst>
          </p:cNvPr>
          <p:cNvSpPr/>
          <p:nvPr/>
        </p:nvSpPr>
        <p:spPr>
          <a:xfrm>
            <a:off x="8610600" y="1688805"/>
            <a:ext cx="3505200" cy="8382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dirty="0"/>
              <a:t>Step out in faith, discover gifts, impact others, experience God come through</a:t>
            </a:r>
          </a:p>
        </p:txBody>
      </p:sp>
    </p:spTree>
    <p:extLst>
      <p:ext uri="{BB962C8B-B14F-4D97-AF65-F5344CB8AC3E}">
        <p14:creationId xmlns:p14="http://schemas.microsoft.com/office/powerpoint/2010/main" val="399551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3769050"/>
            <a:ext cx="12192000" cy="308895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12 </a:t>
            </a:r>
            <a:r>
              <a:rPr lang="en-US" sz="3200" dirty="0">
                <a:solidFill>
                  <a:srgbClr val="000000"/>
                </a:solidFill>
                <a:effectLst/>
                <a:ea typeface="Times New Roman" panose="02020603050405020304" pitchFamily="18" charset="0"/>
              </a:rPr>
              <a:t>Therefore do not let sin reign in your mortal body so that you obey its lusts, </a:t>
            </a:r>
            <a:r>
              <a:rPr lang="en-US" sz="3200" b="1" baseline="30000" dirty="0">
                <a:solidFill>
                  <a:srgbClr val="000000"/>
                </a:solidFill>
                <a:effectLst/>
                <a:ea typeface="Times New Roman" panose="02020603050405020304" pitchFamily="18" charset="0"/>
              </a:rPr>
              <a:t>13 </a:t>
            </a:r>
            <a:r>
              <a:rPr lang="en-US" sz="3200" dirty="0">
                <a:solidFill>
                  <a:srgbClr val="000000"/>
                </a:solidFill>
                <a:effectLst/>
                <a:ea typeface="Times New Roman" panose="02020603050405020304" pitchFamily="18" charset="0"/>
              </a:rPr>
              <a:t>and do not go on presenting the members of your body to sin as instruments of unrighteousness; but </a:t>
            </a:r>
            <a:r>
              <a:rPr lang="en-US" sz="3200" dirty="0">
                <a:solidFill>
                  <a:schemeClr val="tx1"/>
                </a:solidFill>
                <a:effectLst/>
                <a:ea typeface="Times New Roman" panose="02020603050405020304" pitchFamily="18" charset="0"/>
              </a:rPr>
              <a:t>present yourselves to God as those alive from the dead, and your members as instruments of righteousness to God</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14 </a:t>
            </a:r>
            <a:r>
              <a:rPr lang="en-US" sz="3200" b="1" u="sng" dirty="0">
                <a:solidFill>
                  <a:srgbClr val="002060"/>
                </a:solidFill>
                <a:effectLst/>
                <a:ea typeface="Times New Roman" panose="02020603050405020304" pitchFamily="18" charset="0"/>
              </a:rPr>
              <a:t>For sin shall not be master over you, for you are not under law but under grace.</a:t>
            </a:r>
          </a:p>
          <a:p>
            <a:pPr marL="0" marR="0">
              <a:spcBef>
                <a:spcPts val="0"/>
              </a:spcBef>
              <a:spcAft>
                <a:spcPts val="0"/>
              </a:spcAft>
            </a:pP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0BD1ED97-BA6C-C6A6-547F-B524F2530B6A}"/>
              </a:ext>
            </a:extLst>
          </p:cNvPr>
          <p:cNvSpPr/>
          <p:nvPr/>
        </p:nvSpPr>
        <p:spPr>
          <a:xfrm>
            <a:off x="141309" y="3048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0BD15ED2-FF2F-71BE-5E38-25787562C1F7}"/>
              </a:ext>
            </a:extLst>
          </p:cNvPr>
          <p:cNvSpPr/>
          <p:nvPr/>
        </p:nvSpPr>
        <p:spPr>
          <a:xfrm>
            <a:off x="152400" y="12954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2. “</a:t>
            </a:r>
            <a:r>
              <a:rPr lang="en-US" sz="7200" b="1" i="1" dirty="0">
                <a:solidFill>
                  <a:schemeClr val="bg1"/>
                </a:solidFill>
              </a:rPr>
              <a:t>Consider”</a:t>
            </a:r>
            <a:endParaRPr lang="en-US" sz="7200" b="1" dirty="0">
              <a:solidFill>
                <a:schemeClr val="bg1"/>
              </a:solidFill>
            </a:endParaRPr>
          </a:p>
        </p:txBody>
      </p:sp>
      <p:sp>
        <p:nvSpPr>
          <p:cNvPr id="6" name="Rounded Rectangular Callout 3">
            <a:extLst>
              <a:ext uri="{FF2B5EF4-FFF2-40B4-BE49-F238E27FC236}">
                <a16:creationId xmlns:a16="http://schemas.microsoft.com/office/drawing/2014/main" xmlns="" id="{21D165DF-C6C3-44CA-9DC4-59B32BCBBECB}"/>
              </a:ext>
            </a:extLst>
          </p:cNvPr>
          <p:cNvSpPr/>
          <p:nvPr/>
        </p:nvSpPr>
        <p:spPr>
          <a:xfrm>
            <a:off x="4608856" y="259546"/>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3" name="Rectangle 2">
            <a:extLst>
              <a:ext uri="{FF2B5EF4-FFF2-40B4-BE49-F238E27FC236}">
                <a16:creationId xmlns:a16="http://schemas.microsoft.com/office/drawing/2014/main" xmlns="" id="{EA92C515-0569-6E2F-C671-60095DD33DB2}"/>
              </a:ext>
            </a:extLst>
          </p:cNvPr>
          <p:cNvSpPr/>
          <p:nvPr/>
        </p:nvSpPr>
        <p:spPr>
          <a:xfrm>
            <a:off x="163491" y="22860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3. “</a:t>
            </a:r>
            <a:r>
              <a:rPr lang="en-US" sz="7200" b="1" i="1" dirty="0">
                <a:solidFill>
                  <a:schemeClr val="bg1"/>
                </a:solidFill>
              </a:rPr>
              <a:t>Present”</a:t>
            </a:r>
            <a:endParaRPr lang="en-US" sz="7200" b="1" dirty="0">
              <a:solidFill>
                <a:schemeClr val="bg1"/>
              </a:solidFill>
            </a:endParaRPr>
          </a:p>
        </p:txBody>
      </p:sp>
      <p:sp>
        <p:nvSpPr>
          <p:cNvPr id="5" name="Rounded Rectangular Callout 3">
            <a:extLst>
              <a:ext uri="{FF2B5EF4-FFF2-40B4-BE49-F238E27FC236}">
                <a16:creationId xmlns:a16="http://schemas.microsoft.com/office/drawing/2014/main" xmlns="" id="{35FCF949-7BF4-4F3C-9749-0EBDC8276700}"/>
              </a:ext>
            </a:extLst>
          </p:cNvPr>
          <p:cNvSpPr/>
          <p:nvPr/>
        </p:nvSpPr>
        <p:spPr>
          <a:xfrm>
            <a:off x="5638801" y="1318640"/>
            <a:ext cx="6513854" cy="188176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As we present ourselves “in Christ,” we will see change that is indirect, gradual, but REAL</a:t>
            </a:r>
            <a:endParaRPr lang="en-US" sz="3600" dirty="0"/>
          </a:p>
        </p:txBody>
      </p:sp>
    </p:spTree>
    <p:extLst>
      <p:ext uri="{BB962C8B-B14F-4D97-AF65-F5344CB8AC3E}">
        <p14:creationId xmlns:p14="http://schemas.microsoft.com/office/powerpoint/2010/main" val="15507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3769050"/>
            <a:ext cx="12192000" cy="308895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12 </a:t>
            </a:r>
            <a:r>
              <a:rPr lang="en-US" sz="3200" dirty="0">
                <a:solidFill>
                  <a:srgbClr val="000000"/>
                </a:solidFill>
                <a:effectLst/>
                <a:ea typeface="Times New Roman" panose="02020603050405020304" pitchFamily="18" charset="0"/>
              </a:rPr>
              <a:t>Therefore do not let sin reign in your mortal body so that you obey its lusts, </a:t>
            </a:r>
            <a:r>
              <a:rPr lang="en-US" sz="3200" b="1" baseline="30000" dirty="0">
                <a:solidFill>
                  <a:srgbClr val="000000"/>
                </a:solidFill>
                <a:effectLst/>
                <a:ea typeface="Times New Roman" panose="02020603050405020304" pitchFamily="18" charset="0"/>
              </a:rPr>
              <a:t>13 </a:t>
            </a:r>
            <a:r>
              <a:rPr lang="en-US" sz="3200" dirty="0">
                <a:solidFill>
                  <a:srgbClr val="000000"/>
                </a:solidFill>
                <a:effectLst/>
                <a:ea typeface="Times New Roman" panose="02020603050405020304" pitchFamily="18" charset="0"/>
              </a:rPr>
              <a:t>and do not go on presenting the members of your body to sin as instruments of unrighteousness; but </a:t>
            </a:r>
            <a:r>
              <a:rPr lang="en-US" sz="3200" dirty="0">
                <a:solidFill>
                  <a:schemeClr val="tx1"/>
                </a:solidFill>
                <a:effectLst/>
                <a:ea typeface="Times New Roman" panose="02020603050405020304" pitchFamily="18" charset="0"/>
              </a:rPr>
              <a:t>present yourselves to God as those alive from the dead, and your members as instruments of righteousness to God</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14 </a:t>
            </a:r>
            <a:r>
              <a:rPr lang="en-US" sz="3200" b="1" u="sng" dirty="0">
                <a:solidFill>
                  <a:srgbClr val="002060"/>
                </a:solidFill>
                <a:effectLst/>
                <a:ea typeface="Times New Roman" panose="02020603050405020304" pitchFamily="18" charset="0"/>
              </a:rPr>
              <a:t>For sin shall not be master over you, for you are not under law but under grace.</a:t>
            </a:r>
          </a:p>
          <a:p>
            <a:pPr marL="0" marR="0">
              <a:spcBef>
                <a:spcPts val="0"/>
              </a:spcBef>
              <a:spcAft>
                <a:spcPts val="0"/>
              </a:spcAft>
            </a:pP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0BD1ED97-BA6C-C6A6-547F-B524F2530B6A}"/>
              </a:ext>
            </a:extLst>
          </p:cNvPr>
          <p:cNvSpPr/>
          <p:nvPr/>
        </p:nvSpPr>
        <p:spPr>
          <a:xfrm>
            <a:off x="141309" y="3048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0BD15ED2-FF2F-71BE-5E38-25787562C1F7}"/>
              </a:ext>
            </a:extLst>
          </p:cNvPr>
          <p:cNvSpPr/>
          <p:nvPr/>
        </p:nvSpPr>
        <p:spPr>
          <a:xfrm>
            <a:off x="152400" y="12954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2. “</a:t>
            </a:r>
            <a:r>
              <a:rPr lang="en-US" sz="7200" b="1" i="1" dirty="0">
                <a:solidFill>
                  <a:schemeClr val="bg1"/>
                </a:solidFill>
              </a:rPr>
              <a:t>Consider”</a:t>
            </a:r>
            <a:endParaRPr lang="en-US" sz="7200" b="1" dirty="0">
              <a:solidFill>
                <a:schemeClr val="bg1"/>
              </a:solidFill>
            </a:endParaRPr>
          </a:p>
        </p:txBody>
      </p:sp>
      <p:sp>
        <p:nvSpPr>
          <p:cNvPr id="6" name="Rounded Rectangular Callout 3">
            <a:extLst>
              <a:ext uri="{FF2B5EF4-FFF2-40B4-BE49-F238E27FC236}">
                <a16:creationId xmlns:a16="http://schemas.microsoft.com/office/drawing/2014/main" xmlns="" id="{21D165DF-C6C3-44CA-9DC4-59B32BCBBECB}"/>
              </a:ext>
            </a:extLst>
          </p:cNvPr>
          <p:cNvSpPr/>
          <p:nvPr/>
        </p:nvSpPr>
        <p:spPr>
          <a:xfrm>
            <a:off x="4608856" y="259546"/>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3" name="Rectangle 2">
            <a:extLst>
              <a:ext uri="{FF2B5EF4-FFF2-40B4-BE49-F238E27FC236}">
                <a16:creationId xmlns:a16="http://schemas.microsoft.com/office/drawing/2014/main" xmlns="" id="{EA92C515-0569-6E2F-C671-60095DD33DB2}"/>
              </a:ext>
            </a:extLst>
          </p:cNvPr>
          <p:cNvSpPr/>
          <p:nvPr/>
        </p:nvSpPr>
        <p:spPr>
          <a:xfrm>
            <a:off x="163491" y="22860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3. “</a:t>
            </a:r>
            <a:r>
              <a:rPr lang="en-US" sz="7200" b="1" i="1" dirty="0">
                <a:solidFill>
                  <a:schemeClr val="bg1"/>
                </a:solidFill>
              </a:rPr>
              <a:t>Present”</a:t>
            </a:r>
            <a:endParaRPr lang="en-US" sz="7200" b="1" dirty="0">
              <a:solidFill>
                <a:schemeClr val="bg1"/>
              </a:solidFill>
            </a:endParaRPr>
          </a:p>
        </p:txBody>
      </p:sp>
      <p:sp>
        <p:nvSpPr>
          <p:cNvPr id="5" name="Rounded Rectangular Callout 3">
            <a:extLst>
              <a:ext uri="{FF2B5EF4-FFF2-40B4-BE49-F238E27FC236}">
                <a16:creationId xmlns:a16="http://schemas.microsoft.com/office/drawing/2014/main" xmlns="" id="{35FCF949-7BF4-4F3C-9749-0EBDC8276700}"/>
              </a:ext>
            </a:extLst>
          </p:cNvPr>
          <p:cNvSpPr/>
          <p:nvPr/>
        </p:nvSpPr>
        <p:spPr>
          <a:xfrm>
            <a:off x="5432383" y="1143000"/>
            <a:ext cx="6720272" cy="134836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It’s not about making yourself into someone new…</a:t>
            </a:r>
          </a:p>
        </p:txBody>
      </p:sp>
      <p:sp>
        <p:nvSpPr>
          <p:cNvPr id="8" name="Rounded Rectangular Callout 3">
            <a:extLst>
              <a:ext uri="{FF2B5EF4-FFF2-40B4-BE49-F238E27FC236}">
                <a16:creationId xmlns:a16="http://schemas.microsoft.com/office/drawing/2014/main" xmlns="" id="{9F777B39-C7E3-E400-F76C-ECD94EE25100}"/>
              </a:ext>
            </a:extLst>
          </p:cNvPr>
          <p:cNvSpPr/>
          <p:nvPr/>
        </p:nvSpPr>
        <p:spPr>
          <a:xfrm>
            <a:off x="5308237" y="2414770"/>
            <a:ext cx="6720272" cy="134836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It’s about </a:t>
            </a:r>
            <a:r>
              <a:rPr lang="en-US" sz="3600" b="1" i="1" dirty="0"/>
              <a:t>becoming who you are</a:t>
            </a:r>
            <a:r>
              <a:rPr lang="en-US" sz="3600" b="1" dirty="0"/>
              <a:t>; who He has made you to be </a:t>
            </a:r>
          </a:p>
        </p:txBody>
      </p:sp>
    </p:spTree>
    <p:extLst>
      <p:ext uri="{BB962C8B-B14F-4D97-AF65-F5344CB8AC3E}">
        <p14:creationId xmlns:p14="http://schemas.microsoft.com/office/powerpoint/2010/main" val="34659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B285C33-421C-3A06-BBFB-F20C33B2585C}"/>
              </a:ext>
            </a:extLst>
          </p:cNvPr>
          <p:cNvSpPr/>
          <p:nvPr/>
        </p:nvSpPr>
        <p:spPr>
          <a:xfrm>
            <a:off x="-11091" y="3769050"/>
            <a:ext cx="12192000" cy="308895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12 </a:t>
            </a:r>
            <a:r>
              <a:rPr lang="en-US" sz="3200" dirty="0">
                <a:solidFill>
                  <a:srgbClr val="000000"/>
                </a:solidFill>
                <a:effectLst/>
                <a:ea typeface="Times New Roman" panose="02020603050405020304" pitchFamily="18" charset="0"/>
              </a:rPr>
              <a:t>Therefore do not let sin reign in your mortal body so that you obey its lusts, </a:t>
            </a:r>
            <a:r>
              <a:rPr lang="en-US" sz="3200" b="1" baseline="30000" dirty="0">
                <a:solidFill>
                  <a:srgbClr val="000000"/>
                </a:solidFill>
                <a:effectLst/>
                <a:ea typeface="Times New Roman" panose="02020603050405020304" pitchFamily="18" charset="0"/>
              </a:rPr>
              <a:t>13 </a:t>
            </a:r>
            <a:r>
              <a:rPr lang="en-US" sz="3200" dirty="0">
                <a:solidFill>
                  <a:srgbClr val="000000"/>
                </a:solidFill>
                <a:effectLst/>
                <a:ea typeface="Times New Roman" panose="02020603050405020304" pitchFamily="18" charset="0"/>
              </a:rPr>
              <a:t>and do not go on presenting the members of your body to sin as instruments of unrighteousness; but </a:t>
            </a:r>
            <a:r>
              <a:rPr lang="en-US" sz="3200" dirty="0">
                <a:solidFill>
                  <a:schemeClr val="tx1"/>
                </a:solidFill>
                <a:effectLst/>
                <a:ea typeface="Times New Roman" panose="02020603050405020304" pitchFamily="18" charset="0"/>
              </a:rPr>
              <a:t>present yourselves to God as those alive from the dead, and your members as instruments of righteousness to God</a:t>
            </a:r>
            <a:r>
              <a:rPr lang="en-US" sz="3200" dirty="0">
                <a:solidFill>
                  <a:srgbClr val="000000"/>
                </a:solidFill>
                <a:effectLst/>
                <a:ea typeface="Times New Roman" panose="02020603050405020304" pitchFamily="18" charset="0"/>
              </a:rPr>
              <a:t>. </a:t>
            </a:r>
            <a:r>
              <a:rPr lang="en-US" sz="3200" b="1" baseline="30000" dirty="0">
                <a:solidFill>
                  <a:srgbClr val="000000"/>
                </a:solidFill>
                <a:effectLst/>
                <a:ea typeface="Times New Roman" panose="02020603050405020304" pitchFamily="18" charset="0"/>
              </a:rPr>
              <a:t>14 </a:t>
            </a:r>
            <a:r>
              <a:rPr lang="en-US" sz="3200" b="1" u="sng" dirty="0">
                <a:solidFill>
                  <a:srgbClr val="002060"/>
                </a:solidFill>
                <a:effectLst/>
                <a:ea typeface="Times New Roman" panose="02020603050405020304" pitchFamily="18" charset="0"/>
              </a:rPr>
              <a:t>For sin shall not be master over you, for you are not under law but under grace.</a:t>
            </a:r>
          </a:p>
          <a:p>
            <a:pPr marL="0" marR="0">
              <a:spcBef>
                <a:spcPts val="0"/>
              </a:spcBef>
              <a:spcAft>
                <a:spcPts val="0"/>
              </a:spcAft>
            </a:pP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7" name="Rectangle 6">
            <a:extLst>
              <a:ext uri="{FF2B5EF4-FFF2-40B4-BE49-F238E27FC236}">
                <a16:creationId xmlns:a16="http://schemas.microsoft.com/office/drawing/2014/main" xmlns="" id="{0BD1ED97-BA6C-C6A6-547F-B524F2530B6A}"/>
              </a:ext>
            </a:extLst>
          </p:cNvPr>
          <p:cNvSpPr/>
          <p:nvPr/>
        </p:nvSpPr>
        <p:spPr>
          <a:xfrm>
            <a:off x="141309" y="304800"/>
            <a:ext cx="4354491"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1. “</a:t>
            </a:r>
            <a:r>
              <a:rPr lang="en-US" sz="7200" b="1" i="1" dirty="0">
                <a:solidFill>
                  <a:schemeClr val="bg1"/>
                </a:solidFill>
              </a:rPr>
              <a:t>Know”</a:t>
            </a:r>
            <a:endParaRPr lang="en-US" sz="7200" b="1" dirty="0">
              <a:solidFill>
                <a:schemeClr val="bg1"/>
              </a:solidFill>
            </a:endParaRPr>
          </a:p>
        </p:txBody>
      </p:sp>
      <p:sp>
        <p:nvSpPr>
          <p:cNvPr id="2" name="Rectangle 1">
            <a:extLst>
              <a:ext uri="{FF2B5EF4-FFF2-40B4-BE49-F238E27FC236}">
                <a16:creationId xmlns:a16="http://schemas.microsoft.com/office/drawing/2014/main" xmlns="" id="{0BD15ED2-FF2F-71BE-5E38-25787562C1F7}"/>
              </a:ext>
            </a:extLst>
          </p:cNvPr>
          <p:cNvSpPr/>
          <p:nvPr/>
        </p:nvSpPr>
        <p:spPr>
          <a:xfrm>
            <a:off x="152400" y="12954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2. “</a:t>
            </a:r>
            <a:r>
              <a:rPr lang="en-US" sz="7200" b="1" i="1" dirty="0">
                <a:solidFill>
                  <a:schemeClr val="bg1"/>
                </a:solidFill>
              </a:rPr>
              <a:t>Consider”</a:t>
            </a:r>
            <a:endParaRPr lang="en-US" sz="7200" b="1" dirty="0">
              <a:solidFill>
                <a:schemeClr val="bg1"/>
              </a:solidFill>
            </a:endParaRPr>
          </a:p>
        </p:txBody>
      </p:sp>
      <p:sp>
        <p:nvSpPr>
          <p:cNvPr id="6" name="Rounded Rectangular Callout 3">
            <a:extLst>
              <a:ext uri="{FF2B5EF4-FFF2-40B4-BE49-F238E27FC236}">
                <a16:creationId xmlns:a16="http://schemas.microsoft.com/office/drawing/2014/main" xmlns="" id="{21D165DF-C6C3-44CA-9DC4-59B32BCBBECB}"/>
              </a:ext>
            </a:extLst>
          </p:cNvPr>
          <p:cNvSpPr/>
          <p:nvPr/>
        </p:nvSpPr>
        <p:spPr>
          <a:xfrm>
            <a:off x="4608856" y="259546"/>
            <a:ext cx="75437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t>Appropriate your New Identity</a:t>
            </a:r>
          </a:p>
        </p:txBody>
      </p:sp>
      <p:sp>
        <p:nvSpPr>
          <p:cNvPr id="3" name="Rectangle 2">
            <a:extLst>
              <a:ext uri="{FF2B5EF4-FFF2-40B4-BE49-F238E27FC236}">
                <a16:creationId xmlns:a16="http://schemas.microsoft.com/office/drawing/2014/main" xmlns="" id="{EA92C515-0569-6E2F-C671-60095DD33DB2}"/>
              </a:ext>
            </a:extLst>
          </p:cNvPr>
          <p:cNvSpPr/>
          <p:nvPr/>
        </p:nvSpPr>
        <p:spPr>
          <a:xfrm>
            <a:off x="163491" y="2286000"/>
            <a:ext cx="5257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solidFill>
                  <a:schemeClr val="bg1"/>
                </a:solidFill>
              </a:rPr>
              <a:t>3. “</a:t>
            </a:r>
            <a:r>
              <a:rPr lang="en-US" sz="7200" b="1" i="1" dirty="0">
                <a:solidFill>
                  <a:schemeClr val="bg1"/>
                </a:solidFill>
              </a:rPr>
              <a:t>Present”</a:t>
            </a:r>
            <a:endParaRPr lang="en-US" sz="7200" b="1" dirty="0">
              <a:solidFill>
                <a:schemeClr val="bg1"/>
              </a:solidFill>
            </a:endParaRPr>
          </a:p>
        </p:txBody>
      </p:sp>
      <p:sp>
        <p:nvSpPr>
          <p:cNvPr id="5" name="Rounded Rectangular Callout 3">
            <a:extLst>
              <a:ext uri="{FF2B5EF4-FFF2-40B4-BE49-F238E27FC236}">
                <a16:creationId xmlns:a16="http://schemas.microsoft.com/office/drawing/2014/main" xmlns="" id="{35FCF949-7BF4-4F3C-9749-0EBDC8276700}"/>
              </a:ext>
            </a:extLst>
          </p:cNvPr>
          <p:cNvSpPr/>
          <p:nvPr/>
        </p:nvSpPr>
        <p:spPr>
          <a:xfrm>
            <a:off x="6078060" y="1318640"/>
            <a:ext cx="5257800" cy="188176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In this dynamic, God does all the work of creating change!</a:t>
            </a:r>
          </a:p>
        </p:txBody>
      </p:sp>
    </p:spTree>
    <p:extLst>
      <p:ext uri="{BB962C8B-B14F-4D97-AF65-F5344CB8AC3E}">
        <p14:creationId xmlns:p14="http://schemas.microsoft.com/office/powerpoint/2010/main" val="99038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838200" y="1541798"/>
            <a:ext cx="10515600" cy="10106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 you know who you are in Christ? </a:t>
            </a:r>
            <a:endParaRPr lang="en-US" sz="4800" b="1" i="1" dirty="0">
              <a:solidFill>
                <a:schemeClr val="bg1"/>
              </a:solidFill>
            </a:endParaRPr>
          </a:p>
        </p:txBody>
      </p:sp>
      <p:sp>
        <p:nvSpPr>
          <p:cNvPr id="2" name="Rounded Rectangular Callout 11">
            <a:extLst>
              <a:ext uri="{FF2B5EF4-FFF2-40B4-BE49-F238E27FC236}">
                <a16:creationId xmlns:a16="http://schemas.microsoft.com/office/drawing/2014/main" xmlns="" id="{8BF5F755-403E-0033-FFCB-6A91268463F2}"/>
              </a:ext>
            </a:extLst>
          </p:cNvPr>
          <p:cNvSpPr/>
          <p:nvPr/>
        </p:nvSpPr>
        <p:spPr>
          <a:xfrm>
            <a:off x="1828800" y="2980699"/>
            <a:ext cx="8111449" cy="10106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Do you count it true </a:t>
            </a:r>
            <a:r>
              <a:rPr lang="en-US" sz="4800" b="1" i="1" dirty="0">
                <a:solidFill>
                  <a:schemeClr val="bg1"/>
                </a:solidFill>
              </a:rPr>
              <a:t>today</a:t>
            </a:r>
            <a:r>
              <a:rPr lang="en-US" sz="4800" b="1" dirty="0">
                <a:solidFill>
                  <a:schemeClr val="bg1"/>
                </a:solidFill>
              </a:rPr>
              <a:t>? </a:t>
            </a:r>
            <a:endParaRPr lang="en-US" sz="4800" b="1" i="1" dirty="0">
              <a:solidFill>
                <a:schemeClr val="bg1"/>
              </a:solidFill>
            </a:endParaRPr>
          </a:p>
        </p:txBody>
      </p:sp>
      <p:sp>
        <p:nvSpPr>
          <p:cNvPr id="3" name="Rounded Rectangular Callout 11">
            <a:extLst>
              <a:ext uri="{FF2B5EF4-FFF2-40B4-BE49-F238E27FC236}">
                <a16:creationId xmlns:a16="http://schemas.microsoft.com/office/drawing/2014/main" xmlns="" id="{4F4B43FD-5585-5509-6404-3BB4D6DB79C8}"/>
              </a:ext>
            </a:extLst>
          </p:cNvPr>
          <p:cNvSpPr/>
          <p:nvPr/>
        </p:nvSpPr>
        <p:spPr>
          <a:xfrm>
            <a:off x="838200" y="4699662"/>
            <a:ext cx="10515600" cy="1524000"/>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solidFill>
                  <a:schemeClr val="bg1"/>
                </a:solidFill>
              </a:rPr>
              <a:t>What would it look like to present yourself to God on those grounds? </a:t>
            </a:r>
            <a:endParaRPr lang="en-US" sz="4800" b="1" i="1" dirty="0">
              <a:solidFill>
                <a:schemeClr val="bg1"/>
              </a:solidFill>
            </a:endParaRPr>
          </a:p>
        </p:txBody>
      </p:sp>
    </p:spTree>
    <p:extLst>
      <p:ext uri="{BB962C8B-B14F-4D97-AF65-F5344CB8AC3E}">
        <p14:creationId xmlns:p14="http://schemas.microsoft.com/office/powerpoint/2010/main" val="29576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37CF7916-A666-CB4F-0D71-C6CC6B5EC63F}"/>
              </a:ext>
            </a:extLst>
          </p:cNvPr>
          <p:cNvSpPr/>
          <p:nvPr/>
        </p:nvSpPr>
        <p:spPr>
          <a:xfrm>
            <a:off x="228600" y="92075"/>
            <a:ext cx="9753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tx1"/>
                </a:solidFill>
              </a:rPr>
              <a:t>Why</a:t>
            </a:r>
            <a:r>
              <a:rPr lang="en-US" sz="8800" b="1" dirty="0">
                <a:solidFill>
                  <a:schemeClr val="tx1"/>
                </a:solidFill>
              </a:rPr>
              <a:t> should I grow? </a:t>
            </a:r>
          </a:p>
        </p:txBody>
      </p:sp>
      <p:sp>
        <p:nvSpPr>
          <p:cNvPr id="3" name="Rectangle 2">
            <a:extLst>
              <a:ext uri="{FF2B5EF4-FFF2-40B4-BE49-F238E27FC236}">
                <a16:creationId xmlns:a16="http://schemas.microsoft.com/office/drawing/2014/main" xmlns="" id="{E08EC3CE-52D0-22CD-7EC5-4C02D07D7142}"/>
              </a:ext>
            </a:extLst>
          </p:cNvPr>
          <p:cNvSpPr/>
          <p:nvPr/>
        </p:nvSpPr>
        <p:spPr>
          <a:xfrm>
            <a:off x="-11091" y="5707381"/>
            <a:ext cx="121920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3 </a:t>
            </a:r>
            <a:r>
              <a:rPr lang="en-US" sz="3200" dirty="0">
                <a:solidFill>
                  <a:srgbClr val="000000"/>
                </a:solidFill>
                <a:effectLst/>
                <a:ea typeface="Times New Roman" panose="02020603050405020304" pitchFamily="18" charset="0"/>
              </a:rPr>
              <a:t>Or do you not know that </a:t>
            </a:r>
            <a:r>
              <a:rPr lang="en-US" sz="3200" dirty="0">
                <a:solidFill>
                  <a:schemeClr val="tx1"/>
                </a:solidFill>
                <a:effectLst/>
                <a:ea typeface="Times New Roman" panose="02020603050405020304" pitchFamily="18" charset="0"/>
              </a:rPr>
              <a:t>all of us </a:t>
            </a:r>
            <a:r>
              <a:rPr lang="en-US" sz="3200" dirty="0">
                <a:solidFill>
                  <a:srgbClr val="000000"/>
                </a:solidFill>
                <a:effectLst/>
                <a:ea typeface="Times New Roman" panose="02020603050405020304" pitchFamily="18" charset="0"/>
              </a:rPr>
              <a:t>who have been </a:t>
            </a:r>
            <a:r>
              <a:rPr lang="en-US" sz="3200" dirty="0">
                <a:solidFill>
                  <a:schemeClr val="tx1"/>
                </a:solidFill>
                <a:effectLst/>
                <a:ea typeface="Times New Roman" panose="02020603050405020304" pitchFamily="18" charset="0"/>
              </a:rPr>
              <a:t>baptized into  Christ Jesus</a:t>
            </a:r>
            <a:r>
              <a:rPr lang="en-US" sz="3200" dirty="0">
                <a:solidFill>
                  <a:srgbClr val="000000"/>
                </a:solidFill>
                <a:effectLst/>
                <a:ea typeface="Times New Roman" panose="02020603050405020304" pitchFamily="18" charset="0"/>
              </a:rPr>
              <a:t> </a:t>
            </a:r>
            <a:r>
              <a:rPr lang="en-US" sz="3200" dirty="0">
                <a:solidFill>
                  <a:schemeClr val="tx1"/>
                </a:solidFill>
                <a:effectLst/>
                <a:ea typeface="Times New Roman" panose="02020603050405020304" pitchFamily="18" charset="0"/>
              </a:rPr>
              <a:t>have been baptized into His death</a:t>
            </a:r>
            <a:r>
              <a:rPr lang="en-US" sz="3200" dirty="0">
                <a:solidFill>
                  <a:srgbClr val="000000"/>
                </a:solidFill>
                <a:effectLst/>
                <a:ea typeface="Times New Roman" panose="02020603050405020304" pitchFamily="18" charset="0"/>
              </a:rPr>
              <a:t>? </a:t>
            </a:r>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171575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19158</TotalTime>
  <Words>2665</Words>
  <Application>Microsoft Office PowerPoint</Application>
  <PresentationFormat>Widescreen</PresentationFormat>
  <Paragraphs>605</Paragraphs>
  <Slides>86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86</vt:i4>
      </vt:variant>
    </vt:vector>
  </HeadingPairs>
  <TitlesOfParts>
    <vt:vector size="9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744</cp:revision>
  <dcterms:created xsi:type="dcterms:W3CDTF">2010-12-28T16:51:17Z</dcterms:created>
  <dcterms:modified xsi:type="dcterms:W3CDTF">2023-02-02T16:37:11Z</dcterms:modified>
</cp:coreProperties>
</file>