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1" r:id="rId1"/>
  </p:sldMasterIdLst>
  <p:notesMasterIdLst>
    <p:notesMasterId r:id="rId59"/>
  </p:notesMasterIdLst>
  <p:sldIdLst>
    <p:sldId id="256" r:id="rId2"/>
    <p:sldId id="298" r:id="rId3"/>
    <p:sldId id="359" r:id="rId4"/>
    <p:sldId id="365" r:id="rId5"/>
    <p:sldId id="300" r:id="rId6"/>
    <p:sldId id="430" r:id="rId7"/>
    <p:sldId id="431" r:id="rId8"/>
    <p:sldId id="331" r:id="rId9"/>
    <p:sldId id="398" r:id="rId10"/>
    <p:sldId id="399" r:id="rId11"/>
    <p:sldId id="401" r:id="rId12"/>
    <p:sldId id="308" r:id="rId13"/>
    <p:sldId id="336" r:id="rId14"/>
    <p:sldId id="432" r:id="rId15"/>
    <p:sldId id="402" r:id="rId16"/>
    <p:sldId id="440" r:id="rId17"/>
    <p:sldId id="348" r:id="rId18"/>
    <p:sldId id="435" r:id="rId19"/>
    <p:sldId id="436" r:id="rId20"/>
    <p:sldId id="374" r:id="rId21"/>
    <p:sldId id="377" r:id="rId22"/>
    <p:sldId id="381" r:id="rId23"/>
    <p:sldId id="405" r:id="rId24"/>
    <p:sldId id="383" r:id="rId25"/>
    <p:sldId id="406" r:id="rId26"/>
    <p:sldId id="388" r:id="rId27"/>
    <p:sldId id="428" r:id="rId28"/>
    <p:sldId id="403" r:id="rId29"/>
    <p:sldId id="407" r:id="rId30"/>
    <p:sldId id="408" r:id="rId31"/>
    <p:sldId id="437" r:id="rId32"/>
    <p:sldId id="350" r:id="rId33"/>
    <p:sldId id="443" r:id="rId34"/>
    <p:sldId id="409" r:id="rId35"/>
    <p:sldId id="353" r:id="rId36"/>
    <p:sldId id="363" r:id="rId37"/>
    <p:sldId id="410" r:id="rId38"/>
    <p:sldId id="342" r:id="rId39"/>
    <p:sldId id="412" r:id="rId40"/>
    <p:sldId id="413" r:id="rId41"/>
    <p:sldId id="438" r:id="rId42"/>
    <p:sldId id="439" r:id="rId43"/>
    <p:sldId id="326" r:id="rId44"/>
    <p:sldId id="415" r:id="rId45"/>
    <p:sldId id="346" r:id="rId46"/>
    <p:sldId id="351" r:id="rId47"/>
    <p:sldId id="418" r:id="rId48"/>
    <p:sldId id="416" r:id="rId49"/>
    <p:sldId id="420" r:id="rId50"/>
    <p:sldId id="421" r:id="rId51"/>
    <p:sldId id="422" r:id="rId52"/>
    <p:sldId id="423" r:id="rId53"/>
    <p:sldId id="441" r:id="rId54"/>
    <p:sldId id="424" r:id="rId55"/>
    <p:sldId id="442" r:id="rId56"/>
    <p:sldId id="425" r:id="rId57"/>
    <p:sldId id="327" r:id="rId58"/>
  </p:sldIdLst>
  <p:sldSz cx="4572000" cy="3429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28600" indent="228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57200" indent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85800" indent="685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914400" indent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B0"/>
    <a:srgbClr val="8D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80409" autoAdjust="0"/>
  </p:normalViewPr>
  <p:slideViewPr>
    <p:cSldViewPr>
      <p:cViewPr varScale="1">
        <p:scale>
          <a:sx n="132" d="100"/>
          <a:sy n="132" d="100"/>
        </p:scale>
        <p:origin x="1140" y="76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7130D6-AA7E-4343-ABD3-D9646C0EE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2pPr>
    <a:lvl3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3pPr>
    <a:lvl4pPr marL="685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4pPr>
    <a:lvl5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4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2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8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C6932-2E7D-4E5C-82B1-40AF00DEC39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CC5CE14-C3E1-44C5-84E7-7B0260923B77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20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6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90BF2-D5A4-4DAC-8411-5EA418C14DF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540FC7D-C7AE-4190-B1C3-62BB208992A4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21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1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79C07-C5F7-4284-AE53-E2097081C67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0FF8A7E-6C80-4EBB-8A81-6F4B544C1871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22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79C07-C5F7-4284-AE53-E2097081C67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0FF8A7E-6C80-4EBB-8A81-6F4B544C1871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23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5F39-016D-4B47-A263-DB5F5F6F53F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E58176D-60B7-4B16-9141-44623FEF053B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24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6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5F39-016D-4B47-A263-DB5F5F6F53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E58176D-60B7-4B16-9141-44623FEF053B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25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01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26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27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1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28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29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4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6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30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46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6F97D-0354-43D9-B154-2785C4D10A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9C681C-8DBB-464C-96FC-FC7BB26117F0}" type="slidenum">
              <a:rPr lang="en-US">
                <a:latin typeface="Calibri" pitchFamily="34" charset="0"/>
                <a:cs typeface="Arial" charset="0"/>
              </a:rPr>
              <a:pPr algn="r" eaLnBrk="1" hangingPunct="1"/>
              <a:t>31</a:t>
            </a:fld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04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8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2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9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1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2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0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9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9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8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70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3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09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6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70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42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89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4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23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683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82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7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24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8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9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3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130D6-AA7E-4343-ABD3-D9646C0EE7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457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38" tIns="23019" rIns="46038" bIns="23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39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38" tIns="23019" rIns="46038" bIns="23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0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28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685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8DEE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142875" indent="-142875" algn="l" rtl="0" eaLnBrk="0" fontAlgn="base" hangingPunct="0">
        <a:lnSpc>
          <a:spcPct val="70000"/>
        </a:lnSpc>
        <a:spcBef>
          <a:spcPct val="5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22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571500" indent="-1143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»"/>
        <a:defRPr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7715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•"/>
        <a:defRPr sz="7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0001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7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2287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4573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6859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1914525" indent="-85725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9700"/>
            <a:ext cx="3581400" cy="1524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Meeting the Logos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4572000" cy="723900"/>
          </a:xfrm>
        </p:spPr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6200" y="2819400"/>
            <a:ext cx="23622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God=self existent</a:t>
            </a:r>
          </a:p>
        </p:txBody>
      </p:sp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1:1 In the beginning was the Word, and the Word was </a:t>
            </a:r>
            <a:r>
              <a:rPr lang="en-US" u="sng" dirty="0" smtClean="0"/>
              <a:t>with God</a:t>
            </a:r>
            <a:r>
              <a:rPr lang="en-US" dirty="0" smtClean="0"/>
              <a:t>, and the Word </a:t>
            </a:r>
            <a:r>
              <a:rPr lang="en-US" u="sng" dirty="0" smtClean="0"/>
              <a:t>was God</a:t>
            </a:r>
            <a:r>
              <a:rPr lang="en-US" dirty="0" smtClean="0"/>
              <a:t>. </a:t>
            </a:r>
          </a:p>
        </p:txBody>
      </p:sp>
      <p:sp>
        <p:nvSpPr>
          <p:cNvPr id="14340" name="Line 1028"/>
          <p:cNvSpPr>
            <a:spLocks noChangeShapeType="1"/>
          </p:cNvSpPr>
          <p:nvPr/>
        </p:nvSpPr>
        <p:spPr bwMode="auto">
          <a:xfrm flipH="1" flipV="1">
            <a:off x="1219200" y="1333500"/>
            <a:ext cx="1371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1" name="Line 1029"/>
          <p:cNvSpPr>
            <a:spLocks noChangeShapeType="1"/>
          </p:cNvSpPr>
          <p:nvPr/>
        </p:nvSpPr>
        <p:spPr bwMode="auto">
          <a:xfrm flipH="1" flipV="1">
            <a:off x="2895600" y="1257300"/>
            <a:ext cx="762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5" name="Rectangle 1031"/>
          <p:cNvSpPr>
            <a:spLocks noChangeArrowheads="1"/>
          </p:cNvSpPr>
          <p:nvPr/>
        </p:nvSpPr>
        <p:spPr bwMode="auto">
          <a:xfrm>
            <a:off x="2514600" y="2819400"/>
            <a:ext cx="20574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God=personal</a:t>
            </a:r>
          </a:p>
        </p:txBody>
      </p:sp>
      <p:sp>
        <p:nvSpPr>
          <p:cNvPr id="14344" name="AutoShape 1032"/>
          <p:cNvSpPr>
            <a:spLocks noChangeArrowheads="1"/>
          </p:cNvSpPr>
          <p:nvPr/>
        </p:nvSpPr>
        <p:spPr bwMode="auto">
          <a:xfrm rot="2426939">
            <a:off x="1567833" y="2112588"/>
            <a:ext cx="190500" cy="865334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5" name="AutoShape 1033"/>
          <p:cNvSpPr>
            <a:spLocks noChangeArrowheads="1"/>
          </p:cNvSpPr>
          <p:nvPr/>
        </p:nvSpPr>
        <p:spPr bwMode="auto">
          <a:xfrm rot="-2530549">
            <a:off x="2235608" y="2208922"/>
            <a:ext cx="190500" cy="758903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8" name="Rectangle 1034"/>
          <p:cNvSpPr>
            <a:spLocks noChangeArrowheads="1"/>
          </p:cNvSpPr>
          <p:nvPr/>
        </p:nvSpPr>
        <p:spPr bwMode="auto">
          <a:xfrm>
            <a:off x="1371600" y="1866900"/>
            <a:ext cx="24765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the trinity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30"/>
          <p:cNvSpPr>
            <a:spLocks noChangeArrowheads="1"/>
          </p:cNvSpPr>
          <p:nvPr/>
        </p:nvSpPr>
        <p:spPr bwMode="auto">
          <a:xfrm>
            <a:off x="2514600" y="2400300"/>
            <a:ext cx="20193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God=infinite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6200" y="2819400"/>
            <a:ext cx="23622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God=self existent</a:t>
            </a:r>
          </a:p>
        </p:txBody>
      </p:sp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1:1 In the beginning was the Word, and the Word was </a:t>
            </a:r>
            <a:r>
              <a:rPr lang="en-US" u="sng" dirty="0" smtClean="0"/>
              <a:t>with God</a:t>
            </a:r>
            <a:r>
              <a:rPr lang="en-US" dirty="0" smtClean="0"/>
              <a:t>, and the Word </a:t>
            </a:r>
            <a:r>
              <a:rPr lang="en-US" u="sng" dirty="0" smtClean="0"/>
              <a:t>was God</a:t>
            </a:r>
            <a:r>
              <a:rPr lang="en-US" dirty="0" smtClean="0"/>
              <a:t>. </a:t>
            </a:r>
          </a:p>
        </p:txBody>
      </p:sp>
      <p:sp>
        <p:nvSpPr>
          <p:cNvPr id="14340" name="Line 1028"/>
          <p:cNvSpPr>
            <a:spLocks noChangeShapeType="1"/>
          </p:cNvSpPr>
          <p:nvPr/>
        </p:nvSpPr>
        <p:spPr bwMode="auto">
          <a:xfrm flipH="1" flipV="1">
            <a:off x="1219200" y="1333500"/>
            <a:ext cx="1371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1" name="Line 1029"/>
          <p:cNvSpPr>
            <a:spLocks noChangeShapeType="1"/>
          </p:cNvSpPr>
          <p:nvPr/>
        </p:nvSpPr>
        <p:spPr bwMode="auto">
          <a:xfrm flipH="1" flipV="1">
            <a:off x="2895600" y="1257300"/>
            <a:ext cx="762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5" name="Rectangle 1031"/>
          <p:cNvSpPr>
            <a:spLocks noChangeArrowheads="1"/>
          </p:cNvSpPr>
          <p:nvPr/>
        </p:nvSpPr>
        <p:spPr bwMode="auto">
          <a:xfrm>
            <a:off x="2514600" y="2819400"/>
            <a:ext cx="20574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God=personal</a:t>
            </a:r>
          </a:p>
        </p:txBody>
      </p:sp>
      <p:sp>
        <p:nvSpPr>
          <p:cNvPr id="14344" name="AutoShape 1032"/>
          <p:cNvSpPr>
            <a:spLocks noChangeArrowheads="1"/>
          </p:cNvSpPr>
          <p:nvPr/>
        </p:nvSpPr>
        <p:spPr bwMode="auto">
          <a:xfrm rot="2426939">
            <a:off x="1567833" y="2112588"/>
            <a:ext cx="190500" cy="865334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5" name="AutoShape 1033"/>
          <p:cNvSpPr>
            <a:spLocks noChangeArrowheads="1"/>
          </p:cNvSpPr>
          <p:nvPr/>
        </p:nvSpPr>
        <p:spPr bwMode="auto">
          <a:xfrm rot="-2530549">
            <a:off x="2235608" y="2208922"/>
            <a:ext cx="190500" cy="758903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8" name="Rectangle 1034"/>
          <p:cNvSpPr>
            <a:spLocks noChangeArrowheads="1"/>
          </p:cNvSpPr>
          <p:nvPr/>
        </p:nvSpPr>
        <p:spPr bwMode="auto">
          <a:xfrm>
            <a:off x="1371600" y="1866900"/>
            <a:ext cx="24765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the trinity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2324100"/>
            <a:ext cx="28956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that God </a:t>
            </a: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nature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371600" y="2476500"/>
            <a:ext cx="28956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5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if God is nature?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9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if God is nature?</a:t>
            </a:r>
          </a:p>
          <a:p>
            <a:pPr algn="l">
              <a:lnSpc>
                <a:spcPct val="75000"/>
              </a:lnSpc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Joseph Campbell’s monism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447800" y="2336533"/>
            <a:ext cx="28956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if God is nature?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371600" y="2476500"/>
            <a:ext cx="28956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if God is nature?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42900" y="609600"/>
            <a:ext cx="3505200" cy="1714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5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God is nature: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he is guilty of all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nature is as it should be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 basis for struggling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against evil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 need for forgiveness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42900" y="609600"/>
            <a:ext cx="3505200" cy="1485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Ancient creation myths…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Naturalism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1:3 Then God said,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“Let there be light”; and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there was light…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42900" y="609600"/>
            <a:ext cx="3505200" cy="1485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Ancient creation myths…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Naturalism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1:3 Then God said,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“Let there be light”; and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there was light…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2057400" y="1714500"/>
            <a:ext cx="12954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2400300"/>
            <a:ext cx="22860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fiat</a:t>
            </a:r>
          </a:p>
          <a:p>
            <a:pPr algn="l">
              <a:lnSpc>
                <a:spcPct val="77000"/>
              </a:lnSpc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42900" y="609600"/>
            <a:ext cx="3505200" cy="1485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Ancient creation myths…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Naturalism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1:3 Then God said,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“Let there be light”; and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there was light…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2057400" y="1714500"/>
            <a:ext cx="12954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400300"/>
            <a:ext cx="22860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fiat</a:t>
            </a:r>
          </a:p>
          <a:p>
            <a:pPr algn="l">
              <a:lnSpc>
                <a:spcPct val="77000"/>
              </a:lnSpc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“ex nihilo”</a:t>
            </a:r>
          </a:p>
          <a:p>
            <a:pPr algn="l">
              <a:lnSpc>
                <a:spcPct val="77000"/>
              </a:lnSpc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43053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Unusual because:</a:t>
            </a:r>
          </a:p>
          <a:p>
            <a:pPr>
              <a:defRPr/>
            </a:pPr>
            <a:r>
              <a:rPr lang="en-US" sz="2400" dirty="0" smtClean="0"/>
              <a:t>Events not mentioned in the other gospels</a:t>
            </a:r>
          </a:p>
          <a:p>
            <a:pPr>
              <a:defRPr/>
            </a:pPr>
            <a:r>
              <a:rPr lang="en-US" sz="2400" dirty="0" smtClean="0"/>
              <a:t>Written later than the other gospels</a:t>
            </a:r>
          </a:p>
          <a:p>
            <a:pPr>
              <a:defRPr/>
            </a:pPr>
            <a:r>
              <a:rPr lang="en-US" sz="2400" dirty="0" smtClean="0"/>
              <a:t>Written to a Greco-Roman audience</a:t>
            </a:r>
          </a:p>
          <a:p>
            <a:pPr>
              <a:defRPr/>
            </a:pPr>
            <a:r>
              <a:rPr lang="en-US" sz="2400" dirty="0" smtClean="0"/>
              <a:t>21:25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80151"/>
            <a:ext cx="3863926" cy="14099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400" dirty="0" smtClean="0">
                <a:solidFill>
                  <a:srgbClr val="BFBFBF"/>
                </a:solidFill>
                <a:cs typeface="Times New Roman" pitchFamily="18" charset="0"/>
              </a:rPr>
              <a:t>What do naturalists say?</a:t>
            </a:r>
            <a:endParaRPr lang="en-US" sz="4400" dirty="0">
              <a:solidFill>
                <a:srgbClr val="BFBFB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>
            <a:off x="152400" y="152400"/>
            <a:ext cx="4343400" cy="3200400"/>
          </a:xfrm>
          <a:prstGeom prst="corner">
            <a:avLst>
              <a:gd name="adj1" fmla="val 50000"/>
              <a:gd name="adj2" fmla="val 9346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“Almost everyone now believes that the universe, and time itself, had a beginning at the Big Bang.”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2413"/>
            <a:ext cx="2667000" cy="1354137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Stephen Hawking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(Agnostic physicist)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Stephen Hawking and Roger Penrose, </a:t>
            </a:r>
            <a:r>
              <a:rPr lang="en-US" sz="9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 Nature of Space and Time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, The Isaac Newton Institute Series of Lectures (Princeton, N.J.: Princeton University Press, 1996), 20. </a:t>
            </a:r>
            <a:r>
              <a:rPr lang="en-US" sz="9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Lucasian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Professor of Mathematics at the University of Cambridge for 30 years.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>
            <a:off x="152400" y="152400"/>
            <a:ext cx="4343400" cy="3200400"/>
          </a:xfrm>
          <a:prstGeom prst="corner">
            <a:avLst>
              <a:gd name="adj1" fmla="val 50000"/>
              <a:gd name="adj2" fmla="val 9346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“At this singularity, space and time came into existence; literally nothing existed before the singularity, so, if the Universe originated at such a singularity, we would truly have a creation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ex nihilo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[or “out of nothing”]. The singularity is to be regarded as being on the ‘boundary’ of space-time.”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2413"/>
            <a:ext cx="2667000" cy="1214437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John Barrow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(Agnostic physicist)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Barrow, John D., and Frank J. </a:t>
            </a:r>
            <a:r>
              <a:rPr lang="en-US" sz="9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Tipler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. </a:t>
            </a:r>
            <a:r>
              <a:rPr lang="en-US" sz="9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 Anthropic Cosmological Principle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. Oxford [</a:t>
            </a:r>
            <a:r>
              <a:rPr lang="en-US" sz="9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Oxfordshire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: Oxford UP], 1986. 442. Research Professor of Mathematical Sciences at the University of Cambridge.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>
            <a:off x="152400" y="152400"/>
            <a:ext cx="4343400" cy="3200400"/>
          </a:xfrm>
          <a:prstGeom prst="corner">
            <a:avLst>
              <a:gd name="adj1" fmla="val 50000"/>
              <a:gd name="adj2" fmla="val 9346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nothing before the big bang really is “no thing”—neither matter nor space. Nothing.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2413"/>
            <a:ext cx="2667000" cy="1252651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Paul Davies</a:t>
            </a:r>
          </a:p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(Agnostic physicist)</a:t>
            </a:r>
          </a:p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Cosmic Jackpot: Why Our </a:t>
            </a:r>
            <a:b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Universe Is Just Right for Life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-Shape 10"/>
          <p:cNvSpPr/>
          <p:nvPr/>
        </p:nvSpPr>
        <p:spPr>
          <a:xfrm>
            <a:off x="152400" y="152400"/>
            <a:ext cx="4343400" cy="3200400"/>
          </a:xfrm>
          <a:prstGeom prst="corner">
            <a:avLst>
              <a:gd name="adj1" fmla="val 50000"/>
              <a:gd name="adj2" fmla="val 9346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“The most reasonable belief is that we came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from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nothing,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by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nothing, and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for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52413"/>
            <a:ext cx="2667000" cy="1260475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Quentin Smith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(Atheistic Philosopher)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Craig, William Lane., and Quentin Smith. </a:t>
            </a:r>
            <a:r>
              <a:rPr lang="en-US" sz="9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Theism, Atheism, and Big Bang Cosmology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. Oxford [England: Clarendon, 1993. 135. Professor of Philosophy at Western Michigan University.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-Shape 10"/>
          <p:cNvSpPr/>
          <p:nvPr/>
        </p:nvSpPr>
        <p:spPr>
          <a:xfrm>
            <a:off x="152400" y="152400"/>
            <a:ext cx="4343400" cy="3200400"/>
          </a:xfrm>
          <a:prstGeom prst="corner">
            <a:avLst>
              <a:gd name="adj1" fmla="val 50000"/>
              <a:gd name="adj2" fmla="val 9346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“The most reasonable belief is that we came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from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nothing,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by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nothing, and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for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nothing.”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52413"/>
            <a:ext cx="2667000" cy="1260475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Quentin Smith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(Atheistic Philosopher)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Craig, William Lane., and Quentin Smith. </a:t>
            </a:r>
            <a:r>
              <a:rPr lang="en-US" sz="9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Theism, Atheism, and Big Bang Cosmology</a:t>
            </a: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. Oxford [England: Clarendon, 1993. 135. Professor of Philosophy at Western Michigan University.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104900"/>
            <a:ext cx="3863926" cy="140993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400" dirty="0" smtClean="0">
                <a:solidFill>
                  <a:srgbClr val="BFBFBF"/>
                </a:solidFill>
                <a:cs typeface="Times New Roman" pitchFamily="18" charset="0"/>
              </a:rPr>
              <a:t>Nothing creating everything?</a:t>
            </a:r>
            <a:endParaRPr lang="en-US" sz="4400" dirty="0">
              <a:solidFill>
                <a:srgbClr val="BFBFB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49225"/>
            <a:ext cx="55816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2731"/>
          <a:stretch>
            <a:fillRect/>
          </a:stretch>
        </p:blipFill>
        <p:spPr bwMode="auto">
          <a:xfrm>
            <a:off x="-76200" y="342900"/>
            <a:ext cx="4648200" cy="27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2731"/>
          <a:stretch>
            <a:fillRect/>
          </a:stretch>
        </p:blipFill>
        <p:spPr bwMode="auto">
          <a:xfrm>
            <a:off x="-76200" y="342900"/>
            <a:ext cx="4648200" cy="27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1080151"/>
            <a:ext cx="3863926" cy="14099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400" dirty="0" smtClean="0">
                <a:solidFill>
                  <a:srgbClr val="BFBFBF"/>
                </a:solidFill>
                <a:cs typeface="Times New Roman" pitchFamily="18" charset="0"/>
              </a:rPr>
              <a:t>Nothing creating everything?</a:t>
            </a:r>
            <a:endParaRPr lang="en-US" sz="4400" dirty="0">
              <a:solidFill>
                <a:srgbClr val="BFBFB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43053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Unusual because:</a:t>
            </a:r>
          </a:p>
          <a:p>
            <a:pPr>
              <a:defRPr/>
            </a:pPr>
            <a:r>
              <a:rPr lang="en-US" sz="2400" dirty="0" smtClean="0"/>
              <a:t>Events not mentioned in the other gospels</a:t>
            </a:r>
          </a:p>
          <a:p>
            <a:pPr>
              <a:defRPr/>
            </a:pPr>
            <a:r>
              <a:rPr lang="en-US" sz="2400" dirty="0" smtClean="0"/>
              <a:t>Written later than the other gospels</a:t>
            </a:r>
          </a:p>
          <a:p>
            <a:pPr>
              <a:defRPr/>
            </a:pPr>
            <a:r>
              <a:rPr lang="en-US" sz="2400" dirty="0" smtClean="0"/>
              <a:t>Written to a Greco-Roman </a:t>
            </a:r>
            <a:r>
              <a:rPr lang="en-US" sz="2400" dirty="0" err="1" smtClean="0"/>
              <a:t>audienceook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21:25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878305" y="1585361"/>
            <a:ext cx="36576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5000"/>
              </a:lnSpc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21:25 And there are also many other things which Jesus did, which if they were written in detail, I suppose that even the world itself would not contain the books which were written.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2731"/>
          <a:stretch>
            <a:fillRect/>
          </a:stretch>
        </p:blipFill>
        <p:spPr bwMode="auto">
          <a:xfrm>
            <a:off x="-76200" y="342900"/>
            <a:ext cx="4648200" cy="27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1080151"/>
            <a:ext cx="3863926" cy="14099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400" dirty="0" smtClean="0">
                <a:solidFill>
                  <a:srgbClr val="BFBFBF"/>
                </a:solidFill>
                <a:cs typeface="Times New Roman" pitchFamily="18" charset="0"/>
              </a:rPr>
              <a:t>Nothing creating everything?</a:t>
            </a:r>
            <a:endParaRPr lang="en-US" sz="4400" dirty="0">
              <a:solidFill>
                <a:srgbClr val="BFBFBF"/>
              </a:solidFill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04800" y="1104900"/>
            <a:ext cx="3810000" cy="137160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04800" y="1104900"/>
            <a:ext cx="3810000" cy="137160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42900" y="609600"/>
            <a:ext cx="3505200" cy="1485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Ancient creation myths…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Gen. 1:3 Then God said,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“Let there be light”; and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there was light… </a:t>
            </a:r>
          </a:p>
          <a:p>
            <a:pPr algn="l">
              <a:lnSpc>
                <a:spcPct val="7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power of the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word</a:t>
            </a: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594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905000" y="114300"/>
            <a:ext cx="2590800" cy="2590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buClr>
                <a:schemeClr val="tx2"/>
              </a:buCl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infinite creator God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Pre-dated the U.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Infinite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Eternal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Extra-dimensional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Owner = Sovereign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subject to </a:t>
            </a:r>
            <a:b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physical cause and </a:t>
            </a:r>
            <a:b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effect </a:t>
            </a:r>
          </a:p>
          <a:p>
            <a:pPr algn="l">
              <a:lnSpc>
                <a:spcPct val="77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1:1 In the beginning was the Word, and the Word was with God, and the Word was God. 2 He was in the beginning with God. 3 </a:t>
            </a:r>
            <a:r>
              <a:rPr lang="en-US" u="sng" dirty="0" smtClean="0"/>
              <a:t>All things came into being by Him</a:t>
            </a:r>
            <a:r>
              <a:rPr lang="en-US" dirty="0" smtClean="0"/>
              <a:t>, and apart from Him nothing came into being that has come into being.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200400" y="665061"/>
            <a:ext cx="8382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0400" y="665061"/>
            <a:ext cx="8382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2667000" y="952500"/>
            <a:ext cx="838200" cy="533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2 He was in the beginning with God. 3 </a:t>
            </a:r>
            <a:r>
              <a:rPr lang="en-US" u="sng" smtClean="0"/>
              <a:t>All things came into being by Him</a:t>
            </a:r>
            <a:r>
              <a:rPr lang="en-US" smtClean="0"/>
              <a:t>, and apart from Him nothing came into being that has come into being.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0400" y="665061"/>
            <a:ext cx="8382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2667000" y="952500"/>
            <a:ext cx="838200" cy="533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723900"/>
            <a:ext cx="3162300" cy="2590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spcBef>
                <a:spcPct val="5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1:14 And the Word became flesh, and dwelt among us, and we beheld His glory, glory as of the only begotten from the Father, full of grace and truth.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" y="2095500"/>
            <a:ext cx="25527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bringer of “life” and “light”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 w="57150"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" y="2095500"/>
            <a:ext cx="25527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bringer of “life” and “light”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876300"/>
            <a:ext cx="2133600" cy="1524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247900"/>
            <a:ext cx="2895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spiritual life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43053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Unusual because:</a:t>
            </a:r>
          </a:p>
          <a:p>
            <a:pPr>
              <a:defRPr/>
            </a:pPr>
            <a:r>
              <a:rPr lang="en-US" sz="2400" dirty="0" smtClean="0"/>
              <a:t>Events not mentioned in the other gospels</a:t>
            </a:r>
          </a:p>
          <a:p>
            <a:pPr>
              <a:defRPr/>
            </a:pPr>
            <a:r>
              <a:rPr lang="en-US" sz="2400" dirty="0" smtClean="0"/>
              <a:t>Written later than the other gospels</a:t>
            </a:r>
          </a:p>
          <a:p>
            <a:pPr>
              <a:defRPr/>
            </a:pPr>
            <a:r>
              <a:rPr lang="en-US" sz="2400" dirty="0" smtClean="0"/>
              <a:t>Written to a Greco-Roman audience</a:t>
            </a:r>
          </a:p>
          <a:p>
            <a:pPr>
              <a:defRPr/>
            </a:pPr>
            <a:r>
              <a:rPr lang="en-US" sz="2400" dirty="0" smtClean="0"/>
              <a:t>21:25</a:t>
            </a:r>
          </a:p>
          <a:p>
            <a:pPr>
              <a:defRPr/>
            </a:pPr>
            <a:r>
              <a:rPr lang="en-US" sz="2400" dirty="0" smtClean="0"/>
              <a:t>Written by John the disciple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 w="57150"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" y="2095500"/>
            <a:ext cx="25527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bringer of “life” and “light”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876300"/>
            <a:ext cx="2133600" cy="1524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247900"/>
            <a:ext cx="2895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spiritual life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= oneness with   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God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 w="57150"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" y="2095500"/>
            <a:ext cx="25527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bringer of “life” and “light”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876300"/>
            <a:ext cx="2133600" cy="1524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247900"/>
            <a:ext cx="2895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spiritual life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= oneness with   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God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21261313" flipH="1">
            <a:off x="449891" y="338540"/>
            <a:ext cx="3036438" cy="533400"/>
          </a:xfrm>
          <a:prstGeom prst="curvedDownArrow">
            <a:avLst>
              <a:gd name="adj1" fmla="val 57474"/>
              <a:gd name="adj2" fmla="val 176046"/>
              <a:gd name="adj3" fmla="val 3333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 w="57150"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" y="2095500"/>
            <a:ext cx="25527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bringer of “life” and “light”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876300"/>
            <a:ext cx="2133600" cy="1524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2247900"/>
            <a:ext cx="2895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spiritual life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= oneness with   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God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21261313" flipH="1">
            <a:off x="449891" y="338540"/>
            <a:ext cx="3036438" cy="533400"/>
          </a:xfrm>
          <a:prstGeom prst="curvedDownArrow">
            <a:avLst>
              <a:gd name="adj1" fmla="val 57474"/>
              <a:gd name="adj2" fmla="val 176046"/>
              <a:gd name="adj3" fmla="val 3333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2247900"/>
            <a:ext cx="32004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zoe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has an enlightening effect when we come in contact with it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4 In Him was life, and the life was the light of men.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5 And the light shines in the darkness, and the darkness did not comprehend it.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dirty="0" smtClean="0"/>
              <a:t>6 There came a man sent from God, whose name was John. </a:t>
            </a:r>
          </a:p>
          <a:p>
            <a:pPr>
              <a:buNone/>
              <a:defRPr/>
            </a:pPr>
            <a:r>
              <a:rPr lang="en-US" sz="2400" dirty="0" smtClean="0"/>
              <a:t>7 He came as a witness, to testify about the Light, so that all might believe through him. </a:t>
            </a:r>
          </a:p>
          <a:p>
            <a:pPr>
              <a:buNone/>
              <a:defRPr/>
            </a:pPr>
            <a:r>
              <a:rPr lang="en-US" sz="2400" dirty="0" smtClean="0"/>
              <a:t>8 He was not the Light, but he came to testify about the Light.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dirty="0" smtClean="0"/>
              <a:t>9 There was the true Light which, coming into the world, enlightens every man. </a:t>
            </a:r>
          </a:p>
          <a:p>
            <a:pPr>
              <a:buNone/>
              <a:defRPr/>
            </a:pPr>
            <a:r>
              <a:rPr lang="en-US" sz="2400" dirty="0" smtClean="0"/>
              <a:t>10 He was in the world, and the world was made through Him, and the world did not know Him.</a:t>
            </a:r>
          </a:p>
          <a:p>
            <a:pPr>
              <a:buNone/>
              <a:defRPr/>
            </a:pPr>
            <a:r>
              <a:rPr lang="en-US" sz="2400" dirty="0" smtClean="0"/>
              <a:t>11 He came to His own, and those who were His own did not receive Him.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12 But as many as received Him, to them He gave the right to become children of God, even to those who believe in His name,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born not of blood, nor of the will of the flesh, nor of the will of man, but of God.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nor of the will of the flesh, nor of the will of man, but of God.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</a:t>
            </a:r>
            <a:r>
              <a:rPr lang="en-US" sz="2800" u="sng" dirty="0" smtClean="0"/>
              <a:t>not of blood</a:t>
            </a:r>
            <a:r>
              <a:rPr lang="en-US" sz="2800" dirty="0" smtClean="0"/>
              <a:t>, nor of the will of the flesh, nor of the will of man, but of God.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</a:t>
            </a:r>
            <a:r>
              <a:rPr lang="en-US" sz="2800" u="sng" dirty="0" smtClean="0"/>
              <a:t>nor of the will of the flesh</a:t>
            </a:r>
            <a:r>
              <a:rPr lang="en-US" sz="2800" dirty="0" smtClean="0"/>
              <a:t>, nor of the will of man, but of God.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nor of the will of the flesh, </a:t>
            </a:r>
            <a:r>
              <a:rPr lang="en-US" sz="2800" u="sng" dirty="0" smtClean="0"/>
              <a:t>nor of the will of man</a:t>
            </a:r>
            <a:r>
              <a:rPr lang="en-US" sz="2800" dirty="0" smtClean="0"/>
              <a:t>, but of God.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nor of the will of the flesh, </a:t>
            </a:r>
            <a:r>
              <a:rPr lang="en-US" sz="2800" u="sng" dirty="0" smtClean="0"/>
              <a:t>nor of the will of man</a:t>
            </a:r>
            <a:r>
              <a:rPr lang="en-US" sz="2800" dirty="0" smtClean="0"/>
              <a:t>, but of God.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19200" y="3086100"/>
            <a:ext cx="3276600" cy="304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will of a husband NIV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nor of the will of the flesh, nor of the will of man, </a:t>
            </a:r>
            <a:r>
              <a:rPr lang="en-US" sz="2800" u="sng" dirty="0" smtClean="0"/>
              <a:t>but of God</a:t>
            </a:r>
            <a:r>
              <a:rPr lang="en-US" sz="2800" dirty="0" smtClean="0"/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7700"/>
            <a:ext cx="4572000" cy="24384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12 But as many as </a:t>
            </a:r>
            <a:r>
              <a:rPr lang="en-US" sz="2800" u="sng" dirty="0" smtClean="0"/>
              <a:t>received</a:t>
            </a:r>
            <a:r>
              <a:rPr lang="en-US" sz="2800" dirty="0" smtClean="0"/>
              <a:t> Him, to them He gave the right to become children of God, even to those who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in His name,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13 who were </a:t>
            </a:r>
            <a:r>
              <a:rPr lang="en-US" sz="2800" u="sng" dirty="0" smtClean="0"/>
              <a:t>born</a:t>
            </a:r>
            <a:r>
              <a:rPr lang="en-US" sz="2800" dirty="0" smtClean="0"/>
              <a:t> not of blood, nor of the will of the flesh, nor of the will of man, </a:t>
            </a:r>
            <a:r>
              <a:rPr lang="en-US" sz="2800" u="sng" dirty="0" smtClean="0"/>
              <a:t>but of God</a:t>
            </a:r>
            <a:r>
              <a:rPr lang="en-US" sz="2800" dirty="0" smtClean="0"/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1219200" y="876300"/>
            <a:ext cx="1524000" cy="1066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219200" y="2095500"/>
            <a:ext cx="762000" cy="152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1371600" y="2476500"/>
            <a:ext cx="762000" cy="4572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14 And the Word became flesh, and dwelt among us, and we saw His glory, glory as of the only begotten from the Father, full of grace and truth.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17 For the </a:t>
            </a:r>
            <a:r>
              <a:rPr lang="en-US" sz="2800" u="sng" dirty="0" smtClean="0"/>
              <a:t>Law</a:t>
            </a:r>
            <a:r>
              <a:rPr lang="en-US" sz="2800" dirty="0" smtClean="0"/>
              <a:t> was given through Moses; </a:t>
            </a:r>
            <a:r>
              <a:rPr lang="en-US" sz="2800" u="sng" dirty="0" smtClean="0"/>
              <a:t>grace</a:t>
            </a:r>
            <a:r>
              <a:rPr lang="en-US" sz="2800" dirty="0" smtClean="0"/>
              <a:t> and truth were realized through Jesus Christ.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838200" y="876300"/>
            <a:ext cx="2438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71500" y="1562100"/>
            <a:ext cx="3810000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Logos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Greeks used as the reason 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for all things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1:1 In the beginning was the Word, and the Word was with God, and the Word was God.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838200" y="876300"/>
            <a:ext cx="2438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71500" y="1562100"/>
            <a:ext cx="3810000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7000"/>
              </a:lnSpc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Logos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Greeks used as the reason 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for all things</a:t>
            </a:r>
          </a:p>
          <a:p>
            <a:pPr algn="l">
              <a:lnSpc>
                <a:spcPct val="7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– Hebrews used “word” to    </a:t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refer to revelation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1:1 In the beginning was the Word, and the Word was </a:t>
            </a:r>
            <a:r>
              <a:rPr lang="en-US" u="sng" dirty="0" smtClean="0"/>
              <a:t>with God</a:t>
            </a:r>
            <a:r>
              <a:rPr lang="en-US" dirty="0" smtClean="0"/>
              <a:t>, and the Word </a:t>
            </a:r>
            <a:r>
              <a:rPr lang="en-US" u="sng" dirty="0" smtClean="0"/>
              <a:t>was God</a:t>
            </a:r>
            <a:r>
              <a:rPr lang="en-US" dirty="0" smtClean="0"/>
              <a:t>. </a:t>
            </a:r>
          </a:p>
        </p:txBody>
      </p:sp>
      <p:sp>
        <p:nvSpPr>
          <p:cNvPr id="14340" name="Line 1028"/>
          <p:cNvSpPr>
            <a:spLocks noChangeShapeType="1"/>
          </p:cNvSpPr>
          <p:nvPr/>
        </p:nvSpPr>
        <p:spPr bwMode="auto">
          <a:xfrm flipH="1" flipV="1">
            <a:off x="1219200" y="1333500"/>
            <a:ext cx="1371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1" name="Line 1029"/>
          <p:cNvSpPr>
            <a:spLocks noChangeShapeType="1"/>
          </p:cNvSpPr>
          <p:nvPr/>
        </p:nvSpPr>
        <p:spPr bwMode="auto">
          <a:xfrm flipH="1" flipV="1">
            <a:off x="2895600" y="1257300"/>
            <a:ext cx="762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8" name="Rectangle 1034"/>
          <p:cNvSpPr>
            <a:spLocks noChangeArrowheads="1"/>
          </p:cNvSpPr>
          <p:nvPr/>
        </p:nvSpPr>
        <p:spPr bwMode="auto">
          <a:xfrm>
            <a:off x="1371600" y="1866900"/>
            <a:ext cx="24765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the trinity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6200" y="2819400"/>
            <a:ext cx="2362200" cy="34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B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God=self existent</a:t>
            </a:r>
          </a:p>
        </p:txBody>
      </p:sp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300" dirty="0" smtClean="0"/>
              <a:t>John 1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1:1 In the beginning was the Word, and the Word was </a:t>
            </a:r>
            <a:r>
              <a:rPr lang="en-US" u="sng" dirty="0" smtClean="0"/>
              <a:t>with God</a:t>
            </a:r>
            <a:r>
              <a:rPr lang="en-US" dirty="0" smtClean="0"/>
              <a:t>, and the Word </a:t>
            </a:r>
            <a:r>
              <a:rPr lang="en-US" u="sng" dirty="0" smtClean="0"/>
              <a:t>was God</a:t>
            </a:r>
            <a:r>
              <a:rPr lang="en-US" dirty="0" smtClean="0"/>
              <a:t>. </a:t>
            </a:r>
          </a:p>
        </p:txBody>
      </p:sp>
      <p:sp>
        <p:nvSpPr>
          <p:cNvPr id="14340" name="Line 1028"/>
          <p:cNvSpPr>
            <a:spLocks noChangeShapeType="1"/>
          </p:cNvSpPr>
          <p:nvPr/>
        </p:nvSpPr>
        <p:spPr bwMode="auto">
          <a:xfrm flipH="1" flipV="1">
            <a:off x="1219200" y="1333500"/>
            <a:ext cx="1371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1" name="Line 1029"/>
          <p:cNvSpPr>
            <a:spLocks noChangeShapeType="1"/>
          </p:cNvSpPr>
          <p:nvPr/>
        </p:nvSpPr>
        <p:spPr bwMode="auto">
          <a:xfrm flipH="1" flipV="1">
            <a:off x="2895600" y="1257300"/>
            <a:ext cx="762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4344" name="AutoShape 1032"/>
          <p:cNvSpPr>
            <a:spLocks noChangeArrowheads="1"/>
          </p:cNvSpPr>
          <p:nvPr/>
        </p:nvSpPr>
        <p:spPr bwMode="auto">
          <a:xfrm rot="2426939">
            <a:off x="1567833" y="2112588"/>
            <a:ext cx="190500" cy="865334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lIns="45720" tIns="22860" rIns="45720" bIns="22860" anchor="ctr"/>
          <a:lstStyle/>
          <a:p>
            <a:endParaRPr lang="en-US"/>
          </a:p>
        </p:txBody>
      </p:sp>
      <p:sp>
        <p:nvSpPr>
          <p:cNvPr id="135178" name="Rectangle 1034"/>
          <p:cNvSpPr>
            <a:spLocks noChangeArrowheads="1"/>
          </p:cNvSpPr>
          <p:nvPr/>
        </p:nvSpPr>
        <p:spPr bwMode="auto">
          <a:xfrm>
            <a:off x="1371600" y="1866900"/>
            <a:ext cx="24765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45720" tIns="22860" rIns="45720" bIns="22860"/>
          <a:lstStyle/>
          <a:p>
            <a:pPr algn="l">
              <a:lnSpc>
                <a:spcPct val="7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the trinity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2">
  <a:themeElements>
    <a:clrScheme name="">
      <a:dk1>
        <a:srgbClr val="919191"/>
      </a:dk1>
      <a:lt1>
        <a:srgbClr val="FFFFFF"/>
      </a:lt1>
      <a:dk2>
        <a:srgbClr val="0000F8"/>
      </a:dk2>
      <a:lt2>
        <a:srgbClr val="FAFD00"/>
      </a:lt2>
      <a:accent1>
        <a:srgbClr val="618FFD"/>
      </a:accent1>
      <a:accent2>
        <a:srgbClr val="FAFD00"/>
      </a:accent2>
      <a:accent3>
        <a:srgbClr val="AAAAFB"/>
      </a:accent3>
      <a:accent4>
        <a:srgbClr val="DADADA"/>
      </a:accent4>
      <a:accent5>
        <a:srgbClr val="B7C6FE"/>
      </a:accent5>
      <a:accent6>
        <a:srgbClr val="E3E500"/>
      </a:accent6>
      <a:hlink>
        <a:srgbClr val="FC0128"/>
      </a:hlink>
      <a:folHlink>
        <a:srgbClr val="CECECE"/>
      </a:folHlink>
    </a:clrScheme>
    <a:fontScheme name="den2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n2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2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2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2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2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2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2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Files\Templates\den2.pot</Template>
  <TotalTime>0</TotalTime>
  <Words>2677</Words>
  <Application>Microsoft Office PowerPoint</Application>
  <PresentationFormat>Custom</PresentationFormat>
  <Paragraphs>285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Wingdings</vt:lpstr>
      <vt:lpstr>den2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  <vt:lpstr>John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2024-01-11T21:59:27Z</dcterms:created>
  <dcterms:modified xsi:type="dcterms:W3CDTF">2024-01-15T20:22:46Z</dcterms:modified>
</cp:coreProperties>
</file>