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79"/>
  </p:notesMasterIdLst>
  <p:handoutMasterIdLst>
    <p:handoutMasterId r:id="rId80"/>
  </p:handoutMasterIdLst>
  <p:sldIdLst>
    <p:sldId id="257" r:id="rId2"/>
    <p:sldId id="958" r:id="rId3"/>
    <p:sldId id="1138" r:id="rId4"/>
    <p:sldId id="1278" r:id="rId5"/>
    <p:sldId id="1255" r:id="rId6"/>
    <p:sldId id="1262" r:id="rId7"/>
    <p:sldId id="1269" r:id="rId8"/>
    <p:sldId id="1279" r:id="rId9"/>
    <p:sldId id="1263" r:id="rId10"/>
    <p:sldId id="1198" r:id="rId11"/>
    <p:sldId id="1264" r:id="rId12"/>
    <p:sldId id="1270" r:id="rId13"/>
    <p:sldId id="1095" r:id="rId14"/>
    <p:sldId id="1096" r:id="rId15"/>
    <p:sldId id="1192" r:id="rId16"/>
    <p:sldId id="1221" r:id="rId17"/>
    <p:sldId id="1098" r:id="rId18"/>
    <p:sldId id="1099" r:id="rId19"/>
    <p:sldId id="1100" r:id="rId20"/>
    <p:sldId id="1101" r:id="rId21"/>
    <p:sldId id="1214" r:id="rId22"/>
    <p:sldId id="1215" r:id="rId23"/>
    <p:sldId id="1220" r:id="rId24"/>
    <p:sldId id="1216" r:id="rId25"/>
    <p:sldId id="1102" r:id="rId26"/>
    <p:sldId id="1103" r:id="rId27"/>
    <p:sldId id="1104" r:id="rId28"/>
    <p:sldId id="1217" r:id="rId29"/>
    <p:sldId id="1140" r:id="rId30"/>
    <p:sldId id="1106" r:id="rId31"/>
    <p:sldId id="1222" r:id="rId32"/>
    <p:sldId id="1200" r:id="rId33"/>
    <p:sldId id="1201" r:id="rId34"/>
    <p:sldId id="1223" r:id="rId35"/>
    <p:sldId id="1202" r:id="rId36"/>
    <p:sldId id="1203" r:id="rId37"/>
    <p:sldId id="1266" r:id="rId38"/>
    <p:sldId id="1225" r:id="rId39"/>
    <p:sldId id="1207" r:id="rId40"/>
    <p:sldId id="1267" r:id="rId41"/>
    <p:sldId id="1226" r:id="rId42"/>
    <p:sldId id="1108" r:id="rId43"/>
    <p:sldId id="1109" r:id="rId44"/>
    <p:sldId id="1110" r:id="rId45"/>
    <p:sldId id="1227" r:id="rId46"/>
    <p:sldId id="1228" r:id="rId47"/>
    <p:sldId id="1229" r:id="rId48"/>
    <p:sldId id="1208" r:id="rId49"/>
    <p:sldId id="1234" r:id="rId50"/>
    <p:sldId id="1112" r:id="rId51"/>
    <p:sldId id="1139" r:id="rId52"/>
    <p:sldId id="1239" r:id="rId53"/>
    <p:sldId id="1242" r:id="rId54"/>
    <p:sldId id="1241" r:id="rId55"/>
    <p:sldId id="1240" r:id="rId56"/>
    <p:sldId id="1271" r:id="rId57"/>
    <p:sldId id="1256" r:id="rId58"/>
    <p:sldId id="1272" r:id="rId59"/>
    <p:sldId id="1273" r:id="rId60"/>
    <p:sldId id="1257" r:id="rId61"/>
    <p:sldId id="1248" r:id="rId62"/>
    <p:sldId id="1275" r:id="rId63"/>
    <p:sldId id="1243" r:id="rId64"/>
    <p:sldId id="1258" r:id="rId65"/>
    <p:sldId id="1115" r:id="rId66"/>
    <p:sldId id="1116" r:id="rId67"/>
    <p:sldId id="1249" r:id="rId68"/>
    <p:sldId id="1117" r:id="rId69"/>
    <p:sldId id="1118" r:id="rId70"/>
    <p:sldId id="1276" r:id="rId71"/>
    <p:sldId id="1119" r:id="rId72"/>
    <p:sldId id="1277" r:id="rId73"/>
    <p:sldId id="1120" r:id="rId74"/>
    <p:sldId id="1142" r:id="rId75"/>
    <p:sldId id="1210" r:id="rId76"/>
    <p:sldId id="1251" r:id="rId77"/>
    <p:sldId id="1253" r:id="rId78"/>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6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16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16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16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1600" b="1" kern="1200">
        <a:solidFill>
          <a:schemeClr val="tx1"/>
        </a:solidFill>
        <a:latin typeface="Times New Roman" pitchFamily="18" charset="0"/>
        <a:ea typeface="+mn-ea"/>
        <a:cs typeface="+mn-cs"/>
      </a:defRPr>
    </a:lvl5pPr>
    <a:lvl6pPr marL="2286000" algn="l" defTabSz="914400" rtl="0" eaLnBrk="1" latinLnBrk="0" hangingPunct="1">
      <a:defRPr sz="1600" b="1" kern="1200">
        <a:solidFill>
          <a:schemeClr val="tx1"/>
        </a:solidFill>
        <a:latin typeface="Times New Roman" pitchFamily="18" charset="0"/>
        <a:ea typeface="+mn-ea"/>
        <a:cs typeface="+mn-cs"/>
      </a:defRPr>
    </a:lvl6pPr>
    <a:lvl7pPr marL="2743200" algn="l" defTabSz="914400" rtl="0" eaLnBrk="1" latinLnBrk="0" hangingPunct="1">
      <a:defRPr sz="1600" b="1" kern="1200">
        <a:solidFill>
          <a:schemeClr val="tx1"/>
        </a:solidFill>
        <a:latin typeface="Times New Roman" pitchFamily="18" charset="0"/>
        <a:ea typeface="+mn-ea"/>
        <a:cs typeface="+mn-cs"/>
      </a:defRPr>
    </a:lvl7pPr>
    <a:lvl8pPr marL="3200400" algn="l" defTabSz="914400" rtl="0" eaLnBrk="1" latinLnBrk="0" hangingPunct="1">
      <a:defRPr sz="1600" b="1" kern="1200">
        <a:solidFill>
          <a:schemeClr val="tx1"/>
        </a:solidFill>
        <a:latin typeface="Times New Roman" pitchFamily="18" charset="0"/>
        <a:ea typeface="+mn-ea"/>
        <a:cs typeface="+mn-cs"/>
      </a:defRPr>
    </a:lvl8pPr>
    <a:lvl9pPr marL="3657600" algn="l" defTabSz="914400" rtl="0" eaLnBrk="1" latinLnBrk="0" hangingPunct="1">
      <a:defRPr sz="16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E1E"/>
    <a:srgbClr val="CEF1F8"/>
    <a:srgbClr val="000000"/>
    <a:srgbClr val="0000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18" autoAdjust="0"/>
    <p:restoredTop sz="94660"/>
  </p:normalViewPr>
  <p:slideViewPr>
    <p:cSldViewPr>
      <p:cViewPr varScale="1">
        <p:scale>
          <a:sx n="83" d="100"/>
          <a:sy n="83" d="100"/>
        </p:scale>
        <p:origin x="43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CFB35BB2-563A-432E-AB6C-331B0527259C}" type="slidenum">
              <a:rPr lang="en-US" sz="1200" b="0">
                <a:latin typeface="Arial" charset="0"/>
              </a:rPr>
              <a:pPr defTabSz="868363">
                <a:lnSpc>
                  <a:spcPct val="90000"/>
                </a:lnSpc>
              </a:pPr>
              <a:t>‹#›</a:t>
            </a:fld>
            <a:endParaRPr lang="en-US" sz="1200" b="0">
              <a:latin typeface="Arial" charset="0"/>
            </a:endParaRPr>
          </a:p>
        </p:txBody>
      </p:sp>
    </p:spTree>
    <p:extLst>
      <p:ext uri="{BB962C8B-B14F-4D97-AF65-F5344CB8AC3E}">
        <p14:creationId xmlns:p14="http://schemas.microsoft.com/office/powerpoint/2010/main" val="306444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0426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pPr>
            <a:r>
              <a:rPr lang="en-US" sz="1200" b="0">
                <a:latin typeface="Arial" charset="0"/>
              </a:rPr>
              <a:t>Page </a:t>
            </a:r>
            <a:fld id="{1598EB2F-AD28-4296-BC0A-C2B2B201C59C}" type="slidenum">
              <a:rPr lang="en-US" sz="1200" b="0">
                <a:latin typeface="Arial" charset="0"/>
              </a:rPr>
              <a:pPr defTabSz="868363">
                <a:lnSpc>
                  <a:spcPct val="90000"/>
                </a:lnSpc>
              </a:pPr>
              <a:t>‹#›</a:t>
            </a:fld>
            <a:endParaRPr lang="en-US" sz="1200" b="0">
              <a:latin typeface="Arial" charset="0"/>
            </a:endParaRP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a:effectLst/>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618517268"/>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ln/>
        </p:spPr>
        <p:txBody>
          <a:bodyPr/>
          <a:lstStyle/>
          <a:p>
            <a:endParaRPr lang="en-US"/>
          </a:p>
        </p:txBody>
      </p:sp>
      <p:sp>
        <p:nvSpPr>
          <p:cNvPr id="614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4194095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42510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88719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60553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46010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14466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99356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567836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902361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390405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44646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09711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26815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07766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53171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2101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93172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795836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635830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034776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75753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03419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861459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323211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667230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544230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409972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047188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67768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34149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137457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613338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110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645431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789201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978410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323594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293213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391602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783269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7293340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097542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200565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65929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8796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0137915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470866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167524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046109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2452442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56959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742481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4951344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6459150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28360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4213545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0002940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0107272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0086616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7494088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2098342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1737984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1766837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7761640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2070655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66697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5594102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4452154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008464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679887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4593110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9979567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5037120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1785573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6946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33640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62518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2560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CEF1F8"/>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CEF1F8"/>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lstStyle/>
          <a:p>
            <a:r>
              <a:rPr lang="en-US" sz="8800"/>
              <a:t>1 Samuel</a:t>
            </a:r>
          </a:p>
        </p:txBody>
      </p:sp>
      <p:sp>
        <p:nvSpPr>
          <p:cNvPr id="5123" name="Rectangle 3"/>
          <p:cNvSpPr>
            <a:spLocks noGrp="1" noChangeArrowheads="1"/>
          </p:cNvSpPr>
          <p:nvPr>
            <p:ph type="body" idx="1"/>
          </p:nvPr>
        </p:nvSpPr>
        <p:spPr>
          <a:xfrm>
            <a:off x="457200" y="2743200"/>
            <a:ext cx="7315200" cy="3657600"/>
          </a:xfrm>
          <a:noFill/>
          <a:ln/>
        </p:spPr>
        <p:txBody>
          <a:bodyPr lIns="90488" tIns="44450" rIns="90488" bIns="44450"/>
          <a:lstStyle/>
          <a:p>
            <a:r>
              <a:rPr lang="en-US" sz="9600"/>
              <a:t>Saul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524000"/>
            <a:ext cx="9144000" cy="4876800"/>
          </a:xfrm>
        </p:spPr>
        <p:txBody>
          <a:bodyPr/>
          <a:lstStyle/>
          <a:p>
            <a:pPr>
              <a:buFont typeface="Wingdings" pitchFamily="2" charset="2"/>
              <a:buNone/>
            </a:pPr>
            <a:r>
              <a:rPr lang="en-US" sz="4800" dirty="0" smtClean="0"/>
              <a:t>24 </a:t>
            </a:r>
            <a:r>
              <a:rPr lang="en-US" sz="4800" dirty="0"/>
              <a:t>Samuel said to all the people, “Do you see him whom the Lord has chosen? Surely there is no one like him among all the people.” </a:t>
            </a:r>
            <a:endParaRPr lang="en-US" sz="4800" dirty="0" smtClean="0"/>
          </a:p>
          <a:p>
            <a:pPr>
              <a:buFont typeface="Wingdings" pitchFamily="2" charset="2"/>
              <a:buNone/>
            </a:pPr>
            <a:r>
              <a:rPr lang="en-US" sz="4800" dirty="0" smtClean="0"/>
              <a:t>So </a:t>
            </a:r>
            <a:r>
              <a:rPr lang="en-US" sz="4800" dirty="0"/>
              <a:t>all the people shouted and said, “Long live the king!”</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25 Then Samuel told the people what the rights and duties of a king were. He wrote them down on a scroll and placed it before the Lord. Then Samuel sent the people home again. </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25 Then Samuel told the people what the rights and duties of a king were. He wrote them down on a scroll and placed it before the Lord. Then Samuel sent the people home again. </a:t>
            </a:r>
          </a:p>
          <a:p>
            <a:pPr>
              <a:buNone/>
            </a:pPr>
            <a:r>
              <a:rPr lang="en-US" sz="4800" dirty="0" smtClean="0"/>
              <a:t>26 When Saul returned to his home at </a:t>
            </a:r>
            <a:r>
              <a:rPr lang="en-US" sz="4800" dirty="0" err="1" smtClean="0"/>
              <a:t>Gibeah</a:t>
            </a:r>
            <a:r>
              <a:rPr lang="en-US" sz="4800" dirty="0" smtClean="0"/>
              <a:t>, a group of men whose hearts God had touched went with him.</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3106"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43107" name="Rectangle 3"/>
          <p:cNvSpPr>
            <a:spLocks noGrp="1" noChangeArrowheads="1"/>
          </p:cNvSpPr>
          <p:nvPr>
            <p:ph type="body" idx="1"/>
          </p:nvPr>
        </p:nvSpPr>
        <p:spPr>
          <a:xfrm>
            <a:off x="0" y="1524000"/>
            <a:ext cx="9144000" cy="4876800"/>
          </a:xfrm>
        </p:spPr>
        <p:txBody>
          <a:bodyPr/>
          <a:lstStyle/>
          <a:p>
            <a:pPr>
              <a:buFont typeface="Wingdings" pitchFamily="2" charset="2"/>
              <a:buNone/>
            </a:pPr>
            <a:r>
              <a:rPr lang="en-US" sz="4800" dirty="0" smtClean="0"/>
              <a:t>10:27 </a:t>
            </a:r>
            <a:r>
              <a:rPr lang="en-US" sz="4800" dirty="0"/>
              <a:t>But certain worthless men said, “How can this one deliver us?” And they despised him and did not bring him any present. But he kept silent</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4130" name="Rectangle 2"/>
          <p:cNvSpPr>
            <a:spLocks noGrp="1" noChangeArrowheads="1"/>
          </p:cNvSpPr>
          <p:nvPr>
            <p:ph type="title"/>
          </p:nvPr>
        </p:nvSpPr>
        <p:spPr/>
        <p:txBody>
          <a:bodyPr/>
          <a:lstStyle/>
          <a:p>
            <a:r>
              <a:rPr lang="en-US" sz="8800" dirty="0"/>
              <a:t>1 </a:t>
            </a:r>
            <a:r>
              <a:rPr lang="en-US" sz="8800" dirty="0" smtClean="0"/>
              <a:t>Samuel 11</a:t>
            </a:r>
            <a:endParaRPr lang="en-US" sz="8800" dirty="0"/>
          </a:p>
        </p:txBody>
      </p:sp>
      <p:sp>
        <p:nvSpPr>
          <p:cNvPr id="3" name="Rectangle 4"/>
          <p:cNvSpPr txBox="1">
            <a:spLocks noChangeArrowheads="1"/>
          </p:cNvSpPr>
          <p:nvPr/>
        </p:nvSpPr>
        <p:spPr bwMode="auto">
          <a:xfrm>
            <a:off x="914400" y="2514600"/>
            <a:ext cx="6248400" cy="2133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vert="horz" wrap="square" lIns="92075" tIns="46038" rIns="92075" bIns="46038" numCol="1" anchor="t" anchorCtr="0" compatLnSpc="1">
            <a:prstTxWarp prst="textNoShape">
              <a:avLst/>
            </a:prstTxWarp>
          </a:bodyPr>
          <a:lstStyle/>
          <a:p>
            <a:pPr marL="285750" marR="0" lvl="0" indent="-285750" algn="l" defTabSz="914400" rtl="0" eaLnBrk="0" fontAlgn="base" latinLnBrk="0" hangingPunct="0">
              <a:lnSpc>
                <a:spcPct val="77000"/>
              </a:lnSpc>
              <a:spcBef>
                <a:spcPct val="5000"/>
              </a:spcBef>
              <a:spcAft>
                <a:spcPct val="0"/>
              </a:spcAft>
              <a:buClrTx/>
              <a:buSzTx/>
              <a:buFontTx/>
              <a:buNone/>
              <a:tabLst/>
              <a:defRPr/>
            </a:pPr>
            <a:r>
              <a:rPr kumimoji="0" lang="en-US" sz="88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Saul’s Rise to Victory</a:t>
            </a:r>
            <a:endParaRPr kumimoji="0" lang="en-US" sz="88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4130" name="Rectangle 2"/>
          <p:cNvSpPr>
            <a:spLocks noGrp="1" noChangeArrowheads="1"/>
          </p:cNvSpPr>
          <p:nvPr>
            <p:ph type="title"/>
          </p:nvPr>
        </p:nvSpPr>
        <p:spPr/>
        <p:txBody>
          <a:bodyPr/>
          <a:lstStyle/>
          <a:p>
            <a:r>
              <a:rPr lang="en-US" sz="8800" dirty="0"/>
              <a:t>1 </a:t>
            </a:r>
            <a:r>
              <a:rPr lang="en-US" sz="8800" dirty="0" smtClean="0"/>
              <a:t>Samuel 11</a:t>
            </a:r>
            <a:endParaRPr lang="en-US" sz="8800" dirty="0"/>
          </a:p>
        </p:txBody>
      </p:sp>
      <p:sp>
        <p:nvSpPr>
          <p:cNvPr id="944131" name="Rectangle 3"/>
          <p:cNvSpPr>
            <a:spLocks noGrp="1" noChangeArrowheads="1"/>
          </p:cNvSpPr>
          <p:nvPr>
            <p:ph type="body" idx="1"/>
          </p:nvPr>
        </p:nvSpPr>
        <p:spPr>
          <a:xfrm>
            <a:off x="0" y="1524000"/>
            <a:ext cx="9144000" cy="4876800"/>
          </a:xfrm>
        </p:spPr>
        <p:txBody>
          <a:bodyPr/>
          <a:lstStyle/>
          <a:p>
            <a:pPr>
              <a:buFont typeface="Wingdings" pitchFamily="2" charset="2"/>
              <a:buNone/>
            </a:pPr>
            <a:r>
              <a:rPr lang="en-US" sz="5400" dirty="0"/>
              <a:t>11:1 Now </a:t>
            </a:r>
            <a:r>
              <a:rPr lang="en-US" sz="5400" dirty="0" err="1"/>
              <a:t>Nahash</a:t>
            </a:r>
            <a:r>
              <a:rPr lang="en-US" sz="5400" dirty="0"/>
              <a:t> the Ammonite came up and besieged </a:t>
            </a:r>
            <a:r>
              <a:rPr lang="en-US" sz="5400" dirty="0" err="1"/>
              <a:t>Jabesh-gilead</a:t>
            </a:r>
            <a:r>
              <a:rPr lang="en-US" sz="5400" dirty="0"/>
              <a:t>; and all the men of </a:t>
            </a:r>
            <a:r>
              <a:rPr lang="en-US" sz="5400" dirty="0" err="1"/>
              <a:t>Jabesh</a:t>
            </a:r>
            <a:r>
              <a:rPr lang="en-US" sz="5400" dirty="0"/>
              <a:t> said to </a:t>
            </a:r>
            <a:r>
              <a:rPr lang="en-US" sz="5400" dirty="0" err="1"/>
              <a:t>Nahash</a:t>
            </a:r>
            <a:r>
              <a:rPr lang="en-US" sz="5400" dirty="0"/>
              <a:t>, “Make a covenant with us and we will serve you.”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5154" name="Rectangle 2"/>
          <p:cNvSpPr>
            <a:spLocks noGrp="1" noChangeArrowheads="1"/>
          </p:cNvSpPr>
          <p:nvPr>
            <p:ph type="title"/>
          </p:nvPr>
        </p:nvSpPr>
        <p:spPr/>
        <p:txBody>
          <a:bodyPr/>
          <a:lstStyle/>
          <a:p>
            <a:r>
              <a:rPr lang="en-US" sz="8800" dirty="0" smtClean="0"/>
              <a:t>1 Samuel 11</a:t>
            </a:r>
            <a:endParaRPr lang="en-US" sz="8800" dirty="0"/>
          </a:p>
        </p:txBody>
      </p:sp>
      <p:sp>
        <p:nvSpPr>
          <p:cNvPr id="945155" name="Rectangle 3"/>
          <p:cNvSpPr>
            <a:spLocks noGrp="1" noChangeArrowheads="1"/>
          </p:cNvSpPr>
          <p:nvPr>
            <p:ph type="body" idx="1"/>
          </p:nvPr>
        </p:nvSpPr>
        <p:spPr>
          <a:xfrm>
            <a:off x="0" y="1524000"/>
            <a:ext cx="9144000" cy="4876800"/>
          </a:xfrm>
        </p:spPr>
        <p:txBody>
          <a:bodyPr/>
          <a:lstStyle/>
          <a:p>
            <a:pPr>
              <a:buFont typeface="Wingdings" pitchFamily="2" charset="2"/>
              <a:buNone/>
            </a:pPr>
            <a:r>
              <a:rPr lang="en-US" sz="5400" dirty="0"/>
              <a:t>2 But </a:t>
            </a:r>
            <a:r>
              <a:rPr lang="en-US" sz="5400" dirty="0" err="1"/>
              <a:t>Nahash</a:t>
            </a:r>
            <a:r>
              <a:rPr lang="en-US" sz="5400" dirty="0"/>
              <a:t> the Ammonite said to them, “I will make it with you on this condition, that I will gouge out the right eye of every one of you, thus I will make it a reproach on all Israel.”</a:t>
            </a:r>
          </a:p>
        </p:txBody>
      </p:sp>
      <p:sp>
        <p:nvSpPr>
          <p:cNvPr id="4" name="Rectangle 4"/>
          <p:cNvSpPr txBox="1">
            <a:spLocks noChangeArrowheads="1"/>
          </p:cNvSpPr>
          <p:nvPr/>
        </p:nvSpPr>
        <p:spPr bwMode="auto">
          <a:xfrm>
            <a:off x="3048000" y="5181600"/>
            <a:ext cx="4495800" cy="914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vert="horz" wrap="square" lIns="92075" tIns="46038" rIns="92075" bIns="46038" numCol="1" anchor="t" anchorCtr="0" compatLnSpc="1">
            <a:prstTxWarp prst="textNoShape">
              <a:avLst/>
            </a:prstTxWarp>
          </a:bodyPr>
          <a:lstStyle/>
          <a:p>
            <a:pPr marL="285750" marR="0" lvl="0" indent="-285750" algn="l" defTabSz="914400" rtl="0" eaLnBrk="0" fontAlgn="base" latinLnBrk="0" hangingPunct="0">
              <a:lnSpc>
                <a:spcPct val="77000"/>
              </a:lnSpc>
              <a:spcBef>
                <a:spcPct val="5000"/>
              </a:spcBef>
              <a:spcAft>
                <a:spcPct val="0"/>
              </a:spcAft>
              <a:buClrTx/>
              <a:buSzTx/>
              <a:buFontTx/>
              <a:buNone/>
              <a:tabLst/>
              <a:defRPr/>
            </a:pPr>
            <a:r>
              <a:rPr kumimoji="0" lang="en-US" sz="7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Why fight?</a:t>
            </a:r>
            <a:endParaRPr kumimoji="0" lang="en-US" sz="7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6178" name="Rectangle 2"/>
          <p:cNvSpPr>
            <a:spLocks noGrp="1" noChangeArrowheads="1"/>
          </p:cNvSpPr>
          <p:nvPr>
            <p:ph type="title"/>
          </p:nvPr>
        </p:nvSpPr>
        <p:spPr/>
        <p:txBody>
          <a:bodyPr/>
          <a:lstStyle/>
          <a:p>
            <a:r>
              <a:rPr lang="en-US" sz="8800" dirty="0" smtClean="0"/>
              <a:t>1 Samuel 11</a:t>
            </a:r>
            <a:endParaRPr lang="en-US" sz="8800" dirty="0"/>
          </a:p>
        </p:txBody>
      </p:sp>
      <p:sp>
        <p:nvSpPr>
          <p:cNvPr id="946179" name="Rectangle 3"/>
          <p:cNvSpPr>
            <a:spLocks noGrp="1" noChangeArrowheads="1"/>
          </p:cNvSpPr>
          <p:nvPr>
            <p:ph type="body" idx="1"/>
          </p:nvPr>
        </p:nvSpPr>
        <p:spPr/>
        <p:txBody>
          <a:bodyPr/>
          <a:lstStyle/>
          <a:p>
            <a:pPr>
              <a:buFont typeface="Wingdings" pitchFamily="2" charset="2"/>
              <a:buNone/>
            </a:pPr>
            <a:r>
              <a:rPr lang="en-US" sz="5400" dirty="0"/>
              <a:t>3 The elders of </a:t>
            </a:r>
            <a:r>
              <a:rPr lang="en-US" sz="5400" dirty="0" err="1"/>
              <a:t>Jabesh</a:t>
            </a:r>
            <a:r>
              <a:rPr lang="en-US" sz="5400" dirty="0"/>
              <a:t> said to him, “Let us alone for </a:t>
            </a:r>
            <a:r>
              <a:rPr lang="en-US" sz="5400"/>
              <a:t>seven </a:t>
            </a:r>
            <a:r>
              <a:rPr lang="en-US" sz="5400" smtClean="0"/>
              <a:t>days…”</a:t>
            </a:r>
            <a:endParaRPr lang="en-US" sz="5400"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7202" name="Rectangle 2"/>
          <p:cNvSpPr>
            <a:spLocks noGrp="1" noChangeArrowheads="1"/>
          </p:cNvSpPr>
          <p:nvPr>
            <p:ph type="title"/>
          </p:nvPr>
        </p:nvSpPr>
        <p:spPr/>
        <p:txBody>
          <a:bodyPr/>
          <a:lstStyle/>
          <a:p>
            <a:r>
              <a:rPr lang="en-US" sz="8800" dirty="0" smtClean="0"/>
              <a:t>1 Samuel 11</a:t>
            </a:r>
            <a:endParaRPr lang="en-US" sz="8800" dirty="0"/>
          </a:p>
        </p:txBody>
      </p:sp>
      <p:sp>
        <p:nvSpPr>
          <p:cNvPr id="947203" name="Rectangle 3"/>
          <p:cNvSpPr>
            <a:spLocks noGrp="1" noChangeArrowheads="1"/>
          </p:cNvSpPr>
          <p:nvPr>
            <p:ph type="body" idx="1"/>
          </p:nvPr>
        </p:nvSpPr>
        <p:spPr/>
        <p:txBody>
          <a:bodyPr/>
          <a:lstStyle/>
          <a:p>
            <a:pPr>
              <a:buFont typeface="Wingdings" pitchFamily="2" charset="2"/>
              <a:buNone/>
            </a:pPr>
            <a:r>
              <a:rPr lang="en-US" sz="5400" dirty="0"/>
              <a:t>4 Then the messengers came to </a:t>
            </a:r>
            <a:r>
              <a:rPr lang="en-US" sz="5400" dirty="0" err="1"/>
              <a:t>Gibeah</a:t>
            </a:r>
            <a:r>
              <a:rPr lang="en-US" sz="5400" dirty="0"/>
              <a:t> of Saul and spoke these words in the hearing of the people, and all the people lifted up their voices and wept.</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8226" name="Rectangle 2"/>
          <p:cNvSpPr>
            <a:spLocks noGrp="1" noChangeArrowheads="1"/>
          </p:cNvSpPr>
          <p:nvPr>
            <p:ph type="title"/>
          </p:nvPr>
        </p:nvSpPr>
        <p:spPr/>
        <p:txBody>
          <a:bodyPr/>
          <a:lstStyle/>
          <a:p>
            <a:r>
              <a:rPr lang="en-US" sz="8800" dirty="0" smtClean="0"/>
              <a:t>1 Samuel 11</a:t>
            </a:r>
            <a:endParaRPr lang="en-US" sz="8800" dirty="0"/>
          </a:p>
        </p:txBody>
      </p:sp>
      <p:sp>
        <p:nvSpPr>
          <p:cNvPr id="948227" name="Rectangle 3"/>
          <p:cNvSpPr>
            <a:spLocks noGrp="1" noChangeArrowheads="1"/>
          </p:cNvSpPr>
          <p:nvPr>
            <p:ph type="body" idx="1"/>
          </p:nvPr>
        </p:nvSpPr>
        <p:spPr/>
        <p:txBody>
          <a:bodyPr/>
          <a:lstStyle/>
          <a:p>
            <a:pPr>
              <a:buFont typeface="Wingdings" pitchFamily="2" charset="2"/>
              <a:buNone/>
            </a:pPr>
            <a:r>
              <a:rPr lang="en-US" sz="5400"/>
              <a:t>5 Now behold, Saul was coming from the field behind the oxen, and he said, “What is the matter with the people that they weep?” So they related to him the words of the men of Jabesh. </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lstStyle/>
          <a:p>
            <a:r>
              <a:rPr lang="en-US" sz="8800"/>
              <a:t>1 Samuel</a:t>
            </a:r>
          </a:p>
        </p:txBody>
      </p:sp>
      <p:sp>
        <p:nvSpPr>
          <p:cNvPr id="791555" name="Rectangle 3"/>
          <p:cNvSpPr>
            <a:spLocks noGrp="1" noChangeArrowheads="1"/>
          </p:cNvSpPr>
          <p:nvPr>
            <p:ph type="body" idx="1"/>
          </p:nvPr>
        </p:nvSpPr>
        <p:spPr/>
        <p:txBody>
          <a:bodyPr/>
          <a:lstStyle/>
          <a:p>
            <a:pPr>
              <a:buFont typeface="Wingdings" pitchFamily="2" charset="2"/>
              <a:buNone/>
            </a:pPr>
            <a:r>
              <a:rPr lang="en-US" sz="8000" dirty="0"/>
              <a:t>The nation of Israel is suffering utter domination by the Philistines </a:t>
            </a:r>
            <a:r>
              <a:rPr lang="en-US" sz="8000"/>
              <a:t>and </a:t>
            </a:r>
            <a:r>
              <a:rPr lang="en-US" sz="8000" smtClean="0"/>
              <a:t>several other </a:t>
            </a:r>
            <a:r>
              <a:rPr lang="en-US" sz="8000" dirty="0"/>
              <a:t>nations</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9250" name="Rectangle 2"/>
          <p:cNvSpPr>
            <a:spLocks noGrp="1" noChangeArrowheads="1"/>
          </p:cNvSpPr>
          <p:nvPr>
            <p:ph type="title"/>
          </p:nvPr>
        </p:nvSpPr>
        <p:spPr/>
        <p:txBody>
          <a:bodyPr/>
          <a:lstStyle/>
          <a:p>
            <a:r>
              <a:rPr lang="en-US" sz="8800" dirty="0" smtClean="0"/>
              <a:t>1 Samuel 11</a:t>
            </a:r>
            <a:endParaRPr lang="en-US" sz="8800" dirty="0"/>
          </a:p>
        </p:txBody>
      </p:sp>
      <p:sp>
        <p:nvSpPr>
          <p:cNvPr id="949251" name="Rectangle 3"/>
          <p:cNvSpPr>
            <a:spLocks noGrp="1" noChangeArrowheads="1"/>
          </p:cNvSpPr>
          <p:nvPr>
            <p:ph type="body" idx="1"/>
          </p:nvPr>
        </p:nvSpPr>
        <p:spPr>
          <a:xfrm>
            <a:off x="0" y="1600200"/>
            <a:ext cx="9144000" cy="4876800"/>
          </a:xfrm>
        </p:spPr>
        <p:txBody>
          <a:bodyPr/>
          <a:lstStyle/>
          <a:p>
            <a:pPr>
              <a:buFont typeface="Wingdings" pitchFamily="2" charset="2"/>
              <a:buNone/>
            </a:pPr>
            <a:r>
              <a:rPr lang="en-US" sz="5400"/>
              <a:t>6 Then the Spirit of God came upon Saul mightily when he heard these words, and he became very angry.</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9250" name="Rectangle 2"/>
          <p:cNvSpPr>
            <a:spLocks noGrp="1" noChangeArrowheads="1"/>
          </p:cNvSpPr>
          <p:nvPr>
            <p:ph type="title"/>
          </p:nvPr>
        </p:nvSpPr>
        <p:spPr/>
        <p:txBody>
          <a:bodyPr/>
          <a:lstStyle/>
          <a:p>
            <a:r>
              <a:rPr lang="en-US" sz="8800" dirty="0" smtClean="0"/>
              <a:t>1 Samuel 11</a:t>
            </a:r>
            <a:endParaRPr lang="en-US" sz="8800" dirty="0"/>
          </a:p>
        </p:txBody>
      </p:sp>
      <p:sp>
        <p:nvSpPr>
          <p:cNvPr id="949251" name="Rectangle 3"/>
          <p:cNvSpPr>
            <a:spLocks noGrp="1" noChangeArrowheads="1"/>
          </p:cNvSpPr>
          <p:nvPr>
            <p:ph type="body" idx="1"/>
          </p:nvPr>
        </p:nvSpPr>
        <p:spPr>
          <a:xfrm>
            <a:off x="0" y="1600200"/>
            <a:ext cx="9144000" cy="4876800"/>
          </a:xfrm>
        </p:spPr>
        <p:txBody>
          <a:bodyPr/>
          <a:lstStyle/>
          <a:p>
            <a:pPr>
              <a:buNone/>
            </a:pPr>
            <a:r>
              <a:rPr lang="en-US" sz="4800" dirty="0" smtClean="0"/>
              <a:t>7 He took a yoke of oxen and cut them in pieces, and sent them throughout the territory of Israel by the hand of messengers, saying, “Whoever does not come out after Saul and after Samuel, so shall it be done to his oxen.”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9250" name="Rectangle 2"/>
          <p:cNvSpPr>
            <a:spLocks noGrp="1" noChangeArrowheads="1"/>
          </p:cNvSpPr>
          <p:nvPr>
            <p:ph type="title"/>
          </p:nvPr>
        </p:nvSpPr>
        <p:spPr/>
        <p:txBody>
          <a:bodyPr/>
          <a:lstStyle/>
          <a:p>
            <a:r>
              <a:rPr lang="en-US" sz="8800" dirty="0" smtClean="0"/>
              <a:t>1 Samuel 11</a:t>
            </a:r>
            <a:endParaRPr lang="en-US" sz="8800" dirty="0"/>
          </a:p>
        </p:txBody>
      </p:sp>
      <p:sp>
        <p:nvSpPr>
          <p:cNvPr id="949251" name="Rectangle 3"/>
          <p:cNvSpPr>
            <a:spLocks noGrp="1" noChangeArrowheads="1"/>
          </p:cNvSpPr>
          <p:nvPr>
            <p:ph type="body" idx="1"/>
          </p:nvPr>
        </p:nvSpPr>
        <p:spPr>
          <a:xfrm>
            <a:off x="0" y="1600200"/>
            <a:ext cx="9144000" cy="4876800"/>
          </a:xfrm>
        </p:spPr>
        <p:txBody>
          <a:bodyPr/>
          <a:lstStyle/>
          <a:p>
            <a:pPr>
              <a:buNone/>
            </a:pPr>
            <a:r>
              <a:rPr lang="en-US" sz="4800" dirty="0" smtClean="0"/>
              <a:t>8 Then the dread of the Lord fell on the people, and they came out as one man.</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9250" name="Rectangle 2"/>
          <p:cNvSpPr>
            <a:spLocks noGrp="1" noChangeArrowheads="1"/>
          </p:cNvSpPr>
          <p:nvPr>
            <p:ph type="title"/>
          </p:nvPr>
        </p:nvSpPr>
        <p:spPr/>
        <p:txBody>
          <a:bodyPr/>
          <a:lstStyle/>
          <a:p>
            <a:r>
              <a:rPr lang="en-US" sz="8800" dirty="0" smtClean="0"/>
              <a:t>1 Samuel 11</a:t>
            </a:r>
            <a:endParaRPr lang="en-US" sz="8800" dirty="0"/>
          </a:p>
        </p:txBody>
      </p:sp>
      <p:sp>
        <p:nvSpPr>
          <p:cNvPr id="949251" name="Rectangle 3"/>
          <p:cNvSpPr>
            <a:spLocks noGrp="1" noChangeArrowheads="1"/>
          </p:cNvSpPr>
          <p:nvPr>
            <p:ph type="body" idx="1"/>
          </p:nvPr>
        </p:nvSpPr>
        <p:spPr>
          <a:xfrm>
            <a:off x="0" y="1600200"/>
            <a:ext cx="9144000" cy="4876800"/>
          </a:xfrm>
        </p:spPr>
        <p:txBody>
          <a:bodyPr/>
          <a:lstStyle/>
          <a:p>
            <a:pPr>
              <a:buNone/>
            </a:pPr>
            <a:r>
              <a:rPr lang="en-US" sz="4800" dirty="0" smtClean="0"/>
              <a:t>9 They said to the messengers who had come, “Thus you shall say to the men of </a:t>
            </a:r>
            <a:r>
              <a:rPr lang="en-US" sz="4800" dirty="0" err="1" smtClean="0"/>
              <a:t>Jabesh-gilead</a:t>
            </a:r>
            <a:r>
              <a:rPr lang="en-US" sz="4800" dirty="0" smtClean="0"/>
              <a:t>, ‘Tomorrow, by the time the sun is hot, you will have deliverance.’”</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9250" name="Rectangle 2"/>
          <p:cNvSpPr>
            <a:spLocks noGrp="1" noChangeArrowheads="1"/>
          </p:cNvSpPr>
          <p:nvPr>
            <p:ph type="title"/>
          </p:nvPr>
        </p:nvSpPr>
        <p:spPr/>
        <p:txBody>
          <a:bodyPr/>
          <a:lstStyle/>
          <a:p>
            <a:r>
              <a:rPr lang="en-US" sz="8800" dirty="0" smtClean="0"/>
              <a:t>1 Samuel 11</a:t>
            </a:r>
            <a:endParaRPr lang="en-US" sz="8800" dirty="0"/>
          </a:p>
        </p:txBody>
      </p:sp>
      <p:sp>
        <p:nvSpPr>
          <p:cNvPr id="949251" name="Rectangle 3"/>
          <p:cNvSpPr>
            <a:spLocks noGrp="1" noChangeArrowheads="1"/>
          </p:cNvSpPr>
          <p:nvPr>
            <p:ph type="body" idx="1"/>
          </p:nvPr>
        </p:nvSpPr>
        <p:spPr>
          <a:xfrm>
            <a:off x="0" y="1600200"/>
            <a:ext cx="9144000" cy="4876800"/>
          </a:xfrm>
        </p:spPr>
        <p:txBody>
          <a:bodyPr/>
          <a:lstStyle/>
          <a:p>
            <a:pPr>
              <a:buNone/>
            </a:pPr>
            <a:r>
              <a:rPr lang="en-US" sz="4800" dirty="0" smtClean="0"/>
              <a:t>So the messengers went and told the men of </a:t>
            </a:r>
            <a:r>
              <a:rPr lang="en-US" sz="4800" dirty="0" err="1" smtClean="0"/>
              <a:t>Jabesh</a:t>
            </a:r>
            <a:r>
              <a:rPr lang="en-US" sz="4800" dirty="0" smtClean="0"/>
              <a:t>; and they were glad. </a:t>
            </a:r>
          </a:p>
          <a:p>
            <a:pPr>
              <a:buNone/>
            </a:pPr>
            <a:r>
              <a:rPr lang="en-US" sz="4800" dirty="0" smtClean="0"/>
              <a:t>10 Then the men of </a:t>
            </a:r>
            <a:r>
              <a:rPr lang="en-US" sz="4800" dirty="0" err="1" smtClean="0"/>
              <a:t>Jabesh</a:t>
            </a:r>
            <a:r>
              <a:rPr lang="en-US" sz="4800" dirty="0" smtClean="0"/>
              <a:t> said, [to </a:t>
            </a:r>
            <a:r>
              <a:rPr lang="en-US" sz="4800" dirty="0" err="1" smtClean="0"/>
              <a:t>Nahash</a:t>
            </a:r>
            <a:r>
              <a:rPr lang="en-US" sz="4800" smtClean="0"/>
              <a:t>] “Tomorrow</a:t>
            </a:r>
            <a:r>
              <a:rPr lang="en-US" sz="4800" dirty="0" smtClean="0"/>
              <a:t> we will come out to you, and you may do to us whatever seems good to you.” </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0274" name="Rectangle 2"/>
          <p:cNvSpPr>
            <a:spLocks noGrp="1" noChangeArrowheads="1"/>
          </p:cNvSpPr>
          <p:nvPr>
            <p:ph type="title"/>
          </p:nvPr>
        </p:nvSpPr>
        <p:spPr/>
        <p:txBody>
          <a:bodyPr/>
          <a:lstStyle/>
          <a:p>
            <a:r>
              <a:rPr lang="en-US" sz="8800" dirty="0" smtClean="0"/>
              <a:t>1 Samuel 11</a:t>
            </a:r>
            <a:endParaRPr lang="en-US" sz="8800" dirty="0"/>
          </a:p>
        </p:txBody>
      </p:sp>
      <p:sp>
        <p:nvSpPr>
          <p:cNvPr id="950275" name="Rectangle 3"/>
          <p:cNvSpPr>
            <a:spLocks noGrp="1" noChangeArrowheads="1"/>
          </p:cNvSpPr>
          <p:nvPr>
            <p:ph type="body" idx="1"/>
          </p:nvPr>
        </p:nvSpPr>
        <p:spPr>
          <a:xfrm>
            <a:off x="0" y="1371600"/>
            <a:ext cx="9144000" cy="4876800"/>
          </a:xfrm>
        </p:spPr>
        <p:txBody>
          <a:bodyPr/>
          <a:lstStyle/>
          <a:p>
            <a:pPr>
              <a:buNone/>
            </a:pPr>
            <a:r>
              <a:rPr lang="en-US" sz="4800" dirty="0" smtClean="0"/>
              <a:t>11 The next morning Saul put the people in three companies; and they came into the midst of the camp at the morning watch and struck down the Ammonites until the heat of the day. Those who survived were scattered, so that no two of them were left together. </a:t>
            </a:r>
            <a:endParaRPr lang="en-US" sz="4800"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1298" name="Rectangle 2"/>
          <p:cNvSpPr>
            <a:spLocks noGrp="1" noChangeArrowheads="1"/>
          </p:cNvSpPr>
          <p:nvPr>
            <p:ph type="title"/>
          </p:nvPr>
        </p:nvSpPr>
        <p:spPr/>
        <p:txBody>
          <a:bodyPr/>
          <a:lstStyle/>
          <a:p>
            <a:r>
              <a:rPr lang="en-US" sz="8800" dirty="0" smtClean="0"/>
              <a:t>1 Samuel 11</a:t>
            </a:r>
            <a:endParaRPr lang="en-US" sz="8800" dirty="0"/>
          </a:p>
        </p:txBody>
      </p:sp>
      <p:sp>
        <p:nvSpPr>
          <p:cNvPr id="951299" name="Rectangle 3"/>
          <p:cNvSpPr>
            <a:spLocks noGrp="1" noChangeArrowheads="1"/>
          </p:cNvSpPr>
          <p:nvPr>
            <p:ph type="body" idx="1"/>
          </p:nvPr>
        </p:nvSpPr>
        <p:spPr>
          <a:xfrm>
            <a:off x="0" y="1524000"/>
            <a:ext cx="9144000" cy="4876800"/>
          </a:xfrm>
        </p:spPr>
        <p:txBody>
          <a:bodyPr/>
          <a:lstStyle/>
          <a:p>
            <a:pPr>
              <a:buFont typeface="Wingdings" pitchFamily="2" charset="2"/>
              <a:buNone/>
            </a:pPr>
            <a:r>
              <a:rPr lang="en-US" sz="5400"/>
              <a:t>12 Then the people said to Samuel, “Who is he that said, ‘Shall Saul reign over us?’ Bring the men, that we may put them to death.”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22" name="Rectangle 2"/>
          <p:cNvSpPr>
            <a:spLocks noGrp="1" noChangeArrowheads="1"/>
          </p:cNvSpPr>
          <p:nvPr>
            <p:ph type="title"/>
          </p:nvPr>
        </p:nvSpPr>
        <p:spPr/>
        <p:txBody>
          <a:bodyPr/>
          <a:lstStyle/>
          <a:p>
            <a:r>
              <a:rPr lang="en-US" sz="8800" dirty="0" smtClean="0"/>
              <a:t>1 Samuel 11</a:t>
            </a:r>
            <a:endParaRPr lang="en-US" sz="8800" dirty="0"/>
          </a:p>
        </p:txBody>
      </p:sp>
      <p:sp>
        <p:nvSpPr>
          <p:cNvPr id="952323" name="Rectangle 3"/>
          <p:cNvSpPr>
            <a:spLocks noGrp="1" noChangeArrowheads="1"/>
          </p:cNvSpPr>
          <p:nvPr>
            <p:ph type="body" idx="1"/>
          </p:nvPr>
        </p:nvSpPr>
        <p:spPr>
          <a:xfrm>
            <a:off x="0" y="1524000"/>
            <a:ext cx="9144000" cy="4876800"/>
          </a:xfrm>
        </p:spPr>
        <p:txBody>
          <a:bodyPr/>
          <a:lstStyle/>
          <a:p>
            <a:pPr>
              <a:buFont typeface="Wingdings" pitchFamily="2" charset="2"/>
              <a:buNone/>
            </a:pPr>
            <a:r>
              <a:rPr lang="en-US" sz="5400" dirty="0"/>
              <a:t>13 But Saul said, “Not a man shall be put to death this day, for today the Lord has accomplished deliverance in Israel.”</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3346" name="Rectangle 2"/>
          <p:cNvSpPr>
            <a:spLocks noGrp="1" noChangeArrowheads="1"/>
          </p:cNvSpPr>
          <p:nvPr>
            <p:ph type="title"/>
          </p:nvPr>
        </p:nvSpPr>
        <p:spPr/>
        <p:txBody>
          <a:bodyPr/>
          <a:lstStyle/>
          <a:p>
            <a:r>
              <a:rPr lang="en-US" sz="8800" dirty="0" smtClean="0"/>
              <a:t>1 Samuel 12</a:t>
            </a:r>
            <a:endParaRPr lang="en-US" sz="8800" dirty="0"/>
          </a:p>
        </p:txBody>
      </p:sp>
      <p:sp>
        <p:nvSpPr>
          <p:cNvPr id="3" name="Rectangle 3"/>
          <p:cNvSpPr txBox="1">
            <a:spLocks noChangeArrowheads="1"/>
          </p:cNvSpPr>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285750" marR="0" lvl="0" indent="-285750" algn="l" defTabSz="914400" rtl="0" eaLnBrk="0" fontAlgn="base" latinLnBrk="0" hangingPunct="0">
              <a:lnSpc>
                <a:spcPct val="70000"/>
              </a:lnSpc>
              <a:spcBef>
                <a:spcPct val="15000"/>
              </a:spcBef>
              <a:spcAft>
                <a:spcPct val="0"/>
              </a:spcAft>
              <a:buClr>
                <a:schemeClr val="tx2"/>
              </a:buClr>
              <a:buSzPct val="100000"/>
              <a:buFont typeface="Wingdings" pitchFamily="2" charset="2"/>
              <a:buNone/>
              <a:tabLst/>
              <a:defRPr/>
            </a:pPr>
            <a:r>
              <a:rPr kumimoji="0" lang="en-US" sz="5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Samuel gathers</a:t>
            </a:r>
            <a:r>
              <a:rPr kumimoji="0" lang="en-US" sz="54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the people and recites the whole history of the Exodus and the Judges</a:t>
            </a:r>
          </a:p>
          <a:p>
            <a:pPr marL="285750" marR="0" lvl="0" indent="-285750" algn="l" defTabSz="914400" rtl="0" eaLnBrk="0" fontAlgn="base" latinLnBrk="0" hangingPunct="0">
              <a:lnSpc>
                <a:spcPct val="70000"/>
              </a:lnSpc>
              <a:spcBef>
                <a:spcPct val="15000"/>
              </a:spcBef>
              <a:spcAft>
                <a:spcPct val="0"/>
              </a:spcAft>
              <a:buClr>
                <a:schemeClr val="tx2"/>
              </a:buClr>
              <a:buSzPct val="100000"/>
              <a:buFont typeface="Wingdings" pitchFamily="2" charset="2"/>
              <a:buNone/>
              <a:tabLst/>
              <a:defRPr/>
            </a:pPr>
            <a:r>
              <a:rPr lang="en-US" sz="5400" b="0" kern="0" baseline="0" dirty="0" smtClean="0">
                <a:effectLst>
                  <a:outerShdw blurRad="38100" dist="38100" dir="2700000" algn="tl">
                    <a:srgbClr val="000000"/>
                  </a:outerShdw>
                </a:effectLst>
                <a:latin typeface="+mn-lt"/>
              </a:rPr>
              <a:t>Throughout</a:t>
            </a:r>
            <a:r>
              <a:rPr lang="en-US" sz="5400" b="0" kern="0" dirty="0" smtClean="0">
                <a:effectLst>
                  <a:outerShdw blurRad="38100" dist="38100" dir="2700000" algn="tl">
                    <a:srgbClr val="000000"/>
                  </a:outerShdw>
                </a:effectLst>
                <a:latin typeface="+mn-lt"/>
              </a:rPr>
              <a:t> is the same theme:</a:t>
            </a:r>
          </a:p>
          <a:p>
            <a:pPr marL="285750" marR="0" lvl="0" indent="-285750" algn="l" defTabSz="914400" rtl="0" eaLnBrk="0" fontAlgn="base" latinLnBrk="0" hangingPunct="0">
              <a:lnSpc>
                <a:spcPct val="70000"/>
              </a:lnSpc>
              <a:spcBef>
                <a:spcPct val="15000"/>
              </a:spcBef>
              <a:spcAft>
                <a:spcPct val="0"/>
              </a:spcAft>
              <a:buClr>
                <a:schemeClr val="tx2"/>
              </a:buClr>
              <a:buSzPct val="100000"/>
              <a:buFont typeface="Wingdings" pitchFamily="2" charset="2"/>
              <a:buNone/>
              <a:tabLst/>
              <a:defRPr/>
            </a:pPr>
            <a:r>
              <a:rPr kumimoji="0" lang="en-US" sz="54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God</a:t>
            </a:r>
            <a:r>
              <a:rPr kumimoji="0" lang="en-US" sz="5400" b="0" i="0" u="none" strike="noStrike" kern="0" cap="none" spc="0" normalizeH="0" noProof="0" dirty="0" smtClean="0">
                <a:ln>
                  <a:noFill/>
                </a:ln>
                <a:solidFill>
                  <a:schemeClr val="tx1"/>
                </a:solidFill>
                <a:effectLst>
                  <a:outerShdw blurRad="38100" dist="38100" dir="2700000" algn="tl">
                    <a:srgbClr val="000000"/>
                  </a:outerShdw>
                </a:effectLst>
                <a:uLnTx/>
                <a:uFillTx/>
                <a:latin typeface="+mn-lt"/>
                <a:ea typeface="+mn-ea"/>
                <a:cs typeface="+mn-cs"/>
              </a:rPr>
              <a:t> warns the people to follow him, but they drift away.</a:t>
            </a:r>
          </a:p>
          <a:p>
            <a:pPr marL="285750" marR="0" lvl="0" indent="-285750" algn="l" defTabSz="914400" rtl="0" eaLnBrk="0" fontAlgn="base" latinLnBrk="0" hangingPunct="0">
              <a:lnSpc>
                <a:spcPct val="70000"/>
              </a:lnSpc>
              <a:spcBef>
                <a:spcPct val="15000"/>
              </a:spcBef>
              <a:spcAft>
                <a:spcPct val="0"/>
              </a:spcAft>
              <a:buClr>
                <a:schemeClr val="tx2"/>
              </a:buClr>
              <a:buSzPct val="100000"/>
              <a:buFont typeface="Wingdings" pitchFamily="2" charset="2"/>
              <a:buNone/>
              <a:tabLst/>
              <a:defRPr/>
            </a:pPr>
            <a:r>
              <a:rPr lang="en-US" sz="5400" b="0" kern="0" baseline="0" dirty="0" smtClean="0">
                <a:effectLst>
                  <a:outerShdw blurRad="38100" dist="38100" dir="2700000" algn="tl">
                    <a:srgbClr val="000000"/>
                  </a:outerShdw>
                </a:effectLst>
                <a:latin typeface="+mn-lt"/>
              </a:rPr>
              <a:t>Then</a:t>
            </a:r>
            <a:r>
              <a:rPr lang="en-US" sz="5400" b="0" kern="0" dirty="0" smtClean="0">
                <a:effectLst>
                  <a:outerShdw blurRad="38100" dist="38100" dir="2700000" algn="tl">
                    <a:srgbClr val="000000"/>
                  </a:outerShdw>
                </a:effectLst>
                <a:latin typeface="+mn-lt"/>
              </a:rPr>
              <a:t> he withdraws his protection</a:t>
            </a:r>
            <a:endParaRPr kumimoji="0" lang="en-US" sz="54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9186" name="Rectangle 2"/>
          <p:cNvSpPr>
            <a:spLocks noGrp="1" noChangeArrowheads="1"/>
          </p:cNvSpPr>
          <p:nvPr>
            <p:ph type="title"/>
          </p:nvPr>
        </p:nvSpPr>
        <p:spPr/>
        <p:txBody>
          <a:bodyPr/>
          <a:lstStyle/>
          <a:p>
            <a:r>
              <a:rPr lang="en-US" sz="8800" dirty="0" smtClean="0"/>
              <a:t>1 Samuel 13</a:t>
            </a:r>
            <a:endParaRPr lang="en-US" sz="8800" dirty="0"/>
          </a:p>
        </p:txBody>
      </p:sp>
      <p:sp>
        <p:nvSpPr>
          <p:cNvPr id="989188" name="Rectangle 4"/>
          <p:cNvSpPr>
            <a:spLocks noGrp="1" noChangeArrowheads="1"/>
          </p:cNvSpPr>
          <p:nvPr>
            <p:ph type="body" idx="1"/>
          </p:nvPr>
        </p:nvSpPr>
        <p:spPr>
          <a:xfrm>
            <a:off x="914400" y="2514600"/>
            <a:ext cx="5410200" cy="2057400"/>
          </a:xfrm>
          <a:gradFill rotWithShape="0">
            <a:gsLst>
              <a:gs pos="0">
                <a:srgbClr val="000000"/>
              </a:gs>
              <a:gs pos="50000">
                <a:srgbClr val="000098"/>
              </a:gs>
              <a:gs pos="100000">
                <a:srgbClr val="000000"/>
              </a:gs>
            </a:gsLst>
            <a:lin ang="5400000" scaled="1"/>
          </a:gradFill>
          <a:ln w="12700">
            <a:solidFill>
              <a:schemeClr val="tx1"/>
            </a:solidFill>
            <a:headEnd type="none" w="sm" len="sm"/>
            <a:tailEnd type="none" w="sm" len="sm"/>
          </a:ln>
        </p:spPr>
        <p:txBody>
          <a:bodyPr/>
          <a:lstStyle/>
          <a:p>
            <a:pPr>
              <a:lnSpc>
                <a:spcPct val="77000"/>
              </a:lnSpc>
              <a:spcBef>
                <a:spcPct val="5000"/>
              </a:spcBef>
              <a:buClrTx/>
              <a:buSzTx/>
              <a:buFontTx/>
              <a:buNone/>
            </a:pPr>
            <a:r>
              <a:rPr lang="en-US" sz="8800" dirty="0" smtClean="0"/>
              <a:t>Saul inserts self</a:t>
            </a:r>
            <a:endParaRPr lang="en-US" sz="88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a:lstStyle/>
          <a:p>
            <a:r>
              <a:rPr lang="en-US" sz="8800"/>
              <a:t>1 Samuel</a:t>
            </a:r>
          </a:p>
        </p:txBody>
      </p:sp>
      <p:sp>
        <p:nvSpPr>
          <p:cNvPr id="987139" name="Rectangle 3"/>
          <p:cNvSpPr>
            <a:spLocks noGrp="1" noChangeArrowheads="1"/>
          </p:cNvSpPr>
          <p:nvPr>
            <p:ph type="body" idx="1"/>
          </p:nvPr>
        </p:nvSpPr>
        <p:spPr>
          <a:xfrm>
            <a:off x="0" y="2286000"/>
            <a:ext cx="9144000" cy="3124200"/>
          </a:xfrm>
        </p:spPr>
        <p:txBody>
          <a:bodyPr/>
          <a:lstStyle/>
          <a:p>
            <a:pPr>
              <a:buFont typeface="Wingdings" pitchFamily="2" charset="2"/>
              <a:buNone/>
            </a:pPr>
            <a:r>
              <a:rPr lang="en-US" sz="5400" dirty="0" smtClean="0"/>
              <a:t>13:19 </a:t>
            </a:r>
            <a:r>
              <a:rPr lang="en-US" sz="5400" dirty="0"/>
              <a:t>Now no blacksmith could be found in all the land of Israel, for the Philistines said, “Otherwise the Hebrews will make swords or spears.” </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1 Saul was thirty years old when he became king, and he reigned for forty-two years.</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1 Saul was thirty years old when he became king, and he reigned for forty-two years.</a:t>
            </a:r>
          </a:p>
          <a:p>
            <a:pPr>
              <a:buNone/>
            </a:pPr>
            <a:r>
              <a:rPr lang="en-US" sz="4800" dirty="0" smtClean="0"/>
              <a:t>2 Saul selected 3,000 special troops from the army of Israel and sent the rest of the men home. </a:t>
            </a:r>
            <a:endParaRPr lang="en-US" sz="4800" dirty="0"/>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He took 2,000 of the chosen men with him to </a:t>
            </a:r>
            <a:r>
              <a:rPr lang="en-US" sz="4800" dirty="0" err="1" smtClean="0"/>
              <a:t>Micmash</a:t>
            </a:r>
            <a:r>
              <a:rPr lang="en-US" sz="4800" dirty="0" smtClean="0"/>
              <a:t> and the hill country of Bethel. The other 1,000 went with Saul’s son Jonathan to </a:t>
            </a:r>
            <a:r>
              <a:rPr lang="en-US" sz="4800" dirty="0" err="1" smtClean="0"/>
              <a:t>Gibeah</a:t>
            </a:r>
            <a:r>
              <a:rPr lang="en-US" sz="4800" dirty="0" smtClean="0"/>
              <a:t> in the land of Benjamin. </a:t>
            </a:r>
            <a:endParaRPr lang="en-US" sz="4800" dirty="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3 Soon after this, Jonathan attacked and defeated the garrison of Philistines at </a:t>
            </a:r>
            <a:r>
              <a:rPr lang="en-US" sz="4800" dirty="0" err="1" smtClean="0"/>
              <a:t>Geba</a:t>
            </a:r>
            <a:r>
              <a:rPr lang="en-US" sz="4800" dirty="0" smtClean="0"/>
              <a:t>. The news spread quickly among the </a:t>
            </a:r>
            <a:r>
              <a:rPr lang="en-US" sz="4800" smtClean="0"/>
              <a:t>Philistines.</a:t>
            </a:r>
            <a:endParaRPr lang="en-US" sz="4800" dirty="0" smtClean="0"/>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3 Soon after this, Jonathan attacked and defeated the garrison of Philistines at </a:t>
            </a:r>
            <a:r>
              <a:rPr lang="en-US" sz="4800" dirty="0" err="1" smtClean="0"/>
              <a:t>Geba</a:t>
            </a:r>
            <a:r>
              <a:rPr lang="en-US" sz="4800" dirty="0" smtClean="0"/>
              <a:t>. The news spread quickly among the Philistines.</a:t>
            </a:r>
          </a:p>
          <a:p>
            <a:pPr>
              <a:buNone/>
            </a:pPr>
            <a:r>
              <a:rPr lang="en-US" sz="4800" dirty="0" smtClean="0"/>
              <a:t>So Saul blew the ram’s horn throughout the land, saying, “Hebrews, hear this! Rise up in revolt!” </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4 All Israel heard the news that Saul had destroyed the Philistine garrison at </a:t>
            </a:r>
            <a:r>
              <a:rPr lang="en-US" sz="4800" dirty="0" err="1" smtClean="0"/>
              <a:t>Geba</a:t>
            </a:r>
            <a:r>
              <a:rPr lang="en-US" sz="4800" dirty="0" smtClean="0"/>
              <a:t> and that the Philistines now hated the Israelites more than ever. So the entire Israelite army was summoned to join Saul at </a:t>
            </a:r>
            <a:r>
              <a:rPr lang="en-US" sz="4800" dirty="0" err="1" smtClean="0"/>
              <a:t>Gilgal</a:t>
            </a:r>
            <a:r>
              <a:rPr lang="en-US" sz="4800" dirty="0" smtClean="0"/>
              <a:t>. </a:t>
            </a:r>
            <a:endParaRPr lang="en-US" sz="4800" dirty="0"/>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5 The Philistines mustered a mighty army of 3,000 chariots, 6,000 charioteers, and as many warriors as the grains of sand on the seashore! They camped at </a:t>
            </a:r>
            <a:r>
              <a:rPr lang="en-US" sz="4800" dirty="0" err="1" smtClean="0"/>
              <a:t>Micmash</a:t>
            </a:r>
            <a:r>
              <a:rPr lang="en-US" sz="4800" dirty="0" smtClean="0"/>
              <a:t> east of Beth-</a:t>
            </a:r>
            <a:r>
              <a:rPr lang="en-US" sz="4800" dirty="0" err="1" smtClean="0"/>
              <a:t>aven</a:t>
            </a:r>
            <a:r>
              <a:rPr lang="en-US" sz="4800" dirty="0" smtClean="0"/>
              <a:t>.</a:t>
            </a:r>
            <a:endParaRPr lang="en-US" sz="4800" dirty="0"/>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 6 The men of Israel saw what a tight spot they were in; and because they were hard pressed by the enemy, they tried to hide in caves, thickets, rocks, holes, and cisterns. </a:t>
            </a:r>
          </a:p>
          <a:p>
            <a:pPr>
              <a:buNone/>
            </a:pPr>
            <a:r>
              <a:rPr lang="en-US" sz="4800" dirty="0" smtClean="0"/>
              <a:t>7 Some of them crossed the Jordan River and escaped into the land of Gad and Gilead. </a:t>
            </a:r>
            <a:endParaRPr lang="en-US" sz="4800" dirty="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Meanwhile, Saul stayed at </a:t>
            </a:r>
            <a:r>
              <a:rPr lang="en-US" sz="4800" dirty="0" err="1" smtClean="0"/>
              <a:t>Gilgal</a:t>
            </a:r>
            <a:r>
              <a:rPr lang="en-US" sz="4800" dirty="0" smtClean="0"/>
              <a:t>, and his men were trembling with fear. </a:t>
            </a:r>
          </a:p>
          <a:p>
            <a:pPr>
              <a:buNone/>
            </a:pPr>
            <a:r>
              <a:rPr lang="en-US" sz="4800" dirty="0" smtClean="0"/>
              <a:t>8 Saul waited there seven days for Samuel, as Samuel had instructed him earlier, but Samuel still didn’t come. Saul realized that his troops were rapidly slipping away. </a:t>
            </a:r>
            <a:endParaRPr lang="en-US" sz="4800" dirty="0"/>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9 So he demanded, “Bring me the burnt offering and the peace offerings!” And Saul sacrificed the burnt offering </a:t>
            </a:r>
            <a:r>
              <a:rPr lang="en-US" sz="4800" smtClean="0"/>
              <a:t>himself.</a:t>
            </a:r>
            <a:endParaRPr lang="en-US" sz="4800" dirty="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17 Later Samuel called all the people of Israel to meet before the Lord at </a:t>
            </a:r>
            <a:r>
              <a:rPr lang="en-US" sz="4800" dirty="0" err="1" smtClean="0"/>
              <a:t>Mizpah</a:t>
            </a:r>
            <a:r>
              <a:rPr lang="en-US" sz="4800" dirty="0" smtClean="0"/>
              <a:t>. </a:t>
            </a:r>
          </a:p>
          <a:p>
            <a:pPr>
              <a:buNone/>
            </a:pPr>
            <a:r>
              <a:rPr lang="en-US" sz="4800" dirty="0" smtClean="0"/>
              <a:t>18 And he said, “This is what the Lord, the God of Israel, has declared: I brought you from Egypt and rescued you from the Egyptians and from all of the nations that were oppressing you. </a:t>
            </a:r>
            <a:endParaRPr lang="en-US" sz="4800" dirty="0"/>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9 So he demanded, “Bring me the burnt offering and the peace offerings!” And Saul sacrificed the burnt offering </a:t>
            </a:r>
            <a:r>
              <a:rPr lang="en-US" sz="4800" smtClean="0"/>
              <a:t>himself.</a:t>
            </a:r>
            <a:endParaRPr lang="en-US" sz="4800" dirty="0" smtClean="0"/>
          </a:p>
        </p:txBody>
      </p:sp>
      <p:sp>
        <p:nvSpPr>
          <p:cNvPr id="4" name="Rectangle 4"/>
          <p:cNvSpPr>
            <a:spLocks noChangeArrowheads="1"/>
          </p:cNvSpPr>
          <p:nvPr/>
        </p:nvSpPr>
        <p:spPr bwMode="auto">
          <a:xfrm>
            <a:off x="2667000" y="3962400"/>
            <a:ext cx="5562600" cy="1295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5400" b="0" dirty="0" smtClean="0">
                <a:effectLst>
                  <a:outerShdw blurRad="38100" dist="38100" dir="2700000" algn="tl">
                    <a:srgbClr val="000000"/>
                  </a:outerShdw>
                </a:effectLst>
              </a:rPr>
              <a:t>Saul was not a Levite like Samuel</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4370" name="Rectangle 2"/>
          <p:cNvSpPr>
            <a:spLocks noGrp="1" noChangeArrowheads="1"/>
          </p:cNvSpPr>
          <p:nvPr>
            <p:ph type="title"/>
          </p:nvPr>
        </p:nvSpPr>
        <p:spPr/>
        <p:txBody>
          <a:bodyPr/>
          <a:lstStyle/>
          <a:p>
            <a:r>
              <a:rPr lang="en-US" sz="8800" dirty="0" smtClean="0"/>
              <a:t>1 Samuel 13</a:t>
            </a:r>
            <a:endParaRPr lang="en-US" sz="8800" dirty="0"/>
          </a:p>
        </p:txBody>
      </p:sp>
      <p:sp>
        <p:nvSpPr>
          <p:cNvPr id="954371" name="Rectangle 3"/>
          <p:cNvSpPr>
            <a:spLocks noGrp="1" noChangeArrowheads="1"/>
          </p:cNvSpPr>
          <p:nvPr>
            <p:ph type="body" idx="1"/>
          </p:nvPr>
        </p:nvSpPr>
        <p:spPr>
          <a:xfrm>
            <a:off x="0" y="1371600"/>
            <a:ext cx="9144000" cy="4876800"/>
          </a:xfrm>
        </p:spPr>
        <p:txBody>
          <a:bodyPr/>
          <a:lstStyle/>
          <a:p>
            <a:pPr>
              <a:buNone/>
            </a:pPr>
            <a:r>
              <a:rPr lang="en-US" sz="4800" dirty="0" smtClean="0"/>
              <a:t>9 So he demanded, “Bring me the burnt offering and the peace offerings!” And Saul sacrificed the burnt offering himself.</a:t>
            </a:r>
          </a:p>
          <a:p>
            <a:pPr>
              <a:buNone/>
            </a:pPr>
            <a:r>
              <a:rPr lang="en-US" sz="4800" dirty="0" smtClean="0"/>
              <a:t>10 Just as Saul was finishing with the burnt offering, Samuel arrived. Saul went out to meet and welcome him. </a:t>
            </a:r>
            <a:endParaRPr lang="en-US" sz="4800" dirty="0"/>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6418" name="Rectangle 2"/>
          <p:cNvSpPr>
            <a:spLocks noGrp="1" noChangeArrowheads="1"/>
          </p:cNvSpPr>
          <p:nvPr>
            <p:ph type="title"/>
          </p:nvPr>
        </p:nvSpPr>
        <p:spPr/>
        <p:txBody>
          <a:bodyPr/>
          <a:lstStyle/>
          <a:p>
            <a:r>
              <a:rPr lang="en-US" sz="8800" dirty="0" smtClean="0"/>
              <a:t>1 Samuel 13</a:t>
            </a:r>
            <a:endParaRPr lang="en-US" sz="8800" dirty="0"/>
          </a:p>
        </p:txBody>
      </p:sp>
      <p:sp>
        <p:nvSpPr>
          <p:cNvPr id="956419"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11 But Samuel said, “What have you done?” </a:t>
            </a:r>
            <a:endParaRPr lang="en-US" sz="4800" dirty="0" smtClean="0"/>
          </a:p>
          <a:p>
            <a:pPr>
              <a:buFont typeface="Wingdings" pitchFamily="2" charset="2"/>
              <a:buNone/>
            </a:pPr>
            <a:r>
              <a:rPr lang="en-US" sz="4800" dirty="0" smtClean="0"/>
              <a:t>And </a:t>
            </a:r>
            <a:r>
              <a:rPr lang="en-US" sz="4800" dirty="0"/>
              <a:t>Saul said, “Because I saw that the people were scattering from me, and that you did not come within the appointed days, and that the Philistines were assembling at </a:t>
            </a:r>
            <a:r>
              <a:rPr lang="en-US" sz="4800" dirty="0" err="1" smtClean="0"/>
              <a:t>Michmash</a:t>
            </a:r>
            <a:r>
              <a:rPr lang="en-US" sz="4800" dirty="0" smtClean="0"/>
              <a:t> </a:t>
            </a:r>
            <a:endParaRPr lang="en-US" sz="4800"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7442" name="Rectangle 2"/>
          <p:cNvSpPr>
            <a:spLocks noGrp="1" noChangeArrowheads="1"/>
          </p:cNvSpPr>
          <p:nvPr>
            <p:ph type="title"/>
          </p:nvPr>
        </p:nvSpPr>
        <p:spPr/>
        <p:txBody>
          <a:bodyPr/>
          <a:lstStyle/>
          <a:p>
            <a:r>
              <a:rPr lang="en-US" sz="8800" dirty="0" smtClean="0"/>
              <a:t>1 Samuel 13</a:t>
            </a:r>
            <a:endParaRPr lang="en-US" sz="8800" dirty="0"/>
          </a:p>
        </p:txBody>
      </p:sp>
      <p:sp>
        <p:nvSpPr>
          <p:cNvPr id="95744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a:t>12 therefore I said, ‘Now the Philistines will come down against me at Gilgal, and I have not asked the favor of the Lord.’ So I forced myself and offered the burnt offering.”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8466" name="Rectangle 2"/>
          <p:cNvSpPr>
            <a:spLocks noGrp="1" noChangeArrowheads="1"/>
          </p:cNvSpPr>
          <p:nvPr>
            <p:ph type="title"/>
          </p:nvPr>
        </p:nvSpPr>
        <p:spPr/>
        <p:txBody>
          <a:bodyPr/>
          <a:lstStyle/>
          <a:p>
            <a:r>
              <a:rPr lang="en-US" sz="8800" dirty="0" smtClean="0"/>
              <a:t>1 Samuel 13</a:t>
            </a:r>
            <a:endParaRPr lang="en-US" sz="8800" dirty="0"/>
          </a:p>
        </p:txBody>
      </p:sp>
      <p:sp>
        <p:nvSpPr>
          <p:cNvPr id="958467"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13 Samuel said to Saul, </a:t>
            </a:r>
            <a:r>
              <a:rPr lang="en-US" sz="4800" dirty="0" smtClean="0"/>
              <a:t>“You </a:t>
            </a:r>
            <a:r>
              <a:rPr lang="en-US" sz="4800" dirty="0"/>
              <a:t>have acted foolishly; you have not kept the commandment of the Lord your God, which He commanded you, for now the Lord would have established your kingdom over Israel forever.</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9490" name="Rectangle 2"/>
          <p:cNvSpPr>
            <a:spLocks noGrp="1" noChangeArrowheads="1"/>
          </p:cNvSpPr>
          <p:nvPr>
            <p:ph type="title"/>
          </p:nvPr>
        </p:nvSpPr>
        <p:spPr/>
        <p:txBody>
          <a:bodyPr/>
          <a:lstStyle/>
          <a:p>
            <a:r>
              <a:rPr lang="en-US" sz="8800" dirty="0" smtClean="0"/>
              <a:t>1 Samuel 13</a:t>
            </a:r>
            <a:endParaRPr lang="en-US" sz="8800" dirty="0"/>
          </a:p>
        </p:txBody>
      </p:sp>
      <p:sp>
        <p:nvSpPr>
          <p:cNvPr id="95949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14 But now your kingdom shall not endure. The Lord has sought out for Himself </a:t>
            </a:r>
            <a:r>
              <a:rPr lang="en-US" sz="4800" u="sng" dirty="0"/>
              <a:t>a man after His own heart</a:t>
            </a:r>
            <a:r>
              <a:rPr lang="en-US" sz="4800" dirty="0"/>
              <a:t>, and the Lord has appointed him as ruler over His people, because you have not kept what the Lord commanded you.”</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6594" name="Rectangle 2"/>
          <p:cNvSpPr>
            <a:spLocks noGrp="1" noChangeArrowheads="1"/>
          </p:cNvSpPr>
          <p:nvPr>
            <p:ph type="title"/>
          </p:nvPr>
        </p:nvSpPr>
        <p:spPr/>
        <p:txBody>
          <a:bodyPr/>
          <a:lstStyle/>
          <a:p>
            <a:r>
              <a:rPr lang="en-US" sz="8800" dirty="0" smtClean="0"/>
              <a:t>1 Samuel 13</a:t>
            </a:r>
            <a:endParaRPr lang="en-US" sz="8800" dirty="0"/>
          </a:p>
        </p:txBody>
      </p:sp>
      <p:sp>
        <p:nvSpPr>
          <p:cNvPr id="100659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a:t>14 But now your kingdom shall not endure. The Lord has sought out for Himself a man after His own heart, and the Lord has appointed him as ruler over His people, because you have not kept what the Lord commanded you.”</a:t>
            </a:r>
          </a:p>
        </p:txBody>
      </p:sp>
      <p:sp>
        <p:nvSpPr>
          <p:cNvPr id="1006596" name="Rectangle 4"/>
          <p:cNvSpPr>
            <a:spLocks noChangeArrowheads="1"/>
          </p:cNvSpPr>
          <p:nvPr/>
        </p:nvSpPr>
        <p:spPr bwMode="auto">
          <a:xfrm>
            <a:off x="3352800" y="762000"/>
            <a:ext cx="55626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4800" b="0" dirty="0">
                <a:effectLst>
                  <a:outerShdw blurRad="38100" dist="38100" dir="2700000" algn="tl">
                    <a:srgbClr val="000000"/>
                  </a:outerShdw>
                </a:effectLst>
              </a:rPr>
              <a:t>Failing to wait according to God’s instructions was an injection of self into the situation.</a:t>
            </a:r>
          </a:p>
          <a:p>
            <a:pPr algn="l">
              <a:lnSpc>
                <a:spcPct val="75000"/>
              </a:lnSpc>
              <a:spcBef>
                <a:spcPct val="10000"/>
              </a:spcBef>
            </a:pPr>
            <a:r>
              <a:rPr lang="en-US" sz="4800" b="0" dirty="0" smtClean="0">
                <a:effectLst>
                  <a:outerShdw blurRad="38100" dist="38100" dir="2700000" algn="tl">
                    <a:srgbClr val="000000"/>
                  </a:outerShdw>
                </a:effectLst>
              </a:rPr>
              <a:t>“Since </a:t>
            </a:r>
            <a:r>
              <a:rPr lang="en-US" sz="4800" b="0" dirty="0">
                <a:effectLst>
                  <a:outerShdw blurRad="38100" dist="38100" dir="2700000" algn="tl">
                    <a:srgbClr val="000000"/>
                  </a:outerShdw>
                </a:effectLst>
              </a:rPr>
              <a:t>God </a:t>
            </a:r>
            <a:r>
              <a:rPr lang="en-US" sz="4800" b="0" dirty="0" smtClean="0">
                <a:effectLst>
                  <a:outerShdw blurRad="38100" dist="38100" dir="2700000" algn="tl">
                    <a:srgbClr val="000000"/>
                  </a:outerShdw>
                </a:effectLst>
              </a:rPr>
              <a:t>wasn’t </a:t>
            </a:r>
            <a:r>
              <a:rPr lang="en-US" sz="4800" b="0" dirty="0">
                <a:effectLst>
                  <a:outerShdw blurRad="38100" dist="38100" dir="2700000" algn="tl">
                    <a:srgbClr val="000000"/>
                  </a:outerShdw>
                </a:effectLst>
              </a:rPr>
              <a:t>going to come through, </a:t>
            </a:r>
            <a:r>
              <a:rPr lang="en-US" sz="4800" b="0" dirty="0" smtClean="0">
                <a:effectLst>
                  <a:outerShdw blurRad="38100" dist="38100" dir="2700000" algn="tl">
                    <a:srgbClr val="000000"/>
                  </a:outerShdw>
                </a:effectLst>
              </a:rPr>
              <a:t>I had to </a:t>
            </a:r>
            <a:r>
              <a:rPr lang="en-US" sz="4800" b="0" dirty="0">
                <a:effectLst>
                  <a:outerShdw blurRad="38100" dist="38100" dir="2700000" algn="tl">
                    <a:srgbClr val="000000"/>
                  </a:outerShdw>
                </a:effectLst>
              </a:rPr>
              <a:t>take </a:t>
            </a:r>
            <a:r>
              <a:rPr lang="en-US" sz="4800" b="0" dirty="0" smtClean="0">
                <a:effectLst>
                  <a:outerShdw blurRad="38100" dist="38100" dir="2700000" algn="tl">
                    <a:srgbClr val="000000"/>
                  </a:outerShdw>
                </a:effectLst>
              </a:rPr>
              <a:t>matters </a:t>
            </a:r>
            <a:r>
              <a:rPr lang="en-US" sz="4800" b="0" dirty="0">
                <a:effectLst>
                  <a:outerShdw blurRad="38100" dist="38100" dir="2700000" algn="tl">
                    <a:srgbClr val="000000"/>
                  </a:outerShdw>
                </a:effectLst>
              </a:rPr>
              <a:t>into my own hands</a:t>
            </a:r>
            <a:r>
              <a:rPr lang="en-US" sz="4800" b="0" dirty="0" smtClean="0">
                <a:effectLst>
                  <a:outerShdw blurRad="38100" dist="38100" dir="2700000" algn="tl">
                    <a:srgbClr val="000000"/>
                  </a:outerShdw>
                </a:effectLst>
              </a:rPr>
              <a:t>…”</a:t>
            </a:r>
            <a:endParaRPr lang="en-US" sz="48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6594" name="Rectangle 2"/>
          <p:cNvSpPr>
            <a:spLocks noGrp="1" noChangeArrowheads="1"/>
          </p:cNvSpPr>
          <p:nvPr>
            <p:ph type="title"/>
          </p:nvPr>
        </p:nvSpPr>
        <p:spPr/>
        <p:txBody>
          <a:bodyPr/>
          <a:lstStyle/>
          <a:p>
            <a:r>
              <a:rPr lang="en-US" sz="8800" dirty="0" smtClean="0"/>
              <a:t>1 Samuel 13</a:t>
            </a:r>
            <a:endParaRPr lang="en-US" sz="8800" dirty="0"/>
          </a:p>
        </p:txBody>
      </p:sp>
      <p:sp>
        <p:nvSpPr>
          <p:cNvPr id="100659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a:t>14 But now your kingdom shall not endure. The Lord has sought out for Himself a man after His own heart, and the Lord has appointed him as ruler over His people, because you have not kept what the Lord commanded you.”</a:t>
            </a:r>
          </a:p>
        </p:txBody>
      </p:sp>
      <p:sp>
        <p:nvSpPr>
          <p:cNvPr id="1006596" name="Rectangle 4"/>
          <p:cNvSpPr>
            <a:spLocks noChangeArrowheads="1"/>
          </p:cNvSpPr>
          <p:nvPr/>
        </p:nvSpPr>
        <p:spPr bwMode="auto">
          <a:xfrm>
            <a:off x="3352800" y="762000"/>
            <a:ext cx="5562600" cy="5715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4800" b="0" dirty="0">
                <a:effectLst>
                  <a:outerShdw blurRad="38100" dist="38100" dir="2700000" algn="tl">
                    <a:srgbClr val="000000"/>
                  </a:outerShdw>
                </a:effectLst>
              </a:rPr>
              <a:t>Failing to wait according to God’s instructions was an injection of self into the situation.</a:t>
            </a:r>
          </a:p>
          <a:p>
            <a:pPr algn="l">
              <a:lnSpc>
                <a:spcPct val="75000"/>
              </a:lnSpc>
              <a:spcBef>
                <a:spcPct val="10000"/>
              </a:spcBef>
            </a:pPr>
            <a:r>
              <a:rPr lang="en-US" sz="4800" b="0" dirty="0" smtClean="0">
                <a:effectLst>
                  <a:outerShdw blurRad="38100" dist="38100" dir="2700000" algn="tl">
                    <a:srgbClr val="000000"/>
                  </a:outerShdw>
                </a:effectLst>
              </a:rPr>
              <a:t>“Since </a:t>
            </a:r>
            <a:r>
              <a:rPr lang="en-US" sz="4800" b="0" dirty="0">
                <a:effectLst>
                  <a:outerShdw blurRad="38100" dist="38100" dir="2700000" algn="tl">
                    <a:srgbClr val="000000"/>
                  </a:outerShdw>
                </a:effectLst>
              </a:rPr>
              <a:t>God </a:t>
            </a:r>
            <a:r>
              <a:rPr lang="en-US" sz="4800" b="0" dirty="0" smtClean="0">
                <a:effectLst>
                  <a:outerShdw blurRad="38100" dist="38100" dir="2700000" algn="tl">
                    <a:srgbClr val="000000"/>
                  </a:outerShdw>
                </a:effectLst>
              </a:rPr>
              <a:t>wasn’t </a:t>
            </a:r>
            <a:r>
              <a:rPr lang="en-US" sz="4800" b="0" dirty="0">
                <a:effectLst>
                  <a:outerShdw blurRad="38100" dist="38100" dir="2700000" algn="tl">
                    <a:srgbClr val="000000"/>
                  </a:outerShdw>
                </a:effectLst>
              </a:rPr>
              <a:t>going to come through, </a:t>
            </a:r>
            <a:r>
              <a:rPr lang="en-US" sz="4800" b="0" dirty="0" smtClean="0">
                <a:effectLst>
                  <a:outerShdw blurRad="38100" dist="38100" dir="2700000" algn="tl">
                    <a:srgbClr val="000000"/>
                  </a:outerShdw>
                </a:effectLst>
              </a:rPr>
              <a:t>I had to </a:t>
            </a:r>
            <a:r>
              <a:rPr lang="en-US" sz="4800" b="0" dirty="0">
                <a:effectLst>
                  <a:outerShdw blurRad="38100" dist="38100" dir="2700000" algn="tl">
                    <a:srgbClr val="000000"/>
                  </a:outerShdw>
                </a:effectLst>
              </a:rPr>
              <a:t>take </a:t>
            </a:r>
            <a:r>
              <a:rPr lang="en-US" sz="4800" b="0" dirty="0" smtClean="0">
                <a:effectLst>
                  <a:outerShdw blurRad="38100" dist="38100" dir="2700000" algn="tl">
                    <a:srgbClr val="000000"/>
                  </a:outerShdw>
                </a:effectLst>
              </a:rPr>
              <a:t>matters </a:t>
            </a:r>
            <a:r>
              <a:rPr lang="en-US" sz="4800" b="0" dirty="0">
                <a:effectLst>
                  <a:outerShdw blurRad="38100" dist="38100" dir="2700000" algn="tl">
                    <a:srgbClr val="000000"/>
                  </a:outerShdw>
                </a:effectLst>
              </a:rPr>
              <a:t>into my own hands</a:t>
            </a:r>
            <a:r>
              <a:rPr lang="en-US" sz="4800" b="0" dirty="0" smtClean="0">
                <a:effectLst>
                  <a:outerShdw blurRad="38100" dist="38100" dir="2700000" algn="tl">
                    <a:srgbClr val="000000"/>
                  </a:outerShdw>
                </a:effectLst>
              </a:rPr>
              <a:t>…”</a:t>
            </a:r>
            <a:endParaRPr lang="en-US" sz="4800" b="0" dirty="0">
              <a:effectLst>
                <a:outerShdw blurRad="38100" dist="38100" dir="2700000" algn="tl">
                  <a:srgbClr val="000000"/>
                </a:outerShdw>
              </a:effectLst>
            </a:endParaRPr>
          </a:p>
        </p:txBody>
      </p:sp>
      <p:sp>
        <p:nvSpPr>
          <p:cNvPr id="5" name="Rectangle 4"/>
          <p:cNvSpPr>
            <a:spLocks noChangeArrowheads="1"/>
          </p:cNvSpPr>
          <p:nvPr/>
        </p:nvSpPr>
        <p:spPr bwMode="auto">
          <a:xfrm>
            <a:off x="152400" y="4343400"/>
            <a:ext cx="6248400" cy="236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4800" b="0" dirty="0" smtClean="0">
                <a:effectLst>
                  <a:outerShdw blurRad="38100" dist="38100" dir="2700000" algn="tl">
                    <a:srgbClr val="000000"/>
                  </a:outerShdw>
                </a:effectLst>
              </a:rPr>
              <a:t>After all the signs from last week, he should have known by now that God was in charge…</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6594" name="Rectangle 2"/>
          <p:cNvSpPr>
            <a:spLocks noGrp="1" noChangeArrowheads="1"/>
          </p:cNvSpPr>
          <p:nvPr>
            <p:ph type="title"/>
          </p:nvPr>
        </p:nvSpPr>
        <p:spPr/>
        <p:txBody>
          <a:bodyPr/>
          <a:lstStyle/>
          <a:p>
            <a:r>
              <a:rPr lang="en-US" sz="8800" dirty="0" smtClean="0"/>
              <a:t>1 Samuel 13</a:t>
            </a:r>
            <a:endParaRPr lang="en-US" sz="8800" dirty="0"/>
          </a:p>
        </p:txBody>
      </p:sp>
      <p:sp>
        <p:nvSpPr>
          <p:cNvPr id="100659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a:t>14 But now your kingdom shall not endure. The Lord has sought out for Himself a man after His own heart, and the Lord has appointed him as ruler over His people, because you have not kept what the Lord commanded you.”</a:t>
            </a:r>
          </a:p>
        </p:txBody>
      </p:sp>
      <p:sp>
        <p:nvSpPr>
          <p:cNvPr id="6" name="Rectangle 5"/>
          <p:cNvSpPr>
            <a:spLocks noChangeArrowheads="1"/>
          </p:cNvSpPr>
          <p:nvPr/>
        </p:nvSpPr>
        <p:spPr bwMode="auto">
          <a:xfrm>
            <a:off x="228600" y="4876800"/>
            <a:ext cx="7772400" cy="1828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7200" b="0" dirty="0" smtClean="0">
                <a:effectLst>
                  <a:outerShdw blurRad="38100" dist="38100" dir="2700000" algn="tl">
                    <a:srgbClr val="000000"/>
                  </a:outerShdw>
                </a:effectLst>
              </a:rPr>
              <a:t>“Taking matters into your own hands”</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6594" name="Rectangle 2"/>
          <p:cNvSpPr>
            <a:spLocks noGrp="1" noChangeArrowheads="1"/>
          </p:cNvSpPr>
          <p:nvPr>
            <p:ph type="title"/>
          </p:nvPr>
        </p:nvSpPr>
        <p:spPr/>
        <p:txBody>
          <a:bodyPr/>
          <a:lstStyle/>
          <a:p>
            <a:r>
              <a:rPr lang="en-US" sz="8800" dirty="0" smtClean="0"/>
              <a:t>1 Samuel 13</a:t>
            </a:r>
            <a:endParaRPr lang="en-US" sz="8800" dirty="0"/>
          </a:p>
        </p:txBody>
      </p:sp>
      <p:sp>
        <p:nvSpPr>
          <p:cNvPr id="100659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a:t>14 But now your kingdom shall not endure. The Lord has sought out for Himself a man after His own heart, and the Lord has appointed him as ruler over His people, because you have not kept what the Lord commanded you.”</a:t>
            </a:r>
          </a:p>
        </p:txBody>
      </p:sp>
      <p:sp>
        <p:nvSpPr>
          <p:cNvPr id="6" name="Rectangle 5"/>
          <p:cNvSpPr>
            <a:spLocks noChangeArrowheads="1"/>
          </p:cNvSpPr>
          <p:nvPr/>
        </p:nvSpPr>
        <p:spPr bwMode="auto">
          <a:xfrm>
            <a:off x="228600" y="4953000"/>
            <a:ext cx="7086600" cy="17526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7200" b="0" dirty="0" smtClean="0">
                <a:effectLst>
                  <a:outerShdw blurRad="38100" dist="38100" dir="2700000" algn="tl">
                    <a:srgbClr val="000000"/>
                  </a:outerShdw>
                </a:effectLst>
              </a:rPr>
              <a:t>Becomes a pattern in Saul’s life</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19 But though I have rescued you from your misery and distress, you have rejected your God today and have said, ‘No, we want a king instead!’ Now, therefore, present yourselves before the Lord by tribes and clans.” </a:t>
            </a:r>
            <a:endParaRPr lang="en-US" sz="4800" dirty="0"/>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0514"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60516" name="Rectangle 4"/>
          <p:cNvSpPr>
            <a:spLocks noChangeArrowheads="1"/>
          </p:cNvSpPr>
          <p:nvPr/>
        </p:nvSpPr>
        <p:spPr bwMode="auto">
          <a:xfrm>
            <a:off x="304800" y="2667000"/>
            <a:ext cx="7924800" cy="2438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10000"/>
              </a:spcBef>
            </a:pPr>
            <a:r>
              <a:rPr lang="en-US" sz="10600" b="0">
                <a:effectLst>
                  <a:outerShdw blurRad="38100" dist="38100" dir="2700000" algn="tl">
                    <a:srgbClr val="000000"/>
                  </a:outerShdw>
                </a:effectLst>
              </a:rPr>
              <a:t>Saul’s foolish vow</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	6	Then Jonathan said to the young man who was carrying his armor, “Come and let us cross over to the garrison of these uncircumcised; perhaps the Lord will work for us, for the Lord is not restrained to save by many or by few.” </a:t>
            </a:r>
            <a:endParaRPr lang="en-US" sz="4800" dirty="0"/>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9 “If they say to us, ‘Wait until we come to you’; then we will stand in our place and not go up to them. </a:t>
            </a:r>
          </a:p>
          <a:p>
            <a:pPr>
              <a:buNone/>
            </a:pPr>
            <a:r>
              <a:rPr lang="en-US" sz="4800" dirty="0" smtClean="0"/>
              <a:t>10 But if they say, ‘Come up to us,’ then we will go up, for the Lord has given them into our hands; and this shall be the sign to us.” </a:t>
            </a:r>
          </a:p>
        </p:txBody>
      </p:sp>
      <p:sp>
        <p:nvSpPr>
          <p:cNvPr id="4" name="Rectangle 4"/>
          <p:cNvSpPr>
            <a:spLocks noChangeArrowheads="1"/>
          </p:cNvSpPr>
          <p:nvPr/>
        </p:nvSpPr>
        <p:spPr bwMode="auto">
          <a:xfrm>
            <a:off x="2971800" y="304800"/>
            <a:ext cx="4800600" cy="762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9000"/>
              </a:lnSpc>
              <a:spcBef>
                <a:spcPct val="10000"/>
              </a:spcBef>
            </a:pPr>
            <a:r>
              <a:rPr lang="en-US" sz="5400" b="0" dirty="0" smtClean="0">
                <a:effectLst>
                  <a:outerShdw blurRad="38100" dist="38100" dir="2700000" algn="tl">
                    <a:srgbClr val="000000"/>
                  </a:outerShdw>
                </a:effectLst>
              </a:rPr>
              <a:t>“Fleecing God”</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295400"/>
            <a:ext cx="9144000" cy="4876800"/>
          </a:xfrm>
        </p:spPr>
        <p:txBody>
          <a:bodyPr/>
          <a:lstStyle/>
          <a:p>
            <a:pPr>
              <a:buNone/>
            </a:pPr>
            <a:r>
              <a:rPr lang="en-US" sz="4800" dirty="0" smtClean="0"/>
              <a:t>11 When both of them revealed themselves to the garrison of the Philistines, the Philistines said, “Behold, Hebrews are coming out of the holes where they have hidden themselves.” </a:t>
            </a:r>
          </a:p>
          <a:p>
            <a:pPr>
              <a:buNone/>
            </a:pPr>
            <a:r>
              <a:rPr lang="en-US" sz="4800" dirty="0" smtClean="0"/>
              <a:t>12 So the men of the garrison hailed Jonathan and his armor bearer and said, “Come up to us and we will tell you something.”</a:t>
            </a: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295400"/>
            <a:ext cx="9144000" cy="4876800"/>
          </a:xfrm>
        </p:spPr>
        <p:txBody>
          <a:bodyPr/>
          <a:lstStyle/>
          <a:p>
            <a:pPr>
              <a:buNone/>
            </a:pPr>
            <a:r>
              <a:rPr lang="en-US" sz="4800" dirty="0" smtClean="0"/>
              <a:t>	And Jonathan said to his armor bearer, “Come up after me, for the Lord has given them into the hands of Israel.” </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14 They killed some twenty men in all, and their bodies were scattered over about half an acre. </a:t>
            </a:r>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15 Suddenly, panic broke out in the Philistine army, both in the camp and in the field, including even the outposts and raiding parties. And just then an earthquake struck, and everyone was terrified. </a:t>
            </a:r>
          </a:p>
        </p:txBody>
      </p:sp>
      <p:sp>
        <p:nvSpPr>
          <p:cNvPr id="4" name="Rectangle 4"/>
          <p:cNvSpPr>
            <a:spLocks noChangeArrowheads="1"/>
          </p:cNvSpPr>
          <p:nvPr/>
        </p:nvSpPr>
        <p:spPr bwMode="auto">
          <a:xfrm>
            <a:off x="381000" y="4495800"/>
            <a:ext cx="6629400" cy="2057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9000"/>
              </a:lnSpc>
              <a:spcBef>
                <a:spcPct val="10000"/>
              </a:spcBef>
            </a:pPr>
            <a:r>
              <a:rPr lang="en-US" sz="5400" b="0" dirty="0" smtClean="0">
                <a:effectLst>
                  <a:outerShdw blurRad="38100" dist="38100" dir="2700000" algn="tl">
                    <a:srgbClr val="000000"/>
                  </a:outerShdw>
                </a:effectLst>
              </a:rPr>
              <a:t>Unlike modern people, these people believed in the supernatural</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18 Then Saul shouted to </a:t>
            </a:r>
            <a:r>
              <a:rPr lang="en-US" sz="4800" dirty="0" err="1" smtClean="0"/>
              <a:t>Ahijah</a:t>
            </a:r>
            <a:r>
              <a:rPr lang="en-US" sz="4800" dirty="0" smtClean="0"/>
              <a:t>, “Bring the ephod here!” For at that time </a:t>
            </a:r>
            <a:r>
              <a:rPr lang="en-US" sz="4800" dirty="0" err="1" smtClean="0"/>
              <a:t>Ahijah</a:t>
            </a:r>
            <a:r>
              <a:rPr lang="en-US" sz="4800" dirty="0" smtClean="0"/>
              <a:t> was wearing the ephod in front of the Israelites. </a:t>
            </a:r>
          </a:p>
          <a:p>
            <a:pPr>
              <a:buNone/>
            </a:pPr>
            <a:r>
              <a:rPr lang="en-US" sz="4800" dirty="0" smtClean="0"/>
              <a:t>19 But while Saul was talking to the priest, the confusion in the Philistine camp grew louder and louder. So Saul said to the priest, “Never mind; let’s get going!” </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20 Then Saul and all his men rushed out to the battle and found the Philistines killing each other. There was terrible confusion everywhere.</a:t>
            </a:r>
          </a:p>
        </p:txBody>
      </p:sp>
      <p:sp>
        <p:nvSpPr>
          <p:cNvPr id="4" name="Rectangle 4"/>
          <p:cNvSpPr>
            <a:spLocks noChangeArrowheads="1"/>
          </p:cNvSpPr>
          <p:nvPr/>
        </p:nvSpPr>
        <p:spPr bwMode="auto">
          <a:xfrm>
            <a:off x="2971800" y="3962400"/>
            <a:ext cx="49530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9000"/>
              </a:lnSpc>
              <a:spcBef>
                <a:spcPct val="10000"/>
              </a:spcBef>
            </a:pPr>
            <a:r>
              <a:rPr lang="en-US" sz="5400" b="0" dirty="0" smtClean="0">
                <a:effectLst>
                  <a:outerShdw blurRad="38100" dist="38100" dir="2700000" algn="tl">
                    <a:srgbClr val="000000"/>
                  </a:outerShdw>
                </a:effectLst>
              </a:rPr>
              <a:t>Didn’t have uniforms</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20 Then Saul and all his men rushed out to the battle and found the Philistines killing each other. There was terrible confusion everywhere.</a:t>
            </a:r>
          </a:p>
        </p:txBody>
      </p:sp>
      <p:sp>
        <p:nvSpPr>
          <p:cNvPr id="4" name="Rectangle 4"/>
          <p:cNvSpPr>
            <a:spLocks noChangeArrowheads="1"/>
          </p:cNvSpPr>
          <p:nvPr/>
        </p:nvSpPr>
        <p:spPr bwMode="auto">
          <a:xfrm>
            <a:off x="2971800" y="3962400"/>
            <a:ext cx="4953000" cy="2667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9000"/>
              </a:lnSpc>
              <a:spcBef>
                <a:spcPct val="10000"/>
              </a:spcBef>
            </a:pPr>
            <a:r>
              <a:rPr lang="en-US" sz="5400" b="0" dirty="0" smtClean="0">
                <a:effectLst>
                  <a:outerShdw blurRad="38100" dist="38100" dir="2700000" algn="tl">
                    <a:srgbClr val="000000"/>
                  </a:outerShdw>
                </a:effectLst>
              </a:rPr>
              <a:t>Didn’t have uniforms</a:t>
            </a:r>
          </a:p>
          <a:p>
            <a:pPr algn="l">
              <a:lnSpc>
                <a:spcPct val="79000"/>
              </a:lnSpc>
              <a:spcBef>
                <a:spcPts val="0"/>
              </a:spcBef>
            </a:pPr>
            <a:r>
              <a:rPr lang="en-US" sz="5400" b="0" dirty="0" smtClean="0">
                <a:effectLst>
                  <a:outerShdw blurRad="38100" dist="38100" dir="2700000" algn="tl">
                    <a:srgbClr val="000000"/>
                  </a:outerShdw>
                </a:effectLst>
              </a:rPr>
              <a:t>God was confusing them</a:t>
            </a:r>
            <a:endParaRPr lang="en-US" sz="5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20 So Samuel brought all the tribes of Israel before the Lord, and the tribe of Benjamin was chosen by lot. </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21 Even the Hebrews who had previously gone over to the Philistine army revolted and joined in with Saul…</a:t>
            </a:r>
          </a:p>
          <a:p>
            <a:pPr>
              <a:buNone/>
            </a:pPr>
            <a:r>
              <a:rPr lang="en-US" sz="4800" dirty="0" smtClean="0"/>
              <a:t>22 Likewise, the men of Israel who were hiding in the hill country of Ephraim joined the chase when they saw the Philistines running away. </a:t>
            </a:r>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23 So the Lord saved Israel that day, and the battle continued to rage even beyond Beth-</a:t>
            </a:r>
            <a:r>
              <a:rPr lang="en-US" sz="4800" dirty="0" err="1" smtClean="0"/>
              <a:t>aven</a:t>
            </a:r>
            <a:r>
              <a:rPr lang="en-US" sz="4800" dirty="0" smtClean="0"/>
              <a:t>. </a:t>
            </a: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None/>
            </a:pPr>
            <a:r>
              <a:rPr lang="en-US" sz="4800" dirty="0" smtClean="0"/>
              <a:t>23 So the Lord saved Israel that day, and the battle continued to rage even beyond Beth-</a:t>
            </a:r>
            <a:r>
              <a:rPr lang="en-US" sz="4800" dirty="0" err="1" smtClean="0"/>
              <a:t>aven</a:t>
            </a:r>
            <a:r>
              <a:rPr lang="en-US" sz="4800" dirty="0" smtClean="0"/>
              <a:t>. </a:t>
            </a:r>
          </a:p>
        </p:txBody>
      </p:sp>
      <p:sp>
        <p:nvSpPr>
          <p:cNvPr id="4" name="Rectangle 3"/>
          <p:cNvSpPr/>
          <p:nvPr/>
        </p:nvSpPr>
        <p:spPr bwMode="auto">
          <a:xfrm>
            <a:off x="55755" y="1295400"/>
            <a:ext cx="8991600" cy="609600"/>
          </a:xfrm>
          <a:prstGeom prst="rect">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sp>
        <p:nvSpPr>
          <p:cNvPr id="5" name="Rectangle 4"/>
          <p:cNvSpPr>
            <a:spLocks noChangeArrowheads="1"/>
          </p:cNvSpPr>
          <p:nvPr/>
        </p:nvSpPr>
        <p:spPr bwMode="auto">
          <a:xfrm>
            <a:off x="1219200" y="3352800"/>
            <a:ext cx="6553200" cy="198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9000"/>
              </a:lnSpc>
              <a:spcBef>
                <a:spcPct val="10000"/>
              </a:spcBef>
            </a:pPr>
            <a:r>
              <a:rPr lang="en-US" sz="7200" b="0" dirty="0" smtClean="0">
                <a:effectLst>
                  <a:outerShdw blurRad="38100" dist="38100" dir="2700000" algn="tl">
                    <a:srgbClr val="000000"/>
                  </a:outerShdw>
                </a:effectLst>
              </a:rPr>
              <a:t>This is the real point of the story</a:t>
            </a:r>
            <a:endParaRPr lang="en-US" sz="72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8162" name="Rectangle 2"/>
          <p:cNvSpPr>
            <a:spLocks noGrp="1" noChangeArrowheads="1"/>
          </p:cNvSpPr>
          <p:nvPr>
            <p:ph type="title"/>
          </p:nvPr>
        </p:nvSpPr>
        <p:spPr/>
        <p:txBody>
          <a:bodyPr/>
          <a:lstStyle/>
          <a:p>
            <a:r>
              <a:rPr lang="en-US" sz="8800" dirty="0"/>
              <a:t>1 </a:t>
            </a:r>
            <a:r>
              <a:rPr lang="en-US" sz="8800" dirty="0" smtClean="0"/>
              <a:t>Samuel 14</a:t>
            </a:r>
            <a:endParaRPr lang="en-US" sz="8800" dirty="0"/>
          </a:p>
        </p:txBody>
      </p:sp>
      <p:sp>
        <p:nvSpPr>
          <p:cNvPr id="98816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24 Now the men of Israel were worn out that day, because </a:t>
            </a:r>
            <a:r>
              <a:rPr lang="en-US" sz="4800" u="sng" dirty="0"/>
              <a:t>Saul had made them take an oath</a:t>
            </a:r>
            <a:r>
              <a:rPr lang="en-US" sz="4800" dirty="0"/>
              <a:t>, saying, “Let a curse fall on anyone who eats before evening—before I have full revenge on my enemies.” So no one ate a thing all day, </a:t>
            </a:r>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62" name="Rectangle 2"/>
          <p:cNvSpPr>
            <a:spLocks noGrp="1" noChangeArrowheads="1"/>
          </p:cNvSpPr>
          <p:nvPr>
            <p:ph type="title"/>
          </p:nvPr>
        </p:nvSpPr>
        <p:spPr/>
        <p:txBody>
          <a:bodyPr/>
          <a:lstStyle/>
          <a:p>
            <a:r>
              <a:rPr lang="en-US" sz="8800" dirty="0" smtClean="0"/>
              <a:t>1 Samuel 14</a:t>
            </a:r>
            <a:endParaRPr lang="en-US" sz="8800" dirty="0"/>
          </a:p>
        </p:txBody>
      </p:sp>
      <p:sp>
        <p:nvSpPr>
          <p:cNvPr id="962563"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a:t>25 even though they found honeycomb on the ground in the forest. </a:t>
            </a:r>
          </a:p>
          <a:p>
            <a:pPr>
              <a:buFont typeface="Wingdings" pitchFamily="2" charset="2"/>
              <a:buNone/>
            </a:pPr>
            <a:r>
              <a:rPr lang="en-US" sz="4800"/>
              <a:t>26 They didn’t even touch the honey because they all feared the oath they had taken. </a:t>
            </a:r>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3586" name="Rectangle 2"/>
          <p:cNvSpPr>
            <a:spLocks noGrp="1" noChangeArrowheads="1"/>
          </p:cNvSpPr>
          <p:nvPr>
            <p:ph type="title"/>
          </p:nvPr>
        </p:nvSpPr>
        <p:spPr/>
        <p:txBody>
          <a:bodyPr/>
          <a:lstStyle/>
          <a:p>
            <a:r>
              <a:rPr lang="en-US" sz="8800" dirty="0" smtClean="0"/>
              <a:t>1 Samuel 14</a:t>
            </a:r>
            <a:endParaRPr lang="en-US" sz="8800" dirty="0"/>
          </a:p>
        </p:txBody>
      </p:sp>
      <p:sp>
        <p:nvSpPr>
          <p:cNvPr id="963587"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27 But Jonathan had not heard his father’s command, and he dipped a stick into a piece of honeycomb and ate the honey. After he had eaten it, he felt much better.</a:t>
            </a:r>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4610" name="Rectangle 2"/>
          <p:cNvSpPr>
            <a:spLocks noGrp="1" noChangeArrowheads="1"/>
          </p:cNvSpPr>
          <p:nvPr>
            <p:ph type="title"/>
          </p:nvPr>
        </p:nvSpPr>
        <p:spPr/>
        <p:txBody>
          <a:bodyPr/>
          <a:lstStyle/>
          <a:p>
            <a:r>
              <a:rPr lang="en-US" sz="8800" dirty="0" smtClean="0"/>
              <a:t>1 Samuel 14</a:t>
            </a:r>
            <a:endParaRPr lang="en-US" sz="8800" dirty="0"/>
          </a:p>
        </p:txBody>
      </p:sp>
      <p:sp>
        <p:nvSpPr>
          <p:cNvPr id="96461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28 But one of the men saw him and said, “Your father made the army take a strict oath that anyone who eats food today will be cursed. That is why everyone is weary and faint.” </a:t>
            </a:r>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4610" name="Rectangle 2"/>
          <p:cNvSpPr>
            <a:spLocks noGrp="1" noChangeArrowheads="1"/>
          </p:cNvSpPr>
          <p:nvPr>
            <p:ph type="title"/>
          </p:nvPr>
        </p:nvSpPr>
        <p:spPr/>
        <p:txBody>
          <a:bodyPr/>
          <a:lstStyle/>
          <a:p>
            <a:r>
              <a:rPr lang="en-US" sz="8800" dirty="0" smtClean="0"/>
              <a:t>1 Samuel 14</a:t>
            </a:r>
            <a:endParaRPr lang="en-US" sz="8800" dirty="0"/>
          </a:p>
        </p:txBody>
      </p:sp>
      <p:sp>
        <p:nvSpPr>
          <p:cNvPr id="964611" name="Rectangle 3"/>
          <p:cNvSpPr>
            <a:spLocks noGrp="1" noChangeArrowheads="1"/>
          </p:cNvSpPr>
          <p:nvPr>
            <p:ph type="body" idx="1"/>
          </p:nvPr>
        </p:nvSpPr>
        <p:spPr>
          <a:xfrm>
            <a:off x="0" y="1371600"/>
            <a:ext cx="9144000" cy="4876800"/>
          </a:xfrm>
        </p:spPr>
        <p:txBody>
          <a:bodyPr/>
          <a:lstStyle/>
          <a:p>
            <a:pPr>
              <a:buNone/>
            </a:pPr>
            <a:r>
              <a:rPr lang="en-US" sz="4800" dirty="0" smtClean="0"/>
              <a:t>29 “My father has made trouble for us all!” Jonathan exclaimed. “A command like that only hurts us. See how refreshed I am now that I have eaten this little bit of honey.” </a:t>
            </a:r>
            <a:endParaRPr lang="en-US" sz="4800" dirty="0"/>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5634" name="Rectangle 2"/>
          <p:cNvSpPr>
            <a:spLocks noGrp="1" noChangeArrowheads="1"/>
          </p:cNvSpPr>
          <p:nvPr>
            <p:ph type="title"/>
          </p:nvPr>
        </p:nvSpPr>
        <p:spPr/>
        <p:txBody>
          <a:bodyPr/>
          <a:lstStyle/>
          <a:p>
            <a:r>
              <a:rPr lang="en-US" sz="8800" dirty="0" smtClean="0"/>
              <a:t>1 Samuel 14</a:t>
            </a:r>
            <a:endParaRPr lang="en-US" sz="8800" dirty="0"/>
          </a:p>
        </p:txBody>
      </p:sp>
      <p:sp>
        <p:nvSpPr>
          <p:cNvPr id="96563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43 “Tell me what you have done,” Saul demanded of Jonathan. </a:t>
            </a:r>
            <a:endParaRPr lang="en-US" sz="4800" dirty="0" smtClean="0"/>
          </a:p>
          <a:p>
            <a:pPr>
              <a:buFont typeface="Wingdings" pitchFamily="2" charset="2"/>
              <a:buNone/>
            </a:pPr>
            <a:r>
              <a:rPr lang="en-US" sz="4800" dirty="0" smtClean="0"/>
              <a:t>“</a:t>
            </a:r>
            <a:r>
              <a:rPr lang="en-US" sz="4800" dirty="0"/>
              <a:t>I tasted a little honey,” Jonathan admitted. “It was only a little bit on the end of a stick. Does that deserve death?” </a:t>
            </a:r>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6658" name="Rectangle 2"/>
          <p:cNvSpPr>
            <a:spLocks noGrp="1" noChangeArrowheads="1"/>
          </p:cNvSpPr>
          <p:nvPr>
            <p:ph type="title"/>
          </p:nvPr>
        </p:nvSpPr>
        <p:spPr/>
        <p:txBody>
          <a:bodyPr/>
          <a:lstStyle/>
          <a:p>
            <a:r>
              <a:rPr lang="en-US" sz="8800" dirty="0" smtClean="0"/>
              <a:t>1 Samuel 14</a:t>
            </a:r>
            <a:endParaRPr lang="en-US" sz="8800" dirty="0"/>
          </a:p>
        </p:txBody>
      </p:sp>
      <p:sp>
        <p:nvSpPr>
          <p:cNvPr id="966659"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44 “Yes, Jonathan,” Saul said, “you must die! May God strike me dead if you are not executed for this.” </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20 So Samuel brought all the tribes of Israel before the Lord, and the tribe of Benjamin was chosen by lot. </a:t>
            </a:r>
          </a:p>
          <a:p>
            <a:pPr>
              <a:buNone/>
            </a:pPr>
            <a:r>
              <a:rPr lang="en-US" sz="4800" dirty="0" smtClean="0"/>
              <a:t>21 Then he brought each family of the tribe of Benjamin before the Lord, and the family of the </a:t>
            </a:r>
            <a:r>
              <a:rPr lang="en-US" sz="4800" dirty="0" err="1" smtClean="0"/>
              <a:t>Matrites</a:t>
            </a:r>
            <a:r>
              <a:rPr lang="en-US" sz="4800" dirty="0" smtClean="0"/>
              <a:t> was chosen. And finally </a:t>
            </a:r>
            <a:r>
              <a:rPr lang="en-US" sz="4800" u="sng" dirty="0" smtClean="0"/>
              <a:t>Saul son of Kish</a:t>
            </a:r>
            <a:r>
              <a:rPr lang="en-US" sz="4800" dirty="0" smtClean="0"/>
              <a:t> was chosen from among them. </a:t>
            </a:r>
            <a:endParaRPr lang="en-US" sz="4800" dirty="0"/>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6658" name="Rectangle 2"/>
          <p:cNvSpPr>
            <a:spLocks noGrp="1" noChangeArrowheads="1"/>
          </p:cNvSpPr>
          <p:nvPr>
            <p:ph type="title"/>
          </p:nvPr>
        </p:nvSpPr>
        <p:spPr/>
        <p:txBody>
          <a:bodyPr/>
          <a:lstStyle/>
          <a:p>
            <a:r>
              <a:rPr lang="en-US" sz="8800" dirty="0" smtClean="0"/>
              <a:t>1 Samuel 14</a:t>
            </a:r>
            <a:endParaRPr lang="en-US" sz="8800" dirty="0"/>
          </a:p>
        </p:txBody>
      </p:sp>
      <p:sp>
        <p:nvSpPr>
          <p:cNvPr id="966659"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4800" dirty="0"/>
              <a:t>44 “Yes, Jonathan,” Saul said, “you must die! May God strike me dead if you are not executed for this.” </a:t>
            </a:r>
          </a:p>
        </p:txBody>
      </p:sp>
      <p:sp>
        <p:nvSpPr>
          <p:cNvPr id="4" name="Rectangle 4"/>
          <p:cNvSpPr>
            <a:spLocks noChangeArrowheads="1"/>
          </p:cNvSpPr>
          <p:nvPr/>
        </p:nvSpPr>
        <p:spPr bwMode="auto">
          <a:xfrm>
            <a:off x="838200" y="3657600"/>
            <a:ext cx="6248400" cy="2362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pPr>
            <a:r>
              <a:rPr lang="en-US" sz="6600" b="0" dirty="0" smtClean="0">
                <a:effectLst>
                  <a:outerShdw blurRad="38100" dist="38100" dir="2700000" algn="tl">
                    <a:srgbClr val="000000"/>
                  </a:outerShdw>
                </a:effectLst>
              </a:rPr>
              <a:t>Saul was too proud to admit he was in the wrong</a:t>
            </a:r>
            <a:endParaRPr lang="en-US" sz="66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lstStyle/>
          <a:p>
            <a:r>
              <a:rPr lang="en-US" sz="8800" dirty="0" smtClean="0"/>
              <a:t>1 Samuel 14</a:t>
            </a:r>
            <a:endParaRPr lang="en-US" sz="8800" dirty="0"/>
          </a:p>
        </p:txBody>
      </p:sp>
      <p:sp>
        <p:nvSpPr>
          <p:cNvPr id="967683" name="Rectangle 3"/>
          <p:cNvSpPr>
            <a:spLocks noGrp="1" noChangeArrowheads="1"/>
          </p:cNvSpPr>
          <p:nvPr>
            <p:ph type="body" idx="1"/>
          </p:nvPr>
        </p:nvSpPr>
        <p:spPr>
          <a:xfrm>
            <a:off x="0" y="1371600"/>
            <a:ext cx="9144000" cy="4876800"/>
          </a:xfrm>
        </p:spPr>
        <p:txBody>
          <a:bodyPr/>
          <a:lstStyle/>
          <a:p>
            <a:pPr>
              <a:buNone/>
            </a:pPr>
            <a:r>
              <a:rPr lang="en-US" sz="4800" dirty="0"/>
              <a:t>45 But the people broke in and said to Saul, “Should Jonathan, who saved Israel today, die? Far from it! </a:t>
            </a:r>
            <a:r>
              <a:rPr lang="en-US" sz="4800" dirty="0" smtClean="0"/>
              <a:t>As surely as the Lord lives, not one hair on his head will be touched, for he has been used of God to do a mighty miracle today.” So the people rescued Jonathan, and he was not put to death.</a:t>
            </a:r>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lstStyle/>
          <a:p>
            <a:r>
              <a:rPr lang="en-US" sz="8800" dirty="0" smtClean="0"/>
              <a:t>1 Samuel 14</a:t>
            </a:r>
            <a:endParaRPr lang="en-US" sz="8800" dirty="0"/>
          </a:p>
        </p:txBody>
      </p:sp>
      <p:sp>
        <p:nvSpPr>
          <p:cNvPr id="967683" name="Rectangle 3"/>
          <p:cNvSpPr>
            <a:spLocks noGrp="1" noChangeArrowheads="1"/>
          </p:cNvSpPr>
          <p:nvPr>
            <p:ph type="body" idx="1"/>
          </p:nvPr>
        </p:nvSpPr>
        <p:spPr>
          <a:xfrm>
            <a:off x="0" y="1371600"/>
            <a:ext cx="9144000" cy="4876800"/>
          </a:xfrm>
        </p:spPr>
        <p:txBody>
          <a:bodyPr/>
          <a:lstStyle/>
          <a:p>
            <a:pPr>
              <a:buNone/>
            </a:pPr>
            <a:r>
              <a:rPr lang="en-US" sz="4800" dirty="0"/>
              <a:t>45 But the people broke in and said to Saul, “Should Jonathan, who saved Israel today, die? Far from it! </a:t>
            </a:r>
            <a:r>
              <a:rPr lang="en-US" sz="4800" dirty="0" smtClean="0"/>
              <a:t>As surely as the Lord lives, not one hair on his head will be touched, for he has been used of God to do a mighty miracle today.” So the people rescued Jonathan, and he was not put to death.</a:t>
            </a:r>
          </a:p>
        </p:txBody>
      </p:sp>
      <p:sp>
        <p:nvSpPr>
          <p:cNvPr id="4" name="Rectangle 4"/>
          <p:cNvSpPr>
            <a:spLocks noChangeArrowheads="1"/>
          </p:cNvSpPr>
          <p:nvPr/>
        </p:nvSpPr>
        <p:spPr bwMode="auto">
          <a:xfrm>
            <a:off x="3657600" y="152400"/>
            <a:ext cx="5334000" cy="57912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pPr>
            <a:r>
              <a:rPr lang="en-US" sz="5400" b="0" dirty="0">
                <a:effectLst>
                  <a:outerShdw blurRad="38100" dist="38100" dir="2700000" algn="tl">
                    <a:srgbClr val="000000"/>
                  </a:outerShdw>
                </a:effectLst>
              </a:rPr>
              <a:t>Saul continues to try to force success through his own </a:t>
            </a:r>
            <a:r>
              <a:rPr lang="en-US" sz="5400" b="0" dirty="0" smtClean="0">
                <a:effectLst>
                  <a:outerShdw blurRad="38100" dist="38100" dir="2700000" algn="tl">
                    <a:srgbClr val="000000"/>
                  </a:outerShdw>
                </a:effectLst>
              </a:rPr>
              <a:t>schemes, </a:t>
            </a:r>
            <a:r>
              <a:rPr lang="en-US" sz="5400" b="0" dirty="0">
                <a:effectLst>
                  <a:outerShdw blurRad="38100" dist="38100" dir="2700000" algn="tl">
                    <a:srgbClr val="000000"/>
                  </a:outerShdw>
                </a:effectLst>
              </a:rPr>
              <a:t>instead of trusting God.</a:t>
            </a:r>
          </a:p>
          <a:p>
            <a:pPr algn="l">
              <a:lnSpc>
                <a:spcPct val="75000"/>
              </a:lnSpc>
              <a:spcBef>
                <a:spcPct val="10000"/>
              </a:spcBef>
            </a:pPr>
            <a:r>
              <a:rPr lang="en-US" sz="5400" b="0" dirty="0">
                <a:effectLst>
                  <a:outerShdw blurRad="38100" dist="38100" dir="2700000" algn="tl">
                    <a:srgbClr val="000000"/>
                  </a:outerShdw>
                </a:effectLst>
              </a:rPr>
              <a:t>Autonomous manipulation is arrogant</a:t>
            </a:r>
          </a:p>
        </p:txBody>
      </p:sp>
    </p:spTree>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8706" name="Rectangle 2"/>
          <p:cNvSpPr>
            <a:spLocks noGrp="1" noChangeArrowheads="1"/>
          </p:cNvSpPr>
          <p:nvPr>
            <p:ph type="title"/>
          </p:nvPr>
        </p:nvSpPr>
        <p:spPr/>
        <p:txBody>
          <a:bodyPr/>
          <a:lstStyle/>
          <a:p>
            <a:r>
              <a:rPr lang="en-US" sz="8800" dirty="0" smtClean="0"/>
              <a:t>1 Samuel 14</a:t>
            </a:r>
            <a:endParaRPr lang="en-US" sz="8800" dirty="0"/>
          </a:p>
        </p:txBody>
      </p:sp>
      <p:sp>
        <p:nvSpPr>
          <p:cNvPr id="968708" name="Rectangle 4"/>
          <p:cNvSpPr>
            <a:spLocks noChangeArrowheads="1"/>
          </p:cNvSpPr>
          <p:nvPr/>
        </p:nvSpPr>
        <p:spPr bwMode="auto">
          <a:xfrm>
            <a:off x="304800" y="2667000"/>
            <a:ext cx="6172200" cy="24384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9000"/>
              </a:lnSpc>
              <a:spcBef>
                <a:spcPct val="10000"/>
              </a:spcBef>
            </a:pPr>
            <a:r>
              <a:rPr lang="en-US" sz="10600" b="0">
                <a:effectLst>
                  <a:outerShdw blurRad="38100" dist="38100" dir="2700000" algn="tl">
                    <a:srgbClr val="000000"/>
                  </a:outerShdw>
                </a:effectLst>
              </a:rPr>
              <a:t>Saul’s Successes</a:t>
            </a:r>
          </a:p>
        </p:txBody>
      </p:sp>
    </p:spTree>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1234" name="Rectangle 2"/>
          <p:cNvSpPr>
            <a:spLocks noGrp="1" noChangeArrowheads="1"/>
          </p:cNvSpPr>
          <p:nvPr>
            <p:ph type="title"/>
          </p:nvPr>
        </p:nvSpPr>
        <p:spPr/>
        <p:txBody>
          <a:bodyPr/>
          <a:lstStyle/>
          <a:p>
            <a:r>
              <a:rPr lang="en-US" sz="8800" dirty="0" smtClean="0"/>
              <a:t>1 Samuel 14</a:t>
            </a:r>
            <a:endParaRPr lang="en-US" sz="8800" dirty="0"/>
          </a:p>
        </p:txBody>
      </p:sp>
      <p:sp>
        <p:nvSpPr>
          <p:cNvPr id="991235"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a:t>47 Now when Saul had secured his grasp on Israel’s throne, he fought against his enemies in every direction—against Moab, Ammon, Edom, the kings of Zobah, and the Philistines. And wherever he turned, he was victorious. </a:t>
            </a:r>
          </a:p>
        </p:txBody>
      </p:sp>
    </p:spTree>
  </p:cSld>
  <p:clrMapOvr>
    <a:masterClrMapping/>
  </p:clrMapOvr>
  <p:transition>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9730" name="Rectangle 2"/>
          <p:cNvSpPr>
            <a:spLocks noGrp="1" noChangeArrowheads="1"/>
          </p:cNvSpPr>
          <p:nvPr>
            <p:ph type="title"/>
          </p:nvPr>
        </p:nvSpPr>
        <p:spPr/>
        <p:txBody>
          <a:bodyPr/>
          <a:lstStyle/>
          <a:p>
            <a:r>
              <a:rPr lang="en-US" sz="8800" dirty="0" smtClean="0"/>
              <a:t>1 Samuel 14</a:t>
            </a:r>
            <a:endParaRPr lang="en-US" sz="8800" dirty="0"/>
          </a:p>
        </p:txBody>
      </p:sp>
      <p:sp>
        <p:nvSpPr>
          <p:cNvPr id="969731" name="Rectangle 3"/>
          <p:cNvSpPr>
            <a:spLocks noGrp="1" noChangeArrowheads="1"/>
          </p:cNvSpPr>
          <p:nvPr>
            <p:ph type="body" idx="1"/>
          </p:nvPr>
        </p:nvSpPr>
        <p:spPr>
          <a:xfrm>
            <a:off x="0" y="1371600"/>
            <a:ext cx="9144000" cy="4876800"/>
          </a:xfrm>
        </p:spPr>
        <p:txBody>
          <a:bodyPr/>
          <a:lstStyle/>
          <a:p>
            <a:pPr>
              <a:buFont typeface="Wingdings" pitchFamily="2" charset="2"/>
              <a:buNone/>
            </a:pPr>
            <a:r>
              <a:rPr lang="en-US" sz="5400" dirty="0"/>
              <a:t>48 He did great deeds and conquered the </a:t>
            </a:r>
            <a:r>
              <a:rPr lang="en-US" sz="5400" dirty="0" err="1"/>
              <a:t>Amalekites</a:t>
            </a:r>
            <a:r>
              <a:rPr lang="en-US" sz="5400" dirty="0"/>
              <a:t>, saving Israel from all those </a:t>
            </a:r>
            <a:r>
              <a:rPr lang="en-US" sz="5400" u="sng" dirty="0"/>
              <a:t>who had plundered them</a:t>
            </a:r>
            <a:r>
              <a:rPr lang="en-US" sz="5400" dirty="0"/>
              <a:t>.</a:t>
            </a:r>
          </a:p>
        </p:txBody>
      </p:sp>
    </p:spTree>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2258" name="Rectangle 2"/>
          <p:cNvSpPr>
            <a:spLocks noGrp="1" noChangeArrowheads="1"/>
          </p:cNvSpPr>
          <p:nvPr>
            <p:ph type="title"/>
          </p:nvPr>
        </p:nvSpPr>
        <p:spPr/>
        <p:txBody>
          <a:bodyPr/>
          <a:lstStyle/>
          <a:p>
            <a:r>
              <a:rPr lang="en-US" sz="8800" dirty="0"/>
              <a:t>1 </a:t>
            </a:r>
            <a:r>
              <a:rPr lang="en-US" sz="8800" dirty="0" smtClean="0"/>
              <a:t>Samuel 15</a:t>
            </a:r>
            <a:endParaRPr lang="en-US" sz="8800" dirty="0"/>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10000"/>
              </a:spcBef>
            </a:pPr>
            <a:r>
              <a:rPr lang="en-US" sz="9600" b="0" dirty="0" smtClean="0">
                <a:effectLst>
                  <a:outerShdw blurRad="38100" dist="38100" dir="2700000" algn="tl">
                    <a:srgbClr val="000000"/>
                  </a:outerShdw>
                </a:effectLst>
              </a:rPr>
              <a:t>So far:</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God got started with Saul using crystal clear revelation</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Saul was a good general</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But a negative note appears</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Saul thinks God needs his help!</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Fame and success often lead to self-will and manipulation</a:t>
            </a:r>
            <a:endParaRPr lang="en-US" sz="5400" b="0" dirty="0">
              <a:effectLst>
                <a:outerShdw blurRad="38100" dist="38100" dir="2700000" algn="tl">
                  <a:srgbClr val="000000"/>
                </a:outerShdw>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2258" name="Rectangle 2"/>
          <p:cNvSpPr>
            <a:spLocks noGrp="1" noChangeArrowheads="1"/>
          </p:cNvSpPr>
          <p:nvPr>
            <p:ph type="title"/>
          </p:nvPr>
        </p:nvSpPr>
        <p:spPr/>
        <p:txBody>
          <a:bodyPr/>
          <a:lstStyle/>
          <a:p>
            <a:r>
              <a:rPr lang="en-US" sz="8800" dirty="0"/>
              <a:t>1 </a:t>
            </a:r>
            <a:r>
              <a:rPr lang="en-US" sz="8800" dirty="0" smtClean="0"/>
              <a:t>Samuel 15</a:t>
            </a:r>
            <a:endParaRPr lang="en-US" sz="8800" dirty="0"/>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10000"/>
              </a:spcBef>
            </a:pPr>
            <a:r>
              <a:rPr lang="en-US" sz="9600" b="0" dirty="0" smtClean="0">
                <a:effectLst>
                  <a:outerShdw blurRad="38100" dist="38100" dir="2700000" algn="tl">
                    <a:srgbClr val="000000"/>
                  </a:outerShdw>
                </a:effectLst>
              </a:rPr>
              <a:t>So far:</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God got started with Saul using crystal clear revelation</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Saul was a good general</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But a negative note appears</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Saul thinks God needs his help!</a:t>
            </a:r>
          </a:p>
          <a:p>
            <a:pPr marL="914400" indent="-914400" algn="l">
              <a:lnSpc>
                <a:spcPct val="75000"/>
              </a:lnSpc>
              <a:spcBef>
                <a:spcPct val="10000"/>
              </a:spcBef>
              <a:buClr>
                <a:schemeClr val="tx2"/>
              </a:buClr>
              <a:buFont typeface="Wingdings" pitchFamily="2" charset="2"/>
              <a:buChar char="Ø"/>
            </a:pPr>
            <a:r>
              <a:rPr lang="en-US" sz="5400" b="0" dirty="0" smtClean="0">
                <a:effectLst>
                  <a:outerShdw blurRad="38100" dist="38100" dir="2700000" algn="tl">
                    <a:srgbClr val="000000"/>
                  </a:outerShdw>
                </a:effectLst>
              </a:rPr>
              <a:t>Fame and success often lead to self-will and manipulation</a:t>
            </a:r>
            <a:endParaRPr lang="en-US" sz="5400" b="0" dirty="0">
              <a:effectLst>
                <a:outerShdw blurRad="38100" dist="38100" dir="2700000" algn="tl">
                  <a:srgbClr val="000000"/>
                </a:outerShdw>
              </a:effectLst>
            </a:endParaRPr>
          </a:p>
        </p:txBody>
      </p:sp>
      <p:sp>
        <p:nvSpPr>
          <p:cNvPr id="5" name="Rectangle 4"/>
          <p:cNvSpPr>
            <a:spLocks noChangeArrowheads="1"/>
          </p:cNvSpPr>
          <p:nvPr/>
        </p:nvSpPr>
        <p:spPr bwMode="auto">
          <a:xfrm>
            <a:off x="0" y="0"/>
            <a:ext cx="9144000" cy="68580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spcBef>
                <a:spcPct val="10000"/>
              </a:spcBef>
            </a:pPr>
            <a:r>
              <a:rPr lang="en-US" sz="8800" b="0" dirty="0" smtClean="0">
                <a:effectLst>
                  <a:outerShdw blurRad="38100" dist="38100" dir="2700000" algn="tl">
                    <a:srgbClr val="000000"/>
                  </a:outerShdw>
                </a:effectLst>
              </a:rPr>
              <a:t>Waltke: </a:t>
            </a:r>
          </a:p>
          <a:p>
            <a:pPr algn="l">
              <a:lnSpc>
                <a:spcPct val="78000"/>
              </a:lnSpc>
              <a:spcBef>
                <a:spcPct val="10000"/>
              </a:spcBef>
            </a:pPr>
            <a:r>
              <a:rPr lang="en-US" sz="8800" b="0" dirty="0" smtClean="0">
                <a:effectLst>
                  <a:outerShdw blurRad="38100" dist="38100" dir="2700000" algn="tl">
                    <a:srgbClr val="000000"/>
                  </a:outerShdw>
                </a:effectLst>
              </a:rPr>
              <a:t/>
            </a:r>
            <a:br>
              <a:rPr lang="en-US" sz="8800" b="0" dirty="0" smtClean="0">
                <a:effectLst>
                  <a:outerShdw blurRad="38100" dist="38100" dir="2700000" algn="tl">
                    <a:srgbClr val="000000"/>
                  </a:outerShdw>
                </a:effectLst>
              </a:rPr>
            </a:br>
            <a:r>
              <a:rPr lang="en-US" sz="8000" b="0" dirty="0" smtClean="0">
                <a:effectLst>
                  <a:outerShdw blurRad="38100" dist="38100" dir="2700000" algn="tl">
                    <a:srgbClr val="000000"/>
                  </a:outerShdw>
                </a:effectLst>
              </a:rPr>
              <a:t>Saul could get others to follow him, but he couldn’t get himself to follow God</a:t>
            </a:r>
            <a:endParaRPr lang="en-US" sz="44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20 So Samuel brought all the tribes of Israel before the Lord, and the tribe of Benjamin was chosen by lot. </a:t>
            </a:r>
          </a:p>
          <a:p>
            <a:pPr>
              <a:buNone/>
            </a:pPr>
            <a:r>
              <a:rPr lang="en-US" sz="4800" dirty="0" smtClean="0"/>
              <a:t>21 Then he brought each family of the tribe of Benjamin before the Lord, and the family of the </a:t>
            </a:r>
            <a:r>
              <a:rPr lang="en-US" sz="4800" dirty="0" err="1" smtClean="0"/>
              <a:t>Matrites</a:t>
            </a:r>
            <a:r>
              <a:rPr lang="en-US" sz="4800" dirty="0" smtClean="0"/>
              <a:t> was chosen. And finally </a:t>
            </a:r>
            <a:r>
              <a:rPr lang="en-US" sz="4800" u="sng" dirty="0" smtClean="0"/>
              <a:t>Saul son of Kish</a:t>
            </a:r>
            <a:r>
              <a:rPr lang="en-US" sz="4800" dirty="0" smtClean="0"/>
              <a:t> was chosen from among them. </a:t>
            </a:r>
            <a:endParaRPr lang="en-US" sz="4800" dirty="0"/>
          </a:p>
        </p:txBody>
      </p:sp>
      <p:sp>
        <p:nvSpPr>
          <p:cNvPr id="4" name="Rectangle 3"/>
          <p:cNvSpPr>
            <a:spLocks noChangeArrowheads="1"/>
          </p:cNvSpPr>
          <p:nvPr/>
        </p:nvSpPr>
        <p:spPr bwMode="auto">
          <a:xfrm>
            <a:off x="76200" y="2819400"/>
            <a:ext cx="6248400" cy="685800"/>
          </a:xfrm>
          <a:prstGeom prst="rect">
            <a:avLst/>
          </a:prstGeom>
          <a:gradFill rotWithShape="0">
            <a:gsLst>
              <a:gs pos="0">
                <a:srgbClr val="000000"/>
              </a:gs>
              <a:gs pos="50000">
                <a:srgbClr val="000098"/>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pPr>
            <a:r>
              <a:rPr lang="en-US" sz="4800" b="0" dirty="0" smtClean="0">
                <a:effectLst>
                  <a:outerShdw blurRad="38100" dist="38100" dir="2700000" algn="tl">
                    <a:srgbClr val="000000"/>
                  </a:outerShdw>
                </a:effectLst>
              </a:rPr>
              <a:t>What’s happening here?</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1538" name="Rectangle 2"/>
          <p:cNvSpPr>
            <a:spLocks noGrp="1" noChangeArrowheads="1"/>
          </p:cNvSpPr>
          <p:nvPr>
            <p:ph type="title"/>
          </p:nvPr>
        </p:nvSpPr>
        <p:spPr/>
        <p:txBody>
          <a:bodyPr/>
          <a:lstStyle/>
          <a:p>
            <a:r>
              <a:rPr lang="en-US" sz="8800" dirty="0"/>
              <a:t>1 </a:t>
            </a:r>
            <a:r>
              <a:rPr lang="en-US" sz="8800" dirty="0" smtClean="0"/>
              <a:t>Samuel 10</a:t>
            </a:r>
            <a:endParaRPr lang="en-US" sz="8800" dirty="0"/>
          </a:p>
        </p:txBody>
      </p:sp>
      <p:sp>
        <p:nvSpPr>
          <p:cNvPr id="961539" name="Rectangle 3"/>
          <p:cNvSpPr>
            <a:spLocks noGrp="1" noChangeArrowheads="1"/>
          </p:cNvSpPr>
          <p:nvPr>
            <p:ph type="body" idx="1"/>
          </p:nvPr>
        </p:nvSpPr>
        <p:spPr>
          <a:xfrm>
            <a:off x="0" y="1371600"/>
            <a:ext cx="9144000" cy="4876800"/>
          </a:xfrm>
        </p:spPr>
        <p:txBody>
          <a:bodyPr/>
          <a:lstStyle/>
          <a:p>
            <a:pPr>
              <a:buNone/>
            </a:pPr>
            <a:r>
              <a:rPr lang="en-US" sz="4800" dirty="0" smtClean="0"/>
              <a:t>But when they looked for him, he had disappeared! </a:t>
            </a:r>
          </a:p>
          <a:p>
            <a:pPr>
              <a:buNone/>
            </a:pPr>
            <a:r>
              <a:rPr lang="en-US" sz="4800" dirty="0" smtClean="0"/>
              <a:t>22 So they asked the Lord, “Where is he?” </a:t>
            </a:r>
          </a:p>
          <a:p>
            <a:pPr>
              <a:buNone/>
            </a:pPr>
            <a:r>
              <a:rPr lang="en-US" sz="4800" dirty="0" smtClean="0"/>
              <a:t>And the Lord replied, “He is hiding among the baggage.” </a:t>
            </a:r>
          </a:p>
          <a:p>
            <a:pPr>
              <a:buNone/>
            </a:pPr>
            <a:r>
              <a:rPr lang="en-US" sz="4800" dirty="0" smtClean="0"/>
              <a:t>23 So they found him and brought him out, and he stood head and shoulders above anyone else. </a:t>
            </a:r>
            <a:endParaRPr lang="en-US" sz="4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61539">
                                            <p:txEl>
                                              <p:pRg st="1" end="1"/>
                                            </p:txEl>
                                          </p:spTgt>
                                        </p:tgtEl>
                                        <p:attrNameLst>
                                          <p:attrName>style.visibility</p:attrName>
                                        </p:attrNameLst>
                                      </p:cBhvr>
                                      <p:to>
                                        <p:strVal val="visible"/>
                                      </p:to>
                                    </p:set>
                                    <p:animEffect transition="in" filter="wipe(left)">
                                      <p:cBhvr>
                                        <p:cTn id="7" dur="500"/>
                                        <p:tgtEl>
                                          <p:spTgt spid="9615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61539">
                                            <p:txEl>
                                              <p:pRg st="2" end="2"/>
                                            </p:txEl>
                                          </p:spTgt>
                                        </p:tgtEl>
                                        <p:attrNameLst>
                                          <p:attrName>style.visibility</p:attrName>
                                        </p:attrNameLst>
                                      </p:cBhvr>
                                      <p:to>
                                        <p:strVal val="visible"/>
                                      </p:to>
                                    </p:set>
                                    <p:animEffect transition="in" filter="wipe(left)">
                                      <p:cBhvr>
                                        <p:cTn id="12" dur="500"/>
                                        <p:tgtEl>
                                          <p:spTgt spid="9615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61539">
                                            <p:txEl>
                                              <p:pRg st="3" end="3"/>
                                            </p:txEl>
                                          </p:spTgt>
                                        </p:tgtEl>
                                        <p:attrNameLst>
                                          <p:attrName>style.visibility</p:attrName>
                                        </p:attrNameLst>
                                      </p:cBhvr>
                                      <p:to>
                                        <p:strVal val="visible"/>
                                      </p:to>
                                    </p:set>
                                    <p:animEffect transition="in" filter="wipe(left)">
                                      <p:cBhvr>
                                        <p:cTn id="17" dur="500"/>
                                        <p:tgtEl>
                                          <p:spTgt spid="9615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emplate>
  <TotalTime>0</TotalTime>
  <Words>2190</Words>
  <Application>Microsoft Office PowerPoint</Application>
  <PresentationFormat>Letter Paper (8.5x11 in)</PresentationFormat>
  <Paragraphs>209</Paragraphs>
  <Slides>77</Slides>
  <Notes>77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Arial</vt:lpstr>
      <vt:lpstr>Times New Roman</vt:lpstr>
      <vt:lpstr>Wingdings</vt:lpstr>
      <vt:lpstr>denblue</vt:lpstr>
      <vt:lpstr>1 Samuel</vt:lpstr>
      <vt:lpstr>1 Samuel</vt:lpstr>
      <vt:lpstr>1 Samuel</vt:lpstr>
      <vt:lpstr>1 Samuel 10</vt:lpstr>
      <vt:lpstr>1 Samuel 10</vt:lpstr>
      <vt:lpstr>1 Samuel 10</vt:lpstr>
      <vt:lpstr>1 Samuel 10</vt:lpstr>
      <vt:lpstr>1 Samuel 10</vt:lpstr>
      <vt:lpstr>1 Samuel 10</vt:lpstr>
      <vt:lpstr>1 Samuel 10</vt:lpstr>
      <vt:lpstr>1 Samuel 10</vt:lpstr>
      <vt:lpstr>1 Samuel 10</vt:lpstr>
      <vt:lpstr>1 Samuel 10</vt:lpstr>
      <vt:lpstr>1 Samuel 11</vt:lpstr>
      <vt:lpstr>1 Samuel 11</vt:lpstr>
      <vt:lpstr>1 Samuel 11</vt:lpstr>
      <vt:lpstr>1 Samuel 11</vt:lpstr>
      <vt:lpstr>1 Samuel 11</vt:lpstr>
      <vt:lpstr>1 Samuel 11</vt:lpstr>
      <vt:lpstr>1 Samuel 11</vt:lpstr>
      <vt:lpstr>1 Samuel 11</vt:lpstr>
      <vt:lpstr>1 Samuel 11</vt:lpstr>
      <vt:lpstr>1 Samuel 11</vt:lpstr>
      <vt:lpstr>1 Samuel 11</vt:lpstr>
      <vt:lpstr>1 Samuel 11</vt:lpstr>
      <vt:lpstr>1 Samuel 11</vt:lpstr>
      <vt:lpstr>1 Samuel 11</vt:lpstr>
      <vt:lpstr>1 Samuel 12</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13</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14</vt:lpstr>
      <vt:lpstr>1 Samuel 15</vt:lpstr>
      <vt:lpstr>1 Samuel 15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2023-09-18T14:58:35Z</dcterms:created>
  <dcterms:modified xsi:type="dcterms:W3CDTF">2023-09-18T14:58:41Z</dcterms:modified>
</cp:coreProperties>
</file>