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  <p:sldMasterId id="2147483660" r:id="rId2"/>
    <p:sldMasterId id="2147483665" r:id="rId3"/>
  </p:sldMasterIdLst>
  <p:notesMasterIdLst>
    <p:notesMasterId r:id="rId46"/>
  </p:notesMasterIdLst>
  <p:sldIdLst>
    <p:sldId id="1561" r:id="rId4"/>
    <p:sldId id="1746" r:id="rId5"/>
    <p:sldId id="1793" r:id="rId6"/>
    <p:sldId id="1747" r:id="rId7"/>
    <p:sldId id="1763" r:id="rId8"/>
    <p:sldId id="1764" r:id="rId9"/>
    <p:sldId id="1772" r:id="rId10"/>
    <p:sldId id="1773" r:id="rId11"/>
    <p:sldId id="1774" r:id="rId12"/>
    <p:sldId id="1775" r:id="rId13"/>
    <p:sldId id="1777" r:id="rId14"/>
    <p:sldId id="1784" r:id="rId15"/>
    <p:sldId id="1778" r:id="rId16"/>
    <p:sldId id="1779" r:id="rId17"/>
    <p:sldId id="1780" r:id="rId18"/>
    <p:sldId id="1781" r:id="rId19"/>
    <p:sldId id="1782" r:id="rId20"/>
    <p:sldId id="1783" r:id="rId21"/>
    <p:sldId id="1785" r:id="rId22"/>
    <p:sldId id="1786" r:id="rId23"/>
    <p:sldId id="1792" r:id="rId24"/>
    <p:sldId id="1749" r:id="rId25"/>
    <p:sldId id="1794" r:id="rId26"/>
    <p:sldId id="1787" r:id="rId27"/>
    <p:sldId id="1750" r:id="rId28"/>
    <p:sldId id="1751" r:id="rId29"/>
    <p:sldId id="1752" r:id="rId30"/>
    <p:sldId id="1795" r:id="rId31"/>
    <p:sldId id="1753" r:id="rId32"/>
    <p:sldId id="1754" r:id="rId33"/>
    <p:sldId id="1755" r:id="rId34"/>
    <p:sldId id="1788" r:id="rId35"/>
    <p:sldId id="1756" r:id="rId36"/>
    <p:sldId id="1796" r:id="rId37"/>
    <p:sldId id="1758" r:id="rId38"/>
    <p:sldId id="1759" r:id="rId39"/>
    <p:sldId id="1791" r:id="rId40"/>
    <p:sldId id="1760" r:id="rId41"/>
    <p:sldId id="1761" r:id="rId42"/>
    <p:sldId id="1762" r:id="rId43"/>
    <p:sldId id="1387" r:id="rId44"/>
    <p:sldId id="1523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602626"/>
    <a:srgbClr val="7E3232"/>
    <a:srgbClr val="F7F4D5"/>
    <a:srgbClr val="F1EBB5"/>
    <a:srgbClr val="E3E39D"/>
    <a:srgbClr val="D8DCA4"/>
    <a:srgbClr val="A8BDC4"/>
    <a:srgbClr val="7796A5"/>
    <a:srgbClr val="6C7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0154A8-53A3-4D35-83C7-316272E9898F}" v="271" dt="2022-12-20T00:46:05.6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191" autoAdjust="0"/>
    <p:restoredTop sz="80654" autoAdjust="0"/>
  </p:normalViewPr>
  <p:slideViewPr>
    <p:cSldViewPr>
      <p:cViewPr varScale="1">
        <p:scale>
          <a:sx n="65" d="100"/>
          <a:sy n="65" d="100"/>
        </p:scale>
        <p:origin x="168" y="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5C749-4993-4E44-A439-8E1EDE8A1D92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3B516-1BB5-4C80-B268-F5F2C570A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4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97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536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897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178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576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030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4792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0855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8923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5356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277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647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819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335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969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003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8769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78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86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198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086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25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779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028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581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178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93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035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684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16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732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618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87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2880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509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277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954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198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408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567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356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300890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5FEF0AC-57F3-46C3-A067-AF9767D0141E}"/>
              </a:ext>
            </a:extLst>
          </p:cNvPr>
          <p:cNvSpPr/>
          <p:nvPr userDrawn="1"/>
        </p:nvSpPr>
        <p:spPr>
          <a:xfrm>
            <a:off x="982436" y="2008415"/>
            <a:ext cx="7581900" cy="2906486"/>
          </a:xfrm>
          <a:prstGeom prst="rect">
            <a:avLst/>
          </a:prstGeom>
          <a:solidFill>
            <a:srgbClr val="000000">
              <a:alpha val="21176"/>
            </a:srgbClr>
          </a:solidFill>
          <a:ln>
            <a:solidFill>
              <a:srgbClr val="034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C4E82F-64D4-4769-BE3C-6E5329F7A7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057" y="1231220"/>
            <a:ext cx="8599714" cy="2387600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13C1D05-4FCF-4AE8-B4DD-1BA6EC2A19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057" y="3710895"/>
            <a:ext cx="8599714" cy="165576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4187823804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3" y="136525"/>
            <a:ext cx="115062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1597024"/>
            <a:ext cx="11506200" cy="4945289"/>
          </a:xfrm>
        </p:spPr>
        <p:txBody>
          <a:bodyPr/>
          <a:lstStyle>
            <a:lvl1pPr>
              <a:lnSpc>
                <a:spcPct val="100000"/>
              </a:lnSpc>
              <a:defRPr sz="46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4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  <a:lvl5pPr>
              <a:lnSpc>
                <a:spcPct val="100000"/>
              </a:lnSpc>
              <a:defRPr sz="38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12145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6345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85818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70644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11813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2972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70106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02475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70719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37903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29543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55780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07990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2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668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6.jpeg"/><Relationship Id="rId5" Type="http://schemas.openxmlformats.org/officeDocument/2006/relationships/image" Target="../media/image9.jpeg"/><Relationship Id="rId10" Type="http://schemas.openxmlformats.org/officeDocument/2006/relationships/image" Target="../media/image15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7.jpeg"/><Relationship Id="rId5" Type="http://schemas.openxmlformats.org/officeDocument/2006/relationships/image" Target="../media/image9.jpeg"/><Relationship Id="rId10" Type="http://schemas.openxmlformats.org/officeDocument/2006/relationships/image" Target="../media/image15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7.jpeg"/><Relationship Id="rId5" Type="http://schemas.openxmlformats.org/officeDocument/2006/relationships/image" Target="../media/image9.jpeg"/><Relationship Id="rId10" Type="http://schemas.openxmlformats.org/officeDocument/2006/relationships/image" Target="../media/image15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7.jpeg"/><Relationship Id="rId5" Type="http://schemas.openxmlformats.org/officeDocument/2006/relationships/image" Target="../media/image9.jpeg"/><Relationship Id="rId10" Type="http://schemas.openxmlformats.org/officeDocument/2006/relationships/image" Target="../media/image15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, logo&#10;&#10;Description automatically generated">
            <a:extLst>
              <a:ext uri="{FF2B5EF4-FFF2-40B4-BE49-F238E27FC236}">
                <a16:creationId xmlns:a16="http://schemas.microsoft.com/office/drawing/2014/main" xmlns="" id="{2C8EC4AC-17F9-1698-6CA7-C21ABCD9F1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93" t="7781" r="7693" b="15457"/>
          <a:stretch/>
        </p:blipFill>
        <p:spPr>
          <a:xfrm>
            <a:off x="3505200" y="3456432"/>
            <a:ext cx="51816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5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1FCFDA86-B0B7-7E93-20D0-6A12E6963E02}"/>
              </a:ext>
            </a:extLst>
          </p:cNvPr>
          <p:cNvSpPr/>
          <p:nvPr/>
        </p:nvSpPr>
        <p:spPr>
          <a:xfrm>
            <a:off x="5486400" y="76200"/>
            <a:ext cx="6629400" cy="3657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Biblical Attestation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(Jn. 5:46) Jesus said, “If you really believed Moses, you would believe me, because </a:t>
            </a:r>
            <a:r>
              <a:rPr kumimoji="0" lang="en-US" sz="32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Moses wrote about me</a:t>
            </a: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Genesis (Jn. 7:22)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Exodus (Mk. 7:10; 12:26; Lk. 20:37; Jn. 7:19)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Leviticus (Mt. 8:4)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Numbers (Mt. 5:33; Jn. 3:14)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Deuteronomy (Mt. 19:8)</a:t>
            </a:r>
          </a:p>
        </p:txBody>
      </p:sp>
      <p:pic>
        <p:nvPicPr>
          <p:cNvPr id="27" name="Picture 26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4096BCFD-A2AE-455A-4937-8DB47F8407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70" y="1828800"/>
            <a:ext cx="1197429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587951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1FCFDA86-B0B7-7E93-20D0-6A12E6963E02}"/>
              </a:ext>
            </a:extLst>
          </p:cNvPr>
          <p:cNvSpPr/>
          <p:nvPr/>
        </p:nvSpPr>
        <p:spPr>
          <a:xfrm>
            <a:off x="5486400" y="76200"/>
            <a:ext cx="6629400" cy="3657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Egyptian Linguistics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Pithom (“the house of </a:t>
            </a:r>
            <a:r>
              <a:rPr kumimoji="0" lang="en-US" sz="32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Atum</a:t>
            </a: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”)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Potipher</a:t>
            </a: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(“the gift of Ra”)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Asenath</a:t>
            </a: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(“the favorite of </a:t>
            </a:r>
            <a:r>
              <a:rPr kumimoji="0" lang="en-US" sz="32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Neith</a:t>
            </a: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”)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Gleason Archer,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Survey of Old Testament Introduction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(Third Edition. Chicago, IL: Moody, 1998), 119.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Moses!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2BB7C340-61EF-9015-E103-6065D09152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70" y="1828800"/>
            <a:ext cx="1197429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A book cover with a person's face on it&#10;&#10;Description automatically generated with medium confidence">
            <a:extLst>
              <a:ext uri="{FF2B5EF4-FFF2-40B4-BE49-F238E27FC236}">
                <a16:creationId xmlns:a16="http://schemas.microsoft.com/office/drawing/2014/main" xmlns="" id="{0159FE60-DA7E-F372-9F20-901FA715D3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711" y="1828798"/>
            <a:ext cx="1197429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039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1FCFDA86-B0B7-7E93-20D0-6A12E6963E02}"/>
              </a:ext>
            </a:extLst>
          </p:cNvPr>
          <p:cNvSpPr/>
          <p:nvPr/>
        </p:nvSpPr>
        <p:spPr>
          <a:xfrm>
            <a:off x="5486400" y="76200"/>
            <a:ext cx="6629400" cy="3657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Egyptian Linguistics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Pentateuch “uses a greater percentage of Egyptian words than elsewhere in the Old Testament.”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Gleason Archer,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Survey of Old Testament Introduction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(Third Edition. Chicago, IL: Moody, 1998), 119.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27 Egyptian loanwords borrowed from the period of 1550-1200 BC. Ben Noonan,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Biblical, Archaeological, and Egyptological Perspectives on the Exodus Narratives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(2016), 66-67.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2BB7C340-61EF-9015-E103-6065D09152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70" y="1828800"/>
            <a:ext cx="1197429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A book cover with a person's face on it&#10;&#10;Description automatically generated with medium confidence">
            <a:extLst>
              <a:ext uri="{FF2B5EF4-FFF2-40B4-BE49-F238E27FC236}">
                <a16:creationId xmlns:a16="http://schemas.microsoft.com/office/drawing/2014/main" xmlns="" id="{0159FE60-DA7E-F372-9F20-901FA715D3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711" y="1828798"/>
            <a:ext cx="1197429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703929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1FCFDA86-B0B7-7E93-20D0-6A12E6963E02}"/>
              </a:ext>
            </a:extLst>
          </p:cNvPr>
          <p:cNvSpPr/>
          <p:nvPr/>
        </p:nvSpPr>
        <p:spPr>
          <a:xfrm>
            <a:off x="5486400" y="76200"/>
            <a:ext cx="6629400" cy="3657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Egyptian Environment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(Gen. 13:10) Lot sees the Jordan Valley, and the author compares it to “the land of Egypt as you go to </a:t>
            </a:r>
            <a:r>
              <a:rPr kumimoji="0" lang="en-US" sz="32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Zoar</a:t>
            </a: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“Hebron” with “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Zoan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(Num. 13:22).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“Shechem” is in Canaan! (Gen. 33:18)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2BB7C340-61EF-9015-E103-6065D09152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70" y="1828800"/>
            <a:ext cx="1197429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A book cover with a person's face on it&#10;&#10;Description automatically generated with medium confidence">
            <a:extLst>
              <a:ext uri="{FF2B5EF4-FFF2-40B4-BE49-F238E27FC236}">
                <a16:creationId xmlns:a16="http://schemas.microsoft.com/office/drawing/2014/main" xmlns="" id="{0159FE60-DA7E-F372-9F20-901FA715D3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711" y="1828798"/>
            <a:ext cx="1197429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 book cover with a person's face on it&#10;&#10;Description automatically generated with medium confidence">
            <a:extLst>
              <a:ext uri="{FF2B5EF4-FFF2-40B4-BE49-F238E27FC236}">
                <a16:creationId xmlns:a16="http://schemas.microsoft.com/office/drawing/2014/main" xmlns="" id="{54BF7165-2E5D-B3AF-BBAA-F81A2C87DB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338" y="1828797"/>
            <a:ext cx="1197429" cy="1676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035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1FCFDA86-B0B7-7E93-20D0-6A12E6963E02}"/>
              </a:ext>
            </a:extLst>
          </p:cNvPr>
          <p:cNvSpPr/>
          <p:nvPr/>
        </p:nvSpPr>
        <p:spPr>
          <a:xfrm>
            <a:off x="5486400" y="76200"/>
            <a:ext cx="6629400" cy="3657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Egyptian Culture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Common for foreigners to be raised in the court nursery.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One Semitic child even became a vizier to the king, and he was called a “child of the nursery.”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James Hoffmeier,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Israel in Egypt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(Oxford, 1997), 143.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2BB7C340-61EF-9015-E103-6065D09152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70" y="1828800"/>
            <a:ext cx="1197429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A book cover with a person's face on it&#10;&#10;Description automatically generated with medium confidence">
            <a:extLst>
              <a:ext uri="{FF2B5EF4-FFF2-40B4-BE49-F238E27FC236}">
                <a16:creationId xmlns:a16="http://schemas.microsoft.com/office/drawing/2014/main" xmlns="" id="{0159FE60-DA7E-F372-9F20-901FA715D3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711" y="1828798"/>
            <a:ext cx="1197429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 book cover with a person's face on it&#10;&#10;Description automatically generated with medium confidence">
            <a:extLst>
              <a:ext uri="{FF2B5EF4-FFF2-40B4-BE49-F238E27FC236}">
                <a16:creationId xmlns:a16="http://schemas.microsoft.com/office/drawing/2014/main" xmlns="" id="{54BF7165-2E5D-B3AF-BBAA-F81A2C87DB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338" y="1828797"/>
            <a:ext cx="1197429" cy="1676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book cover with a person's face on it&#10;&#10;Description automatically generated with medium confidence">
            <a:extLst>
              <a:ext uri="{FF2B5EF4-FFF2-40B4-BE49-F238E27FC236}">
                <a16:creationId xmlns:a16="http://schemas.microsoft.com/office/drawing/2014/main" xmlns="" id="{70F10F00-B712-672B-DC9C-CF83E96C21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7966" y="1828795"/>
            <a:ext cx="1197429" cy="1676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060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1FCFDA86-B0B7-7E93-20D0-6A12E6963E02}"/>
              </a:ext>
            </a:extLst>
          </p:cNvPr>
          <p:cNvSpPr/>
          <p:nvPr/>
        </p:nvSpPr>
        <p:spPr>
          <a:xfrm>
            <a:off x="5486400" y="76200"/>
            <a:ext cx="6629400" cy="3657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Legal Parallels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“Covenant” (</a:t>
            </a:r>
            <a:r>
              <a:rPr kumimoji="0" lang="en-US" sz="3200" b="1" i="1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bĕrit</a:t>
            </a: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wasn’t used in the first millennium (only the second!).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structure matches 1500-1000 BC (Ex. 20-24; Deuteronomy).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James Hoffmeier,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Archaeology of the Bible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(Oxford: Lion, 2008), 61-62.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2BB7C340-61EF-9015-E103-6065D09152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70" y="1828800"/>
            <a:ext cx="1197429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A book cover with a person's face on it&#10;&#10;Description automatically generated with medium confidence">
            <a:extLst>
              <a:ext uri="{FF2B5EF4-FFF2-40B4-BE49-F238E27FC236}">
                <a16:creationId xmlns:a16="http://schemas.microsoft.com/office/drawing/2014/main" xmlns="" id="{0159FE60-DA7E-F372-9F20-901FA715D3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711" y="1828798"/>
            <a:ext cx="1197429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 book cover with a person's face on it&#10;&#10;Description automatically generated with medium confidence">
            <a:extLst>
              <a:ext uri="{FF2B5EF4-FFF2-40B4-BE49-F238E27FC236}">
                <a16:creationId xmlns:a16="http://schemas.microsoft.com/office/drawing/2014/main" xmlns="" id="{54BF7165-2E5D-B3AF-BBAA-F81A2C87DB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338" y="1828797"/>
            <a:ext cx="1197429" cy="1676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book cover with a person's face on it&#10;&#10;Description automatically generated with medium confidence">
            <a:extLst>
              <a:ext uri="{FF2B5EF4-FFF2-40B4-BE49-F238E27FC236}">
                <a16:creationId xmlns:a16="http://schemas.microsoft.com/office/drawing/2014/main" xmlns="" id="{70F10F00-B712-672B-DC9C-CF83E96C21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7966" y="1828795"/>
            <a:ext cx="1197429" cy="1676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A red and black sign&#10;&#10;Description automatically generated with low confidence">
            <a:extLst>
              <a:ext uri="{FF2B5EF4-FFF2-40B4-BE49-F238E27FC236}">
                <a16:creationId xmlns:a16="http://schemas.microsoft.com/office/drawing/2014/main" xmlns="" id="{6E76B02F-8058-5E3F-3023-C5403B42DD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70" y="76201"/>
            <a:ext cx="1197429" cy="1676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864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1FCFDA86-B0B7-7E93-20D0-6A12E6963E02}"/>
              </a:ext>
            </a:extLst>
          </p:cNvPr>
          <p:cNvSpPr/>
          <p:nvPr/>
        </p:nvSpPr>
        <p:spPr>
          <a:xfrm>
            <a:off x="5486400" y="76200"/>
            <a:ext cx="6629400" cy="3657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Hebrews in Egypt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Hebrew slaves are named.</a:t>
            </a:r>
          </a:p>
          <a:p>
            <a:pPr marL="457200" lvl="0"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(17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century BC) Papyrus Brooklyn 35.1446</a:t>
            </a:r>
            <a:r>
              <a:rPr lang="en-US" sz="16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Shiphrah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Foreigners subject to forced labor.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Leningrad Papyrus 1116A from the 18th Dynasty.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Mural of foreigners making bricks.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Tomb of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Rekhmire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(1450 BC).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2BB7C340-61EF-9015-E103-6065D09152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70" y="1828800"/>
            <a:ext cx="1197429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A book cover with a person's face on it&#10;&#10;Description automatically generated with medium confidence">
            <a:extLst>
              <a:ext uri="{FF2B5EF4-FFF2-40B4-BE49-F238E27FC236}">
                <a16:creationId xmlns:a16="http://schemas.microsoft.com/office/drawing/2014/main" xmlns="" id="{0159FE60-DA7E-F372-9F20-901FA715D3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711" y="1828798"/>
            <a:ext cx="1197429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 book cover with a person's face on it&#10;&#10;Description automatically generated with medium confidence">
            <a:extLst>
              <a:ext uri="{FF2B5EF4-FFF2-40B4-BE49-F238E27FC236}">
                <a16:creationId xmlns:a16="http://schemas.microsoft.com/office/drawing/2014/main" xmlns="" id="{54BF7165-2E5D-B3AF-BBAA-F81A2C87DB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338" y="1828797"/>
            <a:ext cx="1197429" cy="1676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book cover with a person's face on it&#10;&#10;Description automatically generated with medium confidence">
            <a:extLst>
              <a:ext uri="{FF2B5EF4-FFF2-40B4-BE49-F238E27FC236}">
                <a16:creationId xmlns:a16="http://schemas.microsoft.com/office/drawing/2014/main" xmlns="" id="{70F10F00-B712-672B-DC9C-CF83E96C21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7966" y="1828795"/>
            <a:ext cx="1197429" cy="1676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A red and black sign&#10;&#10;Description automatically generated with low confidence">
            <a:extLst>
              <a:ext uri="{FF2B5EF4-FFF2-40B4-BE49-F238E27FC236}">
                <a16:creationId xmlns:a16="http://schemas.microsoft.com/office/drawing/2014/main" xmlns="" id="{6E76B02F-8058-5E3F-3023-C5403B42DD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70" y="76201"/>
            <a:ext cx="1197429" cy="1676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B44D115-A4A3-B5FC-9702-586F405F9E9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712" y="76200"/>
            <a:ext cx="1197429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Brick making in Egypt by Hebrew slaves | adefenceofthebible.com">
            <a:extLst>
              <a:ext uri="{FF2B5EF4-FFF2-40B4-BE49-F238E27FC236}">
                <a16:creationId xmlns:a16="http://schemas.microsoft.com/office/drawing/2014/main" xmlns="" id="{7237A40B-5AF1-AEDB-C140-C107E9BFC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856" y="3480331"/>
            <a:ext cx="11734800" cy="244475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98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1FCFDA86-B0B7-7E93-20D0-6A12E6963E02}"/>
              </a:ext>
            </a:extLst>
          </p:cNvPr>
          <p:cNvSpPr/>
          <p:nvPr/>
        </p:nvSpPr>
        <p:spPr>
          <a:xfrm>
            <a:off x="5486400" y="76200"/>
            <a:ext cx="6629400" cy="3657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Merneptah Stele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Pharaoh Merneptah (1210 BC).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Mentions the Hittites, Canaan, Ashkelon, Gezer, etc.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“Israel lies waste. Its seed no longer exists.”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Gleason Archer,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Survey of Old Testament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(1998), 185.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2BB7C340-61EF-9015-E103-6065D09152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70" y="1828800"/>
            <a:ext cx="1197429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A book cover with a person's face on it&#10;&#10;Description automatically generated with medium confidence">
            <a:extLst>
              <a:ext uri="{FF2B5EF4-FFF2-40B4-BE49-F238E27FC236}">
                <a16:creationId xmlns:a16="http://schemas.microsoft.com/office/drawing/2014/main" xmlns="" id="{0159FE60-DA7E-F372-9F20-901FA715D3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711" y="1828798"/>
            <a:ext cx="1197429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 book cover with a person's face on it&#10;&#10;Description automatically generated with medium confidence">
            <a:extLst>
              <a:ext uri="{FF2B5EF4-FFF2-40B4-BE49-F238E27FC236}">
                <a16:creationId xmlns:a16="http://schemas.microsoft.com/office/drawing/2014/main" xmlns="" id="{54BF7165-2E5D-B3AF-BBAA-F81A2C87DB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338" y="1828797"/>
            <a:ext cx="1197429" cy="1676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book cover with a person's face on it&#10;&#10;Description automatically generated with medium confidence">
            <a:extLst>
              <a:ext uri="{FF2B5EF4-FFF2-40B4-BE49-F238E27FC236}">
                <a16:creationId xmlns:a16="http://schemas.microsoft.com/office/drawing/2014/main" xmlns="" id="{70F10F00-B712-672B-DC9C-CF83E96C21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7966" y="1828795"/>
            <a:ext cx="1197429" cy="1676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A red and black sign&#10;&#10;Description automatically generated with low confidence">
            <a:extLst>
              <a:ext uri="{FF2B5EF4-FFF2-40B4-BE49-F238E27FC236}">
                <a16:creationId xmlns:a16="http://schemas.microsoft.com/office/drawing/2014/main" xmlns="" id="{6E76B02F-8058-5E3F-3023-C5403B42DD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70" y="76201"/>
            <a:ext cx="1197429" cy="1676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B44D115-A4A3-B5FC-9702-586F405F9E9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712" y="76200"/>
            <a:ext cx="1197429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xmlns="" id="{C934C7A0-0275-8E36-7BE8-4CA64AE55A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340" y="76198"/>
            <a:ext cx="1197430" cy="1676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Merneptah Stele - Wikipedia">
            <a:extLst>
              <a:ext uri="{FF2B5EF4-FFF2-40B4-BE49-F238E27FC236}">
                <a16:creationId xmlns:a16="http://schemas.microsoft.com/office/drawing/2014/main" xmlns="" id="{B434EA75-3181-7257-6588-0F5BFF8F6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1828795"/>
            <a:ext cx="3083525" cy="482289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25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1FCFDA86-B0B7-7E93-20D0-6A12E6963E02}"/>
              </a:ext>
            </a:extLst>
          </p:cNvPr>
          <p:cNvSpPr/>
          <p:nvPr/>
        </p:nvSpPr>
        <p:spPr>
          <a:xfrm>
            <a:off x="5486400" y="76200"/>
            <a:ext cx="6629400" cy="3657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Amarna Tablets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(1404-1341 BC)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“The </a:t>
            </a:r>
            <a:r>
              <a:rPr kumimoji="0" lang="en-US" sz="32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Habiru</a:t>
            </a: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are now capturing the fortresses of the Pharaoh… The land of the King is lost to the </a:t>
            </a:r>
            <a:r>
              <a:rPr kumimoji="0" lang="en-US" sz="32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Habiru</a:t>
            </a: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Tablet EA 286. A Letter from Abdu-Heba of Jerusalem.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2BB7C340-61EF-9015-E103-6065D09152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70" y="1828800"/>
            <a:ext cx="1197429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A book cover with a person's face on it&#10;&#10;Description automatically generated with medium confidence">
            <a:extLst>
              <a:ext uri="{FF2B5EF4-FFF2-40B4-BE49-F238E27FC236}">
                <a16:creationId xmlns:a16="http://schemas.microsoft.com/office/drawing/2014/main" xmlns="" id="{0159FE60-DA7E-F372-9F20-901FA715D3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711" y="1828798"/>
            <a:ext cx="1197429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 book cover with a person's face on it&#10;&#10;Description automatically generated with medium confidence">
            <a:extLst>
              <a:ext uri="{FF2B5EF4-FFF2-40B4-BE49-F238E27FC236}">
                <a16:creationId xmlns:a16="http://schemas.microsoft.com/office/drawing/2014/main" xmlns="" id="{54BF7165-2E5D-B3AF-BBAA-F81A2C87DB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338" y="1828797"/>
            <a:ext cx="1197429" cy="1676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book cover with a person's face on it&#10;&#10;Description automatically generated with medium confidence">
            <a:extLst>
              <a:ext uri="{FF2B5EF4-FFF2-40B4-BE49-F238E27FC236}">
                <a16:creationId xmlns:a16="http://schemas.microsoft.com/office/drawing/2014/main" xmlns="" id="{70F10F00-B712-672B-DC9C-CF83E96C21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7966" y="1828795"/>
            <a:ext cx="1197429" cy="1676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A red and black sign&#10;&#10;Description automatically generated with low confidence">
            <a:extLst>
              <a:ext uri="{FF2B5EF4-FFF2-40B4-BE49-F238E27FC236}">
                <a16:creationId xmlns:a16="http://schemas.microsoft.com/office/drawing/2014/main" xmlns="" id="{6E76B02F-8058-5E3F-3023-C5403B42DD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70" y="76201"/>
            <a:ext cx="1197429" cy="1676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B44D115-A4A3-B5FC-9702-586F405F9E9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712" y="76200"/>
            <a:ext cx="1197429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xmlns="" id="{C934C7A0-0275-8E36-7BE8-4CA64AE55A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340" y="76198"/>
            <a:ext cx="1197430" cy="1676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xmlns="" id="{3767B0E8-6297-A370-819C-00417D4E8F8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7970" y="76196"/>
            <a:ext cx="1197430" cy="1676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Amarna letters - Wikipedia">
            <a:extLst>
              <a:ext uri="{FF2B5EF4-FFF2-40B4-BE49-F238E27FC236}">
                <a16:creationId xmlns:a16="http://schemas.microsoft.com/office/drawing/2014/main" xmlns="" id="{275FF47C-52D4-BC5B-FCD5-C6DA90A01B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59425" y="1828794"/>
            <a:ext cx="3526974" cy="4820869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52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1FCFDA86-B0B7-7E93-20D0-6A12E6963E02}"/>
              </a:ext>
            </a:extLst>
          </p:cNvPr>
          <p:cNvSpPr/>
          <p:nvPr/>
        </p:nvSpPr>
        <p:spPr>
          <a:xfrm>
            <a:off x="5486400" y="76200"/>
            <a:ext cx="6629400" cy="3657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Amarna Tablets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(1404-1341 BC)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32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Jerusalem</a:t>
            </a: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 has been captured…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Habiru have wasted all the territory of the King.”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Tablet EA 286. A Letter from Abdu-Heba of Jerusalem.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2BB7C340-61EF-9015-E103-6065D09152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70" y="1828800"/>
            <a:ext cx="1197429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A book cover with a person's face on it&#10;&#10;Description automatically generated with medium confidence">
            <a:extLst>
              <a:ext uri="{FF2B5EF4-FFF2-40B4-BE49-F238E27FC236}">
                <a16:creationId xmlns:a16="http://schemas.microsoft.com/office/drawing/2014/main" xmlns="" id="{0159FE60-DA7E-F372-9F20-901FA715D3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711" y="1828798"/>
            <a:ext cx="1197429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 book cover with a person's face on it&#10;&#10;Description automatically generated with medium confidence">
            <a:extLst>
              <a:ext uri="{FF2B5EF4-FFF2-40B4-BE49-F238E27FC236}">
                <a16:creationId xmlns:a16="http://schemas.microsoft.com/office/drawing/2014/main" xmlns="" id="{54BF7165-2E5D-B3AF-BBAA-F81A2C87DB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338" y="1828797"/>
            <a:ext cx="1197429" cy="1676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book cover with a person's face on it&#10;&#10;Description automatically generated with medium confidence">
            <a:extLst>
              <a:ext uri="{FF2B5EF4-FFF2-40B4-BE49-F238E27FC236}">
                <a16:creationId xmlns:a16="http://schemas.microsoft.com/office/drawing/2014/main" xmlns="" id="{70F10F00-B712-672B-DC9C-CF83E96C21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7966" y="1828795"/>
            <a:ext cx="1197429" cy="1676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A red and black sign&#10;&#10;Description automatically generated with low confidence">
            <a:extLst>
              <a:ext uri="{FF2B5EF4-FFF2-40B4-BE49-F238E27FC236}">
                <a16:creationId xmlns:a16="http://schemas.microsoft.com/office/drawing/2014/main" xmlns="" id="{6E76B02F-8058-5E3F-3023-C5403B42DD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70" y="76201"/>
            <a:ext cx="1197429" cy="1676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B44D115-A4A3-B5FC-9702-586F405F9E9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712" y="76200"/>
            <a:ext cx="1197429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xmlns="" id="{C934C7A0-0275-8E36-7BE8-4CA64AE55A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340" y="76198"/>
            <a:ext cx="1197430" cy="1676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xmlns="" id="{3767B0E8-6297-A370-819C-00417D4E8F8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7970" y="76196"/>
            <a:ext cx="1197430" cy="1676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Amarna letters - Wikipedia">
            <a:extLst>
              <a:ext uri="{FF2B5EF4-FFF2-40B4-BE49-F238E27FC236}">
                <a16:creationId xmlns:a16="http://schemas.microsoft.com/office/drawing/2014/main" xmlns="" id="{200D0721-FE18-4860-25F8-04D63B1B7C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59425" y="1828794"/>
            <a:ext cx="3526974" cy="4820869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6253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1:1-5) These are the names of the sons of Israel who went to Egypt with Jacob, each with his family.</a:t>
            </a:r>
          </a:p>
          <a:p>
            <a:pPr marL="231775"/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Reuben, Simeon, Levi and Judah; Issachar, Zebulun and Benjamin; Dan and Naphtali; Gad and Asher.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descendants of Jacob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numbered seventy in all.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Joseph was already in Egypt.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B60E26F-2ABE-B038-7D78-0BCBBA6EAE9E}"/>
              </a:ext>
            </a:extLst>
          </p:cNvPr>
          <p:cNvSpPr/>
          <p:nvPr/>
        </p:nvSpPr>
        <p:spPr>
          <a:xfrm>
            <a:off x="141514" y="4419600"/>
            <a:ext cx="5040086" cy="740228"/>
          </a:xfrm>
          <a:prstGeom prst="rect">
            <a:avLst/>
          </a:prstGeom>
          <a:noFill/>
          <a:ln w="762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3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2BB7C340-61EF-9015-E103-6065D09152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70" y="1828800"/>
            <a:ext cx="1197429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A book cover with a person's face on it&#10;&#10;Description automatically generated with medium confidence">
            <a:extLst>
              <a:ext uri="{FF2B5EF4-FFF2-40B4-BE49-F238E27FC236}">
                <a16:creationId xmlns:a16="http://schemas.microsoft.com/office/drawing/2014/main" xmlns="" id="{0159FE60-DA7E-F372-9F20-901FA715D3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711" y="1828798"/>
            <a:ext cx="1197429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 book cover with a person's face on it&#10;&#10;Description automatically generated with medium confidence">
            <a:extLst>
              <a:ext uri="{FF2B5EF4-FFF2-40B4-BE49-F238E27FC236}">
                <a16:creationId xmlns:a16="http://schemas.microsoft.com/office/drawing/2014/main" xmlns="" id="{54BF7165-2E5D-B3AF-BBAA-F81A2C87DB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338" y="1828797"/>
            <a:ext cx="1197429" cy="1676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book cover with a person's face on it&#10;&#10;Description automatically generated with medium confidence">
            <a:extLst>
              <a:ext uri="{FF2B5EF4-FFF2-40B4-BE49-F238E27FC236}">
                <a16:creationId xmlns:a16="http://schemas.microsoft.com/office/drawing/2014/main" xmlns="" id="{70F10F00-B712-672B-DC9C-CF83E96C21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7966" y="1828795"/>
            <a:ext cx="1197429" cy="1676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A red and black sign&#10;&#10;Description automatically generated with low confidence">
            <a:extLst>
              <a:ext uri="{FF2B5EF4-FFF2-40B4-BE49-F238E27FC236}">
                <a16:creationId xmlns:a16="http://schemas.microsoft.com/office/drawing/2014/main" xmlns="" id="{6E76B02F-8058-5E3F-3023-C5403B42DD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70" y="76201"/>
            <a:ext cx="1197429" cy="1676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B44D115-A4A3-B5FC-9702-586F405F9E9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712" y="76200"/>
            <a:ext cx="1197429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xmlns="" id="{C934C7A0-0275-8E36-7BE8-4CA64AE55A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340" y="76198"/>
            <a:ext cx="1197430" cy="1676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xmlns="" id="{3767B0E8-6297-A370-819C-00417D4E8F8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7970" y="76196"/>
            <a:ext cx="1197430" cy="1676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58084C88-DD1B-ED3B-E305-B3D4EE4615B1}"/>
              </a:ext>
            </a:extLst>
          </p:cNvPr>
          <p:cNvCxnSpPr>
            <a:cxnSpLocks/>
          </p:cNvCxnSpPr>
          <p:nvPr/>
        </p:nvCxnSpPr>
        <p:spPr>
          <a:xfrm>
            <a:off x="7315200" y="3733800"/>
            <a:ext cx="4191000" cy="2514600"/>
          </a:xfrm>
          <a:prstGeom prst="line">
            <a:avLst/>
          </a:prstGeom>
          <a:ln w="6350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70B2C66E-3631-A8E4-53EA-A6E977EC01CD}"/>
              </a:ext>
            </a:extLst>
          </p:cNvPr>
          <p:cNvCxnSpPr>
            <a:cxnSpLocks/>
          </p:cNvCxnSpPr>
          <p:nvPr/>
        </p:nvCxnSpPr>
        <p:spPr>
          <a:xfrm flipV="1">
            <a:off x="7391400" y="3733800"/>
            <a:ext cx="3962400" cy="2590800"/>
          </a:xfrm>
          <a:prstGeom prst="line">
            <a:avLst/>
          </a:prstGeom>
          <a:ln w="6350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3A6BAA7-F97F-99F1-D59F-FE54EB1B4E55}"/>
              </a:ext>
            </a:extLst>
          </p:cNvPr>
          <p:cNvSpPr/>
          <p:nvPr/>
        </p:nvSpPr>
        <p:spPr>
          <a:xfrm>
            <a:off x="43544" y="43544"/>
            <a:ext cx="5127170" cy="6662056"/>
          </a:xfrm>
          <a:prstGeom prst="rect">
            <a:avLst/>
          </a:prstGeom>
          <a:noFill/>
          <a:ln w="762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93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1:6) Now Joseph and all his brothers and all that generation died.</a:t>
            </a: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the Israelites were exceedingly fruitful. They multiplied greatly, increased in numbers and became so numerous that the land was filled with them.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23378C0E-3290-40DB-A5C4-4E560CF0602E}"/>
              </a:ext>
            </a:extLst>
          </p:cNvPr>
          <p:cNvSpPr/>
          <p:nvPr/>
        </p:nvSpPr>
        <p:spPr>
          <a:xfrm>
            <a:off x="1600200" y="4343400"/>
            <a:ext cx="10439400" cy="2514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8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do we know this really happened?</a:t>
            </a:r>
            <a:endParaRPr lang="en-US" sz="80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96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633548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1:8) Then a new king, to whom Joseph meant nothing, came to power in Egypt.</a:t>
            </a: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said, “Look, the Israelites have become far too numerous for us.</a:t>
            </a: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Come… if war breaks out,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they will join our enemies,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fight against us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leave the country.”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E1DAC374-4A3A-85B7-2E56-9948360E3B23}"/>
              </a:ext>
            </a:extLst>
          </p:cNvPr>
          <p:cNvSpPr/>
          <p:nvPr/>
        </p:nvSpPr>
        <p:spPr>
          <a:xfrm>
            <a:off x="6455228" y="234392"/>
            <a:ext cx="5562600" cy="639500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the paranoia?</a:t>
            </a:r>
          </a:p>
          <a:p>
            <a:pPr lvl="0" algn="ctr">
              <a:defRPr/>
            </a:pP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“Hyksos” recently ruled Egypt.</a:t>
            </a:r>
          </a:p>
          <a:p>
            <a:pPr lvl="0" algn="ctr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1650-1550 BC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Egyptians had run the Hyksos out of Egypt.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Ahmose chased the Hyksos from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Avaris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(i.e.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Zoan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Thutmose III (1483-1450 BC) ran various campaigns.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new pharaohs were hostile to foreigners!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20161D7-5EFE-3CFA-8C04-C0DEDFC1CAA3}"/>
              </a:ext>
            </a:extLst>
          </p:cNvPr>
          <p:cNvSpPr/>
          <p:nvPr/>
        </p:nvSpPr>
        <p:spPr>
          <a:xfrm>
            <a:off x="3450772" y="263600"/>
            <a:ext cx="2035628" cy="585486"/>
          </a:xfrm>
          <a:prstGeom prst="rect">
            <a:avLst/>
          </a:prstGeom>
          <a:noFill/>
          <a:ln w="762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64FD0E6-56F6-57DC-BEB9-2C3EC395AE45}"/>
              </a:ext>
            </a:extLst>
          </p:cNvPr>
          <p:cNvSpPr/>
          <p:nvPr/>
        </p:nvSpPr>
        <p:spPr>
          <a:xfrm>
            <a:off x="1524000" y="881742"/>
            <a:ext cx="4648200" cy="585486"/>
          </a:xfrm>
          <a:prstGeom prst="rect">
            <a:avLst/>
          </a:prstGeom>
          <a:noFill/>
          <a:ln w="762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3DEE477-1EEC-8B29-7F4D-B1FE1CA7D022}"/>
              </a:ext>
            </a:extLst>
          </p:cNvPr>
          <p:cNvSpPr/>
          <p:nvPr/>
        </p:nvSpPr>
        <p:spPr>
          <a:xfrm>
            <a:off x="152400" y="4517572"/>
            <a:ext cx="5257800" cy="585486"/>
          </a:xfrm>
          <a:prstGeom prst="rect">
            <a:avLst/>
          </a:prstGeom>
          <a:noFill/>
          <a:ln w="762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A63A55B-5A80-38A9-8CEC-9D6D057E064B}"/>
              </a:ext>
            </a:extLst>
          </p:cNvPr>
          <p:cNvSpPr/>
          <p:nvPr/>
        </p:nvSpPr>
        <p:spPr>
          <a:xfrm>
            <a:off x="990600" y="5748831"/>
            <a:ext cx="3657600" cy="585486"/>
          </a:xfrm>
          <a:prstGeom prst="rect">
            <a:avLst/>
          </a:prstGeom>
          <a:noFill/>
          <a:ln w="762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5396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633548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1:8) Then a new king, to whom Joseph meant nothing, came to power in Egypt.</a:t>
            </a: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said, “Look, the Israelites have become far too numerous for us.</a:t>
            </a: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Come… if war breaks out,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they will join our enemies,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fight against us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leave the country.”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E1DAC374-4A3A-85B7-2E56-9948360E3B23}"/>
              </a:ext>
            </a:extLst>
          </p:cNvPr>
          <p:cNvSpPr/>
          <p:nvPr/>
        </p:nvSpPr>
        <p:spPr>
          <a:xfrm>
            <a:off x="6455228" y="234392"/>
            <a:ext cx="5562600" cy="639500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the paranoia?</a:t>
            </a:r>
          </a:p>
          <a:p>
            <a:pPr lvl="0" algn="ctr">
              <a:defRPr/>
            </a:pP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“Hyksos” recently ruled Egypt.</a:t>
            </a:r>
          </a:p>
          <a:p>
            <a:pPr lvl="0" algn="ctr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1650-1550 BC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Egyptians had run the Hyksos out of Egypt.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Ahmose chased the Hyksos from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Avaris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(i.e.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Zoan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Thutmose III (1483-1450 BC) ran various campaigns.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new pharaohs were hostile to foreigners!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20161D7-5EFE-3CFA-8C04-C0DEDFC1CAA3}"/>
              </a:ext>
            </a:extLst>
          </p:cNvPr>
          <p:cNvSpPr/>
          <p:nvPr/>
        </p:nvSpPr>
        <p:spPr>
          <a:xfrm>
            <a:off x="3450772" y="263600"/>
            <a:ext cx="2035628" cy="585486"/>
          </a:xfrm>
          <a:prstGeom prst="rect">
            <a:avLst/>
          </a:prstGeom>
          <a:noFill/>
          <a:ln w="762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64FD0E6-56F6-57DC-BEB9-2C3EC395AE45}"/>
              </a:ext>
            </a:extLst>
          </p:cNvPr>
          <p:cNvSpPr/>
          <p:nvPr/>
        </p:nvSpPr>
        <p:spPr>
          <a:xfrm>
            <a:off x="1524000" y="881742"/>
            <a:ext cx="4648200" cy="585486"/>
          </a:xfrm>
          <a:prstGeom prst="rect">
            <a:avLst/>
          </a:prstGeom>
          <a:noFill/>
          <a:ln w="762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3DEE477-1EEC-8B29-7F4D-B1FE1CA7D022}"/>
              </a:ext>
            </a:extLst>
          </p:cNvPr>
          <p:cNvSpPr/>
          <p:nvPr/>
        </p:nvSpPr>
        <p:spPr>
          <a:xfrm>
            <a:off x="152400" y="4517572"/>
            <a:ext cx="5257800" cy="585486"/>
          </a:xfrm>
          <a:prstGeom prst="rect">
            <a:avLst/>
          </a:prstGeom>
          <a:noFill/>
          <a:ln w="762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A63A55B-5A80-38A9-8CEC-9D6D057E064B}"/>
              </a:ext>
            </a:extLst>
          </p:cNvPr>
          <p:cNvSpPr/>
          <p:nvPr/>
        </p:nvSpPr>
        <p:spPr>
          <a:xfrm>
            <a:off x="990600" y="5748831"/>
            <a:ext cx="3657600" cy="585486"/>
          </a:xfrm>
          <a:prstGeom prst="rect">
            <a:avLst/>
          </a:prstGeom>
          <a:noFill/>
          <a:ln w="762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xmlns="" id="{7D454501-F06A-D764-05A7-795E02430568}"/>
              </a:ext>
            </a:extLst>
          </p:cNvPr>
          <p:cNvSpPr/>
          <p:nvPr/>
        </p:nvSpPr>
        <p:spPr>
          <a:xfrm>
            <a:off x="152400" y="4038963"/>
            <a:ext cx="7696200" cy="158931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“Take possession of the land.”</a:t>
            </a:r>
            <a:endParaRPr lang="en-US" sz="32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(Cf. Gen. 2:6; Hos. 1:11) Douglas K. Stuart, 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Exodus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(Nashville: Broadman &amp; Holman Publishers, 2006), 65.</a:t>
            </a:r>
            <a:endParaRPr kumimoji="0" lang="en-US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19908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633548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(Ex. 1:8) Then a new king, to whom Joseph meant nothing, came to power in Egypt.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He said, “Look, the Israelites have become far too numerous for 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Come… if war breaks out,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they will join our enemies, fight against 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and leave the country.”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E1DAC374-4A3A-85B7-2E56-9948360E3B23}"/>
              </a:ext>
            </a:extLst>
          </p:cNvPr>
          <p:cNvSpPr/>
          <p:nvPr/>
        </p:nvSpPr>
        <p:spPr>
          <a:xfrm>
            <a:off x="6455228" y="234392"/>
            <a:ext cx="5562600" cy="639500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What’s the executive plan?</a:t>
            </a:r>
          </a:p>
        </p:txBody>
      </p:sp>
    </p:spTree>
    <p:extLst>
      <p:ext uri="{BB962C8B-B14F-4D97-AF65-F5344CB8AC3E}">
        <p14:creationId xmlns:p14="http://schemas.microsoft.com/office/powerpoint/2010/main" val="94533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1:11) So they put slave masters over them to oppress them with forced labor, and they built Pithom and Rameses as store cities for Pharaoh.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9C6B0E7C-4117-536B-E651-47BF19C00332}"/>
              </a:ext>
            </a:extLst>
          </p:cNvPr>
          <p:cNvSpPr/>
          <p:nvPr/>
        </p:nvSpPr>
        <p:spPr>
          <a:xfrm>
            <a:off x="5029200" y="5410200"/>
            <a:ext cx="6836228" cy="1066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Create a slave caste</a:t>
            </a:r>
            <a:endParaRPr kumimoji="0" lang="en-US" sz="5400" b="1" i="0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03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1:12) But the more they were oppressed, 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more they multiplied and spread.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So, the Egyptians came to dread the Israelites.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6CB1A15A-872D-1FFC-2C43-C9A959E8D8EA}"/>
              </a:ext>
            </a:extLst>
          </p:cNvPr>
          <p:cNvSpPr/>
          <p:nvPr/>
        </p:nvSpPr>
        <p:spPr>
          <a:xfrm>
            <a:off x="5029200" y="5410200"/>
            <a:ext cx="6836228" cy="1066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Create a slave caste</a:t>
            </a:r>
            <a:endParaRPr kumimoji="0" lang="en-US" sz="5400" b="1" i="0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428B6DBD-EAA2-7B88-84BC-2136B2B42E27}"/>
              </a:ext>
            </a:extLst>
          </p:cNvPr>
          <p:cNvCxnSpPr>
            <a:cxnSpLocks/>
          </p:cNvCxnSpPr>
          <p:nvPr/>
        </p:nvCxnSpPr>
        <p:spPr>
          <a:xfrm>
            <a:off x="5105400" y="5562600"/>
            <a:ext cx="6629400" cy="762000"/>
          </a:xfrm>
          <a:prstGeom prst="line">
            <a:avLst/>
          </a:prstGeom>
          <a:ln w="254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6C6C9C6B-9E76-B640-063A-B25C37351EEE}"/>
              </a:ext>
            </a:extLst>
          </p:cNvPr>
          <p:cNvCxnSpPr>
            <a:cxnSpLocks/>
          </p:cNvCxnSpPr>
          <p:nvPr/>
        </p:nvCxnSpPr>
        <p:spPr>
          <a:xfrm flipV="1">
            <a:off x="5105400" y="5562600"/>
            <a:ext cx="6629400" cy="762000"/>
          </a:xfrm>
          <a:prstGeom prst="line">
            <a:avLst/>
          </a:prstGeom>
          <a:ln w="254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39476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1:13) The Egyptians worked the Hebrews ruthlessly.</a:t>
            </a: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They made their lives bitter with harsh labor in brick and mortar and with all kinds of work in the fields.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all their harsh labor the Egyptians worked them ruthlessly.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69F8279E-6422-C445-D950-B0365D2C2419}"/>
              </a:ext>
            </a:extLst>
          </p:cNvPr>
          <p:cNvSpPr/>
          <p:nvPr/>
        </p:nvSpPr>
        <p:spPr>
          <a:xfrm>
            <a:off x="5029200" y="5410200"/>
            <a:ext cx="6836228" cy="1066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Work them to death</a:t>
            </a:r>
            <a:endParaRPr kumimoji="0" lang="en-US" sz="5400" b="1" i="0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81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1:13) The Egyptians worked the Hebrews ruthlessly.</a:t>
            </a: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They made their lives bitter with harsh labor in brick and mortar and with all kinds of work in the fields.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all their harsh labor the Egyptians worked them ruthlessly.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69F8279E-6422-C445-D950-B0365D2C2419}"/>
              </a:ext>
            </a:extLst>
          </p:cNvPr>
          <p:cNvSpPr/>
          <p:nvPr/>
        </p:nvSpPr>
        <p:spPr>
          <a:xfrm>
            <a:off x="5029200" y="5410200"/>
            <a:ext cx="6836228" cy="1066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Work them to death</a:t>
            </a:r>
            <a:endParaRPr kumimoji="0" lang="en-US" sz="5400" b="1" i="0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741159A5-334D-E304-B378-A55677711549}"/>
              </a:ext>
            </a:extLst>
          </p:cNvPr>
          <p:cNvCxnSpPr>
            <a:cxnSpLocks/>
          </p:cNvCxnSpPr>
          <p:nvPr/>
        </p:nvCxnSpPr>
        <p:spPr>
          <a:xfrm>
            <a:off x="5105400" y="5562600"/>
            <a:ext cx="6629400" cy="762000"/>
          </a:xfrm>
          <a:prstGeom prst="line">
            <a:avLst/>
          </a:prstGeom>
          <a:ln w="254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7CC126BB-D6C3-2AAF-61F2-ECE6AEFB992C}"/>
              </a:ext>
            </a:extLst>
          </p:cNvPr>
          <p:cNvCxnSpPr>
            <a:cxnSpLocks/>
          </p:cNvCxnSpPr>
          <p:nvPr/>
        </p:nvCxnSpPr>
        <p:spPr>
          <a:xfrm flipV="1">
            <a:off x="5105400" y="5562600"/>
            <a:ext cx="6629400" cy="762000"/>
          </a:xfrm>
          <a:prstGeom prst="line">
            <a:avLst/>
          </a:prstGeom>
          <a:ln w="254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51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1:15) The king of Egypt said 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the Hebrew midwives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whose names were Shiphrah and Puah.</a:t>
            </a: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said, “When you are helping the Hebrew women during childbirth on the delivery stool, if you see that the baby is a boy, kill him. But if it is a girl, let her live.”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9EE67E11-6DB9-8304-DD3A-9E40AD4DF7A3}"/>
              </a:ext>
            </a:extLst>
          </p:cNvPr>
          <p:cNvSpPr/>
          <p:nvPr/>
        </p:nvSpPr>
        <p:spPr>
          <a:xfrm>
            <a:off x="5029200" y="5410200"/>
            <a:ext cx="6836228" cy="1066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Covert infanticide</a:t>
            </a:r>
            <a:endParaRPr kumimoji="0" lang="en-US" sz="5400" b="1" i="0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26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1:1-5) These are the names of the sons of Israel who went to Egypt with Jacob, each with his family.</a:t>
            </a:r>
          </a:p>
          <a:p>
            <a:pPr marL="231775"/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Reuben, Simeon, Levi and Judah; Issachar, Zebulun and Benjamin; Dan and Naphtali; Gad and Asher.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descendants of Jacob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numbered seventy in all.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Joseph was already in Egypt.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B60E26F-2ABE-B038-7D78-0BCBBA6EAE9E}"/>
              </a:ext>
            </a:extLst>
          </p:cNvPr>
          <p:cNvSpPr/>
          <p:nvPr/>
        </p:nvSpPr>
        <p:spPr>
          <a:xfrm>
            <a:off x="141514" y="4419600"/>
            <a:ext cx="5040086" cy="740228"/>
          </a:xfrm>
          <a:prstGeom prst="rect">
            <a:avLst/>
          </a:prstGeom>
          <a:noFill/>
          <a:ln w="762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D77305E8-A9D6-D9EA-E66F-1CFD9A910D8E}"/>
              </a:ext>
            </a:extLst>
          </p:cNvPr>
          <p:cNvSpPr/>
          <p:nvPr/>
        </p:nvSpPr>
        <p:spPr>
          <a:xfrm>
            <a:off x="1371600" y="304800"/>
            <a:ext cx="10363200" cy="182959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Moses deliberately alludes to Genesis.</a:t>
            </a:r>
          </a:p>
          <a:p>
            <a:pPr lvl="0" algn="ctr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these are the names…” R. Alan Cole, 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Exodus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(1973), 59.</a:t>
            </a:r>
          </a:p>
          <a:p>
            <a:pPr lvl="0" algn="ctr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“These are the names of the sons of Israel, Jacob and his sons” (Gen. 46:8).</a:t>
            </a:r>
          </a:p>
        </p:txBody>
      </p:sp>
    </p:spTree>
    <p:extLst>
      <p:ext uri="{BB962C8B-B14F-4D97-AF65-F5344CB8AC3E}">
        <p14:creationId xmlns:p14="http://schemas.microsoft.com/office/powerpoint/2010/main" val="162997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1:17) The midwives, however, 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feared God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did not do what the king of Egypt had told them to do. They 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 the boys live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Then the king of Egypt summoned the midwives and asked them,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“Why have you done this? Why have you let the boys live?”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5E48CF86-BF3D-CFF7-0255-F2053B187CAC}"/>
              </a:ext>
            </a:extLst>
          </p:cNvPr>
          <p:cNvSpPr/>
          <p:nvPr/>
        </p:nvSpPr>
        <p:spPr>
          <a:xfrm>
            <a:off x="5029200" y="5410200"/>
            <a:ext cx="6836228" cy="1066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Covert infanticide</a:t>
            </a:r>
            <a:endParaRPr kumimoji="0" lang="en-US" sz="5400" b="1" i="0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61601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1:19) The midwives said,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“Hebrew women are not like Egyptian women.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They are 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vigorous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give birth before the midwives arrive!”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D029C1A1-54B0-79F4-79CC-7C77D3C7BFC1}"/>
              </a:ext>
            </a:extLst>
          </p:cNvPr>
          <p:cNvSpPr/>
          <p:nvPr/>
        </p:nvSpPr>
        <p:spPr>
          <a:xfrm>
            <a:off x="5029200" y="5410200"/>
            <a:ext cx="6836228" cy="1066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Covert infanticide</a:t>
            </a:r>
            <a:endParaRPr kumimoji="0" lang="en-US" sz="5400" b="1" i="0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905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1:20) So God was kind to the midwives and the people 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increased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became even more numerous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Because the midwives feared God, he gave them families of their own.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D029C1A1-54B0-79F4-79CC-7C77D3C7BFC1}"/>
              </a:ext>
            </a:extLst>
          </p:cNvPr>
          <p:cNvSpPr/>
          <p:nvPr/>
        </p:nvSpPr>
        <p:spPr>
          <a:xfrm>
            <a:off x="5029200" y="5410200"/>
            <a:ext cx="6836228" cy="1066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Covert infanticide</a:t>
            </a:r>
            <a:endParaRPr kumimoji="0" lang="en-US" sz="5400" b="1" i="0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6401E50A-4A7F-C192-31F3-F12C808B8781}"/>
              </a:ext>
            </a:extLst>
          </p:cNvPr>
          <p:cNvCxnSpPr>
            <a:cxnSpLocks/>
          </p:cNvCxnSpPr>
          <p:nvPr/>
        </p:nvCxnSpPr>
        <p:spPr>
          <a:xfrm>
            <a:off x="5105400" y="5562600"/>
            <a:ext cx="6629400" cy="762000"/>
          </a:xfrm>
          <a:prstGeom prst="line">
            <a:avLst/>
          </a:prstGeom>
          <a:ln w="254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C67819ED-2239-FD66-0719-DE3D8A3F8863}"/>
              </a:ext>
            </a:extLst>
          </p:cNvPr>
          <p:cNvCxnSpPr>
            <a:cxnSpLocks/>
          </p:cNvCxnSpPr>
          <p:nvPr/>
        </p:nvCxnSpPr>
        <p:spPr>
          <a:xfrm flipV="1">
            <a:off x="5105400" y="5562600"/>
            <a:ext cx="6629400" cy="762000"/>
          </a:xfrm>
          <a:prstGeom prst="line">
            <a:avLst/>
          </a:prstGeom>
          <a:ln w="254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08286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1:22) Then Pharaoh gave this order to 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 of his people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1050" b="1" spc="-150" dirty="0">
              <a:solidFill>
                <a:srgbClr val="60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“Every Hebrew boy that is born you must throw into the Nile, but let every girl live.”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D5789903-60BF-03AB-301E-D556D9BC36E6}"/>
              </a:ext>
            </a:extLst>
          </p:cNvPr>
          <p:cNvSpPr/>
          <p:nvPr/>
        </p:nvSpPr>
        <p:spPr>
          <a:xfrm>
            <a:off x="5029200" y="5410200"/>
            <a:ext cx="6836228" cy="1066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Overt infanticide</a:t>
            </a:r>
            <a:endParaRPr kumimoji="0" lang="en-US" sz="5400" b="1" i="0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37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1:22) Then Pharaoh gave this order to 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 of his people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1050" b="1" spc="-150" dirty="0">
              <a:solidFill>
                <a:srgbClr val="60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“Every Hebrew boy that is born you must throw into the Nile, but let every girl live.”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D5789903-60BF-03AB-301E-D556D9BC36E6}"/>
              </a:ext>
            </a:extLst>
          </p:cNvPr>
          <p:cNvSpPr/>
          <p:nvPr/>
        </p:nvSpPr>
        <p:spPr>
          <a:xfrm>
            <a:off x="5029200" y="5410200"/>
            <a:ext cx="6836228" cy="1066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Overt infanticide</a:t>
            </a:r>
            <a:endParaRPr kumimoji="0" lang="en-US" sz="5400" b="1" i="0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DFF1BF08-5847-6EE5-3458-A2FF0C05E388}"/>
              </a:ext>
            </a:extLst>
          </p:cNvPr>
          <p:cNvSpPr/>
          <p:nvPr/>
        </p:nvSpPr>
        <p:spPr>
          <a:xfrm>
            <a:off x="3505200" y="381000"/>
            <a:ext cx="8284028" cy="4038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Does this work?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-150" normalizeH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r>
              <a:rPr kumimoji="0" lang="en-US" sz="60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 Hebrew boy goes into the Nile…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6000" b="1" i="1" u="none" strike="noStrike" kern="1200" cap="none" spc="-15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kumimoji="0" lang="en-US" sz="6000" b="1" i="1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comes out again!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4C0592B-94DD-6186-9A1B-66F30309D22A}"/>
              </a:ext>
            </a:extLst>
          </p:cNvPr>
          <p:cNvCxnSpPr>
            <a:cxnSpLocks/>
          </p:cNvCxnSpPr>
          <p:nvPr/>
        </p:nvCxnSpPr>
        <p:spPr>
          <a:xfrm>
            <a:off x="5105400" y="5562600"/>
            <a:ext cx="6629400" cy="762000"/>
          </a:xfrm>
          <a:prstGeom prst="line">
            <a:avLst/>
          </a:prstGeom>
          <a:ln w="254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1B896F8-0C45-0E08-B76C-CD61DA1A8F10}"/>
              </a:ext>
            </a:extLst>
          </p:cNvPr>
          <p:cNvCxnSpPr>
            <a:cxnSpLocks/>
          </p:cNvCxnSpPr>
          <p:nvPr/>
        </p:nvCxnSpPr>
        <p:spPr>
          <a:xfrm flipV="1">
            <a:off x="5105400" y="5562600"/>
            <a:ext cx="6629400" cy="762000"/>
          </a:xfrm>
          <a:prstGeom prst="line">
            <a:avLst/>
          </a:prstGeom>
          <a:ln w="254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79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2:1-2) Now a man of the tribe of 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Levi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married a 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Levite woman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and she became pregnant and gave birth to a son.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When she saw that he was a fine child, she hid him for three months.</a:t>
            </a:r>
          </a:p>
        </p:txBody>
      </p:sp>
    </p:spTree>
    <p:extLst>
      <p:ext uri="{BB962C8B-B14F-4D97-AF65-F5344CB8AC3E}">
        <p14:creationId xmlns:p14="http://schemas.microsoft.com/office/powerpoint/2010/main" val="403720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0974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2:3) But when she could hide him no longer, she got a papyrus basket for him and coated it with tar and pitch.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Then she placed the child in it and put it among the reeds along the bank of the Nile.</a:t>
            </a: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His sister stood at a distance to see what would happen to him.</a:t>
            </a:r>
          </a:p>
        </p:txBody>
      </p:sp>
    </p:spTree>
    <p:extLst>
      <p:ext uri="{BB962C8B-B14F-4D97-AF65-F5344CB8AC3E}">
        <p14:creationId xmlns:p14="http://schemas.microsoft.com/office/powerpoint/2010/main" val="90675868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0974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2:3) But when she could hide him no longer, she got a papyrus basket for him and coated it with tar and pitch.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Then she placed the child in it and put it among the reeds along the bank of the Nile.</a:t>
            </a: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His sister stood at a distance to see what would happen to him.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32680EA-9722-F10B-C972-BDFF869CDD5E}"/>
              </a:ext>
            </a:extLst>
          </p:cNvPr>
          <p:cNvSpPr/>
          <p:nvPr/>
        </p:nvSpPr>
        <p:spPr>
          <a:xfrm>
            <a:off x="130630" y="2645228"/>
            <a:ext cx="7108370" cy="1828800"/>
          </a:xfrm>
          <a:prstGeom prst="rect">
            <a:avLst/>
          </a:prstGeom>
          <a:noFill/>
          <a:ln w="762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133DDFC-CAE6-211C-F475-194E78F55E82}"/>
              </a:ext>
            </a:extLst>
          </p:cNvPr>
          <p:cNvSpPr/>
          <p:nvPr/>
        </p:nvSpPr>
        <p:spPr>
          <a:xfrm>
            <a:off x="152400" y="1447800"/>
            <a:ext cx="1524000" cy="609600"/>
          </a:xfrm>
          <a:prstGeom prst="rect">
            <a:avLst/>
          </a:prstGeom>
          <a:noFill/>
          <a:ln w="762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537229EE-5456-265A-5B72-892C339EE38A}"/>
              </a:ext>
            </a:extLst>
          </p:cNvPr>
          <p:cNvSpPr/>
          <p:nvPr/>
        </p:nvSpPr>
        <p:spPr>
          <a:xfrm>
            <a:off x="1828800" y="503786"/>
            <a:ext cx="5540828" cy="1676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“Ark” (</a:t>
            </a:r>
            <a:r>
              <a:rPr lang="en-US" sz="4800" b="1" i="1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tēbāh</a:t>
            </a: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R. Alan Cole, </a:t>
            </a:r>
            <a:r>
              <a:rPr kumimoji="0" lang="en-US" sz="2400" b="1" i="1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Exodus</a:t>
            </a:r>
            <a:r>
              <a:rPr kumimoji="0" lang="en-US" sz="2400" b="1" i="0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(Downers Grove, IL: InterVarsity Press, 1973), 63.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3DCEB1B-2D50-4E4F-BF5C-59D50AAAAA44}"/>
              </a:ext>
            </a:extLst>
          </p:cNvPr>
          <p:cNvSpPr/>
          <p:nvPr/>
        </p:nvSpPr>
        <p:spPr>
          <a:xfrm>
            <a:off x="152400" y="4489268"/>
            <a:ext cx="6629400" cy="1288002"/>
          </a:xfrm>
          <a:prstGeom prst="rect">
            <a:avLst/>
          </a:prstGeom>
          <a:noFill/>
          <a:ln w="762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1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2:5) Then Pharaoh’s daughter went down to the Nile to bathe, and her attendants were walking along the riverbank.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She saw the basket among the reeds and sent her female slave to get it.</a:t>
            </a: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She opened it and saw the baby.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was crying, and she felt sorry for him. “This is one of the Hebrew babies,” she said.</a:t>
            </a:r>
          </a:p>
        </p:txBody>
      </p:sp>
    </p:spTree>
    <p:extLst>
      <p:ext uri="{BB962C8B-B14F-4D97-AF65-F5344CB8AC3E}">
        <p14:creationId xmlns:p14="http://schemas.microsoft.com/office/powerpoint/2010/main" val="331838037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2:7) Then his sister asked Pharaoh’s daughter, “Shall I go and get one of the Hebrew women to nurse the baby for you?”</a:t>
            </a: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“Yes, go,” she answered. So the girl went and got the baby’s mother.</a:t>
            </a: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Pharaoh’s daughter said, “Take this baby and nurse him for me, and I will pay you.” So the woman took the baby and nursed him.</a:t>
            </a:r>
          </a:p>
        </p:txBody>
      </p:sp>
    </p:spTree>
    <p:extLst>
      <p:ext uri="{BB962C8B-B14F-4D97-AF65-F5344CB8AC3E}">
        <p14:creationId xmlns:p14="http://schemas.microsoft.com/office/powerpoint/2010/main" val="38887399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1:6) Now Joseph and all his brothers and all that generation died.</a:t>
            </a: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the Israelites were exceedingly fruitful. They multiplied greatly, increased in numbers and became so numerous that the land was filled with them.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96C1D3DE-07BF-66EB-0525-4DE3000D2276}"/>
              </a:ext>
            </a:extLst>
          </p:cNvPr>
          <p:cNvSpPr/>
          <p:nvPr/>
        </p:nvSpPr>
        <p:spPr>
          <a:xfrm>
            <a:off x="1600200" y="4343400"/>
            <a:ext cx="10439400" cy="249985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8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do we know this really happened?</a:t>
            </a:r>
            <a:endParaRPr lang="en-US" sz="80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45786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2:10) When the child grew older, she took him to Pharaoh’s daughter and he became her son. She named him Moses, saying, “I drew him out of the water.”</a:t>
            </a:r>
          </a:p>
        </p:txBody>
      </p:sp>
    </p:spTree>
    <p:extLst>
      <p:ext uri="{BB962C8B-B14F-4D97-AF65-F5344CB8AC3E}">
        <p14:creationId xmlns:p14="http://schemas.microsoft.com/office/powerpoint/2010/main" val="3658048915"/>
      </p:ext>
    </p:extLst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120" y="1443665"/>
            <a:ext cx="1072728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is biblical faith?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Trusting the God who is trustworthy.</a:t>
            </a: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en-US" sz="4400" b="1" kern="0" spc="-15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Through suffering and persecution.</a:t>
            </a: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en-US" sz="4400" b="1" kern="0" spc="-15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my plans.</a:t>
            </a:r>
            <a:endParaRPr kumimoji="0" lang="en-US" sz="4000" b="1" i="0" u="none" strike="noStrike" kern="0" cap="none" spc="-15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400" b="1" i="0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With my doubts.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4400" b="1" kern="0" spc="-15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I cannot see the full picture.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400" b="1" i="0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the future.</a:t>
            </a:r>
          </a:p>
        </p:txBody>
      </p:sp>
    </p:spTree>
    <p:extLst>
      <p:ext uri="{BB962C8B-B14F-4D97-AF65-F5344CB8AC3E}">
        <p14:creationId xmlns:p14="http://schemas.microsoft.com/office/powerpoint/2010/main" val="206054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8920854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65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003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1FCFDA86-B0B7-7E93-20D0-6A12E6963E02}"/>
              </a:ext>
            </a:extLst>
          </p:cNvPr>
          <p:cNvSpPr/>
          <p:nvPr/>
        </p:nvSpPr>
        <p:spPr>
          <a:xfrm>
            <a:off x="5486400" y="76200"/>
            <a:ext cx="6629400" cy="3429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Biblical Attestation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(Ex. 17:14) The LORD said to Moses,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“Write this in a </a:t>
            </a:r>
            <a:r>
              <a:rPr kumimoji="0" lang="en-US" sz="32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book</a:t>
            </a: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as a memorial.”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EF229B66-187B-20DA-D5E7-E45C74E919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70" y="1828800"/>
            <a:ext cx="1197429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445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1FCFDA86-B0B7-7E93-20D0-6A12E6963E02}"/>
              </a:ext>
            </a:extLst>
          </p:cNvPr>
          <p:cNvSpPr/>
          <p:nvPr/>
        </p:nvSpPr>
        <p:spPr>
          <a:xfrm>
            <a:off x="5486400" y="76200"/>
            <a:ext cx="6629400" cy="3657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Biblical Attestation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(Ex. 34:27) The LORD said to Moses,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“Write down </a:t>
            </a:r>
            <a:r>
              <a:rPr kumimoji="0" lang="en-US" sz="32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all</a:t>
            </a: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these instructions, for they represent the terms of the covenant I am making with you and with Israel.”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79045793-9524-0F31-797E-56C2EC9451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70" y="1828800"/>
            <a:ext cx="1197429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528524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1FCFDA86-B0B7-7E93-20D0-6A12E6963E02}"/>
              </a:ext>
            </a:extLst>
          </p:cNvPr>
          <p:cNvSpPr/>
          <p:nvPr/>
        </p:nvSpPr>
        <p:spPr>
          <a:xfrm>
            <a:off x="5486400" y="76200"/>
            <a:ext cx="6629400" cy="3657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Biblical Attestation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(Ex. 24:4) Moses carefully wrote down </a:t>
            </a:r>
            <a:r>
              <a:rPr kumimoji="0" lang="en-US" sz="32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all</a:t>
            </a: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 LORD’s instructions.</a:t>
            </a:r>
          </a:p>
          <a:p>
            <a:pPr marL="22860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[This is assumed by other Old Testament authors…]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Josh. 1:7; 8:31-32; 1 Kings 2:3; 2 Kings 14:6; Dan. 9:11; Ezra 6:18; Neh. 13:1; Mal. 4:4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F2C0150B-5965-3780-8B76-449EF14701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70" y="1828800"/>
            <a:ext cx="1197429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971283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wellDar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welldark16x9.potx" id="{77470787-3BA3-4BA9-93AB-3419747B99F4}" vid="{A57E8D5C-484E-4496-B0FE-81ED5C544492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2176</Words>
  <Application>Microsoft Office PowerPoint</Application>
  <PresentationFormat>Widescreen</PresentationFormat>
  <Paragraphs>219</Paragraphs>
  <Slides>42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Calibri</vt:lpstr>
      <vt:lpstr>Calibri Light</vt:lpstr>
      <vt:lpstr>Lao UI</vt:lpstr>
      <vt:lpstr>Times New Roman</vt:lpstr>
      <vt:lpstr>Wingdings</vt:lpstr>
      <vt:lpstr>Office Theme</vt:lpstr>
      <vt:lpstr>DwellDark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2023-01-17T16:27:43Z</dcterms:created>
  <dcterms:modified xsi:type="dcterms:W3CDTF">2023-01-17T16:27:51Z</dcterms:modified>
</cp:coreProperties>
</file>