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57"/>
  </p:notesMasterIdLst>
  <p:sldIdLst>
    <p:sldId id="429" r:id="rId2"/>
    <p:sldId id="428" r:id="rId3"/>
    <p:sldId id="430" r:id="rId4"/>
    <p:sldId id="370" r:id="rId5"/>
    <p:sldId id="464" r:id="rId6"/>
    <p:sldId id="371" r:id="rId7"/>
    <p:sldId id="433" r:id="rId8"/>
    <p:sldId id="478" r:id="rId9"/>
    <p:sldId id="374" r:id="rId10"/>
    <p:sldId id="376" r:id="rId11"/>
    <p:sldId id="378" r:id="rId12"/>
    <p:sldId id="333" r:id="rId13"/>
    <p:sldId id="388" r:id="rId14"/>
    <p:sldId id="379" r:id="rId15"/>
    <p:sldId id="335" r:id="rId16"/>
    <p:sldId id="380" r:id="rId17"/>
    <p:sldId id="381" r:id="rId18"/>
    <p:sldId id="383" r:id="rId19"/>
    <p:sldId id="339" r:id="rId20"/>
    <p:sldId id="384" r:id="rId21"/>
    <p:sldId id="385" r:id="rId22"/>
    <p:sldId id="387" r:id="rId23"/>
    <p:sldId id="386" r:id="rId24"/>
    <p:sldId id="390" r:id="rId25"/>
    <p:sldId id="479" r:id="rId26"/>
    <p:sldId id="392" r:id="rId27"/>
    <p:sldId id="343" r:id="rId28"/>
    <p:sldId id="393" r:id="rId29"/>
    <p:sldId id="394" r:id="rId30"/>
    <p:sldId id="419" r:id="rId31"/>
    <p:sldId id="397" r:id="rId32"/>
    <p:sldId id="398" r:id="rId33"/>
    <p:sldId id="420" r:id="rId34"/>
    <p:sldId id="427" r:id="rId35"/>
    <p:sldId id="445" r:id="rId36"/>
    <p:sldId id="400" r:id="rId37"/>
    <p:sldId id="402" r:id="rId38"/>
    <p:sldId id="358" r:id="rId39"/>
    <p:sldId id="363" r:id="rId40"/>
    <p:sldId id="367" r:id="rId41"/>
    <p:sldId id="448" r:id="rId42"/>
    <p:sldId id="450" r:id="rId43"/>
    <p:sldId id="451" r:id="rId44"/>
    <p:sldId id="452" r:id="rId45"/>
    <p:sldId id="405" r:id="rId46"/>
    <p:sldId id="444" r:id="rId47"/>
    <p:sldId id="454" r:id="rId48"/>
    <p:sldId id="458" r:id="rId49"/>
    <p:sldId id="457" r:id="rId50"/>
    <p:sldId id="459" r:id="rId51"/>
    <p:sldId id="474" r:id="rId52"/>
    <p:sldId id="461" r:id="rId53"/>
    <p:sldId id="475" r:id="rId54"/>
    <p:sldId id="477" r:id="rId55"/>
    <p:sldId id="442" r:id="rId56"/>
  </p:sldIdLst>
  <p:sldSz cx="9144000" cy="6858000" type="screen4x3"/>
  <p:notesSz cx="6858000" cy="9144000"/>
  <p:defaultTextStyle>
    <a:defPPr>
      <a:defRPr lang="en-US"/>
    </a:defPPr>
    <a:lvl1pPr algn="ctr" rtl="0" fontAlgn="base">
      <a:spcBef>
        <a:spcPct val="0"/>
      </a:spcBef>
      <a:spcAft>
        <a:spcPct val="0"/>
      </a:spcAft>
      <a:defRPr b="1" kern="1200">
        <a:solidFill>
          <a:schemeClr val="tx1"/>
        </a:solidFill>
        <a:latin typeface="Arial" charset="0"/>
        <a:ea typeface="+mn-ea"/>
        <a:cs typeface="Arial" charset="0"/>
      </a:defRPr>
    </a:lvl1pPr>
    <a:lvl2pPr marL="457200" algn="ctr" rtl="0" fontAlgn="base">
      <a:spcBef>
        <a:spcPct val="0"/>
      </a:spcBef>
      <a:spcAft>
        <a:spcPct val="0"/>
      </a:spcAft>
      <a:defRPr b="1" kern="1200">
        <a:solidFill>
          <a:schemeClr val="tx1"/>
        </a:solidFill>
        <a:latin typeface="Arial" charset="0"/>
        <a:ea typeface="+mn-ea"/>
        <a:cs typeface="Arial" charset="0"/>
      </a:defRPr>
    </a:lvl2pPr>
    <a:lvl3pPr marL="914400" algn="ctr" rtl="0" fontAlgn="base">
      <a:spcBef>
        <a:spcPct val="0"/>
      </a:spcBef>
      <a:spcAft>
        <a:spcPct val="0"/>
      </a:spcAft>
      <a:defRPr b="1" kern="1200">
        <a:solidFill>
          <a:schemeClr val="tx1"/>
        </a:solidFill>
        <a:latin typeface="Arial" charset="0"/>
        <a:ea typeface="+mn-ea"/>
        <a:cs typeface="Arial" charset="0"/>
      </a:defRPr>
    </a:lvl3pPr>
    <a:lvl4pPr marL="1371600" algn="ctr" rtl="0" fontAlgn="base">
      <a:spcBef>
        <a:spcPct val="0"/>
      </a:spcBef>
      <a:spcAft>
        <a:spcPct val="0"/>
      </a:spcAft>
      <a:defRPr b="1" kern="1200">
        <a:solidFill>
          <a:schemeClr val="tx1"/>
        </a:solidFill>
        <a:latin typeface="Arial" charset="0"/>
        <a:ea typeface="+mn-ea"/>
        <a:cs typeface="Arial" charset="0"/>
      </a:defRPr>
    </a:lvl4pPr>
    <a:lvl5pPr marL="1828800" algn="ctr"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176" autoAdjust="0"/>
    <p:restoredTop sz="94660"/>
  </p:normalViewPr>
  <p:slideViewPr>
    <p:cSldViewPr>
      <p:cViewPr varScale="1">
        <p:scale>
          <a:sx n="83" d="100"/>
          <a:sy n="83" d="100"/>
        </p:scale>
        <p:origin x="468" y="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6A5952-288E-413B-A0CA-31D58F7FA037}" type="datetimeFigureOut">
              <a:rPr lang="en-US" smtClean="0"/>
              <a:pPr/>
              <a:t>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5663BD-91D5-48D6-92E5-B1FFD0BA2FB9}" type="slidenum">
              <a:rPr lang="en-US" smtClean="0"/>
              <a:pPr/>
              <a:t>‹#›</a:t>
            </a:fld>
            <a:endParaRPr lang="en-US"/>
          </a:p>
        </p:txBody>
      </p:sp>
    </p:spTree>
    <p:extLst>
      <p:ext uri="{BB962C8B-B14F-4D97-AF65-F5344CB8AC3E}">
        <p14:creationId xmlns:p14="http://schemas.microsoft.com/office/powerpoint/2010/main" val="3098304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a:t>
            </a:fld>
            <a:endParaRPr lang="en-US"/>
          </a:p>
        </p:txBody>
      </p:sp>
    </p:spTree>
    <p:extLst>
      <p:ext uri="{BB962C8B-B14F-4D97-AF65-F5344CB8AC3E}">
        <p14:creationId xmlns:p14="http://schemas.microsoft.com/office/powerpoint/2010/main" val="1124056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10</a:t>
            </a:fld>
            <a:endParaRPr lang="en-US"/>
          </a:p>
        </p:txBody>
      </p:sp>
    </p:spTree>
    <p:extLst>
      <p:ext uri="{BB962C8B-B14F-4D97-AF65-F5344CB8AC3E}">
        <p14:creationId xmlns:p14="http://schemas.microsoft.com/office/powerpoint/2010/main" val="1375851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11</a:t>
            </a:fld>
            <a:endParaRPr lang="en-US"/>
          </a:p>
        </p:txBody>
      </p:sp>
    </p:spTree>
    <p:extLst>
      <p:ext uri="{BB962C8B-B14F-4D97-AF65-F5344CB8AC3E}">
        <p14:creationId xmlns:p14="http://schemas.microsoft.com/office/powerpoint/2010/main" val="1476135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12</a:t>
            </a:fld>
            <a:endParaRPr lang="en-US"/>
          </a:p>
        </p:txBody>
      </p:sp>
    </p:spTree>
    <p:extLst>
      <p:ext uri="{BB962C8B-B14F-4D97-AF65-F5344CB8AC3E}">
        <p14:creationId xmlns:p14="http://schemas.microsoft.com/office/powerpoint/2010/main" val="2771810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13</a:t>
            </a:fld>
            <a:endParaRPr lang="en-US"/>
          </a:p>
        </p:txBody>
      </p:sp>
    </p:spTree>
    <p:extLst>
      <p:ext uri="{BB962C8B-B14F-4D97-AF65-F5344CB8AC3E}">
        <p14:creationId xmlns:p14="http://schemas.microsoft.com/office/powerpoint/2010/main" val="2115363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14</a:t>
            </a:fld>
            <a:endParaRPr lang="en-US"/>
          </a:p>
        </p:txBody>
      </p:sp>
    </p:spTree>
    <p:extLst>
      <p:ext uri="{BB962C8B-B14F-4D97-AF65-F5344CB8AC3E}">
        <p14:creationId xmlns:p14="http://schemas.microsoft.com/office/powerpoint/2010/main" val="689196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15</a:t>
            </a:fld>
            <a:endParaRPr lang="en-US"/>
          </a:p>
        </p:txBody>
      </p:sp>
    </p:spTree>
    <p:extLst>
      <p:ext uri="{BB962C8B-B14F-4D97-AF65-F5344CB8AC3E}">
        <p14:creationId xmlns:p14="http://schemas.microsoft.com/office/powerpoint/2010/main" val="2744247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16</a:t>
            </a:fld>
            <a:endParaRPr lang="en-US"/>
          </a:p>
        </p:txBody>
      </p:sp>
    </p:spTree>
    <p:extLst>
      <p:ext uri="{BB962C8B-B14F-4D97-AF65-F5344CB8AC3E}">
        <p14:creationId xmlns:p14="http://schemas.microsoft.com/office/powerpoint/2010/main" val="42419335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17</a:t>
            </a:fld>
            <a:endParaRPr lang="en-US"/>
          </a:p>
        </p:txBody>
      </p:sp>
    </p:spTree>
    <p:extLst>
      <p:ext uri="{BB962C8B-B14F-4D97-AF65-F5344CB8AC3E}">
        <p14:creationId xmlns:p14="http://schemas.microsoft.com/office/powerpoint/2010/main" val="29763361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18</a:t>
            </a:fld>
            <a:endParaRPr lang="en-US"/>
          </a:p>
        </p:txBody>
      </p:sp>
    </p:spTree>
    <p:extLst>
      <p:ext uri="{BB962C8B-B14F-4D97-AF65-F5344CB8AC3E}">
        <p14:creationId xmlns:p14="http://schemas.microsoft.com/office/powerpoint/2010/main" val="1990180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19</a:t>
            </a:fld>
            <a:endParaRPr lang="en-US"/>
          </a:p>
        </p:txBody>
      </p:sp>
    </p:spTree>
    <p:extLst>
      <p:ext uri="{BB962C8B-B14F-4D97-AF65-F5344CB8AC3E}">
        <p14:creationId xmlns:p14="http://schemas.microsoft.com/office/powerpoint/2010/main" val="310160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a:t>
            </a:fld>
            <a:endParaRPr lang="en-US"/>
          </a:p>
        </p:txBody>
      </p:sp>
    </p:spTree>
    <p:extLst>
      <p:ext uri="{BB962C8B-B14F-4D97-AF65-F5344CB8AC3E}">
        <p14:creationId xmlns:p14="http://schemas.microsoft.com/office/powerpoint/2010/main" val="1582407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20</a:t>
            </a:fld>
            <a:endParaRPr lang="en-US"/>
          </a:p>
        </p:txBody>
      </p:sp>
    </p:spTree>
    <p:extLst>
      <p:ext uri="{BB962C8B-B14F-4D97-AF65-F5344CB8AC3E}">
        <p14:creationId xmlns:p14="http://schemas.microsoft.com/office/powerpoint/2010/main" val="12818648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21</a:t>
            </a:fld>
            <a:endParaRPr lang="en-US"/>
          </a:p>
        </p:txBody>
      </p:sp>
    </p:spTree>
    <p:extLst>
      <p:ext uri="{BB962C8B-B14F-4D97-AF65-F5344CB8AC3E}">
        <p14:creationId xmlns:p14="http://schemas.microsoft.com/office/powerpoint/2010/main" val="21007542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22</a:t>
            </a:fld>
            <a:endParaRPr lang="en-US"/>
          </a:p>
        </p:txBody>
      </p:sp>
    </p:spTree>
    <p:extLst>
      <p:ext uri="{BB962C8B-B14F-4D97-AF65-F5344CB8AC3E}">
        <p14:creationId xmlns:p14="http://schemas.microsoft.com/office/powerpoint/2010/main" val="243923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23</a:t>
            </a:fld>
            <a:endParaRPr lang="en-US"/>
          </a:p>
        </p:txBody>
      </p:sp>
    </p:spTree>
    <p:extLst>
      <p:ext uri="{BB962C8B-B14F-4D97-AF65-F5344CB8AC3E}">
        <p14:creationId xmlns:p14="http://schemas.microsoft.com/office/powerpoint/2010/main" val="8700574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24</a:t>
            </a:fld>
            <a:endParaRPr lang="en-US"/>
          </a:p>
        </p:txBody>
      </p:sp>
    </p:spTree>
    <p:extLst>
      <p:ext uri="{BB962C8B-B14F-4D97-AF65-F5344CB8AC3E}">
        <p14:creationId xmlns:p14="http://schemas.microsoft.com/office/powerpoint/2010/main" val="8712176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25</a:t>
            </a:fld>
            <a:endParaRPr lang="en-US"/>
          </a:p>
        </p:txBody>
      </p:sp>
    </p:spTree>
    <p:extLst>
      <p:ext uri="{BB962C8B-B14F-4D97-AF65-F5344CB8AC3E}">
        <p14:creationId xmlns:p14="http://schemas.microsoft.com/office/powerpoint/2010/main" val="39611256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26</a:t>
            </a:fld>
            <a:endParaRPr lang="en-US"/>
          </a:p>
        </p:txBody>
      </p:sp>
    </p:spTree>
    <p:extLst>
      <p:ext uri="{BB962C8B-B14F-4D97-AF65-F5344CB8AC3E}">
        <p14:creationId xmlns:p14="http://schemas.microsoft.com/office/powerpoint/2010/main" val="31660780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27</a:t>
            </a:fld>
            <a:endParaRPr lang="en-US"/>
          </a:p>
        </p:txBody>
      </p:sp>
    </p:spTree>
    <p:extLst>
      <p:ext uri="{BB962C8B-B14F-4D97-AF65-F5344CB8AC3E}">
        <p14:creationId xmlns:p14="http://schemas.microsoft.com/office/powerpoint/2010/main" val="8181261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28</a:t>
            </a:fld>
            <a:endParaRPr lang="en-US"/>
          </a:p>
        </p:txBody>
      </p:sp>
    </p:spTree>
    <p:extLst>
      <p:ext uri="{BB962C8B-B14F-4D97-AF65-F5344CB8AC3E}">
        <p14:creationId xmlns:p14="http://schemas.microsoft.com/office/powerpoint/2010/main" val="7497978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29</a:t>
            </a:fld>
            <a:endParaRPr lang="en-US"/>
          </a:p>
        </p:txBody>
      </p:sp>
    </p:spTree>
    <p:extLst>
      <p:ext uri="{BB962C8B-B14F-4D97-AF65-F5344CB8AC3E}">
        <p14:creationId xmlns:p14="http://schemas.microsoft.com/office/powerpoint/2010/main" val="3701257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a:t>
            </a:fld>
            <a:endParaRPr lang="en-US"/>
          </a:p>
        </p:txBody>
      </p:sp>
    </p:spTree>
    <p:extLst>
      <p:ext uri="{BB962C8B-B14F-4D97-AF65-F5344CB8AC3E}">
        <p14:creationId xmlns:p14="http://schemas.microsoft.com/office/powerpoint/2010/main" val="12410315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30</a:t>
            </a:fld>
            <a:endParaRPr lang="en-US"/>
          </a:p>
        </p:txBody>
      </p:sp>
    </p:spTree>
    <p:extLst>
      <p:ext uri="{BB962C8B-B14F-4D97-AF65-F5344CB8AC3E}">
        <p14:creationId xmlns:p14="http://schemas.microsoft.com/office/powerpoint/2010/main" val="15306852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31</a:t>
            </a:fld>
            <a:endParaRPr lang="en-US"/>
          </a:p>
        </p:txBody>
      </p:sp>
    </p:spTree>
    <p:extLst>
      <p:ext uri="{BB962C8B-B14F-4D97-AF65-F5344CB8AC3E}">
        <p14:creationId xmlns:p14="http://schemas.microsoft.com/office/powerpoint/2010/main" val="25688954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32</a:t>
            </a:fld>
            <a:endParaRPr lang="en-US"/>
          </a:p>
        </p:txBody>
      </p:sp>
    </p:spTree>
    <p:extLst>
      <p:ext uri="{BB962C8B-B14F-4D97-AF65-F5344CB8AC3E}">
        <p14:creationId xmlns:p14="http://schemas.microsoft.com/office/powerpoint/2010/main" val="41644699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33</a:t>
            </a:fld>
            <a:endParaRPr lang="en-US"/>
          </a:p>
        </p:txBody>
      </p:sp>
    </p:spTree>
    <p:extLst>
      <p:ext uri="{BB962C8B-B14F-4D97-AF65-F5344CB8AC3E}">
        <p14:creationId xmlns:p14="http://schemas.microsoft.com/office/powerpoint/2010/main" val="1057551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34</a:t>
            </a:fld>
            <a:endParaRPr lang="en-US"/>
          </a:p>
        </p:txBody>
      </p:sp>
    </p:spTree>
    <p:extLst>
      <p:ext uri="{BB962C8B-B14F-4D97-AF65-F5344CB8AC3E}">
        <p14:creationId xmlns:p14="http://schemas.microsoft.com/office/powerpoint/2010/main" val="6391674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35</a:t>
            </a:fld>
            <a:endParaRPr lang="en-US"/>
          </a:p>
        </p:txBody>
      </p:sp>
    </p:spTree>
    <p:extLst>
      <p:ext uri="{BB962C8B-B14F-4D97-AF65-F5344CB8AC3E}">
        <p14:creationId xmlns:p14="http://schemas.microsoft.com/office/powerpoint/2010/main" val="13179281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36</a:t>
            </a:fld>
            <a:endParaRPr lang="en-US"/>
          </a:p>
        </p:txBody>
      </p:sp>
    </p:spTree>
    <p:extLst>
      <p:ext uri="{BB962C8B-B14F-4D97-AF65-F5344CB8AC3E}">
        <p14:creationId xmlns:p14="http://schemas.microsoft.com/office/powerpoint/2010/main" val="3242713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37</a:t>
            </a:fld>
            <a:endParaRPr lang="en-US"/>
          </a:p>
        </p:txBody>
      </p:sp>
    </p:spTree>
    <p:extLst>
      <p:ext uri="{BB962C8B-B14F-4D97-AF65-F5344CB8AC3E}">
        <p14:creationId xmlns:p14="http://schemas.microsoft.com/office/powerpoint/2010/main" val="22291860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38</a:t>
            </a:fld>
            <a:endParaRPr lang="en-US"/>
          </a:p>
        </p:txBody>
      </p:sp>
    </p:spTree>
    <p:extLst>
      <p:ext uri="{BB962C8B-B14F-4D97-AF65-F5344CB8AC3E}">
        <p14:creationId xmlns:p14="http://schemas.microsoft.com/office/powerpoint/2010/main" val="907248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39</a:t>
            </a:fld>
            <a:endParaRPr lang="en-US"/>
          </a:p>
        </p:txBody>
      </p:sp>
    </p:spTree>
    <p:extLst>
      <p:ext uri="{BB962C8B-B14F-4D97-AF65-F5344CB8AC3E}">
        <p14:creationId xmlns:p14="http://schemas.microsoft.com/office/powerpoint/2010/main" val="54371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a:t>
            </a:fld>
            <a:endParaRPr lang="en-US"/>
          </a:p>
        </p:txBody>
      </p:sp>
    </p:spTree>
    <p:extLst>
      <p:ext uri="{BB962C8B-B14F-4D97-AF65-F5344CB8AC3E}">
        <p14:creationId xmlns:p14="http://schemas.microsoft.com/office/powerpoint/2010/main" val="8251876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40</a:t>
            </a:fld>
            <a:endParaRPr lang="en-US"/>
          </a:p>
        </p:txBody>
      </p:sp>
    </p:spTree>
    <p:extLst>
      <p:ext uri="{BB962C8B-B14F-4D97-AF65-F5344CB8AC3E}">
        <p14:creationId xmlns:p14="http://schemas.microsoft.com/office/powerpoint/2010/main" val="28220684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41</a:t>
            </a:fld>
            <a:endParaRPr lang="en-US"/>
          </a:p>
        </p:txBody>
      </p:sp>
    </p:spTree>
    <p:extLst>
      <p:ext uri="{BB962C8B-B14F-4D97-AF65-F5344CB8AC3E}">
        <p14:creationId xmlns:p14="http://schemas.microsoft.com/office/powerpoint/2010/main" val="25861981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42</a:t>
            </a:fld>
            <a:endParaRPr lang="en-US"/>
          </a:p>
        </p:txBody>
      </p:sp>
    </p:spTree>
    <p:extLst>
      <p:ext uri="{BB962C8B-B14F-4D97-AF65-F5344CB8AC3E}">
        <p14:creationId xmlns:p14="http://schemas.microsoft.com/office/powerpoint/2010/main" val="37181011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43</a:t>
            </a:fld>
            <a:endParaRPr lang="en-US"/>
          </a:p>
        </p:txBody>
      </p:sp>
    </p:spTree>
    <p:extLst>
      <p:ext uri="{BB962C8B-B14F-4D97-AF65-F5344CB8AC3E}">
        <p14:creationId xmlns:p14="http://schemas.microsoft.com/office/powerpoint/2010/main" val="6445946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44</a:t>
            </a:fld>
            <a:endParaRPr lang="en-US"/>
          </a:p>
        </p:txBody>
      </p:sp>
    </p:spTree>
    <p:extLst>
      <p:ext uri="{BB962C8B-B14F-4D97-AF65-F5344CB8AC3E}">
        <p14:creationId xmlns:p14="http://schemas.microsoft.com/office/powerpoint/2010/main" val="15022028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45</a:t>
            </a:fld>
            <a:endParaRPr lang="en-US"/>
          </a:p>
        </p:txBody>
      </p:sp>
    </p:spTree>
    <p:extLst>
      <p:ext uri="{BB962C8B-B14F-4D97-AF65-F5344CB8AC3E}">
        <p14:creationId xmlns:p14="http://schemas.microsoft.com/office/powerpoint/2010/main" val="13651861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46</a:t>
            </a:fld>
            <a:endParaRPr lang="en-US"/>
          </a:p>
        </p:txBody>
      </p:sp>
    </p:spTree>
    <p:extLst>
      <p:ext uri="{BB962C8B-B14F-4D97-AF65-F5344CB8AC3E}">
        <p14:creationId xmlns:p14="http://schemas.microsoft.com/office/powerpoint/2010/main" val="27355035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47</a:t>
            </a:fld>
            <a:endParaRPr lang="en-US"/>
          </a:p>
        </p:txBody>
      </p:sp>
    </p:spTree>
    <p:extLst>
      <p:ext uri="{BB962C8B-B14F-4D97-AF65-F5344CB8AC3E}">
        <p14:creationId xmlns:p14="http://schemas.microsoft.com/office/powerpoint/2010/main" val="28580602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48</a:t>
            </a:fld>
            <a:endParaRPr lang="en-US"/>
          </a:p>
        </p:txBody>
      </p:sp>
    </p:spTree>
    <p:extLst>
      <p:ext uri="{BB962C8B-B14F-4D97-AF65-F5344CB8AC3E}">
        <p14:creationId xmlns:p14="http://schemas.microsoft.com/office/powerpoint/2010/main" val="56455722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49</a:t>
            </a:fld>
            <a:endParaRPr lang="en-US"/>
          </a:p>
        </p:txBody>
      </p:sp>
    </p:spTree>
    <p:extLst>
      <p:ext uri="{BB962C8B-B14F-4D97-AF65-F5344CB8AC3E}">
        <p14:creationId xmlns:p14="http://schemas.microsoft.com/office/powerpoint/2010/main" val="2162186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endParaRPr lang="en-US" smtClean="0"/>
          </a:p>
        </p:txBody>
      </p:sp>
      <p:sp>
        <p:nvSpPr>
          <p:cNvPr id="140292" name="Slide Number Placeholder 3"/>
          <p:cNvSpPr>
            <a:spLocks noGrp="1"/>
          </p:cNvSpPr>
          <p:nvPr>
            <p:ph type="sldNum" sz="quarter" idx="5"/>
          </p:nvPr>
        </p:nvSpPr>
        <p:spPr>
          <a:noFill/>
        </p:spPr>
        <p:txBody>
          <a:bodyPr/>
          <a:lstStyle/>
          <a:p>
            <a:fld id="{93619209-1DE9-4898-9850-02BAFB1BC345}" type="slidenum">
              <a:rPr lang="en-US" smtClean="0"/>
              <a:pPr/>
              <a:t>5</a:t>
            </a:fld>
            <a:endParaRPr lang="en-US" smtClean="0"/>
          </a:p>
        </p:txBody>
      </p:sp>
    </p:spTree>
    <p:extLst>
      <p:ext uri="{BB962C8B-B14F-4D97-AF65-F5344CB8AC3E}">
        <p14:creationId xmlns:p14="http://schemas.microsoft.com/office/powerpoint/2010/main" val="236107345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50</a:t>
            </a:fld>
            <a:endParaRPr lang="en-US"/>
          </a:p>
        </p:txBody>
      </p:sp>
    </p:spTree>
    <p:extLst>
      <p:ext uri="{BB962C8B-B14F-4D97-AF65-F5344CB8AC3E}">
        <p14:creationId xmlns:p14="http://schemas.microsoft.com/office/powerpoint/2010/main" val="105645822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51</a:t>
            </a:fld>
            <a:endParaRPr lang="en-US"/>
          </a:p>
        </p:txBody>
      </p:sp>
    </p:spTree>
    <p:extLst>
      <p:ext uri="{BB962C8B-B14F-4D97-AF65-F5344CB8AC3E}">
        <p14:creationId xmlns:p14="http://schemas.microsoft.com/office/powerpoint/2010/main" val="36737233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52</a:t>
            </a:fld>
            <a:endParaRPr lang="en-US"/>
          </a:p>
        </p:txBody>
      </p:sp>
    </p:spTree>
    <p:extLst>
      <p:ext uri="{BB962C8B-B14F-4D97-AF65-F5344CB8AC3E}">
        <p14:creationId xmlns:p14="http://schemas.microsoft.com/office/powerpoint/2010/main" val="277552648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53</a:t>
            </a:fld>
            <a:endParaRPr lang="en-US"/>
          </a:p>
        </p:txBody>
      </p:sp>
    </p:spTree>
    <p:extLst>
      <p:ext uri="{BB962C8B-B14F-4D97-AF65-F5344CB8AC3E}">
        <p14:creationId xmlns:p14="http://schemas.microsoft.com/office/powerpoint/2010/main" val="123820414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54</a:t>
            </a:fld>
            <a:endParaRPr lang="en-US"/>
          </a:p>
        </p:txBody>
      </p:sp>
    </p:spTree>
    <p:extLst>
      <p:ext uri="{BB962C8B-B14F-4D97-AF65-F5344CB8AC3E}">
        <p14:creationId xmlns:p14="http://schemas.microsoft.com/office/powerpoint/2010/main" val="89268663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55</a:t>
            </a:fld>
            <a:endParaRPr lang="en-US"/>
          </a:p>
        </p:txBody>
      </p:sp>
    </p:spTree>
    <p:extLst>
      <p:ext uri="{BB962C8B-B14F-4D97-AF65-F5344CB8AC3E}">
        <p14:creationId xmlns:p14="http://schemas.microsoft.com/office/powerpoint/2010/main" val="321411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6</a:t>
            </a:fld>
            <a:endParaRPr lang="en-US"/>
          </a:p>
        </p:txBody>
      </p:sp>
    </p:spTree>
    <p:extLst>
      <p:ext uri="{BB962C8B-B14F-4D97-AF65-F5344CB8AC3E}">
        <p14:creationId xmlns:p14="http://schemas.microsoft.com/office/powerpoint/2010/main" val="784018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7</a:t>
            </a:fld>
            <a:endParaRPr lang="en-US"/>
          </a:p>
        </p:txBody>
      </p:sp>
    </p:spTree>
    <p:extLst>
      <p:ext uri="{BB962C8B-B14F-4D97-AF65-F5344CB8AC3E}">
        <p14:creationId xmlns:p14="http://schemas.microsoft.com/office/powerpoint/2010/main" val="2462498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8</a:t>
            </a:fld>
            <a:endParaRPr lang="en-US"/>
          </a:p>
        </p:txBody>
      </p:sp>
    </p:spTree>
    <p:extLst>
      <p:ext uri="{BB962C8B-B14F-4D97-AF65-F5344CB8AC3E}">
        <p14:creationId xmlns:p14="http://schemas.microsoft.com/office/powerpoint/2010/main" val="4238360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5663BD-91D5-48D6-92E5-B1FFD0BA2FB9}" type="slidenum">
              <a:rPr lang="en-US" smtClean="0"/>
              <a:pPr/>
              <a:t>9</a:t>
            </a:fld>
            <a:endParaRPr lang="en-US"/>
          </a:p>
        </p:txBody>
      </p:sp>
    </p:spTree>
    <p:extLst>
      <p:ext uri="{BB962C8B-B14F-4D97-AF65-F5344CB8AC3E}">
        <p14:creationId xmlns:p14="http://schemas.microsoft.com/office/powerpoint/2010/main" val="1403221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524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1027"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latin typeface="+mj-lt"/>
          <a:ea typeface="+mj-ea"/>
          <a:cs typeface="+mj-cs"/>
        </a:defRPr>
      </a:lvl1pPr>
      <a:lvl2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2pPr>
      <a:lvl3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3pPr>
      <a:lvl4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4pPr>
      <a:lvl5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5pPr>
      <a:lvl6pPr marL="457200" algn="ctr" rtl="0" fontAlgn="base">
        <a:lnSpc>
          <a:spcPct val="80000"/>
        </a:lnSpc>
        <a:spcBef>
          <a:spcPct val="0"/>
        </a:spcBef>
        <a:spcAft>
          <a:spcPct val="0"/>
        </a:spcAft>
        <a:defRPr sz="6000" b="1">
          <a:solidFill>
            <a:srgbClr val="A5E6F3"/>
          </a:solidFill>
          <a:latin typeface="Times New Roman" pitchFamily="18" charset="0"/>
          <a:cs typeface="Arial" charset="0"/>
        </a:defRPr>
      </a:lvl6pPr>
      <a:lvl7pPr marL="914400" algn="ctr" rtl="0" fontAlgn="base">
        <a:lnSpc>
          <a:spcPct val="80000"/>
        </a:lnSpc>
        <a:spcBef>
          <a:spcPct val="0"/>
        </a:spcBef>
        <a:spcAft>
          <a:spcPct val="0"/>
        </a:spcAft>
        <a:defRPr sz="6000" b="1">
          <a:solidFill>
            <a:srgbClr val="A5E6F3"/>
          </a:solidFill>
          <a:latin typeface="Times New Roman" pitchFamily="18" charset="0"/>
          <a:cs typeface="Arial" charset="0"/>
        </a:defRPr>
      </a:lvl7pPr>
      <a:lvl8pPr marL="1371600" algn="ctr" rtl="0" fontAlgn="base">
        <a:lnSpc>
          <a:spcPct val="80000"/>
        </a:lnSpc>
        <a:spcBef>
          <a:spcPct val="0"/>
        </a:spcBef>
        <a:spcAft>
          <a:spcPct val="0"/>
        </a:spcAft>
        <a:defRPr sz="6000" b="1">
          <a:solidFill>
            <a:srgbClr val="A5E6F3"/>
          </a:solidFill>
          <a:latin typeface="Times New Roman" pitchFamily="18" charset="0"/>
          <a:cs typeface="Arial" charset="0"/>
        </a:defRPr>
      </a:lvl8pPr>
      <a:lvl9pPr marL="1828800" algn="ctr" rtl="0" fontAlgn="base">
        <a:lnSpc>
          <a:spcPct val="80000"/>
        </a:lnSpc>
        <a:spcBef>
          <a:spcPct val="0"/>
        </a:spcBef>
        <a:spcAft>
          <a:spcPct val="0"/>
        </a:spcAft>
        <a:defRPr sz="6000" b="1">
          <a:solidFill>
            <a:srgbClr val="A5E6F3"/>
          </a:solidFill>
          <a:latin typeface="Times New Roman" pitchFamily="18" charset="0"/>
          <a:cs typeface="Arial"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latin typeface="+mn-lt"/>
          <a:cs typeface="+mn-cs"/>
        </a:defRPr>
      </a:lvl2pPr>
      <a:lvl3pPr marL="1143000" indent="-228600" algn="l" rtl="0" eaLnBrk="0" fontAlgn="base" hangingPunct="0">
        <a:lnSpc>
          <a:spcPct val="70000"/>
        </a:lnSpc>
        <a:spcBef>
          <a:spcPct val="15000"/>
        </a:spcBef>
        <a:spcAft>
          <a:spcPct val="0"/>
        </a:spcAft>
        <a:buSzPct val="100000"/>
        <a:buChar char="»"/>
        <a:defRPr b="0">
          <a:solidFill>
            <a:schemeClr val="tx1"/>
          </a:solidFill>
          <a:latin typeface="+mn-lt"/>
          <a:cs typeface="+mn-cs"/>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latin typeface="+mn-lt"/>
          <a:cs typeface="+mn-cs"/>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latin typeface="+mn-lt"/>
          <a:cs typeface="+mn-cs"/>
        </a:defRPr>
      </a:lvl5pPr>
      <a:lvl6pPr marL="2457450" indent="-171450" algn="l" rtl="0" fontAlgn="base">
        <a:lnSpc>
          <a:spcPct val="70000"/>
        </a:lnSpc>
        <a:spcBef>
          <a:spcPct val="15000"/>
        </a:spcBef>
        <a:spcAft>
          <a:spcPct val="0"/>
        </a:spcAft>
        <a:buSzPct val="100000"/>
        <a:buChar char="–"/>
        <a:defRPr sz="1400" b="1">
          <a:solidFill>
            <a:schemeClr val="tx1"/>
          </a:solidFill>
          <a:latin typeface="+mn-lt"/>
          <a:cs typeface="+mn-cs"/>
        </a:defRPr>
      </a:lvl6pPr>
      <a:lvl7pPr marL="2914650" indent="-171450" algn="l" rtl="0" fontAlgn="base">
        <a:lnSpc>
          <a:spcPct val="70000"/>
        </a:lnSpc>
        <a:spcBef>
          <a:spcPct val="15000"/>
        </a:spcBef>
        <a:spcAft>
          <a:spcPct val="0"/>
        </a:spcAft>
        <a:buSzPct val="100000"/>
        <a:buChar char="–"/>
        <a:defRPr sz="1400" b="1">
          <a:solidFill>
            <a:schemeClr val="tx1"/>
          </a:solidFill>
          <a:latin typeface="+mn-lt"/>
          <a:cs typeface="+mn-cs"/>
        </a:defRPr>
      </a:lvl7pPr>
      <a:lvl8pPr marL="3371850" indent="-171450" algn="l" rtl="0" fontAlgn="base">
        <a:lnSpc>
          <a:spcPct val="70000"/>
        </a:lnSpc>
        <a:spcBef>
          <a:spcPct val="15000"/>
        </a:spcBef>
        <a:spcAft>
          <a:spcPct val="0"/>
        </a:spcAft>
        <a:buSzPct val="100000"/>
        <a:buChar char="–"/>
        <a:defRPr sz="1400" b="1">
          <a:solidFill>
            <a:schemeClr val="tx1"/>
          </a:solidFill>
          <a:latin typeface="+mn-lt"/>
          <a:cs typeface="+mn-cs"/>
        </a:defRPr>
      </a:lvl8pPr>
      <a:lvl9pPr marL="3829050" indent="-171450" algn="l" rtl="0" fontAlgn="base">
        <a:lnSpc>
          <a:spcPct val="70000"/>
        </a:lnSpc>
        <a:spcBef>
          <a:spcPct val="15000"/>
        </a:spcBef>
        <a:spcAft>
          <a:spcPct val="0"/>
        </a:spcAft>
        <a:buSzPct val="100000"/>
        <a:buChar char="–"/>
        <a:defRPr sz="14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a:t>
            </a:r>
          </a:p>
        </p:txBody>
      </p:sp>
      <p:sp>
        <p:nvSpPr>
          <p:cNvPr id="100355" name="Rectangle 2051"/>
          <p:cNvSpPr>
            <a:spLocks noGrp="1" noChangeArrowheads="1"/>
          </p:cNvSpPr>
          <p:nvPr>
            <p:ph type="body" idx="4294967295"/>
          </p:nvPr>
        </p:nvSpPr>
        <p:spPr>
          <a:xfrm>
            <a:off x="228600" y="2590800"/>
            <a:ext cx="8458200" cy="3505200"/>
          </a:xfrm>
        </p:spPr>
        <p:txBody>
          <a:bodyPr/>
          <a:lstStyle/>
          <a:p>
            <a:pPr eaLnBrk="1" hangingPunct="1">
              <a:spcBef>
                <a:spcPct val="10000"/>
              </a:spcBef>
            </a:pPr>
            <a:r>
              <a:rPr lang="en-US" sz="6000" smtClean="0">
                <a:effectLst>
                  <a:outerShdw blurRad="38100" dist="38100" dir="2700000" algn="tl">
                    <a:srgbClr val="000000"/>
                  </a:outerShdw>
                </a:effectLst>
              </a:rPr>
              <a:t>God’s provision for </a:t>
            </a:r>
            <a:br>
              <a:rPr lang="en-US" sz="6000" smtClean="0">
                <a:effectLst>
                  <a:outerShdw blurRad="38100" dist="38100" dir="2700000" algn="tl">
                    <a:srgbClr val="000000"/>
                  </a:outerShdw>
                </a:effectLst>
              </a:rPr>
            </a:br>
            <a:r>
              <a:rPr lang="en-US" sz="6000" smtClean="0">
                <a:effectLst>
                  <a:outerShdw blurRad="38100" dist="38100" dir="2700000" algn="tl">
                    <a:srgbClr val="000000"/>
                  </a:outerShdw>
                </a:effectLst>
              </a:rPr>
              <a:t>     them and for us</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15</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z="4000" dirty="0" smtClean="0">
                <a:effectLst>
                  <a:outerShdw blurRad="38100" dist="38100" dir="2700000" algn="tl">
                    <a:srgbClr val="000000"/>
                  </a:outerShdw>
                </a:effectLst>
              </a:rPr>
              <a:t>27 After leaving </a:t>
            </a:r>
            <a:r>
              <a:rPr lang="en-US" sz="4000" dirty="0" err="1" smtClean="0">
                <a:effectLst>
                  <a:outerShdw blurRad="38100" dist="38100" dir="2700000" algn="tl">
                    <a:srgbClr val="000000"/>
                  </a:outerShdw>
                </a:effectLst>
              </a:rPr>
              <a:t>Marah</a:t>
            </a:r>
            <a:r>
              <a:rPr lang="en-US" sz="4000" dirty="0" smtClean="0">
                <a:effectLst>
                  <a:outerShdw blurRad="38100" dist="38100" dir="2700000" algn="tl">
                    <a:srgbClr val="000000"/>
                  </a:outerShdw>
                </a:effectLst>
              </a:rPr>
              <a:t>, the Israelites traveled on to the oasis of </a:t>
            </a:r>
            <a:r>
              <a:rPr lang="en-US" sz="4000" dirty="0" err="1" smtClean="0">
                <a:effectLst>
                  <a:outerShdw blurRad="38100" dist="38100" dir="2700000" algn="tl">
                    <a:srgbClr val="000000"/>
                  </a:outerShdw>
                </a:effectLst>
              </a:rPr>
              <a:t>Elim</a:t>
            </a:r>
            <a:r>
              <a:rPr lang="en-US" sz="4000" dirty="0" smtClean="0">
                <a:effectLst>
                  <a:outerShdw blurRad="38100" dist="38100" dir="2700000" algn="tl">
                    <a:srgbClr val="000000"/>
                  </a:outerShdw>
                </a:effectLst>
              </a:rPr>
              <a:t>, where they found </a:t>
            </a:r>
            <a:r>
              <a:rPr lang="en-US" sz="4000" u="sng" dirty="0" smtClean="0">
                <a:effectLst>
                  <a:outerShdw blurRad="38100" dist="38100" dir="2700000" algn="tl">
                    <a:srgbClr val="000000"/>
                  </a:outerShdw>
                </a:effectLst>
              </a:rPr>
              <a:t>twelve springs and seventy palm trees</a:t>
            </a:r>
            <a:r>
              <a:rPr lang="en-US" sz="4000" dirty="0" smtClean="0">
                <a:effectLst>
                  <a:outerShdw blurRad="38100" dist="38100" dir="2700000" algn="tl">
                    <a:srgbClr val="000000"/>
                  </a:outerShdw>
                </a:effectLst>
              </a:rPr>
              <a:t>. They camped there beside the water.</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1 Then the whole community of Israel set out from Elim and journeyed into the wilderness of Sin,﻿﻿ between Elim and Mount Sinai. They arrived there on the fifteenth day of the second month, one month after leaving the land of Egypt.﻿﻿ </a:t>
            </a:r>
          </a:p>
          <a:p>
            <a:pPr eaLnBrk="1" hangingPunct="1">
              <a:spcBef>
                <a:spcPct val="10000"/>
              </a:spcBef>
              <a:buFont typeface="Wingdings" pitchFamily="2" charset="2"/>
              <a:buNone/>
            </a:pPr>
            <a:r>
              <a:rPr lang="en-US" smtClean="0">
                <a:effectLst>
                  <a:outerShdw blurRad="38100" dist="38100" dir="2700000" algn="tl">
                    <a:srgbClr val="000000"/>
                  </a:outerShdw>
                </a:effectLst>
              </a:rPr>
              <a:t>2 There, too, the whole community of Israel complained about Moses and Aaron.</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3 “If only the Lord had killed us back in Egypt,” they moaned. “There we sat around pots filled with meat and ate all the bread we wanted. But now you have brought us into this wilderness to starve us all to death.”</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4 Then the Lord said to Moses, “Look, I’m going to rain down food from heaven for you. Each day the people can go out and pick up as much food as they need for that day. I will test them in this to see whether or not they will follow my instructions. </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5 On the sixth day they will gather food, and when they prepare it, there will be twice as much as usual.”</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6 So Moses and Aaron said to all the people of Israel, “By evening you will realize it was the Lord who brought you out of the land of Egypt.</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6 So Moses and Aaron said to all the people of Israel, “By evening you will realize it was the Lord who brought you out of the land of Egypt.</a:t>
            </a:r>
          </a:p>
          <a:p>
            <a:pPr eaLnBrk="1" hangingPunct="1">
              <a:spcBef>
                <a:spcPct val="10000"/>
              </a:spcBef>
              <a:buFont typeface="Wingdings" pitchFamily="2" charset="2"/>
              <a:buNone/>
            </a:pPr>
            <a:r>
              <a:rPr lang="en-US" smtClean="0">
                <a:effectLst>
                  <a:outerShdw blurRad="38100" dist="38100" dir="2700000" algn="tl">
                    <a:srgbClr val="000000"/>
                  </a:outerShdw>
                </a:effectLst>
              </a:rPr>
              <a:t>7 In the morning you will see the glory of the Lord, because he has heard your complaints, which are against him, not against us. What have we done that you should complain about us?”</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8 Then Moses added, “The Lord will give you meat to eat in the evening and bread to satisfy you in the morning, for he has heard all your complaints against him. What have we done? Yes, your complaints are against the Lord, not against us.”</a:t>
            </a:r>
          </a:p>
        </p:txBody>
      </p:sp>
      <p:sp>
        <p:nvSpPr>
          <p:cNvPr id="4" name="Rectangle 4"/>
          <p:cNvSpPr>
            <a:spLocks noChangeArrowheads="1"/>
          </p:cNvSpPr>
          <p:nvPr/>
        </p:nvSpPr>
        <p:spPr bwMode="auto">
          <a:xfrm>
            <a:off x="3200400" y="4800600"/>
            <a:ext cx="48006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4400" b="0">
                <a:latin typeface="Times New Roman" pitchFamily="18" charset="0"/>
              </a:rPr>
              <a:t>Your complaining is against the Lord???</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13 That evening vast numbers of quail flew in and covered the camp. And the next morning the area around the camp was wet with dew. </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14 When the dew evaporated, a flaky substance as fine as frost blanketed the ground. </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a:t>
            </a:r>
          </a:p>
        </p:txBody>
      </p:sp>
      <p:sp>
        <p:nvSpPr>
          <p:cNvPr id="100355" name="Rectangle 2051"/>
          <p:cNvSpPr>
            <a:spLocks noGrp="1" noChangeArrowheads="1"/>
          </p:cNvSpPr>
          <p:nvPr>
            <p:ph type="body" idx="4294967295"/>
          </p:nvPr>
        </p:nvSpPr>
        <p:spPr>
          <a:xfrm>
            <a:off x="228600" y="2362200"/>
            <a:ext cx="8458200" cy="3733800"/>
          </a:xfrm>
        </p:spPr>
        <p:txBody>
          <a:bodyPr/>
          <a:lstStyle/>
          <a:p>
            <a:pPr eaLnBrk="1" hangingPunct="1">
              <a:spcBef>
                <a:spcPct val="10000"/>
              </a:spcBef>
            </a:pPr>
            <a:r>
              <a:rPr lang="en-US" sz="6000" dirty="0" smtClean="0">
                <a:effectLst>
                  <a:outerShdw blurRad="38100" dist="38100" dir="2700000" algn="tl">
                    <a:srgbClr val="000000"/>
                  </a:outerShdw>
                </a:effectLst>
              </a:rPr>
              <a:t>The Hebrews have crossed over the Red Sea and left Egypt</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14 When the dew evaporated, a flaky substance as fine as frost blanketed the ground. </a:t>
            </a:r>
          </a:p>
          <a:p>
            <a:pPr eaLnBrk="1" hangingPunct="1">
              <a:spcBef>
                <a:spcPct val="10000"/>
              </a:spcBef>
              <a:buFont typeface="Wingdings" pitchFamily="2" charset="2"/>
              <a:buNone/>
            </a:pPr>
            <a:r>
              <a:rPr lang="en-US" smtClean="0">
                <a:effectLst>
                  <a:outerShdw blurRad="38100" dist="38100" dir="2700000" algn="tl">
                    <a:srgbClr val="000000"/>
                  </a:outerShdw>
                </a:effectLst>
              </a:rPr>
              <a:t>15 The Israelites were puzzled when they saw it. “What is it?” they asked each other. They had no idea what it was.</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14 When the dew evaporated, a flaky substance as fine as frost blanketed the ground. </a:t>
            </a:r>
          </a:p>
          <a:p>
            <a:pPr eaLnBrk="1" hangingPunct="1">
              <a:spcBef>
                <a:spcPct val="10000"/>
              </a:spcBef>
              <a:buFont typeface="Wingdings" pitchFamily="2" charset="2"/>
              <a:buNone/>
            </a:pPr>
            <a:r>
              <a:rPr lang="en-US" smtClean="0">
                <a:effectLst>
                  <a:outerShdw blurRad="38100" dist="38100" dir="2700000" algn="tl">
                    <a:srgbClr val="000000"/>
                  </a:outerShdw>
                </a:effectLst>
              </a:rPr>
              <a:t>15 The Israelites were puzzled when they saw it. “What is it?” they asked each other. They had no idea what it was.</a:t>
            </a:r>
          </a:p>
          <a:p>
            <a:pPr eaLnBrk="1" hangingPunct="1">
              <a:spcBef>
                <a:spcPct val="10000"/>
              </a:spcBef>
              <a:buFont typeface="Wingdings" pitchFamily="2" charset="2"/>
              <a:buNone/>
            </a:pPr>
            <a:r>
              <a:rPr lang="en-US" smtClean="0">
                <a:effectLst>
                  <a:outerShdw blurRad="38100" dist="38100" dir="2700000" algn="tl">
                    <a:srgbClr val="000000"/>
                  </a:outerShdw>
                </a:effectLst>
              </a:rPr>
              <a:t>And Moses told them, “It is the food the Lord has given you to eat.” </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16 “These are the Lord’s instructions: Each household should </a:t>
            </a:r>
            <a:r>
              <a:rPr lang="en-US" u="sng" smtClean="0">
                <a:effectLst>
                  <a:outerShdw blurRad="38100" dist="38100" dir="2700000" algn="tl">
                    <a:srgbClr val="000000"/>
                  </a:outerShdw>
                </a:effectLst>
              </a:rPr>
              <a:t>gather as much as it needs</a:t>
            </a:r>
            <a:r>
              <a:rPr lang="en-US" smtClean="0">
                <a:effectLst>
                  <a:outerShdw blurRad="38100" dist="38100" dir="2700000" algn="tl">
                    <a:srgbClr val="000000"/>
                  </a:outerShdw>
                </a:effectLst>
              </a:rPr>
              <a:t>. Pick up two quarts﻿﻿ for each person in your tent.”</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16 “These are the Lord’s instructions: Each household should gather as much as it needs. Pick up two quarts﻿﻿ for each person in your tent.”</a:t>
            </a:r>
          </a:p>
          <a:p>
            <a:pPr eaLnBrk="1" hangingPunct="1">
              <a:spcBef>
                <a:spcPct val="10000"/>
              </a:spcBef>
              <a:buFont typeface="Wingdings" pitchFamily="2" charset="2"/>
              <a:buNone/>
            </a:pPr>
            <a:r>
              <a:rPr lang="en-US" smtClean="0">
                <a:effectLst>
                  <a:outerShdw blurRad="38100" dist="38100" dir="2700000" algn="tl">
                    <a:srgbClr val="000000"/>
                  </a:outerShdw>
                </a:effectLst>
              </a:rPr>
              <a:t>17 So the people of Israel did as they were told. Some gathered a lot, some only a little.</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18 But when they measured it out,﻿﻿ everyone had just enough. Those who gathered a lot had nothing left over, and those who gathered only a little had enough. Each family had just what it needed.</a:t>
            </a:r>
          </a:p>
        </p:txBody>
      </p:sp>
      <p:sp>
        <p:nvSpPr>
          <p:cNvPr id="4" name="Rectangle 4"/>
          <p:cNvSpPr>
            <a:spLocks noChangeArrowheads="1"/>
          </p:cNvSpPr>
          <p:nvPr/>
        </p:nvSpPr>
        <p:spPr bwMode="auto">
          <a:xfrm>
            <a:off x="3200400" y="4724400"/>
            <a:ext cx="4876800" cy="1219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4800" b="0">
                <a:latin typeface="Times New Roman" pitchFamily="18" charset="0"/>
              </a:rPr>
              <a:t>Apparently pooled what they had</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18 But when they measured it out,﻿﻿ everyone had just enough. Those who gathered a lot had nothing left over, and those who gathered only a little had enough. Each family had just what it needed.</a:t>
            </a:r>
          </a:p>
        </p:txBody>
      </p:sp>
      <p:sp>
        <p:nvSpPr>
          <p:cNvPr id="4" name="Rectangle 4"/>
          <p:cNvSpPr>
            <a:spLocks noChangeArrowheads="1"/>
          </p:cNvSpPr>
          <p:nvPr/>
        </p:nvSpPr>
        <p:spPr bwMode="auto">
          <a:xfrm>
            <a:off x="381000" y="1905000"/>
            <a:ext cx="8534400" cy="472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4400" b="0" dirty="0" smtClean="0">
                <a:effectLst>
                  <a:outerShdw blurRad="38100" dist="38100" dir="2700000" algn="tl">
                    <a:srgbClr val="000000">
                      <a:alpha val="43137"/>
                    </a:srgbClr>
                  </a:outerShdw>
                </a:effectLst>
                <a:latin typeface="Times New Roman" pitchFamily="18" charset="0"/>
              </a:rPr>
              <a:t>2 Cor. 8:14 Right now you have plenty and can help those who are in need. Later, they will have plenty and can share with you when you need it. In this way, things will be equal. 15 As the Scriptures say, </a:t>
            </a:r>
          </a:p>
          <a:p>
            <a:pPr algn="l">
              <a:lnSpc>
                <a:spcPct val="75000"/>
              </a:lnSpc>
              <a:spcBef>
                <a:spcPts val="600"/>
              </a:spcBef>
            </a:pPr>
            <a:r>
              <a:rPr lang="en-US" sz="4400" b="0" dirty="0" smtClean="0">
                <a:effectLst>
                  <a:outerShdw blurRad="38100" dist="38100" dir="2700000" algn="tl">
                    <a:srgbClr val="000000">
                      <a:alpha val="43137"/>
                    </a:srgbClr>
                  </a:outerShdw>
                </a:effectLst>
                <a:latin typeface="Times New Roman" pitchFamily="18" charset="0"/>
              </a:rPr>
              <a:t>“</a:t>
            </a:r>
            <a:r>
              <a:rPr lang="en-US" sz="4400" b="0" u="sng" dirty="0" smtClean="0">
                <a:effectLst>
                  <a:outerShdw blurRad="38100" dist="38100" dir="2700000" algn="tl">
                    <a:srgbClr val="000000">
                      <a:alpha val="43137"/>
                    </a:srgbClr>
                  </a:outerShdw>
                </a:effectLst>
                <a:latin typeface="Times New Roman" pitchFamily="18" charset="0"/>
              </a:rPr>
              <a:t>Those who gathered a lot had nothing left over, and those who gathered only a little had enough.</a:t>
            </a:r>
            <a:r>
              <a:rPr lang="en-US" sz="4400" b="0" dirty="0" smtClean="0">
                <a:effectLst>
                  <a:outerShdw blurRad="38100" dist="38100" dir="2700000" algn="tl">
                    <a:srgbClr val="000000">
                      <a:alpha val="43137"/>
                    </a:srgbClr>
                  </a:outerShdw>
                </a:effectLst>
                <a:latin typeface="Times New Roman" pitchFamily="18" charset="0"/>
              </a:rPr>
              <a:t>” </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z="4000" smtClean="0">
                <a:effectLst>
                  <a:outerShdw blurRad="38100" dist="38100" dir="2700000" algn="tl">
                    <a:srgbClr val="000000"/>
                  </a:outerShdw>
                </a:effectLst>
              </a:rPr>
              <a:t>19 Then Moses told them, “Do not keep any of it until morning.” </a:t>
            </a:r>
          </a:p>
          <a:p>
            <a:pPr eaLnBrk="1" hangingPunct="1">
              <a:spcBef>
                <a:spcPct val="10000"/>
              </a:spcBef>
              <a:buFont typeface="Wingdings" pitchFamily="2" charset="2"/>
              <a:buNone/>
            </a:pPr>
            <a:r>
              <a:rPr lang="en-US" sz="4000" smtClean="0">
                <a:effectLst>
                  <a:outerShdw blurRad="38100" dist="38100" dir="2700000" algn="tl">
                    <a:srgbClr val="000000"/>
                  </a:outerShdw>
                </a:effectLst>
              </a:rPr>
              <a:t>20 But some of them didn’t listen and kept some of it until morning. But by then it was full of maggots and had a terrible smell. Moses was very angry with them.</a:t>
            </a:r>
          </a:p>
          <a:p>
            <a:pPr eaLnBrk="1" hangingPunct="1">
              <a:spcBef>
                <a:spcPct val="10000"/>
              </a:spcBef>
              <a:buFont typeface="Wingdings" pitchFamily="2" charset="2"/>
              <a:buNone/>
            </a:pPr>
            <a:r>
              <a:rPr lang="en-US" sz="4000" smtClean="0">
                <a:effectLst>
                  <a:outerShdw blurRad="38100" dist="38100" dir="2700000" algn="tl">
                    <a:srgbClr val="000000"/>
                  </a:outerShdw>
                </a:effectLst>
              </a:rPr>
              <a:t>21 After this the people gathered the food morning by morning, each family according to its need. And as the sun became hot, the flakes they had not picked up melted and disappeared. </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22 On the sixth day, they gathered twice as much as usual—four quarts﻿﻿ for each person instead of two. Then all the leaders of the community came and asked Moses for an explanation. </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23 He told them, “This is what the Lord commanded: Tomorrow will be </a:t>
            </a:r>
            <a:r>
              <a:rPr lang="en-US" u="sng" dirty="0" smtClean="0">
                <a:effectLst>
                  <a:outerShdw blurRad="38100" dist="38100" dir="2700000" algn="tl">
                    <a:srgbClr val="000000"/>
                  </a:outerShdw>
                </a:effectLst>
              </a:rPr>
              <a:t>a day of complete rest</a:t>
            </a:r>
            <a:r>
              <a:rPr lang="en-US" dirty="0" smtClean="0">
                <a:effectLst>
                  <a:outerShdw blurRad="38100" dist="38100" dir="2700000" algn="tl">
                    <a:srgbClr val="000000"/>
                  </a:outerShdw>
                </a:effectLst>
              </a:rPr>
              <a:t>, a special </a:t>
            </a:r>
            <a:r>
              <a:rPr lang="en-US" u="sng" dirty="0" smtClean="0">
                <a:effectLst>
                  <a:outerShdw blurRad="38100" dist="38100" dir="2700000" algn="tl">
                    <a:srgbClr val="000000"/>
                  </a:outerShdw>
                </a:effectLst>
              </a:rPr>
              <a:t>Sabbath day</a:t>
            </a:r>
            <a:r>
              <a:rPr lang="en-US" dirty="0" smtClean="0">
                <a:effectLst>
                  <a:outerShdw blurRad="38100" dist="38100" dir="2700000" algn="tl">
                    <a:srgbClr val="000000"/>
                  </a:outerShdw>
                </a:effectLst>
              </a:rPr>
              <a:t> set apart for the Lord. So bake or boil as much as you want today, and set aside what is left for tomorrow.”</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24 So they put some aside until morning, just as Moses had commanded. And in the morning the leftover food was wholesome and good, without maggots or odor. </a:t>
            </a:r>
          </a:p>
          <a:p>
            <a:pPr eaLnBrk="1" hangingPunct="1">
              <a:spcBef>
                <a:spcPct val="10000"/>
              </a:spcBef>
              <a:buFont typeface="Wingdings" pitchFamily="2" charset="2"/>
              <a:buNone/>
            </a:pPr>
            <a:r>
              <a:rPr lang="en-US" smtClean="0">
                <a:effectLst>
                  <a:outerShdw blurRad="38100" dist="38100" dir="2700000" algn="tl">
                    <a:srgbClr val="000000"/>
                  </a:outerShdw>
                </a:effectLst>
              </a:rPr>
              <a:t>25 Moses said, “Eat this food today, for today is a Sabbath day dedicated to the Lord. There will be no food on the ground today. </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a:t>
            </a:r>
          </a:p>
        </p:txBody>
      </p:sp>
      <p:sp>
        <p:nvSpPr>
          <p:cNvPr id="100355" name="Rectangle 2051"/>
          <p:cNvSpPr>
            <a:spLocks noGrp="1" noChangeArrowheads="1"/>
          </p:cNvSpPr>
          <p:nvPr>
            <p:ph type="body" idx="4294967295"/>
          </p:nvPr>
        </p:nvSpPr>
        <p:spPr>
          <a:xfrm>
            <a:off x="228600" y="2362200"/>
            <a:ext cx="8458200" cy="3733800"/>
          </a:xfrm>
        </p:spPr>
        <p:txBody>
          <a:bodyPr/>
          <a:lstStyle/>
          <a:p>
            <a:pPr eaLnBrk="1" hangingPunct="1">
              <a:spcBef>
                <a:spcPct val="10000"/>
              </a:spcBef>
            </a:pPr>
            <a:r>
              <a:rPr lang="en-US" sz="6000" dirty="0" smtClean="0">
                <a:effectLst>
                  <a:outerShdw blurRad="38100" dist="38100" dir="2700000" algn="tl">
                    <a:srgbClr val="000000"/>
                  </a:outerShdw>
                </a:effectLst>
              </a:rPr>
              <a:t>Now they are in a desert </a:t>
            </a:r>
            <a:br>
              <a:rPr lang="en-US" sz="6000" dirty="0" smtClean="0">
                <a:effectLst>
                  <a:outerShdw blurRad="38100" dist="38100" dir="2700000" algn="tl">
                    <a:srgbClr val="000000"/>
                  </a:outerShdw>
                </a:effectLst>
              </a:rPr>
            </a:br>
            <a:r>
              <a:rPr lang="en-US" sz="6000" dirty="0" smtClean="0">
                <a:effectLst>
                  <a:outerShdw blurRad="38100" dist="38100" dir="2700000" algn="tl">
                    <a:srgbClr val="000000"/>
                  </a:outerShdw>
                </a:effectLst>
              </a:rPr>
              <a:t>  with little food or water</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27 Some of the people went out anyway on the seventh day, but they found no food. </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z="4000" dirty="0" smtClean="0">
                <a:effectLst>
                  <a:outerShdw blurRad="38100" dist="38100" dir="2700000" algn="tl">
                    <a:srgbClr val="000000"/>
                  </a:outerShdw>
                </a:effectLst>
              </a:rPr>
              <a:t>28 The Lord asked Moses, “How long will these people refuse to obey my commands and instructions? </a:t>
            </a:r>
          </a:p>
          <a:p>
            <a:pPr eaLnBrk="1" hangingPunct="1">
              <a:spcBef>
                <a:spcPct val="10000"/>
              </a:spcBef>
              <a:buFont typeface="Wingdings" pitchFamily="2" charset="2"/>
              <a:buNone/>
            </a:pPr>
            <a:r>
              <a:rPr lang="en-US" sz="4000" dirty="0" smtClean="0">
                <a:effectLst>
                  <a:outerShdw blurRad="38100" dist="38100" dir="2700000" algn="tl">
                    <a:srgbClr val="000000"/>
                  </a:outerShdw>
                </a:effectLst>
              </a:rPr>
              <a:t>29 </a:t>
            </a:r>
            <a:r>
              <a:rPr lang="en-US" sz="4000" u="sng" dirty="0" smtClean="0">
                <a:effectLst>
                  <a:outerShdw blurRad="38100" dist="38100" dir="2700000" algn="tl">
                    <a:srgbClr val="000000"/>
                  </a:outerShdw>
                </a:effectLst>
              </a:rPr>
              <a:t>They must realize that the Sabbath is the Lord’s gift to you</a:t>
            </a:r>
            <a:r>
              <a:rPr lang="en-US" sz="4000" dirty="0" smtClean="0">
                <a:effectLst>
                  <a:outerShdw blurRad="38100" dist="38100" dir="2700000" algn="tl">
                    <a:srgbClr val="000000"/>
                  </a:outerShdw>
                </a:effectLst>
              </a:rPr>
              <a:t>. That is why he gives you a two-day supply on the sixth day, so there will be enough for two days. On the Sabbath day you must each stay in your place. Do not go out to pick up food on the seventh day.” </a:t>
            </a:r>
          </a:p>
          <a:p>
            <a:pPr eaLnBrk="1" hangingPunct="1">
              <a:spcBef>
                <a:spcPct val="10000"/>
              </a:spcBef>
              <a:buFont typeface="Wingdings" pitchFamily="2" charset="2"/>
              <a:buNone/>
            </a:pPr>
            <a:r>
              <a:rPr lang="en-US" sz="4000" dirty="0" smtClean="0">
                <a:effectLst>
                  <a:outerShdw blurRad="38100" dist="38100" dir="2700000" algn="tl">
                    <a:srgbClr val="000000"/>
                  </a:outerShdw>
                </a:effectLst>
              </a:rPr>
              <a:t>30 So the people did not gather any food on the seventh day.</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z="4000" smtClean="0">
                <a:effectLst>
                  <a:outerShdw blurRad="38100" dist="38100" dir="2700000" algn="tl">
                    <a:srgbClr val="000000"/>
                  </a:outerShdw>
                </a:effectLst>
              </a:rPr>
              <a:t>28 The Lord asked Moses, “How long will these people refuse to obey my commands and instructions? </a:t>
            </a:r>
          </a:p>
          <a:p>
            <a:pPr eaLnBrk="1" hangingPunct="1">
              <a:spcBef>
                <a:spcPct val="10000"/>
              </a:spcBef>
              <a:buFont typeface="Wingdings" pitchFamily="2" charset="2"/>
              <a:buNone/>
            </a:pPr>
            <a:r>
              <a:rPr lang="en-US" sz="4000" smtClean="0">
                <a:effectLst>
                  <a:outerShdw blurRad="38100" dist="38100" dir="2700000" algn="tl">
                    <a:srgbClr val="000000"/>
                  </a:outerShdw>
                </a:effectLst>
              </a:rPr>
              <a:t>29 </a:t>
            </a:r>
            <a:r>
              <a:rPr lang="en-US" sz="4000" u="sng" smtClean="0">
                <a:effectLst>
                  <a:outerShdw blurRad="38100" dist="38100" dir="2700000" algn="tl">
                    <a:srgbClr val="000000"/>
                  </a:outerShdw>
                </a:effectLst>
              </a:rPr>
              <a:t>They must realize that the Sabbath is the Lord’s gift to you</a:t>
            </a:r>
            <a:r>
              <a:rPr lang="en-US" sz="4000" smtClean="0">
                <a:effectLst>
                  <a:outerShdw blurRad="38100" dist="38100" dir="2700000" algn="tl">
                    <a:srgbClr val="000000"/>
                  </a:outerShdw>
                </a:effectLst>
              </a:rPr>
              <a:t>. That is why he gives you a two-day supply on the sixth day, so there will be enough for two days. On the Sabbath day you must each stay in your place. Do not go out to pick up food on the seventh day.” </a:t>
            </a:r>
          </a:p>
          <a:p>
            <a:pPr eaLnBrk="1" hangingPunct="1">
              <a:spcBef>
                <a:spcPct val="10000"/>
              </a:spcBef>
              <a:buFont typeface="Wingdings" pitchFamily="2" charset="2"/>
              <a:buNone/>
            </a:pPr>
            <a:r>
              <a:rPr lang="en-US" sz="4000" smtClean="0">
                <a:effectLst>
                  <a:outerShdw blurRad="38100" dist="38100" dir="2700000" algn="tl">
                    <a:srgbClr val="000000"/>
                  </a:outerShdw>
                </a:effectLst>
              </a:rPr>
              <a:t>30 So the people did not gather any food on the seventh day.</a:t>
            </a:r>
          </a:p>
        </p:txBody>
      </p:sp>
      <p:sp>
        <p:nvSpPr>
          <p:cNvPr id="4" name="Rectangle 4"/>
          <p:cNvSpPr>
            <a:spLocks noChangeArrowheads="1"/>
          </p:cNvSpPr>
          <p:nvPr/>
        </p:nvSpPr>
        <p:spPr bwMode="auto">
          <a:xfrm>
            <a:off x="1447800" y="3886200"/>
            <a:ext cx="4648200" cy="198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latin typeface="Times New Roman" pitchFamily="18" charset="0"/>
              </a:rPr>
              <a:t>God trying to give them a gift</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z="4000" smtClean="0">
                <a:effectLst>
                  <a:outerShdw blurRad="38100" dist="38100" dir="2700000" algn="tl">
                    <a:srgbClr val="000000"/>
                  </a:outerShdw>
                </a:effectLst>
              </a:rPr>
              <a:t>28 The Lord asked Moses, “How long will these people refuse to obey my commands and instructions? </a:t>
            </a:r>
          </a:p>
          <a:p>
            <a:pPr eaLnBrk="1" hangingPunct="1">
              <a:spcBef>
                <a:spcPct val="10000"/>
              </a:spcBef>
              <a:buFont typeface="Wingdings" pitchFamily="2" charset="2"/>
              <a:buNone/>
            </a:pPr>
            <a:r>
              <a:rPr lang="en-US" sz="4000" smtClean="0">
                <a:effectLst>
                  <a:outerShdw blurRad="38100" dist="38100" dir="2700000" algn="tl">
                    <a:srgbClr val="000000"/>
                  </a:outerShdw>
                </a:effectLst>
              </a:rPr>
              <a:t>29 </a:t>
            </a:r>
            <a:r>
              <a:rPr lang="en-US" sz="4000" u="sng" smtClean="0">
                <a:effectLst>
                  <a:outerShdw blurRad="38100" dist="38100" dir="2700000" algn="tl">
                    <a:srgbClr val="000000"/>
                  </a:outerShdw>
                </a:effectLst>
              </a:rPr>
              <a:t>They must realize that the Sabbath is the Lord’s gift to you</a:t>
            </a:r>
            <a:r>
              <a:rPr lang="en-US" sz="4000" smtClean="0">
                <a:effectLst>
                  <a:outerShdw blurRad="38100" dist="38100" dir="2700000" algn="tl">
                    <a:srgbClr val="000000"/>
                  </a:outerShdw>
                </a:effectLst>
              </a:rPr>
              <a:t>. That is why he gives you a two-day supply on the sixth day, so there will be enough for two days. On the Sabbath day you must each stay in your place. Do not go out to pick up food on the seventh day.” </a:t>
            </a:r>
          </a:p>
          <a:p>
            <a:pPr eaLnBrk="1" hangingPunct="1">
              <a:spcBef>
                <a:spcPct val="10000"/>
              </a:spcBef>
              <a:buFont typeface="Wingdings" pitchFamily="2" charset="2"/>
              <a:buNone/>
            </a:pPr>
            <a:r>
              <a:rPr lang="en-US" sz="4000" smtClean="0">
                <a:effectLst>
                  <a:outerShdw blurRad="38100" dist="38100" dir="2700000" algn="tl">
                    <a:srgbClr val="000000"/>
                  </a:outerShdw>
                </a:effectLst>
              </a:rPr>
              <a:t>30 So the people did not gather any food on the seventh day.</a:t>
            </a:r>
          </a:p>
        </p:txBody>
      </p:sp>
      <p:sp>
        <p:nvSpPr>
          <p:cNvPr id="4" name="Rectangle 4"/>
          <p:cNvSpPr>
            <a:spLocks noChangeArrowheads="1"/>
          </p:cNvSpPr>
          <p:nvPr/>
        </p:nvSpPr>
        <p:spPr bwMode="auto">
          <a:xfrm>
            <a:off x="1447800" y="3886200"/>
            <a:ext cx="4648200" cy="198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latin typeface="Times New Roman" pitchFamily="18" charset="0"/>
              </a:rPr>
              <a:t>God trying to give them a gift</a:t>
            </a:r>
          </a:p>
          <a:p>
            <a:pPr algn="l">
              <a:lnSpc>
                <a:spcPct val="70000"/>
              </a:lnSpc>
              <a:spcBef>
                <a:spcPct val="5000"/>
              </a:spcBef>
            </a:pPr>
            <a:r>
              <a:rPr lang="en-US" sz="4400" b="0">
                <a:latin typeface="Times New Roman" pitchFamily="18" charset="0"/>
              </a:rPr>
              <a:t>But they would rather work</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z="4000" smtClean="0">
                <a:effectLst>
                  <a:outerShdw blurRad="38100" dist="38100" dir="2700000" algn="tl">
                    <a:srgbClr val="000000"/>
                  </a:outerShdw>
                </a:effectLst>
              </a:rPr>
              <a:t>28 The Lord asked Moses, “How long will these people refuse to obey my commands and instructions? </a:t>
            </a:r>
          </a:p>
          <a:p>
            <a:pPr eaLnBrk="1" hangingPunct="1">
              <a:spcBef>
                <a:spcPct val="10000"/>
              </a:spcBef>
              <a:buFont typeface="Wingdings" pitchFamily="2" charset="2"/>
              <a:buNone/>
            </a:pPr>
            <a:r>
              <a:rPr lang="en-US" sz="4000" smtClean="0">
                <a:effectLst>
                  <a:outerShdw blurRad="38100" dist="38100" dir="2700000" algn="tl">
                    <a:srgbClr val="000000"/>
                  </a:outerShdw>
                </a:effectLst>
              </a:rPr>
              <a:t>29 </a:t>
            </a:r>
            <a:r>
              <a:rPr lang="en-US" sz="4000" u="sng" smtClean="0">
                <a:effectLst>
                  <a:outerShdw blurRad="38100" dist="38100" dir="2700000" algn="tl">
                    <a:srgbClr val="000000"/>
                  </a:outerShdw>
                </a:effectLst>
              </a:rPr>
              <a:t>They must realize that the Sabbath is the Lord’s gift to you</a:t>
            </a:r>
            <a:r>
              <a:rPr lang="en-US" sz="4000" smtClean="0">
                <a:effectLst>
                  <a:outerShdw blurRad="38100" dist="38100" dir="2700000" algn="tl">
                    <a:srgbClr val="000000"/>
                  </a:outerShdw>
                </a:effectLst>
              </a:rPr>
              <a:t>. That is why he gives you a two-day supply on the sixth day, so there will be enough for two days. On the Sabbath day you must each stay in your place. Do not go out to pick up food on the seventh day.” </a:t>
            </a:r>
          </a:p>
          <a:p>
            <a:pPr eaLnBrk="1" hangingPunct="1">
              <a:spcBef>
                <a:spcPct val="10000"/>
              </a:spcBef>
              <a:buFont typeface="Wingdings" pitchFamily="2" charset="2"/>
              <a:buNone/>
            </a:pPr>
            <a:r>
              <a:rPr lang="en-US" sz="4000" smtClean="0">
                <a:effectLst>
                  <a:outerShdw blurRad="38100" dist="38100" dir="2700000" algn="tl">
                    <a:srgbClr val="000000"/>
                  </a:outerShdw>
                </a:effectLst>
              </a:rPr>
              <a:t>30 So the people did not gather any food on the seventh day.</a:t>
            </a:r>
          </a:p>
        </p:txBody>
      </p:sp>
      <p:sp>
        <p:nvSpPr>
          <p:cNvPr id="4" name="Rectangle 4"/>
          <p:cNvSpPr>
            <a:spLocks noChangeArrowheads="1"/>
          </p:cNvSpPr>
          <p:nvPr/>
        </p:nvSpPr>
        <p:spPr bwMode="auto">
          <a:xfrm>
            <a:off x="1447800" y="3886200"/>
            <a:ext cx="4648200" cy="198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latin typeface="Times New Roman" pitchFamily="18" charset="0"/>
              </a:rPr>
              <a:t>God trying to give them a gift</a:t>
            </a:r>
          </a:p>
          <a:p>
            <a:pPr algn="l">
              <a:lnSpc>
                <a:spcPct val="70000"/>
              </a:lnSpc>
              <a:spcBef>
                <a:spcPct val="5000"/>
              </a:spcBef>
            </a:pPr>
            <a:r>
              <a:rPr lang="en-US" sz="4400" b="0">
                <a:latin typeface="Times New Roman" pitchFamily="18" charset="0"/>
              </a:rPr>
              <a:t>But they would rather work</a:t>
            </a:r>
          </a:p>
        </p:txBody>
      </p:sp>
      <p:sp>
        <p:nvSpPr>
          <p:cNvPr id="2" name="Rectangle 4"/>
          <p:cNvSpPr>
            <a:spLocks noChangeArrowheads="1"/>
          </p:cNvSpPr>
          <p:nvPr/>
        </p:nvSpPr>
        <p:spPr bwMode="auto">
          <a:xfrm>
            <a:off x="2590800" y="304800"/>
            <a:ext cx="6400800" cy="586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latin typeface="Times New Roman" pitchFamily="18" charset="0"/>
              </a:rPr>
              <a:t>Becomes a “type” in the New Testament</a:t>
            </a:r>
          </a:p>
          <a:p>
            <a:pPr algn="l">
              <a:lnSpc>
                <a:spcPct val="70000"/>
              </a:lnSpc>
              <a:spcBef>
                <a:spcPct val="5000"/>
              </a:spcBef>
              <a:buClr>
                <a:schemeClr val="accent2"/>
              </a:buClr>
              <a:buFont typeface="Wingdings" pitchFamily="2" charset="2"/>
              <a:buChar char="Ø"/>
            </a:pPr>
            <a:r>
              <a:rPr lang="en-US" sz="4400" b="0" dirty="0" smtClean="0">
                <a:latin typeface="Times New Roman" pitchFamily="18" charset="0"/>
              </a:rPr>
              <a:t>The </a:t>
            </a:r>
            <a:r>
              <a:rPr lang="en-US" sz="4400" b="0" dirty="0">
                <a:latin typeface="Times New Roman" pitchFamily="18" charset="0"/>
              </a:rPr>
              <a:t>Sabbath rest</a:t>
            </a:r>
          </a:p>
          <a:p>
            <a:pPr algn="l">
              <a:lnSpc>
                <a:spcPct val="70000"/>
              </a:lnSpc>
              <a:spcBef>
                <a:spcPct val="5000"/>
              </a:spcBef>
              <a:buClr>
                <a:schemeClr val="accent2"/>
              </a:buClr>
              <a:buFont typeface="Wingdings" pitchFamily="2" charset="2"/>
              <a:buChar char="Ø"/>
            </a:pPr>
            <a:r>
              <a:rPr lang="en-US" sz="4400" b="0" dirty="0">
                <a:latin typeface="Times New Roman" pitchFamily="18" charset="0"/>
              </a:rPr>
              <a:t>Based on creation</a:t>
            </a:r>
          </a:p>
          <a:p>
            <a:pPr algn="l">
              <a:lnSpc>
                <a:spcPct val="70000"/>
              </a:lnSpc>
              <a:spcBef>
                <a:spcPct val="5000"/>
              </a:spcBef>
              <a:buClr>
                <a:schemeClr val="accent2"/>
              </a:buClr>
              <a:buFont typeface="Wingdings" pitchFamily="2" charset="2"/>
              <a:buChar char="Ø"/>
            </a:pPr>
            <a:r>
              <a:rPr lang="en-US" sz="4400" b="0" dirty="0">
                <a:latin typeface="Times New Roman" pitchFamily="18" charset="0"/>
              </a:rPr>
              <a:t>“Resting” in Christ</a:t>
            </a:r>
          </a:p>
          <a:p>
            <a:pPr algn="l">
              <a:lnSpc>
                <a:spcPct val="70000"/>
              </a:lnSpc>
              <a:spcBef>
                <a:spcPct val="5000"/>
              </a:spcBef>
              <a:buClr>
                <a:schemeClr val="accent2"/>
              </a:buClr>
              <a:buFont typeface="Wingdings" pitchFamily="2" charset="2"/>
              <a:buNone/>
            </a:pPr>
            <a:r>
              <a:rPr lang="en-US" sz="4400" b="0" dirty="0">
                <a:latin typeface="Times New Roman" pitchFamily="18" charset="0"/>
              </a:rPr>
              <a:t>Heb. 4:9-10 So there remains a Sabbath rest for the people of God. </a:t>
            </a:r>
          </a:p>
          <a:p>
            <a:pPr algn="l">
              <a:lnSpc>
                <a:spcPct val="70000"/>
              </a:lnSpc>
              <a:spcBef>
                <a:spcPct val="5000"/>
              </a:spcBef>
              <a:buClr>
                <a:schemeClr val="accent2"/>
              </a:buClr>
              <a:buFont typeface="Wingdings" pitchFamily="2" charset="2"/>
              <a:buNone/>
            </a:pPr>
            <a:r>
              <a:rPr lang="en-US" sz="4400" b="0" dirty="0">
                <a:latin typeface="Times New Roman" pitchFamily="18" charset="0"/>
              </a:rPr>
              <a:t> For all who have entered into God’s rest have rested from their works, just as God did from his.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left)">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left)">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wipe(left)">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31 The Israelites called the food manna.﻿﻿ It was </a:t>
            </a:r>
            <a:r>
              <a:rPr lang="en-US" u="sng" dirty="0" smtClean="0">
                <a:effectLst>
                  <a:outerShdw blurRad="38100" dist="38100" dir="2700000" algn="tl">
                    <a:srgbClr val="000000"/>
                  </a:outerShdw>
                </a:effectLst>
              </a:rPr>
              <a:t>white like coriander seed</a:t>
            </a:r>
            <a:r>
              <a:rPr lang="en-US" dirty="0" smtClean="0">
                <a:effectLst>
                  <a:outerShdw blurRad="38100" dist="38100" dir="2700000" algn="tl">
                    <a:srgbClr val="000000"/>
                  </a:outerShdw>
                </a:effectLst>
              </a:rPr>
              <a:t>, and it tasted like honey wafers.</a:t>
            </a:r>
          </a:p>
        </p:txBody>
      </p:sp>
      <p:sp>
        <p:nvSpPr>
          <p:cNvPr id="4" name="Rectangle 4"/>
          <p:cNvSpPr>
            <a:spLocks noChangeArrowheads="1"/>
          </p:cNvSpPr>
          <p:nvPr/>
        </p:nvSpPr>
        <p:spPr bwMode="auto">
          <a:xfrm>
            <a:off x="990600" y="3200400"/>
            <a:ext cx="51816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4400" b="0" dirty="0" smtClean="0">
                <a:latin typeface="Times New Roman" pitchFamily="18" charset="0"/>
              </a:rPr>
              <a:t>NASB “it was like coriander seed, white, and its taste was like wafers with honey.”</a:t>
            </a:r>
            <a:endParaRPr lang="en-US" sz="4400" b="0" dirty="0">
              <a:latin typeface="Times New Roman" pitchFamily="18" charset="0"/>
            </a:endParaRPr>
          </a:p>
        </p:txBody>
      </p:sp>
      <p:sp>
        <p:nvSpPr>
          <p:cNvPr id="5" name="TextBox 4"/>
          <p:cNvSpPr txBox="1"/>
          <p:nvPr/>
        </p:nvSpPr>
        <p:spPr>
          <a:xfrm>
            <a:off x="6245675" y="2133600"/>
            <a:ext cx="1069525" cy="2215991"/>
          </a:xfrm>
          <a:prstGeom prst="rect">
            <a:avLst/>
          </a:prstGeom>
          <a:noFill/>
        </p:spPr>
        <p:txBody>
          <a:bodyPr wrap="none" rtlCol="0">
            <a:spAutoFit/>
          </a:bodyPr>
          <a:lstStyle/>
          <a:p>
            <a:r>
              <a:rPr lang="en-US" sz="13800" dirty="0" smtClean="0">
                <a:effectLst>
                  <a:outerShdw blurRad="38100" dist="38100" dir="2700000" algn="tl">
                    <a:srgbClr val="000000">
                      <a:alpha val="43137"/>
                    </a:srgbClr>
                  </a:outerShdw>
                </a:effectLst>
                <a:latin typeface="+mn-lt"/>
              </a:rPr>
              <a:t>?</a:t>
            </a:r>
            <a:endParaRPr lang="en-US" dirty="0">
              <a:effectLst>
                <a:outerShdw blurRad="38100" dist="38100" dir="2700000" algn="tl">
                  <a:srgbClr val="000000">
                    <a:alpha val="43137"/>
                  </a:srgbClr>
                </a:outerShdw>
              </a:effectLst>
              <a:latin typeface="+mn-lt"/>
            </a:endParaRP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33 Moses said to Aaron, “Get a jar and fill it with two quarts of manna. Then put it in a sacred place before the Lord to preserve it for all future generations.” </a:t>
            </a:r>
          </a:p>
          <a:p>
            <a:pPr eaLnBrk="1" hangingPunct="1">
              <a:spcBef>
                <a:spcPct val="10000"/>
              </a:spcBef>
              <a:buFont typeface="Wingdings" pitchFamily="2" charset="2"/>
              <a:buNone/>
            </a:pPr>
            <a:r>
              <a:rPr lang="en-US" smtClean="0">
                <a:effectLst>
                  <a:outerShdw blurRad="38100" dist="38100" dir="2700000" algn="tl">
                    <a:srgbClr val="000000"/>
                  </a:outerShdw>
                </a:effectLst>
              </a:rPr>
              <a:t>34 Aaron did just as the Lord had commanded Moses. He eventually placed it in the Ark of the Covenant—in front of the stone tablets inscribed with the terms of the covenant.﻿﻿ </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35 So the people of Israel ate manna for forty years until they arrived at the land where they would settle. They ate manna until they came to the border of the land of Canaan.</a:t>
            </a:r>
          </a:p>
          <a:p>
            <a:pPr eaLnBrk="1" hangingPunct="1">
              <a:spcBef>
                <a:spcPct val="10000"/>
              </a:spcBef>
              <a:buFont typeface="Wingdings" pitchFamily="2" charset="2"/>
              <a:buNone/>
            </a:pPr>
            <a:r>
              <a:rPr lang="en-US" smtClean="0">
                <a:effectLst>
                  <a:outerShdw blurRad="38100" dist="38100" dir="2700000" algn="tl">
                    <a:srgbClr val="000000"/>
                  </a:outerShdw>
                </a:effectLst>
              </a:rPr>
              <a:t>36 The container used to measure the manna was an omer, which was one tenth of an ephah; it held about two quarts.﻿</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35 So the people of Israel ate manna for forty years until they arrived at the land where they would settle. They ate manna until they came to the border of the land of Canaan.</a:t>
            </a:r>
          </a:p>
          <a:p>
            <a:pPr eaLnBrk="1" hangingPunct="1">
              <a:spcBef>
                <a:spcPct val="10000"/>
              </a:spcBef>
              <a:buFont typeface="Wingdings" pitchFamily="2" charset="2"/>
              <a:buNone/>
            </a:pPr>
            <a:r>
              <a:rPr lang="en-US" smtClean="0">
                <a:effectLst>
                  <a:outerShdw blurRad="38100" dist="38100" dir="2700000" algn="tl">
                    <a:srgbClr val="000000"/>
                  </a:outerShdw>
                </a:effectLst>
              </a:rPr>
              <a:t>36 The container used to measure the manna was an omer, which was one tenth of an ephah; it held about two quarts.﻿</a:t>
            </a:r>
          </a:p>
        </p:txBody>
      </p:sp>
      <p:sp>
        <p:nvSpPr>
          <p:cNvPr id="4" name="Rectangle 4"/>
          <p:cNvSpPr>
            <a:spLocks noChangeArrowheads="1"/>
          </p:cNvSpPr>
          <p:nvPr/>
        </p:nvSpPr>
        <p:spPr bwMode="auto">
          <a:xfrm>
            <a:off x="3352800" y="152400"/>
            <a:ext cx="56388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pPr>
            <a:r>
              <a:rPr lang="en-US" sz="3600" b="0">
                <a:latin typeface="Times New Roman" pitchFamily="18" charset="0"/>
              </a:rPr>
              <a:t>1 Cor. 10:1-13 </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35 So the people of Israel ate manna for forty years until they arrived at the land where they would settle. They ate manna until they came to the border of the land of Canaan.</a:t>
            </a:r>
          </a:p>
          <a:p>
            <a:pPr eaLnBrk="1" hangingPunct="1">
              <a:spcBef>
                <a:spcPct val="10000"/>
              </a:spcBef>
              <a:buFont typeface="Wingdings" pitchFamily="2" charset="2"/>
              <a:buNone/>
            </a:pPr>
            <a:r>
              <a:rPr lang="en-US" smtClean="0">
                <a:effectLst>
                  <a:outerShdw blurRad="38100" dist="38100" dir="2700000" algn="tl">
                    <a:srgbClr val="000000"/>
                  </a:outerShdw>
                </a:effectLst>
              </a:rPr>
              <a:t>36 The container used to measure the manna was an omer, which was one tenth of an ephah; it held about two quarts.﻿</a:t>
            </a:r>
          </a:p>
        </p:txBody>
      </p:sp>
      <p:sp>
        <p:nvSpPr>
          <p:cNvPr id="4" name="Rectangle 4"/>
          <p:cNvSpPr>
            <a:spLocks noChangeArrowheads="1"/>
          </p:cNvSpPr>
          <p:nvPr/>
        </p:nvSpPr>
        <p:spPr bwMode="auto">
          <a:xfrm>
            <a:off x="3352800" y="152400"/>
            <a:ext cx="56388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pPr>
            <a:r>
              <a:rPr lang="en-US" sz="3600" b="0">
                <a:latin typeface="Times New Roman" pitchFamily="18" charset="0"/>
              </a:rPr>
              <a:t>1 Cor. 10:1-13 </a:t>
            </a:r>
          </a:p>
        </p:txBody>
      </p:sp>
      <p:sp>
        <p:nvSpPr>
          <p:cNvPr id="2" name="Rectangle 4"/>
          <p:cNvSpPr>
            <a:spLocks noChangeArrowheads="1"/>
          </p:cNvSpPr>
          <p:nvPr/>
        </p:nvSpPr>
        <p:spPr bwMode="auto">
          <a:xfrm>
            <a:off x="838200" y="838200"/>
            <a:ext cx="56388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pPr>
            <a:r>
              <a:rPr lang="en-US" sz="3600" b="0" dirty="0">
                <a:latin typeface="Times New Roman" pitchFamily="18" charset="0"/>
              </a:rPr>
              <a:t>1 Cor. 10:11 Now these things happened to them as an ﻿﻿example, and ﻿﻿they were written for our </a:t>
            </a:r>
            <a:r>
              <a:rPr lang="en-US" sz="3600" b="0" dirty="0" smtClean="0">
                <a:latin typeface="Times New Roman" pitchFamily="18" charset="0"/>
              </a:rPr>
              <a:t>instruction</a:t>
            </a:r>
            <a:endParaRPr lang="en-US" sz="36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15</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22 Then Moses led the people of Israel away from the Red Sea, and they moved out into the desert of Shur. They traveled in this desert for three days without finding any water.</a:t>
            </a:r>
          </a:p>
          <a:p>
            <a:pPr eaLnBrk="1" hangingPunct="1">
              <a:spcBef>
                <a:spcPct val="10000"/>
              </a:spcBef>
              <a:buFont typeface="Wingdings" pitchFamily="2" charset="2"/>
              <a:buNone/>
            </a:pPr>
            <a:r>
              <a:rPr lang="en-US" smtClean="0">
                <a:effectLst>
                  <a:outerShdw blurRad="38100" dist="38100" dir="2700000" algn="tl">
                    <a:srgbClr val="000000"/>
                  </a:outerShdw>
                </a:effectLst>
              </a:rPr>
              <a:t>23 When they came to the oasis of Marah, the water was too bitter to drink. So they called the place Marah (which means “bitter”).</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35 So the people of Israel ate manna for forty years until they arrived at the land where they would settle. They ate manna until they came to the border of the land of Canaan.</a:t>
            </a:r>
          </a:p>
          <a:p>
            <a:pPr eaLnBrk="1" hangingPunct="1">
              <a:spcBef>
                <a:spcPct val="10000"/>
              </a:spcBef>
              <a:buFont typeface="Wingdings" pitchFamily="2" charset="2"/>
              <a:buNone/>
            </a:pPr>
            <a:r>
              <a:rPr lang="en-US" smtClean="0">
                <a:effectLst>
                  <a:outerShdw blurRad="38100" dist="38100" dir="2700000" algn="tl">
                    <a:srgbClr val="000000"/>
                  </a:outerShdw>
                </a:effectLst>
              </a:rPr>
              <a:t>36 The container used to measure the manna was an omer, which was one tenth of an ephah; it held about two quarts.﻿</a:t>
            </a:r>
          </a:p>
        </p:txBody>
      </p:sp>
      <p:sp>
        <p:nvSpPr>
          <p:cNvPr id="4" name="Rectangle 4"/>
          <p:cNvSpPr>
            <a:spLocks noChangeArrowheads="1"/>
          </p:cNvSpPr>
          <p:nvPr/>
        </p:nvSpPr>
        <p:spPr bwMode="auto">
          <a:xfrm>
            <a:off x="3352800" y="152400"/>
            <a:ext cx="56388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pPr>
            <a:r>
              <a:rPr lang="en-US" sz="3600" b="0" dirty="0">
                <a:latin typeface="Times New Roman" pitchFamily="18" charset="0"/>
              </a:rPr>
              <a:t>1 Cor. 10:1-13 </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Things changed </a:t>
            </a:r>
            <a:br>
              <a:rPr lang="en-US" sz="3600" b="0" dirty="0">
                <a:latin typeface="Times New Roman" pitchFamily="18" charset="0"/>
              </a:rPr>
            </a:br>
            <a:r>
              <a:rPr lang="en-US" sz="3600" b="0" dirty="0">
                <a:latin typeface="Times New Roman" pitchFamily="18" charset="0"/>
              </a:rPr>
              <a:t>   massively after the </a:t>
            </a:r>
            <a:br>
              <a:rPr lang="en-US" sz="3600" b="0" dirty="0">
                <a:latin typeface="Times New Roman" pitchFamily="18" charset="0"/>
              </a:rPr>
            </a:br>
            <a:r>
              <a:rPr lang="en-US" sz="3600" b="0" dirty="0">
                <a:latin typeface="Times New Roman" pitchFamily="18" charset="0"/>
              </a:rPr>
              <a:t>   coming of Jesus</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A new Covenant</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New ministries of the </a:t>
            </a:r>
            <a:br>
              <a:rPr lang="en-US" sz="3600" b="0" dirty="0">
                <a:latin typeface="Times New Roman" pitchFamily="18" charset="0"/>
              </a:rPr>
            </a:br>
            <a:r>
              <a:rPr lang="en-US" sz="3600" b="0" dirty="0">
                <a:latin typeface="Times New Roman" pitchFamily="18" charset="0"/>
              </a:rPr>
              <a:t>   Holy </a:t>
            </a:r>
            <a:r>
              <a:rPr lang="en-US" sz="3600" b="0" dirty="0" smtClean="0">
                <a:latin typeface="Times New Roman" pitchFamily="18" charset="0"/>
              </a:rPr>
              <a:t>Spirit</a:t>
            </a:r>
          </a:p>
          <a:p>
            <a:pPr algn="l">
              <a:lnSpc>
                <a:spcPct val="75000"/>
              </a:lnSpc>
              <a:spcBef>
                <a:spcPct val="5000"/>
              </a:spcBef>
              <a:buClr>
                <a:schemeClr val="accent2"/>
              </a:buClr>
              <a:buFont typeface="Wingdings" pitchFamily="2" charset="2"/>
              <a:buChar char="Ø"/>
            </a:pPr>
            <a:r>
              <a:rPr lang="en-US" sz="3600" b="0" dirty="0" smtClean="0">
                <a:latin typeface="Times New Roman" pitchFamily="18" charset="0"/>
              </a:rPr>
              <a:t>Deut. 8:3</a:t>
            </a:r>
            <a:endParaRPr lang="en-US" sz="3600" b="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35 So the people of Israel ate manna for forty years until they arrived at the land where they would settle. They ate manna until they came to the border of the land of Canaan.</a:t>
            </a:r>
          </a:p>
          <a:p>
            <a:pPr eaLnBrk="1" hangingPunct="1">
              <a:spcBef>
                <a:spcPct val="10000"/>
              </a:spcBef>
              <a:buFont typeface="Wingdings" pitchFamily="2" charset="2"/>
              <a:buNone/>
            </a:pPr>
            <a:r>
              <a:rPr lang="en-US" smtClean="0">
                <a:effectLst>
                  <a:outerShdw blurRad="38100" dist="38100" dir="2700000" algn="tl">
                    <a:srgbClr val="000000"/>
                  </a:outerShdw>
                </a:effectLst>
              </a:rPr>
              <a:t>36 The container used to measure the manna was an omer, which was one tenth of an ephah; it held about two quarts.﻿</a:t>
            </a:r>
          </a:p>
        </p:txBody>
      </p:sp>
      <p:sp>
        <p:nvSpPr>
          <p:cNvPr id="4" name="Rectangle 4"/>
          <p:cNvSpPr>
            <a:spLocks noChangeArrowheads="1"/>
          </p:cNvSpPr>
          <p:nvPr/>
        </p:nvSpPr>
        <p:spPr bwMode="auto">
          <a:xfrm>
            <a:off x="3352800" y="152400"/>
            <a:ext cx="56388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pPr>
            <a:r>
              <a:rPr lang="en-US" sz="3600" b="0" dirty="0">
                <a:latin typeface="Times New Roman" pitchFamily="18" charset="0"/>
              </a:rPr>
              <a:t>1 Cor. 10:1-13 </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Things changed </a:t>
            </a:r>
            <a:br>
              <a:rPr lang="en-US" sz="3600" b="0" dirty="0">
                <a:latin typeface="Times New Roman" pitchFamily="18" charset="0"/>
              </a:rPr>
            </a:br>
            <a:r>
              <a:rPr lang="en-US" sz="3600" b="0" dirty="0">
                <a:latin typeface="Times New Roman" pitchFamily="18" charset="0"/>
              </a:rPr>
              <a:t>   massively after the </a:t>
            </a:r>
            <a:br>
              <a:rPr lang="en-US" sz="3600" b="0" dirty="0">
                <a:latin typeface="Times New Roman" pitchFamily="18" charset="0"/>
              </a:rPr>
            </a:br>
            <a:r>
              <a:rPr lang="en-US" sz="3600" b="0" dirty="0">
                <a:latin typeface="Times New Roman" pitchFamily="18" charset="0"/>
              </a:rPr>
              <a:t>   coming of Jesus</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A new Covenant</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New ministries of the </a:t>
            </a:r>
            <a:br>
              <a:rPr lang="en-US" sz="3600" b="0" dirty="0">
                <a:latin typeface="Times New Roman" pitchFamily="18" charset="0"/>
              </a:rPr>
            </a:br>
            <a:r>
              <a:rPr lang="en-US" sz="3600" b="0" dirty="0">
                <a:latin typeface="Times New Roman" pitchFamily="18" charset="0"/>
              </a:rPr>
              <a:t>   Holy </a:t>
            </a:r>
            <a:r>
              <a:rPr lang="en-US" sz="3600" b="0" dirty="0" smtClean="0">
                <a:latin typeface="Times New Roman" pitchFamily="18" charset="0"/>
              </a:rPr>
              <a:t>Spirit</a:t>
            </a:r>
          </a:p>
          <a:p>
            <a:pPr algn="l">
              <a:lnSpc>
                <a:spcPct val="75000"/>
              </a:lnSpc>
              <a:spcBef>
                <a:spcPct val="5000"/>
              </a:spcBef>
              <a:buClr>
                <a:schemeClr val="accent2"/>
              </a:buClr>
              <a:buFont typeface="Wingdings" pitchFamily="2" charset="2"/>
              <a:buChar char="Ø"/>
            </a:pPr>
            <a:r>
              <a:rPr lang="en-US" sz="3600" b="0" dirty="0" smtClean="0">
                <a:latin typeface="Times New Roman" pitchFamily="18" charset="0"/>
              </a:rPr>
              <a:t>Deut. 8:3</a:t>
            </a:r>
            <a:endParaRPr lang="en-US" sz="3600" b="0" dirty="0">
              <a:latin typeface="Times New Roman" pitchFamily="18" charset="0"/>
            </a:endParaRPr>
          </a:p>
        </p:txBody>
      </p:sp>
      <p:sp>
        <p:nvSpPr>
          <p:cNvPr id="5" name="Rectangle 4"/>
          <p:cNvSpPr>
            <a:spLocks noChangeArrowheads="1"/>
          </p:cNvSpPr>
          <p:nvPr/>
        </p:nvSpPr>
        <p:spPr bwMode="auto">
          <a:xfrm>
            <a:off x="304800" y="3657600"/>
            <a:ext cx="8458200" cy="2971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buClr>
                <a:schemeClr val="accent2"/>
              </a:buClr>
              <a:buFont typeface="Wingdings" pitchFamily="2" charset="2"/>
              <a:buNone/>
            </a:pPr>
            <a:r>
              <a:rPr lang="en-US" sz="3600" b="0" dirty="0">
                <a:latin typeface="+mn-lt"/>
              </a:rPr>
              <a:t>“God humbled you and let you be hungry, and fed you with manna which you did not know, nor did your fathers know, that He might make </a:t>
            </a:r>
            <a:r>
              <a:rPr lang="en-US" sz="3600" b="0" dirty="0" smtClean="0">
                <a:latin typeface="+mn-lt"/>
              </a:rPr>
              <a:t>you </a:t>
            </a:r>
            <a:r>
              <a:rPr lang="en-US" sz="3600" b="0" dirty="0">
                <a:latin typeface="+mn-lt"/>
              </a:rPr>
              <a:t>﻿﻿understand that ﻿﻿man does not live by bread alone, but </a:t>
            </a:r>
            <a:r>
              <a:rPr lang="en-US" sz="3600" b="0" u="sng" dirty="0">
                <a:latin typeface="+mn-lt"/>
              </a:rPr>
              <a:t>man lives by everything that proceeds out of the mouth of the Lord</a:t>
            </a:r>
            <a:r>
              <a:rPr lang="en-US" sz="3600" b="0" dirty="0">
                <a:latin typeface="+mn-lt"/>
              </a:rPr>
              <a:t>.” </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35 So the people of Israel ate manna for forty years until they arrived at the land where they would settle. They ate manna until they came to the border of the land of Canaan.</a:t>
            </a:r>
          </a:p>
          <a:p>
            <a:pPr eaLnBrk="1" hangingPunct="1">
              <a:spcBef>
                <a:spcPct val="10000"/>
              </a:spcBef>
              <a:buFont typeface="Wingdings" pitchFamily="2" charset="2"/>
              <a:buNone/>
            </a:pPr>
            <a:r>
              <a:rPr lang="en-US" smtClean="0">
                <a:effectLst>
                  <a:outerShdw blurRad="38100" dist="38100" dir="2700000" algn="tl">
                    <a:srgbClr val="000000"/>
                  </a:outerShdw>
                </a:effectLst>
              </a:rPr>
              <a:t>36 The container used to measure the manna was an omer, which was one tenth of an ephah; it held about two quarts.﻿</a:t>
            </a:r>
          </a:p>
        </p:txBody>
      </p:sp>
      <p:sp>
        <p:nvSpPr>
          <p:cNvPr id="4" name="Rectangle 4"/>
          <p:cNvSpPr>
            <a:spLocks noChangeArrowheads="1"/>
          </p:cNvSpPr>
          <p:nvPr/>
        </p:nvSpPr>
        <p:spPr bwMode="auto">
          <a:xfrm>
            <a:off x="3352800" y="152400"/>
            <a:ext cx="56388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pPr>
            <a:r>
              <a:rPr lang="en-US" sz="3600" b="0" dirty="0">
                <a:latin typeface="Times New Roman" pitchFamily="18" charset="0"/>
              </a:rPr>
              <a:t>1 Cor. 10:1-13 </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Things changed </a:t>
            </a:r>
            <a:br>
              <a:rPr lang="en-US" sz="3600" b="0" dirty="0">
                <a:latin typeface="Times New Roman" pitchFamily="18" charset="0"/>
              </a:rPr>
            </a:br>
            <a:r>
              <a:rPr lang="en-US" sz="3600" b="0" dirty="0">
                <a:latin typeface="Times New Roman" pitchFamily="18" charset="0"/>
              </a:rPr>
              <a:t>   massively after the </a:t>
            </a:r>
            <a:br>
              <a:rPr lang="en-US" sz="3600" b="0" dirty="0">
                <a:latin typeface="Times New Roman" pitchFamily="18" charset="0"/>
              </a:rPr>
            </a:br>
            <a:r>
              <a:rPr lang="en-US" sz="3600" b="0" dirty="0">
                <a:latin typeface="Times New Roman" pitchFamily="18" charset="0"/>
              </a:rPr>
              <a:t>   coming of Jesus</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A new Covenant</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New ministries of the </a:t>
            </a:r>
            <a:br>
              <a:rPr lang="en-US" sz="3600" b="0" dirty="0">
                <a:latin typeface="Times New Roman" pitchFamily="18" charset="0"/>
              </a:rPr>
            </a:br>
            <a:r>
              <a:rPr lang="en-US" sz="3600" b="0" dirty="0">
                <a:latin typeface="Times New Roman" pitchFamily="18" charset="0"/>
              </a:rPr>
              <a:t>   Holy </a:t>
            </a:r>
            <a:r>
              <a:rPr lang="en-US" sz="3600" b="0" dirty="0" smtClean="0">
                <a:latin typeface="Times New Roman" pitchFamily="18" charset="0"/>
              </a:rPr>
              <a:t>Spirit</a:t>
            </a:r>
          </a:p>
          <a:p>
            <a:pPr algn="l">
              <a:lnSpc>
                <a:spcPct val="75000"/>
              </a:lnSpc>
              <a:spcBef>
                <a:spcPct val="5000"/>
              </a:spcBef>
              <a:buClr>
                <a:schemeClr val="accent2"/>
              </a:buClr>
              <a:buFont typeface="Wingdings" pitchFamily="2" charset="2"/>
              <a:buChar char="Ø"/>
            </a:pPr>
            <a:r>
              <a:rPr lang="en-US" sz="3600" b="0" dirty="0" smtClean="0">
                <a:latin typeface="Times New Roman" pitchFamily="18" charset="0"/>
              </a:rPr>
              <a:t>Deut. 8:3</a:t>
            </a:r>
          </a:p>
          <a:p>
            <a:pPr algn="l">
              <a:lnSpc>
                <a:spcPct val="75000"/>
              </a:lnSpc>
              <a:spcBef>
                <a:spcPct val="5000"/>
              </a:spcBef>
              <a:buClr>
                <a:schemeClr val="accent2"/>
              </a:buClr>
              <a:buFont typeface="Wingdings" pitchFamily="2" charset="2"/>
              <a:buChar char="Ø"/>
            </a:pPr>
            <a:r>
              <a:rPr lang="en-US" sz="3600" b="0" dirty="0" smtClean="0">
                <a:latin typeface="Times New Roman" pitchFamily="18" charset="0"/>
              </a:rPr>
              <a:t>Also Jesus:</a:t>
            </a:r>
            <a:endParaRPr lang="en-US" sz="3600" b="0" dirty="0">
              <a:latin typeface="Times New Roman" pitchFamily="18" charset="0"/>
            </a:endParaRPr>
          </a:p>
        </p:txBody>
      </p:sp>
      <p:sp>
        <p:nvSpPr>
          <p:cNvPr id="5" name="Rectangle 4"/>
          <p:cNvSpPr>
            <a:spLocks noChangeArrowheads="1"/>
          </p:cNvSpPr>
          <p:nvPr/>
        </p:nvSpPr>
        <p:spPr bwMode="auto">
          <a:xfrm>
            <a:off x="2743200" y="4038600"/>
            <a:ext cx="5638800" cy="2667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buClr>
                <a:schemeClr val="accent2"/>
              </a:buClr>
              <a:buFont typeface="Wingdings" pitchFamily="2" charset="2"/>
              <a:buNone/>
            </a:pPr>
            <a:r>
              <a:rPr lang="en-US" sz="3600" b="0" dirty="0" smtClean="0">
                <a:latin typeface="Times New Roman" pitchFamily="18" charset="0"/>
              </a:rPr>
              <a:t>John </a:t>
            </a:r>
            <a:r>
              <a:rPr lang="en-US" sz="3600" b="0" dirty="0">
                <a:latin typeface="Times New Roman" pitchFamily="18" charset="0"/>
              </a:rPr>
              <a:t>6:27 “Do not ﻿﻿work for the food which perishes, but for the food which endures to ﻿﻿eternal life, which ﻿﻿the Son of Man will give to you”</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35 So the people of Israel ate manna for forty years until they arrived at the land where they would settle. They ate manna until they came to the border of the land of Canaan.</a:t>
            </a:r>
          </a:p>
          <a:p>
            <a:pPr eaLnBrk="1" hangingPunct="1">
              <a:spcBef>
                <a:spcPct val="10000"/>
              </a:spcBef>
              <a:buFont typeface="Wingdings" pitchFamily="2" charset="2"/>
              <a:buNone/>
            </a:pPr>
            <a:r>
              <a:rPr lang="en-US" smtClean="0">
                <a:effectLst>
                  <a:outerShdw blurRad="38100" dist="38100" dir="2700000" algn="tl">
                    <a:srgbClr val="000000"/>
                  </a:outerShdw>
                </a:effectLst>
              </a:rPr>
              <a:t>36 The container used to measure the manna was an omer, which was one tenth of an ephah; it held about two quarts.﻿</a:t>
            </a:r>
          </a:p>
        </p:txBody>
      </p:sp>
      <p:sp>
        <p:nvSpPr>
          <p:cNvPr id="4" name="Rectangle 4"/>
          <p:cNvSpPr>
            <a:spLocks noChangeArrowheads="1"/>
          </p:cNvSpPr>
          <p:nvPr/>
        </p:nvSpPr>
        <p:spPr bwMode="auto">
          <a:xfrm>
            <a:off x="3352800" y="152400"/>
            <a:ext cx="56388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pPr>
            <a:r>
              <a:rPr lang="en-US" sz="3600" b="0" dirty="0">
                <a:latin typeface="Times New Roman" pitchFamily="18" charset="0"/>
              </a:rPr>
              <a:t>1 Cor. 10:1-13 </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Things changed </a:t>
            </a:r>
            <a:br>
              <a:rPr lang="en-US" sz="3600" b="0" dirty="0">
                <a:latin typeface="Times New Roman" pitchFamily="18" charset="0"/>
              </a:rPr>
            </a:br>
            <a:r>
              <a:rPr lang="en-US" sz="3600" b="0" dirty="0">
                <a:latin typeface="Times New Roman" pitchFamily="18" charset="0"/>
              </a:rPr>
              <a:t>   massively after the </a:t>
            </a:r>
            <a:br>
              <a:rPr lang="en-US" sz="3600" b="0" dirty="0">
                <a:latin typeface="Times New Roman" pitchFamily="18" charset="0"/>
              </a:rPr>
            </a:br>
            <a:r>
              <a:rPr lang="en-US" sz="3600" b="0" dirty="0">
                <a:latin typeface="Times New Roman" pitchFamily="18" charset="0"/>
              </a:rPr>
              <a:t>   coming of Jesus</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A new Covenant</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New ministries of the </a:t>
            </a:r>
            <a:br>
              <a:rPr lang="en-US" sz="3600" b="0" dirty="0">
                <a:latin typeface="Times New Roman" pitchFamily="18" charset="0"/>
              </a:rPr>
            </a:br>
            <a:r>
              <a:rPr lang="en-US" sz="3600" b="0" dirty="0">
                <a:latin typeface="Times New Roman" pitchFamily="18" charset="0"/>
              </a:rPr>
              <a:t>   Holy </a:t>
            </a:r>
            <a:r>
              <a:rPr lang="en-US" sz="3600" b="0" dirty="0" smtClean="0">
                <a:latin typeface="Times New Roman" pitchFamily="18" charset="0"/>
              </a:rPr>
              <a:t>Spirit</a:t>
            </a:r>
          </a:p>
          <a:p>
            <a:pPr algn="l">
              <a:lnSpc>
                <a:spcPct val="75000"/>
              </a:lnSpc>
              <a:spcBef>
                <a:spcPct val="5000"/>
              </a:spcBef>
              <a:buClr>
                <a:schemeClr val="accent2"/>
              </a:buClr>
              <a:buFont typeface="Wingdings" pitchFamily="2" charset="2"/>
              <a:buChar char="Ø"/>
            </a:pPr>
            <a:r>
              <a:rPr lang="en-US" sz="3600" b="0" dirty="0" smtClean="0">
                <a:latin typeface="Times New Roman" pitchFamily="18" charset="0"/>
              </a:rPr>
              <a:t>Deut. 8:3</a:t>
            </a:r>
          </a:p>
          <a:p>
            <a:pPr algn="l">
              <a:lnSpc>
                <a:spcPct val="75000"/>
              </a:lnSpc>
              <a:spcBef>
                <a:spcPct val="5000"/>
              </a:spcBef>
              <a:buClr>
                <a:schemeClr val="accent2"/>
              </a:buClr>
              <a:buFont typeface="Wingdings" pitchFamily="2" charset="2"/>
              <a:buChar char="Ø"/>
            </a:pPr>
            <a:r>
              <a:rPr lang="en-US" sz="3600" b="0" dirty="0" smtClean="0">
                <a:latin typeface="Times New Roman" pitchFamily="18" charset="0"/>
              </a:rPr>
              <a:t>Also Jesus:</a:t>
            </a:r>
            <a:endParaRPr lang="en-US" sz="3600" b="0" dirty="0">
              <a:latin typeface="Times New Roman" pitchFamily="18" charset="0"/>
            </a:endParaRPr>
          </a:p>
        </p:txBody>
      </p:sp>
      <p:sp>
        <p:nvSpPr>
          <p:cNvPr id="5" name="Rectangle 4"/>
          <p:cNvSpPr>
            <a:spLocks noChangeArrowheads="1"/>
          </p:cNvSpPr>
          <p:nvPr/>
        </p:nvSpPr>
        <p:spPr bwMode="auto">
          <a:xfrm>
            <a:off x="2133600" y="4038600"/>
            <a:ext cx="64770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buClr>
                <a:schemeClr val="accent2"/>
              </a:buClr>
              <a:buFont typeface="Wingdings" pitchFamily="2" charset="2"/>
              <a:buNone/>
            </a:pPr>
            <a:r>
              <a:rPr lang="en-US" sz="3600" b="0" dirty="0" smtClean="0">
                <a:latin typeface="Times New Roman" pitchFamily="18" charset="0"/>
              </a:rPr>
              <a:t>John 6:33,4 “For the bread of God is ﻿﻿that which ﻿﻿comes down out of heaven, and gives life to the world.” Then they said to Him, “Lord, always ﻿﻿give us this bread.”</a:t>
            </a:r>
            <a:endParaRPr lang="en-US" sz="36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16</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35 So the people of Israel ate manna for forty years until they arrived at the land where they would settle. They ate manna until they came to the border of the land of Canaan.</a:t>
            </a:r>
          </a:p>
          <a:p>
            <a:pPr eaLnBrk="1" hangingPunct="1">
              <a:spcBef>
                <a:spcPct val="10000"/>
              </a:spcBef>
              <a:buFont typeface="Wingdings" pitchFamily="2" charset="2"/>
              <a:buNone/>
            </a:pPr>
            <a:r>
              <a:rPr lang="en-US" dirty="0" smtClean="0">
                <a:effectLst>
                  <a:outerShdw blurRad="38100" dist="38100" dir="2700000" algn="tl">
                    <a:srgbClr val="000000"/>
                  </a:outerShdw>
                </a:effectLst>
              </a:rPr>
              <a:t>36 The container used to measure the manna was an </a:t>
            </a:r>
            <a:r>
              <a:rPr lang="en-US" dirty="0" err="1" smtClean="0">
                <a:effectLst>
                  <a:outerShdw blurRad="38100" dist="38100" dir="2700000" algn="tl">
                    <a:srgbClr val="000000"/>
                  </a:outerShdw>
                </a:effectLst>
              </a:rPr>
              <a:t>omer</a:t>
            </a:r>
            <a:r>
              <a:rPr lang="en-US" dirty="0" smtClean="0">
                <a:effectLst>
                  <a:outerShdw blurRad="38100" dist="38100" dir="2700000" algn="tl">
                    <a:srgbClr val="000000"/>
                  </a:outerShdw>
                </a:effectLst>
              </a:rPr>
              <a:t>, which was one tenth of an </a:t>
            </a:r>
            <a:r>
              <a:rPr lang="en-US" dirty="0" err="1" smtClean="0">
                <a:effectLst>
                  <a:outerShdw blurRad="38100" dist="38100" dir="2700000" algn="tl">
                    <a:srgbClr val="000000"/>
                  </a:outerShdw>
                </a:effectLst>
              </a:rPr>
              <a:t>ephah</a:t>
            </a:r>
            <a:r>
              <a:rPr lang="en-US" dirty="0" smtClean="0">
                <a:effectLst>
                  <a:outerShdw blurRad="38100" dist="38100" dir="2700000" algn="tl">
                    <a:srgbClr val="000000"/>
                  </a:outerShdw>
                </a:effectLst>
              </a:rPr>
              <a:t>; it held about two quarts.﻿</a:t>
            </a:r>
          </a:p>
        </p:txBody>
      </p:sp>
      <p:sp>
        <p:nvSpPr>
          <p:cNvPr id="4" name="Rectangle 4"/>
          <p:cNvSpPr>
            <a:spLocks noChangeArrowheads="1"/>
          </p:cNvSpPr>
          <p:nvPr/>
        </p:nvSpPr>
        <p:spPr bwMode="auto">
          <a:xfrm>
            <a:off x="3352800" y="152400"/>
            <a:ext cx="56388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pPr>
            <a:r>
              <a:rPr lang="en-US" sz="3600" b="0" dirty="0">
                <a:latin typeface="Times New Roman" pitchFamily="18" charset="0"/>
              </a:rPr>
              <a:t>1 Cor. 10:1-13 </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Things changed </a:t>
            </a:r>
            <a:br>
              <a:rPr lang="en-US" sz="3600" b="0" dirty="0">
                <a:latin typeface="Times New Roman" pitchFamily="18" charset="0"/>
              </a:rPr>
            </a:br>
            <a:r>
              <a:rPr lang="en-US" sz="3600" b="0" dirty="0">
                <a:latin typeface="Times New Roman" pitchFamily="18" charset="0"/>
              </a:rPr>
              <a:t>   massively after the </a:t>
            </a:r>
            <a:br>
              <a:rPr lang="en-US" sz="3600" b="0" dirty="0">
                <a:latin typeface="Times New Roman" pitchFamily="18" charset="0"/>
              </a:rPr>
            </a:br>
            <a:r>
              <a:rPr lang="en-US" sz="3600" b="0" dirty="0">
                <a:latin typeface="Times New Roman" pitchFamily="18" charset="0"/>
              </a:rPr>
              <a:t>   coming of Jesus</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A new Covenant</a:t>
            </a:r>
          </a:p>
          <a:p>
            <a:pPr algn="l">
              <a:lnSpc>
                <a:spcPct val="75000"/>
              </a:lnSpc>
              <a:spcBef>
                <a:spcPct val="5000"/>
              </a:spcBef>
              <a:buClr>
                <a:schemeClr val="accent2"/>
              </a:buClr>
              <a:buFont typeface="Wingdings" pitchFamily="2" charset="2"/>
              <a:buChar char="Ø"/>
            </a:pPr>
            <a:r>
              <a:rPr lang="en-US" sz="3600" b="0" dirty="0">
                <a:latin typeface="Times New Roman" pitchFamily="18" charset="0"/>
              </a:rPr>
              <a:t>New ministries of the </a:t>
            </a:r>
            <a:br>
              <a:rPr lang="en-US" sz="3600" b="0" dirty="0">
                <a:latin typeface="Times New Roman" pitchFamily="18" charset="0"/>
              </a:rPr>
            </a:br>
            <a:r>
              <a:rPr lang="en-US" sz="3600" b="0" dirty="0">
                <a:latin typeface="Times New Roman" pitchFamily="18" charset="0"/>
              </a:rPr>
              <a:t>   Holy </a:t>
            </a:r>
            <a:r>
              <a:rPr lang="en-US" sz="3600" b="0" dirty="0" smtClean="0">
                <a:latin typeface="Times New Roman" pitchFamily="18" charset="0"/>
              </a:rPr>
              <a:t>Spirit</a:t>
            </a:r>
          </a:p>
          <a:p>
            <a:pPr algn="l">
              <a:lnSpc>
                <a:spcPct val="75000"/>
              </a:lnSpc>
              <a:spcBef>
                <a:spcPct val="5000"/>
              </a:spcBef>
              <a:buClr>
                <a:schemeClr val="accent2"/>
              </a:buClr>
              <a:buFont typeface="Wingdings" pitchFamily="2" charset="2"/>
              <a:buChar char="Ø"/>
            </a:pPr>
            <a:r>
              <a:rPr lang="en-US" sz="3600" b="0" dirty="0" smtClean="0">
                <a:latin typeface="Times New Roman" pitchFamily="18" charset="0"/>
              </a:rPr>
              <a:t>Deut. 8:3</a:t>
            </a:r>
          </a:p>
          <a:p>
            <a:pPr algn="l">
              <a:lnSpc>
                <a:spcPct val="75000"/>
              </a:lnSpc>
              <a:spcBef>
                <a:spcPct val="5000"/>
              </a:spcBef>
              <a:buClr>
                <a:schemeClr val="accent2"/>
              </a:buClr>
              <a:buFont typeface="Wingdings" pitchFamily="2" charset="2"/>
              <a:buChar char="Ø"/>
            </a:pPr>
            <a:r>
              <a:rPr lang="en-US" sz="3600" b="0" dirty="0" smtClean="0">
                <a:latin typeface="Times New Roman" pitchFamily="18" charset="0"/>
              </a:rPr>
              <a:t>Also Jesus:</a:t>
            </a:r>
            <a:endParaRPr lang="en-US" sz="3600" b="0" dirty="0">
              <a:latin typeface="Times New Roman" pitchFamily="18" charset="0"/>
            </a:endParaRPr>
          </a:p>
        </p:txBody>
      </p:sp>
      <p:sp>
        <p:nvSpPr>
          <p:cNvPr id="5" name="Rectangle 4"/>
          <p:cNvSpPr>
            <a:spLocks noChangeArrowheads="1"/>
          </p:cNvSpPr>
          <p:nvPr/>
        </p:nvSpPr>
        <p:spPr bwMode="auto">
          <a:xfrm>
            <a:off x="2133600" y="4038600"/>
            <a:ext cx="64770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buClr>
                <a:schemeClr val="accent2"/>
              </a:buClr>
              <a:buFont typeface="Wingdings" pitchFamily="2" charset="2"/>
              <a:buNone/>
            </a:pPr>
            <a:r>
              <a:rPr lang="en-US" sz="3600" b="0" dirty="0" smtClean="0">
                <a:latin typeface="Times New Roman" pitchFamily="18" charset="0"/>
              </a:rPr>
              <a:t>John 6:35 Jesus said to them, </a:t>
            </a:r>
            <a:br>
              <a:rPr lang="en-US" sz="3600" b="0" dirty="0" smtClean="0">
                <a:latin typeface="Times New Roman" pitchFamily="18" charset="0"/>
              </a:rPr>
            </a:br>
            <a:r>
              <a:rPr lang="en-US" sz="3600" b="0" dirty="0" smtClean="0">
                <a:latin typeface="Times New Roman" pitchFamily="18" charset="0"/>
              </a:rPr>
              <a:t>“﻿﻿I am the bread of life; he who comes to Me will not hunger, and he who believes in Me ﻿﻿will never thirst.”</a:t>
            </a:r>
            <a:endParaRPr lang="en-US" sz="36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1 At the Lord’s command, the whole community of Israel left the wilderness of Sin﻿﻿ and moved from place to place. Eventually they camped at Rephidim, but there was no water there for the people to drink.</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None/>
            </a:pPr>
            <a:r>
              <a:rPr lang="en-US" dirty="0" smtClean="0">
                <a:effectLst>
                  <a:outerShdw blurRad="38100" dist="38100" dir="2700000" algn="tl">
                    <a:srgbClr val="000000"/>
                  </a:outerShdw>
                </a:effectLst>
              </a:rPr>
              <a:t>2 So once more the people complained against Moses. “Give us water to drink!” they demanded.</a:t>
            </a:r>
          </a:p>
          <a:p>
            <a:pPr eaLnBrk="1" hangingPunct="1">
              <a:spcBef>
                <a:spcPct val="10000"/>
              </a:spcBef>
              <a:buNone/>
            </a:pPr>
            <a:r>
              <a:rPr lang="en-US" dirty="0" smtClean="0">
                <a:effectLst>
                  <a:outerShdw blurRad="38100" dist="38100" dir="2700000" algn="tl">
                    <a:srgbClr val="000000"/>
                  </a:outerShdw>
                </a:effectLst>
              </a:rPr>
              <a:t>“Quiet!” Moses replied. “Why are you complaining against me? And why are you testing the Lord?”</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5 The Lord said to Moses, “Walk out in front of the people. Take your staff, the one you used when you struck the water of the Nile, and call some of the elders of Israel to join you.</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6 </a:t>
            </a:r>
            <a:r>
              <a:rPr lang="en-US" u="sng" dirty="0" smtClean="0">
                <a:effectLst>
                  <a:outerShdw blurRad="38100" dist="38100" dir="2700000" algn="tl">
                    <a:srgbClr val="000000"/>
                  </a:outerShdw>
                </a:effectLst>
              </a:rPr>
              <a:t>I will stand before you on the rock</a:t>
            </a:r>
            <a:r>
              <a:rPr lang="en-US" dirty="0" smtClean="0">
                <a:effectLst>
                  <a:outerShdw blurRad="38100" dist="38100" dir="2700000" algn="tl">
                    <a:srgbClr val="000000"/>
                  </a:outerShdw>
                </a:effectLst>
              </a:rPr>
              <a:t> at Mount Sinai.﻿﻿ Strike the rock, and water will come gushing out. Then the people will be able to drink.” </a:t>
            </a:r>
          </a:p>
        </p:txBody>
      </p:sp>
      <p:sp>
        <p:nvSpPr>
          <p:cNvPr id="4" name="Rectangle 4"/>
          <p:cNvSpPr>
            <a:spLocks noChangeArrowheads="1"/>
          </p:cNvSpPr>
          <p:nvPr/>
        </p:nvSpPr>
        <p:spPr bwMode="auto">
          <a:xfrm>
            <a:off x="2286000" y="3505200"/>
            <a:ext cx="66294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God wasn’t angry</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He made sure they knew </a:t>
            </a:r>
            <a:br>
              <a:rPr lang="en-US" sz="4400" b="0" dirty="0" smtClean="0">
                <a:latin typeface="Times New Roman" pitchFamily="18" charset="0"/>
              </a:rPr>
            </a:br>
            <a:r>
              <a:rPr lang="en-US" sz="4400" b="0" dirty="0" smtClean="0">
                <a:latin typeface="Times New Roman" pitchFamily="18" charset="0"/>
              </a:rPr>
              <a:t>  where the water came from</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6 I will stand before you on the rock at Mount Sinai.﻿﻿ Strike the rock, and water will come gushing out. Then the people will be able to drink.” </a:t>
            </a:r>
          </a:p>
        </p:txBody>
      </p:sp>
      <p:sp>
        <p:nvSpPr>
          <p:cNvPr id="4" name="Rectangle 4"/>
          <p:cNvSpPr>
            <a:spLocks noChangeArrowheads="1"/>
          </p:cNvSpPr>
          <p:nvPr/>
        </p:nvSpPr>
        <p:spPr bwMode="auto">
          <a:xfrm>
            <a:off x="2286000" y="3505200"/>
            <a:ext cx="66294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God wasn’t angry</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He made sure they knew </a:t>
            </a:r>
            <a:br>
              <a:rPr lang="en-US" sz="4400" b="0" dirty="0" smtClean="0">
                <a:latin typeface="Times New Roman" pitchFamily="18" charset="0"/>
              </a:rPr>
            </a:br>
            <a:r>
              <a:rPr lang="en-US" sz="4400" b="0" dirty="0" smtClean="0">
                <a:latin typeface="Times New Roman" pitchFamily="18" charset="0"/>
              </a:rPr>
              <a:t>  where the water came from</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Also Jesus:</a:t>
            </a:r>
            <a:endParaRPr lang="en-US" sz="44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13</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endParaRPr lang="en-US" smtClean="0">
              <a:effectLst>
                <a:outerShdw blurRad="38100" dist="38100" dir="2700000" algn="tl">
                  <a:srgbClr val="000000"/>
                </a:outerShdw>
              </a:effectLst>
            </a:endParaRPr>
          </a:p>
        </p:txBody>
      </p:sp>
      <p:pic>
        <p:nvPicPr>
          <p:cNvPr id="26628" name="Picture 6" descr="Exodus%20(Large)"/>
          <p:cNvPicPr>
            <a:picLocks noChangeAspect="1" noChangeArrowheads="1"/>
          </p:cNvPicPr>
          <p:nvPr/>
        </p:nvPicPr>
        <p:blipFill>
          <a:blip r:embed="rId3" cstate="print"/>
          <a:srcRect t="14384" r="17500"/>
          <a:stretch>
            <a:fillRect/>
          </a:stretch>
        </p:blipFill>
        <p:spPr bwMode="auto">
          <a:xfrm>
            <a:off x="0" y="34925"/>
            <a:ext cx="9144000" cy="6881813"/>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6 I will stand before you on the rock at Mount Sinai.﻿﻿ Strike the rock, and water will come gushing out. Then the people will be able to drink.” </a:t>
            </a:r>
          </a:p>
        </p:txBody>
      </p:sp>
      <p:sp>
        <p:nvSpPr>
          <p:cNvPr id="4" name="Rectangle 4"/>
          <p:cNvSpPr>
            <a:spLocks noChangeArrowheads="1"/>
          </p:cNvSpPr>
          <p:nvPr/>
        </p:nvSpPr>
        <p:spPr bwMode="auto">
          <a:xfrm>
            <a:off x="2286000" y="3505200"/>
            <a:ext cx="66294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God wasn’t angry</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He made sure they knew </a:t>
            </a:r>
            <a:br>
              <a:rPr lang="en-US" sz="4400" b="0" dirty="0" smtClean="0">
                <a:latin typeface="Times New Roman" pitchFamily="18" charset="0"/>
              </a:rPr>
            </a:br>
            <a:r>
              <a:rPr lang="en-US" sz="4400" b="0" dirty="0" smtClean="0">
                <a:latin typeface="Times New Roman" pitchFamily="18" charset="0"/>
              </a:rPr>
              <a:t>  where the water came from</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Also Jesus:</a:t>
            </a:r>
            <a:endParaRPr lang="en-US" sz="4400" b="0" dirty="0">
              <a:latin typeface="Times New Roman" pitchFamily="18" charset="0"/>
            </a:endParaRPr>
          </a:p>
        </p:txBody>
      </p:sp>
      <p:sp>
        <p:nvSpPr>
          <p:cNvPr id="5" name="Rectangle 4"/>
          <p:cNvSpPr>
            <a:spLocks noChangeArrowheads="1"/>
          </p:cNvSpPr>
          <p:nvPr/>
        </p:nvSpPr>
        <p:spPr bwMode="auto">
          <a:xfrm>
            <a:off x="381000" y="457200"/>
            <a:ext cx="8534400" cy="3733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4000" b="0" dirty="0" smtClean="0">
                <a:latin typeface="Times New Roman" pitchFamily="18" charset="0"/>
              </a:rPr>
              <a:t>John 7:37-39 It’s the last day of the feast of booths, when they have the ritual water drawing</a:t>
            </a:r>
            <a:endParaRPr lang="en-US" sz="4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6 I will stand before you on the rock at Mount Sinai.﻿﻿ Strike the rock, and water will come gushing out. Then the people will be able to drink.” </a:t>
            </a:r>
          </a:p>
        </p:txBody>
      </p:sp>
      <p:sp>
        <p:nvSpPr>
          <p:cNvPr id="4" name="Rectangle 4"/>
          <p:cNvSpPr>
            <a:spLocks noChangeArrowheads="1"/>
          </p:cNvSpPr>
          <p:nvPr/>
        </p:nvSpPr>
        <p:spPr bwMode="auto">
          <a:xfrm>
            <a:off x="2286000" y="3505200"/>
            <a:ext cx="66294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God wasn’t angry</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He made sure they knew </a:t>
            </a:r>
            <a:br>
              <a:rPr lang="en-US" sz="4400" b="0" dirty="0" smtClean="0">
                <a:latin typeface="Times New Roman" pitchFamily="18" charset="0"/>
              </a:rPr>
            </a:br>
            <a:r>
              <a:rPr lang="en-US" sz="4400" b="0" dirty="0" smtClean="0">
                <a:latin typeface="Times New Roman" pitchFamily="18" charset="0"/>
              </a:rPr>
              <a:t>  where the water came from</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Also Jesus:</a:t>
            </a:r>
            <a:endParaRPr lang="en-US" sz="4400" b="0" dirty="0">
              <a:latin typeface="Times New Roman" pitchFamily="18" charset="0"/>
            </a:endParaRPr>
          </a:p>
        </p:txBody>
      </p:sp>
      <p:sp>
        <p:nvSpPr>
          <p:cNvPr id="5" name="Rectangle 4"/>
          <p:cNvSpPr>
            <a:spLocks noChangeArrowheads="1"/>
          </p:cNvSpPr>
          <p:nvPr/>
        </p:nvSpPr>
        <p:spPr bwMode="auto">
          <a:xfrm>
            <a:off x="381000" y="457200"/>
            <a:ext cx="8534400" cy="3733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4000" b="0" dirty="0" smtClean="0">
                <a:latin typeface="Times New Roman" pitchFamily="18" charset="0"/>
              </a:rPr>
              <a:t>John 7:37-39 It’s the last day of the feast of booths, when they have the ritual water drawing</a:t>
            </a:r>
            <a:endParaRPr lang="en-US" sz="4000" b="0" dirty="0">
              <a:latin typeface="Times New Roman" pitchFamily="18" charset="0"/>
            </a:endParaRPr>
          </a:p>
        </p:txBody>
      </p:sp>
      <p:sp>
        <p:nvSpPr>
          <p:cNvPr id="6" name="Rectangle 5"/>
          <p:cNvSpPr>
            <a:spLocks noChangeArrowheads="1"/>
          </p:cNvSpPr>
          <p:nvPr/>
        </p:nvSpPr>
        <p:spPr bwMode="auto">
          <a:xfrm>
            <a:off x="152400" y="2133600"/>
            <a:ext cx="8534400" cy="99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4000" b="0" dirty="0" smtClean="0">
                <a:latin typeface="Times New Roman" pitchFamily="18" charset="0"/>
              </a:rPr>
              <a:t>Based on Isaiah 12:3 “With joy shall you draw water out of the wells of salvation”</a:t>
            </a:r>
            <a:endParaRPr lang="en-US" sz="4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6 I will stand before you on the rock at Mount Sinai.﻿﻿ Strike the rock, and water will come gushing out. Then the people will be able to drink.” </a:t>
            </a:r>
          </a:p>
        </p:txBody>
      </p:sp>
      <p:sp>
        <p:nvSpPr>
          <p:cNvPr id="4" name="Rectangle 4"/>
          <p:cNvSpPr>
            <a:spLocks noChangeArrowheads="1"/>
          </p:cNvSpPr>
          <p:nvPr/>
        </p:nvSpPr>
        <p:spPr bwMode="auto">
          <a:xfrm>
            <a:off x="2286000" y="3505200"/>
            <a:ext cx="66294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God wasn’t angry</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He made sure they knew </a:t>
            </a:r>
            <a:br>
              <a:rPr lang="en-US" sz="4400" b="0" dirty="0" smtClean="0">
                <a:latin typeface="Times New Roman" pitchFamily="18" charset="0"/>
              </a:rPr>
            </a:br>
            <a:r>
              <a:rPr lang="en-US" sz="4400" b="0" dirty="0" smtClean="0">
                <a:latin typeface="Times New Roman" pitchFamily="18" charset="0"/>
              </a:rPr>
              <a:t>  where the water came from</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Also Jesus:</a:t>
            </a:r>
            <a:endParaRPr lang="en-US" sz="4400" b="0" dirty="0">
              <a:latin typeface="Times New Roman" pitchFamily="18" charset="0"/>
            </a:endParaRPr>
          </a:p>
        </p:txBody>
      </p:sp>
      <p:sp>
        <p:nvSpPr>
          <p:cNvPr id="5" name="Rectangle 4"/>
          <p:cNvSpPr>
            <a:spLocks noChangeArrowheads="1"/>
          </p:cNvSpPr>
          <p:nvPr/>
        </p:nvSpPr>
        <p:spPr bwMode="auto">
          <a:xfrm>
            <a:off x="381000" y="457200"/>
            <a:ext cx="8534400" cy="457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4000" b="0" dirty="0" smtClean="0">
                <a:latin typeface="Times New Roman" pitchFamily="18" charset="0"/>
              </a:rPr>
              <a:t>John 7:37-39 Jesus </a:t>
            </a:r>
            <a:r>
              <a:rPr lang="en-US" sz="4000" b="0" dirty="0">
                <a:latin typeface="Times New Roman" pitchFamily="18" charset="0"/>
              </a:rPr>
              <a:t>stood and cried out, saying, “﻿﻿﻿﻿If anyone is thirsty, ﻿﻿let him come to Me and drink. He who believes in Me, ﻿﻿as the Scripture said, ‘From ﻿﻿his innermost being will flow rivers of ﻿﻿living water.’” But this He spoke ﻿﻿of the Spirit, whom those who believed in Him were to receive.</a:t>
            </a: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6 I will stand before you on the rock at Mount Sinai.﻿﻿ Strike the rock, and water will come gushing out. Then the people will be able to drink.” </a:t>
            </a:r>
          </a:p>
        </p:txBody>
      </p:sp>
      <p:sp>
        <p:nvSpPr>
          <p:cNvPr id="4" name="Rectangle 4"/>
          <p:cNvSpPr>
            <a:spLocks noChangeArrowheads="1"/>
          </p:cNvSpPr>
          <p:nvPr/>
        </p:nvSpPr>
        <p:spPr bwMode="auto">
          <a:xfrm>
            <a:off x="2286000" y="3505200"/>
            <a:ext cx="66294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God wasn’t angry</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He made sure they knew </a:t>
            </a:r>
            <a:br>
              <a:rPr lang="en-US" sz="4400" b="0" dirty="0" smtClean="0">
                <a:latin typeface="Times New Roman" pitchFamily="18" charset="0"/>
              </a:rPr>
            </a:br>
            <a:r>
              <a:rPr lang="en-US" sz="4400" b="0" dirty="0" smtClean="0">
                <a:latin typeface="Times New Roman" pitchFamily="18" charset="0"/>
              </a:rPr>
              <a:t>  where the water came from</a:t>
            </a:r>
          </a:p>
          <a:p>
            <a:pPr algn="l">
              <a:lnSpc>
                <a:spcPct val="75000"/>
              </a:lnSpc>
              <a:spcBef>
                <a:spcPct val="5000"/>
              </a:spcBef>
              <a:buClr>
                <a:schemeClr val="accent2"/>
              </a:buClr>
              <a:buFont typeface="Wingdings" pitchFamily="2" charset="2"/>
              <a:buChar char="Ø"/>
            </a:pPr>
            <a:r>
              <a:rPr lang="en-US" sz="4400" b="0" dirty="0" smtClean="0">
                <a:latin typeface="Times New Roman" pitchFamily="18" charset="0"/>
              </a:rPr>
              <a:t>Also Jesus:</a:t>
            </a:r>
            <a:endParaRPr lang="en-US" sz="4400" b="0" dirty="0">
              <a:latin typeface="Times New Roman" pitchFamily="18" charset="0"/>
            </a:endParaRPr>
          </a:p>
        </p:txBody>
      </p:sp>
      <p:sp>
        <p:nvSpPr>
          <p:cNvPr id="6" name="Rectangle 4"/>
          <p:cNvSpPr>
            <a:spLocks noChangeArrowheads="1"/>
          </p:cNvSpPr>
          <p:nvPr/>
        </p:nvSpPr>
        <p:spPr bwMode="auto">
          <a:xfrm>
            <a:off x="381000" y="457200"/>
            <a:ext cx="8534400" cy="480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4000" b="0" dirty="0" smtClean="0">
                <a:latin typeface="Times New Roman" pitchFamily="18" charset="0"/>
              </a:rPr>
              <a:t>John 4:10 </a:t>
            </a:r>
            <a:r>
              <a:rPr lang="en-US" sz="4000" b="0" dirty="0">
                <a:latin typeface="Times New Roman" pitchFamily="18" charset="0"/>
              </a:rPr>
              <a:t>Jesus </a:t>
            </a:r>
            <a:r>
              <a:rPr lang="en-US" sz="4000" b="0" dirty="0" smtClean="0">
                <a:latin typeface="Times New Roman" pitchFamily="18" charset="0"/>
              </a:rPr>
              <a:t>to the woman at the well: “If </a:t>
            </a:r>
            <a:r>
              <a:rPr lang="en-US" sz="4000" b="0" dirty="0">
                <a:latin typeface="Times New Roman" pitchFamily="18" charset="0"/>
              </a:rPr>
              <a:t>you knew the gift of God and who </a:t>
            </a:r>
            <a:r>
              <a:rPr lang="en-US" sz="4000" b="0" dirty="0" smtClean="0">
                <a:latin typeface="Times New Roman" pitchFamily="18" charset="0"/>
              </a:rPr>
              <a:t>I am, </a:t>
            </a:r>
            <a:r>
              <a:rPr lang="en-US" sz="4000" b="0" dirty="0">
                <a:latin typeface="Times New Roman" pitchFamily="18" charset="0"/>
              </a:rPr>
              <a:t>you would have asked </a:t>
            </a:r>
            <a:r>
              <a:rPr lang="en-US" sz="4000" b="0" dirty="0" smtClean="0">
                <a:latin typeface="Times New Roman" pitchFamily="18" charset="0"/>
              </a:rPr>
              <a:t>me and I </a:t>
            </a:r>
            <a:r>
              <a:rPr lang="en-US" sz="4000" b="0" dirty="0">
                <a:latin typeface="Times New Roman" pitchFamily="18" charset="0"/>
              </a:rPr>
              <a:t>would have given you living </a:t>
            </a:r>
            <a:r>
              <a:rPr lang="en-US" sz="4000" b="0" dirty="0" smtClean="0">
                <a:latin typeface="Times New Roman" pitchFamily="18" charset="0"/>
              </a:rPr>
              <a:t>water…”</a:t>
            </a:r>
          </a:p>
          <a:p>
            <a:pPr algn="l">
              <a:lnSpc>
                <a:spcPct val="75000"/>
              </a:lnSpc>
              <a:spcBef>
                <a:spcPts val="600"/>
              </a:spcBef>
            </a:pPr>
            <a:r>
              <a:rPr lang="en-US" sz="4000" b="0" dirty="0" smtClean="0">
                <a:latin typeface="Times New Roman" pitchFamily="18" charset="0"/>
              </a:rPr>
              <a:t>13 “Everyone who drinks this water will be thirsty again, 14 but whoever drinks the water I give him will never thirst. Indeed, the water I give him will become in him a spring of water welling up to eternal life.” </a:t>
            </a:r>
          </a:p>
          <a:p>
            <a:pPr algn="l">
              <a:lnSpc>
                <a:spcPct val="75000"/>
              </a:lnSpc>
              <a:spcBef>
                <a:spcPts val="600"/>
              </a:spcBef>
            </a:pPr>
            <a:endParaRPr lang="en-US" sz="4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17</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6 I will stand before you on the rock at Mount Sinai.﻿﻿ Strike the rock, and water will come gushing out. Then the people will be able to drink.” </a:t>
            </a:r>
          </a:p>
          <a:p>
            <a:pPr eaLnBrk="1" hangingPunct="1">
              <a:spcBef>
                <a:spcPct val="10000"/>
              </a:spcBef>
              <a:buNone/>
            </a:pPr>
            <a:r>
              <a:rPr lang="en-US" dirty="0" smtClean="0">
                <a:effectLst>
                  <a:outerShdw blurRad="38100" dist="38100" dir="2700000" algn="tl">
                    <a:srgbClr val="000000"/>
                  </a:outerShdw>
                </a:effectLst>
              </a:rPr>
              <a:t>So Moses struck the rock as he was told, and water gushed out as the elders looked on.</a:t>
            </a:r>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ts val="600"/>
              </a:spcBef>
            </a:pPr>
            <a:r>
              <a:rPr lang="en-US" sz="6600" b="0" dirty="0">
                <a:latin typeface="Times New Roman" pitchFamily="18" charset="0"/>
              </a:rPr>
              <a:t>God providing for his people:</a:t>
            </a:r>
            <a:r>
              <a:rPr lang="en-US" sz="6000" b="0" dirty="0">
                <a:latin typeface="Times New Roman" pitchFamily="18" charset="0"/>
              </a:rPr>
              <a:t/>
            </a:r>
            <a:br>
              <a:rPr lang="en-US" sz="6000" b="0" dirty="0">
                <a:latin typeface="Times New Roman" pitchFamily="18" charset="0"/>
              </a:rPr>
            </a:br>
            <a:endParaRPr lang="en-US" sz="6000" b="0" dirty="0">
              <a:latin typeface="Times New Roman" pitchFamily="18" charset="0"/>
            </a:endParaRPr>
          </a:p>
          <a:p>
            <a:pPr algn="l">
              <a:lnSpc>
                <a:spcPct val="75000"/>
              </a:lnSpc>
              <a:spcBef>
                <a:spcPts val="600"/>
              </a:spcBef>
              <a:buClr>
                <a:schemeClr val="tx2"/>
              </a:buClr>
              <a:buFont typeface="Wingdings" pitchFamily="2" charset="2"/>
              <a:buChar char="Ø"/>
            </a:pPr>
            <a:r>
              <a:rPr lang="en-US" sz="6000" b="0" dirty="0" smtClean="0">
                <a:latin typeface="Times New Roman" pitchFamily="18" charset="0"/>
              </a:rPr>
              <a:t>Food</a:t>
            </a:r>
          </a:p>
          <a:p>
            <a:pPr algn="l">
              <a:lnSpc>
                <a:spcPct val="75000"/>
              </a:lnSpc>
              <a:spcBef>
                <a:spcPts val="600"/>
              </a:spcBef>
              <a:buClr>
                <a:schemeClr val="tx2"/>
              </a:buClr>
              <a:buFont typeface="Wingdings" pitchFamily="2" charset="2"/>
              <a:buChar char="Ø"/>
            </a:pPr>
            <a:r>
              <a:rPr lang="en-US" sz="6000" b="0" dirty="0" smtClean="0">
                <a:latin typeface="Times New Roman" pitchFamily="18" charset="0"/>
              </a:rPr>
              <a:t>Water</a:t>
            </a:r>
            <a:endParaRPr lang="en-US" sz="6000" b="0" dirty="0">
              <a:latin typeface="Times New Roman" pitchFamily="18" charset="0"/>
            </a:endParaRPr>
          </a:p>
          <a:p>
            <a:pPr algn="l">
              <a:lnSpc>
                <a:spcPct val="75000"/>
              </a:lnSpc>
              <a:spcBef>
                <a:spcPts val="600"/>
              </a:spcBef>
              <a:buClr>
                <a:schemeClr val="tx2"/>
              </a:buClr>
              <a:buFont typeface="Wingdings" pitchFamily="2" charset="2"/>
              <a:buChar char="Ø"/>
            </a:pPr>
            <a:r>
              <a:rPr lang="en-US" sz="6000" b="0" dirty="0" smtClean="0">
                <a:latin typeface="Times New Roman" pitchFamily="18" charset="0"/>
              </a:rPr>
              <a:t>A beginning point</a:t>
            </a:r>
            <a:endParaRPr lang="en-US" sz="6000" b="0" dirty="0">
              <a:latin typeface="Times New Roman" pitchFamily="18" charset="0"/>
            </a:endParaRPr>
          </a:p>
          <a:p>
            <a:pPr algn="l">
              <a:lnSpc>
                <a:spcPct val="75000"/>
              </a:lnSpc>
              <a:spcBef>
                <a:spcPts val="600"/>
              </a:spcBef>
              <a:buClr>
                <a:schemeClr val="tx2"/>
              </a:buClr>
              <a:buFont typeface="Wingdings" pitchFamily="2" charset="2"/>
              <a:buChar char="Ø"/>
            </a:pPr>
            <a:r>
              <a:rPr lang="en-US" sz="6000" b="0" dirty="0" smtClean="0">
                <a:latin typeface="Times New Roman" pitchFamily="18" charset="0"/>
              </a:rPr>
              <a:t>Also for growth</a:t>
            </a:r>
          </a:p>
          <a:p>
            <a:pPr algn="l">
              <a:lnSpc>
                <a:spcPct val="75000"/>
              </a:lnSpc>
              <a:spcBef>
                <a:spcPts val="600"/>
              </a:spcBef>
              <a:buClr>
                <a:schemeClr val="tx2"/>
              </a:buClr>
              <a:buFont typeface="Wingdings" pitchFamily="2" charset="2"/>
              <a:buChar char="Ø"/>
            </a:pPr>
            <a:r>
              <a:rPr lang="en-US" sz="6000" b="0" dirty="0" smtClean="0">
                <a:latin typeface="Times New Roman" pitchFamily="18" charset="0"/>
              </a:rPr>
              <a:t>Must replenish </a:t>
            </a:r>
            <a:r>
              <a:rPr lang="en-US" sz="6000" b="0" dirty="0">
                <a:latin typeface="Times New Roman" pitchFamily="18" charset="0"/>
              </a:rPr>
              <a:t>daily</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left)">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15</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24 Then the people complained and turned against Moses. “What are we going to drink?” they demanded. </a:t>
            </a:r>
          </a:p>
          <a:p>
            <a:pPr eaLnBrk="1" hangingPunct="1">
              <a:spcBef>
                <a:spcPct val="10000"/>
              </a:spcBef>
              <a:buFont typeface="Wingdings" pitchFamily="2" charset="2"/>
              <a:buNone/>
            </a:pPr>
            <a:r>
              <a:rPr lang="en-US" smtClean="0">
                <a:effectLst>
                  <a:outerShdw blurRad="38100" dist="38100" dir="2700000" algn="tl">
                    <a:srgbClr val="000000"/>
                  </a:outerShdw>
                </a:effectLst>
              </a:rPr>
              <a:t>25 So Moses cried out to the Lord for help, and the Lord showed him a piece of wood. Moses threw it into the water, and this made the water good to drink.</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15</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24 Then the people complained and turned against Moses. “What are we going to drink?” they demanded. </a:t>
            </a:r>
          </a:p>
          <a:p>
            <a:pPr eaLnBrk="1" hangingPunct="1">
              <a:spcBef>
                <a:spcPct val="10000"/>
              </a:spcBef>
              <a:buFont typeface="Wingdings" pitchFamily="2" charset="2"/>
              <a:buNone/>
            </a:pPr>
            <a:r>
              <a:rPr lang="en-US" smtClean="0">
                <a:effectLst>
                  <a:outerShdw blurRad="38100" dist="38100" dir="2700000" algn="tl">
                    <a:srgbClr val="000000"/>
                  </a:outerShdw>
                </a:effectLst>
              </a:rPr>
              <a:t>25 So Moses cried out to the Lord for help, and the Lord showed him a piece of wood. Moses threw it into the water, and this made the water good to drink.</a:t>
            </a:r>
          </a:p>
        </p:txBody>
      </p:sp>
      <p:sp>
        <p:nvSpPr>
          <p:cNvPr id="4" name="Rectangle 4"/>
          <p:cNvSpPr>
            <a:spLocks noChangeArrowheads="1"/>
          </p:cNvSpPr>
          <p:nvPr/>
        </p:nvSpPr>
        <p:spPr bwMode="auto">
          <a:xfrm>
            <a:off x="3810000" y="4724400"/>
            <a:ext cx="4419600" cy="91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3600" b="0">
                <a:latin typeface="Times New Roman" pitchFamily="18" charset="0"/>
              </a:rPr>
              <a:t>Why would God leave their needs unmet?</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smtClean="0">
                <a:effectLst>
                  <a:outerShdw blurRad="38100" dist="38100" dir="2700000" algn="tl">
                    <a:srgbClr val="000000"/>
                  </a:outerShdw>
                </a:effectLst>
              </a:rPr>
              <a:t>Exodus 15</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dirty="0" smtClean="0">
                <a:effectLst>
                  <a:outerShdw blurRad="38100" dist="38100" dir="2700000" algn="tl">
                    <a:srgbClr val="000000"/>
                  </a:outerShdw>
                </a:effectLst>
              </a:rPr>
              <a:t>24 Then the people complained and turned against Moses. “What are we going to drink?” they demanded. </a:t>
            </a:r>
          </a:p>
          <a:p>
            <a:pPr eaLnBrk="1" hangingPunct="1">
              <a:spcBef>
                <a:spcPct val="10000"/>
              </a:spcBef>
              <a:buFont typeface="Wingdings" pitchFamily="2" charset="2"/>
              <a:buNone/>
            </a:pPr>
            <a:r>
              <a:rPr lang="en-US" dirty="0" smtClean="0">
                <a:effectLst>
                  <a:outerShdw blurRad="38100" dist="38100" dir="2700000" algn="tl">
                    <a:srgbClr val="000000"/>
                  </a:outerShdw>
                </a:effectLst>
              </a:rPr>
              <a:t>25 </a:t>
            </a:r>
            <a:r>
              <a:rPr lang="en-US" u="sng" dirty="0" smtClean="0">
                <a:effectLst>
                  <a:outerShdw blurRad="38100" dist="38100" dir="2700000" algn="tl">
                    <a:srgbClr val="000000"/>
                  </a:outerShdw>
                </a:effectLst>
              </a:rPr>
              <a:t>So Moses cried out to the Lord for help</a:t>
            </a:r>
            <a:r>
              <a:rPr lang="en-US" dirty="0" smtClean="0">
                <a:effectLst>
                  <a:outerShdw blurRad="38100" dist="38100" dir="2700000" algn="tl">
                    <a:srgbClr val="000000"/>
                  </a:outerShdw>
                </a:effectLst>
              </a:rPr>
              <a:t>, and the Lord showed him a piece of wood. Moses threw it into the water, and this made the water good to drink.</a:t>
            </a:r>
          </a:p>
        </p:txBody>
      </p:sp>
      <p:sp>
        <p:nvSpPr>
          <p:cNvPr id="6" name="Rectangle 4"/>
          <p:cNvSpPr>
            <a:spLocks noChangeArrowheads="1"/>
          </p:cNvSpPr>
          <p:nvPr/>
        </p:nvSpPr>
        <p:spPr bwMode="auto">
          <a:xfrm>
            <a:off x="3810000" y="4724400"/>
            <a:ext cx="4419600" cy="91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3600" b="0">
                <a:latin typeface="Times New Roman" pitchFamily="18" charset="0"/>
              </a:rPr>
              <a:t>Why would God leave their needs unmet?</a:t>
            </a:r>
          </a:p>
        </p:txBody>
      </p:sp>
      <p:sp>
        <p:nvSpPr>
          <p:cNvPr id="2" name="Rectangle 4"/>
          <p:cNvSpPr>
            <a:spLocks noChangeArrowheads="1"/>
          </p:cNvSpPr>
          <p:nvPr/>
        </p:nvSpPr>
        <p:spPr bwMode="auto">
          <a:xfrm>
            <a:off x="3962400" y="5715000"/>
            <a:ext cx="3810000" cy="914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5000"/>
              </a:lnSpc>
              <a:spcBef>
                <a:spcPts val="600"/>
              </a:spcBef>
            </a:pPr>
            <a:r>
              <a:rPr lang="en-US" sz="3600" b="0">
                <a:latin typeface="Times New Roman" pitchFamily="18" charset="0"/>
              </a:rPr>
              <a:t>Understand human nature</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r>
              <a:rPr lang="en-US" sz="9600" dirty="0" smtClean="0">
                <a:effectLst>
                  <a:outerShdw blurRad="38100" dist="38100" dir="2700000" algn="tl">
                    <a:srgbClr val="000000"/>
                  </a:outerShdw>
                </a:effectLst>
              </a:rPr>
              <a:t>Exodus 15</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z="4000" dirty="0" smtClean="0">
                <a:effectLst>
                  <a:outerShdw blurRad="38100" dist="38100" dir="2700000" algn="tl">
                    <a:srgbClr val="000000"/>
                  </a:outerShdw>
                </a:effectLst>
              </a:rPr>
              <a:t>It was there at </a:t>
            </a:r>
            <a:r>
              <a:rPr lang="en-US" sz="4000" dirty="0" err="1" smtClean="0">
                <a:effectLst>
                  <a:outerShdw blurRad="38100" dist="38100" dir="2700000" algn="tl">
                    <a:srgbClr val="000000"/>
                  </a:outerShdw>
                </a:effectLst>
              </a:rPr>
              <a:t>Marah</a:t>
            </a:r>
            <a:r>
              <a:rPr lang="en-US" sz="4000" dirty="0" smtClean="0">
                <a:effectLst>
                  <a:outerShdw blurRad="38100" dist="38100" dir="2700000" algn="tl">
                    <a:srgbClr val="000000"/>
                  </a:outerShdw>
                </a:effectLst>
              </a:rPr>
              <a:t> that the Lord set before them the following decree as a standard to test their faithfulness to him.</a:t>
            </a:r>
          </a:p>
          <a:p>
            <a:pPr eaLnBrk="1" hangingPunct="1">
              <a:spcBef>
                <a:spcPct val="10000"/>
              </a:spcBef>
              <a:buFont typeface="Wingdings" pitchFamily="2" charset="2"/>
              <a:buNone/>
            </a:pPr>
            <a:r>
              <a:rPr lang="en-US" sz="4000" dirty="0" smtClean="0">
                <a:effectLst>
                  <a:outerShdw blurRad="38100" dist="38100" dir="2700000" algn="tl">
                    <a:srgbClr val="000000"/>
                  </a:outerShdw>
                </a:effectLst>
              </a:rPr>
              <a:t>26 He said, “If you will listen carefully to the voice of the Lord your God and do what is right in his sight, following his instruction and keeping all his decrees, then I will not make you suffer any of the diseases I sent on the Egyptians; for I am Yahweh who heals you.”</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757</Words>
  <Application>Microsoft Office PowerPoint</Application>
  <PresentationFormat>On-screen Show (4:3)</PresentationFormat>
  <Paragraphs>279</Paragraphs>
  <Slides>55</Slides>
  <Notes>55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Times New Roman</vt:lpstr>
      <vt:lpstr>Wingdings</vt:lpstr>
      <vt:lpstr>denblue</vt:lpstr>
      <vt:lpstr>Exodus</vt:lpstr>
      <vt:lpstr>Exodus</vt:lpstr>
      <vt:lpstr>Exodus</vt:lpstr>
      <vt:lpstr>Exodus 15</vt:lpstr>
      <vt:lpstr>Exodus 13</vt:lpstr>
      <vt:lpstr>Exodus 15</vt:lpstr>
      <vt:lpstr>Exodus 15</vt:lpstr>
      <vt:lpstr>Exodus 15</vt:lpstr>
      <vt:lpstr>Exodus 15</vt:lpstr>
      <vt:lpstr>Exodus 15</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16</vt:lpstr>
      <vt:lpstr>Exodus 17</vt:lpstr>
      <vt:lpstr>Exodus 17</vt:lpstr>
      <vt:lpstr>Exodus 17</vt:lpstr>
      <vt:lpstr>Exodus 17</vt:lpstr>
      <vt:lpstr>Exodus 17</vt:lpstr>
      <vt:lpstr>Exodus 17</vt:lpstr>
      <vt:lpstr>Exodus 17</vt:lpstr>
      <vt:lpstr>Exodus 17</vt:lpstr>
      <vt:lpstr>Exodus 17</vt:lpstr>
      <vt:lpstr>Exodus 17</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2023-02-14T14:51:32Z</dcterms:created>
  <dcterms:modified xsi:type="dcterms:W3CDTF">2023-02-14T14:51:38Z</dcterms:modified>
</cp:coreProperties>
</file>