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notesMasterIdLst>
    <p:notesMasterId r:id="rId24"/>
  </p:notesMasterIdLst>
  <p:sldIdLst>
    <p:sldId id="256" r:id="rId2"/>
    <p:sldId id="257" r:id="rId3"/>
    <p:sldId id="258" r:id="rId4"/>
    <p:sldId id="266" r:id="rId5"/>
    <p:sldId id="259" r:id="rId6"/>
    <p:sldId id="267" r:id="rId7"/>
    <p:sldId id="261" r:id="rId8"/>
    <p:sldId id="262" r:id="rId9"/>
    <p:sldId id="265" r:id="rId10"/>
    <p:sldId id="283" r:id="rId11"/>
    <p:sldId id="284" r:id="rId12"/>
    <p:sldId id="269" r:id="rId13"/>
    <p:sldId id="270" r:id="rId14"/>
    <p:sldId id="271" r:id="rId15"/>
    <p:sldId id="272" r:id="rId16"/>
    <p:sldId id="285" r:id="rId17"/>
    <p:sldId id="277" r:id="rId18"/>
    <p:sldId id="278" r:id="rId19"/>
    <p:sldId id="280" r:id="rId20"/>
    <p:sldId id="281" r:id="rId21"/>
    <p:sldId id="260" r:id="rId22"/>
    <p:sldId id="28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6" autoAdjust="0"/>
    <p:restoredTop sz="93883" autoAdjust="0"/>
  </p:normalViewPr>
  <p:slideViewPr>
    <p:cSldViewPr snapToGrid="0">
      <p:cViewPr varScale="1">
        <p:scale>
          <a:sx n="63" d="100"/>
          <a:sy n="63" d="100"/>
        </p:scale>
        <p:origin x="804" y="52"/>
      </p:cViewPr>
      <p:guideLst/>
    </p:cSldViewPr>
  </p:slideViewPr>
  <p:notesTextViewPr>
    <p:cViewPr>
      <p:scale>
        <a:sx n="1" d="1"/>
        <a:sy n="1" d="1"/>
      </p:scale>
      <p:origin x="0" y="0"/>
    </p:cViewPr>
  </p:notesTextViewPr>
  <p:notesViewPr>
    <p:cSldViewPr snapToGrid="0">
      <p:cViewPr>
        <p:scale>
          <a:sx n="75" d="100"/>
          <a:sy n="75" d="100"/>
        </p:scale>
        <p:origin x="2168" y="-6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8AE98C-2A3B-449A-A59E-1A726296008D}" type="datetimeFigureOut">
              <a:rPr lang="en-US" smtClean="0"/>
              <a:t>12/10/2024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38204-2489-4C64-ABB1-437301CA49A9}" type="slidenum">
              <a:rPr lang="en-US" smtClean="0"/>
              <a:t>‹#›</a:t>
            </a:fld>
            <a:endParaRPr lang="en-US" dirty="0"/>
          </a:p>
        </p:txBody>
      </p:sp>
    </p:spTree>
    <p:extLst>
      <p:ext uri="{BB962C8B-B14F-4D97-AF65-F5344CB8AC3E}">
        <p14:creationId xmlns:p14="http://schemas.microsoft.com/office/powerpoint/2010/main" val="2351692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338204-2489-4C64-ABB1-437301CA49A9}" type="slidenum">
              <a:rPr lang="en-US" smtClean="0"/>
              <a:t>1</a:t>
            </a:fld>
            <a:endParaRPr lang="en-US" dirty="0"/>
          </a:p>
        </p:txBody>
      </p:sp>
    </p:spTree>
    <p:extLst>
      <p:ext uri="{BB962C8B-B14F-4D97-AF65-F5344CB8AC3E}">
        <p14:creationId xmlns:p14="http://schemas.microsoft.com/office/powerpoint/2010/main" val="17295909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338204-2489-4C64-ABB1-437301CA49A9}" type="slidenum">
              <a:rPr lang="en-US" smtClean="0"/>
              <a:t>10</a:t>
            </a:fld>
            <a:endParaRPr lang="en-US" dirty="0"/>
          </a:p>
        </p:txBody>
      </p:sp>
    </p:spTree>
    <p:extLst>
      <p:ext uri="{BB962C8B-B14F-4D97-AF65-F5344CB8AC3E}">
        <p14:creationId xmlns:p14="http://schemas.microsoft.com/office/powerpoint/2010/main" val="9838418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338204-2489-4C64-ABB1-437301CA49A9}" type="slidenum">
              <a:rPr lang="en-US" smtClean="0"/>
              <a:t>11</a:t>
            </a:fld>
            <a:endParaRPr lang="en-US" dirty="0"/>
          </a:p>
        </p:txBody>
      </p:sp>
    </p:spTree>
    <p:extLst>
      <p:ext uri="{BB962C8B-B14F-4D97-AF65-F5344CB8AC3E}">
        <p14:creationId xmlns:p14="http://schemas.microsoft.com/office/powerpoint/2010/main" val="37259050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338204-2489-4C64-ABB1-437301CA49A9}" type="slidenum">
              <a:rPr lang="en-US" smtClean="0"/>
              <a:t>13</a:t>
            </a:fld>
            <a:endParaRPr lang="en-US" dirty="0"/>
          </a:p>
        </p:txBody>
      </p:sp>
    </p:spTree>
    <p:extLst>
      <p:ext uri="{BB962C8B-B14F-4D97-AF65-F5344CB8AC3E}">
        <p14:creationId xmlns:p14="http://schemas.microsoft.com/office/powerpoint/2010/main" val="2971725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338204-2489-4C64-ABB1-437301CA49A9}" type="slidenum">
              <a:rPr lang="en-US" smtClean="0"/>
              <a:t>14</a:t>
            </a:fld>
            <a:endParaRPr lang="en-US" dirty="0"/>
          </a:p>
        </p:txBody>
      </p:sp>
    </p:spTree>
    <p:extLst>
      <p:ext uri="{BB962C8B-B14F-4D97-AF65-F5344CB8AC3E}">
        <p14:creationId xmlns:p14="http://schemas.microsoft.com/office/powerpoint/2010/main" val="40812684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338204-2489-4C64-ABB1-437301CA49A9}" type="slidenum">
              <a:rPr lang="en-US" smtClean="0"/>
              <a:t>18</a:t>
            </a:fld>
            <a:endParaRPr lang="en-US" dirty="0"/>
          </a:p>
        </p:txBody>
      </p:sp>
    </p:spTree>
    <p:extLst>
      <p:ext uri="{BB962C8B-B14F-4D97-AF65-F5344CB8AC3E}">
        <p14:creationId xmlns:p14="http://schemas.microsoft.com/office/powerpoint/2010/main" val="13162502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338204-2489-4C64-ABB1-437301CA49A9}" type="slidenum">
              <a:rPr lang="en-US" smtClean="0"/>
              <a:t>20</a:t>
            </a:fld>
            <a:endParaRPr lang="en-US" dirty="0"/>
          </a:p>
        </p:txBody>
      </p:sp>
    </p:spTree>
    <p:extLst>
      <p:ext uri="{BB962C8B-B14F-4D97-AF65-F5344CB8AC3E}">
        <p14:creationId xmlns:p14="http://schemas.microsoft.com/office/powerpoint/2010/main" val="2356337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338204-2489-4C64-ABB1-437301CA49A9}" type="slidenum">
              <a:rPr lang="en-US" smtClean="0"/>
              <a:t>2</a:t>
            </a:fld>
            <a:endParaRPr lang="en-US" dirty="0"/>
          </a:p>
        </p:txBody>
      </p:sp>
    </p:spTree>
    <p:extLst>
      <p:ext uri="{BB962C8B-B14F-4D97-AF65-F5344CB8AC3E}">
        <p14:creationId xmlns:p14="http://schemas.microsoft.com/office/powerpoint/2010/main" val="2819887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338204-2489-4C64-ABB1-437301CA49A9}" type="slidenum">
              <a:rPr lang="en-US" smtClean="0"/>
              <a:t>3</a:t>
            </a:fld>
            <a:endParaRPr lang="en-US" dirty="0"/>
          </a:p>
        </p:txBody>
      </p:sp>
    </p:spTree>
    <p:extLst>
      <p:ext uri="{BB962C8B-B14F-4D97-AF65-F5344CB8AC3E}">
        <p14:creationId xmlns:p14="http://schemas.microsoft.com/office/powerpoint/2010/main" val="1105718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338204-2489-4C64-ABB1-437301CA49A9}" type="slidenum">
              <a:rPr lang="en-US" smtClean="0"/>
              <a:t>4</a:t>
            </a:fld>
            <a:endParaRPr lang="en-US" dirty="0"/>
          </a:p>
        </p:txBody>
      </p:sp>
    </p:spTree>
    <p:extLst>
      <p:ext uri="{BB962C8B-B14F-4D97-AF65-F5344CB8AC3E}">
        <p14:creationId xmlns:p14="http://schemas.microsoft.com/office/powerpoint/2010/main" val="2350775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338204-2489-4C64-ABB1-437301CA49A9}" type="slidenum">
              <a:rPr lang="en-US" smtClean="0"/>
              <a:t>5</a:t>
            </a:fld>
            <a:endParaRPr lang="en-US" dirty="0"/>
          </a:p>
        </p:txBody>
      </p:sp>
    </p:spTree>
    <p:extLst>
      <p:ext uri="{BB962C8B-B14F-4D97-AF65-F5344CB8AC3E}">
        <p14:creationId xmlns:p14="http://schemas.microsoft.com/office/powerpoint/2010/main" val="18506605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338204-2489-4C64-ABB1-437301CA49A9}" type="slidenum">
              <a:rPr lang="en-US" smtClean="0"/>
              <a:t>6</a:t>
            </a:fld>
            <a:endParaRPr lang="en-US" dirty="0"/>
          </a:p>
        </p:txBody>
      </p:sp>
    </p:spTree>
    <p:extLst>
      <p:ext uri="{BB962C8B-B14F-4D97-AF65-F5344CB8AC3E}">
        <p14:creationId xmlns:p14="http://schemas.microsoft.com/office/powerpoint/2010/main" val="5673649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338204-2489-4C64-ABB1-437301CA49A9}" type="slidenum">
              <a:rPr lang="en-US" smtClean="0"/>
              <a:t>7</a:t>
            </a:fld>
            <a:endParaRPr lang="en-US" dirty="0"/>
          </a:p>
        </p:txBody>
      </p:sp>
    </p:spTree>
    <p:extLst>
      <p:ext uri="{BB962C8B-B14F-4D97-AF65-F5344CB8AC3E}">
        <p14:creationId xmlns:p14="http://schemas.microsoft.com/office/powerpoint/2010/main" val="784985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338204-2489-4C64-ABB1-437301CA49A9}" type="slidenum">
              <a:rPr lang="en-US" smtClean="0"/>
              <a:t>8</a:t>
            </a:fld>
            <a:endParaRPr lang="en-US" dirty="0"/>
          </a:p>
        </p:txBody>
      </p:sp>
    </p:spTree>
    <p:extLst>
      <p:ext uri="{BB962C8B-B14F-4D97-AF65-F5344CB8AC3E}">
        <p14:creationId xmlns:p14="http://schemas.microsoft.com/office/powerpoint/2010/main" val="20014583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338204-2489-4C64-ABB1-437301CA49A9}" type="slidenum">
              <a:rPr lang="en-US" smtClean="0"/>
              <a:t>9</a:t>
            </a:fld>
            <a:endParaRPr lang="en-US" dirty="0"/>
          </a:p>
        </p:txBody>
      </p:sp>
    </p:spTree>
    <p:extLst>
      <p:ext uri="{BB962C8B-B14F-4D97-AF65-F5344CB8AC3E}">
        <p14:creationId xmlns:p14="http://schemas.microsoft.com/office/powerpoint/2010/main" val="3452944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E700B27-DE4C-4B9E-BB11-B9027034A00F}" type="datetimeFigureOut">
              <a:rPr lang="en-US" smtClean="0"/>
              <a:pPr/>
              <a:t>12/10/2024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165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40F4739-9812-4A9F-890D-2AD6BA5F6EE8}" type="datetimeFigureOut">
              <a:rPr lang="en-US" smtClean="0"/>
              <a:t>12/10/2024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2190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8845AC5-A3F8-44AA-BA8F-596CDCC976D3}" type="datetimeFigureOut">
              <a:rPr lang="en-US" smtClean="0"/>
              <a:t>12/10/2024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352895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7E0D914D-B099-4142-A885-11F276715148}" type="datetimeFigureOut">
              <a:rPr lang="en-US" smtClean="0"/>
              <a:t>12/10/2024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01616667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4D01B4-0AA5-45E6-B2E6-5FA4078AEBCF}" type="datetimeFigureOut">
              <a:rPr lang="en-US" smtClean="0"/>
              <a:t>12/10/2024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924545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147335C-0450-40D7-8612-B3203BED4F28}" type="datetimeFigureOut">
              <a:rPr lang="en-US" smtClean="0"/>
              <a:t>12/10/2024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62653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246A105-2A1C-4284-B4EA-07CF89B1A393}" type="datetimeFigureOut">
              <a:rPr lang="en-US" smtClean="0"/>
              <a:t>12/10/2024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55785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DBE609-F3F2-45E6-BD6A-E03A8C86C1AE}" type="datetimeFigureOut">
              <a:rPr lang="en-US" smtClean="0"/>
              <a:t>12/10/2024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622625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24AD68-089C-4467-A8F3-EA2BBCA6B44E}" type="datetimeFigureOut">
              <a:rPr lang="en-US" smtClean="0"/>
              <a:t>12/10/2024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25182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75C51FCE-E4BB-4680-8E50-3C0E348D2609}" type="datetimeFigureOut">
              <a:rPr lang="en-US" smtClean="0"/>
              <a:t>12/10/2024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12742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AA073D-A903-47F8-8D16-77642FB0DF1F}" type="datetimeFigureOut">
              <a:rPr lang="en-US" smtClean="0"/>
              <a:t>12/10/2024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4959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91FA40-626B-4CA1-85D0-7A9016E395BA}" type="datetimeFigureOut">
              <a:rPr lang="en-US" smtClean="0"/>
              <a:t>12/10/2024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2599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F425EA-B9DC-48A7-991E-9A82573B1B21}" type="datetimeFigureOut">
              <a:rPr lang="en-US" smtClean="0"/>
              <a:t>12/10/2024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4337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66CB97F8-6CEB-469B-AFCC-889F2A2B1D5A}" type="datetimeFigureOut">
              <a:rPr lang="en-US" smtClean="0"/>
              <a:t>12/10/2024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5525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FA9179F-009E-4FA5-B091-7EBB82A185BD}" type="datetimeFigureOut">
              <a:rPr lang="en-US" smtClean="0"/>
              <a:t>12/10/2024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5465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8E665CEB-0076-4E37-B880-BCEA9784DE0A}" type="datetimeFigureOut">
              <a:rPr lang="en-US" smtClean="0"/>
              <a:t>12/10/2024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3972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6149E5E-3896-4118-99A7-7B85668F1C5E}" type="datetimeFigureOut">
              <a:rPr lang="en-US" smtClean="0"/>
              <a:t>12/10/2024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2724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E0D914D-B099-4142-A885-11F276715148}" type="datetimeFigureOut">
              <a:rPr lang="en-US" smtClean="0"/>
              <a:t>12/10/2024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6187402"/>
      </p:ext>
    </p:extLst>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a:xfrm>
            <a:off x="1018095" y="1187777"/>
            <a:ext cx="9032739" cy="2375555"/>
          </a:xfrm>
        </p:spPr>
        <p:txBody>
          <a:bodyPr/>
          <a:lstStyle/>
          <a:p>
            <a:pPr algn="ctr"/>
            <a:r>
              <a:rPr lang="en-US" sz="5400" b="1" dirty="0">
                <a:effectLst>
                  <a:outerShdw blurRad="38100" dist="38100" dir="2700000" algn="tl">
                    <a:srgbClr val="000000">
                      <a:alpha val="43137"/>
                    </a:srgbClr>
                  </a:outerShdw>
                </a:effectLst>
              </a:rPr>
              <a:t>Promoting God’s Design For Sex To Our Children</a:t>
            </a:r>
            <a:br>
              <a:rPr lang="en-US" sz="5400" b="1" dirty="0">
                <a:effectLst>
                  <a:outerShdw blurRad="38100" dist="38100" dir="2700000" algn="tl">
                    <a:srgbClr val="000000">
                      <a:alpha val="43137"/>
                    </a:srgbClr>
                  </a:outerShdw>
                </a:effectLst>
              </a:rPr>
            </a:br>
            <a:br>
              <a:rPr lang="en-US" sz="5400" b="1" dirty="0">
                <a:solidFill>
                  <a:schemeClr val="accent1">
                    <a:lumMod val="60000"/>
                    <a:lumOff val="40000"/>
                  </a:schemeClr>
                </a:solidFill>
              </a:rPr>
            </a:br>
            <a:endParaRPr lang="en-US" sz="5400" b="1" dirty="0">
              <a:solidFill>
                <a:schemeClr val="accent1">
                  <a:lumMod val="60000"/>
                  <a:lumOff val="40000"/>
                </a:schemeClr>
              </a:solidFill>
            </a:endParaRPr>
          </a:p>
        </p:txBody>
      </p:sp>
      <p:sp>
        <p:nvSpPr>
          <p:cNvPr id="2" name="Subtitle 1">
            <a:extLst>
              <a:ext uri="{FF2B5EF4-FFF2-40B4-BE49-F238E27FC236}">
                <a16:creationId xmlns:a16="http://schemas.microsoft.com/office/drawing/2014/main" id="{781B480C-818E-4C17-97C8-B21C83D1543A}"/>
              </a:ext>
            </a:extLst>
          </p:cNvPr>
          <p:cNvSpPr>
            <a:spLocks noGrp="1"/>
          </p:cNvSpPr>
          <p:nvPr>
            <p:ph idx="1"/>
          </p:nvPr>
        </p:nvSpPr>
        <p:spPr>
          <a:xfrm>
            <a:off x="735291" y="3648173"/>
            <a:ext cx="9314562" cy="2837468"/>
          </a:xfrm>
        </p:spPr>
        <p:txBody>
          <a:bodyPr>
            <a:normAutofit/>
          </a:bodyPr>
          <a:lstStyle/>
          <a:p>
            <a:pPr marL="0" indent="0" algn="ctr">
              <a:buNone/>
            </a:pPr>
            <a:r>
              <a:rPr lang="en-US" sz="4000" dirty="0"/>
              <a:t>Interacting and dialoguing in different stages of development</a:t>
            </a:r>
          </a:p>
        </p:txBody>
      </p:sp>
    </p:spTree>
    <p:extLst>
      <p:ext uri="{BB962C8B-B14F-4D97-AF65-F5344CB8AC3E}">
        <p14:creationId xmlns:p14="http://schemas.microsoft.com/office/powerpoint/2010/main" val="4188070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p:txBody>
          <a:bodyPr/>
          <a:lstStyle/>
          <a:p>
            <a:pPr algn="ctr"/>
            <a:r>
              <a:rPr lang="en-US" b="1" dirty="0">
                <a:effectLst>
                  <a:outerShdw blurRad="38100" dist="38100" dir="2700000" algn="tl">
                    <a:srgbClr val="000000">
                      <a:alpha val="43137"/>
                    </a:srgbClr>
                  </a:outerShdw>
                </a:effectLst>
              </a:rPr>
              <a:t>Promoting God’s Design For Sex</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Interaction and Dialogue</a:t>
            </a:r>
          </a:p>
        </p:txBody>
      </p:sp>
      <p:sp>
        <p:nvSpPr>
          <p:cNvPr id="5" name="Content Placeholder 4">
            <a:extLst>
              <a:ext uri="{FF2B5EF4-FFF2-40B4-BE49-F238E27FC236}">
                <a16:creationId xmlns:a16="http://schemas.microsoft.com/office/drawing/2014/main" id="{B288B18E-AE9F-498E-92BD-2BB6C0B5EA79}"/>
              </a:ext>
            </a:extLst>
          </p:cNvPr>
          <p:cNvSpPr>
            <a:spLocks noGrp="1"/>
          </p:cNvSpPr>
          <p:nvPr>
            <p:ph idx="1"/>
          </p:nvPr>
        </p:nvSpPr>
        <p:spPr>
          <a:xfrm>
            <a:off x="645130" y="1853248"/>
            <a:ext cx="10678544" cy="4552034"/>
          </a:xfrm>
        </p:spPr>
        <p:txBody>
          <a:bodyPr>
            <a:normAutofit/>
          </a:bodyPr>
          <a:lstStyle/>
          <a:p>
            <a:pPr marL="0" indent="0">
              <a:buNone/>
            </a:pPr>
            <a:r>
              <a:rPr lang="en-US" sz="3600" dirty="0"/>
              <a:t>Training their no’s</a:t>
            </a:r>
          </a:p>
          <a:p>
            <a:pPr>
              <a:buFont typeface="Wingdings" panose="05000000000000000000" pitchFamily="2" charset="2"/>
              <a:buChar char="v"/>
            </a:pPr>
            <a:r>
              <a:rPr lang="en-US" sz="3600" dirty="0"/>
              <a:t> Teach them to accept a no as well as give one. </a:t>
            </a:r>
          </a:p>
          <a:p>
            <a:pPr lvl="1">
              <a:buFont typeface="Wingdings" panose="05000000000000000000" pitchFamily="2" charset="2"/>
              <a:buChar char="v"/>
            </a:pPr>
            <a:r>
              <a:rPr lang="en-US" sz="3400" dirty="0"/>
              <a:t> Give more yes’s than no’s, by directing and redirecting. </a:t>
            </a:r>
          </a:p>
          <a:p>
            <a:pPr lvl="1">
              <a:buFont typeface="Wingdings" panose="05000000000000000000" pitchFamily="2" charset="2"/>
              <a:buChar char="v"/>
            </a:pPr>
            <a:r>
              <a:rPr lang="en-US" sz="3400" dirty="0"/>
              <a:t> Teach them expected skills</a:t>
            </a:r>
          </a:p>
          <a:p>
            <a:pPr marL="0" indent="0">
              <a:buNone/>
            </a:pPr>
            <a:endParaRPr lang="en-US" sz="3600" dirty="0"/>
          </a:p>
        </p:txBody>
      </p:sp>
    </p:spTree>
    <p:extLst>
      <p:ext uri="{BB962C8B-B14F-4D97-AF65-F5344CB8AC3E}">
        <p14:creationId xmlns:p14="http://schemas.microsoft.com/office/powerpoint/2010/main" val="3422772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p:txBody>
          <a:bodyPr/>
          <a:lstStyle/>
          <a:p>
            <a:pPr algn="ctr"/>
            <a:r>
              <a:rPr lang="en-US" b="1" dirty="0">
                <a:effectLst>
                  <a:outerShdw blurRad="38100" dist="38100" dir="2700000" algn="tl">
                    <a:srgbClr val="000000">
                      <a:alpha val="43137"/>
                    </a:srgbClr>
                  </a:outerShdw>
                </a:effectLst>
              </a:rPr>
              <a:t>Promoting God’s Design For Sex</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Interaction and Dialogue</a:t>
            </a:r>
          </a:p>
        </p:txBody>
      </p:sp>
      <p:sp>
        <p:nvSpPr>
          <p:cNvPr id="5" name="Content Placeholder 4">
            <a:extLst>
              <a:ext uri="{FF2B5EF4-FFF2-40B4-BE49-F238E27FC236}">
                <a16:creationId xmlns:a16="http://schemas.microsoft.com/office/drawing/2014/main" id="{B288B18E-AE9F-498E-92BD-2BB6C0B5EA79}"/>
              </a:ext>
            </a:extLst>
          </p:cNvPr>
          <p:cNvSpPr>
            <a:spLocks noGrp="1"/>
          </p:cNvSpPr>
          <p:nvPr>
            <p:ph idx="1"/>
          </p:nvPr>
        </p:nvSpPr>
        <p:spPr>
          <a:xfrm>
            <a:off x="645130" y="1853248"/>
            <a:ext cx="10678544" cy="4552034"/>
          </a:xfrm>
        </p:spPr>
        <p:txBody>
          <a:bodyPr>
            <a:normAutofit lnSpcReduction="10000"/>
          </a:bodyPr>
          <a:lstStyle/>
          <a:p>
            <a:pPr marL="0" indent="0">
              <a:buNone/>
            </a:pPr>
            <a:r>
              <a:rPr lang="en-US" sz="3600" dirty="0"/>
              <a:t>Dialogue is about body parts, appropriate and inappropriate touch. </a:t>
            </a:r>
          </a:p>
          <a:p>
            <a:pPr marL="0" indent="0">
              <a:buNone/>
            </a:pPr>
            <a:r>
              <a:rPr lang="en-US" sz="3600" dirty="0"/>
              <a:t>Toddlers are interested in exploring private parts. Allow them to explore, use the proper names and direct them to explore other parts of the body. </a:t>
            </a:r>
          </a:p>
          <a:p>
            <a:pPr marL="0" indent="0">
              <a:buNone/>
            </a:pPr>
            <a:r>
              <a:rPr lang="en-US" sz="3600" dirty="0"/>
              <a:t>Use teachable moments, bathroom, dressing, etc. </a:t>
            </a:r>
          </a:p>
        </p:txBody>
      </p:sp>
    </p:spTree>
    <p:extLst>
      <p:ext uri="{BB962C8B-B14F-4D97-AF65-F5344CB8AC3E}">
        <p14:creationId xmlns:p14="http://schemas.microsoft.com/office/powerpoint/2010/main" val="2988531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p:txBody>
          <a:bodyPr/>
          <a:lstStyle/>
          <a:p>
            <a:pPr algn="ctr"/>
            <a:r>
              <a:rPr lang="en-US" b="1" dirty="0">
                <a:effectLst>
                  <a:outerShdw blurRad="38100" dist="38100" dir="2700000" algn="tl">
                    <a:srgbClr val="000000">
                      <a:alpha val="43137"/>
                    </a:srgbClr>
                  </a:outerShdw>
                </a:effectLst>
              </a:rPr>
              <a:t>Promoting God’s Design For Sex</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Interaction and Dialogue</a:t>
            </a:r>
          </a:p>
        </p:txBody>
      </p:sp>
      <p:sp>
        <p:nvSpPr>
          <p:cNvPr id="5" name="Content Placeholder 4">
            <a:extLst>
              <a:ext uri="{FF2B5EF4-FFF2-40B4-BE49-F238E27FC236}">
                <a16:creationId xmlns:a16="http://schemas.microsoft.com/office/drawing/2014/main" id="{B288B18E-AE9F-498E-92BD-2BB6C0B5EA79}"/>
              </a:ext>
            </a:extLst>
          </p:cNvPr>
          <p:cNvSpPr>
            <a:spLocks noGrp="1"/>
          </p:cNvSpPr>
          <p:nvPr>
            <p:ph idx="1"/>
          </p:nvPr>
        </p:nvSpPr>
        <p:spPr>
          <a:xfrm>
            <a:off x="646111" y="1853248"/>
            <a:ext cx="10899778" cy="4792101"/>
          </a:xfrm>
        </p:spPr>
        <p:txBody>
          <a:bodyPr>
            <a:normAutofit/>
          </a:bodyPr>
          <a:lstStyle/>
          <a:p>
            <a:pPr marL="0" indent="0">
              <a:buNone/>
            </a:pPr>
            <a:r>
              <a:rPr lang="en-US" sz="3600" b="1" dirty="0">
                <a:solidFill>
                  <a:schemeClr val="accent1">
                    <a:lumMod val="60000"/>
                    <a:lumOff val="40000"/>
                  </a:schemeClr>
                </a:solidFill>
                <a:effectLst>
                  <a:outerShdw blurRad="38100" dist="38100" dir="2700000" algn="tl">
                    <a:srgbClr val="000000">
                      <a:alpha val="43137"/>
                    </a:srgbClr>
                  </a:outerShdw>
                </a:effectLst>
              </a:rPr>
              <a:t>Preschool years</a:t>
            </a:r>
            <a:r>
              <a:rPr lang="en-US" sz="3600" dirty="0"/>
              <a:t> is the time for dialogue, taking initiative and begin learning impulse control, self-regulation and being aware of conscience.</a:t>
            </a:r>
          </a:p>
          <a:p>
            <a:pPr marL="0" indent="0">
              <a:buNone/>
            </a:pPr>
            <a:r>
              <a:rPr lang="en-US" sz="3600" dirty="0"/>
              <a:t>Toddlers will begin to learn they can ask questions, they can initiate play and they can accomplish. </a:t>
            </a:r>
          </a:p>
          <a:p>
            <a:pPr marL="0" indent="0">
              <a:buNone/>
            </a:pPr>
            <a:r>
              <a:rPr lang="en-US" sz="3600" dirty="0"/>
              <a:t>Most likely to begin role playing and more sexual exploring. </a:t>
            </a:r>
          </a:p>
        </p:txBody>
      </p:sp>
    </p:spTree>
    <p:extLst>
      <p:ext uri="{BB962C8B-B14F-4D97-AF65-F5344CB8AC3E}">
        <p14:creationId xmlns:p14="http://schemas.microsoft.com/office/powerpoint/2010/main" val="637075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a:xfrm>
            <a:off x="646112" y="452718"/>
            <a:ext cx="9403742" cy="1322919"/>
          </a:xfrm>
        </p:spPr>
        <p:txBody>
          <a:bodyPr/>
          <a:lstStyle/>
          <a:p>
            <a:pPr algn="ctr"/>
            <a:r>
              <a:rPr lang="en-US" b="1" dirty="0">
                <a:effectLst>
                  <a:outerShdw blurRad="38100" dist="38100" dir="2700000" algn="tl">
                    <a:srgbClr val="000000">
                      <a:alpha val="43137"/>
                    </a:srgbClr>
                  </a:outerShdw>
                </a:effectLst>
              </a:rPr>
              <a:t>Promoting God’s Design For Sex</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Parents’ responsibility</a:t>
            </a:r>
          </a:p>
        </p:txBody>
      </p:sp>
      <p:sp>
        <p:nvSpPr>
          <p:cNvPr id="5" name="Content Placeholder 4">
            <a:extLst>
              <a:ext uri="{FF2B5EF4-FFF2-40B4-BE49-F238E27FC236}">
                <a16:creationId xmlns:a16="http://schemas.microsoft.com/office/drawing/2014/main" id="{B288B18E-AE9F-498E-92BD-2BB6C0B5EA79}"/>
              </a:ext>
            </a:extLst>
          </p:cNvPr>
          <p:cNvSpPr>
            <a:spLocks noGrp="1"/>
          </p:cNvSpPr>
          <p:nvPr>
            <p:ph idx="1"/>
          </p:nvPr>
        </p:nvSpPr>
        <p:spPr>
          <a:xfrm>
            <a:off x="646112" y="1924494"/>
            <a:ext cx="10560604" cy="4750626"/>
          </a:xfrm>
        </p:spPr>
        <p:txBody>
          <a:bodyPr>
            <a:normAutofit/>
          </a:bodyPr>
          <a:lstStyle/>
          <a:p>
            <a:pPr marL="0" indent="0" algn="ctr">
              <a:buNone/>
            </a:pPr>
            <a:r>
              <a:rPr lang="en-US" sz="3600" dirty="0"/>
              <a:t> Dialogue really begins </a:t>
            </a:r>
          </a:p>
          <a:p>
            <a:pPr>
              <a:buFont typeface="Wingdings" panose="05000000000000000000" pitchFamily="2" charset="2"/>
              <a:buChar char="v"/>
            </a:pPr>
            <a:r>
              <a:rPr lang="en-US" sz="3600" dirty="0"/>
              <a:t> Talk when they want to </a:t>
            </a:r>
            <a:r>
              <a:rPr lang="en-US" sz="2800" i="1" dirty="0"/>
              <a:t>(qualifiers) </a:t>
            </a:r>
            <a:r>
              <a:rPr lang="en-US" sz="3600" dirty="0"/>
              <a:t>and about what they want to talk about. </a:t>
            </a:r>
          </a:p>
          <a:p>
            <a:pPr>
              <a:buFont typeface="Wingdings" panose="05000000000000000000" pitchFamily="2" charset="2"/>
              <a:buChar char="v"/>
            </a:pPr>
            <a:r>
              <a:rPr lang="en-US" sz="3600" dirty="0"/>
              <a:t> Teach them to use accurate and specific words for body parts.</a:t>
            </a:r>
          </a:p>
          <a:p>
            <a:pPr marL="0" indent="0">
              <a:buNone/>
            </a:pPr>
            <a:endParaRPr lang="en-US" sz="2800" dirty="0"/>
          </a:p>
        </p:txBody>
      </p:sp>
    </p:spTree>
    <p:extLst>
      <p:ext uri="{BB962C8B-B14F-4D97-AF65-F5344CB8AC3E}">
        <p14:creationId xmlns:p14="http://schemas.microsoft.com/office/powerpoint/2010/main" val="135016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a:xfrm>
            <a:off x="646112" y="452718"/>
            <a:ext cx="9403742" cy="1322919"/>
          </a:xfrm>
        </p:spPr>
        <p:txBody>
          <a:bodyPr/>
          <a:lstStyle/>
          <a:p>
            <a:pPr algn="ctr"/>
            <a:r>
              <a:rPr lang="en-US" b="1" dirty="0">
                <a:effectLst>
                  <a:outerShdw blurRad="38100" dist="38100" dir="2700000" algn="tl">
                    <a:srgbClr val="000000">
                      <a:alpha val="43137"/>
                    </a:srgbClr>
                  </a:outerShdw>
                </a:effectLst>
              </a:rPr>
              <a:t>Promoting God’s Design For Sex</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Parents’ responsibility</a:t>
            </a:r>
          </a:p>
        </p:txBody>
      </p:sp>
      <p:sp>
        <p:nvSpPr>
          <p:cNvPr id="5" name="Content Placeholder 4">
            <a:extLst>
              <a:ext uri="{FF2B5EF4-FFF2-40B4-BE49-F238E27FC236}">
                <a16:creationId xmlns:a16="http://schemas.microsoft.com/office/drawing/2014/main" id="{B288B18E-AE9F-498E-92BD-2BB6C0B5EA79}"/>
              </a:ext>
            </a:extLst>
          </p:cNvPr>
          <p:cNvSpPr>
            <a:spLocks noGrp="1"/>
          </p:cNvSpPr>
          <p:nvPr>
            <p:ph idx="1"/>
          </p:nvPr>
        </p:nvSpPr>
        <p:spPr>
          <a:xfrm>
            <a:off x="646112" y="1775637"/>
            <a:ext cx="11219822" cy="4848447"/>
          </a:xfrm>
        </p:spPr>
        <p:txBody>
          <a:bodyPr>
            <a:normAutofit/>
          </a:bodyPr>
          <a:lstStyle/>
          <a:p>
            <a:pPr marL="0" indent="0" algn="ctr">
              <a:buNone/>
            </a:pPr>
            <a:r>
              <a:rPr lang="en-US" sz="3600" dirty="0"/>
              <a:t> Answering their questions</a:t>
            </a:r>
          </a:p>
          <a:p>
            <a:pPr>
              <a:spcBef>
                <a:spcPts val="0"/>
              </a:spcBef>
              <a:buFont typeface="Wingdings" panose="05000000000000000000" pitchFamily="2" charset="2"/>
              <a:buChar char="v"/>
            </a:pPr>
            <a:r>
              <a:rPr lang="en-US" sz="3600" dirty="0"/>
              <a:t> Be prepared and be natural. </a:t>
            </a:r>
            <a:r>
              <a:rPr lang="en-US" sz="3600" i="1" dirty="0"/>
              <a:t>(practice if necessary)</a:t>
            </a:r>
            <a:endParaRPr lang="en-US" sz="3600" dirty="0"/>
          </a:p>
          <a:p>
            <a:pPr>
              <a:spcBef>
                <a:spcPts val="0"/>
              </a:spcBef>
              <a:buFont typeface="Wingdings" panose="05000000000000000000" pitchFamily="2" charset="2"/>
              <a:buChar char="v"/>
            </a:pPr>
            <a:r>
              <a:rPr lang="en-US" sz="3600" dirty="0"/>
              <a:t> Address issues and answer questions positively and concisely. </a:t>
            </a:r>
          </a:p>
          <a:p>
            <a:pPr>
              <a:buFont typeface="Wingdings" panose="05000000000000000000" pitchFamily="2" charset="2"/>
              <a:buChar char="v"/>
            </a:pPr>
            <a:r>
              <a:rPr lang="en-US" sz="3600" dirty="0"/>
              <a:t> Let your child’s response guide how much information you give.</a:t>
            </a:r>
          </a:p>
          <a:p>
            <a:pPr marL="0" indent="0">
              <a:buNone/>
            </a:pPr>
            <a:r>
              <a:rPr lang="en-US" sz="3600" dirty="0"/>
              <a:t> </a:t>
            </a:r>
          </a:p>
          <a:p>
            <a:pPr marL="0" indent="0">
              <a:buNone/>
            </a:pPr>
            <a:endParaRPr lang="en-US" sz="3600" dirty="0"/>
          </a:p>
        </p:txBody>
      </p:sp>
    </p:spTree>
    <p:extLst>
      <p:ext uri="{BB962C8B-B14F-4D97-AF65-F5344CB8AC3E}">
        <p14:creationId xmlns:p14="http://schemas.microsoft.com/office/powerpoint/2010/main" val="1055651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a:xfrm>
            <a:off x="646112" y="452718"/>
            <a:ext cx="9403742" cy="1322919"/>
          </a:xfrm>
        </p:spPr>
        <p:txBody>
          <a:bodyPr/>
          <a:lstStyle/>
          <a:p>
            <a:pPr algn="ctr"/>
            <a:r>
              <a:rPr lang="en-US" b="1" dirty="0">
                <a:effectLst>
                  <a:outerShdw blurRad="38100" dist="38100" dir="2700000" algn="tl">
                    <a:srgbClr val="000000">
                      <a:alpha val="43137"/>
                    </a:srgbClr>
                  </a:outerShdw>
                </a:effectLst>
              </a:rPr>
              <a:t>Promoting God’s Design For Sex</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Parents’ responsibility</a:t>
            </a:r>
          </a:p>
        </p:txBody>
      </p:sp>
      <p:sp>
        <p:nvSpPr>
          <p:cNvPr id="5" name="Content Placeholder 4">
            <a:extLst>
              <a:ext uri="{FF2B5EF4-FFF2-40B4-BE49-F238E27FC236}">
                <a16:creationId xmlns:a16="http://schemas.microsoft.com/office/drawing/2014/main" id="{B288B18E-AE9F-498E-92BD-2BB6C0B5EA79}"/>
              </a:ext>
            </a:extLst>
          </p:cNvPr>
          <p:cNvSpPr>
            <a:spLocks noGrp="1"/>
          </p:cNvSpPr>
          <p:nvPr>
            <p:ph idx="1"/>
          </p:nvPr>
        </p:nvSpPr>
        <p:spPr>
          <a:xfrm>
            <a:off x="646112" y="1924493"/>
            <a:ext cx="10560604" cy="4670515"/>
          </a:xfrm>
        </p:spPr>
        <p:txBody>
          <a:bodyPr>
            <a:normAutofit/>
          </a:bodyPr>
          <a:lstStyle/>
          <a:p>
            <a:pPr marL="0" indent="0" algn="ctr">
              <a:buNone/>
            </a:pPr>
            <a:r>
              <a:rPr lang="en-US" sz="3600" dirty="0"/>
              <a:t>Instructional Play </a:t>
            </a:r>
          </a:p>
          <a:p>
            <a:pPr>
              <a:spcBef>
                <a:spcPts val="0"/>
              </a:spcBef>
              <a:buFont typeface="Wingdings" panose="05000000000000000000" pitchFamily="2" charset="2"/>
              <a:buChar char="v"/>
            </a:pPr>
            <a:r>
              <a:rPr lang="en-US" sz="3600" dirty="0"/>
              <a:t> Facilitate free, creative outdoor play which allows moderate danger and risks. </a:t>
            </a:r>
          </a:p>
          <a:p>
            <a:pPr>
              <a:spcBef>
                <a:spcPts val="0"/>
              </a:spcBef>
              <a:buFont typeface="Wingdings" panose="05000000000000000000" pitchFamily="2" charset="2"/>
              <a:buChar char="v"/>
            </a:pPr>
            <a:r>
              <a:rPr lang="en-US" sz="3600" dirty="0"/>
              <a:t> Facilitate, building and creating activities.</a:t>
            </a:r>
          </a:p>
          <a:p>
            <a:pPr>
              <a:spcBef>
                <a:spcPts val="0"/>
              </a:spcBef>
              <a:buFont typeface="Wingdings" panose="05000000000000000000" pitchFamily="2" charset="2"/>
              <a:buChar char="v"/>
            </a:pPr>
            <a:r>
              <a:rPr lang="en-US" sz="3600" dirty="0"/>
              <a:t> Play with them.</a:t>
            </a:r>
          </a:p>
          <a:p>
            <a:pPr>
              <a:spcBef>
                <a:spcPts val="0"/>
              </a:spcBef>
              <a:buFont typeface="Wingdings" panose="05000000000000000000" pitchFamily="2" charset="2"/>
              <a:buChar char="v"/>
            </a:pPr>
            <a:r>
              <a:rPr lang="en-US" sz="3600" dirty="0"/>
              <a:t> Guide play with other children into healthy and fun activities and supervise. </a:t>
            </a:r>
          </a:p>
          <a:p>
            <a:pPr marL="0" indent="0">
              <a:spcBef>
                <a:spcPts val="0"/>
              </a:spcBef>
              <a:buNone/>
            </a:pPr>
            <a:endParaRPr lang="en-US" sz="2800" dirty="0"/>
          </a:p>
        </p:txBody>
      </p:sp>
    </p:spTree>
    <p:extLst>
      <p:ext uri="{BB962C8B-B14F-4D97-AF65-F5344CB8AC3E}">
        <p14:creationId xmlns:p14="http://schemas.microsoft.com/office/powerpoint/2010/main" val="1999656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a:xfrm>
            <a:off x="646112" y="452718"/>
            <a:ext cx="9403742" cy="1322919"/>
          </a:xfrm>
        </p:spPr>
        <p:txBody>
          <a:bodyPr/>
          <a:lstStyle/>
          <a:p>
            <a:pPr algn="ctr"/>
            <a:r>
              <a:rPr lang="en-US" b="1" dirty="0">
                <a:effectLst>
                  <a:outerShdw blurRad="38100" dist="38100" dir="2700000" algn="tl">
                    <a:srgbClr val="000000">
                      <a:alpha val="43137"/>
                    </a:srgbClr>
                  </a:outerShdw>
                </a:effectLst>
              </a:rPr>
              <a:t>Promoting God’s Design For Sex</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Parents’ responsibility</a:t>
            </a:r>
          </a:p>
        </p:txBody>
      </p:sp>
      <p:sp>
        <p:nvSpPr>
          <p:cNvPr id="5" name="Content Placeholder 4">
            <a:extLst>
              <a:ext uri="{FF2B5EF4-FFF2-40B4-BE49-F238E27FC236}">
                <a16:creationId xmlns:a16="http://schemas.microsoft.com/office/drawing/2014/main" id="{B288B18E-AE9F-498E-92BD-2BB6C0B5EA79}"/>
              </a:ext>
            </a:extLst>
          </p:cNvPr>
          <p:cNvSpPr>
            <a:spLocks noGrp="1"/>
          </p:cNvSpPr>
          <p:nvPr>
            <p:ph idx="1"/>
          </p:nvPr>
        </p:nvSpPr>
        <p:spPr>
          <a:xfrm>
            <a:off x="646111" y="1990641"/>
            <a:ext cx="11071155" cy="4604367"/>
          </a:xfrm>
        </p:spPr>
        <p:txBody>
          <a:bodyPr>
            <a:normAutofit lnSpcReduction="10000"/>
          </a:bodyPr>
          <a:lstStyle/>
          <a:p>
            <a:pPr marL="0" indent="0">
              <a:spcBef>
                <a:spcPts val="0"/>
              </a:spcBef>
              <a:buNone/>
            </a:pPr>
            <a:r>
              <a:rPr lang="en-US" sz="3600" b="1" dirty="0"/>
              <a:t>Impulse control</a:t>
            </a:r>
          </a:p>
          <a:p>
            <a:pPr>
              <a:spcBef>
                <a:spcPts val="0"/>
              </a:spcBef>
              <a:buFont typeface="Wingdings" panose="05000000000000000000" pitchFamily="2" charset="2"/>
              <a:buChar char="v"/>
            </a:pPr>
            <a:r>
              <a:rPr lang="en-US" sz="3600" dirty="0"/>
              <a:t> Instruct and walk practice expected behavior. Give them a do-over before a consequence. Notice and praise success. </a:t>
            </a:r>
          </a:p>
          <a:p>
            <a:pPr marL="0" indent="0">
              <a:spcBef>
                <a:spcPts val="0"/>
              </a:spcBef>
              <a:buNone/>
            </a:pPr>
            <a:r>
              <a:rPr lang="en-US" sz="3600" b="1" dirty="0"/>
              <a:t>Self-regulation</a:t>
            </a:r>
          </a:p>
          <a:p>
            <a:pPr>
              <a:spcBef>
                <a:spcPts val="0"/>
              </a:spcBef>
              <a:buFont typeface="Wingdings" panose="05000000000000000000" pitchFamily="2" charset="2"/>
              <a:buChar char="v"/>
            </a:pPr>
            <a:r>
              <a:rPr lang="en-US" sz="3600" dirty="0"/>
              <a:t> Leave alone and give them time.</a:t>
            </a:r>
          </a:p>
          <a:p>
            <a:pPr marL="0" indent="0">
              <a:spcBef>
                <a:spcPts val="0"/>
              </a:spcBef>
              <a:buNone/>
            </a:pPr>
            <a:r>
              <a:rPr lang="en-US" sz="3600" b="1" dirty="0"/>
              <a:t>Conscience </a:t>
            </a:r>
          </a:p>
          <a:p>
            <a:pPr>
              <a:spcBef>
                <a:spcPts val="0"/>
              </a:spcBef>
              <a:buFont typeface="Wingdings" panose="05000000000000000000" pitchFamily="2" charset="2"/>
              <a:buChar char="v"/>
            </a:pPr>
            <a:r>
              <a:rPr lang="en-US" sz="3600" b="1" dirty="0"/>
              <a:t> </a:t>
            </a:r>
            <a:r>
              <a:rPr lang="en-US" sz="3600" dirty="0"/>
              <a:t>Take advantage of teachable moments.</a:t>
            </a:r>
          </a:p>
          <a:p>
            <a:pPr>
              <a:spcBef>
                <a:spcPts val="0"/>
              </a:spcBef>
              <a:buFont typeface="Wingdings" panose="05000000000000000000" pitchFamily="2" charset="2"/>
              <a:buChar char="v"/>
            </a:pPr>
            <a:r>
              <a:rPr lang="en-US" sz="3600" dirty="0"/>
              <a:t> Help them identify all the negative emotions. </a:t>
            </a:r>
          </a:p>
        </p:txBody>
      </p:sp>
    </p:spTree>
    <p:extLst>
      <p:ext uri="{BB962C8B-B14F-4D97-AF65-F5344CB8AC3E}">
        <p14:creationId xmlns:p14="http://schemas.microsoft.com/office/powerpoint/2010/main" val="2148121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a:xfrm>
            <a:off x="646112" y="452718"/>
            <a:ext cx="9403742" cy="1322919"/>
          </a:xfrm>
        </p:spPr>
        <p:txBody>
          <a:bodyPr/>
          <a:lstStyle/>
          <a:p>
            <a:pPr algn="ctr"/>
            <a:r>
              <a:rPr lang="en-US" b="1" dirty="0">
                <a:effectLst>
                  <a:outerShdw blurRad="38100" dist="38100" dir="2700000" algn="tl">
                    <a:srgbClr val="000000">
                      <a:alpha val="43137"/>
                    </a:srgbClr>
                  </a:outerShdw>
                </a:effectLst>
              </a:rPr>
              <a:t>Promoting God’s Design For Sex</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Parents’ responsibility </a:t>
            </a:r>
            <a:br>
              <a:rPr lang="en-US" b="1" dirty="0">
                <a:effectLst>
                  <a:outerShdw blurRad="38100" dist="38100" dir="2700000" algn="tl">
                    <a:srgbClr val="000000">
                      <a:alpha val="43137"/>
                    </a:srgbClr>
                  </a:outerShdw>
                </a:effectLst>
              </a:rPr>
            </a:br>
            <a:endParaRPr lang="en-US" b="1" dirty="0">
              <a:effectLst>
                <a:outerShdw blurRad="38100" dist="38100" dir="2700000" algn="tl">
                  <a:srgbClr val="000000">
                    <a:alpha val="43137"/>
                  </a:srgbClr>
                </a:outerShdw>
              </a:effectLst>
            </a:endParaRPr>
          </a:p>
        </p:txBody>
      </p:sp>
      <p:sp>
        <p:nvSpPr>
          <p:cNvPr id="5" name="Content Placeholder 4">
            <a:extLst>
              <a:ext uri="{FF2B5EF4-FFF2-40B4-BE49-F238E27FC236}">
                <a16:creationId xmlns:a16="http://schemas.microsoft.com/office/drawing/2014/main" id="{B288B18E-AE9F-498E-92BD-2BB6C0B5EA79}"/>
              </a:ext>
            </a:extLst>
          </p:cNvPr>
          <p:cNvSpPr>
            <a:spLocks noGrp="1"/>
          </p:cNvSpPr>
          <p:nvPr>
            <p:ph idx="1"/>
          </p:nvPr>
        </p:nvSpPr>
        <p:spPr>
          <a:xfrm>
            <a:off x="565608" y="1924494"/>
            <a:ext cx="10641108" cy="4551720"/>
          </a:xfrm>
        </p:spPr>
        <p:txBody>
          <a:bodyPr>
            <a:normAutofit/>
          </a:bodyPr>
          <a:lstStyle/>
          <a:p>
            <a:pPr marL="0" indent="0">
              <a:buNone/>
            </a:pPr>
            <a:r>
              <a:rPr lang="en-US" sz="3600" b="1" dirty="0">
                <a:solidFill>
                  <a:schemeClr val="accent1">
                    <a:lumMod val="60000"/>
                    <a:lumOff val="40000"/>
                  </a:schemeClr>
                </a:solidFill>
                <a:effectLst>
                  <a:outerShdw blurRad="38100" dist="38100" dir="2700000" algn="tl">
                    <a:srgbClr val="000000">
                      <a:alpha val="43137"/>
                    </a:srgbClr>
                  </a:outerShdw>
                </a:effectLst>
              </a:rPr>
              <a:t>Ages 6-14</a:t>
            </a:r>
            <a:r>
              <a:rPr lang="en-US" sz="3600" dirty="0"/>
              <a:t> is the time to discover significance and unique contribution and where I fit in with others.</a:t>
            </a:r>
          </a:p>
          <a:p>
            <a:pPr>
              <a:buFont typeface="Wingdings" panose="05000000000000000000" pitchFamily="2" charset="2"/>
              <a:buChar char="v"/>
            </a:pPr>
            <a:r>
              <a:rPr lang="en-US" sz="3600" dirty="0"/>
              <a:t> Children will learn they can succeed in academics, life and social skills.</a:t>
            </a:r>
          </a:p>
          <a:p>
            <a:pPr>
              <a:buFont typeface="Wingdings" panose="05000000000000000000" pitchFamily="2" charset="2"/>
              <a:buChar char="v"/>
            </a:pPr>
            <a:r>
              <a:rPr lang="en-US" sz="3600" dirty="0"/>
              <a:t> You are no longer the main influencer. </a:t>
            </a:r>
          </a:p>
          <a:p>
            <a:pPr>
              <a:buFont typeface="Wingdings" panose="05000000000000000000" pitchFamily="2" charset="2"/>
              <a:buChar char="v"/>
            </a:pPr>
            <a:r>
              <a:rPr lang="en-US" sz="3600" dirty="0"/>
              <a:t> This is a sweet time but also a critical time.</a:t>
            </a:r>
          </a:p>
          <a:p>
            <a:pPr marL="0" indent="0">
              <a:buNone/>
            </a:pPr>
            <a:endParaRPr lang="en-US" sz="2800" dirty="0"/>
          </a:p>
        </p:txBody>
      </p:sp>
    </p:spTree>
    <p:extLst>
      <p:ext uri="{BB962C8B-B14F-4D97-AF65-F5344CB8AC3E}">
        <p14:creationId xmlns:p14="http://schemas.microsoft.com/office/powerpoint/2010/main" val="2878902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a:xfrm>
            <a:off x="646112" y="452718"/>
            <a:ext cx="9403742" cy="1322919"/>
          </a:xfrm>
        </p:spPr>
        <p:txBody>
          <a:bodyPr/>
          <a:lstStyle/>
          <a:p>
            <a:pPr algn="ctr"/>
            <a:r>
              <a:rPr lang="en-US" b="1" dirty="0">
                <a:effectLst>
                  <a:outerShdw blurRad="38100" dist="38100" dir="2700000" algn="tl">
                    <a:srgbClr val="000000">
                      <a:alpha val="43137"/>
                    </a:srgbClr>
                  </a:outerShdw>
                </a:effectLst>
              </a:rPr>
              <a:t>Promoting God’s Design For Sex</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Parents’ responsibility </a:t>
            </a:r>
            <a:br>
              <a:rPr lang="en-US" b="1" dirty="0">
                <a:effectLst>
                  <a:outerShdw blurRad="38100" dist="38100" dir="2700000" algn="tl">
                    <a:srgbClr val="000000">
                      <a:alpha val="43137"/>
                    </a:srgbClr>
                  </a:outerShdw>
                </a:effectLst>
              </a:rPr>
            </a:br>
            <a:endParaRPr lang="en-US" b="1" dirty="0">
              <a:effectLst>
                <a:outerShdw blurRad="38100" dist="38100" dir="2700000" algn="tl">
                  <a:srgbClr val="000000">
                    <a:alpha val="43137"/>
                  </a:srgbClr>
                </a:outerShdw>
              </a:effectLst>
            </a:endParaRPr>
          </a:p>
        </p:txBody>
      </p:sp>
      <p:sp>
        <p:nvSpPr>
          <p:cNvPr id="5" name="Content Placeholder 4">
            <a:extLst>
              <a:ext uri="{FF2B5EF4-FFF2-40B4-BE49-F238E27FC236}">
                <a16:creationId xmlns:a16="http://schemas.microsoft.com/office/drawing/2014/main" id="{B288B18E-AE9F-498E-92BD-2BB6C0B5EA79}"/>
              </a:ext>
            </a:extLst>
          </p:cNvPr>
          <p:cNvSpPr>
            <a:spLocks noGrp="1"/>
          </p:cNvSpPr>
          <p:nvPr>
            <p:ph idx="1"/>
          </p:nvPr>
        </p:nvSpPr>
        <p:spPr>
          <a:xfrm>
            <a:off x="565608" y="1924494"/>
            <a:ext cx="10641108" cy="4551720"/>
          </a:xfrm>
        </p:spPr>
        <p:txBody>
          <a:bodyPr>
            <a:normAutofit/>
          </a:bodyPr>
          <a:lstStyle/>
          <a:p>
            <a:pPr marL="0" indent="0">
              <a:buNone/>
            </a:pPr>
            <a:r>
              <a:rPr lang="en-US" sz="3600" dirty="0"/>
              <a:t>They are learning, observing, comparing, forming perceptions. </a:t>
            </a:r>
          </a:p>
          <a:p>
            <a:pPr>
              <a:buFont typeface="Wingdings" panose="05000000000000000000" pitchFamily="2" charset="2"/>
              <a:buChar char="v"/>
            </a:pPr>
            <a:r>
              <a:rPr lang="en-US" sz="3600" dirty="0"/>
              <a:t> Perceptions made now last and seem more real than truth. </a:t>
            </a:r>
          </a:p>
          <a:p>
            <a:pPr>
              <a:buFont typeface="Wingdings" panose="05000000000000000000" pitchFamily="2" charset="2"/>
              <a:buChar char="v"/>
            </a:pPr>
            <a:r>
              <a:rPr lang="en-US" sz="3600" dirty="0"/>
              <a:t> It is critical to dialogue with them during these years</a:t>
            </a:r>
          </a:p>
        </p:txBody>
      </p:sp>
    </p:spTree>
    <p:extLst>
      <p:ext uri="{BB962C8B-B14F-4D97-AF65-F5344CB8AC3E}">
        <p14:creationId xmlns:p14="http://schemas.microsoft.com/office/powerpoint/2010/main" val="1372456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a:xfrm>
            <a:off x="646112" y="452718"/>
            <a:ext cx="9403742" cy="1322919"/>
          </a:xfrm>
        </p:spPr>
        <p:txBody>
          <a:bodyPr/>
          <a:lstStyle/>
          <a:p>
            <a:pPr algn="ctr"/>
            <a:r>
              <a:rPr lang="en-US" b="1" dirty="0">
                <a:effectLst>
                  <a:outerShdw blurRad="38100" dist="38100" dir="2700000" algn="tl">
                    <a:srgbClr val="000000">
                      <a:alpha val="43137"/>
                    </a:srgbClr>
                  </a:outerShdw>
                </a:effectLst>
              </a:rPr>
              <a:t>Promoting God’s Design For Sex</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Parents’ responsibility </a:t>
            </a:r>
            <a:br>
              <a:rPr lang="en-US" b="1" dirty="0">
                <a:effectLst>
                  <a:outerShdw blurRad="38100" dist="38100" dir="2700000" algn="tl">
                    <a:srgbClr val="000000">
                      <a:alpha val="43137"/>
                    </a:srgbClr>
                  </a:outerShdw>
                </a:effectLst>
              </a:rPr>
            </a:br>
            <a:endParaRPr lang="en-US" b="1" dirty="0">
              <a:effectLst>
                <a:outerShdw blurRad="38100" dist="38100" dir="2700000" algn="tl">
                  <a:srgbClr val="000000">
                    <a:alpha val="43137"/>
                  </a:srgbClr>
                </a:outerShdw>
              </a:effectLst>
            </a:endParaRPr>
          </a:p>
        </p:txBody>
      </p:sp>
      <p:sp>
        <p:nvSpPr>
          <p:cNvPr id="5" name="Content Placeholder 4">
            <a:extLst>
              <a:ext uri="{FF2B5EF4-FFF2-40B4-BE49-F238E27FC236}">
                <a16:creationId xmlns:a16="http://schemas.microsoft.com/office/drawing/2014/main" id="{B288B18E-AE9F-498E-92BD-2BB6C0B5EA79}"/>
              </a:ext>
            </a:extLst>
          </p:cNvPr>
          <p:cNvSpPr>
            <a:spLocks noGrp="1"/>
          </p:cNvSpPr>
          <p:nvPr>
            <p:ph idx="1"/>
          </p:nvPr>
        </p:nvSpPr>
        <p:spPr>
          <a:xfrm>
            <a:off x="565608" y="1924494"/>
            <a:ext cx="10641108" cy="4551720"/>
          </a:xfrm>
        </p:spPr>
        <p:txBody>
          <a:bodyPr>
            <a:normAutofit/>
          </a:bodyPr>
          <a:lstStyle/>
          <a:p>
            <a:pPr marL="0" indent="0" algn="ctr">
              <a:buNone/>
            </a:pPr>
            <a:r>
              <a:rPr lang="en-US" sz="3600" dirty="0"/>
              <a:t>Secret to effective dialogue</a:t>
            </a:r>
          </a:p>
          <a:p>
            <a:pPr marL="0" indent="0" algn="ctr">
              <a:buNone/>
            </a:pPr>
            <a:r>
              <a:rPr lang="en-US" sz="3600" b="1" dirty="0">
                <a:solidFill>
                  <a:schemeClr val="accent1">
                    <a:lumMod val="60000"/>
                    <a:lumOff val="40000"/>
                  </a:schemeClr>
                </a:solidFill>
                <a:effectLst>
                  <a:outerShdw blurRad="38100" dist="38100" dir="2700000" algn="tl">
                    <a:srgbClr val="000000">
                      <a:alpha val="43137"/>
                    </a:srgbClr>
                  </a:outerShdw>
                </a:effectLst>
              </a:rPr>
              <a:t>LISTEN</a:t>
            </a:r>
          </a:p>
          <a:p>
            <a:pPr marL="0" indent="0" algn="ctr">
              <a:buNone/>
            </a:pPr>
            <a:r>
              <a:rPr lang="en-US" sz="3600" b="1" dirty="0">
                <a:solidFill>
                  <a:schemeClr val="accent1">
                    <a:lumMod val="60000"/>
                    <a:lumOff val="40000"/>
                  </a:schemeClr>
                </a:solidFill>
                <a:effectLst>
                  <a:outerShdw blurRad="38100" dist="38100" dir="2700000" algn="tl">
                    <a:srgbClr val="000000">
                      <a:alpha val="43137"/>
                    </a:srgbClr>
                  </a:outerShdw>
                </a:effectLst>
              </a:rPr>
              <a:t>ASK GOOD QUESTIONS</a:t>
            </a:r>
          </a:p>
          <a:p>
            <a:pPr marL="0" indent="0" algn="ctr">
              <a:buNone/>
            </a:pPr>
            <a:r>
              <a:rPr lang="en-US" sz="3600" b="1" dirty="0">
                <a:solidFill>
                  <a:schemeClr val="accent1">
                    <a:lumMod val="60000"/>
                    <a:lumOff val="40000"/>
                  </a:schemeClr>
                </a:solidFill>
                <a:effectLst>
                  <a:outerShdw blurRad="38100" dist="38100" dir="2700000" algn="tl">
                    <a:srgbClr val="000000">
                      <a:alpha val="43137"/>
                    </a:srgbClr>
                  </a:outerShdw>
                </a:effectLst>
              </a:rPr>
              <a:t>BE GENUINELY INTERESTED</a:t>
            </a:r>
          </a:p>
          <a:p>
            <a:pPr marL="0" indent="0" algn="ctr">
              <a:buNone/>
            </a:pPr>
            <a:r>
              <a:rPr lang="en-US" sz="3600" b="1" dirty="0">
                <a:solidFill>
                  <a:schemeClr val="accent1">
                    <a:lumMod val="60000"/>
                    <a:lumOff val="40000"/>
                  </a:schemeClr>
                </a:solidFill>
                <a:effectLst>
                  <a:outerShdw blurRad="38100" dist="38100" dir="2700000" algn="tl">
                    <a:srgbClr val="000000">
                      <a:alpha val="43137"/>
                    </a:srgbClr>
                  </a:outerShdw>
                </a:effectLst>
              </a:rPr>
              <a:t>MAKE CONVERSING FUN</a:t>
            </a:r>
          </a:p>
          <a:p>
            <a:pPr marL="0" indent="0" algn="ctr">
              <a:buNone/>
            </a:pPr>
            <a:r>
              <a:rPr lang="en-US" sz="3600" b="1" dirty="0">
                <a:solidFill>
                  <a:schemeClr val="accent1">
                    <a:lumMod val="60000"/>
                    <a:lumOff val="40000"/>
                  </a:schemeClr>
                </a:solidFill>
                <a:effectLst>
                  <a:outerShdw blurRad="38100" dist="38100" dir="2700000" algn="tl">
                    <a:srgbClr val="000000">
                      <a:alpha val="43137"/>
                    </a:srgbClr>
                  </a:outerShdw>
                </a:effectLst>
              </a:rPr>
              <a:t>LISTEN</a:t>
            </a:r>
          </a:p>
          <a:p>
            <a:pPr marL="0" indent="0" algn="ctr">
              <a:buNone/>
            </a:pPr>
            <a:endParaRPr lang="en-US" sz="3600" b="1" dirty="0">
              <a:solidFill>
                <a:schemeClr val="accent1">
                  <a:lumMod val="60000"/>
                  <a:lumOff val="4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21035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p:txBody>
          <a:bodyPr/>
          <a:lstStyle/>
          <a:p>
            <a:pPr algn="ctr"/>
            <a:r>
              <a:rPr lang="en-US" b="1" dirty="0">
                <a:effectLst>
                  <a:outerShdw blurRad="38100" dist="38100" dir="2700000" algn="tl">
                    <a:srgbClr val="000000">
                      <a:alpha val="43137"/>
                    </a:srgbClr>
                  </a:outerShdw>
                </a:effectLst>
              </a:rPr>
              <a:t>Promoting God’s Design For Sex</a:t>
            </a:r>
          </a:p>
        </p:txBody>
      </p:sp>
      <p:sp>
        <p:nvSpPr>
          <p:cNvPr id="5" name="Content Placeholder 4">
            <a:extLst>
              <a:ext uri="{FF2B5EF4-FFF2-40B4-BE49-F238E27FC236}">
                <a16:creationId xmlns:a16="http://schemas.microsoft.com/office/drawing/2014/main" id="{B288B18E-AE9F-498E-92BD-2BB6C0B5EA79}"/>
              </a:ext>
            </a:extLst>
          </p:cNvPr>
          <p:cNvSpPr>
            <a:spLocks noGrp="1"/>
          </p:cNvSpPr>
          <p:nvPr>
            <p:ph idx="1"/>
          </p:nvPr>
        </p:nvSpPr>
        <p:spPr>
          <a:xfrm>
            <a:off x="645130" y="1945758"/>
            <a:ext cx="9404723" cy="4302641"/>
          </a:xfrm>
        </p:spPr>
        <p:txBody>
          <a:bodyPr>
            <a:normAutofit/>
          </a:bodyPr>
          <a:lstStyle/>
          <a:p>
            <a:pPr marL="0" indent="0">
              <a:buNone/>
            </a:pPr>
            <a:r>
              <a:rPr lang="en-US" sz="3600" dirty="0"/>
              <a:t> God’s design for sex is about:</a:t>
            </a:r>
          </a:p>
          <a:p>
            <a:pPr>
              <a:buFont typeface="Wingdings" panose="05000000000000000000" pitchFamily="2" charset="2"/>
              <a:buChar char="v"/>
            </a:pPr>
            <a:r>
              <a:rPr lang="en-US" sz="3600" dirty="0"/>
              <a:t> relational intimacy not personal gratification</a:t>
            </a:r>
          </a:p>
          <a:p>
            <a:pPr>
              <a:buFont typeface="Wingdings" panose="05000000000000000000" pitchFamily="2" charset="2"/>
              <a:buChar char="v"/>
            </a:pPr>
            <a:r>
              <a:rPr lang="en-US" sz="3600" dirty="0"/>
              <a:t> mutual desire, pleasure and benefit</a:t>
            </a:r>
          </a:p>
          <a:p>
            <a:pPr>
              <a:buFont typeface="Wingdings" panose="05000000000000000000" pitchFamily="2" charset="2"/>
              <a:buChar char="v"/>
            </a:pPr>
            <a:r>
              <a:rPr lang="en-US" sz="3600" dirty="0"/>
              <a:t> God’s desire is sex for </a:t>
            </a:r>
            <a:r>
              <a:rPr lang="en-US" sz="3600"/>
              <a:t>to be enjoy </a:t>
            </a:r>
            <a:r>
              <a:rPr lang="en-US" sz="3600" dirty="0"/>
              <a:t>and </a:t>
            </a:r>
            <a:r>
              <a:rPr lang="en-US" sz="3600"/>
              <a:t>be fulfilled.  </a:t>
            </a:r>
            <a:endParaRPr lang="en-US" sz="3600" dirty="0"/>
          </a:p>
        </p:txBody>
      </p:sp>
    </p:spTree>
    <p:extLst>
      <p:ext uri="{BB962C8B-B14F-4D97-AF65-F5344CB8AC3E}">
        <p14:creationId xmlns:p14="http://schemas.microsoft.com/office/powerpoint/2010/main" val="3913731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a:xfrm>
            <a:off x="646112" y="452718"/>
            <a:ext cx="9403742" cy="1322919"/>
          </a:xfrm>
        </p:spPr>
        <p:txBody>
          <a:bodyPr/>
          <a:lstStyle/>
          <a:p>
            <a:pPr algn="ctr"/>
            <a:r>
              <a:rPr lang="en-US" b="1" dirty="0">
                <a:effectLst>
                  <a:outerShdw blurRad="38100" dist="38100" dir="2700000" algn="tl">
                    <a:srgbClr val="000000">
                      <a:alpha val="43137"/>
                    </a:srgbClr>
                  </a:outerShdw>
                </a:effectLst>
              </a:rPr>
              <a:t>Promoting God’s Design For Sex</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Parents’ responsibility </a:t>
            </a:r>
            <a:br>
              <a:rPr lang="en-US" b="1" dirty="0">
                <a:effectLst>
                  <a:outerShdw blurRad="38100" dist="38100" dir="2700000" algn="tl">
                    <a:srgbClr val="000000">
                      <a:alpha val="43137"/>
                    </a:srgbClr>
                  </a:outerShdw>
                </a:effectLst>
              </a:rPr>
            </a:br>
            <a:endParaRPr lang="en-US" b="1" dirty="0">
              <a:effectLst>
                <a:outerShdw blurRad="38100" dist="38100" dir="2700000" algn="tl">
                  <a:srgbClr val="000000">
                    <a:alpha val="43137"/>
                  </a:srgbClr>
                </a:outerShdw>
              </a:effectLst>
            </a:endParaRPr>
          </a:p>
        </p:txBody>
      </p:sp>
      <p:sp>
        <p:nvSpPr>
          <p:cNvPr id="5" name="Content Placeholder 4">
            <a:extLst>
              <a:ext uri="{FF2B5EF4-FFF2-40B4-BE49-F238E27FC236}">
                <a16:creationId xmlns:a16="http://schemas.microsoft.com/office/drawing/2014/main" id="{B288B18E-AE9F-498E-92BD-2BB6C0B5EA79}"/>
              </a:ext>
            </a:extLst>
          </p:cNvPr>
          <p:cNvSpPr>
            <a:spLocks noGrp="1"/>
          </p:cNvSpPr>
          <p:nvPr>
            <p:ph idx="1"/>
          </p:nvPr>
        </p:nvSpPr>
        <p:spPr>
          <a:xfrm>
            <a:off x="565608" y="1924494"/>
            <a:ext cx="10641108" cy="4551720"/>
          </a:xfrm>
        </p:spPr>
        <p:txBody>
          <a:bodyPr>
            <a:normAutofit/>
          </a:bodyPr>
          <a:lstStyle/>
          <a:p>
            <a:pPr marL="0" indent="0" algn="ctr">
              <a:buNone/>
            </a:pPr>
            <a:r>
              <a:rPr lang="en-US" sz="3600" dirty="0"/>
              <a:t>Secret to effective dialogue</a:t>
            </a:r>
          </a:p>
          <a:p>
            <a:pPr>
              <a:buFont typeface="Wingdings" panose="05000000000000000000" pitchFamily="2" charset="2"/>
              <a:buChar char="v"/>
            </a:pPr>
            <a:r>
              <a:rPr lang="en-US" sz="3600" b="1" dirty="0">
                <a:effectLst>
                  <a:outerShdw blurRad="38100" dist="38100" dir="2700000" algn="tl">
                    <a:srgbClr val="000000">
                      <a:alpha val="43137"/>
                    </a:srgbClr>
                  </a:outerShdw>
                </a:effectLst>
              </a:rPr>
              <a:t> </a:t>
            </a:r>
            <a:r>
              <a:rPr lang="en-US" sz="3600" dirty="0"/>
              <a:t>Be knowledgeable </a:t>
            </a:r>
          </a:p>
          <a:p>
            <a:pPr>
              <a:buFont typeface="Wingdings" panose="05000000000000000000" pitchFamily="2" charset="2"/>
              <a:buChar char="v"/>
            </a:pPr>
            <a:r>
              <a:rPr lang="en-US" sz="3600" b="1" dirty="0">
                <a:effectLst>
                  <a:outerShdw blurRad="38100" dist="38100" dir="2700000" algn="tl">
                    <a:srgbClr val="000000">
                      <a:alpha val="43137"/>
                    </a:srgbClr>
                  </a:outerShdw>
                </a:effectLst>
              </a:rPr>
              <a:t> </a:t>
            </a:r>
            <a:r>
              <a:rPr lang="en-US" sz="3600" dirty="0"/>
              <a:t>Help them develop critical thinking and how to formulate their own ideas. </a:t>
            </a:r>
          </a:p>
          <a:p>
            <a:pPr>
              <a:buFont typeface="Wingdings" panose="05000000000000000000" pitchFamily="2" charset="2"/>
              <a:buChar char="v"/>
            </a:pPr>
            <a:r>
              <a:rPr lang="en-US" sz="3600" dirty="0"/>
              <a:t> Let the Bible speak to them. </a:t>
            </a:r>
          </a:p>
        </p:txBody>
      </p:sp>
    </p:spTree>
    <p:extLst>
      <p:ext uri="{BB962C8B-B14F-4D97-AF65-F5344CB8AC3E}">
        <p14:creationId xmlns:p14="http://schemas.microsoft.com/office/powerpoint/2010/main" val="29871474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p:txBody>
          <a:bodyPr/>
          <a:lstStyle/>
          <a:p>
            <a:pPr algn="ctr"/>
            <a:r>
              <a:rPr lang="en-US" b="1" dirty="0"/>
              <a:t>Promoting God’s Design For Sex</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What Your Child Needs</a:t>
            </a:r>
          </a:p>
        </p:txBody>
      </p:sp>
      <p:sp>
        <p:nvSpPr>
          <p:cNvPr id="3" name="Content Placeholder 2">
            <a:extLst>
              <a:ext uri="{FF2B5EF4-FFF2-40B4-BE49-F238E27FC236}">
                <a16:creationId xmlns:a16="http://schemas.microsoft.com/office/drawing/2014/main" id="{9C9CE372-C6BF-4DD1-913E-ADD407407EB7}"/>
              </a:ext>
            </a:extLst>
          </p:cNvPr>
          <p:cNvSpPr>
            <a:spLocks noGrp="1"/>
          </p:cNvSpPr>
          <p:nvPr>
            <p:ph idx="1"/>
          </p:nvPr>
        </p:nvSpPr>
        <p:spPr>
          <a:xfrm>
            <a:off x="645130" y="1956392"/>
            <a:ext cx="9404723" cy="4448890"/>
          </a:xfrm>
        </p:spPr>
        <p:txBody>
          <a:bodyPr>
            <a:normAutofit/>
          </a:bodyPr>
          <a:lstStyle/>
          <a:p>
            <a:pPr>
              <a:buFont typeface="Wingdings" panose="05000000000000000000" pitchFamily="2" charset="2"/>
              <a:buChar char="v"/>
            </a:pPr>
            <a:r>
              <a:rPr lang="en-US" sz="3600" dirty="0"/>
              <a:t>Conviction from God</a:t>
            </a:r>
          </a:p>
          <a:p>
            <a:pPr lvl="1">
              <a:buFont typeface="Wingdings" panose="05000000000000000000" pitchFamily="2" charset="2"/>
              <a:buChar char="v"/>
            </a:pPr>
            <a:r>
              <a:rPr lang="en-US" sz="3400" dirty="0"/>
              <a:t> That He trustworthy and committed to their good</a:t>
            </a:r>
          </a:p>
          <a:p>
            <a:pPr lvl="1">
              <a:buFont typeface="Wingdings" panose="05000000000000000000" pitchFamily="2" charset="2"/>
              <a:buChar char="v"/>
            </a:pPr>
            <a:r>
              <a:rPr lang="en-US" sz="3400" dirty="0"/>
              <a:t> To submit to Him in all areas rather than to pick and choose. </a:t>
            </a:r>
          </a:p>
        </p:txBody>
      </p:sp>
    </p:spTree>
    <p:extLst>
      <p:ext uri="{BB962C8B-B14F-4D97-AF65-F5344CB8AC3E}">
        <p14:creationId xmlns:p14="http://schemas.microsoft.com/office/powerpoint/2010/main" val="16427400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a:xfrm>
            <a:off x="646111" y="218486"/>
            <a:ext cx="9404723" cy="1416106"/>
          </a:xfrm>
        </p:spPr>
        <p:txBody>
          <a:bodyPr/>
          <a:lstStyle/>
          <a:p>
            <a:pPr algn="ctr"/>
            <a:r>
              <a:rPr lang="en-US" b="1" dirty="0"/>
              <a:t>Promoting God’s Design For Sex</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What You Need</a:t>
            </a:r>
          </a:p>
        </p:txBody>
      </p:sp>
      <p:sp>
        <p:nvSpPr>
          <p:cNvPr id="3" name="Content Placeholder 2">
            <a:extLst>
              <a:ext uri="{FF2B5EF4-FFF2-40B4-BE49-F238E27FC236}">
                <a16:creationId xmlns:a16="http://schemas.microsoft.com/office/drawing/2014/main" id="{9C9CE372-C6BF-4DD1-913E-ADD407407EB7}"/>
              </a:ext>
            </a:extLst>
          </p:cNvPr>
          <p:cNvSpPr>
            <a:spLocks noGrp="1"/>
          </p:cNvSpPr>
          <p:nvPr>
            <p:ph idx="1"/>
          </p:nvPr>
        </p:nvSpPr>
        <p:spPr>
          <a:xfrm>
            <a:off x="645130" y="1634592"/>
            <a:ext cx="9404723" cy="4770690"/>
          </a:xfrm>
        </p:spPr>
        <p:txBody>
          <a:bodyPr>
            <a:normAutofit/>
          </a:bodyPr>
          <a:lstStyle/>
          <a:p>
            <a:pPr>
              <a:buFont typeface="Wingdings" panose="05000000000000000000" pitchFamily="2" charset="2"/>
              <a:buChar char="v"/>
            </a:pPr>
            <a:r>
              <a:rPr lang="en-US" sz="3600" dirty="0"/>
              <a:t>Faith that God wants to empower your children. </a:t>
            </a:r>
          </a:p>
          <a:p>
            <a:pPr>
              <a:buFont typeface="Wingdings" panose="05000000000000000000" pitchFamily="2" charset="2"/>
              <a:buChar char="v"/>
            </a:pPr>
            <a:r>
              <a:rPr lang="en-US" sz="3600" dirty="0"/>
              <a:t> Point out when they benefit from obeying God</a:t>
            </a:r>
          </a:p>
          <a:p>
            <a:pPr>
              <a:buFont typeface="Wingdings" panose="05000000000000000000" pitchFamily="2" charset="2"/>
              <a:buChar char="v"/>
            </a:pPr>
            <a:r>
              <a:rPr lang="en-US" sz="3600" dirty="0"/>
              <a:t> Pray! Pray! Pray!!</a:t>
            </a:r>
          </a:p>
          <a:p>
            <a:pPr>
              <a:buFont typeface="Wingdings" panose="05000000000000000000" pitchFamily="2" charset="2"/>
              <a:buChar char="v"/>
            </a:pPr>
            <a:r>
              <a:rPr lang="en-US" sz="3600" dirty="0"/>
              <a:t> Pray big for your children. </a:t>
            </a:r>
          </a:p>
        </p:txBody>
      </p:sp>
    </p:spTree>
    <p:extLst>
      <p:ext uri="{BB962C8B-B14F-4D97-AF65-F5344CB8AC3E}">
        <p14:creationId xmlns:p14="http://schemas.microsoft.com/office/powerpoint/2010/main" val="2989638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p:txBody>
          <a:bodyPr/>
          <a:lstStyle/>
          <a:p>
            <a:pPr algn="ctr"/>
            <a:r>
              <a:rPr lang="en-US" b="1" dirty="0">
                <a:effectLst>
                  <a:outerShdw blurRad="38100" dist="38100" dir="2700000" algn="tl">
                    <a:srgbClr val="000000">
                      <a:alpha val="43137"/>
                    </a:srgbClr>
                  </a:outerShdw>
                </a:effectLst>
              </a:rPr>
              <a:t>Promoting God’s Design For Sex</a:t>
            </a:r>
            <a:br>
              <a:rPr lang="en-US" b="1" dirty="0">
                <a:effectLst>
                  <a:outerShdw blurRad="38100" dist="38100" dir="2700000" algn="tl">
                    <a:srgbClr val="000000">
                      <a:alpha val="43137"/>
                    </a:srgbClr>
                  </a:outerShdw>
                </a:effectLst>
              </a:rPr>
            </a:br>
            <a:r>
              <a:rPr lang="en-US" b="1" dirty="0"/>
              <a:t>What You Need</a:t>
            </a:r>
            <a:endParaRPr lang="en-US" b="1" dirty="0">
              <a:effectLst>
                <a:outerShdw blurRad="38100" dist="38100" dir="2700000" algn="tl">
                  <a:srgbClr val="000000">
                    <a:alpha val="43137"/>
                  </a:srgbClr>
                </a:outerShdw>
              </a:effectLst>
            </a:endParaRPr>
          </a:p>
        </p:txBody>
      </p:sp>
      <p:sp>
        <p:nvSpPr>
          <p:cNvPr id="5" name="Content Placeholder 4">
            <a:extLst>
              <a:ext uri="{FF2B5EF4-FFF2-40B4-BE49-F238E27FC236}">
                <a16:creationId xmlns:a16="http://schemas.microsoft.com/office/drawing/2014/main" id="{B288B18E-AE9F-498E-92BD-2BB6C0B5EA79}"/>
              </a:ext>
            </a:extLst>
          </p:cNvPr>
          <p:cNvSpPr>
            <a:spLocks noGrp="1"/>
          </p:cNvSpPr>
          <p:nvPr>
            <p:ph idx="1"/>
          </p:nvPr>
        </p:nvSpPr>
        <p:spPr>
          <a:xfrm>
            <a:off x="645130" y="1945758"/>
            <a:ext cx="9404723" cy="4667693"/>
          </a:xfrm>
        </p:spPr>
        <p:txBody>
          <a:bodyPr>
            <a:normAutofit/>
          </a:bodyPr>
          <a:lstStyle/>
          <a:p>
            <a:pPr>
              <a:buFont typeface="Wingdings" panose="05000000000000000000" pitchFamily="2" charset="2"/>
              <a:buChar char="v"/>
            </a:pPr>
            <a:r>
              <a:rPr lang="en-US" sz="3600" dirty="0"/>
              <a:t> Understand God’s design and be convinced it is good, “very good.”</a:t>
            </a:r>
          </a:p>
          <a:p>
            <a:pPr>
              <a:buFont typeface="Wingdings" panose="05000000000000000000" pitchFamily="2" charset="2"/>
              <a:buChar char="v"/>
            </a:pPr>
            <a:r>
              <a:rPr lang="en-US" sz="3600" dirty="0"/>
              <a:t> Be able to effectively interact and dialogue with your children</a:t>
            </a:r>
          </a:p>
          <a:p>
            <a:pPr>
              <a:buFont typeface="Wingdings" panose="05000000000000000000" pitchFamily="2" charset="2"/>
              <a:buChar char="v"/>
            </a:pPr>
            <a:r>
              <a:rPr lang="en-US" sz="3600" dirty="0"/>
              <a:t> Must be aware of who and what is influencing your child.</a:t>
            </a:r>
          </a:p>
          <a:p>
            <a:pPr>
              <a:buFont typeface="Wingdings" panose="05000000000000000000" pitchFamily="2" charset="2"/>
              <a:buChar char="v"/>
            </a:pPr>
            <a:endParaRPr lang="en-US" sz="3600" dirty="0"/>
          </a:p>
        </p:txBody>
      </p:sp>
    </p:spTree>
    <p:extLst>
      <p:ext uri="{BB962C8B-B14F-4D97-AF65-F5344CB8AC3E}">
        <p14:creationId xmlns:p14="http://schemas.microsoft.com/office/powerpoint/2010/main" val="147040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p:txBody>
          <a:bodyPr/>
          <a:lstStyle/>
          <a:p>
            <a:pPr algn="ctr"/>
            <a:r>
              <a:rPr lang="en-US" b="1" dirty="0">
                <a:effectLst>
                  <a:outerShdw blurRad="38100" dist="38100" dir="2700000" algn="tl">
                    <a:srgbClr val="000000">
                      <a:alpha val="43137"/>
                    </a:srgbClr>
                  </a:outerShdw>
                </a:effectLst>
              </a:rPr>
              <a:t>Promoting God’s Design For Sex</a:t>
            </a:r>
            <a:br>
              <a:rPr lang="en-US" b="1" dirty="0">
                <a:effectLst>
                  <a:outerShdw blurRad="38100" dist="38100" dir="2700000" algn="tl">
                    <a:srgbClr val="000000">
                      <a:alpha val="43137"/>
                    </a:srgbClr>
                  </a:outerShdw>
                </a:effectLst>
              </a:rPr>
            </a:br>
            <a:r>
              <a:rPr lang="en-US" b="1" dirty="0"/>
              <a:t>What You Need</a:t>
            </a:r>
            <a:endParaRPr lang="en-US" b="1" dirty="0">
              <a:effectLst>
                <a:outerShdw blurRad="38100" dist="38100" dir="2700000" algn="tl">
                  <a:srgbClr val="000000">
                    <a:alpha val="43137"/>
                  </a:srgbClr>
                </a:outerShdw>
              </a:effectLst>
            </a:endParaRPr>
          </a:p>
        </p:txBody>
      </p:sp>
      <p:sp>
        <p:nvSpPr>
          <p:cNvPr id="5" name="Content Placeholder 4">
            <a:extLst>
              <a:ext uri="{FF2B5EF4-FFF2-40B4-BE49-F238E27FC236}">
                <a16:creationId xmlns:a16="http://schemas.microsoft.com/office/drawing/2014/main" id="{B288B18E-AE9F-498E-92BD-2BB6C0B5EA79}"/>
              </a:ext>
            </a:extLst>
          </p:cNvPr>
          <p:cNvSpPr>
            <a:spLocks noGrp="1"/>
          </p:cNvSpPr>
          <p:nvPr>
            <p:ph idx="1"/>
          </p:nvPr>
        </p:nvSpPr>
        <p:spPr>
          <a:xfrm>
            <a:off x="645130" y="1945758"/>
            <a:ext cx="9404723" cy="4667693"/>
          </a:xfrm>
        </p:spPr>
        <p:txBody>
          <a:bodyPr>
            <a:normAutofit/>
          </a:bodyPr>
          <a:lstStyle/>
          <a:p>
            <a:pPr>
              <a:buFont typeface="Wingdings" panose="05000000000000000000" pitchFamily="2" charset="2"/>
              <a:buChar char="v"/>
            </a:pPr>
            <a:r>
              <a:rPr lang="en-US" sz="3600" dirty="0"/>
              <a:t> Must be aware of who else influences your children.</a:t>
            </a:r>
          </a:p>
          <a:p>
            <a:pPr marL="0" indent="0">
              <a:buNone/>
            </a:pPr>
            <a:r>
              <a:rPr lang="en-US" sz="3200" i="1" dirty="0">
                <a:effectLst>
                  <a:outerShdw blurRad="38100" dist="38100" dir="2700000" algn="tl">
                    <a:srgbClr val="000000">
                      <a:alpha val="43137"/>
                    </a:srgbClr>
                  </a:outerShdw>
                </a:effectLst>
              </a:rPr>
              <a:t>“The era when you were born has a substantial influence on your behaviors, attitudes, values, and personality traits. In fact, when you were born has a larger effect on your personality and attitudes than the family who raised you does” </a:t>
            </a:r>
            <a:r>
              <a:rPr lang="en-US" sz="2800" u="sng" dirty="0"/>
              <a:t>Generations</a:t>
            </a:r>
            <a:r>
              <a:rPr lang="en-US" sz="2800" dirty="0"/>
              <a:t> Jean Twenge</a:t>
            </a:r>
            <a:endParaRPr lang="en-US" sz="3200" i="1" dirty="0">
              <a:effectLst>
                <a:outerShdw blurRad="38100" dist="38100" dir="2700000" algn="tl">
                  <a:srgbClr val="000000">
                    <a:alpha val="43137"/>
                  </a:srgbClr>
                </a:outerShdw>
              </a:effectLst>
            </a:endParaRPr>
          </a:p>
          <a:p>
            <a:pPr>
              <a:buFont typeface="Wingdings" panose="05000000000000000000" pitchFamily="2" charset="2"/>
              <a:buChar char="v"/>
            </a:pPr>
            <a:endParaRPr lang="en-US" sz="3600" dirty="0"/>
          </a:p>
        </p:txBody>
      </p:sp>
    </p:spTree>
    <p:extLst>
      <p:ext uri="{BB962C8B-B14F-4D97-AF65-F5344CB8AC3E}">
        <p14:creationId xmlns:p14="http://schemas.microsoft.com/office/powerpoint/2010/main" val="835725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p:txBody>
          <a:bodyPr/>
          <a:lstStyle/>
          <a:p>
            <a:pPr algn="ctr"/>
            <a:r>
              <a:rPr lang="en-US" b="1" dirty="0">
                <a:effectLst>
                  <a:outerShdw blurRad="38100" dist="38100" dir="2700000" algn="tl">
                    <a:srgbClr val="000000">
                      <a:alpha val="43137"/>
                    </a:srgbClr>
                  </a:outerShdw>
                </a:effectLst>
              </a:rPr>
              <a:t>Promoting God’s Design For Sex</a:t>
            </a:r>
            <a:br>
              <a:rPr lang="en-US" b="1" dirty="0">
                <a:effectLst>
                  <a:outerShdw blurRad="38100" dist="38100" dir="2700000" algn="tl">
                    <a:srgbClr val="000000">
                      <a:alpha val="43137"/>
                    </a:srgbClr>
                  </a:outerShdw>
                </a:effectLst>
              </a:rPr>
            </a:br>
            <a:r>
              <a:rPr lang="en-US" b="1" dirty="0"/>
              <a:t>What Your Children Need</a:t>
            </a:r>
            <a:endParaRPr lang="en-US" b="1" dirty="0">
              <a:effectLst>
                <a:outerShdw blurRad="38100" dist="38100" dir="2700000" algn="tl">
                  <a:srgbClr val="000000">
                    <a:alpha val="43137"/>
                  </a:srgbClr>
                </a:outerShdw>
              </a:effectLst>
            </a:endParaRPr>
          </a:p>
        </p:txBody>
      </p:sp>
      <p:sp>
        <p:nvSpPr>
          <p:cNvPr id="5" name="Content Placeholder 4">
            <a:extLst>
              <a:ext uri="{FF2B5EF4-FFF2-40B4-BE49-F238E27FC236}">
                <a16:creationId xmlns:a16="http://schemas.microsoft.com/office/drawing/2014/main" id="{B288B18E-AE9F-498E-92BD-2BB6C0B5EA79}"/>
              </a:ext>
            </a:extLst>
          </p:cNvPr>
          <p:cNvSpPr>
            <a:spLocks noGrp="1"/>
          </p:cNvSpPr>
          <p:nvPr>
            <p:ph idx="1"/>
          </p:nvPr>
        </p:nvSpPr>
        <p:spPr>
          <a:xfrm>
            <a:off x="645130" y="1853248"/>
            <a:ext cx="10695315" cy="4855896"/>
          </a:xfrm>
        </p:spPr>
        <p:txBody>
          <a:bodyPr>
            <a:normAutofit/>
          </a:bodyPr>
          <a:lstStyle/>
          <a:p>
            <a:pPr>
              <a:buFont typeface="Wingdings" panose="05000000000000000000" pitchFamily="2" charset="2"/>
              <a:buChar char="v"/>
            </a:pPr>
            <a:r>
              <a:rPr lang="en-US" sz="3600" dirty="0"/>
              <a:t> Ability to control sexual urges rather than sexual urges controlling them. </a:t>
            </a:r>
          </a:p>
          <a:p>
            <a:pPr>
              <a:buFont typeface="Wingdings" panose="05000000000000000000" pitchFamily="2" charset="2"/>
              <a:buChar char="v"/>
            </a:pPr>
            <a:r>
              <a:rPr lang="en-US" sz="3600" dirty="0"/>
              <a:t> Ability to make their choices out of personal convictions rather than pressure by others. </a:t>
            </a:r>
          </a:p>
          <a:p>
            <a:pPr>
              <a:buFont typeface="Wingdings" panose="05000000000000000000" pitchFamily="2" charset="2"/>
              <a:buChar char="v"/>
            </a:pPr>
            <a:r>
              <a:rPr lang="en-US" sz="3600" dirty="0"/>
              <a:t> 1 Thessalonians 4: 3-6</a:t>
            </a:r>
          </a:p>
        </p:txBody>
      </p:sp>
    </p:spTree>
    <p:extLst>
      <p:ext uri="{BB962C8B-B14F-4D97-AF65-F5344CB8AC3E}">
        <p14:creationId xmlns:p14="http://schemas.microsoft.com/office/powerpoint/2010/main" val="774298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p:txBody>
          <a:bodyPr/>
          <a:lstStyle/>
          <a:p>
            <a:pPr algn="ctr"/>
            <a:r>
              <a:rPr lang="en-US" b="1" dirty="0">
                <a:effectLst>
                  <a:outerShdw blurRad="38100" dist="38100" dir="2700000" algn="tl">
                    <a:srgbClr val="000000">
                      <a:alpha val="43137"/>
                    </a:srgbClr>
                  </a:outerShdw>
                </a:effectLst>
              </a:rPr>
              <a:t>Promoting God’s Design For Sex</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1 Thessalonians 4: 3-6</a:t>
            </a:r>
          </a:p>
        </p:txBody>
      </p:sp>
      <p:sp>
        <p:nvSpPr>
          <p:cNvPr id="5" name="Content Placeholder 4">
            <a:extLst>
              <a:ext uri="{FF2B5EF4-FFF2-40B4-BE49-F238E27FC236}">
                <a16:creationId xmlns:a16="http://schemas.microsoft.com/office/drawing/2014/main" id="{B288B18E-AE9F-498E-92BD-2BB6C0B5EA79}"/>
              </a:ext>
            </a:extLst>
          </p:cNvPr>
          <p:cNvSpPr>
            <a:spLocks noGrp="1"/>
          </p:cNvSpPr>
          <p:nvPr>
            <p:ph idx="1"/>
          </p:nvPr>
        </p:nvSpPr>
        <p:spPr>
          <a:xfrm>
            <a:off x="645130" y="1945758"/>
            <a:ext cx="9404723" cy="4763386"/>
          </a:xfrm>
        </p:spPr>
        <p:txBody>
          <a:bodyPr>
            <a:normAutofit/>
          </a:bodyPr>
          <a:lstStyle/>
          <a:p>
            <a:pPr marL="0" indent="0">
              <a:buNone/>
            </a:pPr>
            <a:r>
              <a:rPr lang="en-US" sz="3200" b="1" i="1" baseline="30000" dirty="0">
                <a:effectLst>
                  <a:outerShdw blurRad="38100" dist="38100" dir="2700000" algn="tl">
                    <a:srgbClr val="000000">
                      <a:alpha val="43137"/>
                    </a:srgbClr>
                  </a:outerShdw>
                </a:effectLst>
              </a:rPr>
              <a:t>3-</a:t>
            </a:r>
            <a:r>
              <a:rPr lang="en-US" sz="3200" b="1" i="1" baseline="30000" dirty="0"/>
              <a:t> 6 </a:t>
            </a:r>
            <a:r>
              <a:rPr lang="en-US" sz="3200" i="1" dirty="0"/>
              <a:t>God’s plan is to make you holy, and that entails first of all a clean cut with sexual immorality. Every one of you should learn to control your body, keeping it pure and treating it with respect, and never regarding it as an instrument for self-gratification, as those with no knowledge of God. You cannot break this rule without in some way cheating someone else</a:t>
            </a:r>
            <a:r>
              <a:rPr lang="en-US" sz="3000" i="1" dirty="0"/>
              <a:t>.  </a:t>
            </a:r>
            <a:r>
              <a:rPr lang="en-US" sz="2400" dirty="0"/>
              <a:t>J.B. Phillips Translation</a:t>
            </a:r>
            <a:endParaRPr lang="en-US" sz="24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20969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a:xfrm>
            <a:off x="646111" y="388923"/>
            <a:ext cx="9404723" cy="1400530"/>
          </a:xfrm>
        </p:spPr>
        <p:txBody>
          <a:bodyPr/>
          <a:lstStyle/>
          <a:p>
            <a:pPr algn="ctr"/>
            <a:r>
              <a:rPr lang="en-US" b="1" dirty="0">
                <a:effectLst>
                  <a:outerShdw blurRad="38100" dist="38100" dir="2700000" algn="tl">
                    <a:srgbClr val="000000">
                      <a:alpha val="43137"/>
                    </a:srgbClr>
                  </a:outerShdw>
                </a:effectLst>
              </a:rPr>
              <a:t>Promoting God’s Design For Sex</a:t>
            </a:r>
            <a:br>
              <a:rPr lang="en-US" b="1" dirty="0">
                <a:effectLst>
                  <a:outerShdw blurRad="38100" dist="38100" dir="2700000" algn="tl">
                    <a:srgbClr val="000000">
                      <a:alpha val="43137"/>
                    </a:srgbClr>
                  </a:outerShdw>
                </a:effectLst>
              </a:rPr>
            </a:br>
            <a:r>
              <a:rPr lang="en-US" b="1" dirty="0"/>
              <a:t>Respect for self and others</a:t>
            </a:r>
            <a:br>
              <a:rPr lang="en-US" b="1" dirty="0">
                <a:effectLst>
                  <a:outerShdw blurRad="38100" dist="38100" dir="2700000" algn="tl">
                    <a:srgbClr val="000000">
                      <a:alpha val="43137"/>
                    </a:srgbClr>
                  </a:outerShdw>
                </a:effectLst>
              </a:rPr>
            </a:br>
            <a:br>
              <a:rPr lang="en-US" b="1" dirty="0">
                <a:effectLst>
                  <a:outerShdw blurRad="38100" dist="38100" dir="2700000" algn="tl">
                    <a:srgbClr val="000000">
                      <a:alpha val="43137"/>
                    </a:srgbClr>
                  </a:outerShdw>
                </a:effectLst>
              </a:rPr>
            </a:br>
            <a:endParaRPr lang="en-US" b="1" dirty="0">
              <a:effectLst>
                <a:outerShdw blurRad="38100" dist="38100" dir="2700000" algn="tl">
                  <a:srgbClr val="000000">
                    <a:alpha val="43137"/>
                  </a:srgbClr>
                </a:outerShdw>
              </a:effectLst>
            </a:endParaRPr>
          </a:p>
        </p:txBody>
      </p:sp>
      <p:sp>
        <p:nvSpPr>
          <p:cNvPr id="5" name="Content Placeholder 4">
            <a:extLst>
              <a:ext uri="{FF2B5EF4-FFF2-40B4-BE49-F238E27FC236}">
                <a16:creationId xmlns:a16="http://schemas.microsoft.com/office/drawing/2014/main" id="{B288B18E-AE9F-498E-92BD-2BB6C0B5EA79}"/>
              </a:ext>
            </a:extLst>
          </p:cNvPr>
          <p:cNvSpPr>
            <a:spLocks noGrp="1"/>
          </p:cNvSpPr>
          <p:nvPr>
            <p:ph idx="1"/>
          </p:nvPr>
        </p:nvSpPr>
        <p:spPr>
          <a:xfrm>
            <a:off x="531628" y="1945758"/>
            <a:ext cx="9518225" cy="4523319"/>
          </a:xfrm>
        </p:spPr>
        <p:txBody>
          <a:bodyPr>
            <a:normAutofit fontScale="92500" lnSpcReduction="10000"/>
          </a:bodyPr>
          <a:lstStyle/>
          <a:p>
            <a:pPr>
              <a:buFont typeface="Wingdings" panose="05000000000000000000" pitchFamily="2" charset="2"/>
              <a:buChar char="v"/>
            </a:pPr>
            <a:r>
              <a:rPr lang="en-US" sz="3600" dirty="0"/>
              <a:t> Self-confidence</a:t>
            </a:r>
          </a:p>
          <a:p>
            <a:pPr>
              <a:buFont typeface="Wingdings" panose="05000000000000000000" pitchFamily="2" charset="2"/>
              <a:buChar char="v"/>
            </a:pPr>
            <a:r>
              <a:rPr lang="en-US" sz="3600" dirty="0"/>
              <a:t> Self-control</a:t>
            </a:r>
          </a:p>
          <a:p>
            <a:pPr>
              <a:buFont typeface="Wingdings" panose="05000000000000000000" pitchFamily="2" charset="2"/>
              <a:buChar char="v"/>
            </a:pPr>
            <a:r>
              <a:rPr lang="en-US" sz="3600" dirty="0"/>
              <a:t> Ability to say no </a:t>
            </a:r>
          </a:p>
          <a:p>
            <a:pPr>
              <a:buFont typeface="Wingdings" panose="05000000000000000000" pitchFamily="2" charset="2"/>
              <a:buChar char="v"/>
            </a:pPr>
            <a:r>
              <a:rPr lang="en-US" sz="3600" dirty="0"/>
              <a:t> Able to give and receive appropriate physical affection</a:t>
            </a:r>
          </a:p>
          <a:p>
            <a:pPr>
              <a:buFont typeface="Wingdings" panose="05000000000000000000" pitchFamily="2" charset="2"/>
              <a:buChar char="v"/>
            </a:pPr>
            <a:r>
              <a:rPr lang="en-US" sz="3600" dirty="0"/>
              <a:t>  Able to be a  good friend </a:t>
            </a:r>
          </a:p>
          <a:p>
            <a:pPr>
              <a:buFont typeface="Wingdings" panose="05000000000000000000" pitchFamily="2" charset="2"/>
              <a:buChar char="v"/>
            </a:pPr>
            <a:r>
              <a:rPr lang="en-US" sz="3600" dirty="0"/>
              <a:t> Able to develop talents, interests and meaningful service</a:t>
            </a:r>
          </a:p>
        </p:txBody>
      </p:sp>
    </p:spTree>
    <p:extLst>
      <p:ext uri="{BB962C8B-B14F-4D97-AF65-F5344CB8AC3E}">
        <p14:creationId xmlns:p14="http://schemas.microsoft.com/office/powerpoint/2010/main" val="3696103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p:txBody>
          <a:bodyPr/>
          <a:lstStyle/>
          <a:p>
            <a:pPr algn="ctr"/>
            <a:r>
              <a:rPr lang="en-US" b="1" dirty="0">
                <a:effectLst>
                  <a:outerShdw blurRad="38100" dist="38100" dir="2700000" algn="tl">
                    <a:srgbClr val="000000">
                      <a:alpha val="43137"/>
                    </a:srgbClr>
                  </a:outerShdw>
                </a:effectLst>
              </a:rPr>
              <a:t>Promoting God’s Design For Sex</a:t>
            </a:r>
            <a:br>
              <a:rPr lang="en-US" b="1" dirty="0">
                <a:effectLst>
                  <a:outerShdw blurRad="38100" dist="38100" dir="2700000" algn="tl">
                    <a:srgbClr val="000000">
                      <a:alpha val="43137"/>
                    </a:srgbClr>
                  </a:outerShdw>
                </a:effectLst>
              </a:rPr>
            </a:br>
            <a:r>
              <a:rPr lang="en-US" b="1" dirty="0"/>
              <a:t>Interaction and Dialogue</a:t>
            </a:r>
            <a:endParaRPr lang="en-US" b="1" dirty="0">
              <a:effectLst>
                <a:outerShdw blurRad="38100" dist="38100" dir="2700000" algn="tl">
                  <a:srgbClr val="000000">
                    <a:alpha val="43137"/>
                  </a:srgbClr>
                </a:outerShdw>
              </a:effectLst>
            </a:endParaRPr>
          </a:p>
        </p:txBody>
      </p:sp>
      <p:sp>
        <p:nvSpPr>
          <p:cNvPr id="5" name="Content Placeholder 4">
            <a:extLst>
              <a:ext uri="{FF2B5EF4-FFF2-40B4-BE49-F238E27FC236}">
                <a16:creationId xmlns:a16="http://schemas.microsoft.com/office/drawing/2014/main" id="{B288B18E-AE9F-498E-92BD-2BB6C0B5EA79}"/>
              </a:ext>
            </a:extLst>
          </p:cNvPr>
          <p:cNvSpPr>
            <a:spLocks noGrp="1"/>
          </p:cNvSpPr>
          <p:nvPr>
            <p:ph idx="1"/>
          </p:nvPr>
        </p:nvSpPr>
        <p:spPr>
          <a:xfrm>
            <a:off x="645130" y="1853248"/>
            <a:ext cx="10444628" cy="4395151"/>
          </a:xfrm>
        </p:spPr>
        <p:txBody>
          <a:bodyPr>
            <a:normAutofit/>
          </a:bodyPr>
          <a:lstStyle/>
          <a:p>
            <a:pPr marL="0" indent="0">
              <a:buNone/>
            </a:pPr>
            <a:r>
              <a:rPr lang="en-US" sz="3600" b="1" dirty="0">
                <a:solidFill>
                  <a:schemeClr val="accent1">
                    <a:lumMod val="60000"/>
                    <a:lumOff val="40000"/>
                  </a:schemeClr>
                </a:solidFill>
                <a:effectLst>
                  <a:outerShdw blurRad="38100" dist="38100" dir="2700000" algn="tl">
                    <a:srgbClr val="000000">
                      <a:alpha val="43137"/>
                    </a:srgbClr>
                  </a:outerShdw>
                </a:effectLst>
              </a:rPr>
              <a:t>Infancy </a:t>
            </a:r>
            <a:r>
              <a:rPr lang="en-US" sz="3600" dirty="0"/>
              <a:t>the time for bonding in a safe and consistent way.</a:t>
            </a:r>
          </a:p>
          <a:p>
            <a:pPr>
              <a:spcBef>
                <a:spcPts val="0"/>
              </a:spcBef>
              <a:buFont typeface="Wingdings" panose="05000000000000000000" pitchFamily="2" charset="2"/>
              <a:buChar char="v"/>
            </a:pPr>
            <a:r>
              <a:rPr lang="en-US" sz="3600" dirty="0"/>
              <a:t> Physical touch needs to be safe, gentle, consistent and </a:t>
            </a:r>
            <a:r>
              <a:rPr lang="en-US" sz="3600" b="1" dirty="0"/>
              <a:t>sacrificial</a:t>
            </a:r>
            <a:r>
              <a:rPr lang="en-US" sz="3600" dirty="0"/>
              <a:t>. </a:t>
            </a:r>
          </a:p>
          <a:p>
            <a:pPr>
              <a:spcBef>
                <a:spcPts val="0"/>
              </a:spcBef>
              <a:buFont typeface="Wingdings" panose="05000000000000000000" pitchFamily="2" charset="2"/>
              <a:buChar char="v"/>
            </a:pPr>
            <a:r>
              <a:rPr lang="en-US" sz="3600" b="1" dirty="0"/>
              <a:t> </a:t>
            </a:r>
            <a:r>
              <a:rPr lang="en-US" sz="3600" dirty="0"/>
              <a:t>Talk to them often, gently, with eye contact especially while feeding.</a:t>
            </a:r>
          </a:p>
          <a:p>
            <a:pPr marL="0" indent="0" algn="ctr">
              <a:spcBef>
                <a:spcPts val="0"/>
              </a:spcBef>
              <a:buNone/>
            </a:pPr>
            <a:r>
              <a:rPr lang="en-US" sz="3600" b="1" dirty="0">
                <a:solidFill>
                  <a:srgbClr val="FFC000"/>
                </a:solidFill>
              </a:rPr>
              <a:t>Feeding time is not phone time!</a:t>
            </a:r>
            <a:endParaRPr lang="en-US" sz="3600" dirty="0"/>
          </a:p>
          <a:p>
            <a:pPr marL="0" indent="0">
              <a:buNone/>
            </a:pPr>
            <a:endParaRPr lang="en-US" sz="3600" dirty="0"/>
          </a:p>
        </p:txBody>
      </p:sp>
    </p:spTree>
    <p:extLst>
      <p:ext uri="{BB962C8B-B14F-4D97-AF65-F5344CB8AC3E}">
        <p14:creationId xmlns:p14="http://schemas.microsoft.com/office/powerpoint/2010/main" val="2729686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6B043B-8598-433D-81DE-8DE9E541AB04}"/>
              </a:ext>
            </a:extLst>
          </p:cNvPr>
          <p:cNvSpPr>
            <a:spLocks noGrp="1"/>
          </p:cNvSpPr>
          <p:nvPr>
            <p:ph type="title"/>
          </p:nvPr>
        </p:nvSpPr>
        <p:spPr/>
        <p:txBody>
          <a:bodyPr/>
          <a:lstStyle/>
          <a:p>
            <a:pPr algn="ctr"/>
            <a:r>
              <a:rPr lang="en-US" b="1" dirty="0">
                <a:effectLst>
                  <a:outerShdw blurRad="38100" dist="38100" dir="2700000" algn="tl">
                    <a:srgbClr val="000000">
                      <a:alpha val="43137"/>
                    </a:srgbClr>
                  </a:outerShdw>
                </a:effectLst>
              </a:rPr>
              <a:t>Promoting God’s Design For Sex</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Interaction and Dialogue</a:t>
            </a:r>
          </a:p>
        </p:txBody>
      </p:sp>
      <p:sp>
        <p:nvSpPr>
          <p:cNvPr id="5" name="Content Placeholder 4">
            <a:extLst>
              <a:ext uri="{FF2B5EF4-FFF2-40B4-BE49-F238E27FC236}">
                <a16:creationId xmlns:a16="http://schemas.microsoft.com/office/drawing/2014/main" id="{B288B18E-AE9F-498E-92BD-2BB6C0B5EA79}"/>
              </a:ext>
            </a:extLst>
          </p:cNvPr>
          <p:cNvSpPr>
            <a:spLocks noGrp="1"/>
          </p:cNvSpPr>
          <p:nvPr>
            <p:ph idx="1"/>
          </p:nvPr>
        </p:nvSpPr>
        <p:spPr>
          <a:xfrm>
            <a:off x="645130" y="1853248"/>
            <a:ext cx="10678544" cy="4552034"/>
          </a:xfrm>
        </p:spPr>
        <p:txBody>
          <a:bodyPr>
            <a:normAutofit lnSpcReduction="10000"/>
          </a:bodyPr>
          <a:lstStyle/>
          <a:p>
            <a:pPr marL="0" indent="0">
              <a:buNone/>
            </a:pPr>
            <a:r>
              <a:rPr lang="en-US" sz="3600" b="1" dirty="0">
                <a:solidFill>
                  <a:schemeClr val="accent1">
                    <a:lumMod val="60000"/>
                    <a:lumOff val="40000"/>
                  </a:schemeClr>
                </a:solidFill>
                <a:effectLst>
                  <a:outerShdw blurRad="38100" dist="38100" dir="2700000" algn="tl">
                    <a:srgbClr val="000000">
                      <a:alpha val="43137"/>
                    </a:srgbClr>
                  </a:outerShdw>
                </a:effectLst>
              </a:rPr>
              <a:t>Toddler years </a:t>
            </a:r>
            <a:r>
              <a:rPr lang="en-US" sz="3600" dirty="0"/>
              <a:t>is the time their will is developed, they become independent, they explore and make choices.</a:t>
            </a:r>
          </a:p>
          <a:p>
            <a:pPr>
              <a:buFont typeface="Wingdings" panose="05000000000000000000" pitchFamily="2" charset="2"/>
              <a:buChar char="v"/>
            </a:pPr>
            <a:r>
              <a:rPr lang="en-US" sz="3600" dirty="0"/>
              <a:t> Take the time to let them do for themselves and allow messes while they are practicing skills.</a:t>
            </a:r>
          </a:p>
          <a:p>
            <a:pPr>
              <a:buFont typeface="Wingdings" panose="05000000000000000000" pitchFamily="2" charset="2"/>
              <a:buChar char="v"/>
            </a:pPr>
            <a:r>
              <a:rPr lang="en-US" sz="3600" dirty="0"/>
              <a:t> Train their no’s to be for independence not rebellion. </a:t>
            </a:r>
          </a:p>
          <a:p>
            <a:pPr>
              <a:buFont typeface="Wingdings" panose="05000000000000000000" pitchFamily="2" charset="2"/>
              <a:buChar char="v"/>
            </a:pPr>
            <a:endParaRPr lang="en-US" sz="3600" dirty="0"/>
          </a:p>
          <a:p>
            <a:pPr>
              <a:buFont typeface="Wingdings" panose="05000000000000000000" pitchFamily="2" charset="2"/>
              <a:buChar char="v"/>
            </a:pPr>
            <a:endParaRPr lang="en-US" sz="3600" dirty="0"/>
          </a:p>
          <a:p>
            <a:pPr marL="0" indent="0">
              <a:buNone/>
            </a:pPr>
            <a:endParaRPr lang="en-US" sz="3600" dirty="0"/>
          </a:p>
          <a:p>
            <a:pPr marL="0" indent="0">
              <a:buNone/>
            </a:pPr>
            <a:endParaRPr lang="en-US" sz="3600" dirty="0"/>
          </a:p>
        </p:txBody>
      </p:sp>
    </p:spTree>
    <p:extLst>
      <p:ext uri="{BB962C8B-B14F-4D97-AF65-F5344CB8AC3E}">
        <p14:creationId xmlns:p14="http://schemas.microsoft.com/office/powerpoint/2010/main" val="1288800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917</TotalTime>
  <Words>1105</Words>
  <Application>Microsoft Office PowerPoint</Application>
  <PresentationFormat>Widescreen</PresentationFormat>
  <Paragraphs>120</Paragraphs>
  <Slides>22</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Calibri</vt:lpstr>
      <vt:lpstr>Century Gothic</vt:lpstr>
      <vt:lpstr>Wingdings</vt:lpstr>
      <vt:lpstr>Wingdings 3</vt:lpstr>
      <vt:lpstr>Ion</vt:lpstr>
      <vt:lpstr>Promoting God’s Design For Sex To Our Children  </vt:lpstr>
      <vt:lpstr>Promoting God’s Design For Sex</vt:lpstr>
      <vt:lpstr>Promoting God’s Design For Sex What You Need</vt:lpstr>
      <vt:lpstr>Promoting God’s Design For Sex What You Need</vt:lpstr>
      <vt:lpstr>Promoting God’s Design For Sex What Your Children Need</vt:lpstr>
      <vt:lpstr>Promoting God’s Design For Sex 1 Thessalonians 4: 3-6</vt:lpstr>
      <vt:lpstr>Promoting God’s Design For Sex Respect for self and others  </vt:lpstr>
      <vt:lpstr>Promoting God’s Design For Sex Interaction and Dialogue</vt:lpstr>
      <vt:lpstr>Promoting God’s Design For Sex Interaction and Dialogue</vt:lpstr>
      <vt:lpstr>Promoting God’s Design For Sex Interaction and Dialogue</vt:lpstr>
      <vt:lpstr>Promoting God’s Design For Sex Interaction and Dialogue</vt:lpstr>
      <vt:lpstr>Promoting God’s Design For Sex Interaction and Dialogue</vt:lpstr>
      <vt:lpstr>Promoting God’s Design For Sex Parents’ responsibility</vt:lpstr>
      <vt:lpstr>Promoting God’s Design For Sex Parents’ responsibility</vt:lpstr>
      <vt:lpstr>Promoting God’s Design For Sex Parents’ responsibility</vt:lpstr>
      <vt:lpstr>Promoting God’s Design For Sex Parents’ responsibility</vt:lpstr>
      <vt:lpstr>Promoting God’s Design For Sex Parents’ responsibility  </vt:lpstr>
      <vt:lpstr>Promoting God’s Design For Sex Parents’ responsibility  </vt:lpstr>
      <vt:lpstr>Promoting God’s Design For Sex Parents’ responsibility  </vt:lpstr>
      <vt:lpstr>Promoting God’s Design For Sex Parents’ responsibility  </vt:lpstr>
      <vt:lpstr>Promoting God’s Design For Sex What Your Child Needs</vt:lpstr>
      <vt:lpstr>Promoting God’s Design For Sex What You Need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Promoting God’s Design For Sex To Our Children</dc:title>
  <dc:creator>DelashmuttB</dc:creator>
  <cp:lastModifiedBy>Haley</cp:lastModifiedBy>
  <cp:revision>66</cp:revision>
  <cp:lastPrinted>2024-12-04T12:11:52Z</cp:lastPrinted>
  <dcterms:created xsi:type="dcterms:W3CDTF">2024-12-03T11:06:51Z</dcterms:created>
  <dcterms:modified xsi:type="dcterms:W3CDTF">2024-12-11T03:19:27Z</dcterms:modified>
</cp:coreProperties>
</file>