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37"/>
  </p:notesMasterIdLst>
  <p:handoutMasterIdLst>
    <p:handoutMasterId r:id="rId38"/>
  </p:handoutMasterIdLst>
  <p:sldIdLst>
    <p:sldId id="257" r:id="rId2"/>
    <p:sldId id="522" r:id="rId3"/>
    <p:sldId id="698" r:id="rId4"/>
    <p:sldId id="723" r:id="rId5"/>
    <p:sldId id="699" r:id="rId6"/>
    <p:sldId id="715" r:id="rId7"/>
    <p:sldId id="632" r:id="rId8"/>
    <p:sldId id="701" r:id="rId9"/>
    <p:sldId id="671" r:id="rId10"/>
    <p:sldId id="724" r:id="rId11"/>
    <p:sldId id="717" r:id="rId12"/>
    <p:sldId id="576" r:id="rId13"/>
    <p:sldId id="702" r:id="rId14"/>
    <p:sldId id="705" r:id="rId15"/>
    <p:sldId id="718" r:id="rId16"/>
    <p:sldId id="675" r:id="rId17"/>
    <p:sldId id="597" r:id="rId18"/>
    <p:sldId id="598" r:id="rId19"/>
    <p:sldId id="677" r:id="rId20"/>
    <p:sldId id="621" r:id="rId21"/>
    <p:sldId id="678" r:id="rId22"/>
    <p:sldId id="722" r:id="rId23"/>
    <p:sldId id="577" r:id="rId24"/>
    <p:sldId id="578" r:id="rId25"/>
    <p:sldId id="553" r:id="rId26"/>
    <p:sldId id="599" r:id="rId27"/>
    <p:sldId id="534" r:id="rId28"/>
    <p:sldId id="527" r:id="rId29"/>
    <p:sldId id="528" r:id="rId30"/>
    <p:sldId id="619" r:id="rId31"/>
    <p:sldId id="719" r:id="rId32"/>
    <p:sldId id="589" r:id="rId33"/>
    <p:sldId id="620" r:id="rId34"/>
    <p:sldId id="590" r:id="rId35"/>
    <p:sldId id="591" r:id="rId36"/>
  </p:sldIdLst>
  <p:sldSz cx="9144000" cy="6858000" type="letter"/>
  <p:notesSz cx="6858000" cy="9144000"/>
  <p:kinsoku lang="ja-JP" invalStChars="" invalEndChars=""/>
  <p:defaultTextStyle>
    <a:defPPr>
      <a:defRPr lang="en-US"/>
    </a:defPPr>
    <a:lvl1pPr algn="l" rtl="0" eaLnBrk="0" fontAlgn="base" hangingPunct="0">
      <a:spcBef>
        <a:spcPct val="0"/>
      </a:spcBef>
      <a:spcAft>
        <a:spcPct val="0"/>
      </a:spcAft>
      <a:defRPr sz="1200" b="1" kern="1200">
        <a:solidFill>
          <a:schemeClr val="tx1"/>
        </a:solidFill>
        <a:latin typeface="Arial" charset="0"/>
        <a:ea typeface="+mn-ea"/>
        <a:cs typeface="+mn-cs"/>
      </a:defRPr>
    </a:lvl1pPr>
    <a:lvl2pPr marL="457200" algn="l" rtl="0" eaLnBrk="0" fontAlgn="base" hangingPunct="0">
      <a:spcBef>
        <a:spcPct val="0"/>
      </a:spcBef>
      <a:spcAft>
        <a:spcPct val="0"/>
      </a:spcAft>
      <a:defRPr sz="1200" b="1" kern="1200">
        <a:solidFill>
          <a:schemeClr val="tx1"/>
        </a:solidFill>
        <a:latin typeface="Arial" charset="0"/>
        <a:ea typeface="+mn-ea"/>
        <a:cs typeface="+mn-cs"/>
      </a:defRPr>
    </a:lvl2pPr>
    <a:lvl3pPr marL="914400" algn="l" rtl="0" eaLnBrk="0" fontAlgn="base" hangingPunct="0">
      <a:spcBef>
        <a:spcPct val="0"/>
      </a:spcBef>
      <a:spcAft>
        <a:spcPct val="0"/>
      </a:spcAft>
      <a:defRPr sz="1200" b="1" kern="1200">
        <a:solidFill>
          <a:schemeClr val="tx1"/>
        </a:solidFill>
        <a:latin typeface="Arial" charset="0"/>
        <a:ea typeface="+mn-ea"/>
        <a:cs typeface="+mn-cs"/>
      </a:defRPr>
    </a:lvl3pPr>
    <a:lvl4pPr marL="1371600" algn="l" rtl="0" eaLnBrk="0" fontAlgn="base" hangingPunct="0">
      <a:spcBef>
        <a:spcPct val="0"/>
      </a:spcBef>
      <a:spcAft>
        <a:spcPct val="0"/>
      </a:spcAft>
      <a:defRPr sz="1200" b="1" kern="1200">
        <a:solidFill>
          <a:schemeClr val="tx1"/>
        </a:solidFill>
        <a:latin typeface="Arial" charset="0"/>
        <a:ea typeface="+mn-ea"/>
        <a:cs typeface="+mn-cs"/>
      </a:defRPr>
    </a:lvl4pPr>
    <a:lvl5pPr marL="1828800" algn="l" rtl="0" eaLnBrk="0" fontAlgn="base" hangingPunct="0">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0012"/>
    <a:srgbClr val="3B3B3B"/>
    <a:srgbClr val="6B6B6B"/>
    <a:srgbClr val="000000"/>
    <a:srgbClr val="000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28" autoAdjust="0"/>
    <p:restoredTop sz="94660"/>
  </p:normalViewPr>
  <p:slideViewPr>
    <p:cSldViewPr>
      <p:cViewPr varScale="1">
        <p:scale>
          <a:sx n="83" d="100"/>
          <a:sy n="83" d="100"/>
        </p:scale>
        <p:origin x="464" y="8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56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algn="ctr" defTabSz="868363">
              <a:lnSpc>
                <a:spcPct val="90000"/>
              </a:lnSpc>
              <a:defRPr/>
            </a:pPr>
            <a:r>
              <a:rPr lang="en-US" b="0"/>
              <a:t>Page </a:t>
            </a:r>
            <a:fld id="{B3EBE599-D8AA-4F1D-A83D-E6CFE4703AD7}" type="slidenum">
              <a:rPr lang="en-US" b="0"/>
              <a:pPr algn="ctr" defTabSz="868363">
                <a:lnSpc>
                  <a:spcPct val="90000"/>
                </a:lnSpc>
                <a:defRPr/>
              </a:pPr>
              <a:t>‹#›</a:t>
            </a:fld>
            <a:endParaRPr lang="en-US" b="0"/>
          </a:p>
        </p:txBody>
      </p:sp>
    </p:spTree>
    <p:extLst>
      <p:ext uri="{BB962C8B-B14F-4D97-AF65-F5344CB8AC3E}">
        <p14:creationId xmlns:p14="http://schemas.microsoft.com/office/powerpoint/2010/main" val="2497224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algn="ctr" defTabSz="868363">
              <a:lnSpc>
                <a:spcPct val="90000"/>
              </a:lnSpc>
              <a:defRPr/>
            </a:pPr>
            <a:r>
              <a:rPr lang="en-US" b="0"/>
              <a:t>Page </a:t>
            </a:r>
            <a:fld id="{47906FDD-3045-4689-8F91-241EBBCCF769}" type="slidenum">
              <a:rPr lang="en-US" b="0"/>
              <a:pPr algn="ctr" defTabSz="868363">
                <a:lnSpc>
                  <a:spcPct val="90000"/>
                </a:lnSpc>
                <a:defRPr/>
              </a:pPr>
              <a:t>‹#›</a:t>
            </a:fld>
            <a:endParaRPr lang="en-US" b="0"/>
          </a:p>
        </p:txBody>
      </p:sp>
      <p:sp>
        <p:nvSpPr>
          <p:cNvPr id="114691"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325888895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xfrm>
            <a:off x="1150938" y="692150"/>
            <a:ext cx="4556125" cy="3416300"/>
          </a:xfrm>
          <a:ln/>
        </p:spPr>
      </p:sp>
      <p:sp>
        <p:nvSpPr>
          <p:cNvPr id="11571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6325794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97554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34951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991457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595420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47653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91367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337784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22577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431197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36906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xfrm>
            <a:off x="1150938" y="692150"/>
            <a:ext cx="4556125" cy="3416300"/>
          </a:xfrm>
          <a:ln/>
        </p:spPr>
      </p:sp>
      <p:sp>
        <p:nvSpPr>
          <p:cNvPr id="11673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876687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845347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548817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295809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705552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740097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876606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924464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333375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768600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70795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xfrm>
            <a:off x="1150938" y="692150"/>
            <a:ext cx="4556125" cy="3416300"/>
          </a:xfrm>
          <a:ln/>
        </p:spPr>
      </p:sp>
      <p:sp>
        <p:nvSpPr>
          <p:cNvPr id="11981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3154528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040787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932387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479474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887519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663572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31433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xfrm>
            <a:off x="1150938" y="692150"/>
            <a:ext cx="4556125" cy="3416300"/>
          </a:xfrm>
          <a:ln/>
        </p:spPr>
      </p:sp>
      <p:sp>
        <p:nvSpPr>
          <p:cNvPr id="11981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041599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xfrm>
            <a:off x="1150938" y="692150"/>
            <a:ext cx="4556125" cy="3416300"/>
          </a:xfrm>
          <a:ln/>
        </p:spPr>
      </p:sp>
      <p:sp>
        <p:nvSpPr>
          <p:cNvPr id="11981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263426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xfrm>
            <a:off x="1150938" y="692150"/>
            <a:ext cx="4556125" cy="3416300"/>
          </a:xfrm>
          <a:ln/>
        </p:spPr>
      </p:sp>
      <p:sp>
        <p:nvSpPr>
          <p:cNvPr id="11981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304010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xfrm>
            <a:off x="1150938" y="692150"/>
            <a:ext cx="4556125" cy="3416300"/>
          </a:xfrm>
          <a:ln/>
        </p:spPr>
      </p:sp>
      <p:sp>
        <p:nvSpPr>
          <p:cNvPr id="13005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879867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xfrm>
            <a:off x="1150938" y="692150"/>
            <a:ext cx="4556125" cy="3416300"/>
          </a:xfrm>
          <a:ln/>
        </p:spPr>
      </p:sp>
      <p:sp>
        <p:nvSpPr>
          <p:cNvPr id="13005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884813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44338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b="0"/>
            </a:lvl1pPr>
            <a:lvl2pPr>
              <a:defRPr b="0"/>
            </a:lvl2pPr>
            <a:lvl3pPr>
              <a:defRPr b="0"/>
            </a:lvl3pPr>
            <a:lvl4pPr>
              <a:defRPr b="0"/>
            </a:lvl4pPr>
            <a:lvl5pPr>
              <a:defRPr b="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63491"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Lst>
  <p:transition>
    <p:wipe dir="r"/>
  </p:transition>
  <p:txStyles>
    <p:titleStyle>
      <a:lvl1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5123" name="Rectangle 3"/>
          <p:cNvSpPr>
            <a:spLocks noGrp="1" noChangeArrowheads="1"/>
          </p:cNvSpPr>
          <p:nvPr>
            <p:ph type="body" idx="1"/>
          </p:nvPr>
        </p:nvSpPr>
        <p:spPr>
          <a:xfrm>
            <a:off x="457200" y="2895600"/>
            <a:ext cx="8382000" cy="2514600"/>
          </a:xfrm>
        </p:spPr>
        <p:txBody>
          <a:bodyPr lIns="90488" tIns="44450" rIns="90488" bIns="44450"/>
          <a:lstStyle/>
          <a:p>
            <a:pPr>
              <a:defRPr/>
            </a:pPr>
            <a:r>
              <a:rPr lang="en-US" sz="6600" dirty="0" smtClean="0"/>
              <a:t>Chapter 1: </a:t>
            </a:r>
            <a:br>
              <a:rPr lang="en-US" sz="6600" dirty="0" smtClean="0"/>
            </a:br>
            <a:r>
              <a:rPr lang="en-US" sz="6600" dirty="0" smtClean="0"/>
              <a:t>  Reason-based Faith</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473091"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473092" name="Rectangle 4"/>
          <p:cNvSpPr>
            <a:spLocks noChangeArrowheads="1"/>
          </p:cNvSpPr>
          <p:nvPr/>
        </p:nvSpPr>
        <p:spPr bwMode="auto">
          <a:xfrm>
            <a:off x="838200" y="304800"/>
            <a:ext cx="7772400" cy="617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0000"/>
              </a:lnSpc>
              <a:spcBef>
                <a:spcPct val="5000"/>
              </a:spcBef>
              <a:defRPr/>
            </a:pPr>
            <a:r>
              <a:rPr lang="en-US" sz="4000" b="0">
                <a:effectLst>
                  <a:outerShdw blurRad="38100" dist="38100" dir="2700000" algn="tl">
                    <a:srgbClr val="000000"/>
                  </a:outerShdw>
                </a:effectLst>
                <a:latin typeface="Times New Roman" pitchFamily="18" charset="0"/>
              </a:rPr>
              <a:t>Acts 17:1 Now when they had traveled through Amphipolis and Apollonia, they came to Thessalonica, where there was a synagogue of the Jews. </a:t>
            </a:r>
          </a:p>
          <a:p>
            <a:pPr>
              <a:lnSpc>
                <a:spcPct val="70000"/>
              </a:lnSpc>
              <a:spcBef>
                <a:spcPct val="5000"/>
              </a:spcBef>
              <a:defRPr/>
            </a:pPr>
            <a:r>
              <a:rPr lang="en-US" sz="4000" b="0">
                <a:effectLst>
                  <a:outerShdw blurRad="38100" dist="38100" dir="2700000" algn="tl">
                    <a:srgbClr val="000000"/>
                  </a:outerShdw>
                </a:effectLst>
                <a:latin typeface="Times New Roman" pitchFamily="18" charset="0"/>
              </a:rPr>
              <a:t>2 And according to Paul’s custom, he went to them, and for three Sabbaths </a:t>
            </a:r>
            <a:r>
              <a:rPr lang="en-US" sz="4000" b="0" u="sng">
                <a:effectLst>
                  <a:outerShdw blurRad="38100" dist="38100" dir="2700000" algn="tl">
                    <a:srgbClr val="000000"/>
                  </a:outerShdw>
                </a:effectLst>
                <a:latin typeface="Times New Roman" pitchFamily="18" charset="0"/>
              </a:rPr>
              <a:t>reasoned with them from the Scriptures</a:t>
            </a:r>
            <a:r>
              <a:rPr lang="en-US" sz="4000" b="0">
                <a:effectLst>
                  <a:outerShdw blurRad="38100" dist="38100" dir="2700000" algn="tl">
                    <a:srgbClr val="000000"/>
                  </a:outerShdw>
                </a:effectLst>
                <a:latin typeface="Times New Roman" pitchFamily="18" charset="0"/>
              </a:rPr>
              <a:t>, </a:t>
            </a:r>
          </a:p>
          <a:p>
            <a:pPr>
              <a:lnSpc>
                <a:spcPct val="70000"/>
              </a:lnSpc>
              <a:spcBef>
                <a:spcPct val="5000"/>
              </a:spcBef>
              <a:defRPr/>
            </a:pPr>
            <a:r>
              <a:rPr lang="en-US" sz="4000" b="0">
                <a:effectLst>
                  <a:outerShdw blurRad="38100" dist="38100" dir="2700000" algn="tl">
                    <a:srgbClr val="000000"/>
                  </a:outerShdw>
                </a:effectLst>
                <a:latin typeface="Times New Roman" pitchFamily="18" charset="0"/>
              </a:rPr>
              <a:t>3 </a:t>
            </a:r>
            <a:r>
              <a:rPr lang="en-US" sz="4000" b="0" u="sng">
                <a:effectLst>
                  <a:outerShdw blurRad="38100" dist="38100" dir="2700000" algn="tl">
                    <a:srgbClr val="000000"/>
                  </a:outerShdw>
                </a:effectLst>
                <a:latin typeface="Times New Roman" pitchFamily="18" charset="0"/>
              </a:rPr>
              <a:t>explaining and giving evidence that the Christ had to suffer and rise again from the dead</a:t>
            </a:r>
            <a:r>
              <a:rPr lang="en-US" sz="4000" b="0">
                <a:effectLst>
                  <a:outerShdw blurRad="38100" dist="38100" dir="2700000" algn="tl">
                    <a:srgbClr val="000000"/>
                  </a:outerShdw>
                </a:effectLst>
                <a:latin typeface="Times New Roman" pitchFamily="18" charset="0"/>
              </a:rPr>
              <a:t>, and saying, “This Jesus whom I am proclaiming to you is the Christ.” </a:t>
            </a:r>
          </a:p>
        </p:txBody>
      </p:sp>
      <p:sp>
        <p:nvSpPr>
          <p:cNvPr id="5" name="Rectangle 5"/>
          <p:cNvSpPr>
            <a:spLocks noChangeArrowheads="1"/>
          </p:cNvSpPr>
          <p:nvPr/>
        </p:nvSpPr>
        <p:spPr bwMode="auto">
          <a:xfrm>
            <a:off x="3200400" y="76200"/>
            <a:ext cx="5867400" cy="3200400"/>
          </a:xfrm>
          <a:prstGeom prst="rect">
            <a:avLst/>
          </a:prstGeom>
          <a:gradFill rotWithShape="0">
            <a:gsLst>
              <a:gs pos="0">
                <a:srgbClr val="000000"/>
              </a:gs>
              <a:gs pos="50000">
                <a:srgbClr val="6E0012"/>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4000" b="0" dirty="0" smtClean="0">
                <a:effectLst>
                  <a:outerShdw blurRad="38100" dist="38100" dir="2700000" algn="tl">
                    <a:srgbClr val="000000"/>
                  </a:outerShdw>
                </a:effectLst>
                <a:latin typeface="Times New Roman" pitchFamily="18" charset="0"/>
              </a:rPr>
              <a:t>Thessalonian synagogue:</a:t>
            </a:r>
            <a:endParaRPr lang="en-US" sz="4000" b="0" dirty="0">
              <a:effectLst>
                <a:outerShdw blurRad="38100" dist="38100" dir="2700000" algn="tl">
                  <a:srgbClr val="000000"/>
                </a:outerShdw>
              </a:effectLst>
              <a:latin typeface="Times New Roman" pitchFamily="18" charset="0"/>
            </a:endParaRPr>
          </a:p>
          <a:p>
            <a:pPr>
              <a:lnSpc>
                <a:spcPct val="70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They already respected </a:t>
            </a:r>
            <a:br>
              <a:rPr lang="en-US" sz="4000" b="0" dirty="0" smtClean="0">
                <a:effectLst>
                  <a:outerShdw blurRad="38100" dist="38100" dir="2700000" algn="tl">
                    <a:srgbClr val="000000"/>
                  </a:outerShdw>
                </a:effectLst>
                <a:latin typeface="Times New Roman" pitchFamily="18" charset="0"/>
              </a:rPr>
            </a:br>
            <a:r>
              <a:rPr lang="en-US" sz="4000" b="0" dirty="0" smtClean="0">
                <a:effectLst>
                  <a:outerShdw blurRad="38100" dist="38100" dir="2700000" algn="tl">
                    <a:srgbClr val="000000"/>
                  </a:outerShdw>
                </a:effectLst>
                <a:latin typeface="Times New Roman" pitchFamily="18" charset="0"/>
              </a:rPr>
              <a:t>    the Bible</a:t>
            </a:r>
          </a:p>
          <a:p>
            <a:pPr>
              <a:lnSpc>
                <a:spcPct val="70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Had their own copy</a:t>
            </a:r>
          </a:p>
          <a:p>
            <a:pPr>
              <a:lnSpc>
                <a:spcPct val="70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Certainly knew it had </a:t>
            </a:r>
            <a:br>
              <a:rPr lang="en-US" sz="4000" b="0" dirty="0" smtClean="0">
                <a:effectLst>
                  <a:outerShdw blurRad="38100" dist="38100" dir="2700000" algn="tl">
                    <a:srgbClr val="000000"/>
                  </a:outerShdw>
                </a:effectLst>
                <a:latin typeface="Times New Roman" pitchFamily="18" charset="0"/>
              </a:rPr>
            </a:br>
            <a:r>
              <a:rPr lang="en-US" sz="4000" b="0" dirty="0" smtClean="0">
                <a:effectLst>
                  <a:outerShdw blurRad="38100" dist="38100" dir="2700000" algn="tl">
                    <a:srgbClr val="000000"/>
                  </a:outerShdw>
                </a:effectLst>
                <a:latin typeface="Times New Roman" pitchFamily="18" charset="0"/>
              </a:rPr>
              <a:t>   been around for hundreds </a:t>
            </a:r>
            <a:br>
              <a:rPr lang="en-US" sz="4000" b="0" dirty="0" smtClean="0">
                <a:effectLst>
                  <a:outerShdw blurRad="38100" dist="38100" dir="2700000" algn="tl">
                    <a:srgbClr val="000000"/>
                  </a:outerShdw>
                </a:effectLst>
                <a:latin typeface="Times New Roman" pitchFamily="18" charset="0"/>
              </a:rPr>
            </a:br>
            <a:r>
              <a:rPr lang="en-US" sz="4000" b="0" dirty="0" smtClean="0">
                <a:effectLst>
                  <a:outerShdw blurRad="38100" dist="38100" dir="2700000" algn="tl">
                    <a:srgbClr val="000000"/>
                  </a:outerShdw>
                </a:effectLst>
                <a:latin typeface="Times New Roman" pitchFamily="18" charset="0"/>
              </a:rPr>
              <a:t>   of years…</a:t>
            </a:r>
          </a:p>
        </p:txBody>
      </p:sp>
      <p:sp>
        <p:nvSpPr>
          <p:cNvPr id="6" name="Oval 5"/>
          <p:cNvSpPr/>
          <p:nvPr/>
        </p:nvSpPr>
        <p:spPr bwMode="auto">
          <a:xfrm>
            <a:off x="609600" y="3220845"/>
            <a:ext cx="2438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7" name="Oval 6"/>
          <p:cNvSpPr/>
          <p:nvPr/>
        </p:nvSpPr>
        <p:spPr bwMode="auto">
          <a:xfrm>
            <a:off x="4038600" y="4146396"/>
            <a:ext cx="3962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pic>
        <p:nvPicPr>
          <p:cNvPr id="8" name="Picture 6" descr="D-G FRONT mediumborder"/>
          <p:cNvPicPr>
            <a:picLocks noChangeAspect="1" noChangeArrowheads="1"/>
          </p:cNvPicPr>
          <p:nvPr/>
        </p:nvPicPr>
        <p:blipFill>
          <a:blip r:embed="rId3" cstate="print"/>
          <a:srcRect/>
          <a:stretch>
            <a:fillRect/>
          </a:stretch>
        </p:blipFill>
        <p:spPr bwMode="auto">
          <a:xfrm rot="701871">
            <a:off x="2923112" y="354576"/>
            <a:ext cx="3100388" cy="4791075"/>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473091"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473092" name="Rectangle 4"/>
          <p:cNvSpPr>
            <a:spLocks noChangeArrowheads="1"/>
          </p:cNvSpPr>
          <p:nvPr/>
        </p:nvSpPr>
        <p:spPr bwMode="auto">
          <a:xfrm>
            <a:off x="838200" y="304800"/>
            <a:ext cx="7772400" cy="617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0000"/>
              </a:lnSpc>
              <a:spcBef>
                <a:spcPct val="5000"/>
              </a:spcBef>
              <a:defRPr/>
            </a:pPr>
            <a:r>
              <a:rPr lang="en-US" sz="4000" b="0">
                <a:effectLst>
                  <a:outerShdw blurRad="38100" dist="38100" dir="2700000" algn="tl">
                    <a:srgbClr val="000000"/>
                  </a:outerShdw>
                </a:effectLst>
                <a:latin typeface="Times New Roman" pitchFamily="18" charset="0"/>
              </a:rPr>
              <a:t>Acts 17:1 Now when they had traveled through Amphipolis and Apollonia, they came to Thessalonica, where there was a synagogue of the Jews. </a:t>
            </a:r>
          </a:p>
          <a:p>
            <a:pPr>
              <a:lnSpc>
                <a:spcPct val="70000"/>
              </a:lnSpc>
              <a:spcBef>
                <a:spcPct val="5000"/>
              </a:spcBef>
              <a:defRPr/>
            </a:pPr>
            <a:r>
              <a:rPr lang="en-US" sz="4000" b="0">
                <a:effectLst>
                  <a:outerShdw blurRad="38100" dist="38100" dir="2700000" algn="tl">
                    <a:srgbClr val="000000"/>
                  </a:outerShdw>
                </a:effectLst>
                <a:latin typeface="Times New Roman" pitchFamily="18" charset="0"/>
              </a:rPr>
              <a:t>2 And according to Paul’s custom, he went to them, and for three Sabbaths </a:t>
            </a:r>
            <a:r>
              <a:rPr lang="en-US" sz="4000" b="0" u="sng">
                <a:effectLst>
                  <a:outerShdw blurRad="38100" dist="38100" dir="2700000" algn="tl">
                    <a:srgbClr val="000000"/>
                  </a:outerShdw>
                </a:effectLst>
                <a:latin typeface="Times New Roman" pitchFamily="18" charset="0"/>
              </a:rPr>
              <a:t>reasoned with them from the Scriptures</a:t>
            </a:r>
            <a:r>
              <a:rPr lang="en-US" sz="4000" b="0">
                <a:effectLst>
                  <a:outerShdw blurRad="38100" dist="38100" dir="2700000" algn="tl">
                    <a:srgbClr val="000000"/>
                  </a:outerShdw>
                </a:effectLst>
                <a:latin typeface="Times New Roman" pitchFamily="18" charset="0"/>
              </a:rPr>
              <a:t>, </a:t>
            </a:r>
          </a:p>
          <a:p>
            <a:pPr>
              <a:lnSpc>
                <a:spcPct val="70000"/>
              </a:lnSpc>
              <a:spcBef>
                <a:spcPct val="5000"/>
              </a:spcBef>
              <a:defRPr/>
            </a:pPr>
            <a:r>
              <a:rPr lang="en-US" sz="4000" b="0">
                <a:effectLst>
                  <a:outerShdw blurRad="38100" dist="38100" dir="2700000" algn="tl">
                    <a:srgbClr val="000000"/>
                  </a:outerShdw>
                </a:effectLst>
                <a:latin typeface="Times New Roman" pitchFamily="18" charset="0"/>
              </a:rPr>
              <a:t>3 </a:t>
            </a:r>
            <a:r>
              <a:rPr lang="en-US" sz="4000" b="0" u="sng">
                <a:effectLst>
                  <a:outerShdw blurRad="38100" dist="38100" dir="2700000" algn="tl">
                    <a:srgbClr val="000000"/>
                  </a:outerShdw>
                </a:effectLst>
                <a:latin typeface="Times New Roman" pitchFamily="18" charset="0"/>
              </a:rPr>
              <a:t>explaining and giving evidence that the Christ had to suffer and rise again from the dead</a:t>
            </a:r>
            <a:r>
              <a:rPr lang="en-US" sz="4000" b="0">
                <a:effectLst>
                  <a:outerShdw blurRad="38100" dist="38100" dir="2700000" algn="tl">
                    <a:srgbClr val="000000"/>
                  </a:outerShdw>
                </a:effectLst>
                <a:latin typeface="Times New Roman" pitchFamily="18" charset="0"/>
              </a:rPr>
              <a:t>, and saying, “This Jesus whom I am proclaiming to you is the Christ.” </a:t>
            </a:r>
          </a:p>
        </p:txBody>
      </p:sp>
      <p:sp>
        <p:nvSpPr>
          <p:cNvPr id="6" name="Oval 5"/>
          <p:cNvSpPr/>
          <p:nvPr/>
        </p:nvSpPr>
        <p:spPr bwMode="auto">
          <a:xfrm>
            <a:off x="609600" y="3220845"/>
            <a:ext cx="2438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7" name="Oval 6"/>
          <p:cNvSpPr/>
          <p:nvPr/>
        </p:nvSpPr>
        <p:spPr bwMode="auto">
          <a:xfrm>
            <a:off x="4038600" y="4146396"/>
            <a:ext cx="3962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71715"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371716" name="Rectangle 4"/>
          <p:cNvSpPr>
            <a:spLocks noChangeArrowheads="1"/>
          </p:cNvSpPr>
          <p:nvPr/>
        </p:nvSpPr>
        <p:spPr bwMode="auto">
          <a:xfrm>
            <a:off x="838200" y="304800"/>
            <a:ext cx="7772400" cy="617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0000"/>
              </a:lnSpc>
              <a:spcBef>
                <a:spcPct val="5000"/>
              </a:spcBef>
              <a:defRPr/>
            </a:pPr>
            <a:r>
              <a:rPr lang="en-US" sz="4400" b="0" dirty="0">
                <a:effectLst>
                  <a:outerShdw blurRad="38100" dist="38100" dir="2700000" algn="tl">
                    <a:srgbClr val="000000"/>
                  </a:outerShdw>
                </a:effectLst>
                <a:latin typeface="Times New Roman" pitchFamily="18" charset="0"/>
              </a:rPr>
              <a:t>4 And some of them were persuaded and joined Paul and Silas, along with a large number of the God-fearing Greeks and </a:t>
            </a:r>
            <a:r>
              <a:rPr lang="en-US" sz="4400" b="0" dirty="0" smtClean="0">
                <a:effectLst>
                  <a:outerShdw blurRad="38100" dist="38100" dir="2700000" algn="tl">
                    <a:srgbClr val="000000"/>
                  </a:outerShdw>
                </a:effectLst>
                <a:latin typeface="Times New Roman" pitchFamily="18" charset="0"/>
              </a:rPr>
              <a:t>quite a few </a:t>
            </a:r>
            <a:r>
              <a:rPr lang="en-US" sz="4400" b="0" dirty="0">
                <a:effectLst>
                  <a:outerShdw blurRad="38100" dist="38100" dir="2700000" algn="tl">
                    <a:srgbClr val="000000"/>
                  </a:outerShdw>
                </a:effectLst>
                <a:latin typeface="Times New Roman" pitchFamily="18" charset="0"/>
              </a:rPr>
              <a:t>of the leading women.</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71715"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371716" name="Rectangle 4"/>
          <p:cNvSpPr>
            <a:spLocks noChangeArrowheads="1"/>
          </p:cNvSpPr>
          <p:nvPr/>
        </p:nvSpPr>
        <p:spPr bwMode="auto">
          <a:xfrm>
            <a:off x="838200" y="304800"/>
            <a:ext cx="7772400" cy="617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0000"/>
              </a:lnSpc>
              <a:spcBef>
                <a:spcPct val="5000"/>
              </a:spcBef>
              <a:defRPr/>
            </a:pPr>
            <a:r>
              <a:rPr lang="en-US" sz="4400" b="0" dirty="0">
                <a:effectLst>
                  <a:outerShdw blurRad="38100" dist="38100" dir="2700000" algn="tl">
                    <a:srgbClr val="000000"/>
                  </a:outerShdw>
                </a:effectLst>
                <a:latin typeface="Times New Roman" pitchFamily="18" charset="0"/>
              </a:rPr>
              <a:t>4 And some of them were persuaded and joined Paul and Silas, along with a large number of the God-fearing Greeks and </a:t>
            </a:r>
            <a:r>
              <a:rPr lang="en-US" sz="4400" b="0" dirty="0" smtClean="0">
                <a:effectLst>
                  <a:outerShdw blurRad="38100" dist="38100" dir="2700000" algn="tl">
                    <a:srgbClr val="000000"/>
                  </a:outerShdw>
                </a:effectLst>
                <a:latin typeface="Times New Roman" pitchFamily="18" charset="0"/>
              </a:rPr>
              <a:t>quite a few </a:t>
            </a:r>
            <a:r>
              <a:rPr lang="en-US" sz="4400" b="0" dirty="0">
                <a:effectLst>
                  <a:outerShdw blurRad="38100" dist="38100" dir="2700000" algn="tl">
                    <a:srgbClr val="000000"/>
                  </a:outerShdw>
                </a:effectLst>
                <a:latin typeface="Times New Roman" pitchFamily="18" charset="0"/>
              </a:rPr>
              <a:t>of the leading women.</a:t>
            </a:r>
          </a:p>
        </p:txBody>
      </p:sp>
      <p:sp>
        <p:nvSpPr>
          <p:cNvPr id="5" name="Oval 4"/>
          <p:cNvSpPr/>
          <p:nvPr/>
        </p:nvSpPr>
        <p:spPr bwMode="auto">
          <a:xfrm>
            <a:off x="609600" y="663498"/>
            <a:ext cx="3048000" cy="6858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71715"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371716" name="Rectangle 4"/>
          <p:cNvSpPr>
            <a:spLocks noChangeArrowheads="1"/>
          </p:cNvSpPr>
          <p:nvPr/>
        </p:nvSpPr>
        <p:spPr bwMode="auto">
          <a:xfrm>
            <a:off x="838200" y="304800"/>
            <a:ext cx="7772400" cy="617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0000"/>
              </a:lnSpc>
              <a:spcBef>
                <a:spcPct val="5000"/>
              </a:spcBef>
              <a:defRPr/>
            </a:pPr>
            <a:r>
              <a:rPr lang="en-US" sz="4400" b="0" dirty="0">
                <a:effectLst>
                  <a:outerShdw blurRad="38100" dist="38100" dir="2700000" algn="tl">
                    <a:srgbClr val="000000"/>
                  </a:outerShdw>
                </a:effectLst>
                <a:latin typeface="Times New Roman" pitchFamily="18" charset="0"/>
              </a:rPr>
              <a:t>4 And some of them were persuaded and joined Paul and Silas, along with a large number of the God-fearing Greeks and </a:t>
            </a:r>
            <a:r>
              <a:rPr lang="en-US" sz="4400" b="0" dirty="0" smtClean="0">
                <a:effectLst>
                  <a:outerShdw blurRad="38100" dist="38100" dir="2700000" algn="tl">
                    <a:srgbClr val="000000"/>
                  </a:outerShdw>
                </a:effectLst>
                <a:latin typeface="Times New Roman" pitchFamily="18" charset="0"/>
              </a:rPr>
              <a:t>quite a few of </a:t>
            </a:r>
            <a:r>
              <a:rPr lang="en-US" sz="4400" b="0" dirty="0">
                <a:effectLst>
                  <a:outerShdw blurRad="38100" dist="38100" dir="2700000" algn="tl">
                    <a:srgbClr val="000000"/>
                  </a:outerShdw>
                </a:effectLst>
                <a:latin typeface="Times New Roman" pitchFamily="18" charset="0"/>
              </a:rPr>
              <a:t>the leading women.</a:t>
            </a:r>
          </a:p>
        </p:txBody>
      </p:sp>
      <p:sp>
        <p:nvSpPr>
          <p:cNvPr id="5" name="Oval 4"/>
          <p:cNvSpPr/>
          <p:nvPr/>
        </p:nvSpPr>
        <p:spPr bwMode="auto">
          <a:xfrm>
            <a:off x="609600" y="663498"/>
            <a:ext cx="3048000" cy="6858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4724400" y="1089102"/>
            <a:ext cx="3581400" cy="6858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7" name="Oval 6"/>
          <p:cNvSpPr/>
          <p:nvPr/>
        </p:nvSpPr>
        <p:spPr bwMode="auto">
          <a:xfrm>
            <a:off x="609600" y="2079702"/>
            <a:ext cx="3048000" cy="6858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71715"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371716" name="Rectangle 4"/>
          <p:cNvSpPr>
            <a:spLocks noChangeArrowheads="1"/>
          </p:cNvSpPr>
          <p:nvPr/>
        </p:nvSpPr>
        <p:spPr bwMode="auto">
          <a:xfrm>
            <a:off x="838200" y="304800"/>
            <a:ext cx="7772400" cy="617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0000"/>
              </a:lnSpc>
              <a:spcBef>
                <a:spcPct val="5000"/>
              </a:spcBef>
              <a:defRPr/>
            </a:pPr>
            <a:r>
              <a:rPr lang="en-US" sz="4400" b="0" dirty="0">
                <a:effectLst>
                  <a:outerShdw blurRad="38100" dist="38100" dir="2700000" algn="tl">
                    <a:srgbClr val="000000"/>
                  </a:outerShdw>
                </a:effectLst>
                <a:latin typeface="Times New Roman" pitchFamily="18" charset="0"/>
              </a:rPr>
              <a:t>4 And some of them were persuaded and joined Paul and Silas, along with a large number of the God-fearing Greeks and </a:t>
            </a:r>
            <a:r>
              <a:rPr lang="en-US" sz="4400" b="0" dirty="0" smtClean="0">
                <a:effectLst>
                  <a:outerShdw blurRad="38100" dist="38100" dir="2700000" algn="tl">
                    <a:srgbClr val="000000"/>
                  </a:outerShdw>
                </a:effectLst>
                <a:latin typeface="Times New Roman" pitchFamily="18" charset="0"/>
              </a:rPr>
              <a:t>quite a few of </a:t>
            </a:r>
            <a:r>
              <a:rPr lang="en-US" sz="4400" b="0" dirty="0">
                <a:effectLst>
                  <a:outerShdw blurRad="38100" dist="38100" dir="2700000" algn="tl">
                    <a:srgbClr val="000000"/>
                  </a:outerShdw>
                </a:effectLst>
                <a:latin typeface="Times New Roman" pitchFamily="18" charset="0"/>
              </a:rPr>
              <a:t>the leading women.</a:t>
            </a:r>
          </a:p>
        </p:txBody>
      </p:sp>
      <p:sp>
        <p:nvSpPr>
          <p:cNvPr id="5" name="Oval 4"/>
          <p:cNvSpPr/>
          <p:nvPr/>
        </p:nvSpPr>
        <p:spPr bwMode="auto">
          <a:xfrm>
            <a:off x="609600" y="663498"/>
            <a:ext cx="3048000" cy="6858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4724400" y="1089102"/>
            <a:ext cx="3581400" cy="6858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7" name="Oval 6"/>
          <p:cNvSpPr/>
          <p:nvPr/>
        </p:nvSpPr>
        <p:spPr bwMode="auto">
          <a:xfrm>
            <a:off x="609600" y="2079702"/>
            <a:ext cx="3048000" cy="6858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8" name="Rectangle 4"/>
          <p:cNvSpPr>
            <a:spLocks noChangeArrowheads="1"/>
          </p:cNvSpPr>
          <p:nvPr/>
        </p:nvSpPr>
        <p:spPr bwMode="auto">
          <a:xfrm>
            <a:off x="990600" y="3200400"/>
            <a:ext cx="77724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0000"/>
              </a:lnSpc>
              <a:spcBef>
                <a:spcPct val="5000"/>
              </a:spcBef>
              <a:defRPr/>
            </a:pPr>
            <a:r>
              <a:rPr lang="en-US" sz="4400" b="0" dirty="0" smtClean="0">
                <a:effectLst>
                  <a:outerShdw blurRad="38100" dist="38100" dir="2700000" algn="tl">
                    <a:srgbClr val="000000"/>
                  </a:outerShdw>
                </a:effectLst>
                <a:latin typeface="Times New Roman" pitchFamily="18" charset="0"/>
              </a:rPr>
              <a:t>Jealous enemies organize a riot…</a:t>
            </a:r>
          </a:p>
          <a:p>
            <a:pPr>
              <a:lnSpc>
                <a:spcPct val="70000"/>
              </a:lnSpc>
              <a:spcBef>
                <a:spcPct val="5000"/>
              </a:spcBef>
              <a:defRPr/>
            </a:pPr>
            <a:r>
              <a:rPr lang="en-US" sz="4400" b="0" dirty="0" smtClean="0">
                <a:effectLst>
                  <a:outerShdw blurRad="38100" dist="38100" dir="2700000" algn="tl">
                    <a:srgbClr val="000000"/>
                  </a:outerShdw>
                </a:effectLst>
                <a:latin typeface="Times New Roman" pitchFamily="18" charset="0"/>
              </a:rPr>
              <a:t>17:6 When they did not find them, they began dragging Jason and some brethren before the city authorities, shouting, “These men </a:t>
            </a:r>
            <a:r>
              <a:rPr lang="en-US" sz="4400" b="0" u="sng" dirty="0" smtClean="0">
                <a:effectLst>
                  <a:outerShdw blurRad="38100" dist="38100" dir="2700000" algn="tl">
                    <a:srgbClr val="000000"/>
                  </a:outerShdw>
                </a:effectLst>
                <a:latin typeface="Times New Roman" pitchFamily="18" charset="0"/>
              </a:rPr>
              <a:t>who have upset the world</a:t>
            </a:r>
            <a:r>
              <a:rPr lang="en-US" sz="4400" b="0" dirty="0" smtClean="0">
                <a:effectLst>
                  <a:outerShdw blurRad="38100" dist="38100" dir="2700000" algn="tl">
                    <a:srgbClr val="000000"/>
                  </a:outerShdw>
                </a:effectLst>
                <a:latin typeface="Times New Roman" pitchFamily="18" charset="0"/>
              </a:rPr>
              <a:t> have come here also…”</a:t>
            </a:r>
            <a:endParaRPr lang="en-US" sz="44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477187"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a:p>
            <a:pPr>
              <a:spcBef>
                <a:spcPct val="5000"/>
              </a:spcBef>
              <a:buFont typeface="Wingdings" pitchFamily="2" charset="2"/>
              <a:buNone/>
              <a:defRPr/>
            </a:pPr>
            <a:r>
              <a:rPr lang="en-US" sz="4800" smtClean="0"/>
              <a:t>2 We always thank God for all of you and pray for you constantly. </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95267" name="Rectangle 3"/>
          <p:cNvSpPr>
            <a:spLocks noGrp="1" noChangeArrowheads="1"/>
          </p:cNvSpPr>
          <p:nvPr>
            <p:ph type="body" idx="1"/>
          </p:nvPr>
        </p:nvSpPr>
        <p:spPr/>
        <p:txBody>
          <a:bodyPr lIns="90488" tIns="44450" rIns="90488" bIns="44450"/>
          <a:lstStyle/>
          <a:p>
            <a:pPr>
              <a:spcBef>
                <a:spcPct val="5000"/>
              </a:spcBef>
              <a:buNone/>
              <a:defRPr/>
            </a:pPr>
            <a:r>
              <a:rPr lang="en-US" sz="4800" dirty="0" smtClean="0"/>
              <a:t>3 constantly bearing in mind your work of faith and labor of love and steadfastness of hope you have because of our Lord Jesus Christ. </a:t>
            </a:r>
          </a:p>
          <a:p>
            <a:pPr>
              <a:spcBef>
                <a:spcPct val="5000"/>
              </a:spcBef>
              <a:buFont typeface="Wingdings" pitchFamily="2" charset="2"/>
              <a:buNone/>
              <a:defRPr/>
            </a:pPr>
            <a:r>
              <a:rPr lang="en-US" sz="4800" dirty="0" smtClean="0"/>
              <a:t>4 We know that God loves you, dear brothers and sisters, and that he chose you to be his own people. </a:t>
            </a:r>
          </a:p>
        </p:txBody>
      </p:sp>
      <p:sp>
        <p:nvSpPr>
          <p:cNvPr id="76805" name="Oval 5"/>
          <p:cNvSpPr>
            <a:spLocks noChangeArrowheads="1"/>
          </p:cNvSpPr>
          <p:nvPr/>
        </p:nvSpPr>
        <p:spPr bwMode="auto">
          <a:xfrm>
            <a:off x="6400800" y="1936530"/>
            <a:ext cx="1752600" cy="609600"/>
          </a:xfrm>
          <a:prstGeom prst="ellipse">
            <a:avLst/>
          </a:prstGeom>
          <a:noFill/>
          <a:ln w="57150">
            <a:solidFill>
              <a:schemeClr val="tx1"/>
            </a:solidFill>
            <a:round/>
            <a:headEnd type="none" w="sm" len="sm"/>
            <a:tailEnd/>
          </a:ln>
        </p:spPr>
        <p:txBody>
          <a:bodyPr wrap="none" anchor="ctr"/>
          <a:lstStyle/>
          <a:p>
            <a:endParaRPr lang="en-US"/>
          </a:p>
        </p:txBody>
      </p:sp>
      <p:sp>
        <p:nvSpPr>
          <p:cNvPr id="8" name="Oval 6"/>
          <p:cNvSpPr>
            <a:spLocks noChangeArrowheads="1"/>
          </p:cNvSpPr>
          <p:nvPr/>
        </p:nvSpPr>
        <p:spPr bwMode="auto">
          <a:xfrm>
            <a:off x="4038600" y="2480440"/>
            <a:ext cx="1752600" cy="609600"/>
          </a:xfrm>
          <a:prstGeom prst="ellipse">
            <a:avLst/>
          </a:prstGeom>
          <a:noFill/>
          <a:ln w="57150">
            <a:solidFill>
              <a:schemeClr val="tx1"/>
            </a:solidFill>
            <a:round/>
            <a:headEnd type="none" w="sm" len="sm"/>
            <a:tailEnd/>
          </a:ln>
        </p:spPr>
        <p:txBody>
          <a:bodyPr wrap="none" anchor="ctr"/>
          <a:lstStyle/>
          <a:p>
            <a:endParaRPr lang="en-US"/>
          </a:p>
        </p:txBody>
      </p:sp>
      <p:sp>
        <p:nvSpPr>
          <p:cNvPr id="9" name="Oval 4"/>
          <p:cNvSpPr>
            <a:spLocks noChangeArrowheads="1"/>
          </p:cNvSpPr>
          <p:nvPr/>
        </p:nvSpPr>
        <p:spPr bwMode="auto">
          <a:xfrm>
            <a:off x="2133600" y="1938453"/>
            <a:ext cx="1752600" cy="609600"/>
          </a:xfrm>
          <a:prstGeom prst="ellips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96291" name="Rectangle 3"/>
          <p:cNvSpPr>
            <a:spLocks noGrp="1" noChangeArrowheads="1"/>
          </p:cNvSpPr>
          <p:nvPr>
            <p:ph type="body" idx="1"/>
          </p:nvPr>
        </p:nvSpPr>
        <p:spPr/>
        <p:txBody>
          <a:bodyPr lIns="90488" tIns="44450" rIns="90488" bIns="44450"/>
          <a:lstStyle/>
          <a:p>
            <a:pPr>
              <a:spcBef>
                <a:spcPct val="5000"/>
              </a:spcBef>
              <a:buNone/>
              <a:defRPr/>
            </a:pPr>
            <a:r>
              <a:rPr lang="en-US" sz="4800" dirty="0" smtClean="0"/>
              <a:t>3 constantly bearing in mind your work of faith and labor of love and steadfastness of hope you have because of our Lord Jesus Christ. </a:t>
            </a:r>
          </a:p>
          <a:p>
            <a:pPr>
              <a:spcBef>
                <a:spcPct val="5000"/>
              </a:spcBef>
              <a:buFont typeface="Wingdings" pitchFamily="2" charset="2"/>
              <a:buNone/>
              <a:defRPr/>
            </a:pPr>
            <a:r>
              <a:rPr lang="en-US" sz="4800" dirty="0" smtClean="0"/>
              <a:t>4 We know that God loves you, dear brothers and sisters, and that he chose you to be his own people. </a:t>
            </a:r>
          </a:p>
        </p:txBody>
      </p:sp>
      <p:sp>
        <p:nvSpPr>
          <p:cNvPr id="396295" name="Rectangle 7"/>
          <p:cNvSpPr>
            <a:spLocks noChangeArrowheads="1"/>
          </p:cNvSpPr>
          <p:nvPr/>
        </p:nvSpPr>
        <p:spPr bwMode="auto">
          <a:xfrm>
            <a:off x="838200" y="4038600"/>
            <a:ext cx="6858000" cy="228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4800" b="0">
                <a:effectLst>
                  <a:outerShdw blurRad="38100" dist="38100" dir="2700000" algn="tl">
                    <a:srgbClr val="000000"/>
                  </a:outerShdw>
                </a:effectLst>
                <a:latin typeface="Times New Roman" pitchFamily="18" charset="0"/>
              </a:rPr>
              <a:t>1Cor 13:13 And now these three remain: faith, hope and love. But the greatest of these is love.</a:t>
            </a:r>
          </a:p>
        </p:txBody>
      </p:sp>
      <p:sp>
        <p:nvSpPr>
          <p:cNvPr id="10" name="Oval 5"/>
          <p:cNvSpPr>
            <a:spLocks noChangeArrowheads="1"/>
          </p:cNvSpPr>
          <p:nvPr/>
        </p:nvSpPr>
        <p:spPr bwMode="auto">
          <a:xfrm>
            <a:off x="6400800" y="1936530"/>
            <a:ext cx="1752600" cy="609600"/>
          </a:xfrm>
          <a:prstGeom prst="ellipse">
            <a:avLst/>
          </a:prstGeom>
          <a:noFill/>
          <a:ln w="57150">
            <a:solidFill>
              <a:schemeClr val="tx1"/>
            </a:solidFill>
            <a:round/>
            <a:headEnd type="none" w="sm" len="sm"/>
            <a:tailEnd/>
          </a:ln>
        </p:spPr>
        <p:txBody>
          <a:bodyPr wrap="none" anchor="ctr"/>
          <a:lstStyle/>
          <a:p>
            <a:endParaRPr lang="en-US"/>
          </a:p>
        </p:txBody>
      </p:sp>
      <p:sp>
        <p:nvSpPr>
          <p:cNvPr id="11" name="Oval 6"/>
          <p:cNvSpPr>
            <a:spLocks noChangeArrowheads="1"/>
          </p:cNvSpPr>
          <p:nvPr/>
        </p:nvSpPr>
        <p:spPr bwMode="auto">
          <a:xfrm>
            <a:off x="4038600" y="2480440"/>
            <a:ext cx="1752600" cy="609600"/>
          </a:xfrm>
          <a:prstGeom prst="ellipse">
            <a:avLst/>
          </a:prstGeom>
          <a:noFill/>
          <a:ln w="57150">
            <a:solidFill>
              <a:schemeClr val="tx1"/>
            </a:solidFill>
            <a:round/>
            <a:headEnd type="none" w="sm" len="sm"/>
            <a:tailEnd/>
          </a:ln>
        </p:spPr>
        <p:txBody>
          <a:bodyPr wrap="none" anchor="ctr"/>
          <a:lstStyle/>
          <a:p>
            <a:endParaRPr lang="en-US"/>
          </a:p>
        </p:txBody>
      </p:sp>
      <p:sp>
        <p:nvSpPr>
          <p:cNvPr id="12" name="Oval 4"/>
          <p:cNvSpPr>
            <a:spLocks noChangeArrowheads="1"/>
          </p:cNvSpPr>
          <p:nvPr/>
        </p:nvSpPr>
        <p:spPr bwMode="auto">
          <a:xfrm>
            <a:off x="2133600" y="1938453"/>
            <a:ext cx="1752600" cy="609600"/>
          </a:xfrm>
          <a:prstGeom prst="ellips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479235"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5 For when we brought you the Good News, </a:t>
            </a:r>
            <a:r>
              <a:rPr lang="en-US" sz="4800" u="sng" smtClean="0"/>
              <a:t>it was not only with words but also with power</a:t>
            </a:r>
            <a:r>
              <a:rPr lang="en-US" sz="4800" smtClean="0"/>
              <a:t>, for the Holy Spirit gave you full assurance that what we said was true. And you know that the way we lived among you was further proof of the truth of our message. </a:t>
            </a:r>
          </a:p>
        </p:txBody>
      </p:sp>
      <p:sp>
        <p:nvSpPr>
          <p:cNvPr id="4" name="Oval 3"/>
          <p:cNvSpPr/>
          <p:nvPr/>
        </p:nvSpPr>
        <p:spPr bwMode="auto">
          <a:xfrm>
            <a:off x="228600" y="1882698"/>
            <a:ext cx="3276600" cy="7620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15395"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5395">
                                            <p:txEl>
                                              <p:pRg st="0" end="0"/>
                                            </p:txEl>
                                          </p:spTgt>
                                        </p:tgtEl>
                                        <p:attrNameLst>
                                          <p:attrName>style.visibility</p:attrName>
                                        </p:attrNameLst>
                                      </p:cBhvr>
                                      <p:to>
                                        <p:strVal val="visible"/>
                                      </p:to>
                                    </p:set>
                                    <p:animEffect transition="in" filter="wipe(left)">
                                      <p:cBhvr>
                                        <p:cTn id="7" dur="500"/>
                                        <p:tgtEl>
                                          <p:spTgt spid="3153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5395">
                                            <p:txEl>
                                              <p:pRg st="1" end="1"/>
                                            </p:txEl>
                                          </p:spTgt>
                                        </p:tgtEl>
                                        <p:attrNameLst>
                                          <p:attrName>style.visibility</p:attrName>
                                        </p:attrNameLst>
                                      </p:cBhvr>
                                      <p:to>
                                        <p:strVal val="visible"/>
                                      </p:to>
                                    </p:set>
                                    <p:animEffect transition="in" filter="wipe(left)">
                                      <p:cBhvr>
                                        <p:cTn id="12" dur="500"/>
                                        <p:tgtEl>
                                          <p:spTgt spid="3153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5395">
                                            <p:txEl>
                                              <p:pRg st="2" end="2"/>
                                            </p:txEl>
                                          </p:spTgt>
                                        </p:tgtEl>
                                        <p:attrNameLst>
                                          <p:attrName>style.visibility</p:attrName>
                                        </p:attrNameLst>
                                      </p:cBhvr>
                                      <p:to>
                                        <p:strVal val="visible"/>
                                      </p:to>
                                    </p:set>
                                    <p:animEffect transition="in" filter="wipe(left)">
                                      <p:cBhvr>
                                        <p:cTn id="17" dur="500"/>
                                        <p:tgtEl>
                                          <p:spTgt spid="3153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420867"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5 For when we brought you the Good News, it was not only with words but also with power, for </a:t>
            </a:r>
            <a:r>
              <a:rPr lang="en-US" sz="4800" u="sng" smtClean="0"/>
              <a:t>the Holy Spirit gave you full assurance that what we said was true</a:t>
            </a:r>
            <a:r>
              <a:rPr lang="en-US" sz="4800" smtClean="0"/>
              <a:t>. And you know that the way we lived among you was further proof of the truth of our message. </a:t>
            </a:r>
          </a:p>
        </p:txBody>
      </p:sp>
      <p:sp>
        <p:nvSpPr>
          <p:cNvPr id="4" name="Oval 3"/>
          <p:cNvSpPr/>
          <p:nvPr/>
        </p:nvSpPr>
        <p:spPr bwMode="auto">
          <a:xfrm>
            <a:off x="228600" y="1882698"/>
            <a:ext cx="3276600" cy="7620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480259"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5 For when we brought you the Good News, it was not only with words but also with power, for </a:t>
            </a:r>
            <a:r>
              <a:rPr lang="en-US" sz="4800" u="sng" smtClean="0"/>
              <a:t>the Holy Spirit gave you full assurance that what we said was true</a:t>
            </a:r>
            <a:r>
              <a:rPr lang="en-US" sz="4800" smtClean="0"/>
              <a:t>. And you know that the way we lived among you was further proof of the truth of our message. </a:t>
            </a:r>
          </a:p>
        </p:txBody>
      </p:sp>
      <p:sp>
        <p:nvSpPr>
          <p:cNvPr id="480260" name="Rectangle 4"/>
          <p:cNvSpPr>
            <a:spLocks noChangeArrowheads="1"/>
          </p:cNvSpPr>
          <p:nvPr/>
        </p:nvSpPr>
        <p:spPr bwMode="auto">
          <a:xfrm>
            <a:off x="1752600" y="4267200"/>
            <a:ext cx="7086600" cy="228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4800" b="0" dirty="0">
                <a:effectLst>
                  <a:outerShdw blurRad="38100" dist="38100" dir="2700000" algn="tl">
                    <a:srgbClr val="000000"/>
                  </a:outerShdw>
                </a:effectLst>
                <a:latin typeface="Times New Roman" pitchFamily="18" charset="0"/>
              </a:rPr>
              <a:t>Rom. </a:t>
            </a:r>
            <a:r>
              <a:rPr lang="en-US" sz="4800" b="0" dirty="0" smtClean="0">
                <a:effectLst>
                  <a:outerShdw blurRad="38100" dist="38100" dir="2700000" algn="tl">
                    <a:srgbClr val="000000"/>
                  </a:outerShdw>
                </a:effectLst>
                <a:latin typeface="Times New Roman" pitchFamily="18" charset="0"/>
              </a:rPr>
              <a:t>8:16 The Spirit himself testifies with our spirit that we are God’s children. </a:t>
            </a:r>
            <a:endParaRPr lang="en-US" sz="4800" b="0" dirty="0">
              <a:effectLst>
                <a:outerShdw blurRad="38100" dist="38100" dir="2700000" algn="tl">
                  <a:srgbClr val="000000"/>
                </a:outerShdw>
              </a:effectLst>
              <a:latin typeface="Times New Roman" pitchFamily="18" charset="0"/>
            </a:endParaRPr>
          </a:p>
        </p:txBody>
      </p:sp>
      <p:sp>
        <p:nvSpPr>
          <p:cNvPr id="5" name="Oval 4"/>
          <p:cNvSpPr/>
          <p:nvPr/>
        </p:nvSpPr>
        <p:spPr bwMode="auto">
          <a:xfrm>
            <a:off x="228600" y="1882698"/>
            <a:ext cx="3276600" cy="7620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480259"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5 For when we brought you the Good News, it was not only with words but also with power, for </a:t>
            </a:r>
            <a:r>
              <a:rPr lang="en-US" sz="4800" u="sng" smtClean="0"/>
              <a:t>the Holy Spirit gave you full assurance that what we said was true</a:t>
            </a:r>
            <a:r>
              <a:rPr lang="en-US" sz="4800" smtClean="0"/>
              <a:t>. And you know that the way we lived among you was further proof of the truth of our message. </a:t>
            </a:r>
          </a:p>
        </p:txBody>
      </p:sp>
      <p:sp>
        <p:nvSpPr>
          <p:cNvPr id="480260" name="Rectangle 4"/>
          <p:cNvSpPr>
            <a:spLocks noChangeArrowheads="1"/>
          </p:cNvSpPr>
          <p:nvPr/>
        </p:nvSpPr>
        <p:spPr bwMode="auto">
          <a:xfrm>
            <a:off x="1752600" y="4267200"/>
            <a:ext cx="7086600" cy="228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4800" b="0" dirty="0">
                <a:effectLst>
                  <a:outerShdw blurRad="38100" dist="38100" dir="2700000" algn="tl">
                    <a:srgbClr val="000000"/>
                  </a:outerShdw>
                </a:effectLst>
                <a:latin typeface="Times New Roman" pitchFamily="18" charset="0"/>
              </a:rPr>
              <a:t>Rom. </a:t>
            </a:r>
            <a:r>
              <a:rPr lang="en-US" sz="4800" b="0" dirty="0" smtClean="0">
                <a:effectLst>
                  <a:outerShdw blurRad="38100" dist="38100" dir="2700000" algn="tl">
                    <a:srgbClr val="000000"/>
                  </a:outerShdw>
                </a:effectLst>
                <a:latin typeface="Times New Roman" pitchFamily="18" charset="0"/>
              </a:rPr>
              <a:t>8:16 The Spirit himself testifies with our spirit that we are God’s children. </a:t>
            </a:r>
            <a:endParaRPr lang="en-US" sz="4800" b="0" dirty="0">
              <a:effectLst>
                <a:outerShdw blurRad="38100" dist="38100" dir="2700000" algn="tl">
                  <a:srgbClr val="000000"/>
                </a:outerShdw>
              </a:effectLst>
              <a:latin typeface="Times New Roman" pitchFamily="18" charset="0"/>
            </a:endParaRPr>
          </a:p>
        </p:txBody>
      </p:sp>
      <p:sp>
        <p:nvSpPr>
          <p:cNvPr id="5" name="Rectangle 4"/>
          <p:cNvSpPr>
            <a:spLocks noChangeArrowheads="1"/>
          </p:cNvSpPr>
          <p:nvPr/>
        </p:nvSpPr>
        <p:spPr bwMode="auto">
          <a:xfrm>
            <a:off x="76200" y="685800"/>
            <a:ext cx="89916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7200" b="0" dirty="0" smtClean="0">
                <a:effectLst>
                  <a:outerShdw blurRad="38100" dist="38100" dir="2700000" algn="tl">
                    <a:srgbClr val="000000"/>
                  </a:outerShdw>
                </a:effectLst>
                <a:latin typeface="Times New Roman" pitchFamily="18" charset="0"/>
              </a:rPr>
              <a:t>An encounter with God</a:t>
            </a:r>
            <a:endParaRPr lang="en-US" sz="7200" b="0" dirty="0">
              <a:effectLst>
                <a:outerShdw blurRad="38100" dist="38100" dir="2700000" algn="tl">
                  <a:srgbClr val="000000"/>
                </a:outerShdw>
              </a:effectLst>
              <a:latin typeface="Times New Roman" pitchFamily="18" charset="0"/>
            </a:endParaRPr>
          </a:p>
        </p:txBody>
      </p:sp>
      <p:sp>
        <p:nvSpPr>
          <p:cNvPr id="6" name="Oval 5"/>
          <p:cNvSpPr/>
          <p:nvPr/>
        </p:nvSpPr>
        <p:spPr bwMode="auto">
          <a:xfrm>
            <a:off x="228600" y="1882698"/>
            <a:ext cx="3276600" cy="7620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72739"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5 For when we brought you the Good News, it was not only with words but also with power, for the Holy Spirit gave you full assurance that what we said was true. And you know that </a:t>
            </a:r>
            <a:r>
              <a:rPr lang="en-US" sz="4800" u="sng" smtClean="0"/>
              <a:t>the way we lived among you was further proof</a:t>
            </a:r>
            <a:r>
              <a:rPr lang="en-US" sz="4800" smtClean="0"/>
              <a:t> of the truth of our message. </a:t>
            </a:r>
          </a:p>
        </p:txBody>
      </p:sp>
      <p:sp>
        <p:nvSpPr>
          <p:cNvPr id="4" name="Oval 3"/>
          <p:cNvSpPr/>
          <p:nvPr/>
        </p:nvSpPr>
        <p:spPr bwMode="auto">
          <a:xfrm>
            <a:off x="228600" y="1882698"/>
            <a:ext cx="3276600" cy="7620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73763"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6 So you </a:t>
            </a:r>
            <a:r>
              <a:rPr lang="en-US" sz="4800" u="sng" smtClean="0"/>
              <a:t>received the word with joy from the Holy Spirit</a:t>
            </a:r>
            <a:r>
              <a:rPr lang="en-US" sz="4800" smtClean="0"/>
              <a:t> in spite of the severe suffering it brought you. In this way, you imitated both us and the Lord. </a:t>
            </a:r>
          </a:p>
        </p:txBody>
      </p:sp>
      <p:sp>
        <p:nvSpPr>
          <p:cNvPr id="373764" name="Rectangle 4"/>
          <p:cNvSpPr>
            <a:spLocks noChangeArrowheads="1"/>
          </p:cNvSpPr>
          <p:nvPr/>
        </p:nvSpPr>
        <p:spPr bwMode="auto">
          <a:xfrm>
            <a:off x="1447800" y="4114800"/>
            <a:ext cx="2971800" cy="91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80000"/>
              </a:lnSpc>
              <a:spcBef>
                <a:spcPct val="10000"/>
              </a:spcBef>
              <a:defRPr/>
            </a:pPr>
            <a:r>
              <a:rPr lang="en-US" sz="7200" b="0">
                <a:effectLst>
                  <a:outerShdw blurRad="38100" dist="38100" dir="2700000" algn="tl">
                    <a:srgbClr val="000000"/>
                  </a:outerShdw>
                </a:effectLst>
                <a:latin typeface="Times New Roman" pitchFamily="18" charset="0"/>
              </a:rPr>
              <a:t>“Faith”</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47139"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dirty="0" smtClean="0"/>
              <a:t>6 So you received the word with joy from the Holy Spirit in spite of the severe suffering it brought</a:t>
            </a:r>
            <a:r>
              <a:rPr lang="en-US" sz="4800" u="sng" dirty="0" smtClean="0"/>
              <a:t> </a:t>
            </a:r>
            <a:r>
              <a:rPr lang="en-US" sz="4800" dirty="0" smtClean="0"/>
              <a:t>you. In this way, you imitated both us and the Lord. </a:t>
            </a:r>
          </a:p>
          <a:p>
            <a:pPr>
              <a:spcBef>
                <a:spcPct val="5000"/>
              </a:spcBef>
              <a:buFont typeface="Wingdings" pitchFamily="2" charset="2"/>
              <a:buNone/>
              <a:defRPr/>
            </a:pPr>
            <a:r>
              <a:rPr lang="en-US" sz="4800" dirty="0" smtClean="0"/>
              <a:t>7 As a result, you yourselves became an example to all the Christians in Greece. </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97315"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8 And </a:t>
            </a:r>
            <a:r>
              <a:rPr lang="en-US" sz="4800" u="sng" smtClean="0"/>
              <a:t>now the word of the Lord is ringing out from you to people everywhere</a:t>
            </a:r>
            <a:r>
              <a:rPr lang="en-US" sz="4800" smtClean="0"/>
              <a:t>, even beyond Greece, for wherever we go we find people telling us about your faith in God. We don’t need to tell them about it… </a:t>
            </a:r>
          </a:p>
        </p:txBody>
      </p:sp>
      <p:sp>
        <p:nvSpPr>
          <p:cNvPr id="397316" name="Rectangle 4"/>
          <p:cNvSpPr>
            <a:spLocks noChangeArrowheads="1"/>
          </p:cNvSpPr>
          <p:nvPr/>
        </p:nvSpPr>
        <p:spPr bwMode="auto">
          <a:xfrm>
            <a:off x="1143000" y="5257800"/>
            <a:ext cx="61722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8000"/>
              </a:lnSpc>
              <a:spcBef>
                <a:spcPct val="5000"/>
              </a:spcBef>
              <a:defRPr/>
            </a:pPr>
            <a:r>
              <a:rPr lang="en-US" sz="7200" b="0" dirty="0">
                <a:effectLst>
                  <a:outerShdw blurRad="38100" dist="38100" dir="2700000" algn="tl">
                    <a:srgbClr val="000000"/>
                  </a:outerShdw>
                </a:effectLst>
                <a:latin typeface="Times New Roman" pitchFamily="18" charset="0"/>
              </a:rPr>
              <a:t>“Labor of love”</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27683"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dirty="0" smtClean="0"/>
              <a:t>8 And </a:t>
            </a:r>
            <a:r>
              <a:rPr lang="en-US" sz="4800" u="sng" dirty="0" smtClean="0"/>
              <a:t>now the word of the Lord is ringing out from you to people everywhere, </a:t>
            </a:r>
            <a:r>
              <a:rPr lang="en-US" sz="4800" dirty="0" smtClean="0"/>
              <a:t>even beyond Greece, for wherever we go we find people telling us about your faith in God. We don’t need to tell them about it… </a:t>
            </a:r>
          </a:p>
        </p:txBody>
      </p:sp>
      <p:sp>
        <p:nvSpPr>
          <p:cNvPr id="327685" name="Rectangle 5"/>
          <p:cNvSpPr>
            <a:spLocks noChangeArrowheads="1"/>
          </p:cNvSpPr>
          <p:nvPr/>
        </p:nvSpPr>
        <p:spPr bwMode="auto">
          <a:xfrm>
            <a:off x="2743200" y="685800"/>
            <a:ext cx="62484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5400" b="0" dirty="0">
                <a:effectLst>
                  <a:outerShdw blurRad="38100" dist="38100" dir="2700000" algn="tl">
                    <a:srgbClr val="000000"/>
                  </a:outerShdw>
                </a:effectLst>
                <a:latin typeface="Times New Roman" pitchFamily="18" charset="0"/>
              </a:rPr>
              <a:t>NO SUCH THING as a loving body that fails to impact those </a:t>
            </a:r>
            <a:r>
              <a:rPr lang="en-US" sz="5400" b="0" dirty="0" smtClean="0">
                <a:effectLst>
                  <a:outerShdw blurRad="38100" dist="38100" dir="2700000" algn="tl">
                    <a:srgbClr val="000000"/>
                  </a:outerShdw>
                </a:effectLst>
                <a:latin typeface="Times New Roman" pitchFamily="18" charset="0"/>
              </a:rPr>
              <a:t>who don’t know…</a:t>
            </a:r>
            <a:endParaRPr lang="en-US" sz="5400" b="0" dirty="0">
              <a:effectLst>
                <a:outerShdw blurRad="38100" dist="38100" dir="2700000" algn="tl">
                  <a:srgbClr val="000000"/>
                </a:outerShdw>
              </a:effectLst>
              <a:latin typeface="Times New Roman" pitchFamily="18" charset="0"/>
            </a:endParaRPr>
          </a:p>
        </p:txBody>
      </p:sp>
      <p:sp>
        <p:nvSpPr>
          <p:cNvPr id="6" name="Rectangle 4"/>
          <p:cNvSpPr>
            <a:spLocks noChangeArrowheads="1"/>
          </p:cNvSpPr>
          <p:nvPr/>
        </p:nvSpPr>
        <p:spPr bwMode="auto">
          <a:xfrm>
            <a:off x="1143000" y="5257800"/>
            <a:ext cx="6172200" cy="83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8000"/>
              </a:lnSpc>
              <a:spcBef>
                <a:spcPct val="5000"/>
              </a:spcBef>
              <a:defRPr/>
            </a:pPr>
            <a:r>
              <a:rPr lang="en-US" sz="7200" b="0" dirty="0">
                <a:effectLst>
                  <a:outerShdw blurRad="38100" dist="38100" dir="2700000" algn="tl">
                    <a:srgbClr val="000000"/>
                  </a:outerShdw>
                </a:effectLst>
                <a:latin typeface="Times New Roman" pitchFamily="18" charset="0"/>
              </a:rPr>
              <a:t>“Labor of love”</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20515"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dirty="0" smtClean="0"/>
              <a:t>9 for they themselves keep talking about the wonderful welcome you gave us and how you </a:t>
            </a:r>
            <a:r>
              <a:rPr lang="en-US" sz="4800" u="sng" dirty="0" smtClean="0"/>
              <a:t>turned away from idols to serve the true and living God</a:t>
            </a:r>
            <a:r>
              <a:rPr lang="en-US" sz="4800" dirty="0" smtClean="0"/>
              <a:t>. </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lIns="90488" tIns="44450" rIns="90488" bIns="44450"/>
          <a:lstStyle/>
          <a:p>
            <a:pPr>
              <a:defRPr/>
            </a:pPr>
            <a:r>
              <a:rPr lang="en-US" sz="8000" dirty="0" smtClean="0"/>
              <a:t>1 Thessalonians</a:t>
            </a:r>
          </a:p>
        </p:txBody>
      </p:sp>
      <p:sp>
        <p:nvSpPr>
          <p:cNvPr id="321539"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10 And they speak of how </a:t>
            </a:r>
            <a:r>
              <a:rPr lang="en-US" sz="4800" u="sng" smtClean="0"/>
              <a:t>you are looking forward to the coming of God’s Son from heaven</a:t>
            </a:r>
            <a:r>
              <a:rPr lang="en-US" sz="4800" smtClean="0"/>
              <a:t>—Jesus, whom God raised from the dead. He is the one who has rescued us from the terrors of the coming judgment.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92195"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392196" name="Rectangle 4"/>
          <p:cNvSpPr>
            <a:spLocks noChangeArrowheads="1"/>
          </p:cNvSpPr>
          <p:nvPr/>
        </p:nvSpPr>
        <p:spPr bwMode="auto">
          <a:xfrm>
            <a:off x="838200" y="304800"/>
            <a:ext cx="7772400" cy="6324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4000" b="0" dirty="0">
                <a:effectLst>
                  <a:outerShdw blurRad="38100" dist="38100" dir="2700000" algn="tl">
                    <a:srgbClr val="000000"/>
                  </a:outerShdw>
                </a:effectLst>
                <a:latin typeface="Times New Roman" pitchFamily="18" charset="0"/>
              </a:rPr>
              <a:t>Acts 17:1 Now </a:t>
            </a:r>
            <a:r>
              <a:rPr lang="en-US" sz="4000" b="0" dirty="0" smtClean="0">
                <a:effectLst>
                  <a:outerShdw blurRad="38100" dist="38100" dir="2700000" algn="tl">
                    <a:srgbClr val="000000"/>
                  </a:outerShdw>
                </a:effectLst>
                <a:latin typeface="Times New Roman" pitchFamily="18" charset="0"/>
              </a:rPr>
              <a:t>… they </a:t>
            </a:r>
            <a:r>
              <a:rPr lang="en-US" sz="4000" b="0" dirty="0">
                <a:effectLst>
                  <a:outerShdw blurRad="38100" dist="38100" dir="2700000" algn="tl">
                    <a:srgbClr val="000000"/>
                  </a:outerShdw>
                </a:effectLst>
                <a:latin typeface="Times New Roman" pitchFamily="18" charset="0"/>
              </a:rPr>
              <a:t>came to Thessalonica, where there was a synagogue of the Jews. </a:t>
            </a:r>
          </a:p>
          <a:p>
            <a:pPr>
              <a:lnSpc>
                <a:spcPct val="70000"/>
              </a:lnSpc>
              <a:spcBef>
                <a:spcPct val="5000"/>
              </a:spcBef>
              <a:defRPr/>
            </a:pPr>
            <a:r>
              <a:rPr lang="en-US" sz="4000" b="0" dirty="0">
                <a:effectLst>
                  <a:outerShdw blurRad="38100" dist="38100" dir="2700000" algn="tl">
                    <a:srgbClr val="000000"/>
                  </a:outerShdw>
                </a:effectLst>
                <a:latin typeface="Times New Roman" pitchFamily="18" charset="0"/>
              </a:rPr>
              <a:t>2 And according to Paul’s custom, he went to them, and for three Sabbaths </a:t>
            </a:r>
            <a:r>
              <a:rPr lang="en-US" sz="4000" b="0" u="sng" dirty="0">
                <a:effectLst>
                  <a:outerShdw blurRad="38100" dist="38100" dir="2700000" algn="tl">
                    <a:srgbClr val="000000"/>
                  </a:outerShdw>
                </a:effectLst>
                <a:latin typeface="Times New Roman" pitchFamily="18" charset="0"/>
              </a:rPr>
              <a:t>reasoned with them from the Scriptures</a:t>
            </a:r>
            <a:r>
              <a:rPr lang="en-US" sz="4000" b="0" dirty="0">
                <a:effectLst>
                  <a:outerShdw blurRad="38100" dist="38100" dir="2700000" algn="tl">
                    <a:srgbClr val="000000"/>
                  </a:outerShdw>
                </a:effectLst>
                <a:latin typeface="Times New Roman" pitchFamily="18" charset="0"/>
              </a:rPr>
              <a:t>, </a:t>
            </a:r>
          </a:p>
          <a:p>
            <a:pPr>
              <a:lnSpc>
                <a:spcPct val="70000"/>
              </a:lnSpc>
              <a:spcBef>
                <a:spcPct val="5000"/>
              </a:spcBef>
              <a:defRPr/>
            </a:pPr>
            <a:r>
              <a:rPr lang="en-US" sz="4000" b="0" dirty="0">
                <a:effectLst>
                  <a:outerShdw blurRad="38100" dist="38100" dir="2700000" algn="tl">
                    <a:srgbClr val="000000"/>
                  </a:outerShdw>
                </a:effectLst>
                <a:latin typeface="Times New Roman" pitchFamily="18" charset="0"/>
              </a:rPr>
              <a:t>3 </a:t>
            </a:r>
            <a:r>
              <a:rPr lang="en-US" sz="4000" b="0" u="sng" dirty="0">
                <a:effectLst>
                  <a:outerShdw blurRad="38100" dist="38100" dir="2700000" algn="tl">
                    <a:srgbClr val="000000"/>
                  </a:outerShdw>
                </a:effectLst>
                <a:latin typeface="Times New Roman" pitchFamily="18" charset="0"/>
              </a:rPr>
              <a:t>explaining and giving evidence that the Christ had to suffer and rise again from the dead</a:t>
            </a:r>
            <a:r>
              <a:rPr lang="en-US" sz="4000" b="0" dirty="0">
                <a:effectLst>
                  <a:outerShdw blurRad="38100" dist="38100" dir="2700000" algn="tl">
                    <a:srgbClr val="000000"/>
                  </a:outerShdw>
                </a:effectLst>
                <a:latin typeface="Times New Roman" pitchFamily="18" charset="0"/>
              </a:rPr>
              <a:t>, and saying, “This Jesus whom I am proclaiming to you is the Christ.” </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418819"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10 And they speak of how </a:t>
            </a:r>
            <a:r>
              <a:rPr lang="en-US" sz="4800" u="sng" smtClean="0"/>
              <a:t>you are looking forward to the coming of God’s Son from heaven</a:t>
            </a:r>
            <a:r>
              <a:rPr lang="en-US" sz="4800" smtClean="0"/>
              <a:t>—Jesus, whom God raised from the dead. He is the one who has rescued us from the terrors of the coming judgment.</a:t>
            </a:r>
          </a:p>
        </p:txBody>
      </p:sp>
      <p:sp>
        <p:nvSpPr>
          <p:cNvPr id="418820" name="Rectangle 4"/>
          <p:cNvSpPr>
            <a:spLocks noChangeArrowheads="1"/>
          </p:cNvSpPr>
          <p:nvPr/>
        </p:nvSpPr>
        <p:spPr bwMode="auto">
          <a:xfrm>
            <a:off x="1524000" y="4114800"/>
            <a:ext cx="31242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8000"/>
              </a:lnSpc>
              <a:spcBef>
                <a:spcPct val="5000"/>
              </a:spcBef>
              <a:defRPr/>
            </a:pPr>
            <a:r>
              <a:rPr lang="en-US" sz="7200" b="0" dirty="0">
                <a:effectLst>
                  <a:outerShdw blurRad="38100" dist="38100" dir="2700000" algn="tl">
                    <a:srgbClr val="000000"/>
                  </a:outerShdw>
                </a:effectLst>
                <a:latin typeface="Times New Roman" pitchFamily="18" charset="0"/>
              </a:rPr>
              <a:t>“Hope”</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418819"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10 And they speak of how </a:t>
            </a:r>
            <a:r>
              <a:rPr lang="en-US" sz="4800" u="sng" smtClean="0"/>
              <a:t>you are looking forward to the coming of God’s Son from heaven</a:t>
            </a:r>
            <a:r>
              <a:rPr lang="en-US" sz="4800" smtClean="0"/>
              <a:t>—Jesus, whom God raised from the dead. He is the one who has rescued us from the terrors of the coming judgment.</a:t>
            </a:r>
          </a:p>
        </p:txBody>
      </p:sp>
      <p:sp>
        <p:nvSpPr>
          <p:cNvPr id="418820" name="Rectangle 4"/>
          <p:cNvSpPr>
            <a:spLocks noChangeArrowheads="1"/>
          </p:cNvSpPr>
          <p:nvPr/>
        </p:nvSpPr>
        <p:spPr bwMode="auto">
          <a:xfrm>
            <a:off x="1524000" y="4114800"/>
            <a:ext cx="31242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8000"/>
              </a:lnSpc>
              <a:spcBef>
                <a:spcPct val="5000"/>
              </a:spcBef>
              <a:defRPr/>
            </a:pPr>
            <a:r>
              <a:rPr lang="en-US" sz="7200" b="0" dirty="0">
                <a:effectLst>
                  <a:outerShdw blurRad="38100" dist="38100" dir="2700000" algn="tl">
                    <a:srgbClr val="000000"/>
                  </a:outerShdw>
                </a:effectLst>
                <a:latin typeface="Times New Roman" pitchFamily="18" charset="0"/>
              </a:rPr>
              <a:t>“Hope”</a:t>
            </a:r>
          </a:p>
        </p:txBody>
      </p:sp>
      <p:sp>
        <p:nvSpPr>
          <p:cNvPr id="5" name="Rectangle 4"/>
          <p:cNvSpPr>
            <a:spLocks noChangeArrowheads="1"/>
          </p:cNvSpPr>
          <p:nvPr/>
        </p:nvSpPr>
        <p:spPr bwMode="auto">
          <a:xfrm>
            <a:off x="1752600" y="5181600"/>
            <a:ext cx="60960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8000"/>
              </a:lnSpc>
              <a:spcBef>
                <a:spcPct val="5000"/>
              </a:spcBef>
              <a:defRPr/>
            </a:pPr>
            <a:r>
              <a:rPr lang="en-US" sz="7200" b="0" dirty="0" smtClean="0">
                <a:effectLst>
                  <a:outerShdw blurRad="38100" dist="38100" dir="2700000" algn="tl">
                    <a:srgbClr val="000000"/>
                  </a:outerShdw>
                </a:effectLst>
                <a:latin typeface="Times New Roman" pitchFamily="18" charset="0"/>
              </a:rPr>
              <a:t>=“Anticipation”</a:t>
            </a:r>
            <a:endParaRPr lang="en-US" sz="72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7076"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6000" b="0" dirty="0">
                <a:effectLst>
                  <a:outerShdw blurRad="38100" dist="38100" dir="2700000" algn="tl">
                    <a:srgbClr val="000000"/>
                  </a:outerShdw>
                </a:effectLst>
                <a:latin typeface="Times New Roman" pitchFamily="18" charset="0"/>
              </a:rPr>
              <a:t>The </a:t>
            </a:r>
            <a:r>
              <a:rPr lang="en-US" sz="6000" b="0" dirty="0" smtClean="0">
                <a:effectLst>
                  <a:outerShdw blurRad="38100" dist="38100" dir="2700000" algn="tl">
                    <a:srgbClr val="000000"/>
                  </a:outerShdw>
                </a:effectLst>
                <a:latin typeface="Times New Roman" pitchFamily="18" charset="0"/>
              </a:rPr>
              <a:t>Good News:</a:t>
            </a: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r>
              <a:rPr lang="en-US" sz="6000" b="0" dirty="0" smtClean="0">
                <a:effectLst>
                  <a:outerShdw blurRad="38100" dist="38100" dir="2700000" algn="tl">
                    <a:srgbClr val="000000"/>
                  </a:outerShdw>
                </a:effectLst>
                <a:latin typeface="Times New Roman" pitchFamily="18" charset="0"/>
              </a:rPr>
              <a:t>Backed by evidence and reason </a:t>
            </a: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r>
              <a:rPr lang="en-US" sz="6000" b="0" dirty="0" smtClean="0">
                <a:effectLst>
                  <a:outerShdw blurRad="38100" dist="38100" dir="2700000" algn="tl">
                    <a:srgbClr val="000000"/>
                  </a:outerShdw>
                </a:effectLst>
                <a:latin typeface="Times New Roman" pitchFamily="18" charset="0"/>
              </a:rPr>
              <a:t>Based on reasonable faith</a:t>
            </a: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r>
              <a:rPr lang="en-US" sz="6000" b="0" dirty="0" smtClean="0">
                <a:effectLst>
                  <a:outerShdw blurRad="38100" dist="38100" dir="2700000" algn="tl">
                    <a:srgbClr val="000000"/>
                  </a:outerShdw>
                </a:effectLst>
                <a:latin typeface="Times New Roman" pitchFamily="18" charset="0"/>
              </a:rPr>
              <a:t>Free of charge!</a:t>
            </a:r>
            <a:endParaRPr lang="en-US" sz="6000" b="0" dirty="0">
              <a:effectLst>
                <a:outerShdw blurRad="38100" dist="38100" dir="2700000" algn="tl">
                  <a:srgbClr val="000000"/>
                </a:outerShdw>
              </a:effectLst>
              <a:latin typeface="Times New Roman" pitchFamily="18"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87076">
                                            <p:txEl>
                                              <p:pRg st="2" end="2"/>
                                            </p:txEl>
                                          </p:spTgt>
                                        </p:tgtEl>
                                        <p:attrNameLst>
                                          <p:attrName>style.visibility</p:attrName>
                                        </p:attrNameLst>
                                      </p:cBhvr>
                                      <p:to>
                                        <p:strVal val="visible"/>
                                      </p:to>
                                    </p:set>
                                    <p:animEffect transition="in" filter="wipe(left)">
                                      <p:cBhvr>
                                        <p:cTn id="7" dur="500"/>
                                        <p:tgtEl>
                                          <p:spTgt spid="38707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87076">
                                            <p:txEl>
                                              <p:pRg st="4" end="4"/>
                                            </p:txEl>
                                          </p:spTgt>
                                        </p:tgtEl>
                                        <p:attrNameLst>
                                          <p:attrName>style.visibility</p:attrName>
                                        </p:attrNameLst>
                                      </p:cBhvr>
                                      <p:to>
                                        <p:strVal val="visible"/>
                                      </p:to>
                                    </p:set>
                                    <p:animEffect transition="in" filter="wipe(left)">
                                      <p:cBhvr>
                                        <p:cTn id="12" dur="500"/>
                                        <p:tgtEl>
                                          <p:spTgt spid="387076">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87076">
                                            <p:txEl>
                                              <p:pRg st="6" end="6"/>
                                            </p:txEl>
                                          </p:spTgt>
                                        </p:tgtEl>
                                        <p:attrNameLst>
                                          <p:attrName>style.visibility</p:attrName>
                                        </p:attrNameLst>
                                      </p:cBhvr>
                                      <p:to>
                                        <p:strVal val="visible"/>
                                      </p:to>
                                    </p:set>
                                    <p:animEffect transition="in" filter="wipe(left)">
                                      <p:cBhvr>
                                        <p:cTn id="17" dur="500"/>
                                        <p:tgtEl>
                                          <p:spTgt spid="38707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42" name="Rectangle 2"/>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6000" b="0" dirty="0" smtClean="0">
                <a:effectLst>
                  <a:outerShdw blurRad="38100" dist="38100" dir="2700000" algn="tl">
                    <a:srgbClr val="000000"/>
                  </a:outerShdw>
                </a:effectLst>
                <a:latin typeface="Times New Roman" pitchFamily="18" charset="0"/>
              </a:rPr>
              <a:t>Outworking God’s Gift:</a:t>
            </a:r>
          </a:p>
          <a:p>
            <a:pPr>
              <a:lnSpc>
                <a:spcPct val="70000"/>
              </a:lnSpc>
              <a:spcBef>
                <a:spcPct val="5000"/>
              </a:spcBef>
              <a:defRPr/>
            </a:pP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r>
              <a:rPr lang="en-US" sz="6000" b="0" dirty="0">
                <a:effectLst>
                  <a:outerShdw blurRad="38100" dist="38100" dir="2700000" algn="tl">
                    <a:srgbClr val="000000"/>
                  </a:outerShdw>
                </a:effectLst>
                <a:latin typeface="Times New Roman" pitchFamily="18" charset="0"/>
              </a:rPr>
              <a:t>Faith - </a:t>
            </a:r>
          </a:p>
          <a:p>
            <a:pPr>
              <a:lnSpc>
                <a:spcPct val="70000"/>
              </a:lnSpc>
              <a:spcBef>
                <a:spcPct val="5000"/>
              </a:spcBef>
              <a:defRPr/>
            </a:pP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r>
              <a:rPr lang="en-US" sz="6000" b="0" dirty="0">
                <a:effectLst>
                  <a:outerShdw blurRad="38100" dist="38100" dir="2700000" algn="tl">
                    <a:srgbClr val="000000"/>
                  </a:outerShdw>
                </a:effectLst>
                <a:latin typeface="Times New Roman" pitchFamily="18" charset="0"/>
              </a:rPr>
              <a:t>Hope -</a:t>
            </a:r>
          </a:p>
          <a:p>
            <a:pPr>
              <a:lnSpc>
                <a:spcPct val="70000"/>
              </a:lnSpc>
              <a:spcBef>
                <a:spcPct val="5000"/>
              </a:spcBef>
              <a:defRPr/>
            </a:pP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r>
              <a:rPr lang="en-US" sz="6000" b="0" dirty="0">
                <a:effectLst>
                  <a:outerShdw blurRad="38100" dist="38100" dir="2700000" algn="tl">
                    <a:srgbClr val="000000"/>
                  </a:outerShdw>
                </a:effectLst>
                <a:latin typeface="Times New Roman" pitchFamily="18" charset="0"/>
              </a:rPr>
              <a:t>Love -</a:t>
            </a:r>
          </a:p>
        </p:txBody>
      </p:sp>
      <p:sp>
        <p:nvSpPr>
          <p:cNvPr id="419843" name="Rectangle 3"/>
          <p:cNvSpPr>
            <a:spLocks noChangeArrowheads="1"/>
          </p:cNvSpPr>
          <p:nvPr/>
        </p:nvSpPr>
        <p:spPr bwMode="auto">
          <a:xfrm>
            <a:off x="2362200" y="838200"/>
            <a:ext cx="6400800" cy="198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5400" b="0">
                <a:effectLst>
                  <a:outerShdw blurRad="38100" dist="38100" dir="2700000" algn="tl">
                    <a:srgbClr val="000000"/>
                  </a:outerShdw>
                </a:effectLst>
                <a:latin typeface="Times New Roman" pitchFamily="18" charset="0"/>
              </a:rPr>
              <a:t>Put your trust in Jesus and begin a relationship with God</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8100"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6000" b="0" dirty="0" smtClean="0">
                <a:effectLst>
                  <a:outerShdw blurRad="38100" dist="38100" dir="2700000" algn="tl">
                    <a:srgbClr val="000000"/>
                  </a:outerShdw>
                </a:effectLst>
                <a:latin typeface="Times New Roman" pitchFamily="18" charset="0"/>
              </a:rPr>
              <a:t>Outworking God’s Gift:</a:t>
            </a:r>
          </a:p>
          <a:p>
            <a:pPr>
              <a:lnSpc>
                <a:spcPct val="70000"/>
              </a:lnSpc>
              <a:spcBef>
                <a:spcPct val="5000"/>
              </a:spcBef>
              <a:defRPr/>
            </a:pP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r>
              <a:rPr lang="en-US" sz="6000" b="0" dirty="0">
                <a:effectLst>
                  <a:outerShdw blurRad="38100" dist="38100" dir="2700000" algn="tl">
                    <a:srgbClr val="000000"/>
                  </a:outerShdw>
                </a:effectLst>
                <a:latin typeface="Times New Roman" pitchFamily="18" charset="0"/>
              </a:rPr>
              <a:t>Faith - </a:t>
            </a:r>
          </a:p>
          <a:p>
            <a:pPr>
              <a:lnSpc>
                <a:spcPct val="70000"/>
              </a:lnSpc>
              <a:spcBef>
                <a:spcPct val="5000"/>
              </a:spcBef>
              <a:defRPr/>
            </a:pP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r>
              <a:rPr lang="en-US" sz="6000" b="0" dirty="0">
                <a:effectLst>
                  <a:outerShdw blurRad="38100" dist="38100" dir="2700000" algn="tl">
                    <a:srgbClr val="000000"/>
                  </a:outerShdw>
                </a:effectLst>
                <a:latin typeface="Times New Roman" pitchFamily="18" charset="0"/>
              </a:rPr>
              <a:t>Hope -</a:t>
            </a:r>
          </a:p>
          <a:p>
            <a:pPr>
              <a:lnSpc>
                <a:spcPct val="70000"/>
              </a:lnSpc>
              <a:spcBef>
                <a:spcPct val="5000"/>
              </a:spcBef>
              <a:defRPr/>
            </a:pP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r>
              <a:rPr lang="en-US" sz="6000" b="0" dirty="0">
                <a:effectLst>
                  <a:outerShdw blurRad="38100" dist="38100" dir="2700000" algn="tl">
                    <a:srgbClr val="000000"/>
                  </a:outerShdw>
                </a:effectLst>
                <a:latin typeface="Times New Roman" pitchFamily="18" charset="0"/>
              </a:rPr>
              <a:t>Love -</a:t>
            </a:r>
          </a:p>
        </p:txBody>
      </p:sp>
      <p:sp>
        <p:nvSpPr>
          <p:cNvPr id="388101" name="Rectangle 5"/>
          <p:cNvSpPr>
            <a:spLocks noChangeArrowheads="1"/>
          </p:cNvSpPr>
          <p:nvPr/>
        </p:nvSpPr>
        <p:spPr bwMode="auto">
          <a:xfrm>
            <a:off x="2362200" y="2209800"/>
            <a:ext cx="5791200" cy="190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5400" b="0" dirty="0">
                <a:effectLst>
                  <a:outerShdw blurRad="38100" dist="38100" dir="2700000" algn="tl">
                    <a:srgbClr val="000000"/>
                  </a:outerShdw>
                </a:effectLst>
                <a:latin typeface="Times New Roman" pitchFamily="18" charset="0"/>
              </a:rPr>
              <a:t>Get your life into perspective because it’s eternal</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24"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6000" b="0" dirty="0" smtClean="0">
                <a:effectLst>
                  <a:outerShdw blurRad="38100" dist="38100" dir="2700000" algn="tl">
                    <a:srgbClr val="000000"/>
                  </a:outerShdw>
                </a:effectLst>
                <a:latin typeface="Times New Roman" pitchFamily="18" charset="0"/>
              </a:rPr>
              <a:t>Outworking God’s Gift:</a:t>
            </a:r>
          </a:p>
          <a:p>
            <a:pPr>
              <a:lnSpc>
                <a:spcPct val="70000"/>
              </a:lnSpc>
              <a:spcBef>
                <a:spcPct val="5000"/>
              </a:spcBef>
              <a:defRPr/>
            </a:pP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r>
              <a:rPr lang="en-US" sz="6000" b="0" dirty="0">
                <a:effectLst>
                  <a:outerShdw blurRad="38100" dist="38100" dir="2700000" algn="tl">
                    <a:srgbClr val="000000"/>
                  </a:outerShdw>
                </a:effectLst>
                <a:latin typeface="Times New Roman" pitchFamily="18" charset="0"/>
              </a:rPr>
              <a:t>Faith - </a:t>
            </a:r>
          </a:p>
          <a:p>
            <a:pPr>
              <a:lnSpc>
                <a:spcPct val="70000"/>
              </a:lnSpc>
              <a:spcBef>
                <a:spcPct val="5000"/>
              </a:spcBef>
              <a:defRPr/>
            </a:pP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r>
              <a:rPr lang="en-US" sz="6000" b="0" dirty="0">
                <a:effectLst>
                  <a:outerShdw blurRad="38100" dist="38100" dir="2700000" algn="tl">
                    <a:srgbClr val="000000"/>
                  </a:outerShdw>
                </a:effectLst>
                <a:latin typeface="Times New Roman" pitchFamily="18" charset="0"/>
              </a:rPr>
              <a:t>Hope -</a:t>
            </a:r>
          </a:p>
          <a:p>
            <a:pPr>
              <a:lnSpc>
                <a:spcPct val="70000"/>
              </a:lnSpc>
              <a:spcBef>
                <a:spcPct val="5000"/>
              </a:spcBef>
              <a:defRPr/>
            </a:pPr>
            <a:endParaRPr lang="en-US" sz="6000" b="0" dirty="0">
              <a:effectLst>
                <a:outerShdw blurRad="38100" dist="38100" dir="2700000" algn="tl">
                  <a:srgbClr val="000000"/>
                </a:outerShdw>
              </a:effectLst>
              <a:latin typeface="Times New Roman" pitchFamily="18" charset="0"/>
            </a:endParaRPr>
          </a:p>
          <a:p>
            <a:pPr>
              <a:lnSpc>
                <a:spcPct val="70000"/>
              </a:lnSpc>
              <a:spcBef>
                <a:spcPct val="5000"/>
              </a:spcBef>
              <a:defRPr/>
            </a:pPr>
            <a:r>
              <a:rPr lang="en-US" sz="6000" b="0" dirty="0">
                <a:effectLst>
                  <a:outerShdw blurRad="38100" dist="38100" dir="2700000" algn="tl">
                    <a:srgbClr val="000000"/>
                  </a:outerShdw>
                </a:effectLst>
                <a:latin typeface="Times New Roman" pitchFamily="18" charset="0"/>
              </a:rPr>
              <a:t>Love -</a:t>
            </a:r>
          </a:p>
        </p:txBody>
      </p:sp>
      <p:sp>
        <p:nvSpPr>
          <p:cNvPr id="389125" name="Rectangle 5"/>
          <p:cNvSpPr>
            <a:spLocks noChangeArrowheads="1"/>
          </p:cNvSpPr>
          <p:nvPr/>
        </p:nvSpPr>
        <p:spPr bwMode="auto">
          <a:xfrm>
            <a:off x="2362200" y="3810000"/>
            <a:ext cx="6629400" cy="190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5400" b="0">
                <a:effectLst>
                  <a:outerShdw blurRad="38100" dist="38100" dir="2700000" algn="tl">
                    <a:srgbClr val="000000"/>
                  </a:outerShdw>
                </a:effectLst>
                <a:latin typeface="Times New Roman" pitchFamily="18" charset="0"/>
              </a:rPr>
              <a:t>Learn the joy of giving your life away to others who need it!</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92195"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392196" name="Rectangle 4"/>
          <p:cNvSpPr>
            <a:spLocks noChangeArrowheads="1"/>
          </p:cNvSpPr>
          <p:nvPr/>
        </p:nvSpPr>
        <p:spPr bwMode="auto">
          <a:xfrm>
            <a:off x="838200" y="304800"/>
            <a:ext cx="7772400" cy="6324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4000" b="0" dirty="0">
                <a:effectLst>
                  <a:outerShdw blurRad="38100" dist="38100" dir="2700000" algn="tl">
                    <a:srgbClr val="000000"/>
                  </a:outerShdw>
                </a:effectLst>
                <a:latin typeface="Times New Roman" pitchFamily="18" charset="0"/>
              </a:rPr>
              <a:t>Acts 17:1 Now </a:t>
            </a:r>
            <a:r>
              <a:rPr lang="en-US" sz="4000" b="0" dirty="0" smtClean="0">
                <a:effectLst>
                  <a:outerShdw blurRad="38100" dist="38100" dir="2700000" algn="tl">
                    <a:srgbClr val="000000"/>
                  </a:outerShdw>
                </a:effectLst>
                <a:latin typeface="Times New Roman" pitchFamily="18" charset="0"/>
              </a:rPr>
              <a:t>… they </a:t>
            </a:r>
            <a:r>
              <a:rPr lang="en-US" sz="4000" b="0" dirty="0">
                <a:effectLst>
                  <a:outerShdw blurRad="38100" dist="38100" dir="2700000" algn="tl">
                    <a:srgbClr val="000000"/>
                  </a:outerShdw>
                </a:effectLst>
                <a:latin typeface="Times New Roman" pitchFamily="18" charset="0"/>
              </a:rPr>
              <a:t>came to Thessalonica, where there was a synagogue of the Jews. </a:t>
            </a:r>
          </a:p>
          <a:p>
            <a:pPr>
              <a:lnSpc>
                <a:spcPct val="70000"/>
              </a:lnSpc>
              <a:spcBef>
                <a:spcPct val="5000"/>
              </a:spcBef>
              <a:defRPr/>
            </a:pPr>
            <a:r>
              <a:rPr lang="en-US" sz="4000" b="0" dirty="0">
                <a:effectLst>
                  <a:outerShdw blurRad="38100" dist="38100" dir="2700000" algn="tl">
                    <a:srgbClr val="000000"/>
                  </a:outerShdw>
                </a:effectLst>
                <a:latin typeface="Times New Roman" pitchFamily="18" charset="0"/>
              </a:rPr>
              <a:t>2 And according to Paul’s custom, he went to them, and for three Sabbaths </a:t>
            </a:r>
            <a:r>
              <a:rPr lang="en-US" sz="4000" b="0" u="sng" dirty="0">
                <a:effectLst>
                  <a:outerShdw blurRad="38100" dist="38100" dir="2700000" algn="tl">
                    <a:srgbClr val="000000"/>
                  </a:outerShdw>
                </a:effectLst>
                <a:latin typeface="Times New Roman" pitchFamily="18" charset="0"/>
              </a:rPr>
              <a:t>reasoned with them from the Scriptures</a:t>
            </a:r>
            <a:r>
              <a:rPr lang="en-US" sz="4000" b="0" dirty="0">
                <a:effectLst>
                  <a:outerShdw blurRad="38100" dist="38100" dir="2700000" algn="tl">
                    <a:srgbClr val="000000"/>
                  </a:outerShdw>
                </a:effectLst>
                <a:latin typeface="Times New Roman" pitchFamily="18" charset="0"/>
              </a:rPr>
              <a:t>, </a:t>
            </a:r>
          </a:p>
          <a:p>
            <a:pPr>
              <a:lnSpc>
                <a:spcPct val="70000"/>
              </a:lnSpc>
              <a:spcBef>
                <a:spcPct val="5000"/>
              </a:spcBef>
              <a:defRPr/>
            </a:pPr>
            <a:r>
              <a:rPr lang="en-US" sz="4000" b="0" dirty="0">
                <a:effectLst>
                  <a:outerShdw blurRad="38100" dist="38100" dir="2700000" algn="tl">
                    <a:srgbClr val="000000"/>
                  </a:outerShdw>
                </a:effectLst>
                <a:latin typeface="Times New Roman" pitchFamily="18" charset="0"/>
              </a:rPr>
              <a:t>3 </a:t>
            </a:r>
            <a:r>
              <a:rPr lang="en-US" sz="4000" b="0" u="sng" dirty="0">
                <a:effectLst>
                  <a:outerShdw blurRad="38100" dist="38100" dir="2700000" algn="tl">
                    <a:srgbClr val="000000"/>
                  </a:outerShdw>
                </a:effectLst>
                <a:latin typeface="Times New Roman" pitchFamily="18" charset="0"/>
              </a:rPr>
              <a:t>explaining and giving evidence that the Christ had to suffer and rise again from the dead</a:t>
            </a:r>
            <a:r>
              <a:rPr lang="en-US" sz="4000" b="0" dirty="0">
                <a:effectLst>
                  <a:outerShdw blurRad="38100" dist="38100" dir="2700000" algn="tl">
                    <a:srgbClr val="000000"/>
                  </a:outerShdw>
                </a:effectLst>
                <a:latin typeface="Times New Roman" pitchFamily="18" charset="0"/>
              </a:rPr>
              <a:t>, and saying, “This Jesus whom I am proclaiming to you is the Christ.” </a:t>
            </a:r>
          </a:p>
        </p:txBody>
      </p:sp>
      <p:sp>
        <p:nvSpPr>
          <p:cNvPr id="5" name="Oval 4"/>
          <p:cNvSpPr/>
          <p:nvPr/>
        </p:nvSpPr>
        <p:spPr bwMode="auto">
          <a:xfrm>
            <a:off x="609600" y="2514600"/>
            <a:ext cx="2438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4013200" y="3403600"/>
            <a:ext cx="3962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92195"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392196" name="Rectangle 4"/>
          <p:cNvSpPr>
            <a:spLocks noChangeArrowheads="1"/>
          </p:cNvSpPr>
          <p:nvPr/>
        </p:nvSpPr>
        <p:spPr bwMode="auto">
          <a:xfrm>
            <a:off x="838200" y="304800"/>
            <a:ext cx="7772400" cy="6324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4000" b="0" dirty="0">
                <a:effectLst>
                  <a:outerShdw blurRad="38100" dist="38100" dir="2700000" algn="tl">
                    <a:srgbClr val="000000"/>
                  </a:outerShdw>
                </a:effectLst>
                <a:latin typeface="Times New Roman" pitchFamily="18" charset="0"/>
              </a:rPr>
              <a:t>Acts 17:1 Now </a:t>
            </a:r>
            <a:r>
              <a:rPr lang="en-US" sz="4000" b="0" dirty="0" smtClean="0">
                <a:effectLst>
                  <a:outerShdw blurRad="38100" dist="38100" dir="2700000" algn="tl">
                    <a:srgbClr val="000000"/>
                  </a:outerShdw>
                </a:effectLst>
                <a:latin typeface="Times New Roman" pitchFamily="18" charset="0"/>
              </a:rPr>
              <a:t>… they </a:t>
            </a:r>
            <a:r>
              <a:rPr lang="en-US" sz="4000" b="0" dirty="0">
                <a:effectLst>
                  <a:outerShdw blurRad="38100" dist="38100" dir="2700000" algn="tl">
                    <a:srgbClr val="000000"/>
                  </a:outerShdw>
                </a:effectLst>
                <a:latin typeface="Times New Roman" pitchFamily="18" charset="0"/>
              </a:rPr>
              <a:t>came to Thessalonica, where there was a synagogue of the Jews. </a:t>
            </a:r>
          </a:p>
          <a:p>
            <a:pPr>
              <a:lnSpc>
                <a:spcPct val="70000"/>
              </a:lnSpc>
              <a:spcBef>
                <a:spcPct val="5000"/>
              </a:spcBef>
              <a:defRPr/>
            </a:pPr>
            <a:r>
              <a:rPr lang="en-US" sz="4000" b="0" dirty="0">
                <a:effectLst>
                  <a:outerShdw blurRad="38100" dist="38100" dir="2700000" algn="tl">
                    <a:srgbClr val="000000"/>
                  </a:outerShdw>
                </a:effectLst>
                <a:latin typeface="Times New Roman" pitchFamily="18" charset="0"/>
              </a:rPr>
              <a:t>2 And according to Paul’s custom, he went to them, and for three Sabbaths </a:t>
            </a:r>
            <a:r>
              <a:rPr lang="en-US" sz="4000" b="0" u="sng" dirty="0">
                <a:effectLst>
                  <a:outerShdw blurRad="38100" dist="38100" dir="2700000" algn="tl">
                    <a:srgbClr val="000000"/>
                  </a:outerShdw>
                </a:effectLst>
                <a:latin typeface="Times New Roman" pitchFamily="18" charset="0"/>
              </a:rPr>
              <a:t>reasoned with them from the Scriptures</a:t>
            </a:r>
            <a:r>
              <a:rPr lang="en-US" sz="4000" b="0" dirty="0">
                <a:effectLst>
                  <a:outerShdw blurRad="38100" dist="38100" dir="2700000" algn="tl">
                    <a:srgbClr val="000000"/>
                  </a:outerShdw>
                </a:effectLst>
                <a:latin typeface="Times New Roman" pitchFamily="18" charset="0"/>
              </a:rPr>
              <a:t>, </a:t>
            </a:r>
          </a:p>
          <a:p>
            <a:pPr>
              <a:lnSpc>
                <a:spcPct val="70000"/>
              </a:lnSpc>
              <a:spcBef>
                <a:spcPct val="5000"/>
              </a:spcBef>
              <a:defRPr/>
            </a:pPr>
            <a:r>
              <a:rPr lang="en-US" sz="4000" b="0" dirty="0">
                <a:effectLst>
                  <a:outerShdw blurRad="38100" dist="38100" dir="2700000" algn="tl">
                    <a:srgbClr val="000000"/>
                  </a:outerShdw>
                </a:effectLst>
                <a:latin typeface="Times New Roman" pitchFamily="18" charset="0"/>
              </a:rPr>
              <a:t>3 </a:t>
            </a:r>
            <a:r>
              <a:rPr lang="en-US" sz="4000" b="0" u="sng" dirty="0">
                <a:effectLst>
                  <a:outerShdw blurRad="38100" dist="38100" dir="2700000" algn="tl">
                    <a:srgbClr val="000000"/>
                  </a:outerShdw>
                </a:effectLst>
                <a:latin typeface="Times New Roman" pitchFamily="18" charset="0"/>
              </a:rPr>
              <a:t>explaining and giving evidence that the Christ had to suffer and rise again from the dead</a:t>
            </a:r>
            <a:r>
              <a:rPr lang="en-US" sz="4000" b="0" dirty="0">
                <a:effectLst>
                  <a:outerShdw blurRad="38100" dist="38100" dir="2700000" algn="tl">
                    <a:srgbClr val="000000"/>
                  </a:outerShdw>
                </a:effectLst>
                <a:latin typeface="Times New Roman" pitchFamily="18" charset="0"/>
              </a:rPr>
              <a:t>, and saying, “This Jesus whom I am proclaiming to you is the Christ.” </a:t>
            </a:r>
          </a:p>
        </p:txBody>
      </p:sp>
      <p:sp>
        <p:nvSpPr>
          <p:cNvPr id="8" name="Oval 7"/>
          <p:cNvSpPr/>
          <p:nvPr/>
        </p:nvSpPr>
        <p:spPr bwMode="auto">
          <a:xfrm>
            <a:off x="609600" y="2514600"/>
            <a:ext cx="2438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9" name="Oval 8"/>
          <p:cNvSpPr/>
          <p:nvPr/>
        </p:nvSpPr>
        <p:spPr bwMode="auto">
          <a:xfrm>
            <a:off x="4013200" y="3403600"/>
            <a:ext cx="3962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5" name="Rectangle 5"/>
          <p:cNvSpPr>
            <a:spLocks noChangeArrowheads="1"/>
          </p:cNvSpPr>
          <p:nvPr/>
        </p:nvSpPr>
        <p:spPr bwMode="auto">
          <a:xfrm>
            <a:off x="2286000" y="152400"/>
            <a:ext cx="6705600" cy="2514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4000" b="0" dirty="0" smtClean="0">
                <a:effectLst>
                  <a:outerShdw blurRad="38100" dist="38100" dir="2700000" algn="tl">
                    <a:srgbClr val="000000"/>
                  </a:outerShdw>
                </a:effectLst>
                <a:latin typeface="Times New Roman" pitchFamily="18" charset="0"/>
              </a:rPr>
              <a:t>“Faith” according to Google:</a:t>
            </a:r>
          </a:p>
          <a:p>
            <a:pPr>
              <a:lnSpc>
                <a:spcPct val="77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a:t>
            </a:r>
            <a:r>
              <a:rPr lang="en-US" sz="4000" b="0" dirty="0">
                <a:effectLst>
                  <a:outerShdw blurRad="38100" dist="38100" dir="2700000" algn="tl">
                    <a:srgbClr val="000000"/>
                  </a:outerShdw>
                </a:effectLst>
                <a:latin typeface="Times New Roman" pitchFamily="18" charset="0"/>
              </a:rPr>
              <a:t>Strong belief in God or in the doctrines of a religion, based on spiritual apprehension rather than proof</a:t>
            </a:r>
            <a:r>
              <a:rPr lang="en-US" sz="4000" b="0" dirty="0" smtClean="0">
                <a:effectLst>
                  <a:outerShdw blurRad="38100" dist="38100" dir="2700000" algn="tl">
                    <a:srgbClr val="000000"/>
                  </a:outerShdw>
                </a:effectLst>
                <a:latin typeface="Times New Roman" pitchFamily="18" charset="0"/>
              </a:rPr>
              <a:t>.”                                                                                                                                                                                                                      </a:t>
            </a:r>
            <a:endParaRPr lang="en-US" sz="40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392195"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392196" name="Rectangle 4"/>
          <p:cNvSpPr>
            <a:spLocks noChangeArrowheads="1"/>
          </p:cNvSpPr>
          <p:nvPr/>
        </p:nvSpPr>
        <p:spPr bwMode="auto">
          <a:xfrm>
            <a:off x="838200" y="304800"/>
            <a:ext cx="7772400" cy="6324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4000" b="0" dirty="0">
                <a:effectLst>
                  <a:outerShdw blurRad="38100" dist="38100" dir="2700000" algn="tl">
                    <a:srgbClr val="000000"/>
                  </a:outerShdw>
                </a:effectLst>
                <a:latin typeface="Times New Roman" pitchFamily="18" charset="0"/>
              </a:rPr>
              <a:t>Acts 17:1 Now </a:t>
            </a:r>
            <a:r>
              <a:rPr lang="en-US" sz="4000" b="0" dirty="0" smtClean="0">
                <a:effectLst>
                  <a:outerShdw blurRad="38100" dist="38100" dir="2700000" algn="tl">
                    <a:srgbClr val="000000"/>
                  </a:outerShdw>
                </a:effectLst>
                <a:latin typeface="Times New Roman" pitchFamily="18" charset="0"/>
              </a:rPr>
              <a:t>… they </a:t>
            </a:r>
            <a:r>
              <a:rPr lang="en-US" sz="4000" b="0" dirty="0">
                <a:effectLst>
                  <a:outerShdw blurRad="38100" dist="38100" dir="2700000" algn="tl">
                    <a:srgbClr val="000000"/>
                  </a:outerShdw>
                </a:effectLst>
                <a:latin typeface="Times New Roman" pitchFamily="18" charset="0"/>
              </a:rPr>
              <a:t>came to Thessalonica, where there was a synagogue of the Jews. </a:t>
            </a:r>
          </a:p>
          <a:p>
            <a:pPr>
              <a:lnSpc>
                <a:spcPct val="70000"/>
              </a:lnSpc>
              <a:spcBef>
                <a:spcPct val="5000"/>
              </a:spcBef>
              <a:defRPr/>
            </a:pPr>
            <a:r>
              <a:rPr lang="en-US" sz="4000" b="0" dirty="0">
                <a:effectLst>
                  <a:outerShdw blurRad="38100" dist="38100" dir="2700000" algn="tl">
                    <a:srgbClr val="000000"/>
                  </a:outerShdw>
                </a:effectLst>
                <a:latin typeface="Times New Roman" pitchFamily="18" charset="0"/>
              </a:rPr>
              <a:t>2 And according to Paul’s custom, he went to them, and for three Sabbaths </a:t>
            </a:r>
            <a:r>
              <a:rPr lang="en-US" sz="4000" b="0" u="sng" dirty="0">
                <a:effectLst>
                  <a:outerShdw blurRad="38100" dist="38100" dir="2700000" algn="tl">
                    <a:srgbClr val="000000"/>
                  </a:outerShdw>
                </a:effectLst>
                <a:latin typeface="Times New Roman" pitchFamily="18" charset="0"/>
              </a:rPr>
              <a:t>reasoned with them from the Scriptures</a:t>
            </a:r>
            <a:r>
              <a:rPr lang="en-US" sz="4000" b="0" dirty="0">
                <a:effectLst>
                  <a:outerShdw blurRad="38100" dist="38100" dir="2700000" algn="tl">
                    <a:srgbClr val="000000"/>
                  </a:outerShdw>
                </a:effectLst>
                <a:latin typeface="Times New Roman" pitchFamily="18" charset="0"/>
              </a:rPr>
              <a:t>, </a:t>
            </a:r>
          </a:p>
          <a:p>
            <a:pPr>
              <a:lnSpc>
                <a:spcPct val="70000"/>
              </a:lnSpc>
              <a:spcBef>
                <a:spcPct val="5000"/>
              </a:spcBef>
              <a:defRPr/>
            </a:pPr>
            <a:r>
              <a:rPr lang="en-US" sz="4000" b="0" dirty="0">
                <a:effectLst>
                  <a:outerShdw blurRad="38100" dist="38100" dir="2700000" algn="tl">
                    <a:srgbClr val="000000"/>
                  </a:outerShdw>
                </a:effectLst>
                <a:latin typeface="Times New Roman" pitchFamily="18" charset="0"/>
              </a:rPr>
              <a:t>3 </a:t>
            </a:r>
            <a:r>
              <a:rPr lang="en-US" sz="4000" b="0" u="sng" dirty="0">
                <a:effectLst>
                  <a:outerShdw blurRad="38100" dist="38100" dir="2700000" algn="tl">
                    <a:srgbClr val="000000"/>
                  </a:outerShdw>
                </a:effectLst>
                <a:latin typeface="Times New Roman" pitchFamily="18" charset="0"/>
              </a:rPr>
              <a:t>explaining and giving evidence that the Christ had to suffer and rise again from the dead</a:t>
            </a:r>
            <a:r>
              <a:rPr lang="en-US" sz="4000" b="0" dirty="0">
                <a:effectLst>
                  <a:outerShdw blurRad="38100" dist="38100" dir="2700000" algn="tl">
                    <a:srgbClr val="000000"/>
                  </a:outerShdw>
                </a:effectLst>
                <a:latin typeface="Times New Roman" pitchFamily="18" charset="0"/>
              </a:rPr>
              <a:t>, and saying, “This Jesus whom I am proclaiming to you is the Christ.” </a:t>
            </a:r>
          </a:p>
        </p:txBody>
      </p:sp>
      <p:sp>
        <p:nvSpPr>
          <p:cNvPr id="5" name="Rectangle 5"/>
          <p:cNvSpPr>
            <a:spLocks noChangeArrowheads="1"/>
          </p:cNvSpPr>
          <p:nvPr/>
        </p:nvSpPr>
        <p:spPr bwMode="auto">
          <a:xfrm>
            <a:off x="2286000" y="152400"/>
            <a:ext cx="6705600" cy="6324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4000" b="0" dirty="0" smtClean="0">
                <a:effectLst>
                  <a:outerShdw blurRad="38100" dist="38100" dir="2700000" algn="tl">
                    <a:srgbClr val="000000"/>
                  </a:outerShdw>
                </a:effectLst>
                <a:latin typeface="Times New Roman" pitchFamily="18" charset="0"/>
              </a:rPr>
              <a:t>“Faith” according to Google:</a:t>
            </a:r>
          </a:p>
          <a:p>
            <a:pPr>
              <a:lnSpc>
                <a:spcPct val="77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a:t>
            </a:r>
            <a:r>
              <a:rPr lang="en-US" sz="4000" b="0" dirty="0">
                <a:effectLst>
                  <a:outerShdw blurRad="38100" dist="38100" dir="2700000" algn="tl">
                    <a:srgbClr val="000000"/>
                  </a:outerShdw>
                </a:effectLst>
                <a:latin typeface="Times New Roman" pitchFamily="18" charset="0"/>
              </a:rPr>
              <a:t>Strong belief in God or in the doctrines of a religion, based on spiritual apprehension rather than proof</a:t>
            </a:r>
            <a:r>
              <a:rPr lang="en-US" sz="4000" b="0" dirty="0" smtClean="0">
                <a:effectLst>
                  <a:outerShdw blurRad="38100" dist="38100" dir="2700000" algn="tl">
                    <a:srgbClr val="000000"/>
                  </a:outerShdw>
                </a:effectLst>
                <a:latin typeface="Times New Roman" pitchFamily="18" charset="0"/>
              </a:rPr>
              <a:t>.”</a:t>
            </a:r>
          </a:p>
          <a:p>
            <a:pPr>
              <a:lnSpc>
                <a:spcPct val="77000"/>
              </a:lnSpc>
              <a:spcBef>
                <a:spcPct val="5000"/>
              </a:spcBef>
              <a:buClr>
                <a:schemeClr val="tx2"/>
              </a:buClr>
              <a:buFont typeface="Wingdings" pitchFamily="2" charset="2"/>
              <a:buChar char="Ø"/>
              <a:defRPr/>
            </a:pPr>
            <a:endParaRPr lang="en-US" sz="4000" b="0" dirty="0" smtClean="0">
              <a:effectLst>
                <a:outerShdw blurRad="38100" dist="38100" dir="2700000" algn="tl">
                  <a:srgbClr val="000000"/>
                </a:outerShdw>
              </a:effectLst>
              <a:latin typeface="Times New Roman" pitchFamily="18" charset="0"/>
            </a:endParaRPr>
          </a:p>
          <a:p>
            <a:pPr>
              <a:lnSpc>
                <a:spcPct val="77000"/>
              </a:lnSpc>
              <a:spcBef>
                <a:spcPct val="5000"/>
              </a:spcBef>
              <a:buClr>
                <a:schemeClr val="tx2"/>
              </a:buClr>
              <a:buFont typeface="Wingdings" pitchFamily="2" charset="2"/>
              <a:buChar char="Ø"/>
              <a:defRPr/>
            </a:pPr>
            <a:endParaRPr lang="en-US" sz="4000" b="0" dirty="0" smtClean="0">
              <a:effectLst>
                <a:outerShdw blurRad="38100" dist="38100" dir="2700000" algn="tl">
                  <a:srgbClr val="000000"/>
                </a:outerShdw>
              </a:effectLst>
              <a:latin typeface="Times New Roman" pitchFamily="18" charset="0"/>
            </a:endParaRPr>
          </a:p>
          <a:p>
            <a:pPr>
              <a:lnSpc>
                <a:spcPct val="77000"/>
              </a:lnSpc>
              <a:spcBef>
                <a:spcPct val="5000"/>
              </a:spcBef>
              <a:buClr>
                <a:schemeClr val="tx2"/>
              </a:buClr>
              <a:buFont typeface="Wingdings" pitchFamily="2" charset="2"/>
              <a:buChar char="Ø"/>
              <a:defRPr/>
            </a:pPr>
            <a:endParaRPr lang="en-US" sz="4000" b="0" dirty="0" smtClean="0">
              <a:effectLst>
                <a:outerShdw blurRad="38100" dist="38100" dir="2700000" algn="tl">
                  <a:srgbClr val="000000"/>
                </a:outerShdw>
              </a:effectLst>
              <a:latin typeface="Times New Roman" pitchFamily="18" charset="0"/>
            </a:endParaRPr>
          </a:p>
          <a:p>
            <a:pPr>
              <a:lnSpc>
                <a:spcPct val="77000"/>
              </a:lnSpc>
              <a:spcBef>
                <a:spcPct val="5000"/>
              </a:spcBef>
              <a:buClr>
                <a:schemeClr val="tx2"/>
              </a:buClr>
              <a:buFont typeface="Wingdings" pitchFamily="2" charset="2"/>
              <a:buChar char="Ø"/>
              <a:defRPr/>
            </a:pPr>
            <a:endParaRPr lang="en-US" sz="4000" b="0" dirty="0" smtClean="0">
              <a:effectLst>
                <a:outerShdw blurRad="38100" dist="38100" dir="2700000" algn="tl">
                  <a:srgbClr val="000000"/>
                </a:outerShdw>
              </a:effectLst>
              <a:latin typeface="Times New Roman" pitchFamily="18" charset="0"/>
            </a:endParaRPr>
          </a:p>
          <a:p>
            <a:pPr>
              <a:lnSpc>
                <a:spcPct val="77000"/>
              </a:lnSpc>
              <a:spcBef>
                <a:spcPct val="5000"/>
              </a:spcBef>
              <a:buClr>
                <a:schemeClr val="tx2"/>
              </a:buClr>
              <a:buFont typeface="Wingdings" pitchFamily="2" charset="2"/>
              <a:buChar char="Ø"/>
              <a:defRPr/>
            </a:pPr>
            <a:endParaRPr lang="en-US" sz="4000" b="0" dirty="0" smtClean="0">
              <a:effectLst>
                <a:outerShdw blurRad="38100" dist="38100" dir="2700000" algn="tl">
                  <a:srgbClr val="000000"/>
                </a:outerShdw>
              </a:effectLst>
              <a:latin typeface="Times New Roman" pitchFamily="18" charset="0"/>
            </a:endParaRPr>
          </a:p>
          <a:p>
            <a:pPr>
              <a:lnSpc>
                <a:spcPct val="77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Kate </a:t>
            </a:r>
            <a:r>
              <a:rPr lang="en-US" sz="4000" b="0" dirty="0" err="1">
                <a:effectLst>
                  <a:outerShdw blurRad="38100" dist="38100" dir="2700000" algn="tl">
                    <a:srgbClr val="000000"/>
                  </a:outerShdw>
                </a:effectLst>
                <a:latin typeface="Times New Roman" pitchFamily="18" charset="0"/>
              </a:rPr>
              <a:t>Smurthwaite</a:t>
            </a:r>
            <a:r>
              <a:rPr lang="en-US" sz="4000" b="0" dirty="0" smtClean="0">
                <a:effectLst>
                  <a:outerShdw blurRad="38100" dist="38100" dir="2700000" algn="tl">
                    <a:srgbClr val="000000"/>
                  </a:outerShdw>
                </a:effectLst>
                <a:latin typeface="Times New Roman" pitchFamily="18" charset="0"/>
              </a:rPr>
              <a:t>:</a:t>
            </a:r>
            <a:endParaRPr lang="en-US" sz="40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432131"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432132" name="Rectangle 4"/>
          <p:cNvSpPr>
            <a:spLocks noChangeArrowheads="1"/>
          </p:cNvSpPr>
          <p:nvPr/>
        </p:nvSpPr>
        <p:spPr bwMode="auto">
          <a:xfrm>
            <a:off x="838200" y="304800"/>
            <a:ext cx="7772400" cy="617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0000"/>
              </a:lnSpc>
              <a:spcBef>
                <a:spcPct val="5000"/>
              </a:spcBef>
              <a:defRPr/>
            </a:pPr>
            <a:r>
              <a:rPr lang="en-US" sz="4000" b="0">
                <a:effectLst>
                  <a:outerShdw blurRad="38100" dist="38100" dir="2700000" algn="tl">
                    <a:srgbClr val="000000"/>
                  </a:outerShdw>
                </a:effectLst>
                <a:latin typeface="Times New Roman" pitchFamily="18" charset="0"/>
              </a:rPr>
              <a:t>Acts 17:1 Now when they had traveled through Amphipolis and Apollonia, they came to Thessalonica, where there was a synagogue of the Jews. </a:t>
            </a:r>
          </a:p>
          <a:p>
            <a:pPr>
              <a:lnSpc>
                <a:spcPct val="70000"/>
              </a:lnSpc>
              <a:spcBef>
                <a:spcPct val="5000"/>
              </a:spcBef>
              <a:defRPr/>
            </a:pPr>
            <a:r>
              <a:rPr lang="en-US" sz="4000" b="0">
                <a:effectLst>
                  <a:outerShdw blurRad="38100" dist="38100" dir="2700000" algn="tl">
                    <a:srgbClr val="000000"/>
                  </a:outerShdw>
                </a:effectLst>
                <a:latin typeface="Times New Roman" pitchFamily="18" charset="0"/>
              </a:rPr>
              <a:t>2 And according to Paul’s custom, he went to them, and for three Sabbaths </a:t>
            </a:r>
            <a:r>
              <a:rPr lang="en-US" sz="4000" b="0" u="sng">
                <a:effectLst>
                  <a:outerShdw blurRad="38100" dist="38100" dir="2700000" algn="tl">
                    <a:srgbClr val="000000"/>
                  </a:outerShdw>
                </a:effectLst>
                <a:latin typeface="Times New Roman" pitchFamily="18" charset="0"/>
              </a:rPr>
              <a:t>reasoned with them from the Scriptures</a:t>
            </a:r>
            <a:r>
              <a:rPr lang="en-US" sz="4000" b="0">
                <a:effectLst>
                  <a:outerShdw blurRad="38100" dist="38100" dir="2700000" algn="tl">
                    <a:srgbClr val="000000"/>
                  </a:outerShdw>
                </a:effectLst>
                <a:latin typeface="Times New Roman" pitchFamily="18" charset="0"/>
              </a:rPr>
              <a:t>, </a:t>
            </a:r>
          </a:p>
          <a:p>
            <a:pPr>
              <a:lnSpc>
                <a:spcPct val="70000"/>
              </a:lnSpc>
              <a:spcBef>
                <a:spcPct val="5000"/>
              </a:spcBef>
              <a:defRPr/>
            </a:pPr>
            <a:r>
              <a:rPr lang="en-US" sz="4000" b="0">
                <a:effectLst>
                  <a:outerShdw blurRad="38100" dist="38100" dir="2700000" algn="tl">
                    <a:srgbClr val="000000"/>
                  </a:outerShdw>
                </a:effectLst>
                <a:latin typeface="Times New Roman" pitchFamily="18" charset="0"/>
              </a:rPr>
              <a:t>3 </a:t>
            </a:r>
            <a:r>
              <a:rPr lang="en-US" sz="4000" b="0" u="sng">
                <a:effectLst>
                  <a:outerShdw blurRad="38100" dist="38100" dir="2700000" algn="tl">
                    <a:srgbClr val="000000"/>
                  </a:outerShdw>
                </a:effectLst>
                <a:latin typeface="Times New Roman" pitchFamily="18" charset="0"/>
              </a:rPr>
              <a:t>explaining and giving evidence that the Christ had to suffer and rise again from the dead</a:t>
            </a:r>
            <a:r>
              <a:rPr lang="en-US" sz="4000" b="0">
                <a:effectLst>
                  <a:outerShdw blurRad="38100" dist="38100" dir="2700000" algn="tl">
                    <a:srgbClr val="000000"/>
                  </a:outerShdw>
                </a:effectLst>
                <a:latin typeface="Times New Roman" pitchFamily="18" charset="0"/>
              </a:rPr>
              <a:t>, and saying, “This Jesus whom I am proclaiming to you is the Christ.” </a:t>
            </a:r>
          </a:p>
        </p:txBody>
      </p:sp>
      <p:sp>
        <p:nvSpPr>
          <p:cNvPr id="5" name="Oval 4"/>
          <p:cNvSpPr/>
          <p:nvPr/>
        </p:nvSpPr>
        <p:spPr bwMode="auto">
          <a:xfrm>
            <a:off x="609600" y="3251200"/>
            <a:ext cx="2438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4038600" y="4146396"/>
            <a:ext cx="3962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432131"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432132" name="Rectangle 4"/>
          <p:cNvSpPr>
            <a:spLocks noChangeArrowheads="1"/>
          </p:cNvSpPr>
          <p:nvPr/>
        </p:nvSpPr>
        <p:spPr bwMode="auto">
          <a:xfrm>
            <a:off x="838200" y="304800"/>
            <a:ext cx="7772400" cy="617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0000"/>
              </a:lnSpc>
              <a:spcBef>
                <a:spcPct val="5000"/>
              </a:spcBef>
              <a:defRPr/>
            </a:pPr>
            <a:r>
              <a:rPr lang="en-US" sz="4000" b="0">
                <a:effectLst>
                  <a:outerShdw blurRad="38100" dist="38100" dir="2700000" algn="tl">
                    <a:srgbClr val="000000"/>
                  </a:outerShdw>
                </a:effectLst>
                <a:latin typeface="Times New Roman" pitchFamily="18" charset="0"/>
              </a:rPr>
              <a:t>Acts 17:1 Now when they had traveled through Amphipolis and Apollonia, they came to Thessalonica, where there was a synagogue of the Jews. </a:t>
            </a:r>
          </a:p>
          <a:p>
            <a:pPr>
              <a:lnSpc>
                <a:spcPct val="70000"/>
              </a:lnSpc>
              <a:spcBef>
                <a:spcPct val="5000"/>
              </a:spcBef>
              <a:defRPr/>
            </a:pPr>
            <a:r>
              <a:rPr lang="en-US" sz="4000" b="0">
                <a:effectLst>
                  <a:outerShdw blurRad="38100" dist="38100" dir="2700000" algn="tl">
                    <a:srgbClr val="000000"/>
                  </a:outerShdw>
                </a:effectLst>
                <a:latin typeface="Times New Roman" pitchFamily="18" charset="0"/>
              </a:rPr>
              <a:t>2 And according to Paul’s custom, he went to them, and for three Sabbaths </a:t>
            </a:r>
            <a:r>
              <a:rPr lang="en-US" sz="4000" b="0" u="sng">
                <a:effectLst>
                  <a:outerShdw blurRad="38100" dist="38100" dir="2700000" algn="tl">
                    <a:srgbClr val="000000"/>
                  </a:outerShdw>
                </a:effectLst>
                <a:latin typeface="Times New Roman" pitchFamily="18" charset="0"/>
              </a:rPr>
              <a:t>reasoned with them from the Scriptures</a:t>
            </a:r>
            <a:r>
              <a:rPr lang="en-US" sz="4000" b="0">
                <a:effectLst>
                  <a:outerShdw blurRad="38100" dist="38100" dir="2700000" algn="tl">
                    <a:srgbClr val="000000"/>
                  </a:outerShdw>
                </a:effectLst>
                <a:latin typeface="Times New Roman" pitchFamily="18" charset="0"/>
              </a:rPr>
              <a:t>, </a:t>
            </a:r>
          </a:p>
          <a:p>
            <a:pPr>
              <a:lnSpc>
                <a:spcPct val="70000"/>
              </a:lnSpc>
              <a:spcBef>
                <a:spcPct val="5000"/>
              </a:spcBef>
              <a:defRPr/>
            </a:pPr>
            <a:r>
              <a:rPr lang="en-US" sz="4000" b="0">
                <a:effectLst>
                  <a:outerShdw blurRad="38100" dist="38100" dir="2700000" algn="tl">
                    <a:srgbClr val="000000"/>
                  </a:outerShdw>
                </a:effectLst>
                <a:latin typeface="Times New Roman" pitchFamily="18" charset="0"/>
              </a:rPr>
              <a:t>3 </a:t>
            </a:r>
            <a:r>
              <a:rPr lang="en-US" sz="4000" b="0" u="sng">
                <a:effectLst>
                  <a:outerShdw blurRad="38100" dist="38100" dir="2700000" algn="tl">
                    <a:srgbClr val="000000"/>
                  </a:outerShdw>
                </a:effectLst>
                <a:latin typeface="Times New Roman" pitchFamily="18" charset="0"/>
              </a:rPr>
              <a:t>explaining and giving evidence that the Christ had to suffer and rise again from the dead</a:t>
            </a:r>
            <a:r>
              <a:rPr lang="en-US" sz="4000" b="0">
                <a:effectLst>
                  <a:outerShdw blurRad="38100" dist="38100" dir="2700000" algn="tl">
                    <a:srgbClr val="000000"/>
                  </a:outerShdw>
                </a:effectLst>
                <a:latin typeface="Times New Roman" pitchFamily="18" charset="0"/>
              </a:rPr>
              <a:t>, and saying, “This Jesus whom I am proclaiming to you is the Christ.” </a:t>
            </a:r>
          </a:p>
        </p:txBody>
      </p:sp>
      <p:sp>
        <p:nvSpPr>
          <p:cNvPr id="5" name="Oval 4"/>
          <p:cNvSpPr/>
          <p:nvPr/>
        </p:nvSpPr>
        <p:spPr bwMode="auto">
          <a:xfrm>
            <a:off x="609600" y="3220845"/>
            <a:ext cx="2438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4038600" y="4146396"/>
            <a:ext cx="3962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7" name="Rectangle 5"/>
          <p:cNvSpPr>
            <a:spLocks noChangeArrowheads="1"/>
          </p:cNvSpPr>
          <p:nvPr/>
        </p:nvSpPr>
        <p:spPr bwMode="auto">
          <a:xfrm>
            <a:off x="1905000" y="152400"/>
            <a:ext cx="7086600" cy="5943600"/>
          </a:xfrm>
          <a:prstGeom prst="rect">
            <a:avLst/>
          </a:prstGeom>
          <a:gradFill rotWithShape="0">
            <a:gsLst>
              <a:gs pos="0">
                <a:srgbClr val="000000"/>
              </a:gs>
              <a:gs pos="50000">
                <a:srgbClr val="6E0012"/>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4000" b="0" dirty="0">
                <a:effectLst>
                  <a:outerShdw blurRad="38100" dist="38100" dir="2700000" algn="tl">
                    <a:srgbClr val="000000"/>
                  </a:outerShdw>
                </a:effectLst>
                <a:latin typeface="Times New Roman" pitchFamily="18" charset="0"/>
              </a:rPr>
              <a:t>God’s </a:t>
            </a:r>
            <a:r>
              <a:rPr lang="en-US" sz="4000" b="0" dirty="0" smtClean="0">
                <a:effectLst>
                  <a:outerShdw blurRad="38100" dist="38100" dir="2700000" algn="tl">
                    <a:srgbClr val="000000"/>
                  </a:outerShdw>
                </a:effectLst>
                <a:latin typeface="Times New Roman" pitchFamily="18" charset="0"/>
              </a:rPr>
              <a:t>self-authentication = announcing </a:t>
            </a:r>
            <a:r>
              <a:rPr lang="en-US" sz="4000" b="0" dirty="0">
                <a:effectLst>
                  <a:outerShdw blurRad="38100" dist="38100" dir="2700000" algn="tl">
                    <a:srgbClr val="000000"/>
                  </a:outerShdw>
                </a:effectLst>
                <a:latin typeface="Times New Roman" pitchFamily="18" charset="0"/>
              </a:rPr>
              <a:t>the future:</a:t>
            </a:r>
          </a:p>
          <a:p>
            <a:pPr>
              <a:lnSpc>
                <a:spcPct val="77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Needs to be available to anyone</a:t>
            </a:r>
          </a:p>
          <a:p>
            <a:pPr>
              <a:lnSpc>
                <a:spcPct val="77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Impossible to counterfeit</a:t>
            </a:r>
          </a:p>
          <a:p>
            <a:pPr>
              <a:lnSpc>
                <a:spcPct val="77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Objective, measurable</a:t>
            </a:r>
          </a:p>
          <a:p>
            <a:pPr>
              <a:lnSpc>
                <a:spcPct val="77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One of a kind – specific</a:t>
            </a:r>
          </a:p>
          <a:p>
            <a:pPr>
              <a:lnSpc>
                <a:spcPct val="77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Distant </a:t>
            </a:r>
            <a:r>
              <a:rPr lang="en-US" sz="4000" b="0" dirty="0">
                <a:effectLst>
                  <a:outerShdw blurRad="38100" dist="38100" dir="2700000" algn="tl">
                    <a:srgbClr val="000000"/>
                  </a:outerShdw>
                </a:effectLst>
                <a:latin typeface="Times New Roman" pitchFamily="18" charset="0"/>
              </a:rPr>
              <a:t>enough that </a:t>
            </a:r>
            <a:br>
              <a:rPr lang="en-US" sz="4000" b="0" dirty="0">
                <a:effectLst>
                  <a:outerShdw blurRad="38100" dist="38100" dir="2700000" algn="tl">
                    <a:srgbClr val="000000"/>
                  </a:outerShdw>
                </a:effectLst>
                <a:latin typeface="Times New Roman" pitchFamily="18" charset="0"/>
              </a:rPr>
            </a:br>
            <a:r>
              <a:rPr lang="en-US" sz="4000" b="0" dirty="0">
                <a:effectLst>
                  <a:outerShdw blurRad="38100" dist="38100" dir="2700000" algn="tl">
                    <a:srgbClr val="000000"/>
                  </a:outerShdw>
                </a:effectLst>
                <a:latin typeface="Times New Roman" pitchFamily="18" charset="0"/>
              </a:rPr>
              <a:t>    projection is impossible</a:t>
            </a:r>
          </a:p>
          <a:p>
            <a:pPr>
              <a:lnSpc>
                <a:spcPct val="77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Written </a:t>
            </a:r>
            <a:r>
              <a:rPr lang="en-US" sz="4000" b="0" dirty="0">
                <a:effectLst>
                  <a:outerShdw blurRad="38100" dist="38100" dir="2700000" algn="tl">
                    <a:srgbClr val="000000"/>
                  </a:outerShdw>
                </a:effectLst>
                <a:latin typeface="Times New Roman" pitchFamily="18" charset="0"/>
              </a:rPr>
              <a:t>down</a:t>
            </a:r>
            <a:r>
              <a:rPr lang="en-US" sz="4000" b="0" dirty="0" smtClean="0">
                <a:effectLst>
                  <a:outerShdw blurRad="38100" dist="38100" dir="2700000" algn="tl">
                    <a:srgbClr val="000000"/>
                  </a:outerShdw>
                </a:effectLst>
                <a:latin typeface="Times New Roman" pitchFamily="18" charset="0"/>
              </a:rPr>
              <a:t>, copied </a:t>
            </a:r>
            <a:r>
              <a:rPr lang="en-US" sz="4000" b="0" dirty="0">
                <a:effectLst>
                  <a:outerShdw blurRad="38100" dist="38100" dir="2700000" algn="tl">
                    <a:srgbClr val="000000"/>
                  </a:outerShdw>
                </a:effectLst>
                <a:latin typeface="Times New Roman" pitchFamily="18" charset="0"/>
              </a:rPr>
              <a:t>and </a:t>
            </a:r>
            <a:r>
              <a:rPr lang="en-US" sz="4000" b="0" dirty="0" smtClean="0">
                <a:effectLst>
                  <a:outerShdw blurRad="38100" dist="38100" dir="2700000" algn="tl">
                    <a:srgbClr val="000000"/>
                  </a:outerShdw>
                </a:effectLst>
                <a:latin typeface="Times New Roman" pitchFamily="18" charset="0"/>
              </a:rPr>
              <a:t/>
            </a:r>
            <a:br>
              <a:rPr lang="en-US" sz="4000" b="0" dirty="0" smtClean="0">
                <a:effectLst>
                  <a:outerShdw blurRad="38100" dist="38100" dir="2700000" algn="tl">
                    <a:srgbClr val="000000"/>
                  </a:outerShdw>
                </a:effectLst>
                <a:latin typeface="Times New Roman" pitchFamily="18" charset="0"/>
              </a:rPr>
            </a:br>
            <a:r>
              <a:rPr lang="en-US" sz="4000" b="0" dirty="0" smtClean="0">
                <a:effectLst>
                  <a:outerShdw blurRad="38100" dist="38100" dir="2700000" algn="tl">
                    <a:srgbClr val="000000"/>
                  </a:outerShdw>
                </a:effectLst>
                <a:latin typeface="Times New Roman" pitchFamily="18" charset="0"/>
              </a:rPr>
              <a:t>    dispersed </a:t>
            </a:r>
            <a:r>
              <a:rPr lang="en-US" sz="4000" b="0" dirty="0">
                <a:effectLst>
                  <a:outerShdw blurRad="38100" dist="38100" dir="2700000" algn="tl">
                    <a:srgbClr val="000000"/>
                  </a:outerShdw>
                </a:effectLst>
                <a:latin typeface="Times New Roman" pitchFamily="18" charset="0"/>
              </a:rPr>
              <a:t>widely</a:t>
            </a:r>
          </a:p>
          <a:p>
            <a:pPr>
              <a:lnSpc>
                <a:spcPct val="77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Proven earlier than fulfillment</a:t>
            </a:r>
          </a:p>
          <a:p>
            <a:pPr>
              <a:lnSpc>
                <a:spcPct val="77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Independent confirmation</a:t>
            </a:r>
            <a:endParaRPr lang="en-US" sz="40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wipe(left)">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wipe(left)">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wipe(left)">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wipe(left)">
                                      <p:cBhvr>
                                        <p:cTn id="37" dur="500"/>
                                        <p:tgtEl>
                                          <p:spTgt spid="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7">
                                            <p:txEl>
                                              <p:pRg st="8" end="8"/>
                                            </p:txEl>
                                          </p:spTgt>
                                        </p:tgtEl>
                                        <p:attrNameLst>
                                          <p:attrName>style.visibility</p:attrName>
                                        </p:attrNameLst>
                                      </p:cBhvr>
                                      <p:to>
                                        <p:strVal val="visible"/>
                                      </p:to>
                                    </p:set>
                                    <p:animEffect transition="in" filter="wipe(left)">
                                      <p:cBhvr>
                                        <p:cTn id="42"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lIns="90488" tIns="44450" rIns="90488" bIns="44450"/>
          <a:lstStyle/>
          <a:p>
            <a:pPr>
              <a:defRPr/>
            </a:pPr>
            <a:r>
              <a:rPr lang="en-US" sz="8000" smtClean="0"/>
              <a:t>1 Thessalonians</a:t>
            </a:r>
          </a:p>
        </p:txBody>
      </p:sp>
      <p:sp>
        <p:nvSpPr>
          <p:cNvPr id="473091"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smtClean="0"/>
              <a:t>1:1 This letter is from Paul, Silas, and Timothy. </a:t>
            </a:r>
          </a:p>
          <a:p>
            <a:pPr>
              <a:spcBef>
                <a:spcPct val="5000"/>
              </a:spcBef>
              <a:buFont typeface="Wingdings" pitchFamily="2" charset="2"/>
              <a:buNone/>
              <a:defRPr/>
            </a:pPr>
            <a:r>
              <a:rPr lang="en-US" sz="4800" smtClean="0"/>
              <a:t>It is written to the church in Thessalonica, you who belong to God the Father and the Lord Jesus Christ. </a:t>
            </a:r>
          </a:p>
          <a:p>
            <a:pPr>
              <a:spcBef>
                <a:spcPct val="5000"/>
              </a:spcBef>
              <a:buFont typeface="Wingdings" pitchFamily="2" charset="2"/>
              <a:buNone/>
              <a:defRPr/>
            </a:pPr>
            <a:r>
              <a:rPr lang="en-US" sz="4800" smtClean="0"/>
              <a:t>May his grace and peace be yours. </a:t>
            </a:r>
          </a:p>
        </p:txBody>
      </p:sp>
      <p:sp>
        <p:nvSpPr>
          <p:cNvPr id="473092" name="Rectangle 4"/>
          <p:cNvSpPr>
            <a:spLocks noChangeArrowheads="1"/>
          </p:cNvSpPr>
          <p:nvPr/>
        </p:nvSpPr>
        <p:spPr bwMode="auto">
          <a:xfrm>
            <a:off x="838200" y="304800"/>
            <a:ext cx="7772400" cy="617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0000"/>
              </a:lnSpc>
              <a:spcBef>
                <a:spcPct val="5000"/>
              </a:spcBef>
              <a:defRPr/>
            </a:pPr>
            <a:r>
              <a:rPr lang="en-US" sz="4000" b="0">
                <a:effectLst>
                  <a:outerShdw blurRad="38100" dist="38100" dir="2700000" algn="tl">
                    <a:srgbClr val="000000"/>
                  </a:outerShdw>
                </a:effectLst>
                <a:latin typeface="Times New Roman" pitchFamily="18" charset="0"/>
              </a:rPr>
              <a:t>Acts 17:1 Now when they had traveled through Amphipolis and Apollonia, they came to Thessalonica, where there was a synagogue of the Jews. </a:t>
            </a:r>
          </a:p>
          <a:p>
            <a:pPr>
              <a:lnSpc>
                <a:spcPct val="70000"/>
              </a:lnSpc>
              <a:spcBef>
                <a:spcPct val="5000"/>
              </a:spcBef>
              <a:defRPr/>
            </a:pPr>
            <a:r>
              <a:rPr lang="en-US" sz="4000" b="0">
                <a:effectLst>
                  <a:outerShdw blurRad="38100" dist="38100" dir="2700000" algn="tl">
                    <a:srgbClr val="000000"/>
                  </a:outerShdw>
                </a:effectLst>
                <a:latin typeface="Times New Roman" pitchFamily="18" charset="0"/>
              </a:rPr>
              <a:t>2 And according to Paul’s custom, he went to them, and for three Sabbaths </a:t>
            </a:r>
            <a:r>
              <a:rPr lang="en-US" sz="4000" b="0" u="sng">
                <a:effectLst>
                  <a:outerShdw blurRad="38100" dist="38100" dir="2700000" algn="tl">
                    <a:srgbClr val="000000"/>
                  </a:outerShdw>
                </a:effectLst>
                <a:latin typeface="Times New Roman" pitchFamily="18" charset="0"/>
              </a:rPr>
              <a:t>reasoned with them from the Scriptures</a:t>
            </a:r>
            <a:r>
              <a:rPr lang="en-US" sz="4000" b="0">
                <a:effectLst>
                  <a:outerShdw blurRad="38100" dist="38100" dir="2700000" algn="tl">
                    <a:srgbClr val="000000"/>
                  </a:outerShdw>
                </a:effectLst>
                <a:latin typeface="Times New Roman" pitchFamily="18" charset="0"/>
              </a:rPr>
              <a:t>, </a:t>
            </a:r>
          </a:p>
          <a:p>
            <a:pPr>
              <a:lnSpc>
                <a:spcPct val="70000"/>
              </a:lnSpc>
              <a:spcBef>
                <a:spcPct val="5000"/>
              </a:spcBef>
              <a:defRPr/>
            </a:pPr>
            <a:r>
              <a:rPr lang="en-US" sz="4000" b="0">
                <a:effectLst>
                  <a:outerShdw blurRad="38100" dist="38100" dir="2700000" algn="tl">
                    <a:srgbClr val="000000"/>
                  </a:outerShdw>
                </a:effectLst>
                <a:latin typeface="Times New Roman" pitchFamily="18" charset="0"/>
              </a:rPr>
              <a:t>3 </a:t>
            </a:r>
            <a:r>
              <a:rPr lang="en-US" sz="4000" b="0" u="sng">
                <a:effectLst>
                  <a:outerShdw blurRad="38100" dist="38100" dir="2700000" algn="tl">
                    <a:srgbClr val="000000"/>
                  </a:outerShdw>
                </a:effectLst>
                <a:latin typeface="Times New Roman" pitchFamily="18" charset="0"/>
              </a:rPr>
              <a:t>explaining and giving evidence that the Christ had to suffer and rise again from the dead</a:t>
            </a:r>
            <a:r>
              <a:rPr lang="en-US" sz="4000" b="0">
                <a:effectLst>
                  <a:outerShdw blurRad="38100" dist="38100" dir="2700000" algn="tl">
                    <a:srgbClr val="000000"/>
                  </a:outerShdw>
                </a:effectLst>
                <a:latin typeface="Times New Roman" pitchFamily="18" charset="0"/>
              </a:rPr>
              <a:t>, and saying, “This Jesus whom I am proclaiming to you is the Christ.” </a:t>
            </a:r>
          </a:p>
        </p:txBody>
      </p:sp>
      <p:sp>
        <p:nvSpPr>
          <p:cNvPr id="5" name="Rectangle 5"/>
          <p:cNvSpPr>
            <a:spLocks noChangeArrowheads="1"/>
          </p:cNvSpPr>
          <p:nvPr/>
        </p:nvSpPr>
        <p:spPr bwMode="auto">
          <a:xfrm>
            <a:off x="3200400" y="76200"/>
            <a:ext cx="5867400" cy="3200400"/>
          </a:xfrm>
          <a:prstGeom prst="rect">
            <a:avLst/>
          </a:prstGeom>
          <a:gradFill rotWithShape="0">
            <a:gsLst>
              <a:gs pos="0">
                <a:srgbClr val="000000"/>
              </a:gs>
              <a:gs pos="50000">
                <a:srgbClr val="6E0012"/>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ct val="5000"/>
              </a:spcBef>
              <a:defRPr/>
            </a:pPr>
            <a:r>
              <a:rPr lang="en-US" sz="4000" b="0" dirty="0" smtClean="0">
                <a:effectLst>
                  <a:outerShdw blurRad="38100" dist="38100" dir="2700000" algn="tl">
                    <a:srgbClr val="000000"/>
                  </a:outerShdw>
                </a:effectLst>
                <a:latin typeface="Times New Roman" pitchFamily="18" charset="0"/>
              </a:rPr>
              <a:t>Thessalonian synagogue:</a:t>
            </a:r>
            <a:endParaRPr lang="en-US" sz="4000" b="0" dirty="0">
              <a:effectLst>
                <a:outerShdw blurRad="38100" dist="38100" dir="2700000" algn="tl">
                  <a:srgbClr val="000000"/>
                </a:outerShdw>
              </a:effectLst>
              <a:latin typeface="Times New Roman" pitchFamily="18" charset="0"/>
            </a:endParaRPr>
          </a:p>
          <a:p>
            <a:pPr>
              <a:lnSpc>
                <a:spcPct val="70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They already respected </a:t>
            </a:r>
            <a:br>
              <a:rPr lang="en-US" sz="4000" b="0" dirty="0" smtClean="0">
                <a:effectLst>
                  <a:outerShdw blurRad="38100" dist="38100" dir="2700000" algn="tl">
                    <a:srgbClr val="000000"/>
                  </a:outerShdw>
                </a:effectLst>
                <a:latin typeface="Times New Roman" pitchFamily="18" charset="0"/>
              </a:rPr>
            </a:br>
            <a:r>
              <a:rPr lang="en-US" sz="4000" b="0" dirty="0" smtClean="0">
                <a:effectLst>
                  <a:outerShdw blurRad="38100" dist="38100" dir="2700000" algn="tl">
                    <a:srgbClr val="000000"/>
                  </a:outerShdw>
                </a:effectLst>
                <a:latin typeface="Times New Roman" pitchFamily="18" charset="0"/>
              </a:rPr>
              <a:t>    the Bible</a:t>
            </a:r>
          </a:p>
          <a:p>
            <a:pPr>
              <a:lnSpc>
                <a:spcPct val="70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Had their own copy</a:t>
            </a:r>
          </a:p>
          <a:p>
            <a:pPr>
              <a:lnSpc>
                <a:spcPct val="70000"/>
              </a:lnSpc>
              <a:spcBef>
                <a:spcPct val="5000"/>
              </a:spcBef>
              <a:buClr>
                <a:schemeClr val="tx2"/>
              </a:buClr>
              <a:buFont typeface="Wingdings" pitchFamily="2" charset="2"/>
              <a:buChar char="Ø"/>
              <a:defRPr/>
            </a:pPr>
            <a:r>
              <a:rPr lang="en-US" sz="4000" b="0" dirty="0" smtClean="0">
                <a:effectLst>
                  <a:outerShdw blurRad="38100" dist="38100" dir="2700000" algn="tl">
                    <a:srgbClr val="000000"/>
                  </a:outerShdw>
                </a:effectLst>
                <a:latin typeface="Times New Roman" pitchFamily="18" charset="0"/>
              </a:rPr>
              <a:t>Certainly knew it had </a:t>
            </a:r>
            <a:br>
              <a:rPr lang="en-US" sz="4000" b="0" dirty="0" smtClean="0">
                <a:effectLst>
                  <a:outerShdw blurRad="38100" dist="38100" dir="2700000" algn="tl">
                    <a:srgbClr val="000000"/>
                  </a:outerShdw>
                </a:effectLst>
                <a:latin typeface="Times New Roman" pitchFamily="18" charset="0"/>
              </a:rPr>
            </a:br>
            <a:r>
              <a:rPr lang="en-US" sz="4000" b="0" dirty="0" smtClean="0">
                <a:effectLst>
                  <a:outerShdw blurRad="38100" dist="38100" dir="2700000" algn="tl">
                    <a:srgbClr val="000000"/>
                  </a:outerShdw>
                </a:effectLst>
                <a:latin typeface="Times New Roman" pitchFamily="18" charset="0"/>
              </a:rPr>
              <a:t>   been around for hundreds </a:t>
            </a:r>
            <a:br>
              <a:rPr lang="en-US" sz="4000" b="0" dirty="0" smtClean="0">
                <a:effectLst>
                  <a:outerShdw blurRad="38100" dist="38100" dir="2700000" algn="tl">
                    <a:srgbClr val="000000"/>
                  </a:outerShdw>
                </a:effectLst>
                <a:latin typeface="Times New Roman" pitchFamily="18" charset="0"/>
              </a:rPr>
            </a:br>
            <a:r>
              <a:rPr lang="en-US" sz="4000" b="0" dirty="0" smtClean="0">
                <a:effectLst>
                  <a:outerShdw blurRad="38100" dist="38100" dir="2700000" algn="tl">
                    <a:srgbClr val="000000"/>
                  </a:outerShdw>
                </a:effectLst>
                <a:latin typeface="Times New Roman" pitchFamily="18" charset="0"/>
              </a:rPr>
              <a:t>   of years…</a:t>
            </a:r>
          </a:p>
        </p:txBody>
      </p:sp>
      <p:sp>
        <p:nvSpPr>
          <p:cNvPr id="6" name="Oval 5"/>
          <p:cNvSpPr/>
          <p:nvPr/>
        </p:nvSpPr>
        <p:spPr bwMode="auto">
          <a:xfrm>
            <a:off x="609600" y="3220845"/>
            <a:ext cx="2438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
        <p:nvSpPr>
          <p:cNvPr id="7" name="Oval 6"/>
          <p:cNvSpPr/>
          <p:nvPr/>
        </p:nvSpPr>
        <p:spPr bwMode="auto">
          <a:xfrm>
            <a:off x="4038600" y="4146396"/>
            <a:ext cx="3962400" cy="609600"/>
          </a:xfrm>
          <a:prstGeom prst="ellipse">
            <a:avLst/>
          </a:prstGeom>
          <a:noFill/>
          <a:ln w="5715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cap="flat" cmpd="sng" algn="ctr">
          <a:solidFill>
            <a:schemeClr val="tx1"/>
          </a:solidFill>
          <a:prstDash val="solid"/>
          <a:round/>
          <a:headEnd type="none" w="sm" len="sm"/>
          <a:tailEnd type="triangle" w="med" len="med"/>
        </a:ln>
        <a:effectLst/>
      </a:spPr>
      <a:bodyPr vert="horz" wrap="none" lIns="91440" tIns="45720" rIns="91440" bIns="45720" numCol="1" rtlCol="0"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04775" cap="flat" cmpd="sng" algn="ctr">
          <a:solidFill>
            <a:schemeClr val="tx1"/>
          </a:solidFill>
          <a:prstDash val="solid"/>
          <a:round/>
          <a:headEnd type="none" w="sm" len="sm"/>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2574</Words>
  <Application>Microsoft Office PowerPoint</Application>
  <PresentationFormat>Letter Paper (8.5x11 in)</PresentationFormat>
  <Paragraphs>198</Paragraphs>
  <Slides>35</Slides>
  <Notes>35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Times New Roman</vt:lpstr>
      <vt:lpstr>Wingdings</vt:lpstr>
      <vt:lpstr>den1</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1 Thessalonians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2023-04-18T13:50:52Z</dcterms:created>
  <dcterms:modified xsi:type="dcterms:W3CDTF">2023-04-18T13:51:01Z</dcterms:modified>
</cp:coreProperties>
</file>