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74.xml" ContentType="application/vnd.openxmlformats-officedocument.presentationml.notesSlide+xml"/>
  <Override PartName="/ppt/notesSlides/notesSlide75.xml" ContentType="application/vnd.openxmlformats-officedocument.presentationml.notesSlide+xml"/>
  <Override PartName="/ppt/notesSlides/notesSlide76.xml" ContentType="application/vnd.openxmlformats-officedocument.presentationml.notesSlide+xml"/>
  <Override PartName="/ppt/notesSlides/notesSlide77.xml" ContentType="application/vnd.openxmlformats-officedocument.presentationml.notesSlide+xml"/>
  <Override PartName="/ppt/notesSlides/notesSlide78.xml" ContentType="application/vnd.openxmlformats-officedocument.presentationml.notesSlide+xml"/>
  <Override PartName="/ppt/notesSlides/notesSlide79.xml" ContentType="application/vnd.openxmlformats-officedocument.presentationml.notesSlide+xml"/>
  <Override PartName="/ppt/notesSlides/notesSlide80.xml" ContentType="application/vnd.openxmlformats-officedocument.presentationml.notesSlide+xml"/>
  <Override PartName="/ppt/notesSlides/notesSlide81.xml" ContentType="application/vnd.openxmlformats-officedocument.presentationml.notesSlide+xml"/>
  <Override PartName="/ppt/notesSlides/notesSlide82.xml" ContentType="application/vnd.openxmlformats-officedocument.presentationml.notesSlide+xml"/>
  <Override PartName="/ppt/notesSlides/notesSlide83.xml" ContentType="application/vnd.openxmlformats-officedocument.presentationml.notesSlide+xml"/>
  <Override PartName="/ppt/notesSlides/notesSlide84.xml" ContentType="application/vnd.openxmlformats-officedocument.presentationml.notesSlide+xml"/>
  <Override PartName="/ppt/notesSlides/notesSlide85.xml" ContentType="application/vnd.openxmlformats-officedocument.presentationml.notesSlide+xml"/>
  <Override PartName="/ppt/notesSlides/notesSlide86.xml" ContentType="application/vnd.openxmlformats-officedocument.presentationml.notesSlide+xml"/>
  <Override PartName="/ppt/notesSlides/notesSlide87.xml" ContentType="application/vnd.openxmlformats-officedocument.presentationml.notesSlide+xml"/>
  <Override PartName="/ppt/notesSlides/notesSlide88.xml" ContentType="application/vnd.openxmlformats-officedocument.presentationml.notesSlide+xml"/>
  <Override PartName="/ppt/notesSlides/notesSlide89.xml" ContentType="application/vnd.openxmlformats-officedocument.presentationml.notesSlide+xml"/>
  <Override PartName="/ppt/notesSlides/notesSlide90.xml" ContentType="application/vnd.openxmlformats-officedocument.presentationml.notesSlide+xml"/>
  <Override PartName="/ppt/notesSlides/notesSlide91.xml" ContentType="application/vnd.openxmlformats-officedocument.presentationml.notesSlide+xml"/>
  <Override PartName="/ppt/notesSlides/notesSlide92.xml" ContentType="application/vnd.openxmlformats-officedocument.presentationml.notesSlide+xml"/>
  <Override PartName="/ppt/notesSlides/notesSlide93.xml" ContentType="application/vnd.openxmlformats-officedocument.presentationml.notesSlide+xml"/>
  <Override PartName="/ppt/notesSlides/notesSlide94.xml" ContentType="application/vnd.openxmlformats-officedocument.presentationml.notesSlide+xml"/>
  <Override PartName="/ppt/notesSlides/notesSlide95.xml" ContentType="application/vnd.openxmlformats-officedocument.presentationml.notesSlide+xml"/>
  <Override PartName="/ppt/notesSlides/notesSlide96.xml" ContentType="application/vnd.openxmlformats-officedocument.presentationml.notesSlide+xml"/>
  <Override PartName="/ppt/notesSlides/notesSlide97.xml" ContentType="application/vnd.openxmlformats-officedocument.presentationml.notesSlide+xml"/>
  <Override PartName="/ppt/notesSlides/notesSlide98.xml" ContentType="application/vnd.openxmlformats-officedocument.presentationml.notesSlide+xml"/>
  <Override PartName="/ppt/notesSlides/notesSlide99.xml" ContentType="application/vnd.openxmlformats-officedocument.presentationml.notesSlide+xml"/>
  <Override PartName="/ppt/notesSlides/notesSlide100.xml" ContentType="application/vnd.openxmlformats-officedocument.presentationml.notesSlide+xml"/>
  <Override PartName="/ppt/notesSlides/notesSlide101.xml" ContentType="application/vnd.openxmlformats-officedocument.presentationml.notesSlide+xml"/>
  <Override PartName="/ppt/notesSlides/notesSlide102.xml" ContentType="application/vnd.openxmlformats-officedocument.presentationml.notesSlide+xml"/>
  <Override PartName="/ppt/notesSlides/notesSlide103.xml" ContentType="application/vnd.openxmlformats-officedocument.presentationml.notesSlide+xml"/>
  <Override PartName="/ppt/notesSlides/notesSlide104.xml" ContentType="application/vnd.openxmlformats-officedocument.presentationml.notesSlide+xml"/>
  <Override PartName="/ppt/notesSlides/notesSlide10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9" r:id="rId1"/>
  </p:sldMasterIdLst>
  <p:notesMasterIdLst>
    <p:notesMasterId r:id="rId107"/>
  </p:notesMasterIdLst>
  <p:handoutMasterIdLst>
    <p:handoutMasterId r:id="rId108"/>
  </p:handoutMasterIdLst>
  <p:sldIdLst>
    <p:sldId id="435" r:id="rId2"/>
    <p:sldId id="749" r:id="rId3"/>
    <p:sldId id="711" r:id="rId4"/>
    <p:sldId id="750" r:id="rId5"/>
    <p:sldId id="905" r:id="rId6"/>
    <p:sldId id="751" r:id="rId7"/>
    <p:sldId id="906" r:id="rId8"/>
    <p:sldId id="907" r:id="rId9"/>
    <p:sldId id="908" r:id="rId10"/>
    <p:sldId id="757" r:id="rId11"/>
    <p:sldId id="434" r:id="rId12"/>
    <p:sldId id="949" r:id="rId13"/>
    <p:sldId id="755" r:id="rId14"/>
    <p:sldId id="928" r:id="rId15"/>
    <p:sldId id="929" r:id="rId16"/>
    <p:sldId id="765" r:id="rId17"/>
    <p:sldId id="763" r:id="rId18"/>
    <p:sldId id="764" r:id="rId19"/>
    <p:sldId id="739" r:id="rId20"/>
    <p:sldId id="909" r:id="rId21"/>
    <p:sldId id="912" r:id="rId22"/>
    <p:sldId id="910" r:id="rId23"/>
    <p:sldId id="950" r:id="rId24"/>
    <p:sldId id="911" r:id="rId25"/>
    <p:sldId id="753" r:id="rId26"/>
    <p:sldId id="951" r:id="rId27"/>
    <p:sldId id="740" r:id="rId28"/>
    <p:sldId id="938" r:id="rId29"/>
    <p:sldId id="714" r:id="rId30"/>
    <p:sldId id="939" r:id="rId31"/>
    <p:sldId id="913" r:id="rId32"/>
    <p:sldId id="744" r:id="rId33"/>
    <p:sldId id="940" r:id="rId34"/>
    <p:sldId id="743" r:id="rId35"/>
    <p:sldId id="895" r:id="rId36"/>
    <p:sldId id="896" r:id="rId37"/>
    <p:sldId id="736" r:id="rId38"/>
    <p:sldId id="889" r:id="rId39"/>
    <p:sldId id="890" r:id="rId40"/>
    <p:sldId id="891" r:id="rId41"/>
    <p:sldId id="746" r:id="rId42"/>
    <p:sldId id="893" r:id="rId43"/>
    <p:sldId id="930" r:id="rId44"/>
    <p:sldId id="931" r:id="rId45"/>
    <p:sldId id="884" r:id="rId46"/>
    <p:sldId id="897" r:id="rId47"/>
    <p:sldId id="747" r:id="rId48"/>
    <p:sldId id="898" r:id="rId49"/>
    <p:sldId id="780" r:id="rId50"/>
    <p:sldId id="781" r:id="rId51"/>
    <p:sldId id="745" r:id="rId52"/>
    <p:sldId id="881" r:id="rId53"/>
    <p:sldId id="882" r:id="rId54"/>
    <p:sldId id="914" r:id="rId55"/>
    <p:sldId id="932" r:id="rId56"/>
    <p:sldId id="933" r:id="rId57"/>
    <p:sldId id="934" r:id="rId58"/>
    <p:sldId id="923" r:id="rId59"/>
    <p:sldId id="716" r:id="rId60"/>
    <p:sldId id="899" r:id="rId61"/>
    <p:sldId id="733" r:id="rId62"/>
    <p:sldId id="783" r:id="rId63"/>
    <p:sldId id="916" r:id="rId64"/>
    <p:sldId id="734" r:id="rId65"/>
    <p:sldId id="935" r:id="rId66"/>
    <p:sldId id="936" r:id="rId67"/>
    <p:sldId id="853" r:id="rId68"/>
    <p:sldId id="854" r:id="rId69"/>
    <p:sldId id="784" r:id="rId70"/>
    <p:sldId id="875" r:id="rId71"/>
    <p:sldId id="952" r:id="rId72"/>
    <p:sldId id="915" r:id="rId73"/>
    <p:sldId id="917" r:id="rId74"/>
    <p:sldId id="728" r:id="rId75"/>
    <p:sldId id="885" r:id="rId76"/>
    <p:sldId id="918" r:id="rId77"/>
    <p:sldId id="919" r:id="rId78"/>
    <p:sldId id="921" r:id="rId79"/>
    <p:sldId id="724" r:id="rId80"/>
    <p:sldId id="723" r:id="rId81"/>
    <p:sldId id="941" r:id="rId82"/>
    <p:sldId id="943" r:id="rId83"/>
    <p:sldId id="944" r:id="rId84"/>
    <p:sldId id="945" r:id="rId85"/>
    <p:sldId id="946" r:id="rId86"/>
    <p:sldId id="947" r:id="rId87"/>
    <p:sldId id="948" r:id="rId88"/>
    <p:sldId id="937" r:id="rId89"/>
    <p:sldId id="942" r:id="rId90"/>
    <p:sldId id="922" r:id="rId91"/>
    <p:sldId id="726" r:id="rId92"/>
    <p:sldId id="727" r:id="rId93"/>
    <p:sldId id="924" r:id="rId94"/>
    <p:sldId id="925" r:id="rId95"/>
    <p:sldId id="926" r:id="rId96"/>
    <p:sldId id="927" r:id="rId97"/>
    <p:sldId id="900" r:id="rId98"/>
    <p:sldId id="887" r:id="rId99"/>
    <p:sldId id="769" r:id="rId100"/>
    <p:sldId id="792" r:id="rId101"/>
    <p:sldId id="953" r:id="rId102"/>
    <p:sldId id="793" r:id="rId103"/>
    <p:sldId id="796" r:id="rId104"/>
    <p:sldId id="901" r:id="rId105"/>
    <p:sldId id="271" r:id="rId106"/>
  </p:sldIdLst>
  <p:sldSz cx="9144000" cy="6858000" type="letter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400"/>
    <a:srgbClr val="890118"/>
    <a:srgbClr val="00008A"/>
    <a:srgbClr val="000000"/>
    <a:srgbClr val="D3F3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3386" autoAdjust="0"/>
    <p:restoredTop sz="94660"/>
  </p:normalViewPr>
  <p:slideViewPr>
    <p:cSldViewPr>
      <p:cViewPr varScale="1">
        <p:scale>
          <a:sx n="75" d="100"/>
          <a:sy n="75" d="100"/>
        </p:scale>
        <p:origin x="34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tableStyles" Target="tableStyles.xml"/><Relationship Id="rId16" Type="http://schemas.openxmlformats.org/officeDocument/2006/relationships/slide" Target="slides/slide15.xml"/><Relationship Id="rId107" Type="http://schemas.openxmlformats.org/officeDocument/2006/relationships/notesMaster" Target="notesMasters/notesMaster1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handoutMaster" Target="handoutMasters/handoutMaster1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presProps" Target="presProps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viewProps" Target="viewProps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051175" y="8710613"/>
            <a:ext cx="757238" cy="254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7312" tIns="44450" rIns="87312" bIns="44450">
            <a:spAutoFit/>
          </a:bodyPr>
          <a:lstStyle/>
          <a:p>
            <a:pPr defTabSz="868363">
              <a:lnSpc>
                <a:spcPct val="90000"/>
              </a:lnSpc>
              <a:defRPr/>
            </a:pPr>
            <a:r>
              <a:rPr lang="en-US" sz="1200" b="0"/>
              <a:t>Page </a:t>
            </a:r>
            <a:fld id="{280C82E1-E9AD-446B-8426-FD6EDA634341}" type="slidenum">
              <a:rPr lang="en-US" sz="1200" b="0"/>
              <a:pPr defTabSz="868363">
                <a:lnSpc>
                  <a:spcPct val="90000"/>
                </a:lnSpc>
                <a:defRPr/>
              </a:pPr>
              <a:t>‹#›</a:t>
            </a:fld>
            <a:endParaRPr lang="en-US" sz="1200" b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3051175" y="8710613"/>
            <a:ext cx="757238" cy="254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7312" tIns="44450" rIns="87312" bIns="44450">
            <a:spAutoFit/>
          </a:bodyPr>
          <a:lstStyle/>
          <a:p>
            <a:pPr defTabSz="868363">
              <a:lnSpc>
                <a:spcPct val="90000"/>
              </a:lnSpc>
              <a:defRPr/>
            </a:pPr>
            <a:r>
              <a:rPr lang="en-US" sz="1200" b="0"/>
              <a:t>Page </a:t>
            </a:r>
            <a:fld id="{2E543CE7-F96F-46C7-B2A5-9CA91AD1D66B}" type="slidenum">
              <a:rPr lang="en-US" sz="1200" b="0"/>
              <a:pPr defTabSz="868363">
                <a:lnSpc>
                  <a:spcPct val="90000"/>
                </a:lnSpc>
                <a:defRPr/>
              </a:pPr>
              <a:t>‹#›</a:t>
            </a:fld>
            <a:endParaRPr lang="en-US" sz="1200" b="0"/>
          </a:p>
        </p:txBody>
      </p:sp>
      <p:sp>
        <p:nvSpPr>
          <p:cNvPr id="134147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0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0.xml"/><Relationship Id="rId1" Type="http://schemas.openxmlformats.org/officeDocument/2006/relationships/notesMaster" Target="../notesMasters/notesMaster1.xml"/></Relationships>
</file>

<file path=ppt/notesSlides/_rels/notesSlide10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1.xml"/><Relationship Id="rId1" Type="http://schemas.openxmlformats.org/officeDocument/2006/relationships/notesMaster" Target="../notesMasters/notesMaster1.xml"/></Relationships>
</file>

<file path=ppt/notesSlides/_rels/notesSlide10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2.xml"/><Relationship Id="rId1" Type="http://schemas.openxmlformats.org/officeDocument/2006/relationships/notesMaster" Target="../notesMasters/notesMaster1.xml"/></Relationships>
</file>

<file path=ppt/notesSlides/_rels/notesSlide10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3.xml"/><Relationship Id="rId1" Type="http://schemas.openxmlformats.org/officeDocument/2006/relationships/notesMaster" Target="../notesMasters/notesMaster1.xml"/></Relationships>
</file>

<file path=ppt/notesSlides/_rels/notesSlide10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4.xml"/><Relationship Id="rId1" Type="http://schemas.openxmlformats.org/officeDocument/2006/relationships/notesMaster" Target="../notesMasters/notesMaster1.xml"/></Relationships>
</file>

<file path=ppt/notesSlides/_rels/notesSlide10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7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7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8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8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8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8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8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5.xml"/><Relationship Id="rId1" Type="http://schemas.openxmlformats.org/officeDocument/2006/relationships/notesMaster" Target="../notesMasters/notesMaster1.xml"/></Relationships>
</file>

<file path=ppt/notesSlides/_rels/notesSlide8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6.xml"/><Relationship Id="rId1" Type="http://schemas.openxmlformats.org/officeDocument/2006/relationships/notesMaster" Target="../notesMasters/notesMaster1.xml"/></Relationships>
</file>

<file path=ppt/notesSlides/_rels/notesSlide8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7.xml"/><Relationship Id="rId1" Type="http://schemas.openxmlformats.org/officeDocument/2006/relationships/notesMaster" Target="../notesMasters/notesMaster1.xml"/></Relationships>
</file>

<file path=ppt/notesSlides/_rels/notesSlide8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8.xml"/><Relationship Id="rId1" Type="http://schemas.openxmlformats.org/officeDocument/2006/relationships/notesMaster" Target="../notesMasters/notesMaster1.xml"/></Relationships>
</file>

<file path=ppt/notesSlides/_rels/notesSlide8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0.xml"/><Relationship Id="rId1" Type="http://schemas.openxmlformats.org/officeDocument/2006/relationships/notesMaster" Target="../notesMasters/notesMaster1.xml"/></Relationships>
</file>

<file path=ppt/notesSlides/_rels/notesSlide9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1.xml"/><Relationship Id="rId1" Type="http://schemas.openxmlformats.org/officeDocument/2006/relationships/notesMaster" Target="../notesMasters/notesMaster1.xml"/></Relationships>
</file>

<file path=ppt/notesSlides/_rels/notesSlide9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2.xml"/><Relationship Id="rId1" Type="http://schemas.openxmlformats.org/officeDocument/2006/relationships/notesMaster" Target="../notesMasters/notesMaster1.xml"/></Relationships>
</file>

<file path=ppt/notesSlides/_rels/notesSlide9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3.xml"/><Relationship Id="rId1" Type="http://schemas.openxmlformats.org/officeDocument/2006/relationships/notesMaster" Target="../notesMasters/notesMaster1.xml"/></Relationships>
</file>

<file path=ppt/notesSlides/_rels/notesSlide9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4.xml"/><Relationship Id="rId1" Type="http://schemas.openxmlformats.org/officeDocument/2006/relationships/notesMaster" Target="../notesMasters/notesMaster1.xml"/></Relationships>
</file>

<file path=ppt/notesSlides/_rels/notesSlide9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5.xml"/><Relationship Id="rId1" Type="http://schemas.openxmlformats.org/officeDocument/2006/relationships/notesMaster" Target="../notesMasters/notesMaster1.xml"/></Relationships>
</file>

<file path=ppt/notesSlides/_rels/notesSlide9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6.xml"/><Relationship Id="rId1" Type="http://schemas.openxmlformats.org/officeDocument/2006/relationships/notesMaster" Target="../notesMasters/notesMaster1.xml"/></Relationships>
</file>

<file path=ppt/notesSlides/_rels/notesSlide9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7.xml"/><Relationship Id="rId1" Type="http://schemas.openxmlformats.org/officeDocument/2006/relationships/notesMaster" Target="../notesMasters/notesMaster1.xml"/></Relationships>
</file>

<file path=ppt/notesSlides/_rels/notesSlide9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8.xml"/><Relationship Id="rId1" Type="http://schemas.openxmlformats.org/officeDocument/2006/relationships/notesMaster" Target="../notesMasters/notesMaster1.xml"/></Relationships>
</file>

<file path=ppt/notesSlides/_rels/notesSlide9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8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8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8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8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8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8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8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8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8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9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9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9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9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9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9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9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9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9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9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00004A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Slide Title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524000"/>
            <a:ext cx="91440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1" r:id="rId1"/>
    <p:sldLayoutId id="2147483656" r:id="rId2"/>
  </p:sldLayoutIdLst>
  <p:transition>
    <p:wipe dir="r"/>
  </p:transition>
  <p:txStyles>
    <p:titleStyle>
      <a:lvl1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6000" b="0">
          <a:solidFill>
            <a:srgbClr val="D3F3F9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6000" b="1">
          <a:solidFill>
            <a:srgbClr val="D3F3F9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6000" b="1">
          <a:solidFill>
            <a:srgbClr val="D3F3F9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6000" b="1">
          <a:solidFill>
            <a:srgbClr val="D3F3F9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6000" b="1">
          <a:solidFill>
            <a:srgbClr val="D3F3F9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6000" b="1">
          <a:solidFill>
            <a:srgbClr val="D3F3F9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6000" b="1">
          <a:solidFill>
            <a:srgbClr val="D3F3F9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6000" b="1">
          <a:solidFill>
            <a:srgbClr val="D3F3F9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6000" b="1">
          <a:solidFill>
            <a:srgbClr val="D3F3F9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285750" indent="-285750"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buClr>
          <a:schemeClr val="tx2"/>
        </a:buClr>
        <a:buSzPct val="100000"/>
        <a:buFont typeface="Wingdings" pitchFamily="2" charset="2"/>
        <a:buChar char="Ø"/>
        <a:defRPr sz="4400" b="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70000"/>
        </a:lnSpc>
        <a:spcBef>
          <a:spcPct val="15000"/>
        </a:spcBef>
        <a:spcAft>
          <a:spcPct val="0"/>
        </a:spcAft>
        <a:buSzPct val="100000"/>
        <a:buChar char="–"/>
        <a:defRPr sz="3600" b="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lnSpc>
          <a:spcPct val="70000"/>
        </a:lnSpc>
        <a:spcBef>
          <a:spcPct val="15000"/>
        </a:spcBef>
        <a:spcAft>
          <a:spcPct val="0"/>
        </a:spcAft>
        <a:buSzPct val="100000"/>
        <a:buChar char="»"/>
        <a:defRPr b="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543050" indent="-171450" algn="l" rtl="0" eaLnBrk="0" fontAlgn="base" hangingPunct="0">
        <a:lnSpc>
          <a:spcPct val="70000"/>
        </a:lnSpc>
        <a:spcBef>
          <a:spcPct val="15000"/>
        </a:spcBef>
        <a:spcAft>
          <a:spcPct val="0"/>
        </a:spcAft>
        <a:buSzPct val="100000"/>
        <a:buChar char="•"/>
        <a:defRPr sz="1400" b="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00250" indent="-171450" algn="l" rtl="0" eaLnBrk="0" fontAlgn="base" hangingPunct="0">
        <a:lnSpc>
          <a:spcPct val="70000"/>
        </a:lnSpc>
        <a:spcBef>
          <a:spcPct val="15000"/>
        </a:spcBef>
        <a:spcAft>
          <a:spcPct val="0"/>
        </a:spcAft>
        <a:buSzPct val="100000"/>
        <a:buChar char="–"/>
        <a:defRPr sz="1400" b="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457450" indent="-171450" algn="l" rtl="0" eaLnBrk="0" fontAlgn="base" hangingPunct="0">
        <a:lnSpc>
          <a:spcPct val="70000"/>
        </a:lnSpc>
        <a:spcBef>
          <a:spcPct val="15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14650" indent="-171450" algn="l" rtl="0" eaLnBrk="0" fontAlgn="base" hangingPunct="0">
        <a:lnSpc>
          <a:spcPct val="70000"/>
        </a:lnSpc>
        <a:spcBef>
          <a:spcPct val="15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371850" indent="-171450" algn="l" rtl="0" eaLnBrk="0" fontAlgn="base" hangingPunct="0">
        <a:lnSpc>
          <a:spcPct val="70000"/>
        </a:lnSpc>
        <a:spcBef>
          <a:spcPct val="15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29050" indent="-171450" algn="l" rtl="0" eaLnBrk="0" fontAlgn="base" hangingPunct="0">
        <a:lnSpc>
          <a:spcPct val="70000"/>
        </a:lnSpc>
        <a:spcBef>
          <a:spcPct val="15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0.xml"/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1.xml"/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2.xml"/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3.xml"/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4.xml"/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5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6.xml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7.xml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8.xml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9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0.xml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1.xml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2.xml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3.xml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4.xml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5.xml"/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6.xml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7.xml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8.xml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9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0.xml"/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1.xml"/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2.xml"/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3.xml"/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4.xml"/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5.xml"/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6.xml"/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7.xml"/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8.xml"/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2971800"/>
            <a:ext cx="8458200" cy="2133600"/>
          </a:xfrm>
        </p:spPr>
        <p:txBody>
          <a:bodyPr lIns="90488" tIns="44450" rIns="90488" bIns="44450"/>
          <a:lstStyle/>
          <a:p>
            <a:pPr>
              <a:defRPr/>
            </a:pPr>
            <a:r>
              <a:rPr lang="en-US" sz="8000" dirty="0"/>
              <a:t>An Ideal Woman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9600" dirty="0"/>
              <a:t>Proverbs 31</a:t>
            </a:r>
          </a:p>
        </p:txBody>
      </p:sp>
    </p:spTree>
  </p:cSld>
  <p:clrMapOvr>
    <a:masterClrMapping/>
  </p:clrMapOvr>
  <p:transition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3716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5400" dirty="0"/>
              <a:t>2 “O my son, O son of my womb, 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5400" dirty="0"/>
              <a:t>  O son of my vows,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5400" dirty="0"/>
              <a:t>3 do not spend your strength on women, 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5400" dirty="0"/>
              <a:t>  your vigor on those who ruin kings.”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9600" dirty="0"/>
              <a:t>Proverbs 31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6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26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3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9600" dirty="0"/>
              <a:t>Proverbs 31</a:t>
            </a:r>
          </a:p>
        </p:txBody>
      </p:sp>
      <p:sp>
        <p:nvSpPr>
          <p:cNvPr id="78851" name="Rectangle 4"/>
          <p:cNvSpPr>
            <a:spLocks noChangeArrowheads="1"/>
          </p:cNvSpPr>
          <p:nvPr/>
        </p:nvSpPr>
        <p:spPr bwMode="auto">
          <a:xfrm>
            <a:off x="1295400" y="2362200"/>
            <a:ext cx="6172200" cy="1981200"/>
          </a:xfrm>
          <a:prstGeom prst="rect">
            <a:avLst/>
          </a:prstGeom>
          <a:gradFill rotWithShape="1">
            <a:gsLst>
              <a:gs pos="0">
                <a:srgbClr val="000000"/>
              </a:gs>
              <a:gs pos="50000">
                <a:srgbClr val="000076"/>
              </a:gs>
              <a:gs pos="100000">
                <a:srgbClr val="000000"/>
              </a:gs>
            </a:gsLst>
            <a:lin ang="5400000" scaled="1"/>
          </a:gra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5000"/>
              </a:lnSpc>
              <a:spcBef>
                <a:spcPct val="5000"/>
              </a:spcBef>
            </a:pPr>
            <a:r>
              <a:rPr lang="en-US" sz="8000" b="0" dirty="0">
                <a:latin typeface="Times New Roman" pitchFamily="18" charset="0"/>
              </a:rPr>
              <a:t>It’s not always this good!</a:t>
            </a:r>
          </a:p>
        </p:txBody>
      </p:sp>
    </p:spTree>
  </p:cSld>
  <p:clrMapOvr>
    <a:masterClrMapping/>
  </p:clrMapOvr>
  <p:transition spd="slow">
    <p:dissolve/>
  </p:transition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3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9600" dirty="0"/>
              <a:t>Proverbs 31</a:t>
            </a:r>
          </a:p>
        </p:txBody>
      </p:sp>
      <p:sp>
        <p:nvSpPr>
          <p:cNvPr id="78851" name="Rectangle 4"/>
          <p:cNvSpPr>
            <a:spLocks noChangeArrowheads="1"/>
          </p:cNvSpPr>
          <p:nvPr/>
        </p:nvSpPr>
        <p:spPr bwMode="auto">
          <a:xfrm>
            <a:off x="1295400" y="533400"/>
            <a:ext cx="7467600" cy="5791200"/>
          </a:xfrm>
          <a:prstGeom prst="rect">
            <a:avLst/>
          </a:prstGeom>
          <a:gradFill rotWithShape="1">
            <a:gsLst>
              <a:gs pos="0">
                <a:srgbClr val="000000"/>
              </a:gs>
              <a:gs pos="50000">
                <a:srgbClr val="000076"/>
              </a:gs>
              <a:gs pos="100000">
                <a:srgbClr val="000000"/>
              </a:gs>
            </a:gsLst>
            <a:lin ang="5400000" scaled="1"/>
          </a:gra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5000"/>
              </a:lnSpc>
              <a:spcBef>
                <a:spcPct val="5000"/>
              </a:spcBef>
            </a:pPr>
            <a:r>
              <a:rPr lang="en-US" sz="4400" b="0">
                <a:latin typeface="Times New Roman" pitchFamily="18" charset="0"/>
              </a:rPr>
              <a:t>Prov. 11:22 - As a ring of gold in a swine’s snout, so is a beautiful woman who lacks discretion.</a:t>
            </a:r>
          </a:p>
        </p:txBody>
      </p:sp>
    </p:spTree>
  </p:cSld>
  <p:clrMapOvr>
    <a:masterClrMapping/>
  </p:clrMapOvr>
  <p:transition>
    <p:wipe dir="r"/>
  </p:transition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3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9600" dirty="0"/>
              <a:t>Proverbs 31</a:t>
            </a:r>
          </a:p>
        </p:txBody>
      </p:sp>
      <p:sp>
        <p:nvSpPr>
          <p:cNvPr id="79875" name="Rectangle 4"/>
          <p:cNvSpPr>
            <a:spLocks noChangeArrowheads="1"/>
          </p:cNvSpPr>
          <p:nvPr/>
        </p:nvSpPr>
        <p:spPr bwMode="auto">
          <a:xfrm>
            <a:off x="1295400" y="533400"/>
            <a:ext cx="7467600" cy="5791200"/>
          </a:xfrm>
          <a:prstGeom prst="rect">
            <a:avLst/>
          </a:prstGeom>
          <a:gradFill rotWithShape="1">
            <a:gsLst>
              <a:gs pos="0">
                <a:srgbClr val="000000"/>
              </a:gs>
              <a:gs pos="50000">
                <a:srgbClr val="000076"/>
              </a:gs>
              <a:gs pos="100000">
                <a:srgbClr val="000000"/>
              </a:gs>
            </a:gsLst>
            <a:lin ang="5400000" scaled="1"/>
          </a:gra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5000"/>
              </a:lnSpc>
              <a:spcBef>
                <a:spcPct val="5000"/>
              </a:spcBef>
            </a:pPr>
            <a:r>
              <a:rPr lang="en-US" sz="4400" b="0">
                <a:latin typeface="Times New Roman" pitchFamily="18" charset="0"/>
              </a:rPr>
              <a:t>Prov. 11:22 - As a ring of gold in a swine’s snout, so is a beautiful woman who lacks discretion.</a:t>
            </a:r>
          </a:p>
          <a:p>
            <a:pPr algn="l">
              <a:lnSpc>
                <a:spcPct val="75000"/>
              </a:lnSpc>
              <a:spcBef>
                <a:spcPct val="5000"/>
              </a:spcBef>
            </a:pPr>
            <a:r>
              <a:rPr lang="en-US" sz="4400" b="0">
                <a:latin typeface="Times New Roman" pitchFamily="18" charset="0"/>
              </a:rPr>
              <a:t>Prov. 12:4 An excellent wife is the crown of her husband, but she who shames him is as rottenness in his bones.</a:t>
            </a:r>
          </a:p>
        </p:txBody>
      </p:sp>
    </p:spTree>
  </p:cSld>
  <p:clrMapOvr>
    <a:masterClrMapping/>
  </p:clrMapOvr>
  <p:transition>
    <p:wipe dir="r"/>
  </p:transition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3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9600" dirty="0"/>
              <a:t>Proverbs 31</a:t>
            </a:r>
          </a:p>
        </p:txBody>
      </p:sp>
      <p:sp>
        <p:nvSpPr>
          <p:cNvPr id="80899" name="Rectangle 4"/>
          <p:cNvSpPr>
            <a:spLocks noChangeArrowheads="1"/>
          </p:cNvSpPr>
          <p:nvPr/>
        </p:nvSpPr>
        <p:spPr bwMode="auto">
          <a:xfrm>
            <a:off x="1295400" y="533400"/>
            <a:ext cx="7467600" cy="5791200"/>
          </a:xfrm>
          <a:prstGeom prst="rect">
            <a:avLst/>
          </a:prstGeom>
          <a:gradFill rotWithShape="1">
            <a:gsLst>
              <a:gs pos="0">
                <a:srgbClr val="000000"/>
              </a:gs>
              <a:gs pos="50000">
                <a:srgbClr val="000076"/>
              </a:gs>
              <a:gs pos="100000">
                <a:srgbClr val="000000"/>
              </a:gs>
            </a:gsLst>
            <a:lin ang="5400000" scaled="1"/>
          </a:gra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5000"/>
              </a:lnSpc>
              <a:spcBef>
                <a:spcPct val="5000"/>
              </a:spcBef>
            </a:pPr>
            <a:r>
              <a:rPr lang="en-US" sz="4400" b="0" dirty="0">
                <a:latin typeface="Times New Roman" pitchFamily="18" charset="0"/>
              </a:rPr>
              <a:t>Prov. 11:22 - As a ring of gold in a swine’s snout, so is a beautiful woman who lacks discretion.</a:t>
            </a:r>
          </a:p>
          <a:p>
            <a:pPr algn="l">
              <a:lnSpc>
                <a:spcPct val="75000"/>
              </a:lnSpc>
              <a:spcBef>
                <a:spcPct val="5000"/>
              </a:spcBef>
            </a:pPr>
            <a:r>
              <a:rPr lang="en-US" sz="4400" b="0" dirty="0">
                <a:latin typeface="Times New Roman" pitchFamily="18" charset="0"/>
              </a:rPr>
              <a:t>Prov. 12:4 An excellent wife is the crown of her husband, but she who shames him is as rottenness in his bones.</a:t>
            </a:r>
          </a:p>
          <a:p>
            <a:pPr algn="l">
              <a:lnSpc>
                <a:spcPct val="75000"/>
              </a:lnSpc>
              <a:spcBef>
                <a:spcPct val="5000"/>
              </a:spcBef>
            </a:pPr>
            <a:r>
              <a:rPr lang="en-US" sz="4400" b="0" dirty="0">
                <a:latin typeface="Times New Roman" pitchFamily="18" charset="0"/>
              </a:rPr>
              <a:t>Prov. 14:1 The wise woman builds her house, but the foolish tears it down with </a:t>
            </a:r>
            <a:r>
              <a:rPr lang="en-US" sz="4000" b="0" dirty="0">
                <a:latin typeface="Times New Roman" pitchFamily="18" charset="0"/>
              </a:rPr>
              <a:t>her own hands.</a:t>
            </a:r>
            <a:endParaRPr lang="en-US" sz="4400" b="0" dirty="0">
              <a:latin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3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9600" dirty="0"/>
              <a:t>Proverbs 31</a:t>
            </a:r>
          </a:p>
        </p:txBody>
      </p:sp>
      <p:sp>
        <p:nvSpPr>
          <p:cNvPr id="132099" name="Rectangle 4"/>
          <p:cNvSpPr>
            <a:spLocks noChangeArrowheads="1"/>
          </p:cNvSpPr>
          <p:nvPr/>
        </p:nvSpPr>
        <p:spPr bwMode="auto">
          <a:xfrm>
            <a:off x="914400" y="1447800"/>
            <a:ext cx="7086600" cy="4800600"/>
          </a:xfrm>
          <a:prstGeom prst="rect">
            <a:avLst/>
          </a:prstGeom>
          <a:gradFill rotWithShape="1">
            <a:gsLst>
              <a:gs pos="0">
                <a:srgbClr val="000000"/>
              </a:gs>
              <a:gs pos="50000">
                <a:srgbClr val="000076"/>
              </a:gs>
              <a:gs pos="100000">
                <a:srgbClr val="000000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5000"/>
              </a:lnSpc>
            </a:pPr>
            <a:r>
              <a:rPr lang="en-US" sz="6000" b="0" dirty="0">
                <a:latin typeface="Times New Roman" pitchFamily="18" charset="0"/>
              </a:rPr>
              <a:t>Best advice:</a:t>
            </a:r>
          </a:p>
          <a:p>
            <a:pPr algn="l">
              <a:lnSpc>
                <a:spcPct val="75000"/>
              </a:lnSpc>
            </a:pPr>
            <a:r>
              <a:rPr lang="en-US" sz="6000" b="0" dirty="0">
                <a:latin typeface="Times New Roman" pitchFamily="18" charset="0"/>
              </a:rPr>
              <a:t>Become a man or woman like this one in Proverbs 31</a:t>
            </a:r>
          </a:p>
          <a:p>
            <a:pPr algn="l">
              <a:lnSpc>
                <a:spcPct val="75000"/>
              </a:lnSpc>
            </a:pPr>
            <a:r>
              <a:rPr lang="en-US" sz="6000" b="0" dirty="0">
                <a:latin typeface="Times New Roman" pitchFamily="18" charset="0"/>
              </a:rPr>
              <a:t>You’ll need God in your life if you hope to do that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2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2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9600" dirty="0"/>
              <a:t>Proverbs 31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2743200"/>
            <a:ext cx="6851650" cy="3505200"/>
          </a:xfrm>
        </p:spPr>
        <p:txBody>
          <a:bodyPr lIns="90488" tIns="44450" rIns="90488" bIns="44450"/>
          <a:lstStyle/>
          <a:p>
            <a:pPr>
              <a:defRPr/>
            </a:pPr>
            <a:r>
              <a:rPr lang="en-US" sz="6000" dirty="0"/>
              <a:t>Questions?</a:t>
            </a:r>
          </a:p>
          <a:p>
            <a:pPr>
              <a:defRPr/>
            </a:pPr>
            <a:r>
              <a:rPr lang="en-US" sz="6000" dirty="0"/>
              <a:t>Comments?</a:t>
            </a:r>
          </a:p>
          <a:p>
            <a:pPr>
              <a:defRPr/>
            </a:pPr>
            <a:r>
              <a:rPr lang="en-US" sz="6000" dirty="0"/>
              <a:t>Experiences?</a:t>
            </a:r>
          </a:p>
        </p:txBody>
      </p:sp>
    </p:spTree>
  </p:cSld>
  <p:clrMapOvr>
    <a:masterClrMapping/>
  </p:clrMapOvr>
  <p:transition spd="slow"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2743200"/>
            <a:ext cx="7772400" cy="2667000"/>
          </a:xfrm>
        </p:spPr>
        <p:txBody>
          <a:bodyPr lIns="90488" tIns="44450" rIns="90488" bIns="44450"/>
          <a:lstStyle/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4800" dirty="0"/>
              <a:t>- Section on heavy drinking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9600" dirty="0"/>
              <a:t>Proverbs 31</a:t>
            </a:r>
          </a:p>
        </p:txBody>
      </p:sp>
    </p:spTree>
  </p:cSld>
  <p:clrMapOvr>
    <a:masterClrMapping/>
  </p:clrMapOvr>
  <p:transition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3716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4800" dirty="0"/>
              <a:t>10 Who can find a virtuous and capable wife? She is more precious than rubies. 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9600" dirty="0"/>
              <a:t>Proverbs 31</a:t>
            </a:r>
          </a:p>
        </p:txBody>
      </p:sp>
    </p:spTree>
  </p:cSld>
  <p:clrMapOvr>
    <a:masterClrMapping/>
  </p:clrMapOvr>
  <p:transition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3716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4800" dirty="0"/>
              <a:t>10 Who can find a virtuous and capable wife? She is more precious than rubies. 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9600" dirty="0"/>
              <a:t>Proverbs 31</a:t>
            </a: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914400" y="2895600"/>
            <a:ext cx="8001000" cy="3657600"/>
          </a:xfrm>
          <a:prstGeom prst="rect">
            <a:avLst/>
          </a:prstGeom>
          <a:gradFill rotWithShape="1">
            <a:gsLst>
              <a:gs pos="0">
                <a:srgbClr val="000000"/>
              </a:gs>
              <a:gs pos="50000">
                <a:srgbClr val="000076"/>
              </a:gs>
              <a:gs pos="100000">
                <a:srgbClr val="000000"/>
              </a:gs>
            </a:gsLst>
            <a:lin ang="5400000" scaled="1"/>
          </a:gra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5000"/>
              </a:lnSpc>
              <a:spcBef>
                <a:spcPts val="600"/>
              </a:spcBef>
            </a:pPr>
            <a:r>
              <a:rPr lang="en-US" sz="4400" b="0" dirty="0">
                <a:latin typeface="Times New Roman" pitchFamily="18" charset="0"/>
              </a:rPr>
              <a:t>Choosing who to marry:</a:t>
            </a:r>
          </a:p>
        </p:txBody>
      </p:sp>
    </p:spTree>
  </p:cSld>
  <p:clrMapOvr>
    <a:masterClrMapping/>
  </p:clrMapOvr>
  <p:transition>
    <p:wipe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3716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4800" dirty="0"/>
              <a:t>10 Who can find a virtuous and capable wife? She is more precious than rubies. 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9600" dirty="0"/>
              <a:t>Proverbs 31</a:t>
            </a: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914400" y="2895600"/>
            <a:ext cx="8001000" cy="3657600"/>
          </a:xfrm>
          <a:prstGeom prst="rect">
            <a:avLst/>
          </a:prstGeom>
          <a:gradFill rotWithShape="1">
            <a:gsLst>
              <a:gs pos="0">
                <a:srgbClr val="000000"/>
              </a:gs>
              <a:gs pos="50000">
                <a:srgbClr val="000076"/>
              </a:gs>
              <a:gs pos="100000">
                <a:srgbClr val="000000"/>
              </a:gs>
            </a:gsLst>
            <a:lin ang="5400000" scaled="1"/>
          </a:gra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5000"/>
              </a:lnSpc>
              <a:spcBef>
                <a:spcPts val="600"/>
              </a:spcBef>
            </a:pPr>
            <a:r>
              <a:rPr lang="en-US" sz="4400" b="0" dirty="0">
                <a:latin typeface="Times New Roman" pitchFamily="18" charset="0"/>
              </a:rPr>
              <a:t>Choosing who to marry:</a:t>
            </a:r>
          </a:p>
          <a:p>
            <a:pPr algn="l">
              <a:lnSpc>
                <a:spcPct val="75000"/>
              </a:lnSpc>
              <a:spcBef>
                <a:spcPts val="600"/>
              </a:spcBef>
            </a:pPr>
            <a:r>
              <a:rPr lang="en-US" sz="4400" b="0" dirty="0">
                <a:latin typeface="Times New Roman" pitchFamily="18" charset="0"/>
              </a:rPr>
              <a:t>You become one in every way</a:t>
            </a:r>
          </a:p>
        </p:txBody>
      </p:sp>
    </p:spTree>
  </p:cSld>
  <p:clrMapOvr>
    <a:masterClrMapping/>
  </p:clrMapOvr>
  <p:transition>
    <p:wipe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3716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4800" dirty="0"/>
              <a:t>10 Who can find a virtuous and capable wife? She is more precious than rubies. 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9600" dirty="0"/>
              <a:t>Proverbs 31</a:t>
            </a: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914400" y="2895600"/>
            <a:ext cx="8001000" cy="3657600"/>
          </a:xfrm>
          <a:prstGeom prst="rect">
            <a:avLst/>
          </a:prstGeom>
          <a:gradFill rotWithShape="1">
            <a:gsLst>
              <a:gs pos="0">
                <a:srgbClr val="000000"/>
              </a:gs>
              <a:gs pos="50000">
                <a:srgbClr val="000076"/>
              </a:gs>
              <a:gs pos="100000">
                <a:srgbClr val="000000"/>
              </a:gs>
            </a:gsLst>
            <a:lin ang="5400000" scaled="1"/>
          </a:gra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5000"/>
              </a:lnSpc>
              <a:spcBef>
                <a:spcPts val="600"/>
              </a:spcBef>
            </a:pPr>
            <a:r>
              <a:rPr lang="en-US" sz="4400" b="0" dirty="0">
                <a:latin typeface="Times New Roman" pitchFamily="18" charset="0"/>
              </a:rPr>
              <a:t>Choosing who to marry:</a:t>
            </a:r>
          </a:p>
          <a:p>
            <a:pPr algn="l">
              <a:lnSpc>
                <a:spcPct val="75000"/>
              </a:lnSpc>
              <a:spcBef>
                <a:spcPts val="600"/>
              </a:spcBef>
            </a:pPr>
            <a:r>
              <a:rPr lang="en-US" sz="4400" b="0" dirty="0">
                <a:latin typeface="Times New Roman" pitchFamily="18" charset="0"/>
              </a:rPr>
              <a:t>You become one in every way</a:t>
            </a:r>
          </a:p>
          <a:p>
            <a:pPr algn="l">
              <a:lnSpc>
                <a:spcPct val="75000"/>
              </a:lnSpc>
              <a:spcBef>
                <a:spcPts val="600"/>
              </a:spcBef>
              <a:buClr>
                <a:schemeClr val="tx2"/>
              </a:buClr>
              <a:buFont typeface="Wingdings" pitchFamily="2" charset="2"/>
              <a:buChar char="Ø"/>
            </a:pPr>
            <a:r>
              <a:rPr lang="en-US" sz="4400" b="0" dirty="0">
                <a:latin typeface="Times New Roman" pitchFamily="18" charset="0"/>
              </a:rPr>
              <a:t>Spiritually: could be a powerful </a:t>
            </a:r>
            <a:br>
              <a:rPr lang="en-US" sz="4400" b="0" dirty="0">
                <a:latin typeface="Times New Roman" pitchFamily="18" charset="0"/>
              </a:rPr>
            </a:br>
            <a:r>
              <a:rPr lang="en-US" sz="4400" b="0" dirty="0">
                <a:latin typeface="Times New Roman" pitchFamily="18" charset="0"/>
              </a:rPr>
              <a:t>   boost to your ministry</a:t>
            </a:r>
          </a:p>
        </p:txBody>
      </p:sp>
    </p:spTree>
  </p:cSld>
  <p:clrMapOvr>
    <a:masterClrMapping/>
  </p:clrMapOvr>
  <p:transition>
    <p:wipe dir="r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3716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4800" dirty="0"/>
              <a:t>10 Who can find a virtuous and capable wife? She is more precious than rubies. 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9600" dirty="0"/>
              <a:t>Proverbs 31</a:t>
            </a: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914400" y="2895600"/>
            <a:ext cx="8001000" cy="3657600"/>
          </a:xfrm>
          <a:prstGeom prst="rect">
            <a:avLst/>
          </a:prstGeom>
          <a:gradFill rotWithShape="1">
            <a:gsLst>
              <a:gs pos="0">
                <a:srgbClr val="000000"/>
              </a:gs>
              <a:gs pos="50000">
                <a:srgbClr val="000076"/>
              </a:gs>
              <a:gs pos="100000">
                <a:srgbClr val="000000"/>
              </a:gs>
            </a:gsLst>
            <a:lin ang="5400000" scaled="1"/>
          </a:gra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5000"/>
              </a:lnSpc>
              <a:spcBef>
                <a:spcPts val="600"/>
              </a:spcBef>
            </a:pPr>
            <a:r>
              <a:rPr lang="en-US" sz="4400" b="0">
                <a:latin typeface="Times New Roman" pitchFamily="18" charset="0"/>
              </a:rPr>
              <a:t>Choosing who to marry:</a:t>
            </a:r>
          </a:p>
          <a:p>
            <a:pPr algn="l">
              <a:lnSpc>
                <a:spcPct val="75000"/>
              </a:lnSpc>
              <a:spcBef>
                <a:spcPts val="600"/>
              </a:spcBef>
            </a:pPr>
            <a:r>
              <a:rPr lang="en-US" sz="4400" b="0">
                <a:latin typeface="Times New Roman" pitchFamily="18" charset="0"/>
              </a:rPr>
              <a:t>You become one in every way</a:t>
            </a:r>
          </a:p>
          <a:p>
            <a:pPr algn="l">
              <a:lnSpc>
                <a:spcPct val="75000"/>
              </a:lnSpc>
              <a:spcBef>
                <a:spcPts val="600"/>
              </a:spcBef>
              <a:buClr>
                <a:schemeClr val="tx2"/>
              </a:buClr>
              <a:buFont typeface="Wingdings" pitchFamily="2" charset="2"/>
              <a:buChar char="Ø"/>
            </a:pPr>
            <a:r>
              <a:rPr lang="en-US" sz="4400" b="0">
                <a:latin typeface="Times New Roman" pitchFamily="18" charset="0"/>
              </a:rPr>
              <a:t>Spiritually: could compromise </a:t>
            </a:r>
            <a:br>
              <a:rPr lang="en-US" sz="4400" b="0">
                <a:latin typeface="Times New Roman" pitchFamily="18" charset="0"/>
              </a:rPr>
            </a:br>
            <a:r>
              <a:rPr lang="en-US" sz="4400" b="0">
                <a:latin typeface="Times New Roman" pitchFamily="18" charset="0"/>
              </a:rPr>
              <a:t>   your commitment to God</a:t>
            </a:r>
          </a:p>
        </p:txBody>
      </p:sp>
    </p:spTree>
  </p:cSld>
  <p:clrMapOvr>
    <a:masterClrMapping/>
  </p:clrMapOvr>
  <p:transition>
    <p:wipe dir="r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3716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4800" dirty="0"/>
              <a:t>10 Who can find a virtuous and capable wife? She is more precious than rubies. 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9600" dirty="0"/>
              <a:t>Proverbs 31</a:t>
            </a: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914400" y="2895600"/>
            <a:ext cx="8001000" cy="3657600"/>
          </a:xfrm>
          <a:prstGeom prst="rect">
            <a:avLst/>
          </a:prstGeom>
          <a:gradFill rotWithShape="1">
            <a:gsLst>
              <a:gs pos="0">
                <a:srgbClr val="000000"/>
              </a:gs>
              <a:gs pos="50000">
                <a:srgbClr val="000076"/>
              </a:gs>
              <a:gs pos="100000">
                <a:srgbClr val="000000"/>
              </a:gs>
            </a:gsLst>
            <a:lin ang="5400000" scaled="1"/>
          </a:gra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5000"/>
              </a:lnSpc>
              <a:spcBef>
                <a:spcPts val="600"/>
              </a:spcBef>
            </a:pPr>
            <a:r>
              <a:rPr lang="en-US" sz="4400" b="0" dirty="0">
                <a:latin typeface="Times New Roman" pitchFamily="18" charset="0"/>
              </a:rPr>
              <a:t>Choosing who to marry:</a:t>
            </a:r>
          </a:p>
          <a:p>
            <a:pPr algn="l">
              <a:lnSpc>
                <a:spcPct val="75000"/>
              </a:lnSpc>
              <a:spcBef>
                <a:spcPts val="600"/>
              </a:spcBef>
            </a:pPr>
            <a:r>
              <a:rPr lang="en-US" sz="4400" b="0" dirty="0">
                <a:latin typeface="Times New Roman" pitchFamily="18" charset="0"/>
              </a:rPr>
              <a:t>You become one in every way</a:t>
            </a:r>
          </a:p>
          <a:p>
            <a:pPr algn="l">
              <a:lnSpc>
                <a:spcPct val="75000"/>
              </a:lnSpc>
              <a:spcBef>
                <a:spcPts val="600"/>
              </a:spcBef>
              <a:buClr>
                <a:schemeClr val="tx2"/>
              </a:buClr>
              <a:buFont typeface="Wingdings" pitchFamily="2" charset="2"/>
              <a:buChar char="Ø"/>
            </a:pPr>
            <a:r>
              <a:rPr lang="en-US" sz="4400" b="0" dirty="0">
                <a:latin typeface="Times New Roman" pitchFamily="18" charset="0"/>
              </a:rPr>
              <a:t>Spiritually: could compromise </a:t>
            </a:r>
            <a:br>
              <a:rPr lang="en-US" sz="4400" b="0" dirty="0">
                <a:latin typeface="Times New Roman" pitchFamily="18" charset="0"/>
              </a:rPr>
            </a:br>
            <a:r>
              <a:rPr lang="en-US" sz="4400" b="0" dirty="0">
                <a:latin typeface="Times New Roman" pitchFamily="18" charset="0"/>
              </a:rPr>
              <a:t>   your commitment to God</a:t>
            </a:r>
          </a:p>
          <a:p>
            <a:pPr algn="l">
              <a:lnSpc>
                <a:spcPct val="75000"/>
              </a:lnSpc>
              <a:spcBef>
                <a:spcPts val="600"/>
              </a:spcBef>
              <a:buClr>
                <a:schemeClr val="tx2"/>
              </a:buClr>
              <a:buFont typeface="Wingdings" pitchFamily="2" charset="2"/>
              <a:buChar char="Ø"/>
            </a:pPr>
            <a:r>
              <a:rPr lang="en-US" sz="4400" b="0" dirty="0">
                <a:latin typeface="Times New Roman" pitchFamily="18" charset="0"/>
              </a:rPr>
              <a:t>Impact cannot be overestimated</a:t>
            </a:r>
          </a:p>
        </p:txBody>
      </p:sp>
    </p:spTree>
  </p:cSld>
  <p:clrMapOvr>
    <a:masterClrMapping/>
  </p:clrMapOvr>
  <p:transition>
    <p:wipe dir="r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3716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4800" dirty="0"/>
              <a:t>10 Who can find a virtuous and capable wife? She is more precious than rubies. 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9600" dirty="0"/>
              <a:t>Proverbs 31</a:t>
            </a: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914400" y="2895600"/>
            <a:ext cx="8001000" cy="3657600"/>
          </a:xfrm>
          <a:prstGeom prst="rect">
            <a:avLst/>
          </a:prstGeom>
          <a:gradFill rotWithShape="1">
            <a:gsLst>
              <a:gs pos="0">
                <a:srgbClr val="000000"/>
              </a:gs>
              <a:gs pos="50000">
                <a:srgbClr val="000076"/>
              </a:gs>
              <a:gs pos="100000">
                <a:srgbClr val="000000"/>
              </a:gs>
            </a:gsLst>
            <a:lin ang="5400000" scaled="1"/>
          </a:gra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5000"/>
              </a:lnSpc>
              <a:spcBef>
                <a:spcPts val="600"/>
              </a:spcBef>
            </a:pPr>
            <a:r>
              <a:rPr lang="en-US" sz="4400" b="0" dirty="0">
                <a:latin typeface="Times New Roman" pitchFamily="18" charset="0"/>
              </a:rPr>
              <a:t>Choosing who to marry:</a:t>
            </a:r>
          </a:p>
          <a:p>
            <a:pPr algn="l">
              <a:lnSpc>
                <a:spcPct val="75000"/>
              </a:lnSpc>
              <a:spcBef>
                <a:spcPts val="600"/>
              </a:spcBef>
            </a:pPr>
            <a:r>
              <a:rPr lang="en-US" sz="4400" b="0" dirty="0">
                <a:latin typeface="Times New Roman" pitchFamily="18" charset="0"/>
              </a:rPr>
              <a:t>You become one in every way</a:t>
            </a:r>
          </a:p>
          <a:p>
            <a:pPr algn="l">
              <a:lnSpc>
                <a:spcPct val="75000"/>
              </a:lnSpc>
              <a:spcBef>
                <a:spcPts val="600"/>
              </a:spcBef>
              <a:buClr>
                <a:schemeClr val="tx2"/>
              </a:buClr>
              <a:buFont typeface="Wingdings" pitchFamily="2" charset="2"/>
              <a:buChar char="Ø"/>
            </a:pPr>
            <a:r>
              <a:rPr lang="en-US" sz="4400" b="0" dirty="0">
                <a:latin typeface="Times New Roman" pitchFamily="18" charset="0"/>
              </a:rPr>
              <a:t>Spiritually: could compromise </a:t>
            </a:r>
            <a:br>
              <a:rPr lang="en-US" sz="4400" b="0" dirty="0">
                <a:latin typeface="Times New Roman" pitchFamily="18" charset="0"/>
              </a:rPr>
            </a:br>
            <a:r>
              <a:rPr lang="en-US" sz="4400" b="0" dirty="0">
                <a:latin typeface="Times New Roman" pitchFamily="18" charset="0"/>
              </a:rPr>
              <a:t>   your commitment to God</a:t>
            </a:r>
          </a:p>
          <a:p>
            <a:pPr algn="l">
              <a:lnSpc>
                <a:spcPct val="75000"/>
              </a:lnSpc>
              <a:spcBef>
                <a:spcPts val="600"/>
              </a:spcBef>
              <a:buClr>
                <a:schemeClr val="tx2"/>
              </a:buClr>
              <a:buFont typeface="Wingdings" pitchFamily="2" charset="2"/>
              <a:buChar char="Ø"/>
            </a:pPr>
            <a:r>
              <a:rPr lang="en-US" sz="4400" b="0" dirty="0">
                <a:latin typeface="Times New Roman" pitchFamily="18" charset="0"/>
              </a:rPr>
              <a:t>Impact cannot be overestimated</a:t>
            </a:r>
          </a:p>
          <a:p>
            <a:pPr algn="l">
              <a:lnSpc>
                <a:spcPct val="70000"/>
              </a:lnSpc>
              <a:spcBef>
                <a:spcPts val="0"/>
              </a:spcBef>
              <a:buClr>
                <a:schemeClr val="tx2"/>
              </a:buClr>
              <a:buFont typeface="Wingdings" pitchFamily="2" charset="2"/>
              <a:buChar char="Ø"/>
            </a:pPr>
            <a:r>
              <a:rPr lang="en-US" sz="4400" b="0" dirty="0">
                <a:latin typeface="Times New Roman" pitchFamily="18" charset="0"/>
              </a:rPr>
              <a:t>Irreversible</a:t>
            </a:r>
          </a:p>
        </p:txBody>
      </p:sp>
    </p:spTree>
  </p:cSld>
  <p:clrMapOvr>
    <a:masterClrMapping/>
  </p:clrMapOvr>
  <p:transition>
    <p:wipe dir="r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3716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4800"/>
              <a:t>10 Who can find a virtuous and capable wife? She is more precious than rubies. 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9600" dirty="0"/>
              <a:t>Proverbs 31</a:t>
            </a:r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2971800"/>
            <a:ext cx="8458200" cy="2133600"/>
          </a:xfrm>
        </p:spPr>
        <p:txBody>
          <a:bodyPr lIns="90488" tIns="44450" rIns="90488" bIns="44450"/>
          <a:lstStyle/>
          <a:p>
            <a:pPr>
              <a:defRPr/>
            </a:pPr>
            <a:r>
              <a:rPr lang="en-US" sz="8000"/>
              <a:t>An Ideal Woman</a:t>
            </a:r>
            <a:br>
              <a:rPr lang="en-US" sz="8000"/>
            </a:br>
            <a:r>
              <a:rPr lang="en-US" sz="8000"/>
              <a:t>   (or man)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9600" dirty="0"/>
              <a:t>Proverbs 31</a:t>
            </a:r>
          </a:p>
        </p:txBody>
      </p:sp>
    </p:spTree>
  </p:cSld>
  <p:clrMapOvr>
    <a:masterClrMapping/>
  </p:clrMapOvr>
  <p:transition>
    <p:wipe dir="r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3716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4800" dirty="0"/>
              <a:t>10 Who can find a virtuous and capable wife? She is more precious than rubies. 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9600" dirty="0"/>
              <a:t>Proverbs 31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4671350" y="1295400"/>
            <a:ext cx="2133600" cy="609600"/>
          </a:xfrm>
          <a:prstGeom prst="rect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3716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4800" dirty="0"/>
              <a:t>10 Who can find a virtuous and capable wife? She is more precious than rubies. 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9600" dirty="0"/>
              <a:t>Proverbs 31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4671350" y="1295400"/>
            <a:ext cx="2133600" cy="609600"/>
          </a:xfrm>
          <a:prstGeom prst="rect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7" name="Straight Arrow Connector 6"/>
          <p:cNvCxnSpPr/>
          <p:nvPr/>
        </p:nvCxnSpPr>
        <p:spPr bwMode="auto">
          <a:xfrm flipV="1">
            <a:off x="2743200" y="1828800"/>
            <a:ext cx="1905000" cy="129540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09600" y="3048000"/>
            <a:ext cx="2133600" cy="609600"/>
          </a:xfrm>
          <a:prstGeom prst="rect">
            <a:avLst/>
          </a:prstGeom>
          <a:gradFill rotWithShape="1">
            <a:gsLst>
              <a:gs pos="0">
                <a:srgbClr val="000000"/>
              </a:gs>
              <a:gs pos="50000">
                <a:srgbClr val="000076"/>
              </a:gs>
              <a:gs pos="100000">
                <a:srgbClr val="000000"/>
              </a:gs>
            </a:gsLst>
            <a:lin ang="5400000" scaled="1"/>
          </a:gra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5000"/>
              </a:lnSpc>
              <a:spcBef>
                <a:spcPts val="600"/>
              </a:spcBef>
            </a:pPr>
            <a:r>
              <a:rPr lang="en-US" sz="4400" b="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khah·yil</a:t>
            </a:r>
            <a:endParaRPr lang="en-US" sz="4400" b="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3716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4800" dirty="0"/>
              <a:t>10 Who can find a virtuous and capable wife? She is more precious than rubies. 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9600" dirty="0"/>
              <a:t>Proverbs 31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4671350" y="1295400"/>
            <a:ext cx="2133600" cy="609600"/>
          </a:xfrm>
          <a:prstGeom prst="rect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7" name="Straight Arrow Connector 6"/>
          <p:cNvCxnSpPr/>
          <p:nvPr/>
        </p:nvCxnSpPr>
        <p:spPr bwMode="auto">
          <a:xfrm flipV="1">
            <a:off x="2743200" y="1828800"/>
            <a:ext cx="1905000" cy="129540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609600" y="3048000"/>
            <a:ext cx="2133600" cy="609600"/>
          </a:xfrm>
          <a:prstGeom prst="rect">
            <a:avLst/>
          </a:prstGeom>
          <a:gradFill rotWithShape="1">
            <a:gsLst>
              <a:gs pos="0">
                <a:srgbClr val="000000"/>
              </a:gs>
              <a:gs pos="50000">
                <a:srgbClr val="000076"/>
              </a:gs>
              <a:gs pos="100000">
                <a:srgbClr val="000000"/>
              </a:gs>
            </a:gsLst>
            <a:lin ang="5400000" scaled="1"/>
          </a:gra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5000"/>
              </a:lnSpc>
              <a:spcBef>
                <a:spcPts val="600"/>
              </a:spcBef>
            </a:pPr>
            <a:r>
              <a:rPr lang="en-US" sz="4400" b="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khah·yil</a:t>
            </a:r>
            <a:endParaRPr lang="en-US" sz="4400" b="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971800" y="2057400"/>
            <a:ext cx="6019800" cy="4648200"/>
          </a:xfrm>
          <a:prstGeom prst="rect">
            <a:avLst/>
          </a:prstGeom>
          <a:gradFill rotWithShape="1">
            <a:gsLst>
              <a:gs pos="0">
                <a:srgbClr val="000000"/>
              </a:gs>
              <a:gs pos="50000">
                <a:srgbClr val="000076"/>
              </a:gs>
              <a:gs pos="100000">
                <a:srgbClr val="000000"/>
              </a:gs>
            </a:gsLst>
            <a:lin ang="5400000" scaled="1"/>
          </a:gra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5000"/>
              </a:lnSpc>
              <a:spcBef>
                <a:spcPts val="600"/>
              </a:spcBef>
            </a:pPr>
            <a:r>
              <a:rPr lang="en-US" sz="44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“man of </a:t>
            </a:r>
            <a:r>
              <a:rPr lang="en-US" sz="4400" b="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valour</a:t>
            </a:r>
            <a:r>
              <a:rPr lang="en-US" sz="44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” 37 times, </a:t>
            </a:r>
          </a:p>
          <a:p>
            <a:pPr algn="l">
              <a:lnSpc>
                <a:spcPct val="75000"/>
              </a:lnSpc>
              <a:spcBef>
                <a:spcPts val="600"/>
              </a:spcBef>
            </a:pPr>
            <a:r>
              <a:rPr lang="en-US" sz="44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“host” 29 times, </a:t>
            </a:r>
          </a:p>
          <a:p>
            <a:pPr algn="l">
              <a:lnSpc>
                <a:spcPct val="75000"/>
              </a:lnSpc>
              <a:spcBef>
                <a:spcPts val="600"/>
              </a:spcBef>
            </a:pPr>
            <a:r>
              <a:rPr lang="en-US" sz="44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“valiant” 13 times, </a:t>
            </a:r>
          </a:p>
          <a:p>
            <a:pPr algn="l">
              <a:lnSpc>
                <a:spcPct val="75000"/>
              </a:lnSpc>
              <a:spcBef>
                <a:spcPts val="600"/>
              </a:spcBef>
            </a:pPr>
            <a:r>
              <a:rPr lang="en-US" sz="44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“strength” 12 times, </a:t>
            </a:r>
          </a:p>
          <a:p>
            <a:pPr algn="l">
              <a:lnSpc>
                <a:spcPct val="75000"/>
              </a:lnSpc>
              <a:spcBef>
                <a:spcPts val="600"/>
              </a:spcBef>
            </a:pPr>
            <a:r>
              <a:rPr lang="en-US" sz="44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“power” nine times, </a:t>
            </a:r>
          </a:p>
          <a:p>
            <a:pPr algn="l">
              <a:lnSpc>
                <a:spcPct val="75000"/>
              </a:lnSpc>
              <a:spcBef>
                <a:spcPts val="600"/>
              </a:spcBef>
            </a:pPr>
            <a:r>
              <a:rPr lang="en-US" sz="44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“substance” eight times, </a:t>
            </a:r>
          </a:p>
          <a:p>
            <a:pPr algn="l">
              <a:lnSpc>
                <a:spcPct val="75000"/>
              </a:lnSpc>
              <a:spcBef>
                <a:spcPts val="600"/>
              </a:spcBef>
            </a:pPr>
            <a:r>
              <a:rPr lang="en-US" sz="44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“might” six times, </a:t>
            </a:r>
          </a:p>
          <a:p>
            <a:pPr algn="l">
              <a:lnSpc>
                <a:spcPct val="75000"/>
              </a:lnSpc>
              <a:spcBef>
                <a:spcPts val="600"/>
              </a:spcBef>
            </a:pPr>
            <a:r>
              <a:rPr lang="en-US" sz="44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“strong” five times,</a:t>
            </a:r>
          </a:p>
        </p:txBody>
      </p:sp>
    </p:spTree>
  </p:cSld>
  <p:clrMapOvr>
    <a:masterClrMapping/>
  </p:clrMapOvr>
  <p:transition>
    <p:wipe dir="r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3716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4800" dirty="0"/>
              <a:t>10 Who can find a virtuous and capable wife? She is more precious than rubies. 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9600" dirty="0"/>
              <a:t>Proverbs 31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4671350" y="1295400"/>
            <a:ext cx="2133600" cy="609600"/>
          </a:xfrm>
          <a:prstGeom prst="rect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7" name="Straight Arrow Connector 6"/>
          <p:cNvCxnSpPr/>
          <p:nvPr/>
        </p:nvCxnSpPr>
        <p:spPr bwMode="auto">
          <a:xfrm flipV="1">
            <a:off x="2743200" y="1828800"/>
            <a:ext cx="1905000" cy="129540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609600" y="3048000"/>
            <a:ext cx="2133600" cy="609600"/>
          </a:xfrm>
          <a:prstGeom prst="rect">
            <a:avLst/>
          </a:prstGeom>
          <a:gradFill rotWithShape="1">
            <a:gsLst>
              <a:gs pos="0">
                <a:srgbClr val="000000"/>
              </a:gs>
              <a:gs pos="50000">
                <a:srgbClr val="000076"/>
              </a:gs>
              <a:gs pos="100000">
                <a:srgbClr val="000000"/>
              </a:gs>
            </a:gsLst>
            <a:lin ang="5400000" scaled="1"/>
          </a:gra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5000"/>
              </a:lnSpc>
              <a:spcBef>
                <a:spcPts val="600"/>
              </a:spcBef>
            </a:pPr>
            <a:r>
              <a:rPr lang="en-US" sz="4400" b="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khah·yil</a:t>
            </a:r>
            <a:endParaRPr lang="en-US" sz="4400" b="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971800" y="2057400"/>
            <a:ext cx="6019800" cy="4648200"/>
          </a:xfrm>
          <a:prstGeom prst="rect">
            <a:avLst/>
          </a:prstGeom>
          <a:gradFill rotWithShape="1">
            <a:gsLst>
              <a:gs pos="0">
                <a:srgbClr val="000000"/>
              </a:gs>
              <a:gs pos="50000">
                <a:srgbClr val="000076"/>
              </a:gs>
              <a:gs pos="100000">
                <a:srgbClr val="000000"/>
              </a:gs>
            </a:gsLst>
            <a:lin ang="5400000" scaled="1"/>
          </a:gra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5000"/>
              </a:lnSpc>
              <a:spcBef>
                <a:spcPts val="600"/>
              </a:spcBef>
            </a:pPr>
            <a:r>
              <a:rPr lang="en-US" sz="44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“man of </a:t>
            </a:r>
            <a:r>
              <a:rPr lang="en-US" sz="4400" b="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valour</a:t>
            </a:r>
            <a:r>
              <a:rPr lang="en-US" sz="44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” 37 times, </a:t>
            </a:r>
          </a:p>
          <a:p>
            <a:pPr algn="l">
              <a:lnSpc>
                <a:spcPct val="75000"/>
              </a:lnSpc>
              <a:spcBef>
                <a:spcPts val="600"/>
              </a:spcBef>
            </a:pPr>
            <a:r>
              <a:rPr lang="en-US" sz="44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“host” 29 times, </a:t>
            </a:r>
          </a:p>
          <a:p>
            <a:pPr algn="l">
              <a:lnSpc>
                <a:spcPct val="75000"/>
              </a:lnSpc>
              <a:spcBef>
                <a:spcPts val="600"/>
              </a:spcBef>
            </a:pPr>
            <a:r>
              <a:rPr lang="en-US" sz="44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“valiant” 13 times, </a:t>
            </a:r>
          </a:p>
          <a:p>
            <a:pPr algn="l">
              <a:lnSpc>
                <a:spcPct val="75000"/>
              </a:lnSpc>
              <a:spcBef>
                <a:spcPts val="600"/>
              </a:spcBef>
            </a:pPr>
            <a:r>
              <a:rPr lang="en-US" sz="44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“strength” 12 times, </a:t>
            </a:r>
          </a:p>
          <a:p>
            <a:pPr algn="l">
              <a:lnSpc>
                <a:spcPct val="75000"/>
              </a:lnSpc>
              <a:spcBef>
                <a:spcPts val="600"/>
              </a:spcBef>
            </a:pPr>
            <a:r>
              <a:rPr lang="en-US" sz="44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“power” nine times, </a:t>
            </a:r>
          </a:p>
          <a:p>
            <a:pPr algn="l">
              <a:lnSpc>
                <a:spcPct val="75000"/>
              </a:lnSpc>
              <a:spcBef>
                <a:spcPts val="600"/>
              </a:spcBef>
            </a:pPr>
            <a:r>
              <a:rPr lang="en-US" sz="44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“substance” eight times, </a:t>
            </a:r>
          </a:p>
          <a:p>
            <a:pPr algn="l">
              <a:lnSpc>
                <a:spcPct val="75000"/>
              </a:lnSpc>
              <a:spcBef>
                <a:spcPts val="600"/>
              </a:spcBef>
            </a:pPr>
            <a:r>
              <a:rPr lang="en-US" sz="44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“might” six times, </a:t>
            </a:r>
          </a:p>
          <a:p>
            <a:pPr algn="l">
              <a:lnSpc>
                <a:spcPct val="75000"/>
              </a:lnSpc>
              <a:spcBef>
                <a:spcPts val="600"/>
              </a:spcBef>
            </a:pPr>
            <a:r>
              <a:rPr lang="en-US" sz="44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“strong” five times,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283701" y="4191000"/>
            <a:ext cx="970137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800" b="0" dirty="0">
                <a:latin typeface="+mn-lt"/>
              </a:rPr>
              <a:t>?</a:t>
            </a:r>
          </a:p>
        </p:txBody>
      </p:sp>
    </p:spTree>
  </p:cSld>
  <p:clrMapOvr>
    <a:masterClrMapping/>
  </p:clrMapOvr>
  <p:transition>
    <p:wipe dir="r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3716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4800" dirty="0"/>
              <a:t>10 Who can find a virtuous and capable wife? She is more precious than rubies. 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9600" dirty="0"/>
              <a:t>Proverbs 31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4671350" y="1295400"/>
            <a:ext cx="2133600" cy="609600"/>
          </a:xfrm>
          <a:prstGeom prst="rect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228600" y="1828800"/>
            <a:ext cx="2133600" cy="609600"/>
          </a:xfrm>
          <a:prstGeom prst="rect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8" name="Straight Arrow Connector 7"/>
          <p:cNvCxnSpPr/>
          <p:nvPr/>
        </p:nvCxnSpPr>
        <p:spPr bwMode="auto">
          <a:xfrm flipV="1">
            <a:off x="2743200" y="1828800"/>
            <a:ext cx="1905000" cy="129540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609600" y="3048000"/>
            <a:ext cx="2133600" cy="609600"/>
          </a:xfrm>
          <a:prstGeom prst="rect">
            <a:avLst/>
          </a:prstGeom>
          <a:gradFill rotWithShape="1">
            <a:gsLst>
              <a:gs pos="0">
                <a:srgbClr val="000000"/>
              </a:gs>
              <a:gs pos="50000">
                <a:srgbClr val="000076"/>
              </a:gs>
              <a:gs pos="100000">
                <a:srgbClr val="000000"/>
              </a:gs>
            </a:gsLst>
            <a:lin ang="5400000" scaled="1"/>
          </a:gra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5000"/>
              </a:lnSpc>
              <a:spcBef>
                <a:spcPts val="600"/>
              </a:spcBef>
            </a:pPr>
            <a:r>
              <a:rPr lang="en-US" sz="4400" b="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khah·yil</a:t>
            </a:r>
            <a:endParaRPr lang="en-US" sz="4400" b="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2971800" y="2057400"/>
            <a:ext cx="6019800" cy="4648200"/>
          </a:xfrm>
          <a:prstGeom prst="rect">
            <a:avLst/>
          </a:prstGeom>
          <a:gradFill rotWithShape="1">
            <a:gsLst>
              <a:gs pos="0">
                <a:srgbClr val="000000"/>
              </a:gs>
              <a:gs pos="50000">
                <a:srgbClr val="000076"/>
              </a:gs>
              <a:gs pos="100000">
                <a:srgbClr val="000000"/>
              </a:gs>
            </a:gsLst>
            <a:lin ang="5400000" scaled="1"/>
          </a:gra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5000"/>
              </a:lnSpc>
              <a:spcBef>
                <a:spcPts val="600"/>
              </a:spcBef>
            </a:pPr>
            <a:r>
              <a:rPr lang="en-US" sz="44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“man of </a:t>
            </a:r>
            <a:r>
              <a:rPr lang="en-US" sz="4400" b="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valour</a:t>
            </a:r>
            <a:r>
              <a:rPr lang="en-US" sz="44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” 37 times, </a:t>
            </a:r>
          </a:p>
          <a:p>
            <a:pPr algn="l">
              <a:lnSpc>
                <a:spcPct val="75000"/>
              </a:lnSpc>
              <a:spcBef>
                <a:spcPts val="600"/>
              </a:spcBef>
            </a:pPr>
            <a:r>
              <a:rPr lang="en-US" sz="44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“host” 29 times, </a:t>
            </a:r>
          </a:p>
          <a:p>
            <a:pPr algn="l">
              <a:lnSpc>
                <a:spcPct val="75000"/>
              </a:lnSpc>
              <a:spcBef>
                <a:spcPts val="600"/>
              </a:spcBef>
            </a:pPr>
            <a:r>
              <a:rPr lang="en-US" sz="44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“valiant” 13 times, </a:t>
            </a:r>
          </a:p>
          <a:p>
            <a:pPr algn="l">
              <a:lnSpc>
                <a:spcPct val="75000"/>
              </a:lnSpc>
              <a:spcBef>
                <a:spcPts val="600"/>
              </a:spcBef>
            </a:pPr>
            <a:r>
              <a:rPr lang="en-US" sz="44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“strength” 12 times, </a:t>
            </a:r>
          </a:p>
          <a:p>
            <a:pPr algn="l">
              <a:lnSpc>
                <a:spcPct val="75000"/>
              </a:lnSpc>
              <a:spcBef>
                <a:spcPts val="600"/>
              </a:spcBef>
            </a:pPr>
            <a:r>
              <a:rPr lang="en-US" sz="44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“power” nine times, </a:t>
            </a:r>
          </a:p>
          <a:p>
            <a:pPr algn="l">
              <a:lnSpc>
                <a:spcPct val="75000"/>
              </a:lnSpc>
              <a:spcBef>
                <a:spcPts val="600"/>
              </a:spcBef>
            </a:pPr>
            <a:r>
              <a:rPr lang="en-US" sz="44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“substance” eight times, </a:t>
            </a:r>
          </a:p>
          <a:p>
            <a:pPr algn="l">
              <a:lnSpc>
                <a:spcPct val="75000"/>
              </a:lnSpc>
              <a:spcBef>
                <a:spcPts val="600"/>
              </a:spcBef>
            </a:pPr>
            <a:r>
              <a:rPr lang="en-US" sz="44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“might” six times, </a:t>
            </a:r>
          </a:p>
          <a:p>
            <a:pPr algn="l">
              <a:lnSpc>
                <a:spcPct val="75000"/>
              </a:lnSpc>
              <a:spcBef>
                <a:spcPts val="600"/>
              </a:spcBef>
            </a:pPr>
            <a:r>
              <a:rPr lang="en-US" sz="44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“strong” five times,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283701" y="4191000"/>
            <a:ext cx="970137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800" b="0" dirty="0">
                <a:latin typeface="+mn-lt"/>
              </a:rPr>
              <a:t>?</a:t>
            </a:r>
          </a:p>
        </p:txBody>
      </p:sp>
    </p:spTree>
  </p:cSld>
  <p:clrMapOvr>
    <a:masterClrMapping/>
  </p:clrMapOvr>
  <p:transition>
    <p:wipe dir="r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3716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4800" dirty="0"/>
              <a:t>10 Who can find a strong and capable wife? She is more precious than rubies. 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9600" dirty="0"/>
              <a:t>Proverbs 31</a:t>
            </a:r>
          </a:p>
        </p:txBody>
      </p:sp>
    </p:spTree>
  </p:cSld>
  <p:clrMapOvr>
    <a:masterClrMapping/>
  </p:clrMapOvr>
  <p:transition>
    <p:wipe dir="r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3716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4800" dirty="0"/>
              <a:t>10 Who can find a strong and capable wife? She is more precious than rubies. 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4800" dirty="0"/>
              <a:t>11 Her husband </a:t>
            </a:r>
            <a:r>
              <a:rPr lang="en-US" sz="4800" u="sng" dirty="0"/>
              <a:t>can trust her</a:t>
            </a:r>
            <a:r>
              <a:rPr lang="en-US" sz="4800" dirty="0"/>
              <a:t>, and she will greatly enrich his life. 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9600" dirty="0"/>
              <a:t>Proverbs 31</a:t>
            </a:r>
          </a:p>
        </p:txBody>
      </p:sp>
    </p:spTree>
  </p:cSld>
  <p:clrMapOvr>
    <a:masterClrMapping/>
  </p:clrMapOvr>
  <p:transition>
    <p:wipe dir="r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3716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4800" dirty="0"/>
              <a:t>10 Who can find a strong and capable wife? She is more precious than rubies. 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4800" dirty="0"/>
              <a:t>11 Her husband can trust her, and she will greatly enrich his life. 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4800" dirty="0"/>
              <a:t>12 She </a:t>
            </a:r>
            <a:r>
              <a:rPr lang="en-US" sz="4800" u="sng" dirty="0"/>
              <a:t>brings him good</a:t>
            </a:r>
            <a:r>
              <a:rPr lang="en-US" sz="4800" dirty="0"/>
              <a:t>, not harm, all the days of her life. 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9600" dirty="0"/>
              <a:t>Proverbs 31</a:t>
            </a:r>
          </a:p>
        </p:txBody>
      </p:sp>
    </p:spTree>
  </p:cSld>
  <p:clrMapOvr>
    <a:masterClrMapping/>
  </p:clrMapOvr>
  <p:transition>
    <p:wipe dir="r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3716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4800" dirty="0"/>
              <a:t>10 Who can find a strong and capable wife? She is more precious than rubies. 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4800" dirty="0"/>
              <a:t>11 Her husband can trust her, and she will greatly enrich his life. 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4800" dirty="0"/>
              <a:t>12 She </a:t>
            </a:r>
            <a:r>
              <a:rPr lang="en-US" sz="4800" u="sng" dirty="0"/>
              <a:t>brings him good</a:t>
            </a:r>
            <a:r>
              <a:rPr lang="en-US" sz="4800" dirty="0"/>
              <a:t>, not harm, all the days of her life. 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9600" dirty="0"/>
              <a:t>Proverbs 31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133600" y="5410200"/>
            <a:ext cx="5257800" cy="609600"/>
          </a:xfrm>
          <a:prstGeom prst="rect">
            <a:avLst/>
          </a:prstGeom>
          <a:gradFill rotWithShape="1">
            <a:gsLst>
              <a:gs pos="0">
                <a:srgbClr val="000000"/>
              </a:gs>
              <a:gs pos="50000">
                <a:srgbClr val="000076"/>
              </a:gs>
              <a:gs pos="100000">
                <a:srgbClr val="000000"/>
              </a:gs>
            </a:gsLst>
            <a:lin ang="5400000" scaled="1"/>
          </a:gra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5000"/>
              </a:lnSpc>
              <a:spcBef>
                <a:spcPts val="600"/>
              </a:spcBef>
            </a:pPr>
            <a:r>
              <a:rPr lang="en-US" sz="44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Marriage is teamwork</a:t>
            </a:r>
          </a:p>
        </p:txBody>
      </p:sp>
    </p:spTree>
  </p:cSld>
  <p:clrMapOvr>
    <a:masterClrMapping/>
  </p:clrMapOvr>
  <p:transition>
    <p:wipe dir="r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3716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4800"/>
              <a:t>13 She finds wool and flax and busily spins it. 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9600" dirty="0"/>
              <a:t>Proverbs 31</a:t>
            </a:r>
          </a:p>
        </p:txBody>
      </p:sp>
    </p:spTree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2133600"/>
            <a:ext cx="8077200" cy="4038600"/>
          </a:xfrm>
        </p:spPr>
        <p:txBody>
          <a:bodyPr lIns="90488" tIns="44450" rIns="90488" bIns="44450"/>
          <a:lstStyle/>
          <a:p>
            <a:pPr>
              <a:spcBef>
                <a:spcPct val="10000"/>
              </a:spcBef>
              <a:buFont typeface="Wingdings" pitchFamily="2" charset="2"/>
              <a:buNone/>
              <a:defRPr/>
            </a:pPr>
            <a:r>
              <a:rPr lang="en-US" sz="6000"/>
              <a:t>Most of Proverbs is written to instruct young men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9600" dirty="0"/>
              <a:t>Proverbs 31</a:t>
            </a:r>
          </a:p>
        </p:txBody>
      </p:sp>
    </p:spTree>
  </p:cSld>
  <p:clrMapOvr>
    <a:masterClrMapping/>
  </p:clrMapOvr>
  <p:transition>
    <p:wipe dir="r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3716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4800"/>
              <a:t>13 She finds wool and flax and busily spins it. 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9600" dirty="0"/>
              <a:t>Proverbs 31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762000" y="2438400"/>
            <a:ext cx="4038600" cy="1066800"/>
          </a:xfrm>
          <a:prstGeom prst="rect">
            <a:avLst/>
          </a:prstGeom>
          <a:gradFill rotWithShape="1">
            <a:gsLst>
              <a:gs pos="0">
                <a:srgbClr val="000000"/>
              </a:gs>
              <a:gs pos="50000">
                <a:srgbClr val="000076"/>
              </a:gs>
              <a:gs pos="100000">
                <a:srgbClr val="000000"/>
              </a:gs>
            </a:gsLst>
            <a:lin ang="5400000" scaled="1"/>
          </a:gra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5000"/>
              </a:lnSpc>
              <a:spcBef>
                <a:spcPts val="600"/>
              </a:spcBef>
            </a:pPr>
            <a:r>
              <a:rPr lang="en-US" sz="44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She doesn’t need to do this!</a:t>
            </a:r>
          </a:p>
        </p:txBody>
      </p:sp>
    </p:spTree>
  </p:cSld>
  <p:clrMapOvr>
    <a:masterClrMapping/>
  </p:clrMapOvr>
  <p:transition>
    <p:wipe dir="r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3716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4800" dirty="0"/>
              <a:t>13 She finds wool and flax and busily spins it. 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4800" dirty="0"/>
              <a:t>14 She is like a merchant’s ship, bringing her food from afar. 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4800" dirty="0"/>
              <a:t>15 She gets up before dawn to </a:t>
            </a:r>
            <a:r>
              <a:rPr lang="en-US" sz="4800" u="sng" dirty="0"/>
              <a:t>prepare breakfast for her household</a:t>
            </a:r>
            <a:r>
              <a:rPr lang="en-US" sz="4800" dirty="0"/>
              <a:t> and plan the day’s work for her maidens. 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9600" dirty="0"/>
              <a:t>Proverbs 31</a:t>
            </a:r>
          </a:p>
        </p:txBody>
      </p:sp>
    </p:spTree>
  </p:cSld>
  <p:clrMapOvr>
    <a:masterClrMapping/>
  </p:clrMapOvr>
  <p:transition>
    <p:wipe dir="r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3716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4800" dirty="0"/>
              <a:t>13 She finds wool and flax and busily spins it. 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4800" dirty="0"/>
              <a:t>14 She is like a merchant’s ship, bringing her food from afar. 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4800" dirty="0"/>
              <a:t>15 She gets up before dawn to prepare breakfast for her household and </a:t>
            </a:r>
            <a:r>
              <a:rPr lang="en-US" sz="4800" u="sng" dirty="0"/>
              <a:t>plan the day’s work for her maidens</a:t>
            </a:r>
            <a:r>
              <a:rPr lang="en-US" sz="4800" dirty="0"/>
              <a:t>. 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9600" dirty="0"/>
              <a:t>Proverbs 31</a:t>
            </a:r>
          </a:p>
        </p:txBody>
      </p:sp>
    </p:spTree>
  </p:cSld>
  <p:clrMapOvr>
    <a:masterClrMapping/>
  </p:clrMapOvr>
  <p:transition>
    <p:wipe dir="r"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3716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4800" dirty="0"/>
              <a:t>13 She finds wool and flax and busily spins it. 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4800" dirty="0"/>
              <a:t>14 She is like a merchant’s ship, bringing her food from afar. 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4800" dirty="0"/>
              <a:t>15 She gets up before dawn to prepare breakfast for her household and </a:t>
            </a:r>
            <a:r>
              <a:rPr lang="en-US" sz="4800" u="sng" dirty="0"/>
              <a:t>plan the day’s work for her maidens</a:t>
            </a:r>
            <a:r>
              <a:rPr lang="en-US" sz="4800" dirty="0"/>
              <a:t>. 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9600" dirty="0"/>
              <a:t>Proverbs 31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133600" y="5715000"/>
            <a:ext cx="6629400" cy="609600"/>
          </a:xfrm>
          <a:prstGeom prst="rect">
            <a:avLst/>
          </a:prstGeom>
          <a:gradFill rotWithShape="1">
            <a:gsLst>
              <a:gs pos="0">
                <a:srgbClr val="000000"/>
              </a:gs>
              <a:gs pos="50000">
                <a:srgbClr val="000076"/>
              </a:gs>
              <a:gs pos="100000">
                <a:srgbClr val="000000"/>
              </a:gs>
            </a:gsLst>
            <a:lin ang="5400000" scaled="1"/>
          </a:gra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7000"/>
              </a:lnSpc>
              <a:spcBef>
                <a:spcPts val="600"/>
              </a:spcBef>
            </a:pPr>
            <a:r>
              <a:rPr lang="en-US" sz="44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She’s leading the household</a:t>
            </a:r>
          </a:p>
        </p:txBody>
      </p:sp>
    </p:spTree>
  </p:cSld>
  <p:clrMapOvr>
    <a:masterClrMapping/>
  </p:clrMapOvr>
  <p:transition>
    <p:wipe dir="r"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3716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4800"/>
              <a:t>16 She goes to inspect a field and buys it; with her earnings she plants a vineyard. 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9600" dirty="0"/>
              <a:t>Proverbs 31</a:t>
            </a:r>
          </a:p>
        </p:txBody>
      </p:sp>
    </p:spTree>
  </p:cSld>
  <p:clrMapOvr>
    <a:masterClrMapping/>
  </p:clrMapOvr>
  <p:transition>
    <p:wipe dir="r"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3716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4800"/>
              <a:t>16 She goes to inspect a field and buys it; with her earnings she plants a vineyard. 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9600" dirty="0"/>
              <a:t>Proverbs 31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4724400" y="2590800"/>
            <a:ext cx="3048000" cy="1600200"/>
          </a:xfrm>
          <a:prstGeom prst="rect">
            <a:avLst/>
          </a:prstGeom>
          <a:gradFill rotWithShape="1">
            <a:gsLst>
              <a:gs pos="0">
                <a:srgbClr val="000000"/>
              </a:gs>
              <a:gs pos="50000">
                <a:srgbClr val="000076"/>
              </a:gs>
              <a:gs pos="100000">
                <a:srgbClr val="000000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5000"/>
              </a:lnSpc>
            </a:pPr>
            <a:r>
              <a:rPr lang="en-US" sz="4400" b="0" dirty="0">
                <a:latin typeface="Times New Roman" pitchFamily="18" charset="0"/>
              </a:rPr>
              <a:t>Expanding her business</a:t>
            </a:r>
          </a:p>
        </p:txBody>
      </p:sp>
    </p:spTree>
  </p:cSld>
  <p:clrMapOvr>
    <a:masterClrMapping/>
  </p:clrMapOvr>
  <p:transition>
    <p:wipe dir="r"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3716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4800"/>
              <a:t>16 She goes to inspect a field and buys it; with her earnings she plants a vineyard. 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9600" dirty="0"/>
              <a:t>Proverbs 31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4724400" y="2590800"/>
            <a:ext cx="3048000" cy="1600200"/>
          </a:xfrm>
          <a:prstGeom prst="rect">
            <a:avLst/>
          </a:prstGeom>
          <a:gradFill rotWithShape="1">
            <a:gsLst>
              <a:gs pos="0">
                <a:srgbClr val="000000"/>
              </a:gs>
              <a:gs pos="50000">
                <a:srgbClr val="000076"/>
              </a:gs>
              <a:gs pos="100000">
                <a:srgbClr val="000000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5000"/>
              </a:lnSpc>
            </a:pPr>
            <a:r>
              <a:rPr lang="en-US" sz="4400" b="0" dirty="0">
                <a:latin typeface="Times New Roman" pitchFamily="18" charset="0"/>
              </a:rPr>
              <a:t>Expanding her business</a:t>
            </a:r>
          </a:p>
          <a:p>
            <a:pPr algn="l">
              <a:lnSpc>
                <a:spcPct val="75000"/>
              </a:lnSpc>
            </a:pPr>
            <a:r>
              <a:rPr lang="en-US" sz="4400" b="0" dirty="0">
                <a:latin typeface="Times New Roman" pitchFamily="18" charset="0"/>
              </a:rPr>
              <a:t>Diversifying</a:t>
            </a:r>
          </a:p>
        </p:txBody>
      </p:sp>
    </p:spTree>
  </p:cSld>
  <p:clrMapOvr>
    <a:masterClrMapping/>
  </p:clrMapOvr>
  <p:transition>
    <p:wipe dir="r"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192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4800" dirty="0"/>
              <a:t>17 She is </a:t>
            </a:r>
            <a:r>
              <a:rPr lang="en-US" sz="4800" u="sng" dirty="0"/>
              <a:t>energetic</a:t>
            </a:r>
            <a:r>
              <a:rPr lang="en-US" sz="4800" dirty="0"/>
              <a:t> and </a:t>
            </a:r>
            <a:r>
              <a:rPr lang="en-US" sz="4800" u="sng" dirty="0"/>
              <a:t>strong</a:t>
            </a:r>
            <a:r>
              <a:rPr lang="en-US" sz="4800" dirty="0"/>
              <a:t>, a </a:t>
            </a:r>
            <a:r>
              <a:rPr lang="en-US" sz="4800" u="sng" dirty="0"/>
              <a:t>hard worker</a:t>
            </a:r>
            <a:r>
              <a:rPr lang="en-US" sz="4800" dirty="0"/>
              <a:t>. 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9600" dirty="0"/>
              <a:t>Proverbs 31</a:t>
            </a:r>
          </a:p>
        </p:txBody>
      </p:sp>
    </p:spTree>
  </p:cSld>
  <p:clrMapOvr>
    <a:masterClrMapping/>
  </p:clrMapOvr>
  <p:transition>
    <p:wipe dir="r"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192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4800" dirty="0"/>
              <a:t>17 She is </a:t>
            </a:r>
            <a:r>
              <a:rPr lang="en-US" sz="4800" u="sng" dirty="0"/>
              <a:t>energetic</a:t>
            </a:r>
            <a:r>
              <a:rPr lang="en-US" sz="4800" dirty="0"/>
              <a:t> and </a:t>
            </a:r>
            <a:r>
              <a:rPr lang="en-US" sz="4800" u="sng" dirty="0"/>
              <a:t>strong</a:t>
            </a:r>
            <a:r>
              <a:rPr lang="en-US" sz="4800" dirty="0"/>
              <a:t>, a </a:t>
            </a:r>
            <a:r>
              <a:rPr lang="en-US" sz="4800" u="sng" dirty="0"/>
              <a:t>hard worker</a:t>
            </a:r>
            <a:r>
              <a:rPr lang="en-US" sz="4800" dirty="0"/>
              <a:t>. 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9600" dirty="0"/>
              <a:t>Proverbs 31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4572000" y="2057400"/>
            <a:ext cx="3352800" cy="2590800"/>
          </a:xfrm>
          <a:prstGeom prst="rect">
            <a:avLst/>
          </a:prstGeom>
          <a:gradFill rotWithShape="1">
            <a:gsLst>
              <a:gs pos="0">
                <a:srgbClr val="000000"/>
              </a:gs>
              <a:gs pos="50000">
                <a:srgbClr val="000076"/>
              </a:gs>
              <a:gs pos="100000">
                <a:srgbClr val="000000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5000"/>
              </a:lnSpc>
            </a:pPr>
            <a:r>
              <a:rPr lang="en-US" sz="4400" b="0" dirty="0">
                <a:latin typeface="Times New Roman" pitchFamily="18" charset="0"/>
              </a:rPr>
              <a:t>A doer!</a:t>
            </a:r>
          </a:p>
        </p:txBody>
      </p:sp>
    </p:spTree>
  </p:cSld>
  <p:clrMapOvr>
    <a:masterClrMapping/>
  </p:clrMapOvr>
  <p:transition>
    <p:wipe dir="r"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192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4800" dirty="0"/>
              <a:t>17 She is </a:t>
            </a:r>
            <a:r>
              <a:rPr lang="en-US" sz="4800" u="sng" dirty="0"/>
              <a:t>energetic</a:t>
            </a:r>
            <a:r>
              <a:rPr lang="en-US" sz="4800" dirty="0"/>
              <a:t> and </a:t>
            </a:r>
            <a:r>
              <a:rPr lang="en-US" sz="4800" u="sng" dirty="0"/>
              <a:t>strong</a:t>
            </a:r>
            <a:r>
              <a:rPr lang="en-US" sz="4800" dirty="0"/>
              <a:t>, a </a:t>
            </a:r>
            <a:r>
              <a:rPr lang="en-US" sz="4800" u="sng" dirty="0"/>
              <a:t>hard worker</a:t>
            </a:r>
            <a:r>
              <a:rPr lang="en-US" sz="4800" dirty="0"/>
              <a:t>. 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9600" dirty="0"/>
              <a:t>Proverbs 31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4572000" y="2057400"/>
            <a:ext cx="3352800" cy="2590800"/>
          </a:xfrm>
          <a:prstGeom prst="rect">
            <a:avLst/>
          </a:prstGeom>
          <a:gradFill rotWithShape="1">
            <a:gsLst>
              <a:gs pos="0">
                <a:srgbClr val="000000"/>
              </a:gs>
              <a:gs pos="50000">
                <a:srgbClr val="000076"/>
              </a:gs>
              <a:gs pos="100000">
                <a:srgbClr val="000000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5000"/>
              </a:lnSpc>
            </a:pPr>
            <a:r>
              <a:rPr lang="en-US" sz="4400" b="0" dirty="0">
                <a:latin typeface="Times New Roman" pitchFamily="18" charset="0"/>
              </a:rPr>
              <a:t>A doer!</a:t>
            </a:r>
          </a:p>
          <a:p>
            <a:pPr algn="l">
              <a:lnSpc>
                <a:spcPct val="75000"/>
              </a:lnSpc>
            </a:pPr>
            <a:r>
              <a:rPr lang="en-US" sz="4400" b="0" dirty="0">
                <a:latin typeface="Times New Roman" pitchFamily="18" charset="0"/>
              </a:rPr>
              <a:t>Not a wilting, retiring wall flower</a:t>
            </a:r>
          </a:p>
        </p:txBody>
      </p:sp>
    </p:spTree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2133600"/>
            <a:ext cx="8077200" cy="4038600"/>
          </a:xfrm>
        </p:spPr>
        <p:txBody>
          <a:bodyPr lIns="90488" tIns="44450" rIns="90488" bIns="44450"/>
          <a:lstStyle/>
          <a:p>
            <a:pPr>
              <a:spcBef>
                <a:spcPct val="10000"/>
              </a:spcBef>
              <a:buFont typeface="Wingdings" pitchFamily="2" charset="2"/>
              <a:buNone/>
              <a:defRPr/>
            </a:pPr>
            <a:r>
              <a:rPr lang="en-US" sz="6000" dirty="0"/>
              <a:t>Most of Proverbs is written to instruct young men</a:t>
            </a:r>
          </a:p>
          <a:p>
            <a:pPr>
              <a:spcBef>
                <a:spcPct val="10000"/>
              </a:spcBef>
              <a:buFont typeface="Wingdings" pitchFamily="2" charset="2"/>
              <a:buNone/>
              <a:defRPr/>
            </a:pPr>
            <a:r>
              <a:rPr lang="en-US" sz="6000" dirty="0"/>
              <a:t>Here we have a chapter of scripture for women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9600" dirty="0"/>
              <a:t>Proverbs 31</a:t>
            </a:r>
          </a:p>
        </p:txBody>
      </p:sp>
    </p:spTree>
  </p:cSld>
  <p:clrMapOvr>
    <a:masterClrMapping/>
  </p:clrMapOvr>
  <p:transition>
    <p:wipe dir="r"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192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4800" dirty="0"/>
              <a:t>17 She is </a:t>
            </a:r>
            <a:r>
              <a:rPr lang="en-US" sz="4800" u="sng" dirty="0"/>
              <a:t>energetic</a:t>
            </a:r>
            <a:r>
              <a:rPr lang="en-US" sz="4800" dirty="0"/>
              <a:t> and </a:t>
            </a:r>
            <a:r>
              <a:rPr lang="en-US" sz="4800" u="sng" dirty="0"/>
              <a:t>strong</a:t>
            </a:r>
            <a:r>
              <a:rPr lang="en-US" sz="4800" dirty="0"/>
              <a:t>, a </a:t>
            </a:r>
            <a:r>
              <a:rPr lang="en-US" sz="4800" u="sng" dirty="0"/>
              <a:t>hard worker</a:t>
            </a:r>
            <a:r>
              <a:rPr lang="en-US" sz="4800" dirty="0"/>
              <a:t>. 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9600" dirty="0"/>
              <a:t>Proverbs 31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4572000" y="2057400"/>
            <a:ext cx="3352800" cy="2590800"/>
          </a:xfrm>
          <a:prstGeom prst="rect">
            <a:avLst/>
          </a:prstGeom>
          <a:gradFill rotWithShape="1">
            <a:gsLst>
              <a:gs pos="0">
                <a:srgbClr val="000000"/>
              </a:gs>
              <a:gs pos="50000">
                <a:srgbClr val="000076"/>
              </a:gs>
              <a:gs pos="100000">
                <a:srgbClr val="000000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5000"/>
              </a:lnSpc>
            </a:pPr>
            <a:r>
              <a:rPr lang="en-US" sz="4400" b="0" dirty="0">
                <a:latin typeface="Times New Roman" pitchFamily="18" charset="0"/>
              </a:rPr>
              <a:t>A doer!</a:t>
            </a:r>
          </a:p>
          <a:p>
            <a:pPr algn="l">
              <a:lnSpc>
                <a:spcPct val="75000"/>
              </a:lnSpc>
            </a:pPr>
            <a:r>
              <a:rPr lang="en-US" sz="4400" b="0" dirty="0">
                <a:latin typeface="Times New Roman" pitchFamily="18" charset="0"/>
              </a:rPr>
              <a:t>Not a wilting, retiring wall flower</a:t>
            </a:r>
          </a:p>
          <a:p>
            <a:pPr algn="l">
              <a:lnSpc>
                <a:spcPct val="75000"/>
              </a:lnSpc>
            </a:pPr>
            <a:r>
              <a:rPr lang="en-US" sz="4400" b="0" dirty="0">
                <a:latin typeface="Times New Roman" pitchFamily="18" charset="0"/>
              </a:rPr>
              <a:t>Tough!</a:t>
            </a:r>
          </a:p>
        </p:txBody>
      </p:sp>
    </p:spTree>
  </p:cSld>
  <p:clrMapOvr>
    <a:masterClrMapping/>
  </p:clrMapOvr>
  <p:transition>
    <p:wipe dir="r"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192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4800" dirty="0"/>
              <a:t>17 She is energetic and strong, a hard worker. 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4800" dirty="0"/>
              <a:t>18 She makes sure her dealings are </a:t>
            </a:r>
            <a:r>
              <a:rPr lang="en-US" sz="4800" u="sng" dirty="0"/>
              <a:t>profitable</a:t>
            </a:r>
            <a:r>
              <a:rPr lang="en-US" sz="4800" dirty="0"/>
              <a:t>;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9600" dirty="0"/>
              <a:t>Proverbs 31</a:t>
            </a:r>
          </a:p>
        </p:txBody>
      </p:sp>
    </p:spTree>
  </p:cSld>
  <p:clrMapOvr>
    <a:masterClrMapping/>
  </p:clrMapOvr>
  <p:transition>
    <p:wipe dir="r"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192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4800" dirty="0"/>
              <a:t>17 She is energetic and strong, a hard worker. 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4800" dirty="0"/>
              <a:t>18 She makes sure her dealings are </a:t>
            </a:r>
            <a:r>
              <a:rPr lang="en-US" sz="4800" u="sng" dirty="0"/>
              <a:t>profitable</a:t>
            </a:r>
            <a:r>
              <a:rPr lang="en-US" sz="4800" dirty="0"/>
              <a:t>;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9600" dirty="0"/>
              <a:t>Proverbs 31</a:t>
            </a:r>
          </a:p>
        </p:txBody>
      </p:sp>
      <p:cxnSp>
        <p:nvCxnSpPr>
          <p:cNvPr id="4" name="Straight Arrow Connector 3"/>
          <p:cNvCxnSpPr/>
          <p:nvPr/>
        </p:nvCxnSpPr>
        <p:spPr bwMode="auto">
          <a:xfrm flipH="1" flipV="1">
            <a:off x="2743200" y="3200400"/>
            <a:ext cx="1066800" cy="1066800"/>
          </a:xfrm>
          <a:prstGeom prst="straightConnector1">
            <a:avLst/>
          </a:prstGeom>
          <a:solidFill>
            <a:schemeClr val="bg1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429000" y="3657600"/>
            <a:ext cx="5562600" cy="2133600"/>
          </a:xfrm>
          <a:prstGeom prst="rect">
            <a:avLst/>
          </a:prstGeom>
          <a:gradFill rotWithShape="1">
            <a:gsLst>
              <a:gs pos="0">
                <a:srgbClr val="000000"/>
              </a:gs>
              <a:gs pos="50000">
                <a:srgbClr val="000076"/>
              </a:gs>
              <a:gs pos="100000">
                <a:srgbClr val="000000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5000"/>
              </a:lnSpc>
            </a:pPr>
            <a:r>
              <a:rPr lang="en-US" sz="4400" b="0" dirty="0">
                <a:latin typeface="Times New Roman" pitchFamily="18" charset="0"/>
              </a:rPr>
              <a:t>Savvy! </a:t>
            </a:r>
          </a:p>
        </p:txBody>
      </p:sp>
    </p:spTree>
  </p:cSld>
  <p:clrMapOvr>
    <a:masterClrMapping/>
  </p:clrMapOvr>
  <p:transition>
    <p:wipe dir="r"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192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4800" dirty="0"/>
              <a:t>17 She is energetic and strong, a hard worker. 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4800" dirty="0"/>
              <a:t>18 She makes sure her dealings are </a:t>
            </a:r>
            <a:r>
              <a:rPr lang="en-US" sz="4800" u="sng" dirty="0"/>
              <a:t>profitable</a:t>
            </a:r>
            <a:r>
              <a:rPr lang="en-US" sz="4800" dirty="0"/>
              <a:t>;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9600" dirty="0"/>
              <a:t>Proverbs 31</a:t>
            </a:r>
          </a:p>
        </p:txBody>
      </p:sp>
      <p:cxnSp>
        <p:nvCxnSpPr>
          <p:cNvPr id="4" name="Straight Arrow Connector 3"/>
          <p:cNvCxnSpPr/>
          <p:nvPr/>
        </p:nvCxnSpPr>
        <p:spPr bwMode="auto">
          <a:xfrm flipH="1" flipV="1">
            <a:off x="2743200" y="3200400"/>
            <a:ext cx="1066800" cy="1066800"/>
          </a:xfrm>
          <a:prstGeom prst="straightConnector1">
            <a:avLst/>
          </a:prstGeom>
          <a:solidFill>
            <a:schemeClr val="bg1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429000" y="3657600"/>
            <a:ext cx="5562600" cy="2133600"/>
          </a:xfrm>
          <a:prstGeom prst="rect">
            <a:avLst/>
          </a:prstGeom>
          <a:gradFill rotWithShape="1">
            <a:gsLst>
              <a:gs pos="0">
                <a:srgbClr val="000000"/>
              </a:gs>
              <a:gs pos="50000">
                <a:srgbClr val="000076"/>
              </a:gs>
              <a:gs pos="100000">
                <a:srgbClr val="000000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5000"/>
              </a:lnSpc>
            </a:pPr>
            <a:r>
              <a:rPr lang="en-US" sz="4400" b="0" dirty="0">
                <a:latin typeface="Times New Roman" pitchFamily="18" charset="0"/>
              </a:rPr>
              <a:t>Savvy! Shrewdness and practical knowledge;</a:t>
            </a:r>
          </a:p>
        </p:txBody>
      </p:sp>
    </p:spTree>
  </p:cSld>
  <p:clrMapOvr>
    <a:masterClrMapping/>
  </p:clrMapOvr>
  <p:transition>
    <p:wipe dir="r"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192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4800" dirty="0"/>
              <a:t>17 She is energetic and strong, a hard worker. 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4800" dirty="0"/>
              <a:t>18 She makes sure her dealings are </a:t>
            </a:r>
            <a:r>
              <a:rPr lang="en-US" sz="4800" u="sng" dirty="0"/>
              <a:t>profitable</a:t>
            </a:r>
            <a:r>
              <a:rPr lang="en-US" sz="4800" dirty="0"/>
              <a:t>;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9600" dirty="0"/>
              <a:t>Proverbs 31</a:t>
            </a:r>
          </a:p>
        </p:txBody>
      </p:sp>
      <p:cxnSp>
        <p:nvCxnSpPr>
          <p:cNvPr id="4" name="Straight Arrow Connector 3"/>
          <p:cNvCxnSpPr/>
          <p:nvPr/>
        </p:nvCxnSpPr>
        <p:spPr bwMode="auto">
          <a:xfrm flipH="1" flipV="1">
            <a:off x="2743200" y="3200400"/>
            <a:ext cx="1066800" cy="1066800"/>
          </a:xfrm>
          <a:prstGeom prst="straightConnector1">
            <a:avLst/>
          </a:prstGeom>
          <a:solidFill>
            <a:schemeClr val="bg1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429000" y="3657600"/>
            <a:ext cx="5562600" cy="2133600"/>
          </a:xfrm>
          <a:prstGeom prst="rect">
            <a:avLst/>
          </a:prstGeom>
          <a:gradFill rotWithShape="1">
            <a:gsLst>
              <a:gs pos="0">
                <a:srgbClr val="000000"/>
              </a:gs>
              <a:gs pos="50000">
                <a:srgbClr val="000076"/>
              </a:gs>
              <a:gs pos="100000">
                <a:srgbClr val="000000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5000"/>
              </a:lnSpc>
            </a:pPr>
            <a:r>
              <a:rPr lang="en-US" sz="4400" b="0" dirty="0">
                <a:latin typeface="Times New Roman" pitchFamily="18" charset="0"/>
              </a:rPr>
              <a:t>Savvy! Shrewdness and practical knowledge;</a:t>
            </a:r>
          </a:p>
          <a:p>
            <a:pPr algn="l">
              <a:lnSpc>
                <a:spcPct val="75000"/>
              </a:lnSpc>
            </a:pPr>
            <a:r>
              <a:rPr lang="en-US" sz="4400" b="0" dirty="0">
                <a:latin typeface="Times New Roman" pitchFamily="18" charset="0"/>
              </a:rPr>
              <a:t>The ability to make good judgments</a:t>
            </a:r>
          </a:p>
        </p:txBody>
      </p:sp>
    </p:spTree>
  </p:cSld>
  <p:clrMapOvr>
    <a:masterClrMapping/>
  </p:clrMapOvr>
  <p:transition>
    <p:wipe dir="r"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192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4800" dirty="0"/>
              <a:t>17 She is energetic and strong, a hard worker. 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4800" dirty="0"/>
              <a:t>18 She makes sure her dealings are profitable; her lamp burns late into the night. 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9600" dirty="0"/>
              <a:t>Proverbs 31</a:t>
            </a:r>
          </a:p>
        </p:txBody>
      </p:sp>
    </p:spTree>
  </p:cSld>
  <p:clrMapOvr>
    <a:masterClrMapping/>
  </p:clrMapOvr>
  <p:transition>
    <p:wipe dir="r"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192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4800" dirty="0"/>
              <a:t>17 She is energetic and strong, a hard worker. 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4800" dirty="0"/>
              <a:t>18 She makes sure her dealings are profitable; her lamp burns late into the night. 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9600" dirty="0"/>
              <a:t>Proverbs 31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429000" y="3657600"/>
            <a:ext cx="5486400" cy="609600"/>
          </a:xfrm>
          <a:prstGeom prst="rect">
            <a:avLst/>
          </a:prstGeom>
          <a:gradFill rotWithShape="1">
            <a:gsLst>
              <a:gs pos="0">
                <a:srgbClr val="000000"/>
              </a:gs>
              <a:gs pos="50000">
                <a:srgbClr val="000076"/>
              </a:gs>
              <a:gs pos="100000">
                <a:srgbClr val="000000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5000"/>
              </a:lnSpc>
            </a:pPr>
            <a:r>
              <a:rPr lang="en-US" sz="4400" b="0" dirty="0">
                <a:latin typeface="Times New Roman" pitchFamily="18" charset="0"/>
              </a:rPr>
              <a:t>Everyone else is in bed</a:t>
            </a:r>
          </a:p>
        </p:txBody>
      </p:sp>
    </p:spTree>
  </p:cSld>
  <p:clrMapOvr>
    <a:masterClrMapping/>
  </p:clrMapOvr>
  <p:transition>
    <p:wipe dir="r"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192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4800" dirty="0"/>
              <a:t>17 She is energetic and strong, a hard worker. 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4800" dirty="0"/>
              <a:t>18 She makes sure her dealings are profitable; her lamp burns late into the night. 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4800" dirty="0"/>
              <a:t>19 Her hands are busy spinning thread, her fingers twisting fiber. 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9600" dirty="0"/>
              <a:t>Proverbs 31</a:t>
            </a:r>
          </a:p>
        </p:txBody>
      </p:sp>
    </p:spTree>
  </p:cSld>
  <p:clrMapOvr>
    <a:masterClrMapping/>
  </p:clrMapOvr>
  <p:transition>
    <p:wipe dir="r"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192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4800" dirty="0"/>
              <a:t>17 She is energetic and strong, a hard worker. 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4800" dirty="0"/>
              <a:t>18 She makes sure her dealings are profitable; her lamp burns late into the night. 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4800" dirty="0"/>
              <a:t>19 Her hands are busy spinning thread, her fingers twisting fiber. 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9600" dirty="0"/>
              <a:t>Proverbs 31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438400" y="5105400"/>
            <a:ext cx="6096000" cy="533400"/>
          </a:xfrm>
          <a:prstGeom prst="rect">
            <a:avLst/>
          </a:prstGeom>
          <a:gradFill rotWithShape="1">
            <a:gsLst>
              <a:gs pos="0">
                <a:srgbClr val="000000"/>
              </a:gs>
              <a:gs pos="50000">
                <a:srgbClr val="000076"/>
              </a:gs>
              <a:gs pos="100000">
                <a:srgbClr val="000000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5000"/>
              </a:lnSpc>
            </a:pPr>
            <a:r>
              <a:rPr lang="en-US" sz="4400" b="0" dirty="0">
                <a:latin typeface="Times New Roman" pitchFamily="18" charset="0"/>
              </a:rPr>
              <a:t>Is she going materialistic?</a:t>
            </a:r>
          </a:p>
        </p:txBody>
      </p:sp>
    </p:spTree>
  </p:cSld>
  <p:clrMapOvr>
    <a:masterClrMapping/>
  </p:clrMapOvr>
  <p:transition>
    <p:wipe dir="r"/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192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4800"/>
              <a:t>17 She is energetic and strong, a hard worker. 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4800"/>
              <a:t>18 She makes sure her dealings are profitable; her lamp burns late into the night. 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4800"/>
              <a:t>19 Her hands are busy spinning thread, her fingers twisting fiber. 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4800"/>
              <a:t>20 She extends </a:t>
            </a:r>
            <a:r>
              <a:rPr lang="en-US" sz="4800" u="sng"/>
              <a:t>a helping hand to the poor</a:t>
            </a:r>
            <a:r>
              <a:rPr lang="en-US" sz="4800"/>
              <a:t> and opens her arms to the needy. 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9600" dirty="0"/>
              <a:t>Proverbs 31</a:t>
            </a:r>
          </a:p>
        </p:txBody>
      </p:sp>
    </p:spTree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2133600"/>
            <a:ext cx="8077200" cy="4038600"/>
          </a:xfrm>
        </p:spPr>
        <p:txBody>
          <a:bodyPr lIns="90488" tIns="44450" rIns="90488" bIns="44450"/>
          <a:lstStyle/>
          <a:p>
            <a:pPr>
              <a:spcBef>
                <a:spcPct val="10000"/>
              </a:spcBef>
              <a:buFont typeface="Wingdings" pitchFamily="2" charset="2"/>
              <a:buNone/>
              <a:defRPr/>
            </a:pPr>
            <a:r>
              <a:rPr lang="en-US" sz="6000" dirty="0"/>
              <a:t>Most of Proverbs is written to instruct young men</a:t>
            </a:r>
          </a:p>
          <a:p>
            <a:pPr>
              <a:spcBef>
                <a:spcPct val="10000"/>
              </a:spcBef>
              <a:buFont typeface="Wingdings" pitchFamily="2" charset="2"/>
              <a:buNone/>
              <a:defRPr/>
            </a:pPr>
            <a:r>
              <a:rPr lang="en-US" sz="6000" dirty="0"/>
              <a:t>Here we have a chapter of scripture for women</a:t>
            </a:r>
          </a:p>
          <a:p>
            <a:pPr>
              <a:spcBef>
                <a:spcPct val="10000"/>
              </a:spcBef>
              <a:buFont typeface="Wingdings" pitchFamily="2" charset="2"/>
              <a:buNone/>
              <a:defRPr/>
            </a:pPr>
            <a:r>
              <a:rPr lang="en-US" sz="6000" dirty="0"/>
              <a:t>And by a woman!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9600" dirty="0"/>
              <a:t>Proverbs 31</a:t>
            </a:r>
          </a:p>
        </p:txBody>
      </p:sp>
    </p:spTree>
  </p:cSld>
  <p:clrMapOvr>
    <a:masterClrMapping/>
  </p:clrMapOvr>
  <p:transition>
    <p:wipe dir="r"/>
  </p:transition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192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4800" dirty="0"/>
              <a:t>17 She is energetic and strong, a hard worker. 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4800" dirty="0"/>
              <a:t>18 She makes sure her dealings are profitable; her lamp burns late into the night. 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4800" dirty="0"/>
              <a:t>19 Her hands are busy spinning thread, her fingers twisting fiber. 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4800" dirty="0"/>
              <a:t>20 She extends </a:t>
            </a:r>
            <a:r>
              <a:rPr lang="en-US" sz="4800" u="sng" dirty="0"/>
              <a:t>a helping hand to the poor</a:t>
            </a:r>
            <a:r>
              <a:rPr lang="en-US" sz="4800" dirty="0"/>
              <a:t> and </a:t>
            </a:r>
            <a:r>
              <a:rPr lang="en-US" sz="4800" u="sng" dirty="0"/>
              <a:t>opens her arms to the needy</a:t>
            </a:r>
            <a:r>
              <a:rPr lang="en-US" sz="4800" dirty="0"/>
              <a:t>. 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9600" dirty="0"/>
              <a:t>Proverbs 31</a:t>
            </a:r>
          </a:p>
        </p:txBody>
      </p:sp>
    </p:spTree>
  </p:cSld>
  <p:clrMapOvr>
    <a:masterClrMapping/>
  </p:clrMapOvr>
  <p:transition>
    <p:wipe dir="r"/>
  </p:transition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192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4800" dirty="0"/>
              <a:t>17 She is energetic and strong, a hard worker. 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4800" dirty="0"/>
              <a:t>18 She makes sure her dealings are profitable; her lamp burns late into the night. 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4800" dirty="0"/>
              <a:t>19 Her hands are busy spinning thread, her fingers twisting fiber. 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4800" dirty="0"/>
              <a:t>20 She extends </a:t>
            </a:r>
            <a:r>
              <a:rPr lang="en-US" sz="4800" u="sng" dirty="0"/>
              <a:t>a helping hand to the poor</a:t>
            </a:r>
            <a:r>
              <a:rPr lang="en-US" sz="4800" dirty="0"/>
              <a:t> and </a:t>
            </a:r>
            <a:r>
              <a:rPr lang="en-US" sz="4800" u="sng" dirty="0"/>
              <a:t>opens her arms to the needy</a:t>
            </a:r>
            <a:r>
              <a:rPr lang="en-US" sz="4800" dirty="0"/>
              <a:t>. 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9600" dirty="0"/>
              <a:t>Proverbs 31</a:t>
            </a:r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381000" y="2819400"/>
            <a:ext cx="4191000" cy="1981200"/>
          </a:xfrm>
          <a:prstGeom prst="rect">
            <a:avLst/>
          </a:prstGeom>
          <a:gradFill rotWithShape="1">
            <a:gsLst>
              <a:gs pos="0">
                <a:srgbClr val="000000"/>
              </a:gs>
              <a:gs pos="50000">
                <a:srgbClr val="000076"/>
              </a:gs>
              <a:gs pos="100000">
                <a:srgbClr val="000000"/>
              </a:gs>
            </a:gsLst>
            <a:lin ang="5400000" scaled="1"/>
          </a:gra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5000"/>
              </a:lnSpc>
            </a:pPr>
            <a:r>
              <a:rPr lang="en-US" sz="5400" b="0" dirty="0">
                <a:latin typeface="Times New Roman" pitchFamily="18" charset="0"/>
              </a:rPr>
              <a:t>She’s building a ministry to the poor!</a:t>
            </a:r>
          </a:p>
        </p:txBody>
      </p:sp>
    </p:spTree>
  </p:cSld>
  <p:clrMapOvr>
    <a:masterClrMapping/>
  </p:clrMapOvr>
  <p:transition>
    <p:wipe dir="r"/>
  </p:transition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192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4800" dirty="0"/>
              <a:t>17 She is energetic and strong, a hard worker. 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4800" dirty="0"/>
              <a:t>18 She makes sure her dealings are profitable; her lamp burns late into the night. 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4800" dirty="0"/>
              <a:t>19 Her hands are busy spinning thread, her fingers twisting fiber. 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4800" dirty="0"/>
              <a:t>20 She extends </a:t>
            </a:r>
            <a:r>
              <a:rPr lang="en-US" sz="4800" u="sng" dirty="0"/>
              <a:t>a helping hand to the poor</a:t>
            </a:r>
            <a:r>
              <a:rPr lang="en-US" sz="4800" dirty="0"/>
              <a:t> and </a:t>
            </a:r>
            <a:r>
              <a:rPr lang="en-US" sz="4800" u="sng" dirty="0"/>
              <a:t>opens her arms to the needy</a:t>
            </a:r>
            <a:r>
              <a:rPr lang="en-US" sz="4800" dirty="0"/>
              <a:t>. 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9600" dirty="0"/>
              <a:t>Proverbs 31</a:t>
            </a:r>
          </a:p>
        </p:txBody>
      </p:sp>
      <p:sp>
        <p:nvSpPr>
          <p:cNvPr id="5" name="Oval 4"/>
          <p:cNvSpPr/>
          <p:nvPr/>
        </p:nvSpPr>
        <p:spPr bwMode="auto">
          <a:xfrm>
            <a:off x="2438400" y="5431466"/>
            <a:ext cx="4114800" cy="762000"/>
          </a:xfrm>
          <a:prstGeom prst="ellipse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192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4800" dirty="0"/>
              <a:t>17 She is energetic and strong, a hard worker. 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4800" dirty="0"/>
              <a:t>18 She makes sure her dealings are profitable; her lamp burns late into the night. 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4800" dirty="0"/>
              <a:t>19 Her hands are busy spinning thread, her fingers twisting fiber. 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4800" dirty="0"/>
              <a:t>20 She extends </a:t>
            </a:r>
            <a:r>
              <a:rPr lang="en-US" sz="4800" u="sng" dirty="0"/>
              <a:t>a helping hand to the poor</a:t>
            </a:r>
            <a:r>
              <a:rPr lang="en-US" sz="4800" dirty="0"/>
              <a:t> and </a:t>
            </a:r>
            <a:r>
              <a:rPr lang="en-US" sz="4800" u="sng" dirty="0"/>
              <a:t>opens her arms to the needy</a:t>
            </a:r>
            <a:r>
              <a:rPr lang="en-US" sz="4800" dirty="0"/>
              <a:t>. 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9600" dirty="0"/>
              <a:t>Proverbs 31</a:t>
            </a:r>
          </a:p>
        </p:txBody>
      </p:sp>
      <p:sp>
        <p:nvSpPr>
          <p:cNvPr id="5" name="Oval 4"/>
          <p:cNvSpPr/>
          <p:nvPr/>
        </p:nvSpPr>
        <p:spPr bwMode="auto">
          <a:xfrm>
            <a:off x="2438400" y="5431466"/>
            <a:ext cx="4114800" cy="762000"/>
          </a:xfrm>
          <a:prstGeom prst="ellipse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8" name="Straight Arrow Connector 7"/>
          <p:cNvCxnSpPr/>
          <p:nvPr/>
        </p:nvCxnSpPr>
        <p:spPr bwMode="auto">
          <a:xfrm flipH="1">
            <a:off x="5562600" y="4191000"/>
            <a:ext cx="609600" cy="1295400"/>
          </a:xfrm>
          <a:prstGeom prst="straightConnector1">
            <a:avLst/>
          </a:prstGeom>
          <a:solidFill>
            <a:schemeClr val="bg1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4267200" y="3505200"/>
            <a:ext cx="3124200" cy="1295400"/>
          </a:xfrm>
          <a:prstGeom prst="rect">
            <a:avLst/>
          </a:prstGeom>
          <a:gradFill rotWithShape="1">
            <a:gsLst>
              <a:gs pos="0">
                <a:srgbClr val="000000"/>
              </a:gs>
              <a:gs pos="50000">
                <a:srgbClr val="000076"/>
              </a:gs>
              <a:gs pos="100000">
                <a:srgbClr val="000000"/>
              </a:gs>
            </a:gsLst>
            <a:lin ang="5400000" scaled="1"/>
          </a:gra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5000"/>
              </a:lnSpc>
            </a:pPr>
            <a:r>
              <a:rPr lang="en-US" sz="5400" b="0" dirty="0">
                <a:latin typeface="Times New Roman" pitchFamily="18" charset="0"/>
              </a:rPr>
              <a:t>More than handouts</a:t>
            </a:r>
          </a:p>
        </p:txBody>
      </p:sp>
    </p:spTree>
  </p:cSld>
  <p:clrMapOvr>
    <a:masterClrMapping/>
  </p:clrMapOvr>
  <p:transition>
    <p:wipe dir="r"/>
  </p:transition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192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4800" dirty="0"/>
              <a:t>17 She is energetic and strong, a hard worker. 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4800" dirty="0"/>
              <a:t>18 She makes sure her dealings are profitable; her lamp burns late into the night. 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4800" dirty="0"/>
              <a:t>19 Her hands are busy spinning thread, her fingers twisting fiber. 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4800" dirty="0"/>
              <a:t>20 She extends </a:t>
            </a:r>
            <a:r>
              <a:rPr lang="en-US" sz="4800" u="sng" dirty="0"/>
              <a:t>a helping hand to the poor</a:t>
            </a:r>
            <a:r>
              <a:rPr lang="en-US" sz="4800" dirty="0"/>
              <a:t> and </a:t>
            </a:r>
            <a:r>
              <a:rPr lang="en-US" sz="4800" u="sng" dirty="0"/>
              <a:t>opens her arms to the needy</a:t>
            </a:r>
            <a:r>
              <a:rPr lang="en-US" sz="4800" dirty="0"/>
              <a:t>. 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9600" dirty="0"/>
              <a:t>Proverbs 31</a:t>
            </a:r>
          </a:p>
        </p:txBody>
      </p:sp>
      <p:sp>
        <p:nvSpPr>
          <p:cNvPr id="5" name="Oval 4"/>
          <p:cNvSpPr/>
          <p:nvPr/>
        </p:nvSpPr>
        <p:spPr bwMode="auto">
          <a:xfrm>
            <a:off x="2438400" y="5431466"/>
            <a:ext cx="4114800" cy="762000"/>
          </a:xfrm>
          <a:prstGeom prst="ellipse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8" name="Straight Arrow Connector 7"/>
          <p:cNvCxnSpPr/>
          <p:nvPr/>
        </p:nvCxnSpPr>
        <p:spPr bwMode="auto">
          <a:xfrm flipH="1">
            <a:off x="5562600" y="4191000"/>
            <a:ext cx="609600" cy="1295400"/>
          </a:xfrm>
          <a:prstGeom prst="straightConnector1">
            <a:avLst/>
          </a:prstGeom>
          <a:solidFill>
            <a:schemeClr val="bg1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4267200" y="3505200"/>
            <a:ext cx="3124200" cy="1295400"/>
          </a:xfrm>
          <a:prstGeom prst="rect">
            <a:avLst/>
          </a:prstGeom>
          <a:gradFill rotWithShape="1">
            <a:gsLst>
              <a:gs pos="0">
                <a:srgbClr val="000000"/>
              </a:gs>
              <a:gs pos="50000">
                <a:srgbClr val="000076"/>
              </a:gs>
              <a:gs pos="100000">
                <a:srgbClr val="000000"/>
              </a:gs>
            </a:gsLst>
            <a:lin ang="5400000" scaled="1"/>
          </a:gra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5000"/>
              </a:lnSpc>
            </a:pPr>
            <a:r>
              <a:rPr lang="en-US" sz="5400" b="0" dirty="0">
                <a:latin typeface="Times New Roman" pitchFamily="18" charset="0"/>
              </a:rPr>
              <a:t>More than handouts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04800" y="1981200"/>
            <a:ext cx="6248400" cy="1371600"/>
          </a:xfrm>
          <a:prstGeom prst="rect">
            <a:avLst/>
          </a:prstGeom>
          <a:gradFill rotWithShape="1">
            <a:gsLst>
              <a:gs pos="0">
                <a:srgbClr val="000000"/>
              </a:gs>
              <a:gs pos="50000">
                <a:srgbClr val="000076"/>
              </a:gs>
              <a:gs pos="100000">
                <a:srgbClr val="000000"/>
              </a:gs>
            </a:gsLst>
            <a:lin ang="5400000" scaled="1"/>
          </a:gra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5000"/>
              </a:lnSpc>
            </a:pPr>
            <a:r>
              <a:rPr lang="en-US" sz="5400" b="0" dirty="0">
                <a:latin typeface="Times New Roman" pitchFamily="18" charset="0"/>
              </a:rPr>
              <a:t>This is where all this extra money is going!</a:t>
            </a:r>
          </a:p>
        </p:txBody>
      </p:sp>
    </p:spTree>
  </p:cSld>
  <p:clrMapOvr>
    <a:masterClrMapping/>
  </p:clrMapOvr>
  <p:transition>
    <p:wipe dir="r"/>
  </p:transition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192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4800" dirty="0"/>
              <a:t>17 She is energetic and strong, a hard worker. 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4800" dirty="0"/>
              <a:t>18 She makes sure her dealings are profitable; her lamp burns late into the night. 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4800" dirty="0"/>
              <a:t>19 Her hands are busy spinning thread, her fingers twisting fiber. 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4800" dirty="0"/>
              <a:t>20 She extends </a:t>
            </a:r>
            <a:r>
              <a:rPr lang="en-US" sz="4800" u="sng" dirty="0"/>
              <a:t>a helping hand to the poor</a:t>
            </a:r>
            <a:r>
              <a:rPr lang="en-US" sz="4800" dirty="0"/>
              <a:t> and </a:t>
            </a:r>
            <a:r>
              <a:rPr lang="en-US" sz="4800" u="sng" dirty="0"/>
              <a:t>opens her arms to the needy</a:t>
            </a:r>
            <a:r>
              <a:rPr lang="en-US" sz="4800" dirty="0"/>
              <a:t>. 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9600" dirty="0"/>
              <a:t>Proverbs 31</a:t>
            </a:r>
          </a:p>
        </p:txBody>
      </p:sp>
      <p:sp>
        <p:nvSpPr>
          <p:cNvPr id="5" name="Oval 4"/>
          <p:cNvSpPr/>
          <p:nvPr/>
        </p:nvSpPr>
        <p:spPr bwMode="auto">
          <a:xfrm>
            <a:off x="2438400" y="5431466"/>
            <a:ext cx="4114800" cy="762000"/>
          </a:xfrm>
          <a:prstGeom prst="ellipse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8" name="Straight Arrow Connector 7"/>
          <p:cNvCxnSpPr/>
          <p:nvPr/>
        </p:nvCxnSpPr>
        <p:spPr bwMode="auto">
          <a:xfrm flipH="1">
            <a:off x="5562600" y="4191000"/>
            <a:ext cx="609600" cy="1295400"/>
          </a:xfrm>
          <a:prstGeom prst="straightConnector1">
            <a:avLst/>
          </a:prstGeom>
          <a:solidFill>
            <a:schemeClr val="bg1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4267200" y="3505200"/>
            <a:ext cx="3124200" cy="1295400"/>
          </a:xfrm>
          <a:prstGeom prst="rect">
            <a:avLst/>
          </a:prstGeom>
          <a:gradFill rotWithShape="1">
            <a:gsLst>
              <a:gs pos="0">
                <a:srgbClr val="000000"/>
              </a:gs>
              <a:gs pos="50000">
                <a:srgbClr val="000076"/>
              </a:gs>
              <a:gs pos="100000">
                <a:srgbClr val="000000"/>
              </a:gs>
            </a:gsLst>
            <a:lin ang="5400000" scaled="1"/>
          </a:gra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5000"/>
              </a:lnSpc>
            </a:pPr>
            <a:r>
              <a:rPr lang="en-US" sz="5400" b="0" dirty="0">
                <a:latin typeface="Times New Roman" pitchFamily="18" charset="0"/>
              </a:rPr>
              <a:t>More than handouts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04800" y="1828800"/>
            <a:ext cx="7848600" cy="1447800"/>
          </a:xfrm>
          <a:prstGeom prst="rect">
            <a:avLst/>
          </a:prstGeom>
          <a:gradFill rotWithShape="1">
            <a:gsLst>
              <a:gs pos="0">
                <a:srgbClr val="000000"/>
              </a:gs>
              <a:gs pos="50000">
                <a:srgbClr val="000076"/>
              </a:gs>
              <a:gs pos="100000">
                <a:srgbClr val="000000"/>
              </a:gs>
            </a:gsLst>
            <a:lin ang="5400000" scaled="1"/>
          </a:gra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5000"/>
              </a:lnSpc>
            </a:pPr>
            <a:r>
              <a:rPr lang="en-US" sz="4000" b="0" dirty="0">
                <a:latin typeface="Times New Roman" pitchFamily="18" charset="0"/>
              </a:rPr>
              <a:t>Prov. 14:31 Those who oppress the poor insult their Maker, but helping the poor honors him. </a:t>
            </a:r>
          </a:p>
        </p:txBody>
      </p:sp>
    </p:spTree>
  </p:cSld>
  <p:clrMapOvr>
    <a:masterClrMapping/>
  </p:clrMapOvr>
  <p:transition>
    <p:wipe dir="r"/>
  </p:transition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192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4800" dirty="0"/>
              <a:t>17 She is energetic and strong, a hard worker. 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4800" dirty="0"/>
              <a:t>18 She makes sure her dealings are profitable; her lamp burns late into the night. 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4800" dirty="0"/>
              <a:t>19 Her hands are busy spinning thread, her fingers twisting fiber. 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4800" dirty="0"/>
              <a:t>20 She extends </a:t>
            </a:r>
            <a:r>
              <a:rPr lang="en-US" sz="4800" u="sng" dirty="0"/>
              <a:t>a helping hand to the poor</a:t>
            </a:r>
            <a:r>
              <a:rPr lang="en-US" sz="4800" dirty="0"/>
              <a:t> and </a:t>
            </a:r>
            <a:r>
              <a:rPr lang="en-US" sz="4800" u="sng" dirty="0"/>
              <a:t>opens her arms to the needy</a:t>
            </a:r>
            <a:r>
              <a:rPr lang="en-US" sz="4800" dirty="0"/>
              <a:t>. 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9600" dirty="0"/>
              <a:t>Proverbs 31</a:t>
            </a:r>
          </a:p>
        </p:txBody>
      </p:sp>
      <p:sp>
        <p:nvSpPr>
          <p:cNvPr id="5" name="Oval 4"/>
          <p:cNvSpPr/>
          <p:nvPr/>
        </p:nvSpPr>
        <p:spPr bwMode="auto">
          <a:xfrm>
            <a:off x="2438400" y="5431466"/>
            <a:ext cx="4114800" cy="762000"/>
          </a:xfrm>
          <a:prstGeom prst="ellipse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8" name="Straight Arrow Connector 7"/>
          <p:cNvCxnSpPr/>
          <p:nvPr/>
        </p:nvCxnSpPr>
        <p:spPr bwMode="auto">
          <a:xfrm flipH="1">
            <a:off x="5562600" y="4191000"/>
            <a:ext cx="609600" cy="1295400"/>
          </a:xfrm>
          <a:prstGeom prst="straightConnector1">
            <a:avLst/>
          </a:prstGeom>
          <a:solidFill>
            <a:schemeClr val="bg1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4267200" y="3505200"/>
            <a:ext cx="3124200" cy="1295400"/>
          </a:xfrm>
          <a:prstGeom prst="rect">
            <a:avLst/>
          </a:prstGeom>
          <a:gradFill rotWithShape="1">
            <a:gsLst>
              <a:gs pos="0">
                <a:srgbClr val="000000"/>
              </a:gs>
              <a:gs pos="50000">
                <a:srgbClr val="000076"/>
              </a:gs>
              <a:gs pos="100000">
                <a:srgbClr val="000000"/>
              </a:gs>
            </a:gsLst>
            <a:lin ang="5400000" scaled="1"/>
          </a:gra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5000"/>
              </a:lnSpc>
            </a:pPr>
            <a:r>
              <a:rPr lang="en-US" sz="5400" b="0" dirty="0">
                <a:latin typeface="Times New Roman" pitchFamily="18" charset="0"/>
              </a:rPr>
              <a:t>More than handouts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04800" y="1828800"/>
            <a:ext cx="7848600" cy="1447800"/>
          </a:xfrm>
          <a:prstGeom prst="rect">
            <a:avLst/>
          </a:prstGeom>
          <a:gradFill rotWithShape="1">
            <a:gsLst>
              <a:gs pos="0">
                <a:srgbClr val="000000"/>
              </a:gs>
              <a:gs pos="50000">
                <a:srgbClr val="000076"/>
              </a:gs>
              <a:gs pos="100000">
                <a:srgbClr val="000000"/>
              </a:gs>
            </a:gsLst>
            <a:lin ang="5400000" scaled="1"/>
          </a:gra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5000"/>
              </a:lnSpc>
            </a:pPr>
            <a:r>
              <a:rPr lang="en-US" sz="4000" b="0" dirty="0">
                <a:latin typeface="Times New Roman" pitchFamily="18" charset="0"/>
              </a:rPr>
              <a:t>Prov. 21:13 “He who shuts his ear to the cry of the poor Will also cry himself and not be answered.”</a:t>
            </a:r>
          </a:p>
        </p:txBody>
      </p:sp>
    </p:spTree>
  </p:cSld>
  <p:clrMapOvr>
    <a:masterClrMapping/>
  </p:clrMapOvr>
  <p:transition>
    <p:wipe dir="r"/>
  </p:transition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192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4800" dirty="0"/>
              <a:t>17 She is energetic and strong, a hard worker. 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4800" dirty="0"/>
              <a:t>18 She makes sure her dealings are profitable; her lamp burns late into the night. 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4800" dirty="0"/>
              <a:t>19 Her hands are busy spinning thread, her fingers twisting fiber. 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4800" dirty="0"/>
              <a:t>20 She extends </a:t>
            </a:r>
            <a:r>
              <a:rPr lang="en-US" sz="4800" u="sng" dirty="0"/>
              <a:t>a helping hand to the poor</a:t>
            </a:r>
            <a:r>
              <a:rPr lang="en-US" sz="4800" dirty="0"/>
              <a:t> and </a:t>
            </a:r>
            <a:r>
              <a:rPr lang="en-US" sz="4800" u="sng" dirty="0"/>
              <a:t>opens her arms to the needy</a:t>
            </a:r>
            <a:r>
              <a:rPr lang="en-US" sz="4800" dirty="0"/>
              <a:t>. 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9600" dirty="0"/>
              <a:t>Proverbs 31</a:t>
            </a:r>
          </a:p>
        </p:txBody>
      </p:sp>
      <p:sp>
        <p:nvSpPr>
          <p:cNvPr id="5" name="Oval 4"/>
          <p:cNvSpPr/>
          <p:nvPr/>
        </p:nvSpPr>
        <p:spPr bwMode="auto">
          <a:xfrm>
            <a:off x="2438400" y="5431466"/>
            <a:ext cx="4114800" cy="762000"/>
          </a:xfrm>
          <a:prstGeom prst="ellipse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8" name="Straight Arrow Connector 7"/>
          <p:cNvCxnSpPr/>
          <p:nvPr/>
        </p:nvCxnSpPr>
        <p:spPr bwMode="auto">
          <a:xfrm flipH="1">
            <a:off x="5562600" y="4191000"/>
            <a:ext cx="609600" cy="1295400"/>
          </a:xfrm>
          <a:prstGeom prst="straightConnector1">
            <a:avLst/>
          </a:prstGeom>
          <a:solidFill>
            <a:schemeClr val="bg1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4267200" y="3505200"/>
            <a:ext cx="3124200" cy="1295400"/>
          </a:xfrm>
          <a:prstGeom prst="rect">
            <a:avLst/>
          </a:prstGeom>
          <a:gradFill rotWithShape="1">
            <a:gsLst>
              <a:gs pos="0">
                <a:srgbClr val="000000"/>
              </a:gs>
              <a:gs pos="50000">
                <a:srgbClr val="000076"/>
              </a:gs>
              <a:gs pos="100000">
                <a:srgbClr val="000000"/>
              </a:gs>
            </a:gsLst>
            <a:lin ang="5400000" scaled="1"/>
          </a:gra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5000"/>
              </a:lnSpc>
            </a:pPr>
            <a:r>
              <a:rPr lang="en-US" sz="5400" b="0" dirty="0">
                <a:latin typeface="Times New Roman" pitchFamily="18" charset="0"/>
              </a:rPr>
              <a:t>More than handouts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04800" y="1828800"/>
            <a:ext cx="7848600" cy="1447800"/>
          </a:xfrm>
          <a:prstGeom prst="rect">
            <a:avLst/>
          </a:prstGeom>
          <a:gradFill rotWithShape="1">
            <a:gsLst>
              <a:gs pos="0">
                <a:srgbClr val="000000"/>
              </a:gs>
              <a:gs pos="50000">
                <a:srgbClr val="000076"/>
              </a:gs>
              <a:gs pos="100000">
                <a:srgbClr val="000000"/>
              </a:gs>
            </a:gsLst>
            <a:lin ang="5400000" scaled="1"/>
          </a:gra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5000"/>
              </a:lnSpc>
            </a:pPr>
            <a:r>
              <a:rPr lang="en-US" sz="4000" b="0" dirty="0">
                <a:latin typeface="Times New Roman" pitchFamily="18" charset="0"/>
              </a:rPr>
              <a:t>Prov. 22:9 “He who is generous will be blessed, for he gives some of his food to the poor.”</a:t>
            </a:r>
          </a:p>
        </p:txBody>
      </p:sp>
    </p:spTree>
  </p:cSld>
  <p:clrMapOvr>
    <a:masterClrMapping/>
  </p:clrMapOvr>
  <p:transition>
    <p:wipe dir="r"/>
  </p:transition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192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4800" dirty="0"/>
              <a:t>17 She is energetic and strong, a hard worker. 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4800" dirty="0"/>
              <a:t>18 She makes sure her dealings are profitable; her lamp burns late into the night. 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4800" dirty="0"/>
              <a:t>19 Her hands are busy spinning thread, her fingers twisting fiber. 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4800" dirty="0"/>
              <a:t>20 She extends </a:t>
            </a:r>
            <a:r>
              <a:rPr lang="en-US" sz="4800" u="sng" dirty="0"/>
              <a:t>a helping hand to the poor</a:t>
            </a:r>
            <a:r>
              <a:rPr lang="en-US" sz="4800" dirty="0"/>
              <a:t> and </a:t>
            </a:r>
            <a:r>
              <a:rPr lang="en-US" sz="4800" u="sng" dirty="0"/>
              <a:t>opens her arms to the needy</a:t>
            </a:r>
            <a:r>
              <a:rPr lang="en-US" sz="4800" dirty="0"/>
              <a:t>. 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9600" dirty="0"/>
              <a:t>Proverbs 31</a:t>
            </a:r>
          </a:p>
        </p:txBody>
      </p:sp>
      <p:sp>
        <p:nvSpPr>
          <p:cNvPr id="5" name="Oval 4"/>
          <p:cNvSpPr/>
          <p:nvPr/>
        </p:nvSpPr>
        <p:spPr bwMode="auto">
          <a:xfrm>
            <a:off x="2438400" y="5431466"/>
            <a:ext cx="4114800" cy="762000"/>
          </a:xfrm>
          <a:prstGeom prst="ellipse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8" name="Straight Arrow Connector 7"/>
          <p:cNvCxnSpPr/>
          <p:nvPr/>
        </p:nvCxnSpPr>
        <p:spPr bwMode="auto">
          <a:xfrm flipH="1">
            <a:off x="5562600" y="4191000"/>
            <a:ext cx="609600" cy="1295400"/>
          </a:xfrm>
          <a:prstGeom prst="straightConnector1">
            <a:avLst/>
          </a:prstGeom>
          <a:solidFill>
            <a:schemeClr val="bg1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4267200" y="3505200"/>
            <a:ext cx="3124200" cy="1295400"/>
          </a:xfrm>
          <a:prstGeom prst="rect">
            <a:avLst/>
          </a:prstGeom>
          <a:gradFill rotWithShape="1">
            <a:gsLst>
              <a:gs pos="0">
                <a:srgbClr val="000000"/>
              </a:gs>
              <a:gs pos="50000">
                <a:srgbClr val="000076"/>
              </a:gs>
              <a:gs pos="100000">
                <a:srgbClr val="000000"/>
              </a:gs>
            </a:gsLst>
            <a:lin ang="5400000" scaled="1"/>
          </a:gra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5000"/>
              </a:lnSpc>
            </a:pPr>
            <a:r>
              <a:rPr lang="en-US" sz="5400" b="0" dirty="0">
                <a:latin typeface="Times New Roman" pitchFamily="18" charset="0"/>
              </a:rPr>
              <a:t>More than handouts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04800" y="1981200"/>
            <a:ext cx="4876800" cy="1371600"/>
          </a:xfrm>
          <a:prstGeom prst="rect">
            <a:avLst/>
          </a:prstGeom>
          <a:gradFill rotWithShape="1">
            <a:gsLst>
              <a:gs pos="0">
                <a:srgbClr val="000000"/>
              </a:gs>
              <a:gs pos="50000">
                <a:srgbClr val="000076"/>
              </a:gs>
              <a:gs pos="100000">
                <a:srgbClr val="000000"/>
              </a:gs>
            </a:gsLst>
            <a:lin ang="5400000" scaled="1"/>
          </a:gra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5000"/>
              </a:lnSpc>
            </a:pPr>
            <a:r>
              <a:rPr lang="en-US" sz="5400" b="0" dirty="0">
                <a:latin typeface="Times New Roman" pitchFamily="18" charset="0"/>
              </a:rPr>
              <a:t>She must be a very kind person</a:t>
            </a:r>
          </a:p>
        </p:txBody>
      </p:sp>
    </p:spTree>
  </p:cSld>
  <p:clrMapOvr>
    <a:masterClrMapping/>
  </p:clrMapOvr>
  <p:transition>
    <p:wipe dir="r"/>
  </p:transition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954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4800" dirty="0"/>
              <a:t>21 She has no fear of winter for her household, for everyone has warm clothes. 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9600" dirty="0"/>
              <a:t>Proverbs 31</a:t>
            </a:r>
          </a:p>
        </p:txBody>
      </p:sp>
    </p:spTree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2133600"/>
            <a:ext cx="8077200" cy="4038600"/>
          </a:xfrm>
        </p:spPr>
        <p:txBody>
          <a:bodyPr lIns="90488" tIns="44450" rIns="90488" bIns="44450"/>
          <a:lstStyle/>
          <a:p>
            <a:pPr>
              <a:spcBef>
                <a:spcPct val="10000"/>
              </a:spcBef>
              <a:buFont typeface="Wingdings" pitchFamily="2" charset="2"/>
              <a:buNone/>
              <a:defRPr/>
            </a:pPr>
            <a:r>
              <a:rPr lang="en-US" sz="6000" dirty="0"/>
              <a:t>Most of Proverbs is written to instruct young men</a:t>
            </a:r>
          </a:p>
          <a:p>
            <a:pPr>
              <a:spcBef>
                <a:spcPct val="10000"/>
              </a:spcBef>
              <a:buNone/>
              <a:defRPr/>
            </a:pPr>
            <a:r>
              <a:rPr lang="en-US" sz="6000" dirty="0"/>
              <a:t>Here we have a chapter of scripture for women</a:t>
            </a:r>
          </a:p>
          <a:p>
            <a:pPr>
              <a:spcBef>
                <a:spcPct val="10000"/>
              </a:spcBef>
              <a:buNone/>
              <a:defRPr/>
            </a:pPr>
            <a:r>
              <a:rPr lang="en-US" sz="6000" dirty="0"/>
              <a:t>And by a woman!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9600" dirty="0"/>
              <a:t>Proverbs 31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1295400" y="1905000"/>
            <a:ext cx="5410200" cy="2133600"/>
          </a:xfrm>
          <a:prstGeom prst="rect">
            <a:avLst/>
          </a:prstGeom>
          <a:gradFill rotWithShape="1">
            <a:gsLst>
              <a:gs pos="0">
                <a:srgbClr val="000000"/>
              </a:gs>
              <a:gs pos="50000">
                <a:srgbClr val="000076"/>
              </a:gs>
              <a:gs pos="100000">
                <a:srgbClr val="000000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5000"/>
              </a:lnSpc>
              <a:spcBef>
                <a:spcPts val="600"/>
              </a:spcBef>
            </a:pPr>
            <a:r>
              <a:rPr lang="en-US" sz="4400" b="0">
                <a:latin typeface="Times New Roman" pitchFamily="18" charset="0"/>
              </a:rPr>
              <a:t>1 The sayings of King </a:t>
            </a:r>
            <a:br>
              <a:rPr lang="en-US" sz="4400" b="0">
                <a:latin typeface="Times New Roman" pitchFamily="18" charset="0"/>
              </a:rPr>
            </a:br>
            <a:r>
              <a:rPr lang="en-US" sz="4400" b="0">
                <a:latin typeface="Times New Roman" pitchFamily="18" charset="0"/>
              </a:rPr>
              <a:t>   Lemuel—an inspired </a:t>
            </a:r>
            <a:br>
              <a:rPr lang="en-US" sz="4400" b="0">
                <a:latin typeface="Times New Roman" pitchFamily="18" charset="0"/>
              </a:rPr>
            </a:br>
            <a:r>
              <a:rPr lang="en-US" sz="4400" b="0">
                <a:latin typeface="Times New Roman" pitchFamily="18" charset="0"/>
              </a:rPr>
              <a:t>   utterance </a:t>
            </a:r>
            <a:r>
              <a:rPr lang="en-US" sz="4400" b="0" u="sng">
                <a:latin typeface="Times New Roman" pitchFamily="18" charset="0"/>
              </a:rPr>
              <a:t>his mother </a:t>
            </a:r>
            <a:br>
              <a:rPr lang="en-US" sz="4400" b="0" u="sng">
                <a:latin typeface="Times New Roman" pitchFamily="18" charset="0"/>
              </a:rPr>
            </a:br>
            <a:r>
              <a:rPr lang="en-US" sz="4400" b="0">
                <a:latin typeface="Times New Roman" pitchFamily="18" charset="0"/>
              </a:rPr>
              <a:t>   </a:t>
            </a:r>
            <a:r>
              <a:rPr lang="en-US" sz="4400" b="0" u="sng">
                <a:latin typeface="Times New Roman" pitchFamily="18" charset="0"/>
              </a:rPr>
              <a:t>taught him</a:t>
            </a:r>
            <a:r>
              <a:rPr lang="en-US" sz="4400" b="0">
                <a:latin typeface="Times New Roman" pitchFamily="18" charset="0"/>
              </a:rPr>
              <a:t>.</a:t>
            </a:r>
          </a:p>
        </p:txBody>
      </p:sp>
    </p:spTree>
  </p:cSld>
  <p:clrMapOvr>
    <a:masterClrMapping/>
  </p:clrMapOvr>
  <p:transition>
    <p:wipe dir="r"/>
  </p:transition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954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4800" dirty="0"/>
              <a:t>21 She has no fear of winter for her household, for everyone has warm clothes. 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9600" dirty="0"/>
              <a:t>Proverbs 31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2133600" y="2819400"/>
            <a:ext cx="6400800" cy="2133600"/>
          </a:xfrm>
          <a:prstGeom prst="rect">
            <a:avLst/>
          </a:prstGeom>
          <a:gradFill rotWithShape="1">
            <a:gsLst>
              <a:gs pos="0">
                <a:srgbClr val="000000"/>
              </a:gs>
              <a:gs pos="50000">
                <a:srgbClr val="000076"/>
              </a:gs>
              <a:gs pos="100000">
                <a:srgbClr val="000000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5000"/>
              </a:lnSpc>
            </a:pPr>
            <a:r>
              <a:rPr lang="en-US" sz="4400" b="0" dirty="0">
                <a:latin typeface="Times New Roman" pitchFamily="18" charset="0"/>
              </a:rPr>
              <a:t>She already anticipated this</a:t>
            </a:r>
          </a:p>
          <a:p>
            <a:pPr algn="l">
              <a:lnSpc>
                <a:spcPct val="75000"/>
              </a:lnSpc>
              <a:buFont typeface="Wingdings" pitchFamily="2" charset="2"/>
              <a:buChar char="Ø"/>
            </a:pPr>
            <a:r>
              <a:rPr lang="en-US" sz="4400" b="0" dirty="0">
                <a:latin typeface="Times New Roman" pitchFamily="18" charset="0"/>
              </a:rPr>
              <a:t>Preserving food</a:t>
            </a:r>
          </a:p>
          <a:p>
            <a:pPr algn="l">
              <a:lnSpc>
                <a:spcPct val="75000"/>
              </a:lnSpc>
              <a:buFont typeface="Wingdings" pitchFamily="2" charset="2"/>
              <a:buChar char="Ø"/>
            </a:pPr>
            <a:r>
              <a:rPr lang="en-US" sz="4400" b="0" dirty="0">
                <a:latin typeface="Times New Roman" pitchFamily="18" charset="0"/>
              </a:rPr>
              <a:t>Gathering fuel</a:t>
            </a:r>
          </a:p>
          <a:p>
            <a:pPr algn="l">
              <a:lnSpc>
                <a:spcPct val="75000"/>
              </a:lnSpc>
              <a:buFont typeface="Wingdings" pitchFamily="2" charset="2"/>
              <a:buChar char="Ø"/>
            </a:pPr>
            <a:r>
              <a:rPr lang="en-US" sz="4400" b="0" dirty="0">
                <a:latin typeface="Times New Roman" pitchFamily="18" charset="0"/>
              </a:rPr>
              <a:t>Warm clothing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954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4800" dirty="0"/>
              <a:t>21 She has no fear of winter for her household, for everyone has warm clothes. 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4800" dirty="0"/>
              <a:t>22 She makes her own bedspreads. She dresses in fine linen and purple gowns. 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9600" dirty="0"/>
              <a:t>Proverbs 31</a:t>
            </a:r>
          </a:p>
        </p:txBody>
      </p:sp>
    </p:spTree>
  </p:cSld>
  <p:clrMapOvr>
    <a:masterClrMapping/>
  </p:clrMapOvr>
  <p:transition>
    <p:wipe dir="r"/>
  </p:transition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954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4800" dirty="0"/>
              <a:t>21 She has no fear of winter for her household, for everyone has warm clothes. 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4800" dirty="0"/>
              <a:t>22 She makes her own bedspreads. She dresses in fine linen and purple gowns. 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9600" dirty="0"/>
              <a:t>Proverbs 31</a:t>
            </a:r>
          </a:p>
        </p:txBody>
      </p:sp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914400" y="4648200"/>
            <a:ext cx="3810000" cy="1600200"/>
          </a:xfrm>
          <a:prstGeom prst="rect">
            <a:avLst/>
          </a:prstGeom>
          <a:gradFill rotWithShape="1">
            <a:gsLst>
              <a:gs pos="0">
                <a:srgbClr val="000000"/>
              </a:gs>
              <a:gs pos="50000">
                <a:srgbClr val="000076"/>
              </a:gs>
              <a:gs pos="100000">
                <a:srgbClr val="000000"/>
              </a:gs>
            </a:gsLst>
            <a:lin ang="5400000" scaled="1"/>
          </a:gra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5000"/>
              </a:lnSpc>
            </a:pPr>
            <a:r>
              <a:rPr lang="en-US" sz="4400" b="0" dirty="0">
                <a:latin typeface="Times New Roman" pitchFamily="18" charset="0"/>
              </a:rPr>
              <a:t>Resourceful</a:t>
            </a:r>
          </a:p>
          <a:p>
            <a:pPr algn="l">
              <a:lnSpc>
                <a:spcPct val="75000"/>
              </a:lnSpc>
            </a:pPr>
            <a:r>
              <a:rPr lang="en-US" sz="4400" b="0" dirty="0">
                <a:latin typeface="Times New Roman" pitchFamily="18" charset="0"/>
              </a:rPr>
              <a:t>Knowledgeable</a:t>
            </a:r>
          </a:p>
          <a:p>
            <a:pPr algn="l">
              <a:lnSpc>
                <a:spcPct val="75000"/>
              </a:lnSpc>
            </a:pPr>
            <a:r>
              <a:rPr lang="en-US" sz="4400" b="0" dirty="0">
                <a:latin typeface="Times New Roman" pitchFamily="18" charset="0"/>
              </a:rPr>
              <a:t>Skillful 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40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40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954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4800" dirty="0"/>
              <a:t>21 She has no fear of winter for her household, for everyone has warm clothes. 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4800" dirty="0"/>
              <a:t>22 She makes her own bedspreads. She dresses in </a:t>
            </a:r>
            <a:r>
              <a:rPr lang="en-US" sz="4800" u="sng" dirty="0"/>
              <a:t>fine linen and purple gowns</a:t>
            </a:r>
            <a:r>
              <a:rPr lang="en-US" sz="4800" dirty="0"/>
              <a:t>. 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9600" dirty="0"/>
              <a:t>Proverbs 31</a:t>
            </a:r>
          </a:p>
        </p:txBody>
      </p:sp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914400" y="4648200"/>
            <a:ext cx="3352800" cy="609600"/>
          </a:xfrm>
          <a:prstGeom prst="rect">
            <a:avLst/>
          </a:prstGeom>
          <a:gradFill rotWithShape="1">
            <a:gsLst>
              <a:gs pos="0">
                <a:srgbClr val="000000"/>
              </a:gs>
              <a:gs pos="50000">
                <a:srgbClr val="000076"/>
              </a:gs>
              <a:gs pos="100000">
                <a:srgbClr val="000000"/>
              </a:gs>
            </a:gsLst>
            <a:lin ang="5400000" scaled="1"/>
          </a:gra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5000"/>
              </a:lnSpc>
            </a:pPr>
            <a:r>
              <a:rPr lang="en-US" sz="4400" b="0" dirty="0">
                <a:latin typeface="Times New Roman" pitchFamily="18" charset="0"/>
              </a:rPr>
              <a:t>Looks classy!</a:t>
            </a:r>
          </a:p>
        </p:txBody>
      </p:sp>
    </p:spTree>
  </p:cSld>
  <p:clrMapOvr>
    <a:masterClrMapping/>
  </p:clrMapOvr>
  <p:transition>
    <p:wipe dir="r"/>
  </p:transition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954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4800" dirty="0"/>
              <a:t>21 She has no fear of winter for her household, for everyone has warm clothes. 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4800" dirty="0"/>
              <a:t>22 She makes her own bedspreads. She dresses in fine linen and purple gowns. 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4800" dirty="0"/>
              <a:t>23 Her husband is well known at the city gates, where he sits with the other leaders. 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9600" dirty="0"/>
              <a:t>Proverbs 31</a:t>
            </a:r>
          </a:p>
        </p:txBody>
      </p:sp>
    </p:spTree>
  </p:cSld>
  <p:clrMapOvr>
    <a:masterClrMapping/>
  </p:clrMapOvr>
  <p:transition>
    <p:wipe dir="r"/>
  </p:transition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954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4800" dirty="0"/>
              <a:t>21 She has no fear of winter for her household, for everyone has warm clothes. 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4800" dirty="0"/>
              <a:t>22 She makes her own bedspreads. She dresses in fine linen and purple gowns. 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4800" dirty="0"/>
              <a:t>23 Her husband is well known at the city gates, where he sits with the other leaders. 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9600" dirty="0"/>
              <a:t>Proverbs 31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066800" y="2971800"/>
            <a:ext cx="7848600" cy="1524000"/>
          </a:xfrm>
          <a:prstGeom prst="rect">
            <a:avLst/>
          </a:prstGeom>
          <a:gradFill rotWithShape="1">
            <a:gsLst>
              <a:gs pos="0">
                <a:srgbClr val="000000"/>
              </a:gs>
              <a:gs pos="50000">
                <a:srgbClr val="000076"/>
              </a:gs>
              <a:gs pos="100000">
                <a:srgbClr val="000000"/>
              </a:gs>
            </a:gsLst>
            <a:lin ang="5400000" scaled="1"/>
          </a:gra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5000"/>
              </a:lnSpc>
            </a:pPr>
            <a:r>
              <a:rPr lang="en-US" sz="4400" b="0" dirty="0">
                <a:latin typeface="Times New Roman" pitchFamily="18" charset="0"/>
              </a:rPr>
              <a:t>NASB “Her husband is known in the gates, When he sits among the elders of the land.”</a:t>
            </a:r>
          </a:p>
        </p:txBody>
      </p:sp>
    </p:spTree>
  </p:cSld>
  <p:clrMapOvr>
    <a:masterClrMapping/>
  </p:clrMapOvr>
  <p:transition>
    <p:wipe dir="r"/>
  </p:transition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954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4800" dirty="0"/>
              <a:t>21 She has no fear of winter for her household, for everyone has warm clothes. 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4800" dirty="0"/>
              <a:t>22 She makes her own bedspreads. She dresses in fine linen and purple gowns. 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4800" dirty="0"/>
              <a:t>23 Her husband is well known at the city gates, where he sits with the other leaders. 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9600" dirty="0"/>
              <a:t>Proverbs 31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066800" y="2971800"/>
            <a:ext cx="7848600" cy="1524000"/>
          </a:xfrm>
          <a:prstGeom prst="rect">
            <a:avLst/>
          </a:prstGeom>
          <a:gradFill rotWithShape="1">
            <a:gsLst>
              <a:gs pos="0">
                <a:srgbClr val="000000"/>
              </a:gs>
              <a:gs pos="50000">
                <a:srgbClr val="000076"/>
              </a:gs>
              <a:gs pos="100000">
                <a:srgbClr val="000000"/>
              </a:gs>
            </a:gsLst>
            <a:lin ang="5400000" scaled="1"/>
          </a:gra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5000"/>
              </a:lnSpc>
            </a:pPr>
            <a:r>
              <a:rPr lang="en-US" sz="4400" b="0" dirty="0">
                <a:latin typeface="Times New Roman" pitchFamily="18" charset="0"/>
              </a:rPr>
              <a:t>NASB “Her husband is known in the gates, When he sits among the elders of the land.”</a:t>
            </a:r>
          </a:p>
        </p:txBody>
      </p:sp>
      <p:sp>
        <p:nvSpPr>
          <p:cNvPr id="5" name="Oval 4"/>
          <p:cNvSpPr/>
          <p:nvPr/>
        </p:nvSpPr>
        <p:spPr bwMode="auto">
          <a:xfrm>
            <a:off x="8001000" y="2895600"/>
            <a:ext cx="685800" cy="685800"/>
          </a:xfrm>
          <a:prstGeom prst="ellipse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954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4800" dirty="0"/>
              <a:t>21 She has no fear of winter for her household, for everyone has warm clothes. 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4800" dirty="0"/>
              <a:t>22 She makes her own bedspreads. She dresses in fine linen and purple gowns. 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4800" dirty="0"/>
              <a:t>23 Her husband is well known at the city gates, where he sits with the other civic leaders. 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9600" dirty="0"/>
              <a:t>Proverbs 31</a:t>
            </a:r>
          </a:p>
        </p:txBody>
      </p:sp>
    </p:spTree>
  </p:cSld>
  <p:clrMapOvr>
    <a:masterClrMapping/>
  </p:clrMapOvr>
  <p:transition>
    <p:wipe dir="r"/>
  </p:transition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954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4800" dirty="0"/>
              <a:t>21 She has no fear of winter for her household, for everyone has warm clothes. 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4800" dirty="0"/>
              <a:t>22 She makes her own bedspreads. She dresses in fine linen and purple gowns. 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4800" dirty="0"/>
              <a:t>23 Her husband is well known at the city gates, where he sits with the </a:t>
            </a:r>
            <a:r>
              <a:rPr lang="en-US" sz="4800"/>
              <a:t>other leaders</a:t>
            </a:r>
            <a:r>
              <a:rPr lang="en-US" sz="4800" dirty="0"/>
              <a:t>. 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9600" dirty="0"/>
              <a:t>Proverbs 31</a:t>
            </a:r>
          </a:p>
        </p:txBody>
      </p:sp>
    </p:spTree>
  </p:cSld>
  <p:clrMapOvr>
    <a:masterClrMapping/>
  </p:clrMapOvr>
  <p:transition>
    <p:wipe dir="r"/>
  </p:transition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954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4800" dirty="0"/>
              <a:t>21 She has no fear of winter for her household, for everyone has warm clothes. 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4800" dirty="0"/>
              <a:t>22 She makes her own bedspreads. She dresses in fine linen and purple gowns. 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4800" dirty="0"/>
              <a:t>23 Her husband is well known at the city gates, where he sits with the other leaders. 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9600" dirty="0"/>
              <a:t>Proverbs 31</a:t>
            </a:r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381000" y="2057400"/>
            <a:ext cx="4953000" cy="2286000"/>
          </a:xfrm>
          <a:prstGeom prst="rect">
            <a:avLst/>
          </a:prstGeom>
          <a:gradFill rotWithShape="1">
            <a:gsLst>
              <a:gs pos="0">
                <a:srgbClr val="000000"/>
              </a:gs>
              <a:gs pos="50000">
                <a:srgbClr val="000076"/>
              </a:gs>
              <a:gs pos="100000">
                <a:srgbClr val="000000"/>
              </a:gs>
            </a:gsLst>
            <a:lin ang="5400000" scaled="1"/>
          </a:gra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5000"/>
              </a:lnSpc>
            </a:pPr>
            <a:r>
              <a:rPr lang="en-US" sz="4800" b="0" dirty="0">
                <a:latin typeface="Times New Roman" pitchFamily="18" charset="0"/>
              </a:rPr>
              <a:t>Aids in her husband’s ministry</a:t>
            </a:r>
          </a:p>
        </p:txBody>
      </p:sp>
    </p:spTree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2133600"/>
            <a:ext cx="8077200" cy="4038600"/>
          </a:xfrm>
        </p:spPr>
        <p:txBody>
          <a:bodyPr lIns="90488" tIns="44450" rIns="90488" bIns="44450"/>
          <a:lstStyle/>
          <a:p>
            <a:pPr>
              <a:spcBef>
                <a:spcPct val="10000"/>
              </a:spcBef>
              <a:buFont typeface="Wingdings" pitchFamily="2" charset="2"/>
              <a:buNone/>
              <a:defRPr/>
            </a:pPr>
            <a:r>
              <a:rPr lang="en-US" sz="6000" dirty="0"/>
              <a:t>Most of Proverbs is written to instruct young men</a:t>
            </a:r>
          </a:p>
          <a:p>
            <a:pPr>
              <a:spcBef>
                <a:spcPct val="10000"/>
              </a:spcBef>
              <a:buNone/>
              <a:defRPr/>
            </a:pPr>
            <a:r>
              <a:rPr lang="en-US" sz="6000" dirty="0"/>
              <a:t>Here we have a chapter of scripture for women</a:t>
            </a:r>
          </a:p>
          <a:p>
            <a:pPr>
              <a:spcBef>
                <a:spcPct val="10000"/>
              </a:spcBef>
              <a:buNone/>
              <a:defRPr/>
            </a:pPr>
            <a:r>
              <a:rPr lang="en-US" sz="6000" dirty="0"/>
              <a:t>And by a woman!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9600" dirty="0"/>
              <a:t>Proverbs 31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1295400" y="1905000"/>
            <a:ext cx="5410200" cy="2133600"/>
          </a:xfrm>
          <a:prstGeom prst="rect">
            <a:avLst/>
          </a:prstGeom>
          <a:gradFill rotWithShape="1">
            <a:gsLst>
              <a:gs pos="0">
                <a:srgbClr val="000000"/>
              </a:gs>
              <a:gs pos="50000">
                <a:srgbClr val="000076"/>
              </a:gs>
              <a:gs pos="100000">
                <a:srgbClr val="000000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5000"/>
              </a:lnSpc>
              <a:spcBef>
                <a:spcPts val="600"/>
              </a:spcBef>
            </a:pPr>
            <a:r>
              <a:rPr lang="en-US" sz="4400" b="0">
                <a:latin typeface="Times New Roman" pitchFamily="18" charset="0"/>
              </a:rPr>
              <a:t>1 The sayings of King </a:t>
            </a:r>
            <a:br>
              <a:rPr lang="en-US" sz="4400" b="0">
                <a:latin typeface="Times New Roman" pitchFamily="18" charset="0"/>
              </a:rPr>
            </a:br>
            <a:r>
              <a:rPr lang="en-US" sz="4400" b="0">
                <a:latin typeface="Times New Roman" pitchFamily="18" charset="0"/>
              </a:rPr>
              <a:t>   Lemuel—an inspired </a:t>
            </a:r>
            <a:br>
              <a:rPr lang="en-US" sz="4400" b="0">
                <a:latin typeface="Times New Roman" pitchFamily="18" charset="0"/>
              </a:rPr>
            </a:br>
            <a:r>
              <a:rPr lang="en-US" sz="4400" b="0">
                <a:latin typeface="Times New Roman" pitchFamily="18" charset="0"/>
              </a:rPr>
              <a:t>   utterance </a:t>
            </a:r>
            <a:r>
              <a:rPr lang="en-US" sz="4400" b="0" u="sng">
                <a:latin typeface="Times New Roman" pitchFamily="18" charset="0"/>
              </a:rPr>
              <a:t>his mother </a:t>
            </a:r>
            <a:br>
              <a:rPr lang="en-US" sz="4400" b="0" u="sng">
                <a:latin typeface="Times New Roman" pitchFamily="18" charset="0"/>
              </a:rPr>
            </a:br>
            <a:r>
              <a:rPr lang="en-US" sz="4400" b="0">
                <a:latin typeface="Times New Roman" pitchFamily="18" charset="0"/>
              </a:rPr>
              <a:t>   </a:t>
            </a:r>
            <a:r>
              <a:rPr lang="en-US" sz="4400" b="0" u="sng">
                <a:latin typeface="Times New Roman" pitchFamily="18" charset="0"/>
              </a:rPr>
              <a:t>taught him</a:t>
            </a:r>
            <a:r>
              <a:rPr lang="en-US" sz="4400" b="0">
                <a:latin typeface="Times New Roman" pitchFamily="18" charset="0"/>
              </a:rPr>
              <a:t>.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1676400" y="2362200"/>
            <a:ext cx="1828800" cy="609600"/>
          </a:xfrm>
          <a:prstGeom prst="rect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8" name="Straight Arrow Connector 7"/>
          <p:cNvCxnSpPr/>
          <p:nvPr/>
        </p:nvCxnSpPr>
        <p:spPr bwMode="auto">
          <a:xfrm rot="16200000" flipV="1">
            <a:off x="3314700" y="3086100"/>
            <a:ext cx="1676400" cy="1295400"/>
          </a:xfrm>
          <a:prstGeom prst="straightConnector1">
            <a:avLst/>
          </a:prstGeom>
          <a:solidFill>
            <a:schemeClr val="bg1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667000" y="4267200"/>
            <a:ext cx="5410200" cy="2133600"/>
          </a:xfrm>
          <a:prstGeom prst="rect">
            <a:avLst/>
          </a:prstGeom>
          <a:gradFill rotWithShape="1">
            <a:gsLst>
              <a:gs pos="0">
                <a:srgbClr val="000000"/>
              </a:gs>
              <a:gs pos="50000">
                <a:srgbClr val="000076"/>
              </a:gs>
              <a:gs pos="100000">
                <a:srgbClr val="000000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5000"/>
              </a:lnSpc>
              <a:spcBef>
                <a:spcPts val="600"/>
              </a:spcBef>
            </a:pPr>
            <a:r>
              <a:rPr lang="en-US" sz="4400" b="0" dirty="0">
                <a:latin typeface="Times New Roman" pitchFamily="18" charset="0"/>
              </a:rPr>
              <a:t>Not sure who he is</a:t>
            </a:r>
          </a:p>
        </p:txBody>
      </p:sp>
    </p:spTree>
  </p:cSld>
  <p:clrMapOvr>
    <a:masterClrMapping/>
  </p:clrMapOvr>
  <p:transition>
    <p:wipe dir="r"/>
  </p:transition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954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4800" dirty="0"/>
              <a:t>21 She has no fear of winter for her household, for everyone has warm clothes. 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4800" dirty="0"/>
              <a:t>22 She makes her own bedspreads. She dresses in fine linen and purple gowns. 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4800" dirty="0"/>
              <a:t>23 Her husband is well known at the city gates, where he sits with the other leaders. 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9600" dirty="0"/>
              <a:t>Proverbs 31</a:t>
            </a:r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381000" y="2057400"/>
            <a:ext cx="4953000" cy="2286000"/>
          </a:xfrm>
          <a:prstGeom prst="rect">
            <a:avLst/>
          </a:prstGeom>
          <a:gradFill rotWithShape="1">
            <a:gsLst>
              <a:gs pos="0">
                <a:srgbClr val="000000"/>
              </a:gs>
              <a:gs pos="50000">
                <a:srgbClr val="000076"/>
              </a:gs>
              <a:gs pos="100000">
                <a:srgbClr val="000000"/>
              </a:gs>
            </a:gsLst>
            <a:lin ang="5400000" scaled="1"/>
          </a:gra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5000"/>
              </a:lnSpc>
            </a:pPr>
            <a:r>
              <a:rPr lang="en-US" sz="4800" b="0">
                <a:latin typeface="Times New Roman" pitchFamily="18" charset="0"/>
              </a:rPr>
              <a:t>Aids in her husband’s ministry</a:t>
            </a:r>
          </a:p>
          <a:p>
            <a:pPr algn="l">
              <a:lnSpc>
                <a:spcPct val="75000"/>
              </a:lnSpc>
            </a:pPr>
            <a:r>
              <a:rPr lang="en-US" sz="4800" b="0">
                <a:latin typeface="Times New Roman" pitchFamily="18" charset="0"/>
              </a:rPr>
              <a:t>Strong female, strong male</a:t>
            </a:r>
          </a:p>
        </p:txBody>
      </p:sp>
    </p:spTree>
  </p:cSld>
  <p:clrMapOvr>
    <a:masterClrMapping/>
  </p:clrMapOvr>
  <p:transition>
    <p:wipe dir="r"/>
  </p:transition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954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4800" dirty="0"/>
              <a:t>21 She has no fear of winter for her household, for everyone has warm clothes. 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4800" dirty="0"/>
              <a:t>22 She makes her own bedspreads. She dresses in fine linen and purple gowns. 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4800" dirty="0"/>
              <a:t>23 Her husband is well known at the city gates, where he sits with the other leaders. 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9600" dirty="0"/>
              <a:t>Proverbs 31</a:t>
            </a:r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381000" y="2057400"/>
            <a:ext cx="4953000" cy="2286000"/>
          </a:xfrm>
          <a:prstGeom prst="rect">
            <a:avLst/>
          </a:prstGeom>
          <a:gradFill rotWithShape="1">
            <a:gsLst>
              <a:gs pos="0">
                <a:srgbClr val="000000"/>
              </a:gs>
              <a:gs pos="50000">
                <a:srgbClr val="000076"/>
              </a:gs>
              <a:gs pos="100000">
                <a:srgbClr val="000000"/>
              </a:gs>
            </a:gsLst>
            <a:lin ang="5400000" scaled="1"/>
          </a:gra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5000"/>
              </a:lnSpc>
            </a:pPr>
            <a:r>
              <a:rPr lang="en-US" sz="4800" b="0">
                <a:latin typeface="Times New Roman" pitchFamily="18" charset="0"/>
              </a:rPr>
              <a:t>Aids in her husband’s ministry</a:t>
            </a:r>
          </a:p>
          <a:p>
            <a:pPr algn="l">
              <a:lnSpc>
                <a:spcPct val="75000"/>
              </a:lnSpc>
            </a:pPr>
            <a:r>
              <a:rPr lang="en-US" sz="4800" b="0">
                <a:latin typeface="Times New Roman" pitchFamily="18" charset="0"/>
              </a:rPr>
              <a:t>Strong female, strong male</a:t>
            </a:r>
          </a:p>
        </p:txBody>
      </p:sp>
      <p:sp>
        <p:nvSpPr>
          <p:cNvPr id="5" name="Oval 4"/>
          <p:cNvSpPr/>
          <p:nvPr/>
        </p:nvSpPr>
        <p:spPr bwMode="auto">
          <a:xfrm>
            <a:off x="1524000" y="5410200"/>
            <a:ext cx="2133600" cy="762000"/>
          </a:xfrm>
          <a:prstGeom prst="ellipse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954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4800" dirty="0"/>
              <a:t>24 She makes belted linen garments and sashes </a:t>
            </a:r>
            <a:r>
              <a:rPr lang="en-US" sz="4800" u="sng" dirty="0"/>
              <a:t>to sell to the merchants</a:t>
            </a:r>
            <a:r>
              <a:rPr lang="en-US" sz="4800" dirty="0"/>
              <a:t>. 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9600" dirty="0"/>
              <a:t>Proverbs 31</a:t>
            </a:r>
          </a:p>
        </p:txBody>
      </p:sp>
    </p:spTree>
  </p:cSld>
  <p:clrMapOvr>
    <a:masterClrMapping/>
  </p:clrMapOvr>
  <p:transition>
    <p:wipe dir="r"/>
  </p:transition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954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4800" dirty="0"/>
              <a:t>24 She makes belted linen garments and sashes </a:t>
            </a:r>
            <a:r>
              <a:rPr lang="en-US" sz="4800" u="sng" dirty="0"/>
              <a:t>to sell to the merchants</a:t>
            </a:r>
            <a:r>
              <a:rPr lang="en-US" sz="4800" dirty="0"/>
              <a:t>. 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9600" dirty="0"/>
              <a:t>Proverbs 31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4114800" y="2590800"/>
            <a:ext cx="3657600" cy="609600"/>
          </a:xfrm>
          <a:prstGeom prst="rect">
            <a:avLst/>
          </a:prstGeom>
          <a:gradFill rotWithShape="1">
            <a:gsLst>
              <a:gs pos="0">
                <a:srgbClr val="000000"/>
              </a:gs>
              <a:gs pos="50000">
                <a:srgbClr val="000076"/>
              </a:gs>
              <a:gs pos="100000">
                <a:srgbClr val="000000"/>
              </a:gs>
            </a:gsLst>
            <a:lin ang="5400000" scaled="1"/>
          </a:gra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8000"/>
              </a:lnSpc>
            </a:pPr>
            <a:r>
              <a:rPr lang="en-US" sz="4400" b="0" dirty="0">
                <a:latin typeface="Times New Roman" pitchFamily="18" charset="0"/>
              </a:rPr>
              <a:t>More business!</a:t>
            </a:r>
          </a:p>
        </p:txBody>
      </p:sp>
    </p:spTree>
  </p:cSld>
  <p:clrMapOvr>
    <a:masterClrMapping/>
  </p:clrMapOvr>
  <p:transition>
    <p:wipe dir="r"/>
  </p:transition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954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4800" dirty="0"/>
              <a:t>24 She makes belted linen garments and sashes to sell to the merchants. 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4800" dirty="0"/>
              <a:t>25 She is clothed with strength and dignity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9600" dirty="0"/>
              <a:t>Proverbs 31</a:t>
            </a:r>
          </a:p>
        </p:txBody>
      </p:sp>
    </p:spTree>
  </p:cSld>
  <p:clrMapOvr>
    <a:masterClrMapping/>
  </p:clrMapOvr>
  <p:transition>
    <p:wipe dir="r"/>
  </p:transition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954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4800" dirty="0"/>
              <a:t>24 She makes belted linen garments and sashes to sell to the merchants. 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4800" dirty="0"/>
              <a:t>25 She is clothed with strength and dignity, and she laughs without fear of the future. 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9600" dirty="0"/>
              <a:t>Proverbs 31</a:t>
            </a:r>
          </a:p>
        </p:txBody>
      </p:sp>
    </p:spTree>
  </p:cSld>
  <p:clrMapOvr>
    <a:masterClrMapping/>
  </p:clrMapOvr>
  <p:transition>
    <p:wipe dir="r"/>
  </p:transition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954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4800" dirty="0"/>
              <a:t>24 She makes belted linen garments and sashes to sell to the merchants. 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4800" dirty="0"/>
              <a:t>25 She is clothed with strength and dignity, and she laughs without fear of the future. 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9600" dirty="0"/>
              <a:t>Proverbs 31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914400" y="4038600"/>
            <a:ext cx="7086600" cy="1066800"/>
          </a:xfrm>
          <a:prstGeom prst="rect">
            <a:avLst/>
          </a:prstGeom>
          <a:gradFill rotWithShape="1">
            <a:gsLst>
              <a:gs pos="0">
                <a:srgbClr val="000000"/>
              </a:gs>
              <a:gs pos="50000">
                <a:srgbClr val="000076"/>
              </a:gs>
              <a:gs pos="100000">
                <a:srgbClr val="000000"/>
              </a:gs>
            </a:gsLst>
            <a:lin ang="5400000" scaled="1"/>
          </a:gra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5000"/>
              </a:lnSpc>
            </a:pPr>
            <a:r>
              <a:rPr lang="en-US" sz="4400" b="0" dirty="0">
                <a:latin typeface="Times New Roman" pitchFamily="18" charset="0"/>
              </a:rPr>
              <a:t>She’s planned ahead and made all needed arrangements</a:t>
            </a:r>
          </a:p>
        </p:txBody>
      </p:sp>
    </p:spTree>
  </p:cSld>
  <p:clrMapOvr>
    <a:masterClrMapping/>
  </p:clrMapOvr>
  <p:transition>
    <p:wipe dir="r"/>
  </p:transition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954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4800" dirty="0"/>
              <a:t>24 She makes belted linen garments and sashes to sell to the merchants. 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4800" dirty="0"/>
              <a:t>25 She is clothed with strength and dignity, and she laughs without fear of the future. 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4800" dirty="0"/>
              <a:t>26 When she speaks, </a:t>
            </a:r>
            <a:r>
              <a:rPr lang="en-US" sz="4800" u="sng" dirty="0"/>
              <a:t>her words are wise</a:t>
            </a:r>
            <a:r>
              <a:rPr lang="en-US" sz="4800" dirty="0"/>
              <a:t>, and she gives instructions with kindness. 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9600" dirty="0"/>
              <a:t>Proverbs 31</a:t>
            </a:r>
          </a:p>
        </p:txBody>
      </p:sp>
    </p:spTree>
  </p:cSld>
  <p:clrMapOvr>
    <a:masterClrMapping/>
  </p:clrMapOvr>
  <p:transition>
    <p:wipe dir="r"/>
  </p:transition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954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4800" dirty="0"/>
              <a:t>24 She makes belted linen garments and sashes to sell to the merchants. 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4800" dirty="0"/>
              <a:t>25 She is clothed with strength and dignity, and she laughs without fear of the future. 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4800" dirty="0"/>
              <a:t>26 When she speaks, </a:t>
            </a:r>
            <a:r>
              <a:rPr lang="en-US" sz="4800" u="sng" dirty="0"/>
              <a:t>her words are wise</a:t>
            </a:r>
            <a:r>
              <a:rPr lang="en-US" sz="4800" dirty="0"/>
              <a:t>, and she gives instructions with kindness. 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9600" dirty="0"/>
              <a:t>Proverbs 31</a:t>
            </a:r>
          </a:p>
        </p:txBody>
      </p:sp>
      <p:cxnSp>
        <p:nvCxnSpPr>
          <p:cNvPr id="5" name="Straight Arrow Connector 4"/>
          <p:cNvCxnSpPr/>
          <p:nvPr/>
        </p:nvCxnSpPr>
        <p:spPr bwMode="auto">
          <a:xfrm flipH="1" flipV="1">
            <a:off x="1524000" y="4800600"/>
            <a:ext cx="1524000" cy="1524000"/>
          </a:xfrm>
          <a:prstGeom prst="straightConnector1">
            <a:avLst/>
          </a:prstGeom>
          <a:solidFill>
            <a:schemeClr val="bg1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066800" y="6096000"/>
            <a:ext cx="4953000" cy="533400"/>
          </a:xfrm>
          <a:prstGeom prst="rect">
            <a:avLst/>
          </a:prstGeom>
          <a:gradFill rotWithShape="1">
            <a:gsLst>
              <a:gs pos="0">
                <a:srgbClr val="000000"/>
              </a:gs>
              <a:gs pos="50000">
                <a:srgbClr val="000076"/>
              </a:gs>
              <a:gs pos="100000">
                <a:srgbClr val="000000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5000"/>
              </a:lnSpc>
            </a:pPr>
            <a:r>
              <a:rPr lang="en-US" sz="4400" b="0" dirty="0">
                <a:latin typeface="Times New Roman" pitchFamily="18" charset="0"/>
              </a:rPr>
              <a:t>A woman of wisdom</a:t>
            </a:r>
            <a:endParaRPr lang="en-US" sz="4400" b="0" i="1" dirty="0">
              <a:latin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954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4800" dirty="0"/>
              <a:t>24 She makes belted linen garments and sashes to sell to the merchants. 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4800" dirty="0"/>
              <a:t>25 She is clothed with strength and dignity, and she laughs without fear of the future. 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4800" dirty="0"/>
              <a:t>26 When she speaks, her words are wise, and she gives </a:t>
            </a:r>
            <a:r>
              <a:rPr lang="en-US" sz="4800" u="sng" dirty="0"/>
              <a:t>instructions with kindness</a:t>
            </a:r>
            <a:r>
              <a:rPr lang="en-US" sz="4800" dirty="0"/>
              <a:t>. 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9600" dirty="0"/>
              <a:t>Proverbs 31</a:t>
            </a:r>
          </a:p>
        </p:txBody>
      </p:sp>
    </p:spTree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2133600"/>
            <a:ext cx="8077200" cy="4038600"/>
          </a:xfrm>
        </p:spPr>
        <p:txBody>
          <a:bodyPr lIns="90488" tIns="44450" rIns="90488" bIns="44450"/>
          <a:lstStyle/>
          <a:p>
            <a:pPr>
              <a:spcBef>
                <a:spcPct val="10000"/>
              </a:spcBef>
              <a:buFont typeface="Wingdings" pitchFamily="2" charset="2"/>
              <a:buNone/>
              <a:defRPr/>
            </a:pPr>
            <a:r>
              <a:rPr lang="en-US" sz="6000" dirty="0"/>
              <a:t>Most of Proverbs is written to instruct young men</a:t>
            </a:r>
          </a:p>
          <a:p>
            <a:pPr>
              <a:spcBef>
                <a:spcPct val="10000"/>
              </a:spcBef>
              <a:buNone/>
              <a:defRPr/>
            </a:pPr>
            <a:r>
              <a:rPr lang="en-US" sz="6000" dirty="0"/>
              <a:t>Here we have a chapter of scripture for women</a:t>
            </a:r>
          </a:p>
          <a:p>
            <a:pPr>
              <a:spcBef>
                <a:spcPct val="10000"/>
              </a:spcBef>
              <a:buNone/>
              <a:defRPr/>
            </a:pPr>
            <a:r>
              <a:rPr lang="en-US" sz="6000" dirty="0"/>
              <a:t>And by a woman!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9600" dirty="0"/>
              <a:t>Proverbs 31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1295400" y="1905000"/>
            <a:ext cx="5410200" cy="2133600"/>
          </a:xfrm>
          <a:prstGeom prst="rect">
            <a:avLst/>
          </a:prstGeom>
          <a:gradFill rotWithShape="1">
            <a:gsLst>
              <a:gs pos="0">
                <a:srgbClr val="000000"/>
              </a:gs>
              <a:gs pos="50000">
                <a:srgbClr val="000076"/>
              </a:gs>
              <a:gs pos="100000">
                <a:srgbClr val="000000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5000"/>
              </a:lnSpc>
              <a:spcBef>
                <a:spcPts val="600"/>
              </a:spcBef>
            </a:pPr>
            <a:r>
              <a:rPr lang="en-US" sz="4400" b="0">
                <a:latin typeface="Times New Roman" pitchFamily="18" charset="0"/>
              </a:rPr>
              <a:t>1 The sayings of King </a:t>
            </a:r>
            <a:br>
              <a:rPr lang="en-US" sz="4400" b="0">
                <a:latin typeface="Times New Roman" pitchFamily="18" charset="0"/>
              </a:rPr>
            </a:br>
            <a:r>
              <a:rPr lang="en-US" sz="4400" b="0">
                <a:latin typeface="Times New Roman" pitchFamily="18" charset="0"/>
              </a:rPr>
              <a:t>   Lemuel—an inspired </a:t>
            </a:r>
            <a:br>
              <a:rPr lang="en-US" sz="4400" b="0">
                <a:latin typeface="Times New Roman" pitchFamily="18" charset="0"/>
              </a:rPr>
            </a:br>
            <a:r>
              <a:rPr lang="en-US" sz="4400" b="0">
                <a:latin typeface="Times New Roman" pitchFamily="18" charset="0"/>
              </a:rPr>
              <a:t>   utterance </a:t>
            </a:r>
            <a:r>
              <a:rPr lang="en-US" sz="4400" b="0" u="sng">
                <a:latin typeface="Times New Roman" pitchFamily="18" charset="0"/>
              </a:rPr>
              <a:t>his mother </a:t>
            </a:r>
            <a:br>
              <a:rPr lang="en-US" sz="4400" b="0" u="sng">
                <a:latin typeface="Times New Roman" pitchFamily="18" charset="0"/>
              </a:rPr>
            </a:br>
            <a:r>
              <a:rPr lang="en-US" sz="4400" b="0">
                <a:latin typeface="Times New Roman" pitchFamily="18" charset="0"/>
              </a:rPr>
              <a:t>   </a:t>
            </a:r>
            <a:r>
              <a:rPr lang="en-US" sz="4400" b="0" u="sng">
                <a:latin typeface="Times New Roman" pitchFamily="18" charset="0"/>
              </a:rPr>
              <a:t>taught him</a:t>
            </a:r>
            <a:r>
              <a:rPr lang="en-US" sz="4400" b="0">
                <a:latin typeface="Times New Roman" pitchFamily="18" charset="0"/>
              </a:rPr>
              <a:t>.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1676400" y="2362200"/>
            <a:ext cx="1828800" cy="609600"/>
          </a:xfrm>
          <a:prstGeom prst="rect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8" name="Straight Arrow Connector 7"/>
          <p:cNvCxnSpPr/>
          <p:nvPr/>
        </p:nvCxnSpPr>
        <p:spPr bwMode="auto">
          <a:xfrm rot="16200000" flipV="1">
            <a:off x="3314700" y="3086100"/>
            <a:ext cx="1676400" cy="1295400"/>
          </a:xfrm>
          <a:prstGeom prst="straightConnector1">
            <a:avLst/>
          </a:prstGeom>
          <a:solidFill>
            <a:schemeClr val="bg1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667000" y="4267200"/>
            <a:ext cx="5410200" cy="2133600"/>
          </a:xfrm>
          <a:prstGeom prst="rect">
            <a:avLst/>
          </a:prstGeom>
          <a:gradFill rotWithShape="1">
            <a:gsLst>
              <a:gs pos="0">
                <a:srgbClr val="000000"/>
              </a:gs>
              <a:gs pos="50000">
                <a:srgbClr val="000076"/>
              </a:gs>
              <a:gs pos="100000">
                <a:srgbClr val="000000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5000"/>
              </a:lnSpc>
              <a:spcBef>
                <a:spcPts val="600"/>
              </a:spcBef>
            </a:pPr>
            <a:r>
              <a:rPr lang="en-US" sz="4400" b="0" dirty="0">
                <a:latin typeface="Times New Roman" pitchFamily="18" charset="0"/>
              </a:rPr>
              <a:t>Not sure who he is</a:t>
            </a:r>
          </a:p>
          <a:p>
            <a:pPr algn="l">
              <a:lnSpc>
                <a:spcPct val="75000"/>
              </a:lnSpc>
              <a:spcBef>
                <a:spcPts val="600"/>
              </a:spcBef>
            </a:pPr>
            <a:r>
              <a:rPr lang="en-US" sz="4400" b="0" dirty="0">
                <a:latin typeface="Times New Roman" pitchFamily="18" charset="0"/>
              </a:rPr>
              <a:t>Could be a title:</a:t>
            </a:r>
            <a:br>
              <a:rPr lang="en-US" sz="4400" b="0" dirty="0">
                <a:latin typeface="Times New Roman" pitchFamily="18" charset="0"/>
              </a:rPr>
            </a:br>
            <a:endParaRPr lang="en-US" sz="4400" b="0" dirty="0">
              <a:latin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954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4800" dirty="0"/>
              <a:t>24 She makes belted linen garments and sashes to sell to the merchants. 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4800" dirty="0"/>
              <a:t>25 She is clothed with strength and dignity, and she laughs without fear of the future. 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4800" dirty="0"/>
              <a:t>26 When she speaks, her words are wise, and she gives </a:t>
            </a:r>
            <a:r>
              <a:rPr lang="en-US" sz="4800" u="sng" dirty="0"/>
              <a:t>instructions with kindness</a:t>
            </a:r>
            <a:r>
              <a:rPr lang="en-US" sz="4800" dirty="0"/>
              <a:t>. 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9600" dirty="0"/>
              <a:t>Proverbs 31</a:t>
            </a:r>
          </a:p>
        </p:txBody>
      </p:sp>
      <p:sp>
        <p:nvSpPr>
          <p:cNvPr id="54276" name="Rectangle 4"/>
          <p:cNvSpPr>
            <a:spLocks noChangeArrowheads="1"/>
          </p:cNvSpPr>
          <p:nvPr/>
        </p:nvSpPr>
        <p:spPr bwMode="auto">
          <a:xfrm>
            <a:off x="381000" y="2895600"/>
            <a:ext cx="8077200" cy="1143000"/>
          </a:xfrm>
          <a:prstGeom prst="rect">
            <a:avLst/>
          </a:prstGeom>
          <a:gradFill rotWithShape="1">
            <a:gsLst>
              <a:gs pos="0">
                <a:srgbClr val="000000"/>
              </a:gs>
              <a:gs pos="50000">
                <a:srgbClr val="000076"/>
              </a:gs>
              <a:gs pos="100000">
                <a:srgbClr val="000000"/>
              </a:gs>
            </a:gsLst>
            <a:lin ang="5400000" scaled="1"/>
          </a:gra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5000"/>
              </a:lnSpc>
            </a:pPr>
            <a:r>
              <a:rPr lang="en-US" sz="4400" b="0" dirty="0">
                <a:latin typeface="Times New Roman" pitchFamily="18" charset="0"/>
              </a:rPr>
              <a:t>26 should be “instruction of grace”</a:t>
            </a:r>
            <a:br>
              <a:rPr lang="en-US" sz="4400" b="0" dirty="0">
                <a:latin typeface="Times New Roman" pitchFamily="18" charset="0"/>
              </a:rPr>
            </a:br>
            <a:endParaRPr lang="en-US" sz="4400" b="0" i="1" dirty="0">
              <a:latin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954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4800" dirty="0"/>
              <a:t>24 She makes belted linen garments and sashes to sell to the merchants. 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4800" dirty="0"/>
              <a:t>25 She is clothed with strength and dignity, and she laughs without fear of the future. 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4800" dirty="0"/>
              <a:t>26 When she speaks, her words are wise, and she gives </a:t>
            </a:r>
            <a:r>
              <a:rPr lang="en-US" sz="4800" u="sng" dirty="0"/>
              <a:t>instructions with kindness</a:t>
            </a:r>
            <a:r>
              <a:rPr lang="en-US" sz="4800" dirty="0"/>
              <a:t>. 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9600" dirty="0"/>
              <a:t>Proverbs 31</a:t>
            </a:r>
          </a:p>
        </p:txBody>
      </p:sp>
      <p:sp>
        <p:nvSpPr>
          <p:cNvPr id="54276" name="Rectangle 4"/>
          <p:cNvSpPr>
            <a:spLocks noChangeArrowheads="1"/>
          </p:cNvSpPr>
          <p:nvPr/>
        </p:nvSpPr>
        <p:spPr bwMode="auto">
          <a:xfrm>
            <a:off x="381000" y="2895600"/>
            <a:ext cx="8077200" cy="1143000"/>
          </a:xfrm>
          <a:prstGeom prst="rect">
            <a:avLst/>
          </a:prstGeom>
          <a:gradFill rotWithShape="1">
            <a:gsLst>
              <a:gs pos="0">
                <a:srgbClr val="000000"/>
              </a:gs>
              <a:gs pos="50000">
                <a:srgbClr val="000076"/>
              </a:gs>
              <a:gs pos="100000">
                <a:srgbClr val="000000"/>
              </a:gs>
            </a:gsLst>
            <a:lin ang="5400000" scaled="1"/>
          </a:gra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5000"/>
              </a:lnSpc>
            </a:pPr>
            <a:r>
              <a:rPr lang="en-US" sz="4400" b="0" dirty="0">
                <a:latin typeface="Times New Roman" pitchFamily="18" charset="0"/>
              </a:rPr>
              <a:t>26 should be “instruction of grace”</a:t>
            </a:r>
          </a:p>
          <a:p>
            <a:pPr algn="l">
              <a:lnSpc>
                <a:spcPct val="75000"/>
              </a:lnSpc>
            </a:pPr>
            <a:r>
              <a:rPr lang="en-US" sz="4400" b="0" dirty="0">
                <a:latin typeface="Times New Roman" pitchFamily="18" charset="0"/>
              </a:rPr>
              <a:t>                      “</a:t>
            </a:r>
            <a:r>
              <a:rPr lang="en-US" sz="4400" b="0" i="1" dirty="0">
                <a:latin typeface="Times New Roman" pitchFamily="18" charset="0"/>
              </a:rPr>
              <a:t>torah of </a:t>
            </a:r>
            <a:r>
              <a:rPr lang="en-US" sz="4400" b="0" i="1" dirty="0" err="1">
                <a:latin typeface="Times New Roman" pitchFamily="18" charset="0"/>
              </a:rPr>
              <a:t>chesed</a:t>
            </a:r>
            <a:r>
              <a:rPr lang="en-US" sz="4400" b="0" i="1" dirty="0">
                <a:latin typeface="Times New Roman" pitchFamily="18" charset="0"/>
              </a:rPr>
              <a:t>”</a:t>
            </a:r>
          </a:p>
          <a:p>
            <a:pPr algn="l">
              <a:lnSpc>
                <a:spcPct val="75000"/>
              </a:lnSpc>
            </a:pPr>
            <a:br>
              <a:rPr lang="en-US" sz="4400" b="0" dirty="0">
                <a:latin typeface="Times New Roman" pitchFamily="18" charset="0"/>
              </a:rPr>
            </a:br>
            <a:endParaRPr lang="en-US" sz="4400" b="0" i="1" dirty="0">
              <a:latin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954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4800" dirty="0"/>
              <a:t>24 She makes belted linen garments and sashes to sell to the merchants. 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4800" dirty="0"/>
              <a:t>25 She is clothed with strength and dignity, and she laughs without fear of the future. 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4800" dirty="0"/>
              <a:t>26 When she speaks, her words are wise, and she gives </a:t>
            </a:r>
            <a:r>
              <a:rPr lang="en-US" sz="4800" u="sng" dirty="0"/>
              <a:t>instructions with kindness</a:t>
            </a:r>
            <a:r>
              <a:rPr lang="en-US" sz="4800" dirty="0"/>
              <a:t>. 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9600" dirty="0"/>
              <a:t>Proverbs 31</a:t>
            </a:r>
          </a:p>
        </p:txBody>
      </p:sp>
      <p:sp>
        <p:nvSpPr>
          <p:cNvPr id="54276" name="Rectangle 4"/>
          <p:cNvSpPr>
            <a:spLocks noChangeArrowheads="1"/>
          </p:cNvSpPr>
          <p:nvPr/>
        </p:nvSpPr>
        <p:spPr bwMode="auto">
          <a:xfrm>
            <a:off x="381000" y="2895600"/>
            <a:ext cx="8077200" cy="1143000"/>
          </a:xfrm>
          <a:prstGeom prst="rect">
            <a:avLst/>
          </a:prstGeom>
          <a:gradFill rotWithShape="1">
            <a:gsLst>
              <a:gs pos="0">
                <a:srgbClr val="000000"/>
              </a:gs>
              <a:gs pos="50000">
                <a:srgbClr val="000076"/>
              </a:gs>
              <a:gs pos="100000">
                <a:srgbClr val="000000"/>
              </a:gs>
            </a:gsLst>
            <a:lin ang="5400000" scaled="1"/>
          </a:gra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5000"/>
              </a:lnSpc>
            </a:pPr>
            <a:r>
              <a:rPr lang="en-US" sz="4400" b="0" dirty="0">
                <a:latin typeface="Times New Roman" pitchFamily="18" charset="0"/>
              </a:rPr>
              <a:t>26 should be “instruction of grace”</a:t>
            </a:r>
          </a:p>
          <a:p>
            <a:pPr algn="l">
              <a:lnSpc>
                <a:spcPct val="75000"/>
              </a:lnSpc>
            </a:pPr>
            <a:r>
              <a:rPr lang="en-US" sz="4400" b="0" dirty="0">
                <a:latin typeface="Times New Roman" pitchFamily="18" charset="0"/>
              </a:rPr>
              <a:t>                      “</a:t>
            </a:r>
            <a:r>
              <a:rPr lang="en-US" sz="4400" b="0" i="1" dirty="0">
                <a:latin typeface="Times New Roman" pitchFamily="18" charset="0"/>
              </a:rPr>
              <a:t>torah of </a:t>
            </a:r>
            <a:r>
              <a:rPr lang="en-US" sz="4400" b="0" i="1" dirty="0" err="1">
                <a:latin typeface="Times New Roman" pitchFamily="18" charset="0"/>
              </a:rPr>
              <a:t>chesed</a:t>
            </a:r>
            <a:r>
              <a:rPr lang="en-US" sz="4400" b="0" i="1" dirty="0">
                <a:latin typeface="Times New Roman" pitchFamily="18" charset="0"/>
              </a:rPr>
              <a:t>”</a:t>
            </a:r>
          </a:p>
          <a:p>
            <a:pPr algn="l">
              <a:lnSpc>
                <a:spcPct val="75000"/>
              </a:lnSpc>
            </a:pPr>
            <a:br>
              <a:rPr lang="en-US" sz="4400" b="0" dirty="0">
                <a:latin typeface="Times New Roman" pitchFamily="18" charset="0"/>
              </a:rPr>
            </a:br>
            <a:endParaRPr lang="en-US" sz="4400" b="0" i="1" dirty="0">
              <a:latin typeface="Times New Roman" pitchFamily="18" charset="0"/>
            </a:endParaRPr>
          </a:p>
        </p:txBody>
      </p:sp>
      <p:cxnSp>
        <p:nvCxnSpPr>
          <p:cNvPr id="8" name="Straight Arrow Connector 7"/>
          <p:cNvCxnSpPr/>
          <p:nvPr/>
        </p:nvCxnSpPr>
        <p:spPr bwMode="auto">
          <a:xfrm flipV="1">
            <a:off x="2743200" y="3733800"/>
            <a:ext cx="2971800" cy="236220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304800" y="5638800"/>
            <a:ext cx="7391400" cy="1066800"/>
          </a:xfrm>
          <a:prstGeom prst="rect">
            <a:avLst/>
          </a:prstGeom>
          <a:gradFill rotWithShape="1">
            <a:gsLst>
              <a:gs pos="0">
                <a:srgbClr val="000000"/>
              </a:gs>
              <a:gs pos="50000">
                <a:srgbClr val="000076"/>
              </a:gs>
              <a:gs pos="100000">
                <a:srgbClr val="000000"/>
              </a:gs>
            </a:gsLst>
            <a:lin ang="5400000" scaled="1"/>
          </a:gra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5000"/>
              </a:lnSpc>
            </a:pPr>
            <a:r>
              <a:rPr lang="en-US" sz="4400" b="0" dirty="0">
                <a:latin typeface="Times New Roman" pitchFamily="18" charset="0"/>
              </a:rPr>
              <a:t>= </a:t>
            </a:r>
            <a:r>
              <a:rPr lang="en-US" sz="4400" b="0" dirty="0" err="1">
                <a:latin typeface="Times New Roman" pitchFamily="18" charset="0"/>
              </a:rPr>
              <a:t>lovingkindness</a:t>
            </a:r>
            <a:r>
              <a:rPr lang="en-US" sz="4400" b="0" dirty="0">
                <a:latin typeface="Times New Roman" pitchFamily="18" charset="0"/>
              </a:rPr>
              <a:t> of God</a:t>
            </a:r>
          </a:p>
        </p:txBody>
      </p:sp>
    </p:spTree>
  </p:cSld>
  <p:clrMapOvr>
    <a:masterClrMapping/>
  </p:clrMapOvr>
  <p:transition>
    <p:wipe dir="r"/>
  </p:transition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954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4800" dirty="0"/>
              <a:t>24 She makes belted linen garments and sashes to sell to the merchants. 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4800" dirty="0"/>
              <a:t>25 She is clothed with strength and dignity, and she laughs without fear of the future. 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4800" dirty="0"/>
              <a:t>26 When she speaks, her words are wise, and she gives </a:t>
            </a:r>
            <a:r>
              <a:rPr lang="en-US" sz="4800" u="sng" dirty="0"/>
              <a:t>instructions with kindness</a:t>
            </a:r>
            <a:r>
              <a:rPr lang="en-US" sz="4800" dirty="0"/>
              <a:t>. 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9600" dirty="0"/>
              <a:t>Proverbs 31</a:t>
            </a:r>
          </a:p>
        </p:txBody>
      </p:sp>
      <p:sp>
        <p:nvSpPr>
          <p:cNvPr id="54276" name="Rectangle 4"/>
          <p:cNvSpPr>
            <a:spLocks noChangeArrowheads="1"/>
          </p:cNvSpPr>
          <p:nvPr/>
        </p:nvSpPr>
        <p:spPr bwMode="auto">
          <a:xfrm>
            <a:off x="381000" y="2895600"/>
            <a:ext cx="8077200" cy="1143000"/>
          </a:xfrm>
          <a:prstGeom prst="rect">
            <a:avLst/>
          </a:prstGeom>
          <a:gradFill rotWithShape="1">
            <a:gsLst>
              <a:gs pos="0">
                <a:srgbClr val="000000"/>
              </a:gs>
              <a:gs pos="50000">
                <a:srgbClr val="000076"/>
              </a:gs>
              <a:gs pos="100000">
                <a:srgbClr val="000000"/>
              </a:gs>
            </a:gsLst>
            <a:lin ang="5400000" scaled="1"/>
          </a:gra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5000"/>
              </a:lnSpc>
            </a:pPr>
            <a:r>
              <a:rPr lang="en-US" sz="4400" b="0" dirty="0">
                <a:latin typeface="Times New Roman" pitchFamily="18" charset="0"/>
              </a:rPr>
              <a:t>26 should be “instruction of grace”</a:t>
            </a:r>
          </a:p>
          <a:p>
            <a:pPr algn="l">
              <a:lnSpc>
                <a:spcPct val="75000"/>
              </a:lnSpc>
            </a:pPr>
            <a:r>
              <a:rPr lang="en-US" sz="4400" b="0" dirty="0">
                <a:latin typeface="Times New Roman" pitchFamily="18" charset="0"/>
              </a:rPr>
              <a:t>                      “</a:t>
            </a:r>
            <a:r>
              <a:rPr lang="en-US" sz="4400" b="0" i="1" dirty="0">
                <a:latin typeface="Times New Roman" pitchFamily="18" charset="0"/>
              </a:rPr>
              <a:t>torah of </a:t>
            </a:r>
            <a:r>
              <a:rPr lang="en-US" sz="4400" b="0" i="1" dirty="0" err="1">
                <a:latin typeface="Times New Roman" pitchFamily="18" charset="0"/>
              </a:rPr>
              <a:t>chesed</a:t>
            </a:r>
            <a:r>
              <a:rPr lang="en-US" sz="4400" b="0" i="1" dirty="0">
                <a:latin typeface="Times New Roman" pitchFamily="18" charset="0"/>
              </a:rPr>
              <a:t>”</a:t>
            </a:r>
          </a:p>
          <a:p>
            <a:pPr algn="l">
              <a:lnSpc>
                <a:spcPct val="75000"/>
              </a:lnSpc>
            </a:pPr>
            <a:br>
              <a:rPr lang="en-US" sz="4400" b="0" dirty="0">
                <a:latin typeface="Times New Roman" pitchFamily="18" charset="0"/>
              </a:rPr>
            </a:br>
            <a:endParaRPr lang="en-US" sz="4400" b="0" i="1" dirty="0">
              <a:latin typeface="Times New Roman" pitchFamily="18" charset="0"/>
            </a:endParaRPr>
          </a:p>
        </p:txBody>
      </p:sp>
      <p:cxnSp>
        <p:nvCxnSpPr>
          <p:cNvPr id="8" name="Straight Arrow Connector 7"/>
          <p:cNvCxnSpPr/>
          <p:nvPr/>
        </p:nvCxnSpPr>
        <p:spPr bwMode="auto">
          <a:xfrm flipV="1">
            <a:off x="2743200" y="3733800"/>
            <a:ext cx="2971800" cy="236220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304800" y="5638800"/>
            <a:ext cx="7391400" cy="1066800"/>
          </a:xfrm>
          <a:prstGeom prst="rect">
            <a:avLst/>
          </a:prstGeom>
          <a:gradFill rotWithShape="1">
            <a:gsLst>
              <a:gs pos="0">
                <a:srgbClr val="000000"/>
              </a:gs>
              <a:gs pos="50000">
                <a:srgbClr val="000076"/>
              </a:gs>
              <a:gs pos="100000">
                <a:srgbClr val="000000"/>
              </a:gs>
            </a:gsLst>
            <a:lin ang="5400000" scaled="1"/>
          </a:gra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5000"/>
              </a:lnSpc>
            </a:pPr>
            <a:r>
              <a:rPr lang="en-US" sz="4400" b="0" dirty="0">
                <a:latin typeface="Times New Roman" pitchFamily="18" charset="0"/>
              </a:rPr>
              <a:t>= </a:t>
            </a:r>
            <a:r>
              <a:rPr lang="en-US" sz="4400" b="0" dirty="0" err="1">
                <a:latin typeface="Times New Roman" pitchFamily="18" charset="0"/>
              </a:rPr>
              <a:t>lovingkindness</a:t>
            </a:r>
            <a:r>
              <a:rPr lang="en-US" sz="4400" b="0" dirty="0">
                <a:latin typeface="Times New Roman" pitchFamily="18" charset="0"/>
              </a:rPr>
              <a:t> of God</a:t>
            </a:r>
          </a:p>
          <a:p>
            <a:pPr algn="l">
              <a:lnSpc>
                <a:spcPct val="75000"/>
              </a:lnSpc>
            </a:pPr>
            <a:r>
              <a:rPr lang="en-US" sz="4400" b="0" i="1" dirty="0">
                <a:latin typeface="Times New Roman" pitchFamily="18" charset="0"/>
              </a:rPr>
              <a:t>=</a:t>
            </a:r>
            <a:r>
              <a:rPr lang="en-US" sz="4400" b="0" dirty="0">
                <a:latin typeface="Times New Roman" pitchFamily="18" charset="0"/>
              </a:rPr>
              <a:t> New Testament word “grace”</a:t>
            </a:r>
          </a:p>
        </p:txBody>
      </p:sp>
    </p:spTree>
  </p:cSld>
  <p:clrMapOvr>
    <a:masterClrMapping/>
  </p:clrMapOvr>
  <p:transition>
    <p:wipe dir="r"/>
  </p:transition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954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4800" dirty="0"/>
              <a:t>24 She makes belted linen garments and sashes to sell to the merchants. 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4800" dirty="0"/>
              <a:t>25 She is clothed with strength and dignity, and she laughs without fear of the future. 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4800" dirty="0"/>
              <a:t>26 When she speaks, her words are wise, and she gives </a:t>
            </a:r>
            <a:r>
              <a:rPr lang="en-US" sz="4800" u="sng" dirty="0"/>
              <a:t>instructions with kindness</a:t>
            </a:r>
            <a:r>
              <a:rPr lang="en-US" sz="4800" dirty="0"/>
              <a:t>. 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9600" dirty="0"/>
              <a:t>Proverbs 31</a:t>
            </a:r>
          </a:p>
        </p:txBody>
      </p:sp>
      <p:sp>
        <p:nvSpPr>
          <p:cNvPr id="54276" name="Rectangle 4"/>
          <p:cNvSpPr>
            <a:spLocks noChangeArrowheads="1"/>
          </p:cNvSpPr>
          <p:nvPr/>
        </p:nvSpPr>
        <p:spPr bwMode="auto">
          <a:xfrm>
            <a:off x="381000" y="2895600"/>
            <a:ext cx="8077200" cy="1143000"/>
          </a:xfrm>
          <a:prstGeom prst="rect">
            <a:avLst/>
          </a:prstGeom>
          <a:gradFill rotWithShape="1">
            <a:gsLst>
              <a:gs pos="0">
                <a:srgbClr val="000000"/>
              </a:gs>
              <a:gs pos="50000">
                <a:srgbClr val="000076"/>
              </a:gs>
              <a:gs pos="100000">
                <a:srgbClr val="000000"/>
              </a:gs>
            </a:gsLst>
            <a:lin ang="5400000" scaled="1"/>
          </a:gra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5000"/>
              </a:lnSpc>
            </a:pPr>
            <a:r>
              <a:rPr lang="en-US" sz="4400" b="0" dirty="0">
                <a:latin typeface="Times New Roman" pitchFamily="18" charset="0"/>
              </a:rPr>
              <a:t>26 should be “instruction of grace”</a:t>
            </a:r>
          </a:p>
          <a:p>
            <a:pPr algn="l">
              <a:lnSpc>
                <a:spcPct val="75000"/>
              </a:lnSpc>
            </a:pPr>
            <a:r>
              <a:rPr lang="en-US" sz="4400" b="0" dirty="0">
                <a:latin typeface="Times New Roman" pitchFamily="18" charset="0"/>
              </a:rPr>
              <a:t>                      “</a:t>
            </a:r>
            <a:r>
              <a:rPr lang="en-US" sz="4400" b="0" i="1" dirty="0">
                <a:latin typeface="Times New Roman" pitchFamily="18" charset="0"/>
              </a:rPr>
              <a:t>torah of </a:t>
            </a:r>
            <a:r>
              <a:rPr lang="en-US" sz="4400" b="0" i="1" dirty="0" err="1">
                <a:latin typeface="Times New Roman" pitchFamily="18" charset="0"/>
              </a:rPr>
              <a:t>chesed</a:t>
            </a:r>
            <a:r>
              <a:rPr lang="en-US" sz="4400" b="0" i="1" dirty="0">
                <a:latin typeface="Times New Roman" pitchFamily="18" charset="0"/>
              </a:rPr>
              <a:t>”</a:t>
            </a:r>
          </a:p>
          <a:p>
            <a:pPr algn="l">
              <a:lnSpc>
                <a:spcPct val="75000"/>
              </a:lnSpc>
            </a:pPr>
            <a:br>
              <a:rPr lang="en-US" sz="4400" b="0" dirty="0">
                <a:latin typeface="Times New Roman" pitchFamily="18" charset="0"/>
              </a:rPr>
            </a:br>
            <a:endParaRPr lang="en-US" sz="4400" b="0" i="1" dirty="0">
              <a:latin typeface="Times New Roman" pitchFamily="18" charset="0"/>
            </a:endParaRPr>
          </a:p>
        </p:txBody>
      </p:sp>
      <p:cxnSp>
        <p:nvCxnSpPr>
          <p:cNvPr id="8" name="Straight Arrow Connector 7"/>
          <p:cNvCxnSpPr/>
          <p:nvPr/>
        </p:nvCxnSpPr>
        <p:spPr bwMode="auto">
          <a:xfrm flipV="1">
            <a:off x="2743200" y="3733800"/>
            <a:ext cx="2971800" cy="236220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304800" y="5638800"/>
            <a:ext cx="7391400" cy="1066800"/>
          </a:xfrm>
          <a:prstGeom prst="rect">
            <a:avLst/>
          </a:prstGeom>
          <a:gradFill rotWithShape="1">
            <a:gsLst>
              <a:gs pos="0">
                <a:srgbClr val="000000"/>
              </a:gs>
              <a:gs pos="50000">
                <a:srgbClr val="000076"/>
              </a:gs>
              <a:gs pos="100000">
                <a:srgbClr val="000000"/>
              </a:gs>
            </a:gsLst>
            <a:lin ang="5400000" scaled="1"/>
          </a:gra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5000"/>
              </a:lnSpc>
            </a:pPr>
            <a:r>
              <a:rPr lang="en-US" sz="4400" b="0" dirty="0">
                <a:latin typeface="Times New Roman" pitchFamily="18" charset="0"/>
              </a:rPr>
              <a:t>= </a:t>
            </a:r>
            <a:r>
              <a:rPr lang="en-US" sz="4400" b="0" dirty="0" err="1">
                <a:latin typeface="Times New Roman" pitchFamily="18" charset="0"/>
              </a:rPr>
              <a:t>lovingkindness</a:t>
            </a:r>
            <a:r>
              <a:rPr lang="en-US" sz="4400" b="0" dirty="0">
                <a:latin typeface="Times New Roman" pitchFamily="18" charset="0"/>
              </a:rPr>
              <a:t> of God</a:t>
            </a:r>
          </a:p>
          <a:p>
            <a:pPr algn="l">
              <a:lnSpc>
                <a:spcPct val="75000"/>
              </a:lnSpc>
            </a:pPr>
            <a:r>
              <a:rPr lang="en-US" sz="4400" b="0" i="1" dirty="0">
                <a:latin typeface="Times New Roman" pitchFamily="18" charset="0"/>
              </a:rPr>
              <a:t>=</a:t>
            </a:r>
            <a:r>
              <a:rPr lang="en-US" sz="4400" b="0" dirty="0">
                <a:latin typeface="Times New Roman" pitchFamily="18" charset="0"/>
              </a:rPr>
              <a:t> New Testament word “grace”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52400" y="152400"/>
            <a:ext cx="8305800" cy="2590800"/>
          </a:xfrm>
          <a:prstGeom prst="rect">
            <a:avLst/>
          </a:prstGeom>
          <a:gradFill rotWithShape="1">
            <a:gsLst>
              <a:gs pos="0">
                <a:srgbClr val="000000"/>
              </a:gs>
              <a:gs pos="50000">
                <a:srgbClr val="000076"/>
              </a:gs>
              <a:gs pos="100000">
                <a:srgbClr val="000000"/>
              </a:gs>
            </a:gsLst>
            <a:lin ang="5400000" scaled="1"/>
          </a:gra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5000"/>
              </a:lnSpc>
            </a:pPr>
            <a:r>
              <a:rPr lang="en-US" sz="4400" b="0" dirty="0">
                <a:latin typeface="Times New Roman" pitchFamily="18" charset="0"/>
              </a:rPr>
              <a:t>Eph. 2:8-9For by </a:t>
            </a:r>
            <a:r>
              <a:rPr lang="en-US" sz="4400" b="0" u="sng" dirty="0">
                <a:latin typeface="Times New Roman" pitchFamily="18" charset="0"/>
              </a:rPr>
              <a:t>grace</a:t>
            </a:r>
            <a:r>
              <a:rPr lang="en-US" sz="4400" b="0" dirty="0">
                <a:latin typeface="Times New Roman" pitchFamily="18" charset="0"/>
              </a:rPr>
              <a:t> you have been rescued through faith; and that not of yourselves, it is the gift of God; not as a result of works, so that no one may boast. </a:t>
            </a:r>
          </a:p>
          <a:p>
            <a:pPr algn="l">
              <a:lnSpc>
                <a:spcPct val="75000"/>
              </a:lnSpc>
            </a:pPr>
            <a:endParaRPr lang="en-US" sz="4400" b="0" dirty="0">
              <a:latin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954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4800" dirty="0"/>
              <a:t>24 She makes belted linen garments and sashes to sell to the merchants. 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4800" dirty="0"/>
              <a:t>25 She is clothed with strength and dignity, and she laughs without fear of the future. 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4800" dirty="0"/>
              <a:t>26 When she speaks, her words are wise, and she gives </a:t>
            </a:r>
            <a:r>
              <a:rPr lang="en-US" sz="4800" u="sng" dirty="0"/>
              <a:t>instructions with kindness</a:t>
            </a:r>
            <a:r>
              <a:rPr lang="en-US" sz="4800" dirty="0"/>
              <a:t>. 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9600" dirty="0"/>
              <a:t>Proverbs 31</a:t>
            </a:r>
          </a:p>
        </p:txBody>
      </p:sp>
      <p:sp>
        <p:nvSpPr>
          <p:cNvPr id="54276" name="Rectangle 4"/>
          <p:cNvSpPr>
            <a:spLocks noChangeArrowheads="1"/>
          </p:cNvSpPr>
          <p:nvPr/>
        </p:nvSpPr>
        <p:spPr bwMode="auto">
          <a:xfrm>
            <a:off x="381000" y="2895600"/>
            <a:ext cx="8077200" cy="1143000"/>
          </a:xfrm>
          <a:prstGeom prst="rect">
            <a:avLst/>
          </a:prstGeom>
          <a:gradFill rotWithShape="1">
            <a:gsLst>
              <a:gs pos="0">
                <a:srgbClr val="000000"/>
              </a:gs>
              <a:gs pos="50000">
                <a:srgbClr val="000076"/>
              </a:gs>
              <a:gs pos="100000">
                <a:srgbClr val="000000"/>
              </a:gs>
            </a:gsLst>
            <a:lin ang="5400000" scaled="1"/>
          </a:gra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5000"/>
              </a:lnSpc>
            </a:pPr>
            <a:r>
              <a:rPr lang="en-US" sz="4400" b="0" dirty="0">
                <a:latin typeface="Times New Roman" pitchFamily="18" charset="0"/>
              </a:rPr>
              <a:t>26 should be “instruction of grace”</a:t>
            </a:r>
          </a:p>
          <a:p>
            <a:pPr algn="l">
              <a:lnSpc>
                <a:spcPct val="75000"/>
              </a:lnSpc>
            </a:pPr>
            <a:r>
              <a:rPr lang="en-US" sz="4400" b="0" dirty="0">
                <a:latin typeface="Times New Roman" pitchFamily="18" charset="0"/>
              </a:rPr>
              <a:t>                      “</a:t>
            </a:r>
            <a:r>
              <a:rPr lang="en-US" sz="4400" b="0" i="1" dirty="0">
                <a:latin typeface="Times New Roman" pitchFamily="18" charset="0"/>
              </a:rPr>
              <a:t>torah of </a:t>
            </a:r>
            <a:r>
              <a:rPr lang="en-US" sz="4400" b="0" i="1" dirty="0" err="1">
                <a:latin typeface="Times New Roman" pitchFamily="18" charset="0"/>
              </a:rPr>
              <a:t>chesed</a:t>
            </a:r>
            <a:r>
              <a:rPr lang="en-US" sz="4400" b="0" i="1" dirty="0">
                <a:latin typeface="Times New Roman" pitchFamily="18" charset="0"/>
              </a:rPr>
              <a:t>”</a:t>
            </a:r>
          </a:p>
          <a:p>
            <a:pPr algn="l">
              <a:lnSpc>
                <a:spcPct val="75000"/>
              </a:lnSpc>
            </a:pPr>
            <a:br>
              <a:rPr lang="en-US" sz="4400" b="0" dirty="0">
                <a:latin typeface="Times New Roman" pitchFamily="18" charset="0"/>
              </a:rPr>
            </a:br>
            <a:endParaRPr lang="en-US" sz="4400" b="0" i="1" dirty="0">
              <a:latin typeface="Times New Roman" pitchFamily="18" charset="0"/>
            </a:endParaRPr>
          </a:p>
        </p:txBody>
      </p:sp>
      <p:cxnSp>
        <p:nvCxnSpPr>
          <p:cNvPr id="8" name="Straight Arrow Connector 7"/>
          <p:cNvCxnSpPr/>
          <p:nvPr/>
        </p:nvCxnSpPr>
        <p:spPr bwMode="auto">
          <a:xfrm flipV="1">
            <a:off x="2743200" y="3733800"/>
            <a:ext cx="2971800" cy="236220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304800" y="5638800"/>
            <a:ext cx="7391400" cy="1066800"/>
          </a:xfrm>
          <a:prstGeom prst="rect">
            <a:avLst/>
          </a:prstGeom>
          <a:gradFill rotWithShape="1">
            <a:gsLst>
              <a:gs pos="0">
                <a:srgbClr val="000000"/>
              </a:gs>
              <a:gs pos="50000">
                <a:srgbClr val="000076"/>
              </a:gs>
              <a:gs pos="100000">
                <a:srgbClr val="000000"/>
              </a:gs>
            </a:gsLst>
            <a:lin ang="5400000" scaled="1"/>
          </a:gra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5000"/>
              </a:lnSpc>
            </a:pPr>
            <a:r>
              <a:rPr lang="en-US" sz="4400" b="0" dirty="0">
                <a:latin typeface="Times New Roman" pitchFamily="18" charset="0"/>
              </a:rPr>
              <a:t>= </a:t>
            </a:r>
            <a:r>
              <a:rPr lang="en-US" sz="4400" b="0" dirty="0" err="1">
                <a:latin typeface="Times New Roman" pitchFamily="18" charset="0"/>
              </a:rPr>
              <a:t>lovingkindness</a:t>
            </a:r>
            <a:r>
              <a:rPr lang="en-US" sz="4400" b="0" dirty="0">
                <a:latin typeface="Times New Roman" pitchFamily="18" charset="0"/>
              </a:rPr>
              <a:t> of God</a:t>
            </a:r>
          </a:p>
          <a:p>
            <a:pPr algn="l">
              <a:lnSpc>
                <a:spcPct val="75000"/>
              </a:lnSpc>
            </a:pPr>
            <a:r>
              <a:rPr lang="en-US" sz="4400" b="0" i="1" dirty="0">
                <a:latin typeface="Times New Roman" pitchFamily="18" charset="0"/>
              </a:rPr>
              <a:t>=</a:t>
            </a:r>
            <a:r>
              <a:rPr lang="en-US" sz="4400" b="0" dirty="0">
                <a:latin typeface="Times New Roman" pitchFamily="18" charset="0"/>
              </a:rPr>
              <a:t> New Testament word “grace”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52400" y="152400"/>
            <a:ext cx="8305800" cy="2590800"/>
          </a:xfrm>
          <a:prstGeom prst="rect">
            <a:avLst/>
          </a:prstGeom>
          <a:gradFill rotWithShape="1">
            <a:gsLst>
              <a:gs pos="0">
                <a:srgbClr val="000000"/>
              </a:gs>
              <a:gs pos="50000">
                <a:srgbClr val="000076"/>
              </a:gs>
              <a:gs pos="100000">
                <a:srgbClr val="000000"/>
              </a:gs>
            </a:gsLst>
            <a:lin ang="5400000" scaled="1"/>
          </a:gra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5000"/>
              </a:lnSpc>
            </a:pPr>
            <a:r>
              <a:rPr lang="en-US" sz="4400" b="0" dirty="0">
                <a:latin typeface="Times New Roman" pitchFamily="18" charset="0"/>
              </a:rPr>
              <a:t>Eph. 2:8-9For by </a:t>
            </a:r>
            <a:r>
              <a:rPr lang="en-US" sz="4400" b="0" u="sng" dirty="0">
                <a:latin typeface="Times New Roman" pitchFamily="18" charset="0"/>
              </a:rPr>
              <a:t>grace</a:t>
            </a:r>
            <a:r>
              <a:rPr lang="en-US" sz="4400" b="0" dirty="0">
                <a:latin typeface="Times New Roman" pitchFamily="18" charset="0"/>
              </a:rPr>
              <a:t> you have been rescued through faith; and that not of yourselves, </a:t>
            </a:r>
            <a:r>
              <a:rPr lang="en-US" sz="4400" b="0" u="sng" dirty="0">
                <a:latin typeface="Times New Roman" pitchFamily="18" charset="0"/>
              </a:rPr>
              <a:t>it is the gift of God</a:t>
            </a:r>
            <a:r>
              <a:rPr lang="en-US" sz="4400" b="0" dirty="0">
                <a:latin typeface="Times New Roman" pitchFamily="18" charset="0"/>
              </a:rPr>
              <a:t>; not as a result of works, so that no one may boast. </a:t>
            </a:r>
          </a:p>
          <a:p>
            <a:pPr algn="l">
              <a:lnSpc>
                <a:spcPct val="75000"/>
              </a:lnSpc>
            </a:pPr>
            <a:endParaRPr lang="en-US" sz="4400" b="0" dirty="0">
              <a:latin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954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4800" dirty="0"/>
              <a:t>24 She makes belted linen garments and sashes to sell to the merchants. 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4800" dirty="0"/>
              <a:t>25 She is clothed with strength and dignity, and she laughs without fear of the future. 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4800" dirty="0"/>
              <a:t>26 When she speaks, her words are wise, and she gives </a:t>
            </a:r>
            <a:r>
              <a:rPr lang="en-US" sz="4800" u="sng" dirty="0"/>
              <a:t>instructions with kindness</a:t>
            </a:r>
            <a:r>
              <a:rPr lang="en-US" sz="4800" dirty="0"/>
              <a:t>. 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9600" dirty="0"/>
              <a:t>Proverbs 31</a:t>
            </a:r>
          </a:p>
        </p:txBody>
      </p:sp>
      <p:sp>
        <p:nvSpPr>
          <p:cNvPr id="54276" name="Rectangle 4"/>
          <p:cNvSpPr>
            <a:spLocks noChangeArrowheads="1"/>
          </p:cNvSpPr>
          <p:nvPr/>
        </p:nvSpPr>
        <p:spPr bwMode="auto">
          <a:xfrm>
            <a:off x="381000" y="2895600"/>
            <a:ext cx="8077200" cy="1143000"/>
          </a:xfrm>
          <a:prstGeom prst="rect">
            <a:avLst/>
          </a:prstGeom>
          <a:gradFill rotWithShape="1">
            <a:gsLst>
              <a:gs pos="0">
                <a:srgbClr val="000000"/>
              </a:gs>
              <a:gs pos="50000">
                <a:srgbClr val="000076"/>
              </a:gs>
              <a:gs pos="100000">
                <a:srgbClr val="000000"/>
              </a:gs>
            </a:gsLst>
            <a:lin ang="5400000" scaled="1"/>
          </a:gra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5000"/>
              </a:lnSpc>
            </a:pPr>
            <a:r>
              <a:rPr lang="en-US" sz="4400" b="0" dirty="0">
                <a:latin typeface="Times New Roman" pitchFamily="18" charset="0"/>
              </a:rPr>
              <a:t>26 should be “instruction of grace”</a:t>
            </a:r>
          </a:p>
          <a:p>
            <a:pPr algn="l">
              <a:lnSpc>
                <a:spcPct val="75000"/>
              </a:lnSpc>
            </a:pPr>
            <a:r>
              <a:rPr lang="en-US" sz="4400" b="0" dirty="0">
                <a:latin typeface="Times New Roman" pitchFamily="18" charset="0"/>
              </a:rPr>
              <a:t>                      “</a:t>
            </a:r>
            <a:r>
              <a:rPr lang="en-US" sz="4400" b="0" i="1" dirty="0">
                <a:latin typeface="Times New Roman" pitchFamily="18" charset="0"/>
              </a:rPr>
              <a:t>torah of </a:t>
            </a:r>
            <a:r>
              <a:rPr lang="en-US" sz="4400" b="0" i="1" dirty="0" err="1">
                <a:latin typeface="Times New Roman" pitchFamily="18" charset="0"/>
              </a:rPr>
              <a:t>chesed</a:t>
            </a:r>
            <a:r>
              <a:rPr lang="en-US" sz="4400" b="0" i="1" dirty="0">
                <a:latin typeface="Times New Roman" pitchFamily="18" charset="0"/>
              </a:rPr>
              <a:t>”</a:t>
            </a:r>
          </a:p>
          <a:p>
            <a:pPr algn="l">
              <a:lnSpc>
                <a:spcPct val="75000"/>
              </a:lnSpc>
            </a:pPr>
            <a:br>
              <a:rPr lang="en-US" sz="4400" b="0" dirty="0">
                <a:latin typeface="Times New Roman" pitchFamily="18" charset="0"/>
              </a:rPr>
            </a:br>
            <a:endParaRPr lang="en-US" sz="4400" b="0" i="1" dirty="0">
              <a:latin typeface="Times New Roman" pitchFamily="18" charset="0"/>
            </a:endParaRPr>
          </a:p>
        </p:txBody>
      </p:sp>
      <p:cxnSp>
        <p:nvCxnSpPr>
          <p:cNvPr id="8" name="Straight Arrow Connector 7"/>
          <p:cNvCxnSpPr/>
          <p:nvPr/>
        </p:nvCxnSpPr>
        <p:spPr bwMode="auto">
          <a:xfrm flipV="1">
            <a:off x="2743200" y="3733800"/>
            <a:ext cx="2971800" cy="236220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304800" y="5638800"/>
            <a:ext cx="7391400" cy="1066800"/>
          </a:xfrm>
          <a:prstGeom prst="rect">
            <a:avLst/>
          </a:prstGeom>
          <a:gradFill rotWithShape="1">
            <a:gsLst>
              <a:gs pos="0">
                <a:srgbClr val="000000"/>
              </a:gs>
              <a:gs pos="50000">
                <a:srgbClr val="000076"/>
              </a:gs>
              <a:gs pos="100000">
                <a:srgbClr val="000000"/>
              </a:gs>
            </a:gsLst>
            <a:lin ang="5400000" scaled="1"/>
          </a:gra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5000"/>
              </a:lnSpc>
            </a:pPr>
            <a:r>
              <a:rPr lang="en-US" sz="4400" b="0" dirty="0">
                <a:latin typeface="Times New Roman" pitchFamily="18" charset="0"/>
              </a:rPr>
              <a:t>= </a:t>
            </a:r>
            <a:r>
              <a:rPr lang="en-US" sz="4400" b="0" dirty="0" err="1">
                <a:latin typeface="Times New Roman" pitchFamily="18" charset="0"/>
              </a:rPr>
              <a:t>lovingkindness</a:t>
            </a:r>
            <a:r>
              <a:rPr lang="en-US" sz="4400" b="0" dirty="0">
                <a:latin typeface="Times New Roman" pitchFamily="18" charset="0"/>
              </a:rPr>
              <a:t> of God</a:t>
            </a:r>
          </a:p>
          <a:p>
            <a:pPr algn="l">
              <a:lnSpc>
                <a:spcPct val="75000"/>
              </a:lnSpc>
            </a:pPr>
            <a:r>
              <a:rPr lang="en-US" sz="4400" b="0" i="1" dirty="0">
                <a:latin typeface="Times New Roman" pitchFamily="18" charset="0"/>
              </a:rPr>
              <a:t>=</a:t>
            </a:r>
            <a:r>
              <a:rPr lang="en-US" sz="4400" b="0" dirty="0">
                <a:latin typeface="Times New Roman" pitchFamily="18" charset="0"/>
              </a:rPr>
              <a:t> New Testament word “grace”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52400" y="152400"/>
            <a:ext cx="8305800" cy="2590800"/>
          </a:xfrm>
          <a:prstGeom prst="rect">
            <a:avLst/>
          </a:prstGeom>
          <a:gradFill rotWithShape="1">
            <a:gsLst>
              <a:gs pos="0">
                <a:srgbClr val="000000"/>
              </a:gs>
              <a:gs pos="50000">
                <a:srgbClr val="000076"/>
              </a:gs>
              <a:gs pos="100000">
                <a:srgbClr val="000000"/>
              </a:gs>
            </a:gsLst>
            <a:lin ang="5400000" scaled="1"/>
          </a:gra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5000"/>
              </a:lnSpc>
            </a:pPr>
            <a:r>
              <a:rPr lang="en-US" sz="4400" b="0" dirty="0">
                <a:latin typeface="Times New Roman" pitchFamily="18" charset="0"/>
              </a:rPr>
              <a:t>Eph. 2:8-9For by </a:t>
            </a:r>
            <a:r>
              <a:rPr lang="en-US" sz="4400" b="0" u="sng" dirty="0">
                <a:latin typeface="Times New Roman" pitchFamily="18" charset="0"/>
              </a:rPr>
              <a:t>grace</a:t>
            </a:r>
            <a:r>
              <a:rPr lang="en-US" sz="4400" b="0" dirty="0">
                <a:latin typeface="Times New Roman" pitchFamily="18" charset="0"/>
              </a:rPr>
              <a:t> you have been rescued through faith; and that not of yourselves, </a:t>
            </a:r>
            <a:r>
              <a:rPr lang="en-US" sz="4400" b="0" u="sng" dirty="0">
                <a:latin typeface="Times New Roman" pitchFamily="18" charset="0"/>
              </a:rPr>
              <a:t>it is the gift of God</a:t>
            </a:r>
            <a:r>
              <a:rPr lang="en-US" sz="4400" b="0" dirty="0">
                <a:latin typeface="Times New Roman" pitchFamily="18" charset="0"/>
              </a:rPr>
              <a:t>; </a:t>
            </a:r>
            <a:r>
              <a:rPr lang="en-US" sz="4400" b="0" u="sng" dirty="0">
                <a:latin typeface="Times New Roman" pitchFamily="18" charset="0"/>
              </a:rPr>
              <a:t>not as a result of works</a:t>
            </a:r>
            <a:r>
              <a:rPr lang="en-US" sz="4400" b="0" dirty="0">
                <a:latin typeface="Times New Roman" pitchFamily="18" charset="0"/>
              </a:rPr>
              <a:t>, so that no one may boast. </a:t>
            </a:r>
          </a:p>
          <a:p>
            <a:pPr algn="l">
              <a:lnSpc>
                <a:spcPct val="75000"/>
              </a:lnSpc>
            </a:pPr>
            <a:endParaRPr lang="en-US" sz="4400" b="0" dirty="0">
              <a:latin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954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4800" dirty="0"/>
              <a:t>24 She makes belted linen garments and sashes to sell to the merchants. 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4800" dirty="0"/>
              <a:t>25 She is clothed with strength and dignity, and she laughs without fear of the future. 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4800" dirty="0"/>
              <a:t>26 When she speaks, her words are wise, and she gives </a:t>
            </a:r>
            <a:r>
              <a:rPr lang="en-US" sz="4800" u="sng" dirty="0"/>
              <a:t>instructions with kindness</a:t>
            </a:r>
            <a:r>
              <a:rPr lang="en-US" sz="4800" dirty="0"/>
              <a:t>. 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9600" dirty="0"/>
              <a:t>Proverbs 31</a:t>
            </a:r>
          </a:p>
        </p:txBody>
      </p:sp>
      <p:sp>
        <p:nvSpPr>
          <p:cNvPr id="54276" name="Rectangle 4"/>
          <p:cNvSpPr>
            <a:spLocks noChangeArrowheads="1"/>
          </p:cNvSpPr>
          <p:nvPr/>
        </p:nvSpPr>
        <p:spPr bwMode="auto">
          <a:xfrm>
            <a:off x="381000" y="2895600"/>
            <a:ext cx="8077200" cy="1143000"/>
          </a:xfrm>
          <a:prstGeom prst="rect">
            <a:avLst/>
          </a:prstGeom>
          <a:gradFill rotWithShape="1">
            <a:gsLst>
              <a:gs pos="0">
                <a:srgbClr val="000000"/>
              </a:gs>
              <a:gs pos="50000">
                <a:srgbClr val="000076"/>
              </a:gs>
              <a:gs pos="100000">
                <a:srgbClr val="000000"/>
              </a:gs>
            </a:gsLst>
            <a:lin ang="5400000" scaled="1"/>
          </a:gra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5000"/>
              </a:lnSpc>
            </a:pPr>
            <a:r>
              <a:rPr lang="en-US" sz="4400" b="0" dirty="0">
                <a:latin typeface="Times New Roman" pitchFamily="18" charset="0"/>
              </a:rPr>
              <a:t>26 should be “instruction of grace”</a:t>
            </a:r>
          </a:p>
          <a:p>
            <a:pPr algn="l">
              <a:lnSpc>
                <a:spcPct val="75000"/>
              </a:lnSpc>
            </a:pPr>
            <a:r>
              <a:rPr lang="en-US" sz="4400" b="0" dirty="0">
                <a:latin typeface="Times New Roman" pitchFamily="18" charset="0"/>
              </a:rPr>
              <a:t>                      “</a:t>
            </a:r>
            <a:r>
              <a:rPr lang="en-US" sz="4400" b="0" i="1" dirty="0">
                <a:latin typeface="Times New Roman" pitchFamily="18" charset="0"/>
              </a:rPr>
              <a:t>torah of </a:t>
            </a:r>
            <a:r>
              <a:rPr lang="en-US" sz="4400" b="0" i="1" dirty="0" err="1">
                <a:latin typeface="Times New Roman" pitchFamily="18" charset="0"/>
              </a:rPr>
              <a:t>chesed</a:t>
            </a:r>
            <a:r>
              <a:rPr lang="en-US" sz="4400" b="0" i="1" dirty="0">
                <a:latin typeface="Times New Roman" pitchFamily="18" charset="0"/>
              </a:rPr>
              <a:t>”</a:t>
            </a:r>
          </a:p>
          <a:p>
            <a:pPr algn="l">
              <a:lnSpc>
                <a:spcPct val="75000"/>
              </a:lnSpc>
            </a:pPr>
            <a:br>
              <a:rPr lang="en-US" sz="4400" b="0" dirty="0">
                <a:latin typeface="Times New Roman" pitchFamily="18" charset="0"/>
              </a:rPr>
            </a:br>
            <a:endParaRPr lang="en-US" sz="4400" b="0" i="1" dirty="0">
              <a:latin typeface="Times New Roman" pitchFamily="18" charset="0"/>
            </a:endParaRPr>
          </a:p>
        </p:txBody>
      </p:sp>
      <p:cxnSp>
        <p:nvCxnSpPr>
          <p:cNvPr id="8" name="Straight Arrow Connector 7"/>
          <p:cNvCxnSpPr/>
          <p:nvPr/>
        </p:nvCxnSpPr>
        <p:spPr bwMode="auto">
          <a:xfrm flipV="1">
            <a:off x="2743200" y="3733800"/>
            <a:ext cx="2971800" cy="236220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304800" y="5638800"/>
            <a:ext cx="7391400" cy="1066800"/>
          </a:xfrm>
          <a:prstGeom prst="rect">
            <a:avLst/>
          </a:prstGeom>
          <a:gradFill rotWithShape="1">
            <a:gsLst>
              <a:gs pos="0">
                <a:srgbClr val="000000"/>
              </a:gs>
              <a:gs pos="50000">
                <a:srgbClr val="000076"/>
              </a:gs>
              <a:gs pos="100000">
                <a:srgbClr val="000000"/>
              </a:gs>
            </a:gsLst>
            <a:lin ang="5400000" scaled="1"/>
          </a:gra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5000"/>
              </a:lnSpc>
            </a:pPr>
            <a:r>
              <a:rPr lang="en-US" sz="4400" b="0" dirty="0">
                <a:latin typeface="Times New Roman" pitchFamily="18" charset="0"/>
              </a:rPr>
              <a:t>= </a:t>
            </a:r>
            <a:r>
              <a:rPr lang="en-US" sz="4400" b="0" dirty="0" err="1">
                <a:latin typeface="Times New Roman" pitchFamily="18" charset="0"/>
              </a:rPr>
              <a:t>lovingkindness</a:t>
            </a:r>
            <a:r>
              <a:rPr lang="en-US" sz="4400" b="0" dirty="0">
                <a:latin typeface="Times New Roman" pitchFamily="18" charset="0"/>
              </a:rPr>
              <a:t> of God</a:t>
            </a:r>
          </a:p>
          <a:p>
            <a:pPr algn="l">
              <a:lnSpc>
                <a:spcPct val="75000"/>
              </a:lnSpc>
            </a:pPr>
            <a:r>
              <a:rPr lang="en-US" sz="4400" b="0" i="1" dirty="0">
                <a:latin typeface="Times New Roman" pitchFamily="18" charset="0"/>
              </a:rPr>
              <a:t>=</a:t>
            </a:r>
            <a:r>
              <a:rPr lang="en-US" sz="4400" b="0" dirty="0">
                <a:latin typeface="Times New Roman" pitchFamily="18" charset="0"/>
              </a:rPr>
              <a:t> New Testament word “grace”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52400" y="152400"/>
            <a:ext cx="8305800" cy="2590800"/>
          </a:xfrm>
          <a:prstGeom prst="rect">
            <a:avLst/>
          </a:prstGeom>
          <a:gradFill rotWithShape="1">
            <a:gsLst>
              <a:gs pos="0">
                <a:srgbClr val="000000"/>
              </a:gs>
              <a:gs pos="50000">
                <a:srgbClr val="000076"/>
              </a:gs>
              <a:gs pos="100000">
                <a:srgbClr val="000000"/>
              </a:gs>
            </a:gsLst>
            <a:lin ang="5400000" scaled="1"/>
          </a:gra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5000"/>
              </a:lnSpc>
            </a:pPr>
            <a:r>
              <a:rPr lang="en-US" sz="4400" b="0" dirty="0">
                <a:latin typeface="Times New Roman" pitchFamily="18" charset="0"/>
              </a:rPr>
              <a:t>Eph. 2:8-9For by </a:t>
            </a:r>
            <a:r>
              <a:rPr lang="en-US" sz="4400" b="0" u="sng" dirty="0">
                <a:latin typeface="Times New Roman" pitchFamily="18" charset="0"/>
              </a:rPr>
              <a:t>grace</a:t>
            </a:r>
            <a:r>
              <a:rPr lang="en-US" sz="4400" b="0" dirty="0">
                <a:latin typeface="Times New Roman" pitchFamily="18" charset="0"/>
              </a:rPr>
              <a:t> you have been rescued through faith; and that not of yourselves, </a:t>
            </a:r>
            <a:r>
              <a:rPr lang="en-US" sz="4400" b="0" u="sng" dirty="0">
                <a:latin typeface="Times New Roman" pitchFamily="18" charset="0"/>
              </a:rPr>
              <a:t>it is the gift of God</a:t>
            </a:r>
            <a:r>
              <a:rPr lang="en-US" sz="4400" b="0" dirty="0">
                <a:latin typeface="Times New Roman" pitchFamily="18" charset="0"/>
              </a:rPr>
              <a:t>; </a:t>
            </a:r>
            <a:r>
              <a:rPr lang="en-US" sz="4400" b="0" u="sng" dirty="0">
                <a:latin typeface="Times New Roman" pitchFamily="18" charset="0"/>
              </a:rPr>
              <a:t>not as a result of works</a:t>
            </a:r>
            <a:r>
              <a:rPr lang="en-US" sz="4400" b="0" dirty="0">
                <a:latin typeface="Times New Roman" pitchFamily="18" charset="0"/>
              </a:rPr>
              <a:t>, so that no one may boast. </a:t>
            </a:r>
          </a:p>
          <a:p>
            <a:pPr algn="l">
              <a:lnSpc>
                <a:spcPct val="75000"/>
              </a:lnSpc>
            </a:pPr>
            <a:endParaRPr lang="en-US" sz="4400" b="0" dirty="0">
              <a:latin typeface="Times New Roman" pitchFamily="18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5029200" y="609600"/>
            <a:ext cx="1219200" cy="609600"/>
          </a:xfrm>
          <a:prstGeom prst="ellipse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954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4800" dirty="0"/>
              <a:t>24 She makes belted linen garments and sashes to sell to the merchants. 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4800" dirty="0"/>
              <a:t>25 She is clothed with strength and dignity, and she laughs without fear of the future. </a:t>
            </a:r>
          </a:p>
          <a:p>
            <a:pPr>
              <a:spcBef>
                <a:spcPts val="600"/>
              </a:spcBef>
              <a:buNone/>
              <a:defRPr/>
            </a:pPr>
            <a:r>
              <a:rPr lang="en-US" sz="4800" dirty="0"/>
              <a:t>26 When she speaks, </a:t>
            </a:r>
            <a:r>
              <a:rPr lang="en-US" sz="4800" u="sng" dirty="0"/>
              <a:t>her words are wise, t</a:t>
            </a:r>
            <a:r>
              <a:rPr lang="en-US" sz="4800" u="sng" dirty="0">
                <a:latin typeface="Times New Roman" pitchFamily="18" charset="0"/>
              </a:rPr>
              <a:t>he teaching of grace is on her tongue</a:t>
            </a:r>
            <a:r>
              <a:rPr lang="en-US" sz="4800" dirty="0"/>
              <a:t>. 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9600" dirty="0"/>
              <a:t>Proverbs 31</a:t>
            </a:r>
          </a:p>
        </p:txBody>
      </p:sp>
    </p:spTree>
  </p:cSld>
  <p:clrMapOvr>
    <a:masterClrMapping/>
  </p:clrMapOvr>
  <p:transition>
    <p:wipe dir="r"/>
  </p:transition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954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4800" dirty="0"/>
              <a:t>24 She makes belted linen garments and sashes to sell to the merchants. 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4800" dirty="0"/>
              <a:t>25 She is clothed with strength and dignity, and she laughs without fear of the future. </a:t>
            </a:r>
          </a:p>
          <a:p>
            <a:pPr>
              <a:spcBef>
                <a:spcPts val="600"/>
              </a:spcBef>
              <a:buNone/>
              <a:defRPr/>
            </a:pPr>
            <a:r>
              <a:rPr lang="en-US" sz="4800" dirty="0"/>
              <a:t>26 When she speaks, </a:t>
            </a:r>
            <a:r>
              <a:rPr lang="en-US" sz="4800" u="sng" dirty="0"/>
              <a:t>her words are wise, t</a:t>
            </a:r>
            <a:r>
              <a:rPr lang="en-US" sz="4800" u="sng" dirty="0">
                <a:latin typeface="Times New Roman" pitchFamily="18" charset="0"/>
              </a:rPr>
              <a:t>he teaching of grace is on her tongue</a:t>
            </a:r>
            <a:r>
              <a:rPr lang="en-US" sz="4800" dirty="0"/>
              <a:t>. 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9600" dirty="0"/>
              <a:t>Proverbs 31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2667000" y="2819400"/>
            <a:ext cx="6096000" cy="609600"/>
          </a:xfrm>
          <a:prstGeom prst="rect">
            <a:avLst/>
          </a:prstGeom>
          <a:gradFill rotWithShape="1">
            <a:gsLst>
              <a:gs pos="0">
                <a:srgbClr val="000000"/>
              </a:gs>
              <a:gs pos="50000">
                <a:srgbClr val="000076"/>
              </a:gs>
              <a:gs pos="100000">
                <a:srgbClr val="000000"/>
              </a:gs>
            </a:gsLst>
            <a:lin ang="5400000" scaled="1"/>
          </a:gra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7000"/>
              </a:lnSpc>
            </a:pPr>
            <a:r>
              <a:rPr lang="en-US" sz="4400" b="0" dirty="0">
                <a:latin typeface="Times New Roman" pitchFamily="18" charset="0"/>
              </a:rPr>
              <a:t>She’s a Scripture teacher!</a:t>
            </a:r>
            <a:endParaRPr lang="en-US" sz="4400" b="0" i="1" dirty="0">
              <a:latin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2133600"/>
            <a:ext cx="8077200" cy="4038600"/>
          </a:xfrm>
        </p:spPr>
        <p:txBody>
          <a:bodyPr lIns="90488" tIns="44450" rIns="90488" bIns="44450"/>
          <a:lstStyle/>
          <a:p>
            <a:pPr>
              <a:spcBef>
                <a:spcPct val="10000"/>
              </a:spcBef>
              <a:buFont typeface="Wingdings" pitchFamily="2" charset="2"/>
              <a:buNone/>
              <a:defRPr/>
            </a:pPr>
            <a:r>
              <a:rPr lang="en-US" sz="6000" dirty="0"/>
              <a:t>Most of Proverbs is written to instruct young men</a:t>
            </a:r>
          </a:p>
          <a:p>
            <a:pPr>
              <a:spcBef>
                <a:spcPct val="10000"/>
              </a:spcBef>
              <a:buNone/>
              <a:defRPr/>
            </a:pPr>
            <a:r>
              <a:rPr lang="en-US" sz="6000" dirty="0"/>
              <a:t>Here we have a chapter of scripture for women</a:t>
            </a:r>
          </a:p>
          <a:p>
            <a:pPr>
              <a:spcBef>
                <a:spcPct val="10000"/>
              </a:spcBef>
              <a:buNone/>
              <a:defRPr/>
            </a:pPr>
            <a:r>
              <a:rPr lang="en-US" sz="6000" dirty="0"/>
              <a:t>And by a woman!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9600" dirty="0"/>
              <a:t>Proverbs 31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1295400" y="1905000"/>
            <a:ext cx="5410200" cy="2133600"/>
          </a:xfrm>
          <a:prstGeom prst="rect">
            <a:avLst/>
          </a:prstGeom>
          <a:gradFill rotWithShape="1">
            <a:gsLst>
              <a:gs pos="0">
                <a:srgbClr val="000000"/>
              </a:gs>
              <a:gs pos="50000">
                <a:srgbClr val="000076"/>
              </a:gs>
              <a:gs pos="100000">
                <a:srgbClr val="000000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5000"/>
              </a:lnSpc>
              <a:spcBef>
                <a:spcPts val="600"/>
              </a:spcBef>
            </a:pPr>
            <a:r>
              <a:rPr lang="en-US" sz="4400" b="0">
                <a:latin typeface="Times New Roman" pitchFamily="18" charset="0"/>
              </a:rPr>
              <a:t>1 The sayings of King </a:t>
            </a:r>
            <a:br>
              <a:rPr lang="en-US" sz="4400" b="0">
                <a:latin typeface="Times New Roman" pitchFamily="18" charset="0"/>
              </a:rPr>
            </a:br>
            <a:r>
              <a:rPr lang="en-US" sz="4400" b="0">
                <a:latin typeface="Times New Roman" pitchFamily="18" charset="0"/>
              </a:rPr>
              <a:t>   Lemuel—an inspired </a:t>
            </a:r>
            <a:br>
              <a:rPr lang="en-US" sz="4400" b="0">
                <a:latin typeface="Times New Roman" pitchFamily="18" charset="0"/>
              </a:rPr>
            </a:br>
            <a:r>
              <a:rPr lang="en-US" sz="4400" b="0">
                <a:latin typeface="Times New Roman" pitchFamily="18" charset="0"/>
              </a:rPr>
              <a:t>   utterance </a:t>
            </a:r>
            <a:r>
              <a:rPr lang="en-US" sz="4400" b="0" u="sng">
                <a:latin typeface="Times New Roman" pitchFamily="18" charset="0"/>
              </a:rPr>
              <a:t>his mother </a:t>
            </a:r>
            <a:br>
              <a:rPr lang="en-US" sz="4400" b="0" u="sng">
                <a:latin typeface="Times New Roman" pitchFamily="18" charset="0"/>
              </a:rPr>
            </a:br>
            <a:r>
              <a:rPr lang="en-US" sz="4400" b="0">
                <a:latin typeface="Times New Roman" pitchFamily="18" charset="0"/>
              </a:rPr>
              <a:t>   </a:t>
            </a:r>
            <a:r>
              <a:rPr lang="en-US" sz="4400" b="0" u="sng">
                <a:latin typeface="Times New Roman" pitchFamily="18" charset="0"/>
              </a:rPr>
              <a:t>taught him</a:t>
            </a:r>
            <a:r>
              <a:rPr lang="en-US" sz="4400" b="0">
                <a:latin typeface="Times New Roman" pitchFamily="18" charset="0"/>
              </a:rPr>
              <a:t>.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1676400" y="2362200"/>
            <a:ext cx="1828800" cy="609600"/>
          </a:xfrm>
          <a:prstGeom prst="rect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8" name="Straight Arrow Connector 7"/>
          <p:cNvCxnSpPr/>
          <p:nvPr/>
        </p:nvCxnSpPr>
        <p:spPr bwMode="auto">
          <a:xfrm rot="16200000" flipV="1">
            <a:off x="3314700" y="3086100"/>
            <a:ext cx="1676400" cy="1295400"/>
          </a:xfrm>
          <a:prstGeom prst="straightConnector1">
            <a:avLst/>
          </a:prstGeom>
          <a:solidFill>
            <a:schemeClr val="bg1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438400" y="4538132"/>
            <a:ext cx="5410200" cy="2133600"/>
          </a:xfrm>
          <a:prstGeom prst="rect">
            <a:avLst/>
          </a:prstGeom>
          <a:gradFill rotWithShape="1">
            <a:gsLst>
              <a:gs pos="0">
                <a:srgbClr val="000000"/>
              </a:gs>
              <a:gs pos="50000">
                <a:srgbClr val="000076"/>
              </a:gs>
              <a:gs pos="100000">
                <a:srgbClr val="000000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5000"/>
              </a:lnSpc>
              <a:spcBef>
                <a:spcPts val="600"/>
              </a:spcBef>
            </a:pPr>
            <a:r>
              <a:rPr lang="en-US" sz="4400" b="0" dirty="0">
                <a:latin typeface="Times New Roman" pitchFamily="18" charset="0"/>
              </a:rPr>
              <a:t>Not sure who he is</a:t>
            </a:r>
          </a:p>
          <a:p>
            <a:pPr algn="l">
              <a:lnSpc>
                <a:spcPct val="75000"/>
              </a:lnSpc>
              <a:spcBef>
                <a:spcPts val="600"/>
              </a:spcBef>
            </a:pPr>
            <a:r>
              <a:rPr lang="en-US" sz="4400" b="0" dirty="0">
                <a:latin typeface="Times New Roman" pitchFamily="18" charset="0"/>
              </a:rPr>
              <a:t>Could be a title:</a:t>
            </a:r>
            <a:br>
              <a:rPr lang="en-US" sz="4400" b="0" dirty="0">
                <a:latin typeface="Times New Roman" pitchFamily="18" charset="0"/>
              </a:rPr>
            </a:br>
            <a:r>
              <a:rPr lang="en-US" sz="4400" b="0" dirty="0">
                <a:latin typeface="Times New Roman" pitchFamily="18" charset="0"/>
              </a:rPr>
              <a:t>“Of God” or “Belongs to God”</a:t>
            </a:r>
          </a:p>
        </p:txBody>
      </p:sp>
    </p:spTree>
  </p:cSld>
  <p:clrMapOvr>
    <a:masterClrMapping/>
  </p:clrMapOvr>
  <p:transition>
    <p:wipe dir="r"/>
  </p:transition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954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4800" dirty="0"/>
              <a:t>24 She makes belted linen garments and sashes to sell to the merchants. 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4800" dirty="0"/>
              <a:t>25 She is clothed with strength and dignity, and she laughs without fear of the future. </a:t>
            </a:r>
          </a:p>
          <a:p>
            <a:pPr>
              <a:spcBef>
                <a:spcPts val="600"/>
              </a:spcBef>
              <a:buNone/>
              <a:defRPr/>
            </a:pPr>
            <a:r>
              <a:rPr lang="en-US" sz="4800" dirty="0"/>
              <a:t>26 When she speaks, </a:t>
            </a:r>
            <a:r>
              <a:rPr lang="en-US" sz="4800" u="sng" dirty="0"/>
              <a:t>her words are wise, t</a:t>
            </a:r>
            <a:r>
              <a:rPr lang="en-US" sz="4800" u="sng" dirty="0">
                <a:latin typeface="Times New Roman" pitchFamily="18" charset="0"/>
              </a:rPr>
              <a:t>he teaching of grace is on her tongue</a:t>
            </a:r>
            <a:r>
              <a:rPr lang="en-US" sz="4800" dirty="0"/>
              <a:t>. 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9600" dirty="0"/>
              <a:t>Proverbs 31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2667000" y="2743200"/>
            <a:ext cx="6324600" cy="1143000"/>
          </a:xfrm>
          <a:prstGeom prst="rect">
            <a:avLst/>
          </a:prstGeom>
          <a:gradFill rotWithShape="1">
            <a:gsLst>
              <a:gs pos="0">
                <a:srgbClr val="000000"/>
              </a:gs>
              <a:gs pos="50000">
                <a:srgbClr val="000076"/>
              </a:gs>
              <a:gs pos="100000">
                <a:srgbClr val="000000"/>
              </a:gs>
            </a:gsLst>
            <a:lin ang="5400000" scaled="1"/>
          </a:gra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8000"/>
              </a:lnSpc>
            </a:pPr>
            <a:r>
              <a:rPr lang="en-US" sz="4400" b="0" dirty="0">
                <a:latin typeface="Times New Roman" pitchFamily="18" charset="0"/>
              </a:rPr>
              <a:t>She has a service ministry and a ministry of the word!</a:t>
            </a:r>
            <a:endParaRPr lang="en-US" sz="4400" b="0" i="1" dirty="0">
              <a:latin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954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4800" dirty="0"/>
              <a:t>27 She carefully watches everything in her household and never wastes</a:t>
            </a:r>
            <a:br>
              <a:rPr lang="en-US" sz="4800" dirty="0"/>
            </a:br>
            <a:r>
              <a:rPr lang="en-US" sz="4800" dirty="0"/>
              <a:t>her time</a:t>
            </a:r>
            <a:r>
              <a:rPr lang="en-US" sz="5400" dirty="0"/>
              <a:t>. 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4800" dirty="0"/>
              <a:t>28 Her children stand and bless her. Her husband praises her: 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9600" dirty="0"/>
              <a:t>Proverbs 31</a:t>
            </a:r>
          </a:p>
        </p:txBody>
      </p:sp>
    </p:spTree>
  </p:cSld>
  <p:clrMapOvr>
    <a:masterClrMapping/>
  </p:clrMapOvr>
  <p:transition>
    <p:wipe dir="r"/>
  </p:transition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954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4800" dirty="0"/>
              <a:t>27 She carefully watches everything in her household and never wastes her time</a:t>
            </a:r>
            <a:r>
              <a:rPr lang="en-US" sz="5400" dirty="0"/>
              <a:t>. 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4800" dirty="0"/>
              <a:t>28 Her children stand and bless her. Her husband praises her: 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4800" dirty="0"/>
              <a:t>29 “There are many virtuous and capable women in the world, but you surpass them all!” 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9600" dirty="0"/>
              <a:t>Proverbs 31</a:t>
            </a:r>
          </a:p>
        </p:txBody>
      </p:sp>
    </p:spTree>
  </p:cSld>
  <p:clrMapOvr>
    <a:masterClrMapping/>
  </p:clrMapOvr>
  <p:transition>
    <p:wipe dir="r"/>
  </p:transition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954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4800" dirty="0"/>
              <a:t>27 She carefully watches everything in her household and never wastes her time</a:t>
            </a:r>
            <a:r>
              <a:rPr lang="en-US" sz="5400" dirty="0"/>
              <a:t>. 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4800" dirty="0"/>
              <a:t>28 Her children stand and bless her. Her husband praises her: 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4800" dirty="0"/>
              <a:t>29 “There are many </a:t>
            </a:r>
            <a:r>
              <a:rPr lang="en-US" sz="4800" dirty="0" err="1"/>
              <a:t>virtuou</a:t>
            </a:r>
            <a:r>
              <a:rPr lang="en-US" sz="4800" dirty="0"/>
              <a:t> and capable women in the world, but you surpass them all!” 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9600" dirty="0"/>
              <a:t>Proverbs 31</a:t>
            </a:r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5029200" y="4191000"/>
            <a:ext cx="2057400" cy="381000"/>
          </a:xfrm>
          <a:prstGeom prst="line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sm" len="sm"/>
            <a:tailEnd type="none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 flipV="1">
            <a:off x="5105400" y="4191000"/>
            <a:ext cx="1828800" cy="381000"/>
          </a:xfrm>
          <a:prstGeom prst="line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sm" len="sm"/>
            <a:tailEnd type="none"/>
          </a:ln>
          <a:effectLst/>
        </p:spPr>
      </p:cxnSp>
    </p:spTree>
  </p:cSld>
  <p:clrMapOvr>
    <a:masterClrMapping/>
  </p:clrMapOvr>
  <p:transition>
    <p:wipe dir="r"/>
  </p:transition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954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4800" dirty="0"/>
              <a:t>27 She carefully watches everything in her household and never wastes her time</a:t>
            </a:r>
            <a:r>
              <a:rPr lang="en-US" sz="5400" dirty="0"/>
              <a:t>. 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4800" dirty="0"/>
              <a:t>28 Her children stand and bless her. Her husband praises her: 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4800" dirty="0"/>
              <a:t>29 “There are many virtuous and capable women in the world, but you surpass them all!” 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9600" dirty="0"/>
              <a:t>Proverbs 31</a:t>
            </a:r>
          </a:p>
        </p:txBody>
      </p:sp>
      <p:cxnSp>
        <p:nvCxnSpPr>
          <p:cNvPr id="4" name="Straight Arrow Connector 3"/>
          <p:cNvCxnSpPr/>
          <p:nvPr/>
        </p:nvCxnSpPr>
        <p:spPr bwMode="auto">
          <a:xfrm>
            <a:off x="2743200" y="3124200"/>
            <a:ext cx="2362200" cy="114300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09600" y="2819400"/>
            <a:ext cx="2133600" cy="609600"/>
          </a:xfrm>
          <a:prstGeom prst="rect">
            <a:avLst/>
          </a:prstGeom>
          <a:gradFill rotWithShape="1">
            <a:gsLst>
              <a:gs pos="0">
                <a:srgbClr val="000000"/>
              </a:gs>
              <a:gs pos="50000">
                <a:srgbClr val="000076"/>
              </a:gs>
              <a:gs pos="100000">
                <a:srgbClr val="000000"/>
              </a:gs>
            </a:gsLst>
            <a:lin ang="5400000" scaled="1"/>
          </a:gra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5000"/>
              </a:lnSpc>
              <a:spcBef>
                <a:spcPts val="600"/>
              </a:spcBef>
            </a:pPr>
            <a:r>
              <a:rPr lang="en-US" sz="4400" b="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khah·yil</a:t>
            </a:r>
            <a:endParaRPr lang="en-US" sz="4400" b="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5029200" y="4191000"/>
            <a:ext cx="2057400" cy="381000"/>
          </a:xfrm>
          <a:prstGeom prst="line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sm" len="sm"/>
            <a:tailEnd type="none"/>
          </a:ln>
          <a:effectLst/>
        </p:spPr>
      </p:cxnSp>
      <p:cxnSp>
        <p:nvCxnSpPr>
          <p:cNvPr id="7" name="Straight Connector 6"/>
          <p:cNvCxnSpPr/>
          <p:nvPr/>
        </p:nvCxnSpPr>
        <p:spPr bwMode="auto">
          <a:xfrm flipV="1">
            <a:off x="5105400" y="4191000"/>
            <a:ext cx="1828800" cy="381000"/>
          </a:xfrm>
          <a:prstGeom prst="line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sm" len="sm"/>
            <a:tailEnd type="none"/>
          </a:ln>
          <a:effectLst/>
        </p:spPr>
      </p:cxnSp>
    </p:spTree>
  </p:cSld>
  <p:clrMapOvr>
    <a:masterClrMapping/>
  </p:clrMapOvr>
  <p:transition>
    <p:wipe dir="r"/>
  </p:transition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954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4800" dirty="0"/>
              <a:t>27 She carefully watches everything in her household and never wastes her time</a:t>
            </a:r>
            <a:r>
              <a:rPr lang="en-US" sz="5400" dirty="0"/>
              <a:t>. 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4800" dirty="0"/>
              <a:t>28 Her children stand and bless her. Her husband praises her: 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4800" dirty="0"/>
              <a:t>29 “There are many strong and capable women in the world, but you surpass them all!” 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9600" dirty="0"/>
              <a:t>Proverbs 31</a:t>
            </a:r>
          </a:p>
        </p:txBody>
      </p:sp>
      <p:cxnSp>
        <p:nvCxnSpPr>
          <p:cNvPr id="4" name="Straight Arrow Connector 3"/>
          <p:cNvCxnSpPr/>
          <p:nvPr/>
        </p:nvCxnSpPr>
        <p:spPr bwMode="auto">
          <a:xfrm>
            <a:off x="2743200" y="3124200"/>
            <a:ext cx="2362200" cy="114300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09600" y="2819400"/>
            <a:ext cx="2133600" cy="609600"/>
          </a:xfrm>
          <a:prstGeom prst="rect">
            <a:avLst/>
          </a:prstGeom>
          <a:gradFill rotWithShape="1">
            <a:gsLst>
              <a:gs pos="0">
                <a:srgbClr val="000000"/>
              </a:gs>
              <a:gs pos="50000">
                <a:srgbClr val="000076"/>
              </a:gs>
              <a:gs pos="100000">
                <a:srgbClr val="000000"/>
              </a:gs>
            </a:gsLst>
            <a:lin ang="5400000" scaled="1"/>
          </a:gra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5000"/>
              </a:lnSpc>
              <a:spcBef>
                <a:spcPts val="600"/>
              </a:spcBef>
            </a:pPr>
            <a:r>
              <a:rPr lang="en-US" sz="4400" b="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khah·yil</a:t>
            </a:r>
            <a:endParaRPr lang="en-US" sz="4400" b="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954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4800" dirty="0"/>
              <a:t>27 She carefully watches everything in her household and never wastes her time</a:t>
            </a:r>
            <a:r>
              <a:rPr lang="en-US" sz="5400" dirty="0"/>
              <a:t>. 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4800" dirty="0"/>
              <a:t>28 Her children stand and bless her. Her husband praises her: 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4800" dirty="0"/>
              <a:t>29 “There are many strong and capable women in the world, but you surpass them all!” 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9600" dirty="0"/>
              <a:t>Proverbs 31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810000" y="5562600"/>
            <a:ext cx="5181600" cy="1143000"/>
          </a:xfrm>
          <a:prstGeom prst="rect">
            <a:avLst/>
          </a:prstGeom>
          <a:gradFill rotWithShape="1">
            <a:gsLst>
              <a:gs pos="0">
                <a:srgbClr val="000000"/>
              </a:gs>
              <a:gs pos="50000">
                <a:srgbClr val="000076"/>
              </a:gs>
              <a:gs pos="100000">
                <a:srgbClr val="000000"/>
              </a:gs>
            </a:gsLst>
            <a:lin ang="5400000" scaled="1"/>
          </a:gra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5000"/>
              </a:lnSpc>
              <a:spcBef>
                <a:spcPts val="600"/>
              </a:spcBef>
            </a:pPr>
            <a:r>
              <a:rPr lang="en-US" sz="44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She must have done a great job as a parent!</a:t>
            </a:r>
          </a:p>
        </p:txBody>
      </p:sp>
    </p:spTree>
  </p:cSld>
  <p:clrMapOvr>
    <a:masterClrMapping/>
  </p:clrMapOvr>
  <p:transition>
    <p:wipe dir="r"/>
  </p:transition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3716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4800" dirty="0"/>
              <a:t>30 Charm is deceptive, and beauty does not last; but a woman who reveres the Lord will be greatly praised. 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9600" dirty="0"/>
              <a:t>Proverbs 31</a:t>
            </a:r>
          </a:p>
        </p:txBody>
      </p:sp>
    </p:spTree>
  </p:cSld>
  <p:clrMapOvr>
    <a:masterClrMapping/>
  </p:clrMapOvr>
  <p:transition>
    <p:wipe dir="r"/>
  </p:transition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3716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4800" dirty="0"/>
              <a:t>30 Charm is deceptive, and beauty does not last; but a woman who reveres the Lord will be greatly praised. 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9600" dirty="0"/>
              <a:t>Proverbs 31</a:t>
            </a:r>
          </a:p>
        </p:txBody>
      </p:sp>
      <p:cxnSp>
        <p:nvCxnSpPr>
          <p:cNvPr id="6" name="Straight Arrow Connector 5"/>
          <p:cNvCxnSpPr/>
          <p:nvPr/>
        </p:nvCxnSpPr>
        <p:spPr bwMode="auto">
          <a:xfrm flipH="1" flipV="1">
            <a:off x="2057400" y="2743200"/>
            <a:ext cx="1524000" cy="76200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819400" y="3124200"/>
            <a:ext cx="4724400" cy="990600"/>
          </a:xfrm>
          <a:prstGeom prst="rect">
            <a:avLst/>
          </a:prstGeom>
          <a:gradFill rotWithShape="1">
            <a:gsLst>
              <a:gs pos="0">
                <a:srgbClr val="000000"/>
              </a:gs>
              <a:gs pos="50000">
                <a:srgbClr val="000076"/>
              </a:gs>
              <a:gs pos="100000">
                <a:srgbClr val="000000"/>
              </a:gs>
            </a:gsLst>
            <a:lin ang="5400000" scaled="1"/>
          </a:gra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5000"/>
              </a:lnSpc>
            </a:pPr>
            <a:r>
              <a:rPr lang="en-US" sz="4400" b="0" dirty="0">
                <a:latin typeface="Times New Roman" pitchFamily="18" charset="0"/>
              </a:rPr>
              <a:t>To feel deep respect or admiration</a:t>
            </a:r>
            <a:endParaRPr lang="en-US" sz="4000" b="0" dirty="0">
              <a:latin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3716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ts val="600"/>
              </a:spcBef>
              <a:buNone/>
              <a:defRPr/>
            </a:pPr>
            <a:r>
              <a:rPr lang="en-US" sz="4800" dirty="0"/>
              <a:t>30 Charm is deceptive, and beauty does not last; but a woman who reveres the Lord will be greatly praised. 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4800" dirty="0"/>
              <a:t>31 Reward her for all she has done. Let her deeds publicly declare her praise. 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9600" dirty="0"/>
              <a:t>Proverbs 31</a:t>
            </a:r>
          </a:p>
        </p:txBody>
      </p:sp>
    </p:spTree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den1">
  <a:themeElements>
    <a:clrScheme name="">
      <a:dk1>
        <a:srgbClr val="919191"/>
      </a:dk1>
      <a:lt1>
        <a:srgbClr val="FFFFFF"/>
      </a:lt1>
      <a:dk2>
        <a:srgbClr val="0000F8"/>
      </a:dk2>
      <a:lt2>
        <a:srgbClr val="FAFD00"/>
      </a:lt2>
      <a:accent1>
        <a:srgbClr val="618FFD"/>
      </a:accent1>
      <a:accent2>
        <a:srgbClr val="FAFD00"/>
      </a:accent2>
      <a:accent3>
        <a:srgbClr val="AAAAFB"/>
      </a:accent3>
      <a:accent4>
        <a:srgbClr val="DADADA"/>
      </a:accent4>
      <a:accent5>
        <a:srgbClr val="B7C6FE"/>
      </a:accent5>
      <a:accent6>
        <a:srgbClr val="E3E500"/>
      </a:accent6>
      <a:hlink>
        <a:srgbClr val="FC0128"/>
      </a:hlink>
      <a:folHlink>
        <a:srgbClr val="CECECE"/>
      </a:folHlink>
    </a:clrScheme>
    <a:fontScheme name="den1.po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57150" cap="flat" cmpd="sng" algn="ctr">
          <a:solidFill>
            <a:schemeClr val="tx1"/>
          </a:solidFill>
          <a:prstDash val="solid"/>
          <a:round/>
          <a:headEnd type="none" w="sm" len="sm"/>
          <a:tailEnd type="triangle" w="med" len="med"/>
        </a:ln>
        <a:effectLst/>
      </a:spPr>
      <a:bodyPr vert="horz" wrap="non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solidFill>
          <a:schemeClr val="bg1"/>
        </a:solidFill>
        <a:ln w="57150" cap="flat" cmpd="sng" algn="ctr">
          <a:solidFill>
            <a:schemeClr val="tx1"/>
          </a:solidFill>
          <a:prstDash val="solid"/>
          <a:round/>
          <a:headEnd type="none" w="sm" len="sm"/>
          <a:tailEnd type="arrow"/>
        </a:ln>
        <a:effectLst/>
      </a:spPr>
      <a:bodyPr/>
      <a:lstStyle/>
    </a:lnDef>
  </a:objectDefaults>
  <a:extraClrSchemeLst>
    <a:extraClrScheme>
      <a:clrScheme name="den1.pot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n1.po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n1.pot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n1.pot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n1.pot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n1.pot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n1.pot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Office\Templates\den1.pot</Template>
  <TotalTime>0</TotalTime>
  <Words>4959</Words>
  <Application>Microsoft Office PowerPoint</Application>
  <PresentationFormat>Letter Paper (8.5x11 in)</PresentationFormat>
  <Paragraphs>492</Paragraphs>
  <Slides>105</Slides>
  <Notes>105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105</vt:i4>
      </vt:variant>
    </vt:vector>
  </HeadingPairs>
  <TitlesOfParts>
    <vt:vector size="109" baseType="lpstr">
      <vt:lpstr>Arial</vt:lpstr>
      <vt:lpstr>Times New Roman</vt:lpstr>
      <vt:lpstr>Wingdings</vt:lpstr>
      <vt:lpstr>den1</vt:lpstr>
      <vt:lpstr>Proverbs 31</vt:lpstr>
      <vt:lpstr>Proverbs 31</vt:lpstr>
      <vt:lpstr>Proverbs 31</vt:lpstr>
      <vt:lpstr>Proverbs 31</vt:lpstr>
      <vt:lpstr>Proverbs 31</vt:lpstr>
      <vt:lpstr>Proverbs 31</vt:lpstr>
      <vt:lpstr>Proverbs 31</vt:lpstr>
      <vt:lpstr>Proverbs 31</vt:lpstr>
      <vt:lpstr>Proverbs 31</vt:lpstr>
      <vt:lpstr>Proverbs 31</vt:lpstr>
      <vt:lpstr>Proverbs 31</vt:lpstr>
      <vt:lpstr>Proverbs 31</vt:lpstr>
      <vt:lpstr>Proverbs 31</vt:lpstr>
      <vt:lpstr>Proverbs 31</vt:lpstr>
      <vt:lpstr>Proverbs 31</vt:lpstr>
      <vt:lpstr>Proverbs 31</vt:lpstr>
      <vt:lpstr>Proverbs 31</vt:lpstr>
      <vt:lpstr>Proverbs 31</vt:lpstr>
      <vt:lpstr>Proverbs 31</vt:lpstr>
      <vt:lpstr>Proverbs 31</vt:lpstr>
      <vt:lpstr>Proverbs 31</vt:lpstr>
      <vt:lpstr>Proverbs 31</vt:lpstr>
      <vt:lpstr>Proverbs 31</vt:lpstr>
      <vt:lpstr>Proverbs 31</vt:lpstr>
      <vt:lpstr>Proverbs 31</vt:lpstr>
      <vt:lpstr>Proverbs 31</vt:lpstr>
      <vt:lpstr>Proverbs 31</vt:lpstr>
      <vt:lpstr>Proverbs 31</vt:lpstr>
      <vt:lpstr>Proverbs 31</vt:lpstr>
      <vt:lpstr>Proverbs 31</vt:lpstr>
      <vt:lpstr>Proverbs 31</vt:lpstr>
      <vt:lpstr>Proverbs 31</vt:lpstr>
      <vt:lpstr>Proverbs 31</vt:lpstr>
      <vt:lpstr>Proverbs 31</vt:lpstr>
      <vt:lpstr>Proverbs 31</vt:lpstr>
      <vt:lpstr>Proverbs 31</vt:lpstr>
      <vt:lpstr>Proverbs 31</vt:lpstr>
      <vt:lpstr>Proverbs 31</vt:lpstr>
      <vt:lpstr>Proverbs 31</vt:lpstr>
      <vt:lpstr>Proverbs 31</vt:lpstr>
      <vt:lpstr>Proverbs 31</vt:lpstr>
      <vt:lpstr>Proverbs 31</vt:lpstr>
      <vt:lpstr>Proverbs 31</vt:lpstr>
      <vt:lpstr>Proverbs 31</vt:lpstr>
      <vt:lpstr>Proverbs 31</vt:lpstr>
      <vt:lpstr>Proverbs 31</vt:lpstr>
      <vt:lpstr>Proverbs 31</vt:lpstr>
      <vt:lpstr>Proverbs 31</vt:lpstr>
      <vt:lpstr>Proverbs 31</vt:lpstr>
      <vt:lpstr>Proverbs 31</vt:lpstr>
      <vt:lpstr>Proverbs 31</vt:lpstr>
      <vt:lpstr>Proverbs 31</vt:lpstr>
      <vt:lpstr>Proverbs 31</vt:lpstr>
      <vt:lpstr>Proverbs 31</vt:lpstr>
      <vt:lpstr>Proverbs 31</vt:lpstr>
      <vt:lpstr>Proverbs 31</vt:lpstr>
      <vt:lpstr>Proverbs 31</vt:lpstr>
      <vt:lpstr>Proverbs 31</vt:lpstr>
      <vt:lpstr>Proverbs 31</vt:lpstr>
      <vt:lpstr>Proverbs 31</vt:lpstr>
      <vt:lpstr>Proverbs 31</vt:lpstr>
      <vt:lpstr>Proverbs 31</vt:lpstr>
      <vt:lpstr>Proverbs 31</vt:lpstr>
      <vt:lpstr>Proverbs 31</vt:lpstr>
      <vt:lpstr>Proverbs 31</vt:lpstr>
      <vt:lpstr>Proverbs 31</vt:lpstr>
      <vt:lpstr>Proverbs 31</vt:lpstr>
      <vt:lpstr>Proverbs 31</vt:lpstr>
      <vt:lpstr>Proverbs 31</vt:lpstr>
      <vt:lpstr>Proverbs 31</vt:lpstr>
      <vt:lpstr>Proverbs 31</vt:lpstr>
      <vt:lpstr>Proverbs 31</vt:lpstr>
      <vt:lpstr>Proverbs 31</vt:lpstr>
      <vt:lpstr>Proverbs 31</vt:lpstr>
      <vt:lpstr>Proverbs 31</vt:lpstr>
      <vt:lpstr>Proverbs 31</vt:lpstr>
      <vt:lpstr>Proverbs 31</vt:lpstr>
      <vt:lpstr>Proverbs 31</vt:lpstr>
      <vt:lpstr>Proverbs 31</vt:lpstr>
      <vt:lpstr>Proverbs 31</vt:lpstr>
      <vt:lpstr>Proverbs 31</vt:lpstr>
      <vt:lpstr>Proverbs 31</vt:lpstr>
      <vt:lpstr>Proverbs 31</vt:lpstr>
      <vt:lpstr>Proverbs 31</vt:lpstr>
      <vt:lpstr>Proverbs 31</vt:lpstr>
      <vt:lpstr>Proverbs 31</vt:lpstr>
      <vt:lpstr>Proverbs 31</vt:lpstr>
      <vt:lpstr>Proverbs 31</vt:lpstr>
      <vt:lpstr>Proverbs 31</vt:lpstr>
      <vt:lpstr>Proverbs 31</vt:lpstr>
      <vt:lpstr>Proverbs 31</vt:lpstr>
      <vt:lpstr>Proverbs 31</vt:lpstr>
      <vt:lpstr>Proverbs 31</vt:lpstr>
      <vt:lpstr>Proverbs 31</vt:lpstr>
      <vt:lpstr>Proverbs 31</vt:lpstr>
      <vt:lpstr>Proverbs 31</vt:lpstr>
      <vt:lpstr>Proverbs 31</vt:lpstr>
      <vt:lpstr>Proverbs 31</vt:lpstr>
      <vt:lpstr>Proverbs 31</vt:lpstr>
      <vt:lpstr>Proverbs 31</vt:lpstr>
      <vt:lpstr>Proverbs 31</vt:lpstr>
      <vt:lpstr>Proverbs 31</vt:lpstr>
      <vt:lpstr>Proverbs 31</vt:lpstr>
      <vt:lpstr>Proverbs 31</vt:lpstr>
      <vt:lpstr>Proverbs 31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2025-03-24T14:27:20Z</dcterms:created>
  <dcterms:modified xsi:type="dcterms:W3CDTF">2025-03-24T14:27:25Z</dcterms:modified>
</cp:coreProperties>
</file>