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1"/>
  </p:sldMasterIdLst>
  <p:notesMasterIdLst>
    <p:notesMasterId r:id="rId38"/>
  </p:notesMasterIdLst>
  <p:sldIdLst>
    <p:sldId id="7072" r:id="rId2"/>
    <p:sldId id="7482" r:id="rId3"/>
    <p:sldId id="9311" r:id="rId4"/>
    <p:sldId id="7479" r:id="rId5"/>
    <p:sldId id="7471" r:id="rId6"/>
    <p:sldId id="262" r:id="rId7"/>
    <p:sldId id="268" r:id="rId8"/>
    <p:sldId id="263" r:id="rId9"/>
    <p:sldId id="269" r:id="rId10"/>
    <p:sldId id="270" r:id="rId11"/>
    <p:sldId id="7472" r:id="rId12"/>
    <p:sldId id="7473" r:id="rId13"/>
    <p:sldId id="7474" r:id="rId14"/>
    <p:sldId id="9313" r:id="rId15"/>
    <p:sldId id="9312" r:id="rId16"/>
    <p:sldId id="264" r:id="rId17"/>
    <p:sldId id="265" r:id="rId18"/>
    <p:sldId id="7477" r:id="rId19"/>
    <p:sldId id="7478" r:id="rId20"/>
    <p:sldId id="7451" r:id="rId21"/>
    <p:sldId id="259" r:id="rId22"/>
    <p:sldId id="7437" r:id="rId23"/>
    <p:sldId id="7439" r:id="rId24"/>
    <p:sldId id="7440" r:id="rId25"/>
    <p:sldId id="7468" r:id="rId26"/>
    <p:sldId id="7456" r:id="rId27"/>
    <p:sldId id="7457" r:id="rId28"/>
    <p:sldId id="7458" r:id="rId29"/>
    <p:sldId id="7459" r:id="rId30"/>
    <p:sldId id="7464" r:id="rId31"/>
    <p:sldId id="7466" r:id="rId32"/>
    <p:sldId id="7441" r:id="rId33"/>
    <p:sldId id="7442" r:id="rId34"/>
    <p:sldId id="7444" r:id="rId35"/>
    <p:sldId id="7481" r:id="rId36"/>
    <p:sldId id="7445"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00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170" autoAdjust="0"/>
    <p:restoredTop sz="77897" autoAdjust="0"/>
  </p:normalViewPr>
  <p:slideViewPr>
    <p:cSldViewPr snapToGrid="0" snapToObjects="1">
      <p:cViewPr varScale="1">
        <p:scale>
          <a:sx n="56" d="100"/>
          <a:sy n="56" d="100"/>
        </p:scale>
        <p:origin x="68" y="1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DBA0FF-D285-E34C-BA1E-C44D8BC4A3E8}" type="datetimeFigureOut">
              <a:rPr lang="en-US" smtClean="0"/>
              <a:t>9/10/2024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934AE0-28B3-CA40-B331-C3153C3B41CF}" type="slidenum">
              <a:rPr lang="en-US" smtClean="0"/>
              <a:t>‹#›</a:t>
            </a:fld>
            <a:endParaRPr lang="en-US"/>
          </a:p>
        </p:txBody>
      </p:sp>
    </p:spTree>
    <p:extLst>
      <p:ext uri="{BB962C8B-B14F-4D97-AF65-F5344CB8AC3E}">
        <p14:creationId xmlns:p14="http://schemas.microsoft.com/office/powerpoint/2010/main" val="3307006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BD58B51-2E9D-4563-9B44-A7BEAA1385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7183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09875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18313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41360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6027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695031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03136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97917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27019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645556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7738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9255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6372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63585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78815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00936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30258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820034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077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9506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37792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9383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66269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044776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30004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20672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06561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98917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375724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6446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80021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82799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484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99913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2356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B8532-157C-EB4A-91B3-5515B938B2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9824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000" cap="all" baseline="0">
                <a:solidFill>
                  <a:srgbClr val="72DB2B"/>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2"/>
            <a:ext cx="2743200" cy="365125"/>
          </a:xfrm>
        </p:spPr>
        <p:txBody>
          <a:bodyPr/>
          <a:lstStyle/>
          <a:p>
            <a:fld id="{1D8BD707-D9CF-40AE-B4C6-C98DA3205C09}" type="datetimeFigureOut">
              <a:rPr lang="en-US" smtClean="0"/>
              <a:pPr/>
              <a:t>9/10/2024</a:t>
            </a:fld>
            <a:endParaRPr lang="en-US"/>
          </a:p>
        </p:txBody>
      </p:sp>
      <p:sp>
        <p:nvSpPr>
          <p:cNvPr id="5" name="Footer Placeholder 4"/>
          <p:cNvSpPr>
            <a:spLocks noGrp="1"/>
          </p:cNvSpPr>
          <p:nvPr>
            <p:ph type="ftr" sz="quarter" idx="11"/>
          </p:nvPr>
        </p:nvSpPr>
        <p:spPr>
          <a:xfrm>
            <a:off x="1876424" y="5410202"/>
            <a:ext cx="5124886" cy="365125"/>
          </a:xfrm>
        </p:spPr>
        <p:txBody>
          <a:bodyPr/>
          <a:lstStyle/>
          <a:p>
            <a:endParaRPr lang="en-US"/>
          </a:p>
        </p:txBody>
      </p:sp>
      <p:sp>
        <p:nvSpPr>
          <p:cNvPr id="6" name="Slide Number Placeholder 5"/>
          <p:cNvSpPr>
            <a:spLocks noGrp="1"/>
          </p:cNvSpPr>
          <p:nvPr>
            <p:ph type="sldNum" sz="quarter" idx="12"/>
          </p:nvPr>
        </p:nvSpPr>
        <p:spPr>
          <a:xfrm>
            <a:off x="9896912" y="5410200"/>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27295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7406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77761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01234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18135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9/10/2024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22615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9/10/2024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74750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552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72DB2B"/>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3968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67994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9/10/2024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178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9/10/2024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32603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23814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1984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60853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D8BD707-D9CF-40AE-B4C6-C98DA3205C09}" type="datetimeFigureOut">
              <a:rPr lang="en-US" smtClean="0"/>
              <a:pPr/>
              <a:t>9/10/2024</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85699039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defTabSz="914446"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A close up of a logo&#10;&#10;Description generated with very high confidence">
            <a:extLst>
              <a:ext uri="{FF2B5EF4-FFF2-40B4-BE49-F238E27FC236}">
                <a16:creationId xmlns:a16="http://schemas.microsoft.com/office/drawing/2014/main" id="{11FF8F9F-6812-49BC-8A29-5B523B93D8B7}"/>
              </a:ext>
            </a:extLst>
          </p:cNvPr>
          <p:cNvPicPr>
            <a:picLocks noChangeAspect="1"/>
          </p:cNvPicPr>
          <p:nvPr/>
        </p:nvPicPr>
        <p:blipFill>
          <a:blip r:embed="rId3"/>
          <a:stretch>
            <a:fillRect/>
          </a:stretch>
        </p:blipFill>
        <p:spPr>
          <a:xfrm>
            <a:off x="-64814" y="0"/>
            <a:ext cx="12192000" cy="6868085"/>
          </a:xfrm>
          <a:prstGeom prst="rect">
            <a:avLst/>
          </a:prstGeom>
          <a:solidFill>
            <a:schemeClr val="accent4">
              <a:lumMod val="75000"/>
            </a:schemeClr>
          </a:solidFill>
        </p:spPr>
      </p:pic>
      <p:sp>
        <p:nvSpPr>
          <p:cNvPr id="12" name="TextBox 11">
            <a:extLst>
              <a:ext uri="{FF2B5EF4-FFF2-40B4-BE49-F238E27FC236}">
                <a16:creationId xmlns:a16="http://schemas.microsoft.com/office/drawing/2014/main" id="{FA3A1027-56C0-4587-967E-2C364C4E81AC}"/>
              </a:ext>
            </a:extLst>
          </p:cNvPr>
          <p:cNvSpPr txBox="1"/>
          <p:nvPr/>
        </p:nvSpPr>
        <p:spPr>
          <a:xfrm>
            <a:off x="296260" y="175207"/>
            <a:ext cx="10397514" cy="178510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Tahoma"/>
              </a:rPr>
              <a:t>Luke 5:12-32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Tahoma"/>
              </a:rPr>
              <a:t>Reaching the Rejects</a:t>
            </a:r>
          </a:p>
        </p:txBody>
      </p:sp>
    </p:spTree>
    <p:extLst>
      <p:ext uri="{BB962C8B-B14F-4D97-AF65-F5344CB8AC3E}">
        <p14:creationId xmlns:p14="http://schemas.microsoft.com/office/powerpoint/2010/main" val="1162371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531917"/>
            <a:ext cx="10515600" cy="4645046"/>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5:17 – “One day while Jesus was teaching, </a:t>
            </a:r>
            <a:r>
              <a:rPr lang="en-US" sz="3400" dirty="0">
                <a:solidFill>
                  <a:srgbClr val="FFFF00"/>
                </a:solidFill>
                <a:latin typeface="Baskerville" panose="02020502070401020303" pitchFamily="18" charset="0"/>
                <a:ea typeface="Baskerville" panose="02020502070401020303" pitchFamily="18" charset="0"/>
              </a:rPr>
              <a:t>some Pharisees and teachers of the religious law were sitting nearby</a:t>
            </a:r>
            <a:r>
              <a:rPr lang="en-US" sz="3400" dirty="0">
                <a:latin typeface="Baskerville" panose="02020502070401020303" pitchFamily="18" charset="0"/>
                <a:ea typeface="Baskerville" panose="02020502070401020303" pitchFamily="18" charset="0"/>
              </a:rPr>
              <a:t>. (It seemed that these men showed up from every village in all Galilee and Judea, as well as from Jerusalem.) And the Lord’s healing power was strongly with Jesus.”</a:t>
            </a:r>
          </a:p>
          <a:p>
            <a:pPr marL="0" indent="0">
              <a:buNone/>
            </a:pPr>
            <a:endParaRPr lang="en-US" sz="3400" dirty="0">
              <a:latin typeface="Baskerville" panose="02020502070401020303" pitchFamily="18" charset="0"/>
              <a:ea typeface="Baskerville" panose="02020502070401020303" pitchFamily="18" charset="0"/>
            </a:endParaRPr>
          </a:p>
          <a:p>
            <a:pPr marL="0" indent="0">
              <a:buNone/>
            </a:pPr>
            <a:endParaRPr lang="en-US" sz="3400" dirty="0">
              <a:solidFill>
                <a:srgbClr val="FFFF00"/>
              </a:solidFill>
              <a:latin typeface="Baskerville" panose="02020502070401020303" pitchFamily="18" charset="0"/>
              <a:ea typeface="Baskerville" panose="02020502070401020303" pitchFamily="18" charset="0"/>
            </a:endParaRPr>
          </a:p>
          <a:p>
            <a:pPr marL="0" indent="0">
              <a:buNone/>
            </a:pPr>
            <a:endParaRPr lang="en-US" sz="3400" dirty="0">
              <a:latin typeface="Baskerville" panose="02020502070401020303" pitchFamily="18" charset="0"/>
              <a:ea typeface="Baskerville" panose="02020502070401020303" pitchFamily="18" charset="0"/>
            </a:endParaRPr>
          </a:p>
        </p:txBody>
      </p:sp>
      <p:sp>
        <p:nvSpPr>
          <p:cNvPr id="6" name="Content Placeholder 2">
            <a:extLst>
              <a:ext uri="{FF2B5EF4-FFF2-40B4-BE49-F238E27FC236}">
                <a16:creationId xmlns:a16="http://schemas.microsoft.com/office/drawing/2014/main" id="{DAAF1DA1-8CF9-C246-8F0E-D9F00199FA04}"/>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1) The Leper</a:t>
            </a:r>
          </a:p>
        </p:txBody>
      </p:sp>
    </p:spTree>
    <p:extLst>
      <p:ext uri="{BB962C8B-B14F-4D97-AF65-F5344CB8AC3E}">
        <p14:creationId xmlns:p14="http://schemas.microsoft.com/office/powerpoint/2010/main" val="585299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3217333"/>
            <a:ext cx="10515600" cy="2959630"/>
          </a:xfrm>
        </p:spPr>
        <p:txBody>
          <a:bodyPr>
            <a:normAutofit fontScale="92500" lnSpcReduction="20000"/>
          </a:bodyPr>
          <a:lstStyle/>
          <a:p>
            <a:pPr marL="0" indent="0">
              <a:buNone/>
            </a:pPr>
            <a:r>
              <a:rPr lang="en-US" altLang="en-US" sz="3600" dirty="0">
                <a:latin typeface="Baskerville" panose="02020502070401020303" pitchFamily="18" charset="0"/>
                <a:ea typeface="Baskerville" panose="02020502070401020303" pitchFamily="18" charset="0"/>
              </a:rPr>
              <a:t>The Pharisees appear to have been primarily middle-class businessmen and merchants more involved in the synagogue communities.</a:t>
            </a:r>
          </a:p>
          <a:p>
            <a:pPr marL="0" indent="0">
              <a:buNone/>
            </a:pPr>
            <a:r>
              <a:rPr lang="en-US" altLang="en-US" sz="3600" dirty="0">
                <a:latin typeface="Baskerville" panose="02020502070401020303" pitchFamily="18" charset="0"/>
                <a:ea typeface="Baskerville" panose="02020502070401020303" pitchFamily="18" charset="0"/>
              </a:rPr>
              <a:t>Josephus claims that the Pharisees numbered about six thousand.</a:t>
            </a:r>
          </a:p>
          <a:p>
            <a:pPr marL="0" indent="0">
              <a:buNone/>
            </a:pPr>
            <a:endParaRPr lang="en-US" sz="3400" dirty="0">
              <a:latin typeface="Baskerville" panose="02020502070401020303" pitchFamily="18" charset="0"/>
              <a:ea typeface="Baskerville" panose="02020502070401020303" pitchFamily="18" charset="0"/>
            </a:endParaRPr>
          </a:p>
        </p:txBody>
      </p:sp>
      <p:sp>
        <p:nvSpPr>
          <p:cNvPr id="8" name="Text Placeholder 6">
            <a:extLst>
              <a:ext uri="{FF2B5EF4-FFF2-40B4-BE49-F238E27FC236}">
                <a16:creationId xmlns:a16="http://schemas.microsoft.com/office/drawing/2014/main" id="{9E54639A-9E6A-FE44-BF3E-4B4D295C08A4}"/>
              </a:ext>
            </a:extLst>
          </p:cNvPr>
          <p:cNvSpPr txBox="1">
            <a:spLocks noChangeArrowheads="1"/>
          </p:cNvSpPr>
          <p:nvPr/>
        </p:nvSpPr>
        <p:spPr>
          <a:xfrm>
            <a:off x="792481" y="1371600"/>
            <a:ext cx="8416290" cy="1346836"/>
          </a:xfrm>
          <a:prstGeom prst="rect">
            <a:avLst/>
          </a:prstGeom>
        </p:spPr>
        <p:txBody>
          <a:bodyPr vert="horz" lIns="91440" tIns="45720" rIns="91440" bIns="45720" rtlCol="0" anchor="t"/>
          <a:lstStyle>
            <a:defPPr>
              <a:defRPr lang="en-US"/>
            </a:defPPr>
            <a:lvl1pPr marL="0" algn="l" defTabSz="914400" rtl="0" eaLnBrk="1" latinLnBrk="0" hangingPunct="1">
              <a:defRPr sz="1100" b="0" i="0" kern="1200">
                <a:solidFill>
                  <a:schemeClr val="tx1">
                    <a:tint val="75000"/>
                    <a:alpha val="6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920" dirty="0">
                <a:latin typeface="Baskerville" panose="02020502070401020303" pitchFamily="18" charset="0"/>
                <a:ea typeface="Baskerville" panose="02020502070401020303" pitchFamily="18" charset="0"/>
              </a:rPr>
              <a:t>Arnold, Clinton E. Zondervan Illustrated Bible Backgrounds Commentary: Matthew, Mark, Luke. Vol. 1. Grand Rapids, MI: Zondervan, 2002. 372.</a:t>
            </a:r>
          </a:p>
        </p:txBody>
      </p:sp>
      <p:sp>
        <p:nvSpPr>
          <p:cNvPr id="9" name="Text Placeholder 7">
            <a:extLst>
              <a:ext uri="{FF2B5EF4-FFF2-40B4-BE49-F238E27FC236}">
                <a16:creationId xmlns:a16="http://schemas.microsoft.com/office/drawing/2014/main" id="{AFAF93E1-260B-514A-BB00-CA9FA18D3C38}"/>
              </a:ext>
            </a:extLst>
          </p:cNvPr>
          <p:cNvSpPr txBox="1">
            <a:spLocks noChangeArrowheads="1"/>
          </p:cNvSpPr>
          <p:nvPr/>
        </p:nvSpPr>
        <p:spPr>
          <a:xfrm>
            <a:off x="792481" y="893446"/>
            <a:ext cx="8416290" cy="523874"/>
          </a:xfrm>
          <a:prstGeom prst="rect">
            <a:avLst/>
          </a:prstGeom>
        </p:spPr>
        <p:txBody>
          <a:bodyPr vert="horz" lIns="91440" tIns="45720" rIns="91440" bIns="45720" rtlCol="0" anchor="b"/>
          <a:lstStyle>
            <a:defPPr>
              <a:defRPr lang="en-US"/>
            </a:defPPr>
            <a:lvl1pPr marL="0" algn="l" defTabSz="914400" rtl="0" eaLnBrk="1" latinLnBrk="0" hangingPunct="1">
              <a:defRPr sz="1100" b="0" i="0" kern="1200">
                <a:solidFill>
                  <a:schemeClr val="tx1">
                    <a:tint val="75000"/>
                    <a:alpha val="6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2200" dirty="0">
                <a:latin typeface="Baskerville" panose="02020502070401020303" pitchFamily="18" charset="0"/>
                <a:ea typeface="Baskerville" panose="02020502070401020303" pitchFamily="18" charset="0"/>
              </a:rPr>
              <a:t>NT Professor, Bethel Seminary</a:t>
            </a:r>
          </a:p>
        </p:txBody>
      </p:sp>
      <p:sp>
        <p:nvSpPr>
          <p:cNvPr id="11" name="Content Placeholder 2">
            <a:extLst>
              <a:ext uri="{FF2B5EF4-FFF2-40B4-BE49-F238E27FC236}">
                <a16:creationId xmlns:a16="http://schemas.microsoft.com/office/drawing/2014/main" id="{E5210C79-EA98-CC45-BF08-8249D69AC21B}"/>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Mark Straus</a:t>
            </a:r>
          </a:p>
        </p:txBody>
      </p:sp>
    </p:spTree>
    <p:extLst>
      <p:ext uri="{BB962C8B-B14F-4D97-AF65-F5344CB8AC3E}">
        <p14:creationId xmlns:p14="http://schemas.microsoft.com/office/powerpoint/2010/main" val="1290729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3217333"/>
            <a:ext cx="10515600" cy="2959630"/>
          </a:xfrm>
        </p:spPr>
        <p:txBody>
          <a:bodyPr>
            <a:normAutofit/>
          </a:bodyPr>
          <a:lstStyle/>
          <a:p>
            <a:pPr marL="0" indent="0">
              <a:buNone/>
            </a:pPr>
            <a:r>
              <a:rPr lang="en-US" altLang="en-US" sz="3600" dirty="0">
                <a:latin typeface="Baskerville" panose="02020502070401020303" pitchFamily="18" charset="0"/>
                <a:ea typeface="Baskerville" panose="02020502070401020303" pitchFamily="18" charset="0"/>
              </a:rPr>
              <a:t>The most distinctive characteristic of the Pharisees was their strict adherence to the Torah—not only the written law of the Old Testament, but also the “oral law,”…</a:t>
            </a:r>
          </a:p>
          <a:p>
            <a:pPr marL="0" indent="0">
              <a:buNone/>
            </a:pPr>
            <a:endParaRPr lang="en-US" sz="3400" dirty="0">
              <a:latin typeface="Baskerville" panose="02020502070401020303" pitchFamily="18" charset="0"/>
              <a:ea typeface="Baskerville" panose="02020502070401020303" pitchFamily="18" charset="0"/>
            </a:endParaRPr>
          </a:p>
        </p:txBody>
      </p:sp>
      <p:sp>
        <p:nvSpPr>
          <p:cNvPr id="8" name="Text Placeholder 6">
            <a:extLst>
              <a:ext uri="{FF2B5EF4-FFF2-40B4-BE49-F238E27FC236}">
                <a16:creationId xmlns:a16="http://schemas.microsoft.com/office/drawing/2014/main" id="{9E54639A-9E6A-FE44-BF3E-4B4D295C08A4}"/>
              </a:ext>
            </a:extLst>
          </p:cNvPr>
          <p:cNvSpPr txBox="1">
            <a:spLocks noChangeArrowheads="1"/>
          </p:cNvSpPr>
          <p:nvPr/>
        </p:nvSpPr>
        <p:spPr>
          <a:xfrm>
            <a:off x="792481" y="1371600"/>
            <a:ext cx="8416290" cy="1346836"/>
          </a:xfrm>
          <a:prstGeom prst="rect">
            <a:avLst/>
          </a:prstGeom>
        </p:spPr>
        <p:txBody>
          <a:bodyPr vert="horz" lIns="91440" tIns="45720" rIns="91440" bIns="45720" rtlCol="0" anchor="t"/>
          <a:lstStyle>
            <a:defPPr>
              <a:defRPr lang="en-US"/>
            </a:defPPr>
            <a:lvl1pPr marL="0" algn="l" defTabSz="914400" rtl="0" eaLnBrk="1" latinLnBrk="0" hangingPunct="1">
              <a:defRPr sz="1100" b="0" i="0" kern="1200">
                <a:solidFill>
                  <a:schemeClr val="tx1">
                    <a:tint val="75000"/>
                    <a:alpha val="6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920" dirty="0">
                <a:latin typeface="Baskerville" panose="02020502070401020303" pitchFamily="18" charset="0"/>
                <a:ea typeface="Baskerville" panose="02020502070401020303" pitchFamily="18" charset="0"/>
              </a:rPr>
              <a:t>Arnold, Clinton E. Zondervan Illustrated Bible Backgrounds Commentary: Matthew, Mark, Luke. Vol. 1. Grand Rapids, MI: Zondervan, 2002. 372.</a:t>
            </a:r>
          </a:p>
        </p:txBody>
      </p:sp>
      <p:sp>
        <p:nvSpPr>
          <p:cNvPr id="9" name="Text Placeholder 7">
            <a:extLst>
              <a:ext uri="{FF2B5EF4-FFF2-40B4-BE49-F238E27FC236}">
                <a16:creationId xmlns:a16="http://schemas.microsoft.com/office/drawing/2014/main" id="{AFAF93E1-260B-514A-BB00-CA9FA18D3C38}"/>
              </a:ext>
            </a:extLst>
          </p:cNvPr>
          <p:cNvSpPr txBox="1">
            <a:spLocks noChangeArrowheads="1"/>
          </p:cNvSpPr>
          <p:nvPr/>
        </p:nvSpPr>
        <p:spPr>
          <a:xfrm>
            <a:off x="792481" y="893446"/>
            <a:ext cx="8416290" cy="523874"/>
          </a:xfrm>
          <a:prstGeom prst="rect">
            <a:avLst/>
          </a:prstGeom>
        </p:spPr>
        <p:txBody>
          <a:bodyPr vert="horz" lIns="91440" tIns="45720" rIns="91440" bIns="45720" rtlCol="0" anchor="b"/>
          <a:lstStyle>
            <a:defPPr>
              <a:defRPr lang="en-US"/>
            </a:defPPr>
            <a:lvl1pPr marL="0" algn="l" defTabSz="914400" rtl="0" eaLnBrk="1" latinLnBrk="0" hangingPunct="1">
              <a:defRPr sz="1100" b="0" i="0" kern="1200">
                <a:solidFill>
                  <a:schemeClr val="tx1">
                    <a:tint val="75000"/>
                    <a:alpha val="6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2200" dirty="0">
                <a:latin typeface="Baskerville" panose="02020502070401020303" pitchFamily="18" charset="0"/>
                <a:ea typeface="Baskerville" panose="02020502070401020303" pitchFamily="18" charset="0"/>
              </a:rPr>
              <a:t>NT Professor, Bethel Seminary</a:t>
            </a:r>
          </a:p>
        </p:txBody>
      </p:sp>
      <p:sp>
        <p:nvSpPr>
          <p:cNvPr id="11" name="Content Placeholder 2">
            <a:extLst>
              <a:ext uri="{FF2B5EF4-FFF2-40B4-BE49-F238E27FC236}">
                <a16:creationId xmlns:a16="http://schemas.microsoft.com/office/drawing/2014/main" id="{E4D47C2F-4131-8143-850B-B9D4D8877A5E}"/>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Mark Straus</a:t>
            </a:r>
          </a:p>
        </p:txBody>
      </p:sp>
    </p:spTree>
    <p:extLst>
      <p:ext uri="{BB962C8B-B14F-4D97-AF65-F5344CB8AC3E}">
        <p14:creationId xmlns:p14="http://schemas.microsoft.com/office/powerpoint/2010/main" val="3674885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3217333"/>
            <a:ext cx="10515600" cy="2959630"/>
          </a:xfrm>
        </p:spPr>
        <p:txBody>
          <a:bodyPr>
            <a:normAutofit/>
          </a:bodyPr>
          <a:lstStyle/>
          <a:p>
            <a:pPr marL="0" indent="0">
              <a:buNone/>
            </a:pPr>
            <a:r>
              <a:rPr lang="en-US" altLang="en-US" sz="3600" dirty="0">
                <a:latin typeface="Baskerville" panose="02020502070401020303" pitchFamily="18" charset="0"/>
                <a:ea typeface="Baskerville" panose="02020502070401020303" pitchFamily="18" charset="0"/>
              </a:rPr>
              <a:t>Their goal was to “build a hedge” around the Torah so as to guard against any possible infringement…</a:t>
            </a:r>
          </a:p>
          <a:p>
            <a:pPr marL="0" indent="0">
              <a:buNone/>
            </a:pPr>
            <a:r>
              <a:rPr lang="en-US" altLang="en-US" sz="3600" dirty="0">
                <a:latin typeface="Baskerville" panose="02020502070401020303" pitchFamily="18" charset="0"/>
                <a:ea typeface="Baskerville" panose="02020502070401020303" pitchFamily="18" charset="0"/>
              </a:rPr>
              <a:t>The common people had much admiration for the pious Pharisees.</a:t>
            </a:r>
          </a:p>
        </p:txBody>
      </p:sp>
      <p:sp>
        <p:nvSpPr>
          <p:cNvPr id="8" name="Text Placeholder 6">
            <a:extLst>
              <a:ext uri="{FF2B5EF4-FFF2-40B4-BE49-F238E27FC236}">
                <a16:creationId xmlns:a16="http://schemas.microsoft.com/office/drawing/2014/main" id="{9E54639A-9E6A-FE44-BF3E-4B4D295C08A4}"/>
              </a:ext>
            </a:extLst>
          </p:cNvPr>
          <p:cNvSpPr txBox="1">
            <a:spLocks noChangeArrowheads="1"/>
          </p:cNvSpPr>
          <p:nvPr/>
        </p:nvSpPr>
        <p:spPr>
          <a:xfrm>
            <a:off x="792481" y="1371600"/>
            <a:ext cx="8416290" cy="1346836"/>
          </a:xfrm>
          <a:prstGeom prst="rect">
            <a:avLst/>
          </a:prstGeom>
        </p:spPr>
        <p:txBody>
          <a:bodyPr vert="horz" lIns="91440" tIns="45720" rIns="91440" bIns="45720" rtlCol="0" anchor="t"/>
          <a:lstStyle>
            <a:defPPr>
              <a:defRPr lang="en-US"/>
            </a:defPPr>
            <a:lvl1pPr marL="0" algn="l" defTabSz="914400" rtl="0" eaLnBrk="1" latinLnBrk="0" hangingPunct="1">
              <a:defRPr sz="1100" b="0" i="0" kern="1200">
                <a:solidFill>
                  <a:schemeClr val="tx1">
                    <a:tint val="75000"/>
                    <a:alpha val="6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2200" dirty="0">
                <a:latin typeface="Baskerville" panose="02020502070401020303" pitchFamily="18" charset="0"/>
                <a:ea typeface="Baskerville" panose="02020502070401020303" pitchFamily="18" charset="0"/>
              </a:rPr>
              <a:t>Arnold, Clinton E. Zondervan Illustrated Bible Backgrounds Commentary: Matthew, Mark, Luke. Vol. 1. Grand Rapids, MI: Zondervan, 2002. 372.</a:t>
            </a:r>
          </a:p>
        </p:txBody>
      </p:sp>
      <p:sp>
        <p:nvSpPr>
          <p:cNvPr id="9" name="Text Placeholder 7">
            <a:extLst>
              <a:ext uri="{FF2B5EF4-FFF2-40B4-BE49-F238E27FC236}">
                <a16:creationId xmlns:a16="http://schemas.microsoft.com/office/drawing/2014/main" id="{AFAF93E1-260B-514A-BB00-CA9FA18D3C38}"/>
              </a:ext>
            </a:extLst>
          </p:cNvPr>
          <p:cNvSpPr txBox="1">
            <a:spLocks noChangeArrowheads="1"/>
          </p:cNvSpPr>
          <p:nvPr/>
        </p:nvSpPr>
        <p:spPr>
          <a:xfrm>
            <a:off x="792481" y="893446"/>
            <a:ext cx="8416290" cy="523874"/>
          </a:xfrm>
          <a:prstGeom prst="rect">
            <a:avLst/>
          </a:prstGeom>
        </p:spPr>
        <p:txBody>
          <a:bodyPr vert="horz" lIns="91440" tIns="45720" rIns="91440" bIns="45720" rtlCol="0" anchor="b"/>
          <a:lstStyle>
            <a:defPPr>
              <a:defRPr lang="en-US"/>
            </a:defPPr>
            <a:lvl1pPr marL="0" algn="l" defTabSz="914400" rtl="0" eaLnBrk="1" latinLnBrk="0" hangingPunct="1">
              <a:defRPr sz="1100" b="0" i="0" kern="1200">
                <a:solidFill>
                  <a:schemeClr val="tx1">
                    <a:tint val="75000"/>
                    <a:alpha val="6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2200" dirty="0">
                <a:latin typeface="Baskerville" panose="02020502070401020303" pitchFamily="18" charset="0"/>
                <a:ea typeface="Baskerville" panose="02020502070401020303" pitchFamily="18" charset="0"/>
              </a:rPr>
              <a:t>NT Professor, Bethel Seminary</a:t>
            </a:r>
          </a:p>
        </p:txBody>
      </p:sp>
      <p:sp>
        <p:nvSpPr>
          <p:cNvPr id="12" name="Content Placeholder 2">
            <a:extLst>
              <a:ext uri="{FF2B5EF4-FFF2-40B4-BE49-F238E27FC236}">
                <a16:creationId xmlns:a16="http://schemas.microsoft.com/office/drawing/2014/main" id="{0B03F2FB-944B-5B4A-BCC3-24CC169D259D}"/>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Mark Straus</a:t>
            </a:r>
          </a:p>
        </p:txBody>
      </p:sp>
    </p:spTree>
    <p:extLst>
      <p:ext uri="{BB962C8B-B14F-4D97-AF65-F5344CB8AC3E}">
        <p14:creationId xmlns:p14="http://schemas.microsoft.com/office/powerpoint/2010/main" val="2402433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3217333"/>
            <a:ext cx="10515600" cy="2959630"/>
          </a:xfrm>
        </p:spPr>
        <p:txBody>
          <a:bodyPr>
            <a:normAutofit/>
          </a:bodyPr>
          <a:lstStyle/>
          <a:p>
            <a:pPr marL="0" indent="0">
              <a:buNone/>
            </a:pPr>
            <a:r>
              <a:rPr lang="en-US" altLang="en-US" sz="3600" dirty="0">
                <a:latin typeface="Baskerville" panose="02020502070401020303" pitchFamily="18" charset="0"/>
                <a:ea typeface="Baskerville" panose="02020502070401020303" pitchFamily="18" charset="0"/>
              </a:rPr>
              <a:t>Their goal was to “build a hedge” around the Torah so as to guard against any possible infringement…</a:t>
            </a:r>
          </a:p>
          <a:p>
            <a:pPr marL="0" indent="0">
              <a:buNone/>
            </a:pPr>
            <a:r>
              <a:rPr lang="en-US" altLang="en-US" sz="3600" dirty="0">
                <a:latin typeface="Baskerville" panose="02020502070401020303" pitchFamily="18" charset="0"/>
                <a:ea typeface="Baskerville" panose="02020502070401020303" pitchFamily="18" charset="0"/>
              </a:rPr>
              <a:t>The common people had much admiration for the pious Pharisees.</a:t>
            </a:r>
          </a:p>
        </p:txBody>
      </p:sp>
      <p:sp>
        <p:nvSpPr>
          <p:cNvPr id="8" name="Text Placeholder 6">
            <a:extLst>
              <a:ext uri="{FF2B5EF4-FFF2-40B4-BE49-F238E27FC236}">
                <a16:creationId xmlns:a16="http://schemas.microsoft.com/office/drawing/2014/main" id="{9E54639A-9E6A-FE44-BF3E-4B4D295C08A4}"/>
              </a:ext>
            </a:extLst>
          </p:cNvPr>
          <p:cNvSpPr txBox="1">
            <a:spLocks noChangeArrowheads="1"/>
          </p:cNvSpPr>
          <p:nvPr/>
        </p:nvSpPr>
        <p:spPr>
          <a:xfrm>
            <a:off x="792481" y="1371600"/>
            <a:ext cx="8416290" cy="1346836"/>
          </a:xfrm>
          <a:prstGeom prst="rect">
            <a:avLst/>
          </a:prstGeom>
        </p:spPr>
        <p:txBody>
          <a:bodyPr vert="horz" lIns="91440" tIns="45720" rIns="91440" bIns="45720" rtlCol="0" anchor="t"/>
          <a:lstStyle>
            <a:defPPr>
              <a:defRPr lang="en-US"/>
            </a:defPPr>
            <a:lvl1pPr marL="0" algn="l" defTabSz="914400" rtl="0" eaLnBrk="1" latinLnBrk="0" hangingPunct="1">
              <a:defRPr sz="1100" b="0" i="0" kern="1200">
                <a:solidFill>
                  <a:schemeClr val="tx1">
                    <a:tint val="75000"/>
                    <a:alpha val="6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2200" dirty="0">
                <a:latin typeface="Baskerville" panose="02020502070401020303" pitchFamily="18" charset="0"/>
                <a:ea typeface="Baskerville" panose="02020502070401020303" pitchFamily="18" charset="0"/>
              </a:rPr>
              <a:t>Arnold, Clinton E. Zondervan Illustrated Bible Backgrounds Commentary: Matthew, Mark, Luke. Vol. 1. Grand Rapids, MI: Zondervan, 2002. 372.</a:t>
            </a:r>
          </a:p>
        </p:txBody>
      </p:sp>
      <p:sp>
        <p:nvSpPr>
          <p:cNvPr id="9" name="Text Placeholder 7">
            <a:extLst>
              <a:ext uri="{FF2B5EF4-FFF2-40B4-BE49-F238E27FC236}">
                <a16:creationId xmlns:a16="http://schemas.microsoft.com/office/drawing/2014/main" id="{AFAF93E1-260B-514A-BB00-CA9FA18D3C38}"/>
              </a:ext>
            </a:extLst>
          </p:cNvPr>
          <p:cNvSpPr txBox="1">
            <a:spLocks noChangeArrowheads="1"/>
          </p:cNvSpPr>
          <p:nvPr/>
        </p:nvSpPr>
        <p:spPr>
          <a:xfrm>
            <a:off x="792481" y="893446"/>
            <a:ext cx="8416290" cy="523874"/>
          </a:xfrm>
          <a:prstGeom prst="rect">
            <a:avLst/>
          </a:prstGeom>
        </p:spPr>
        <p:txBody>
          <a:bodyPr vert="horz" lIns="91440" tIns="45720" rIns="91440" bIns="45720" rtlCol="0" anchor="b"/>
          <a:lstStyle>
            <a:defPPr>
              <a:defRPr lang="en-US"/>
            </a:defPPr>
            <a:lvl1pPr marL="0" algn="l" defTabSz="914400" rtl="0" eaLnBrk="1" latinLnBrk="0" hangingPunct="1">
              <a:defRPr sz="1100" b="0" i="0" kern="1200">
                <a:solidFill>
                  <a:schemeClr val="tx1">
                    <a:tint val="75000"/>
                    <a:alpha val="6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2200" dirty="0">
                <a:latin typeface="Baskerville" panose="02020502070401020303" pitchFamily="18" charset="0"/>
                <a:ea typeface="Baskerville" panose="02020502070401020303" pitchFamily="18" charset="0"/>
              </a:rPr>
              <a:t>NT Professor, Bethel Seminary</a:t>
            </a:r>
          </a:p>
        </p:txBody>
      </p:sp>
      <p:sp>
        <p:nvSpPr>
          <p:cNvPr id="11" name="Rounded Rectangle 10">
            <a:extLst>
              <a:ext uri="{FF2B5EF4-FFF2-40B4-BE49-F238E27FC236}">
                <a16:creationId xmlns:a16="http://schemas.microsoft.com/office/drawing/2014/main" id="{36D44692-BA08-8D43-BE0F-968E9BDF5F65}"/>
              </a:ext>
            </a:extLst>
          </p:cNvPr>
          <p:cNvSpPr/>
          <p:nvPr/>
        </p:nvSpPr>
        <p:spPr>
          <a:xfrm>
            <a:off x="590226" y="3473983"/>
            <a:ext cx="11353800" cy="2413207"/>
          </a:xfrm>
          <a:prstGeom prst="roundRect">
            <a:avLst/>
          </a:prstGeom>
          <a:solidFill>
            <a:srgbClr val="59000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Baskerville" panose="02020502070401020303" pitchFamily="18" charset="0"/>
                <a:ea typeface="Baskerville" panose="02020502070401020303" pitchFamily="18" charset="0"/>
              </a:rPr>
              <a:t>Deut. 6: “Hear, O Israel! The </a:t>
            </a:r>
            <a:r>
              <a:rPr lang="en-US" sz="3200" cap="small" dirty="0">
                <a:latin typeface="Baskerville" panose="02020502070401020303" pitchFamily="18" charset="0"/>
                <a:ea typeface="Baskerville" panose="02020502070401020303" pitchFamily="18" charset="0"/>
              </a:rPr>
              <a:t>Lord</a:t>
            </a:r>
            <a:r>
              <a:rPr lang="en-US" sz="3200" dirty="0">
                <a:latin typeface="Baskerville" panose="02020502070401020303" pitchFamily="18" charset="0"/>
                <a:ea typeface="Baskerville" panose="02020502070401020303" pitchFamily="18" charset="0"/>
              </a:rPr>
              <a:t> is our God, the </a:t>
            </a:r>
            <a:r>
              <a:rPr lang="en-US" sz="3200" cap="small" dirty="0">
                <a:latin typeface="Baskerville" panose="02020502070401020303" pitchFamily="18" charset="0"/>
                <a:ea typeface="Baskerville" panose="02020502070401020303" pitchFamily="18" charset="0"/>
              </a:rPr>
              <a:t>Lord</a:t>
            </a:r>
            <a:r>
              <a:rPr lang="en-US" sz="3200" dirty="0">
                <a:latin typeface="Baskerville" panose="02020502070401020303" pitchFamily="18" charset="0"/>
                <a:ea typeface="Baskerville" panose="02020502070401020303" pitchFamily="18" charset="0"/>
              </a:rPr>
              <a:t> is one! You shall love the </a:t>
            </a:r>
            <a:r>
              <a:rPr lang="en-US" sz="3200" cap="small" dirty="0">
                <a:latin typeface="Baskerville" panose="02020502070401020303" pitchFamily="18" charset="0"/>
                <a:ea typeface="Baskerville" panose="02020502070401020303" pitchFamily="18" charset="0"/>
              </a:rPr>
              <a:t>Lord</a:t>
            </a:r>
            <a:r>
              <a:rPr lang="en-US" sz="3200" dirty="0">
                <a:latin typeface="Baskerville" panose="02020502070401020303" pitchFamily="18" charset="0"/>
                <a:ea typeface="Baskerville" panose="02020502070401020303" pitchFamily="18" charset="0"/>
              </a:rPr>
              <a:t> your God with all your heart and with all your soul and with all your might. These words, which I am commanding you today, shall be on your heart…”</a:t>
            </a:r>
          </a:p>
        </p:txBody>
      </p:sp>
      <p:sp>
        <p:nvSpPr>
          <p:cNvPr id="12" name="Content Placeholder 2">
            <a:extLst>
              <a:ext uri="{FF2B5EF4-FFF2-40B4-BE49-F238E27FC236}">
                <a16:creationId xmlns:a16="http://schemas.microsoft.com/office/drawing/2014/main" id="{0B03F2FB-944B-5B4A-BCC3-24CC169D259D}"/>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Mark Straus</a:t>
            </a:r>
          </a:p>
        </p:txBody>
      </p:sp>
    </p:spTree>
    <p:extLst>
      <p:ext uri="{BB962C8B-B14F-4D97-AF65-F5344CB8AC3E}">
        <p14:creationId xmlns:p14="http://schemas.microsoft.com/office/powerpoint/2010/main" val="3979259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3217333"/>
            <a:ext cx="10515600" cy="2959630"/>
          </a:xfrm>
        </p:spPr>
        <p:txBody>
          <a:bodyPr>
            <a:normAutofit/>
          </a:bodyPr>
          <a:lstStyle/>
          <a:p>
            <a:pPr marL="0" indent="0">
              <a:buNone/>
            </a:pPr>
            <a:r>
              <a:rPr lang="en-US" altLang="en-US" sz="3600" dirty="0">
                <a:latin typeface="Baskerville" panose="02020502070401020303" pitchFamily="18" charset="0"/>
                <a:ea typeface="Baskerville" panose="02020502070401020303" pitchFamily="18" charset="0"/>
              </a:rPr>
              <a:t>Their goal was to “build a hedge” around the Torah so as to guard against any possible infringement…</a:t>
            </a:r>
          </a:p>
          <a:p>
            <a:pPr marL="0" indent="0">
              <a:buNone/>
            </a:pPr>
            <a:r>
              <a:rPr lang="en-US" altLang="en-US" sz="3600" dirty="0">
                <a:latin typeface="Baskerville" panose="02020502070401020303" pitchFamily="18" charset="0"/>
                <a:ea typeface="Baskerville" panose="02020502070401020303" pitchFamily="18" charset="0"/>
              </a:rPr>
              <a:t>The common people had much admiration for the pious Pharisees.</a:t>
            </a:r>
          </a:p>
        </p:txBody>
      </p:sp>
      <p:sp>
        <p:nvSpPr>
          <p:cNvPr id="8" name="Text Placeholder 6">
            <a:extLst>
              <a:ext uri="{FF2B5EF4-FFF2-40B4-BE49-F238E27FC236}">
                <a16:creationId xmlns:a16="http://schemas.microsoft.com/office/drawing/2014/main" id="{9E54639A-9E6A-FE44-BF3E-4B4D295C08A4}"/>
              </a:ext>
            </a:extLst>
          </p:cNvPr>
          <p:cNvSpPr txBox="1">
            <a:spLocks noChangeArrowheads="1"/>
          </p:cNvSpPr>
          <p:nvPr/>
        </p:nvSpPr>
        <p:spPr>
          <a:xfrm>
            <a:off x="792481" y="1371600"/>
            <a:ext cx="8416290" cy="1346836"/>
          </a:xfrm>
          <a:prstGeom prst="rect">
            <a:avLst/>
          </a:prstGeom>
        </p:spPr>
        <p:txBody>
          <a:bodyPr vert="horz" lIns="91440" tIns="45720" rIns="91440" bIns="45720" rtlCol="0" anchor="t"/>
          <a:lstStyle>
            <a:defPPr>
              <a:defRPr lang="en-US"/>
            </a:defPPr>
            <a:lvl1pPr marL="0" algn="l" defTabSz="914400" rtl="0" eaLnBrk="1" latinLnBrk="0" hangingPunct="1">
              <a:defRPr sz="1100" b="0" i="0" kern="1200">
                <a:solidFill>
                  <a:schemeClr val="tx1">
                    <a:tint val="75000"/>
                    <a:alpha val="6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2200" dirty="0">
                <a:latin typeface="Baskerville" panose="02020502070401020303" pitchFamily="18" charset="0"/>
                <a:ea typeface="Baskerville" panose="02020502070401020303" pitchFamily="18" charset="0"/>
              </a:rPr>
              <a:t>Arnold, Clinton E. Zondervan Illustrated Bible Backgrounds Commentary: Matthew, Mark, Luke. Vol. 1. Grand Rapids, MI: Zondervan, 2002. 372.</a:t>
            </a:r>
          </a:p>
        </p:txBody>
      </p:sp>
      <p:sp>
        <p:nvSpPr>
          <p:cNvPr id="9" name="Text Placeholder 7">
            <a:extLst>
              <a:ext uri="{FF2B5EF4-FFF2-40B4-BE49-F238E27FC236}">
                <a16:creationId xmlns:a16="http://schemas.microsoft.com/office/drawing/2014/main" id="{AFAF93E1-260B-514A-BB00-CA9FA18D3C38}"/>
              </a:ext>
            </a:extLst>
          </p:cNvPr>
          <p:cNvSpPr txBox="1">
            <a:spLocks noChangeArrowheads="1"/>
          </p:cNvSpPr>
          <p:nvPr/>
        </p:nvSpPr>
        <p:spPr>
          <a:xfrm>
            <a:off x="792481" y="893446"/>
            <a:ext cx="8416290" cy="523874"/>
          </a:xfrm>
          <a:prstGeom prst="rect">
            <a:avLst/>
          </a:prstGeom>
        </p:spPr>
        <p:txBody>
          <a:bodyPr vert="horz" lIns="91440" tIns="45720" rIns="91440" bIns="45720" rtlCol="0" anchor="b"/>
          <a:lstStyle>
            <a:defPPr>
              <a:defRPr lang="en-US"/>
            </a:defPPr>
            <a:lvl1pPr marL="0" algn="l" defTabSz="914400" rtl="0" eaLnBrk="1" latinLnBrk="0" hangingPunct="1">
              <a:defRPr sz="1100" b="0" i="0" kern="1200">
                <a:solidFill>
                  <a:schemeClr val="tx1">
                    <a:tint val="75000"/>
                    <a:alpha val="6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2200" dirty="0">
                <a:latin typeface="Baskerville" panose="02020502070401020303" pitchFamily="18" charset="0"/>
                <a:ea typeface="Baskerville" panose="02020502070401020303" pitchFamily="18" charset="0"/>
              </a:rPr>
              <a:t>NT Professor, Bethel Seminary</a:t>
            </a:r>
          </a:p>
        </p:txBody>
      </p:sp>
      <p:sp>
        <p:nvSpPr>
          <p:cNvPr id="11" name="Rounded Rectangle 10">
            <a:extLst>
              <a:ext uri="{FF2B5EF4-FFF2-40B4-BE49-F238E27FC236}">
                <a16:creationId xmlns:a16="http://schemas.microsoft.com/office/drawing/2014/main" id="{36D44692-BA08-8D43-BE0F-968E9BDF5F65}"/>
              </a:ext>
            </a:extLst>
          </p:cNvPr>
          <p:cNvSpPr/>
          <p:nvPr/>
        </p:nvSpPr>
        <p:spPr>
          <a:xfrm>
            <a:off x="419100" y="3255223"/>
            <a:ext cx="11353800" cy="3284962"/>
          </a:xfrm>
          <a:prstGeom prst="roundRect">
            <a:avLst/>
          </a:prstGeom>
          <a:solidFill>
            <a:srgbClr val="59000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Baskerville" panose="02020502070401020303" pitchFamily="18" charset="0"/>
                <a:ea typeface="Baskerville" panose="02020502070401020303" pitchFamily="18" charset="0"/>
              </a:rPr>
              <a:t>Deut. 6: “… You shall teach them diligently to your sons and shall talk of them when you sit in your house and when you walk by the way and when you lie down and when you rise up. </a:t>
            </a:r>
            <a:r>
              <a:rPr lang="en-US" sz="3200" dirty="0">
                <a:solidFill>
                  <a:srgbClr val="FFFF00"/>
                </a:solidFill>
                <a:latin typeface="Baskerville" panose="02020502070401020303" pitchFamily="18" charset="0"/>
                <a:ea typeface="Baskerville" panose="02020502070401020303" pitchFamily="18" charset="0"/>
              </a:rPr>
              <a:t>You shall bind them as a sign on your hand and they shall be as frontals on your forehead. You shall write them on the doorposts of your house and on your gates.”</a:t>
            </a:r>
          </a:p>
        </p:txBody>
      </p:sp>
      <p:sp>
        <p:nvSpPr>
          <p:cNvPr id="12" name="Rounded Rectangle 11">
            <a:extLst>
              <a:ext uri="{FF2B5EF4-FFF2-40B4-BE49-F238E27FC236}">
                <a16:creationId xmlns:a16="http://schemas.microsoft.com/office/drawing/2014/main" id="{7316A217-1B6D-4148-902B-BBB0333EBAEA}"/>
              </a:ext>
            </a:extLst>
          </p:cNvPr>
          <p:cNvSpPr/>
          <p:nvPr/>
        </p:nvSpPr>
        <p:spPr>
          <a:xfrm>
            <a:off x="2269068" y="2230122"/>
            <a:ext cx="6654800" cy="753320"/>
          </a:xfrm>
          <a:prstGeom prst="roundRect">
            <a:avLst/>
          </a:prstGeom>
          <a:solidFill>
            <a:srgbClr val="59000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chemeClr val="tx1"/>
                </a:solidFill>
                <a:latin typeface="Baskerville" panose="02020502070401020303" pitchFamily="18" charset="0"/>
                <a:ea typeface="Baskerville" panose="02020502070401020303" pitchFamily="18" charset="0"/>
              </a:rPr>
              <a:t>No wonder they clashed: “to separate” </a:t>
            </a:r>
          </a:p>
        </p:txBody>
      </p:sp>
      <p:sp>
        <p:nvSpPr>
          <p:cNvPr id="13" name="Content Placeholder 2">
            <a:extLst>
              <a:ext uri="{FF2B5EF4-FFF2-40B4-BE49-F238E27FC236}">
                <a16:creationId xmlns:a16="http://schemas.microsoft.com/office/drawing/2014/main" id="{11F7088F-4F73-2943-B03E-0A53853FD220}"/>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Mark Straus</a:t>
            </a:r>
          </a:p>
        </p:txBody>
      </p:sp>
    </p:spTree>
    <p:extLst>
      <p:ext uri="{BB962C8B-B14F-4D97-AF65-F5344CB8AC3E}">
        <p14:creationId xmlns:p14="http://schemas.microsoft.com/office/powerpoint/2010/main" val="2118454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531917"/>
            <a:ext cx="10515600" cy="4645046"/>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5:18-19 – “Some men came carrying  a paralyzed man on a sleeping mat. They tried to take him inside to Jesus, but they couldn’t reach him because of the crowd.  </a:t>
            </a:r>
          </a:p>
          <a:p>
            <a:pPr marL="0" indent="0">
              <a:buNone/>
            </a:pPr>
            <a:r>
              <a:rPr lang="en-US" sz="3400" dirty="0">
                <a:latin typeface="Baskerville" panose="02020502070401020303" pitchFamily="18" charset="0"/>
                <a:ea typeface="Baskerville" panose="02020502070401020303" pitchFamily="18" charset="0"/>
              </a:rPr>
              <a:t>So they went up to the roof and took off some tiles. Then they lowered the sick man on his mat down into the crowd, right in front of Jesus.”</a:t>
            </a:r>
          </a:p>
        </p:txBody>
      </p:sp>
      <p:sp>
        <p:nvSpPr>
          <p:cNvPr id="6" name="Content Placeholder 2">
            <a:extLst>
              <a:ext uri="{FF2B5EF4-FFF2-40B4-BE49-F238E27FC236}">
                <a16:creationId xmlns:a16="http://schemas.microsoft.com/office/drawing/2014/main" id="{F6C19A49-C466-4942-8C39-B379B644FD9D}"/>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2) The Paralytic</a:t>
            </a:r>
          </a:p>
        </p:txBody>
      </p:sp>
    </p:spTree>
    <p:extLst>
      <p:ext uri="{BB962C8B-B14F-4D97-AF65-F5344CB8AC3E}">
        <p14:creationId xmlns:p14="http://schemas.microsoft.com/office/powerpoint/2010/main" val="195102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531917"/>
            <a:ext cx="10515600" cy="4645046"/>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5:20 – “Seeing their faith, Jesus said to the man, ‘Friend, your sins are forgiven.’”</a:t>
            </a:r>
          </a:p>
        </p:txBody>
      </p:sp>
      <p:sp>
        <p:nvSpPr>
          <p:cNvPr id="6" name="Content Placeholder 2">
            <a:extLst>
              <a:ext uri="{FF2B5EF4-FFF2-40B4-BE49-F238E27FC236}">
                <a16:creationId xmlns:a16="http://schemas.microsoft.com/office/drawing/2014/main" id="{3131C51A-AED8-F34B-B689-62D713204BDB}"/>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2) The Paralytic</a:t>
            </a:r>
          </a:p>
        </p:txBody>
      </p:sp>
    </p:spTree>
    <p:extLst>
      <p:ext uri="{BB962C8B-B14F-4D97-AF65-F5344CB8AC3E}">
        <p14:creationId xmlns:p14="http://schemas.microsoft.com/office/powerpoint/2010/main" val="1148411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2718435"/>
            <a:ext cx="10515600" cy="3458527"/>
          </a:xfrm>
        </p:spPr>
        <p:txBody>
          <a:bodyPr>
            <a:normAutofit/>
          </a:bodyPr>
          <a:lstStyle/>
          <a:p>
            <a:pPr marL="0" indent="0">
              <a:buNone/>
            </a:pPr>
            <a:r>
              <a:rPr lang="en-US" altLang="en-US" sz="3600" dirty="0">
                <a:latin typeface="Baskerville" panose="02020502070401020303" pitchFamily="18" charset="0"/>
                <a:ea typeface="Baskerville" panose="02020502070401020303" pitchFamily="18" charset="0"/>
              </a:rPr>
              <a:t>There was a deeply rooted conviction in Judaism that all suffering was a result of personal sin, and that nobody could be cured until he or she was forgiven.</a:t>
            </a:r>
          </a:p>
          <a:p>
            <a:pPr marL="0" indent="0">
              <a:buNone/>
            </a:pPr>
            <a:endParaRPr lang="en-US" sz="3400" dirty="0">
              <a:latin typeface="Baskerville" panose="02020502070401020303" pitchFamily="18" charset="0"/>
              <a:ea typeface="Baskerville" panose="02020502070401020303" pitchFamily="18" charset="0"/>
            </a:endParaRPr>
          </a:p>
        </p:txBody>
      </p:sp>
      <p:sp>
        <p:nvSpPr>
          <p:cNvPr id="8" name="Text Placeholder 7">
            <a:extLst>
              <a:ext uri="{FF2B5EF4-FFF2-40B4-BE49-F238E27FC236}">
                <a16:creationId xmlns:a16="http://schemas.microsoft.com/office/drawing/2014/main" id="{F15056A8-36FF-1C4E-AC39-41A7D2A3DF74}"/>
              </a:ext>
            </a:extLst>
          </p:cNvPr>
          <p:cNvSpPr txBox="1">
            <a:spLocks noChangeArrowheads="1"/>
          </p:cNvSpPr>
          <p:nvPr/>
        </p:nvSpPr>
        <p:spPr>
          <a:xfrm>
            <a:off x="792481" y="1371600"/>
            <a:ext cx="8416290" cy="1346836"/>
          </a:xfrm>
          <a:prstGeom prst="rect">
            <a:avLst/>
          </a:prstGeom>
        </p:spPr>
        <p:txBody>
          <a:bodyPr vert="horz" lIns="91440" tIns="45720" rIns="91440" bIns="45720" rtlCol="0" anchor="t"/>
          <a:lstStyle>
            <a:defPPr>
              <a:defRPr lang="en-US"/>
            </a:defPPr>
            <a:lvl1pPr marL="0" algn="l" defTabSz="914400" rtl="0" eaLnBrk="1" latinLnBrk="0" hangingPunct="1">
              <a:defRPr sz="1100" b="0" i="0" kern="1200">
                <a:solidFill>
                  <a:schemeClr val="tx1">
                    <a:tint val="75000"/>
                    <a:alpha val="6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2200">
                <a:latin typeface="Baskerville" panose="02020502070401020303" pitchFamily="18" charset="0"/>
                <a:ea typeface="Baskerville" panose="02020502070401020303" pitchFamily="18" charset="0"/>
              </a:rPr>
              <a:t>Michael Green, The Message of Matthew: The Kingdom of Heaven, The Bible Speaks Today (Leicester, England; Downers Grove, IL: InterVarsity Press, 2001), 122.</a:t>
            </a:r>
            <a:endParaRPr lang="en-US" altLang="en-US" sz="2200" dirty="0">
              <a:latin typeface="Baskerville" panose="02020502070401020303" pitchFamily="18" charset="0"/>
              <a:ea typeface="Baskerville" panose="02020502070401020303" pitchFamily="18" charset="0"/>
            </a:endParaRPr>
          </a:p>
        </p:txBody>
      </p:sp>
      <p:sp>
        <p:nvSpPr>
          <p:cNvPr id="9" name="Text Placeholder 8">
            <a:extLst>
              <a:ext uri="{FF2B5EF4-FFF2-40B4-BE49-F238E27FC236}">
                <a16:creationId xmlns:a16="http://schemas.microsoft.com/office/drawing/2014/main" id="{0D22F904-C922-7D4C-B6F7-DDF771629472}"/>
              </a:ext>
            </a:extLst>
          </p:cNvPr>
          <p:cNvSpPr txBox="1">
            <a:spLocks noChangeArrowheads="1"/>
          </p:cNvSpPr>
          <p:nvPr/>
        </p:nvSpPr>
        <p:spPr>
          <a:xfrm>
            <a:off x="792481" y="893446"/>
            <a:ext cx="8416290" cy="523874"/>
          </a:xfrm>
          <a:prstGeom prst="rect">
            <a:avLst/>
          </a:prstGeom>
        </p:spPr>
        <p:txBody>
          <a:bodyPr vert="horz" lIns="91440" tIns="45720" rIns="91440" bIns="45720" rtlCol="0" anchor="b"/>
          <a:lstStyle>
            <a:defPPr>
              <a:defRPr lang="en-US"/>
            </a:defPPr>
            <a:lvl1pPr marL="0" algn="l" defTabSz="914400" rtl="0" eaLnBrk="1" latinLnBrk="0" hangingPunct="1">
              <a:defRPr sz="1100" b="0" i="0" kern="1200">
                <a:solidFill>
                  <a:schemeClr val="tx1">
                    <a:tint val="75000"/>
                    <a:alpha val="6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2200" dirty="0">
                <a:latin typeface="Baskerville" panose="02020502070401020303" pitchFamily="18" charset="0"/>
                <a:ea typeface="Baskerville" panose="02020502070401020303" pitchFamily="18" charset="0"/>
              </a:rPr>
              <a:t>NT Scholar</a:t>
            </a:r>
          </a:p>
        </p:txBody>
      </p:sp>
      <p:sp>
        <p:nvSpPr>
          <p:cNvPr id="11" name="Content Placeholder 2">
            <a:extLst>
              <a:ext uri="{FF2B5EF4-FFF2-40B4-BE49-F238E27FC236}">
                <a16:creationId xmlns:a16="http://schemas.microsoft.com/office/drawing/2014/main" id="{B7673A79-38B8-7540-BFA7-2E73BCB85357}"/>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Michael Green</a:t>
            </a:r>
          </a:p>
        </p:txBody>
      </p:sp>
    </p:spTree>
    <p:extLst>
      <p:ext uri="{BB962C8B-B14F-4D97-AF65-F5344CB8AC3E}">
        <p14:creationId xmlns:p14="http://schemas.microsoft.com/office/powerpoint/2010/main" val="1364139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2718435"/>
            <a:ext cx="10515600" cy="3458527"/>
          </a:xfrm>
        </p:spPr>
        <p:txBody>
          <a:bodyPr>
            <a:normAutofit lnSpcReduction="10000"/>
          </a:bodyPr>
          <a:lstStyle/>
          <a:p>
            <a:pPr marL="0" indent="0">
              <a:buNone/>
            </a:pPr>
            <a:r>
              <a:rPr lang="en-US" altLang="en-US" sz="3600" dirty="0">
                <a:latin typeface="Baskerville" panose="02020502070401020303" pitchFamily="18" charset="0"/>
                <a:ea typeface="Baskerville" panose="02020502070401020303" pitchFamily="18" charset="0"/>
              </a:rPr>
              <a:t>For instance, Rabbi </a:t>
            </a:r>
            <a:r>
              <a:rPr lang="en-US" altLang="en-US" sz="3600" dirty="0" err="1">
                <a:latin typeface="Baskerville" panose="02020502070401020303" pitchFamily="18" charset="0"/>
                <a:ea typeface="Baskerville" panose="02020502070401020303" pitchFamily="18" charset="0"/>
              </a:rPr>
              <a:t>Chija</a:t>
            </a:r>
            <a:r>
              <a:rPr lang="en-US" altLang="en-US" sz="3600" dirty="0">
                <a:latin typeface="Baskerville" panose="02020502070401020303" pitchFamily="18" charset="0"/>
                <a:ea typeface="Baskerville" panose="02020502070401020303" pitchFamily="18" charset="0"/>
              </a:rPr>
              <a:t> ben Abba said, ‘No sick person is cured from sickness until all his sins have been forgiven him.’ </a:t>
            </a:r>
          </a:p>
          <a:p>
            <a:pPr marL="0" indent="0">
              <a:buNone/>
            </a:pPr>
            <a:r>
              <a:rPr lang="en-US" altLang="en-US" sz="3600" dirty="0">
                <a:latin typeface="Baskerville" panose="02020502070401020303" pitchFamily="18" charset="0"/>
                <a:ea typeface="Baskerville" panose="02020502070401020303" pitchFamily="18" charset="0"/>
              </a:rPr>
              <a:t>Rabbi Alexander agreed: ‘The sick does not arise from his sickness until his sins are forgiven.’”</a:t>
            </a:r>
          </a:p>
          <a:p>
            <a:pPr marL="0" indent="0">
              <a:buNone/>
            </a:pPr>
            <a:endParaRPr lang="en-US" sz="3400" dirty="0">
              <a:latin typeface="Baskerville" panose="02020502070401020303" pitchFamily="18" charset="0"/>
              <a:ea typeface="Baskerville" panose="02020502070401020303" pitchFamily="18" charset="0"/>
            </a:endParaRPr>
          </a:p>
        </p:txBody>
      </p:sp>
      <p:sp>
        <p:nvSpPr>
          <p:cNvPr id="8" name="Text Placeholder 7">
            <a:extLst>
              <a:ext uri="{FF2B5EF4-FFF2-40B4-BE49-F238E27FC236}">
                <a16:creationId xmlns:a16="http://schemas.microsoft.com/office/drawing/2014/main" id="{F15056A8-36FF-1C4E-AC39-41A7D2A3DF74}"/>
              </a:ext>
            </a:extLst>
          </p:cNvPr>
          <p:cNvSpPr txBox="1">
            <a:spLocks noChangeArrowheads="1"/>
          </p:cNvSpPr>
          <p:nvPr/>
        </p:nvSpPr>
        <p:spPr>
          <a:xfrm>
            <a:off x="792481" y="1371600"/>
            <a:ext cx="8416290" cy="1346836"/>
          </a:xfrm>
          <a:prstGeom prst="rect">
            <a:avLst/>
          </a:prstGeom>
        </p:spPr>
        <p:txBody>
          <a:bodyPr vert="horz" lIns="91440" tIns="45720" rIns="91440" bIns="45720" rtlCol="0" anchor="t"/>
          <a:lstStyle>
            <a:defPPr>
              <a:defRPr lang="en-US"/>
            </a:defPPr>
            <a:lvl1pPr marL="0" algn="l" defTabSz="914400" rtl="0" eaLnBrk="1" latinLnBrk="0" hangingPunct="1">
              <a:defRPr sz="1100" b="0" i="0" kern="1200">
                <a:solidFill>
                  <a:schemeClr val="tx1">
                    <a:tint val="75000"/>
                    <a:alpha val="6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2200">
                <a:latin typeface="Baskerville" panose="02020502070401020303" pitchFamily="18" charset="0"/>
                <a:ea typeface="Baskerville" panose="02020502070401020303" pitchFamily="18" charset="0"/>
              </a:rPr>
              <a:t>Michael Green, The Message of Matthew: The Kingdom of Heaven, The Bible Speaks Today (Leicester, England; Downers Grove, IL: InterVarsity Press, 2001), 122.</a:t>
            </a:r>
            <a:endParaRPr lang="en-US" altLang="en-US" sz="2200" dirty="0">
              <a:latin typeface="Baskerville" panose="02020502070401020303" pitchFamily="18" charset="0"/>
              <a:ea typeface="Baskerville" panose="02020502070401020303" pitchFamily="18" charset="0"/>
            </a:endParaRPr>
          </a:p>
        </p:txBody>
      </p:sp>
      <p:sp>
        <p:nvSpPr>
          <p:cNvPr id="9" name="Text Placeholder 8">
            <a:extLst>
              <a:ext uri="{FF2B5EF4-FFF2-40B4-BE49-F238E27FC236}">
                <a16:creationId xmlns:a16="http://schemas.microsoft.com/office/drawing/2014/main" id="{0D22F904-C922-7D4C-B6F7-DDF771629472}"/>
              </a:ext>
            </a:extLst>
          </p:cNvPr>
          <p:cNvSpPr txBox="1">
            <a:spLocks noChangeArrowheads="1"/>
          </p:cNvSpPr>
          <p:nvPr/>
        </p:nvSpPr>
        <p:spPr>
          <a:xfrm>
            <a:off x="792481" y="893446"/>
            <a:ext cx="8416290" cy="523874"/>
          </a:xfrm>
          <a:prstGeom prst="rect">
            <a:avLst/>
          </a:prstGeom>
        </p:spPr>
        <p:txBody>
          <a:bodyPr vert="horz" lIns="91440" tIns="45720" rIns="91440" bIns="45720" rtlCol="0" anchor="b"/>
          <a:lstStyle>
            <a:defPPr>
              <a:defRPr lang="en-US"/>
            </a:defPPr>
            <a:lvl1pPr marL="0" algn="l" defTabSz="914400" rtl="0" eaLnBrk="1" latinLnBrk="0" hangingPunct="1">
              <a:defRPr sz="1100" b="0" i="0" kern="1200">
                <a:solidFill>
                  <a:schemeClr val="tx1">
                    <a:tint val="75000"/>
                    <a:alpha val="6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2200" dirty="0">
                <a:latin typeface="Baskerville" panose="02020502070401020303" pitchFamily="18" charset="0"/>
                <a:ea typeface="Baskerville" panose="02020502070401020303" pitchFamily="18" charset="0"/>
              </a:rPr>
              <a:t>NT Scholar</a:t>
            </a:r>
          </a:p>
        </p:txBody>
      </p:sp>
      <p:sp>
        <p:nvSpPr>
          <p:cNvPr id="12" name="Rounded Rectangle 11">
            <a:extLst>
              <a:ext uri="{FF2B5EF4-FFF2-40B4-BE49-F238E27FC236}">
                <a16:creationId xmlns:a16="http://schemas.microsoft.com/office/drawing/2014/main" id="{D2C8CA60-2AC1-164C-80DD-DB27D8B9F670}"/>
              </a:ext>
            </a:extLst>
          </p:cNvPr>
          <p:cNvSpPr/>
          <p:nvPr/>
        </p:nvSpPr>
        <p:spPr>
          <a:xfrm>
            <a:off x="5000626" y="3909059"/>
            <a:ext cx="5974417" cy="812451"/>
          </a:xfrm>
          <a:prstGeom prst="roundRect">
            <a:avLst/>
          </a:prstGeom>
          <a:solidFill>
            <a:srgbClr val="59000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l" defTabSz="914400" rtl="0" eaLnBrk="1" fontAlgn="auto" latinLnBrk="0" hangingPunct="1">
              <a:lnSpc>
                <a:spcPct val="100000"/>
              </a:lnSpc>
              <a:spcBef>
                <a:spcPts val="0"/>
              </a:spcBef>
              <a:spcAft>
                <a:spcPts val="0"/>
              </a:spcAft>
              <a:buClrTx/>
              <a:buSzTx/>
              <a:tabLst/>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Rejected by Jesus (cf. Jn. 9:1-2)</a:t>
            </a:r>
          </a:p>
        </p:txBody>
      </p:sp>
      <p:sp>
        <p:nvSpPr>
          <p:cNvPr id="11" name="Content Placeholder 2">
            <a:extLst>
              <a:ext uri="{FF2B5EF4-FFF2-40B4-BE49-F238E27FC236}">
                <a16:creationId xmlns:a16="http://schemas.microsoft.com/office/drawing/2014/main" id="{61E7201D-3E0E-8D45-84E9-F1157AE35548}"/>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Michael Green</a:t>
            </a:r>
          </a:p>
        </p:txBody>
      </p:sp>
    </p:spTree>
    <p:extLst>
      <p:ext uri="{BB962C8B-B14F-4D97-AF65-F5344CB8AC3E}">
        <p14:creationId xmlns:p14="http://schemas.microsoft.com/office/powerpoint/2010/main" val="591754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457200" y="1168400"/>
            <a:ext cx="10896600" cy="5008563"/>
          </a:xfrm>
        </p:spPr>
        <p:txBody>
          <a:bodyPr>
            <a:noAutofit/>
          </a:bodyPr>
          <a:lstStyle/>
          <a:p>
            <a:pPr marL="0" indent="0">
              <a:buNone/>
            </a:pPr>
            <a:r>
              <a:rPr lang="en-US" sz="3600" dirty="0">
                <a:latin typeface="Baskerville" panose="02020502070401020303" pitchFamily="18" charset="0"/>
                <a:ea typeface="Baskerville" panose="02020502070401020303" pitchFamily="18" charset="0"/>
              </a:rPr>
              <a:t>Luke 5:12 – “In one of the villages Jesus met a man with an advanced case of leprosy.”</a:t>
            </a:r>
          </a:p>
        </p:txBody>
      </p:sp>
      <p:sp>
        <p:nvSpPr>
          <p:cNvPr id="11" name="Content Placeholder 2">
            <a:extLst>
              <a:ext uri="{FF2B5EF4-FFF2-40B4-BE49-F238E27FC236}">
                <a16:creationId xmlns:a16="http://schemas.microsoft.com/office/drawing/2014/main" id="{A0BD3D2A-9D18-AA4C-B7EB-6B59DE659DB4}"/>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1) The Leper</a:t>
            </a:r>
          </a:p>
        </p:txBody>
      </p:sp>
    </p:spTree>
    <p:extLst>
      <p:ext uri="{BB962C8B-B14F-4D97-AF65-F5344CB8AC3E}">
        <p14:creationId xmlns:p14="http://schemas.microsoft.com/office/powerpoint/2010/main" val="39703416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531917"/>
            <a:ext cx="10515600" cy="4645046"/>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5:20-21 – “Seeing their faith, Jesus said to the man, ‘Friend, your sins are forgiven.’ But the Pharisees and teachers of the religious law said to themselves, ‘Who does he think he is? That’s blasphemy! Only God can forgive sins.”</a:t>
            </a:r>
          </a:p>
        </p:txBody>
      </p:sp>
      <p:sp>
        <p:nvSpPr>
          <p:cNvPr id="4" name="Rounded Rectangle 3">
            <a:extLst>
              <a:ext uri="{FF2B5EF4-FFF2-40B4-BE49-F238E27FC236}">
                <a16:creationId xmlns:a16="http://schemas.microsoft.com/office/drawing/2014/main" id="{6E398E4D-E85D-B541-85C6-DC9CC244DA92}"/>
              </a:ext>
            </a:extLst>
          </p:cNvPr>
          <p:cNvSpPr/>
          <p:nvPr/>
        </p:nvSpPr>
        <p:spPr>
          <a:xfrm>
            <a:off x="3590365" y="4307822"/>
            <a:ext cx="3160059" cy="721378"/>
          </a:xfrm>
          <a:prstGeom prst="roundRect">
            <a:avLst/>
          </a:prstGeom>
          <a:solidFill>
            <a:srgbClr val="59000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Good question</a:t>
            </a:r>
          </a:p>
        </p:txBody>
      </p:sp>
      <p:sp>
        <p:nvSpPr>
          <p:cNvPr id="7" name="Content Placeholder 2">
            <a:extLst>
              <a:ext uri="{FF2B5EF4-FFF2-40B4-BE49-F238E27FC236}">
                <a16:creationId xmlns:a16="http://schemas.microsoft.com/office/drawing/2014/main" id="{0A6AD98A-2B9C-CF4C-96B8-3DF601DB1D62}"/>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2) The Paralytic</a:t>
            </a:r>
          </a:p>
        </p:txBody>
      </p:sp>
    </p:spTree>
    <p:extLst>
      <p:ext uri="{BB962C8B-B14F-4D97-AF65-F5344CB8AC3E}">
        <p14:creationId xmlns:p14="http://schemas.microsoft.com/office/powerpoint/2010/main" val="4233966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330037"/>
            <a:ext cx="10515600" cy="4846926"/>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5:22-23 – “Jesus knew what they were thinking so he asked them, ‘Why do you question this in your hearts? Is it easier to say, ‘Your sins are forgiven,’ or ‘Stand up and walk’?</a:t>
            </a:r>
          </a:p>
          <a:p>
            <a:pPr marL="0" indent="0">
              <a:buNone/>
            </a:pPr>
            <a:endParaRPr lang="en-US" sz="3400" dirty="0">
              <a:latin typeface="Baskerville" panose="02020502070401020303" pitchFamily="18" charset="0"/>
              <a:ea typeface="Baskerville" panose="02020502070401020303" pitchFamily="18" charset="0"/>
            </a:endParaRPr>
          </a:p>
        </p:txBody>
      </p:sp>
      <p:sp>
        <p:nvSpPr>
          <p:cNvPr id="7" name="Rounded Rectangle 6">
            <a:extLst>
              <a:ext uri="{FF2B5EF4-FFF2-40B4-BE49-F238E27FC236}">
                <a16:creationId xmlns:a16="http://schemas.microsoft.com/office/drawing/2014/main" id="{805A2F6B-B40C-A144-B9EB-BEFBCEA50799}"/>
              </a:ext>
            </a:extLst>
          </p:cNvPr>
          <p:cNvSpPr/>
          <p:nvPr/>
        </p:nvSpPr>
        <p:spPr>
          <a:xfrm>
            <a:off x="2232212" y="4238368"/>
            <a:ext cx="4736999" cy="1088438"/>
          </a:xfrm>
          <a:prstGeom prst="roundRect">
            <a:avLst/>
          </a:prstGeom>
          <a:solidFill>
            <a:srgbClr val="59000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Both are easy to ‘say’</a:t>
            </a:r>
          </a:p>
          <a:p>
            <a:pPr marL="0" marR="0" lvl="0" indent="0" defTabSz="914400" rtl="0" eaLnBrk="1" fontAlgn="auto" latinLnBrk="0" hangingPunct="1">
              <a:lnSpc>
                <a:spcPct val="100000"/>
              </a:lnSpc>
              <a:spcBef>
                <a:spcPts val="0"/>
              </a:spcBef>
              <a:spcAft>
                <a:spcPts val="0"/>
              </a:spcAft>
              <a:buClrTx/>
              <a:buSzTx/>
              <a:buFontTx/>
              <a:buNone/>
              <a:tabLst/>
              <a:defRPr/>
            </a:pPr>
            <a:r>
              <a:rPr lang="en-US" sz="3200" dirty="0">
                <a:solidFill>
                  <a:prstClr val="white"/>
                </a:solidFill>
                <a:latin typeface="Baskerville" panose="02020502070401020303" pitchFamily="18" charset="0"/>
                <a:ea typeface="Baskerville" panose="02020502070401020303" pitchFamily="18" charset="0"/>
              </a:rPr>
              <a:t>Healing is easier to verify</a:t>
            </a:r>
          </a:p>
        </p:txBody>
      </p:sp>
      <p:sp>
        <p:nvSpPr>
          <p:cNvPr id="8" name="Content Placeholder 2">
            <a:extLst>
              <a:ext uri="{FF2B5EF4-FFF2-40B4-BE49-F238E27FC236}">
                <a16:creationId xmlns:a16="http://schemas.microsoft.com/office/drawing/2014/main" id="{57C17D4D-EA7B-234A-BC55-245FF70B410C}"/>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2) The Paralytic</a:t>
            </a:r>
          </a:p>
        </p:txBody>
      </p:sp>
    </p:spTree>
    <p:extLst>
      <p:ext uri="{BB962C8B-B14F-4D97-AF65-F5344CB8AC3E}">
        <p14:creationId xmlns:p14="http://schemas.microsoft.com/office/powerpoint/2010/main" val="1558548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330037"/>
            <a:ext cx="10515600" cy="4846926"/>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5:24-25 – “‘So I will prove to you that the Son of Man has the authority on earth to forgive sins.’ Then Jesus turned to the paralyzed man and said, ‘Stand up, pick up your mat, and go home!’ Immediately he stood up in front of them, took what he had been lying on and went home praising God.</a:t>
            </a:r>
          </a:p>
          <a:p>
            <a:pPr marL="0" indent="0">
              <a:buNone/>
            </a:pPr>
            <a:endParaRPr lang="en-US" sz="3400" dirty="0">
              <a:latin typeface="Baskerville" panose="02020502070401020303" pitchFamily="18" charset="0"/>
              <a:ea typeface="Baskerville" panose="02020502070401020303" pitchFamily="18" charset="0"/>
            </a:endParaRPr>
          </a:p>
        </p:txBody>
      </p:sp>
      <p:sp>
        <p:nvSpPr>
          <p:cNvPr id="4" name="Rounded Rectangle 3">
            <a:extLst>
              <a:ext uri="{FF2B5EF4-FFF2-40B4-BE49-F238E27FC236}">
                <a16:creationId xmlns:a16="http://schemas.microsoft.com/office/drawing/2014/main" id="{2F487DE2-576E-B448-BEA6-80956AB636B0}"/>
              </a:ext>
            </a:extLst>
          </p:cNvPr>
          <p:cNvSpPr/>
          <p:nvPr/>
        </p:nvSpPr>
        <p:spPr>
          <a:xfrm>
            <a:off x="627184" y="5350475"/>
            <a:ext cx="8986373" cy="1294747"/>
          </a:xfrm>
          <a:prstGeom prst="roundRect">
            <a:avLst/>
          </a:prstGeom>
          <a:solidFill>
            <a:srgbClr val="59000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Jesus: “You guys think that that removing this sin will</a:t>
            </a:r>
            <a:r>
              <a:rPr lang="en-US" sz="3200" dirty="0">
                <a:solidFill>
                  <a:prstClr val="white"/>
                </a:solidFill>
                <a:latin typeface="Baskerville" panose="02020502070401020303" pitchFamily="18" charset="0"/>
                <a:ea typeface="Baskerville" panose="02020502070401020303" pitchFamily="18" charset="0"/>
              </a:rPr>
              <a:t> remove sickness, right?”</a:t>
            </a:r>
            <a:endPar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endParaRPr>
          </a:p>
        </p:txBody>
      </p:sp>
      <p:sp>
        <p:nvSpPr>
          <p:cNvPr id="7" name="Content Placeholder 2">
            <a:extLst>
              <a:ext uri="{FF2B5EF4-FFF2-40B4-BE49-F238E27FC236}">
                <a16:creationId xmlns:a16="http://schemas.microsoft.com/office/drawing/2014/main" id="{A5F05E3E-5ABC-FC4A-A779-C74ABB7B38F3}"/>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2) The Paralytic</a:t>
            </a:r>
          </a:p>
        </p:txBody>
      </p:sp>
    </p:spTree>
    <p:extLst>
      <p:ext uri="{BB962C8B-B14F-4D97-AF65-F5344CB8AC3E}">
        <p14:creationId xmlns:p14="http://schemas.microsoft.com/office/powerpoint/2010/main" val="435741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330037"/>
            <a:ext cx="10515600" cy="4846926"/>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5:26 – “Everyone was gripped with great wonder and awe, and they praised God, exclaiming, ‘We have seen amazing things today!’”</a:t>
            </a:r>
          </a:p>
          <a:p>
            <a:pPr marL="0" indent="0">
              <a:buNone/>
            </a:pPr>
            <a:endParaRPr lang="en-US" sz="3400" dirty="0">
              <a:latin typeface="Baskerville" panose="02020502070401020303" pitchFamily="18" charset="0"/>
              <a:ea typeface="Baskerville" panose="02020502070401020303" pitchFamily="18" charset="0"/>
            </a:endParaRPr>
          </a:p>
        </p:txBody>
      </p:sp>
      <p:sp>
        <p:nvSpPr>
          <p:cNvPr id="6" name="Content Placeholder 2">
            <a:extLst>
              <a:ext uri="{FF2B5EF4-FFF2-40B4-BE49-F238E27FC236}">
                <a16:creationId xmlns:a16="http://schemas.microsoft.com/office/drawing/2014/main" id="{BD78D23E-8502-7D49-908E-B74538384C84}"/>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2) The Paralytic</a:t>
            </a:r>
          </a:p>
        </p:txBody>
      </p:sp>
    </p:spTree>
    <p:extLst>
      <p:ext uri="{BB962C8B-B14F-4D97-AF65-F5344CB8AC3E}">
        <p14:creationId xmlns:p14="http://schemas.microsoft.com/office/powerpoint/2010/main" val="25102588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330037"/>
            <a:ext cx="10515600" cy="4846926"/>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5:27 – “Later, as Jesus left the town, he saw a tax collector named Levi (also known as Matthew) sitting at his tax collector’s booth. </a:t>
            </a:r>
          </a:p>
        </p:txBody>
      </p:sp>
      <p:sp>
        <p:nvSpPr>
          <p:cNvPr id="6" name="Content Placeholder 2">
            <a:extLst>
              <a:ext uri="{FF2B5EF4-FFF2-40B4-BE49-F238E27FC236}">
                <a16:creationId xmlns:a16="http://schemas.microsoft.com/office/drawing/2014/main" id="{3743977C-05C9-D54F-B068-CF2CA804551D}"/>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3) The Hopeless Sinner</a:t>
            </a:r>
          </a:p>
        </p:txBody>
      </p:sp>
    </p:spTree>
    <p:extLst>
      <p:ext uri="{BB962C8B-B14F-4D97-AF65-F5344CB8AC3E}">
        <p14:creationId xmlns:p14="http://schemas.microsoft.com/office/powerpoint/2010/main" val="42363254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2745881"/>
            <a:ext cx="10515600" cy="3431081"/>
          </a:xfrm>
        </p:spPr>
        <p:txBody>
          <a:bodyPr>
            <a:normAutofit/>
          </a:bodyPr>
          <a:lstStyle/>
          <a:p>
            <a:pPr marL="0" indent="0">
              <a:buNone/>
            </a:pPr>
            <a:r>
              <a:rPr lang="en-US" altLang="en-US" sz="3600" dirty="0">
                <a:latin typeface="Baskerville" panose="02020502070401020303" pitchFamily="18" charset="0"/>
                <a:ea typeface="Baskerville" panose="02020502070401020303" pitchFamily="18" charset="0"/>
              </a:rPr>
              <a:t>Taxes in ancient Rome were collected by persons who were the highest bidders for a collection contract. Matthew’s tax collection booth must have stood at some place where the Via Maris passed close by the lakeshore on the outskirts of Capernaum.</a:t>
            </a:r>
          </a:p>
          <a:p>
            <a:pPr marL="0" indent="0">
              <a:buNone/>
            </a:pPr>
            <a:endParaRPr lang="en-US" altLang="en-US" sz="3600" dirty="0">
              <a:latin typeface="Baskerville" panose="02020502070401020303" pitchFamily="18" charset="0"/>
              <a:ea typeface="Baskerville" panose="02020502070401020303" pitchFamily="18" charset="0"/>
            </a:endParaRPr>
          </a:p>
          <a:p>
            <a:pPr marL="0" indent="0">
              <a:buNone/>
            </a:pPr>
            <a:endParaRPr lang="en-US" sz="3400" dirty="0">
              <a:latin typeface="Baskerville" panose="02020502070401020303" pitchFamily="18" charset="0"/>
              <a:ea typeface="Baskerville" panose="02020502070401020303" pitchFamily="18" charset="0"/>
            </a:endParaRPr>
          </a:p>
        </p:txBody>
      </p:sp>
      <p:sp>
        <p:nvSpPr>
          <p:cNvPr id="5" name="Content Placeholder 2">
            <a:extLst>
              <a:ext uri="{FF2B5EF4-FFF2-40B4-BE49-F238E27FC236}">
                <a16:creationId xmlns:a16="http://schemas.microsoft.com/office/drawing/2014/main" id="{5A03AABD-B043-1E42-AA8C-4C29785CC399}"/>
              </a:ext>
            </a:extLst>
          </p:cNvPr>
          <p:cNvSpPr txBox="1">
            <a:spLocks/>
          </p:cNvSpPr>
          <p:nvPr/>
        </p:nvSpPr>
        <p:spPr>
          <a:xfrm>
            <a:off x="838200" y="522090"/>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Michael Wilkins,</a:t>
            </a:r>
          </a:p>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lang="en-US" sz="4000" dirty="0">
                <a:solidFill>
                  <a:prstClr val="white"/>
                </a:solidFill>
                <a:latin typeface="Baskerville" panose="02020502070401020303" pitchFamily="18" charset="0"/>
                <a:ea typeface="Baskerville" panose="02020502070401020303" pitchFamily="18" charset="0"/>
              </a:rPr>
              <a:t>NT Professor, Talbot</a:t>
            </a:r>
            <a:endPar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endParaRPr>
          </a:p>
        </p:txBody>
      </p:sp>
    </p:spTree>
    <p:extLst>
      <p:ext uri="{BB962C8B-B14F-4D97-AF65-F5344CB8AC3E}">
        <p14:creationId xmlns:p14="http://schemas.microsoft.com/office/powerpoint/2010/main" val="20450862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330037"/>
            <a:ext cx="10515600" cy="4846926"/>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5:27 – “Later, as Jesus left the town, he saw a tax collector named Levi (aka Matthew) sitting at his tax collector’s booth. </a:t>
            </a:r>
          </a:p>
        </p:txBody>
      </p:sp>
      <p:sp>
        <p:nvSpPr>
          <p:cNvPr id="4" name="Rounded Rectangle 3">
            <a:extLst>
              <a:ext uri="{FF2B5EF4-FFF2-40B4-BE49-F238E27FC236}">
                <a16:creationId xmlns:a16="http://schemas.microsoft.com/office/drawing/2014/main" id="{D2513D8E-8E76-DD46-B136-08CB5F031B9A}"/>
              </a:ext>
            </a:extLst>
          </p:cNvPr>
          <p:cNvSpPr/>
          <p:nvPr/>
        </p:nvSpPr>
        <p:spPr>
          <a:xfrm>
            <a:off x="3258671" y="3502466"/>
            <a:ext cx="8095129" cy="2998693"/>
          </a:xfrm>
          <a:prstGeom prst="roundRect">
            <a:avLst/>
          </a:prstGeom>
          <a:solidFill>
            <a:srgbClr val="59000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lang="en-US" sz="3200" dirty="0">
                <a:solidFill>
                  <a:prstClr val="white"/>
                </a:solidFill>
                <a:latin typeface="Baskerville" panose="02020502070401020303" pitchFamily="18" charset="0"/>
                <a:ea typeface="Baskerville" panose="02020502070401020303" pitchFamily="18" charset="0"/>
              </a:rPr>
              <a:t>The Jews hated these tax collectors</a:t>
            </a:r>
          </a:p>
          <a:p>
            <a:pPr marL="457200" marR="0" lvl="0" indent="-457200" defTabSz="914400" rtl="0" eaLnBrk="1" fontAlgn="auto" latinLnBrk="0" hangingPunct="1">
              <a:lnSpc>
                <a:spcPct val="100000"/>
              </a:lnSpc>
              <a:spcBef>
                <a:spcPts val="0"/>
              </a:spcBef>
              <a:spcAft>
                <a:spcPts val="0"/>
              </a:spcAft>
              <a:buClrTx/>
              <a:buSzTx/>
              <a:buFontTx/>
              <a:buChar char="-"/>
              <a:tabLst/>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Sabbath breakers</a:t>
            </a:r>
          </a:p>
          <a:p>
            <a:pPr marL="457200" marR="0" lvl="0" indent="-457200" defTabSz="914400" rtl="0" eaLnBrk="1" fontAlgn="auto" latinLnBrk="0" hangingPunct="1">
              <a:lnSpc>
                <a:spcPct val="100000"/>
              </a:lnSpc>
              <a:spcBef>
                <a:spcPts val="0"/>
              </a:spcBef>
              <a:spcAft>
                <a:spcPts val="0"/>
              </a:spcAft>
              <a:buClrTx/>
              <a:buSzTx/>
              <a:buFontTx/>
              <a:buChar char="-"/>
              <a:tabLst/>
              <a:defRPr/>
            </a:pPr>
            <a:r>
              <a:rPr lang="en-US" sz="3200" dirty="0">
                <a:solidFill>
                  <a:prstClr val="white"/>
                </a:solidFill>
                <a:latin typeface="Baskerville" panose="02020502070401020303" pitchFamily="18" charset="0"/>
                <a:ea typeface="Baskerville" panose="02020502070401020303" pitchFamily="18" charset="0"/>
              </a:rPr>
              <a:t>Touching Gentiles</a:t>
            </a:r>
          </a:p>
          <a:p>
            <a:pPr marL="457200" marR="0" lvl="0" indent="-457200" defTabSz="914400" rtl="0" eaLnBrk="1" fontAlgn="auto" latinLnBrk="0" hangingPunct="1">
              <a:lnSpc>
                <a:spcPct val="100000"/>
              </a:lnSpc>
              <a:spcBef>
                <a:spcPts val="0"/>
              </a:spcBef>
              <a:spcAft>
                <a:spcPts val="0"/>
              </a:spcAft>
              <a:buClrTx/>
              <a:buSzTx/>
              <a:buFontTx/>
              <a:buChar char="-"/>
              <a:tabLst/>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Traitors (e.g. Nazi helpers)</a:t>
            </a:r>
          </a:p>
          <a:p>
            <a:pPr marL="457200" marR="0" lvl="0" indent="-457200" defTabSz="914400" rtl="0" eaLnBrk="1" fontAlgn="auto" latinLnBrk="0" hangingPunct="1">
              <a:lnSpc>
                <a:spcPct val="100000"/>
              </a:lnSpc>
              <a:spcBef>
                <a:spcPts val="0"/>
              </a:spcBef>
              <a:spcAft>
                <a:spcPts val="0"/>
              </a:spcAft>
              <a:buClrTx/>
              <a:buSzTx/>
              <a:buFontTx/>
              <a:buChar char="-"/>
              <a:tabLst/>
              <a:defRPr/>
            </a:pPr>
            <a:r>
              <a:rPr lang="en-US" sz="3200" dirty="0">
                <a:solidFill>
                  <a:prstClr val="white"/>
                </a:solidFill>
                <a:latin typeface="Baskerville" panose="02020502070401020303" pitchFamily="18" charset="0"/>
                <a:ea typeface="Baskerville" panose="02020502070401020303" pitchFamily="18" charset="0"/>
              </a:rPr>
              <a:t>Exploiters (armed soldiers, secret tax laws)</a:t>
            </a:r>
            <a:endPar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endParaRPr>
          </a:p>
        </p:txBody>
      </p:sp>
      <p:sp>
        <p:nvSpPr>
          <p:cNvPr id="7" name="Content Placeholder 2">
            <a:extLst>
              <a:ext uri="{FF2B5EF4-FFF2-40B4-BE49-F238E27FC236}">
                <a16:creationId xmlns:a16="http://schemas.microsoft.com/office/drawing/2014/main" id="{2FFD7784-1E78-D34D-B0B3-F23D33C94FE4}"/>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3) The Hopeless Sinner</a:t>
            </a:r>
          </a:p>
        </p:txBody>
      </p:sp>
    </p:spTree>
    <p:extLst>
      <p:ext uri="{BB962C8B-B14F-4D97-AF65-F5344CB8AC3E}">
        <p14:creationId xmlns:p14="http://schemas.microsoft.com/office/powerpoint/2010/main" val="3584171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330037"/>
            <a:ext cx="10515600" cy="4846926"/>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5:27 – “Later, as Jesus left the town, he saw a tax collector named Levi (aka Matthew) sitting at his tax collector’s booth. </a:t>
            </a:r>
          </a:p>
        </p:txBody>
      </p:sp>
      <p:sp>
        <p:nvSpPr>
          <p:cNvPr id="4" name="Rounded Rectangle 3">
            <a:extLst>
              <a:ext uri="{FF2B5EF4-FFF2-40B4-BE49-F238E27FC236}">
                <a16:creationId xmlns:a16="http://schemas.microsoft.com/office/drawing/2014/main" id="{D2513D8E-8E76-DD46-B136-08CB5F031B9A}"/>
              </a:ext>
            </a:extLst>
          </p:cNvPr>
          <p:cNvSpPr/>
          <p:nvPr/>
        </p:nvSpPr>
        <p:spPr>
          <a:xfrm>
            <a:off x="3244567" y="3502466"/>
            <a:ext cx="8095129" cy="2998693"/>
          </a:xfrm>
          <a:prstGeom prst="roundRect">
            <a:avLst/>
          </a:prstGeom>
          <a:solidFill>
            <a:srgbClr val="59000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lang="en-US" sz="3200" dirty="0">
                <a:solidFill>
                  <a:prstClr val="white"/>
                </a:solidFill>
                <a:latin typeface="Baskerville" panose="02020502070401020303" pitchFamily="18" charset="0"/>
                <a:ea typeface="Baskerville" panose="02020502070401020303" pitchFamily="18" charset="0"/>
              </a:rPr>
              <a:t>Society struck back whenever possible</a:t>
            </a:r>
          </a:p>
          <a:p>
            <a:pPr marL="457200" marR="0" lvl="0" indent="-457200" defTabSz="914400" rtl="0" eaLnBrk="1" fontAlgn="auto" latinLnBrk="0" hangingPunct="1">
              <a:lnSpc>
                <a:spcPct val="100000"/>
              </a:lnSpc>
              <a:spcBef>
                <a:spcPts val="0"/>
              </a:spcBef>
              <a:spcAft>
                <a:spcPts val="0"/>
              </a:spcAft>
              <a:buClrTx/>
              <a:buSzTx/>
              <a:buFontTx/>
              <a:buChar char="-"/>
              <a:tabLst/>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Testimony was invalid</a:t>
            </a:r>
          </a:p>
          <a:p>
            <a:pPr marL="457200" marR="0" lvl="0" indent="-457200" defTabSz="914400" rtl="0" eaLnBrk="1" fontAlgn="auto" latinLnBrk="0" hangingPunct="1">
              <a:lnSpc>
                <a:spcPct val="100000"/>
              </a:lnSpc>
              <a:spcBef>
                <a:spcPts val="0"/>
              </a:spcBef>
              <a:spcAft>
                <a:spcPts val="0"/>
              </a:spcAft>
              <a:buClrTx/>
              <a:buSzTx/>
              <a:buFontTx/>
              <a:buChar char="-"/>
              <a:tabLst/>
              <a:defRPr/>
            </a:pPr>
            <a:r>
              <a:rPr lang="en-US" sz="3200" dirty="0">
                <a:solidFill>
                  <a:prstClr val="white"/>
                </a:solidFill>
                <a:latin typeface="Baskerville" panose="02020502070401020303" pitchFamily="18" charset="0"/>
                <a:ea typeface="Baskerville" panose="02020502070401020303" pitchFamily="18" charset="0"/>
              </a:rPr>
              <a:t>Okay to lie to tax collectors</a:t>
            </a:r>
          </a:p>
          <a:p>
            <a:pPr marL="457200" marR="0" lvl="0" indent="-457200" defTabSz="914400" rtl="0" eaLnBrk="1" fontAlgn="auto" latinLnBrk="0" hangingPunct="1">
              <a:lnSpc>
                <a:spcPct val="100000"/>
              </a:lnSpc>
              <a:spcBef>
                <a:spcPts val="0"/>
              </a:spcBef>
              <a:spcAft>
                <a:spcPts val="0"/>
              </a:spcAft>
              <a:buClrTx/>
              <a:buSzTx/>
              <a:buFontTx/>
              <a:buChar char="-"/>
              <a:tabLst/>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Some taught that being a tax collector was an unforgivable state</a:t>
            </a:r>
          </a:p>
          <a:p>
            <a:pPr marL="457200" marR="0" lvl="0" indent="-457200" defTabSz="914400" rtl="0" eaLnBrk="1" fontAlgn="auto" latinLnBrk="0" hangingPunct="1">
              <a:lnSpc>
                <a:spcPct val="100000"/>
              </a:lnSpc>
              <a:spcBef>
                <a:spcPts val="0"/>
              </a:spcBef>
              <a:spcAft>
                <a:spcPts val="0"/>
              </a:spcAft>
              <a:buClrTx/>
              <a:buSzTx/>
              <a:buFontTx/>
              <a:buChar char="-"/>
              <a:tabLst/>
              <a:defRPr/>
            </a:pPr>
            <a:r>
              <a:rPr lang="en-US" sz="3200" dirty="0">
                <a:solidFill>
                  <a:prstClr val="white"/>
                </a:solidFill>
                <a:latin typeface="Baskerville" panose="02020502070401020303" pitchFamily="18" charset="0"/>
                <a:ea typeface="Baskerville" panose="02020502070401020303" pitchFamily="18" charset="0"/>
              </a:rPr>
              <a:t>Money was unclean</a:t>
            </a:r>
            <a:endPar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endParaRPr>
          </a:p>
        </p:txBody>
      </p:sp>
      <p:sp>
        <p:nvSpPr>
          <p:cNvPr id="7" name="Content Placeholder 2">
            <a:extLst>
              <a:ext uri="{FF2B5EF4-FFF2-40B4-BE49-F238E27FC236}">
                <a16:creationId xmlns:a16="http://schemas.microsoft.com/office/drawing/2014/main" id="{326954BF-1B1E-0941-B128-EF06382EF504}"/>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3) The Hopeless Sinner</a:t>
            </a:r>
          </a:p>
        </p:txBody>
      </p:sp>
    </p:spTree>
    <p:extLst>
      <p:ext uri="{BB962C8B-B14F-4D97-AF65-F5344CB8AC3E}">
        <p14:creationId xmlns:p14="http://schemas.microsoft.com/office/powerpoint/2010/main" val="3918490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330037"/>
            <a:ext cx="10515600" cy="4846926"/>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5:27-28 – “Later, as Jesus left the town, he saw a tax collector named Levi (aka Matthew) sitting at his tax collector’s booth. ‘Follow me and be my disciple,’ Jesus said to him. So Levi got up, left everything and followed him.”</a:t>
            </a:r>
          </a:p>
        </p:txBody>
      </p:sp>
      <p:sp>
        <p:nvSpPr>
          <p:cNvPr id="6" name="Content Placeholder 2">
            <a:extLst>
              <a:ext uri="{FF2B5EF4-FFF2-40B4-BE49-F238E27FC236}">
                <a16:creationId xmlns:a16="http://schemas.microsoft.com/office/drawing/2014/main" id="{DD97E968-F98F-0845-8EE4-1D7659FCD31E}"/>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3) The Hopeless Sinner</a:t>
            </a:r>
          </a:p>
        </p:txBody>
      </p:sp>
    </p:spTree>
    <p:extLst>
      <p:ext uri="{BB962C8B-B14F-4D97-AF65-F5344CB8AC3E}">
        <p14:creationId xmlns:p14="http://schemas.microsoft.com/office/powerpoint/2010/main" val="4399642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330037"/>
            <a:ext cx="10515600" cy="4846926"/>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5:29 – “Later, Levi held a banquet in  his home with Jesus as the guest of honor. Many of Levi’s fellow tax collectors and other guests also ate with them.”</a:t>
            </a:r>
          </a:p>
        </p:txBody>
      </p:sp>
      <p:sp>
        <p:nvSpPr>
          <p:cNvPr id="4" name="Rounded Rectangle 3">
            <a:extLst>
              <a:ext uri="{FF2B5EF4-FFF2-40B4-BE49-F238E27FC236}">
                <a16:creationId xmlns:a16="http://schemas.microsoft.com/office/drawing/2014/main" id="{8C4273FD-11B1-4040-A941-90CCDA6EE5E2}"/>
              </a:ext>
            </a:extLst>
          </p:cNvPr>
          <p:cNvSpPr/>
          <p:nvPr/>
        </p:nvSpPr>
        <p:spPr>
          <a:xfrm>
            <a:off x="1747618" y="3753500"/>
            <a:ext cx="8095129" cy="879038"/>
          </a:xfrm>
          <a:prstGeom prst="roundRect">
            <a:avLst/>
          </a:prstGeom>
          <a:solidFill>
            <a:srgbClr val="59000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lang="en-US" sz="3200" dirty="0">
                <a:solidFill>
                  <a:prstClr val="white"/>
                </a:solidFill>
                <a:latin typeface="Baskerville" panose="02020502070401020303" pitchFamily="18" charset="0"/>
                <a:ea typeface="Baskerville" panose="02020502070401020303" pitchFamily="18" charset="0"/>
              </a:rPr>
              <a:t>Probably first rabbi his friends ever met… </a:t>
            </a:r>
            <a:endPar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endParaRPr>
          </a:p>
        </p:txBody>
      </p:sp>
      <p:sp>
        <p:nvSpPr>
          <p:cNvPr id="7" name="Content Placeholder 2">
            <a:extLst>
              <a:ext uri="{FF2B5EF4-FFF2-40B4-BE49-F238E27FC236}">
                <a16:creationId xmlns:a16="http://schemas.microsoft.com/office/drawing/2014/main" id="{AA302612-87DA-0E4B-A79D-9E37CCC5A96E}"/>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3) The Hopeless Sinner</a:t>
            </a:r>
          </a:p>
        </p:txBody>
      </p:sp>
    </p:spTree>
    <p:extLst>
      <p:ext uri="{BB962C8B-B14F-4D97-AF65-F5344CB8AC3E}">
        <p14:creationId xmlns:p14="http://schemas.microsoft.com/office/powerpoint/2010/main" val="397355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457200" y="1168400"/>
            <a:ext cx="10896600" cy="5008563"/>
          </a:xfrm>
        </p:spPr>
        <p:txBody>
          <a:bodyPr>
            <a:noAutofit/>
          </a:bodyPr>
          <a:lstStyle/>
          <a:p>
            <a:pPr marL="0" indent="0">
              <a:buNone/>
            </a:pPr>
            <a:r>
              <a:rPr lang="en-US" sz="3600" dirty="0">
                <a:latin typeface="Baskerville" panose="02020502070401020303" pitchFamily="18" charset="0"/>
                <a:ea typeface="Baskerville" panose="02020502070401020303" pitchFamily="18" charset="0"/>
              </a:rPr>
              <a:t>Luke 5:12 – “In one of the villages Jesus met a man with an advanced case of leprosy.”</a:t>
            </a:r>
          </a:p>
        </p:txBody>
      </p:sp>
      <p:sp>
        <p:nvSpPr>
          <p:cNvPr id="11" name="Content Placeholder 2">
            <a:extLst>
              <a:ext uri="{FF2B5EF4-FFF2-40B4-BE49-F238E27FC236}">
                <a16:creationId xmlns:a16="http://schemas.microsoft.com/office/drawing/2014/main" id="{A0BD3D2A-9D18-AA4C-B7EB-6B59DE659DB4}"/>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1) The Leper</a:t>
            </a:r>
          </a:p>
        </p:txBody>
      </p:sp>
      <p:sp>
        <p:nvSpPr>
          <p:cNvPr id="4" name="Rounded Rectangle 3">
            <a:extLst>
              <a:ext uri="{FF2B5EF4-FFF2-40B4-BE49-F238E27FC236}">
                <a16:creationId xmlns:a16="http://schemas.microsoft.com/office/drawing/2014/main" id="{4121EB7B-EFEB-3141-8198-D3DA540006B0}"/>
              </a:ext>
            </a:extLst>
          </p:cNvPr>
          <p:cNvSpPr/>
          <p:nvPr/>
        </p:nvSpPr>
        <p:spPr>
          <a:xfrm>
            <a:off x="1069850" y="3318202"/>
            <a:ext cx="8931555" cy="1914198"/>
          </a:xfrm>
          <a:prstGeom prst="roundRect">
            <a:avLst/>
          </a:prstGeom>
          <a:solidFill>
            <a:srgbClr val="59000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Lepers were cut off from society (bell, ‘unclean’)</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200" dirty="0">
                <a:solidFill>
                  <a:prstClr val="white"/>
                </a:solidFill>
                <a:latin typeface="Baskerville" panose="02020502070401020303" pitchFamily="18" charset="0"/>
                <a:ea typeface="Baskerville" panose="02020502070401020303" pitchFamily="18" charset="0"/>
              </a:rPr>
              <a:t>Even from their families</a:t>
            </a:r>
            <a:endPar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200" dirty="0">
                <a:solidFill>
                  <a:prstClr val="white"/>
                </a:solidFill>
                <a:latin typeface="Baskerville" panose="02020502070401020303" pitchFamily="18" charset="0"/>
                <a:ea typeface="Baskerville" panose="02020502070401020303" pitchFamily="18" charset="0"/>
              </a:rPr>
              <a:t>Imagine living this way</a:t>
            </a:r>
            <a:endPar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endParaRPr>
          </a:p>
        </p:txBody>
      </p:sp>
    </p:spTree>
    <p:extLst>
      <p:ext uri="{BB962C8B-B14F-4D97-AF65-F5344CB8AC3E}">
        <p14:creationId xmlns:p14="http://schemas.microsoft.com/office/powerpoint/2010/main" val="3954497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D18B7-9401-004F-A9C7-F72BDAF69823}"/>
              </a:ext>
            </a:extLst>
          </p:cNvPr>
          <p:cNvSpPr>
            <a:spLocks noGrp="1"/>
          </p:cNvSpPr>
          <p:nvPr>
            <p:ph type="title"/>
          </p:nvPr>
        </p:nvSpPr>
        <p:spPr>
          <a:xfrm>
            <a:off x="838200" y="305749"/>
            <a:ext cx="10515600" cy="1024288"/>
          </a:xfrm>
        </p:spPr>
        <p:txBody>
          <a:bodyPr>
            <a:normAutofit/>
          </a:bodyPr>
          <a:lstStyle/>
          <a:p>
            <a:r>
              <a:rPr lang="en-US" dirty="0">
                <a:latin typeface="Baskerville" panose="02020502070401020303" pitchFamily="18" charset="0"/>
                <a:ea typeface="Baskerville" panose="02020502070401020303" pitchFamily="18" charset="0"/>
              </a:rPr>
              <a:t>3) The Hopeless Sinner</a:t>
            </a:r>
          </a:p>
        </p:txBody>
      </p:sp>
      <p:sp>
        <p:nvSpPr>
          <p:cNvPr id="4" name="Title 8">
            <a:extLst>
              <a:ext uri="{FF2B5EF4-FFF2-40B4-BE49-F238E27FC236}">
                <a16:creationId xmlns:a16="http://schemas.microsoft.com/office/drawing/2014/main" id="{7A7CA8CB-1335-8344-9B20-0B26026958F8}"/>
              </a:ext>
            </a:extLst>
          </p:cNvPr>
          <p:cNvSpPr txBox="1">
            <a:spLocks noChangeArrowheads="1"/>
          </p:cNvSpPr>
          <p:nvPr/>
        </p:nvSpPr>
        <p:spPr>
          <a:xfrm>
            <a:off x="678180" y="5871397"/>
            <a:ext cx="10789920" cy="83820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4800" b="0" i="0" u="none" strike="noStrike" kern="1200" cap="none" spc="0" normalizeH="0" baseline="0" noProof="0" dirty="0">
                <a:ln>
                  <a:noFill/>
                </a:ln>
                <a:solidFill>
                  <a:srgbClr val="EBEBEB"/>
                </a:solidFill>
                <a:effectLst/>
                <a:uLnTx/>
                <a:uFillTx/>
                <a:latin typeface="Baskerville" panose="02020502070401020303" pitchFamily="18" charset="0"/>
                <a:ea typeface="Baskerville" panose="02020502070401020303" pitchFamily="18" charset="0"/>
                <a:cs typeface="+mj-cs"/>
              </a:rPr>
              <a:t>Modern Equivalent of Matthew’s Party?</a:t>
            </a:r>
          </a:p>
        </p:txBody>
      </p:sp>
    </p:spTree>
    <p:extLst>
      <p:ext uri="{BB962C8B-B14F-4D97-AF65-F5344CB8AC3E}">
        <p14:creationId xmlns:p14="http://schemas.microsoft.com/office/powerpoint/2010/main" val="3992370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D18B7-9401-004F-A9C7-F72BDAF69823}"/>
              </a:ext>
            </a:extLst>
          </p:cNvPr>
          <p:cNvSpPr>
            <a:spLocks noGrp="1"/>
          </p:cNvSpPr>
          <p:nvPr>
            <p:ph type="title"/>
          </p:nvPr>
        </p:nvSpPr>
        <p:spPr>
          <a:xfrm>
            <a:off x="838200" y="305749"/>
            <a:ext cx="10515600" cy="1024288"/>
          </a:xfrm>
        </p:spPr>
        <p:txBody>
          <a:bodyPr>
            <a:normAutofit/>
          </a:bodyPr>
          <a:lstStyle/>
          <a:p>
            <a:r>
              <a:rPr lang="en-US" dirty="0">
                <a:latin typeface="Baskerville" panose="02020502070401020303" pitchFamily="18" charset="0"/>
                <a:ea typeface="Baskerville" panose="02020502070401020303" pitchFamily="18" charset="0"/>
              </a:rPr>
              <a:t>3) The Hopeless Sinner</a:t>
            </a:r>
          </a:p>
        </p:txBody>
      </p:sp>
      <p:sp>
        <p:nvSpPr>
          <p:cNvPr id="4" name="Title 8">
            <a:extLst>
              <a:ext uri="{FF2B5EF4-FFF2-40B4-BE49-F238E27FC236}">
                <a16:creationId xmlns:a16="http://schemas.microsoft.com/office/drawing/2014/main" id="{7A7CA8CB-1335-8344-9B20-0B26026958F8}"/>
              </a:ext>
            </a:extLst>
          </p:cNvPr>
          <p:cNvSpPr txBox="1">
            <a:spLocks noChangeArrowheads="1"/>
          </p:cNvSpPr>
          <p:nvPr/>
        </p:nvSpPr>
        <p:spPr>
          <a:xfrm>
            <a:off x="678180" y="6048376"/>
            <a:ext cx="10789920" cy="83820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4800" b="0" i="0" u="none" strike="noStrike" kern="1200" cap="none" spc="0" normalizeH="0" baseline="0" noProof="0" dirty="0">
                <a:ln>
                  <a:noFill/>
                </a:ln>
                <a:solidFill>
                  <a:srgbClr val="EBEBEB"/>
                </a:solidFill>
                <a:effectLst/>
                <a:uLnTx/>
                <a:uFillTx/>
                <a:latin typeface="Baskerville" panose="02020502070401020303" pitchFamily="18" charset="0"/>
                <a:ea typeface="Baskerville" panose="02020502070401020303" pitchFamily="18" charset="0"/>
                <a:cs typeface="+mj-cs"/>
              </a:rPr>
              <a:t>Modern Equivalent of Matthew’s Party?</a:t>
            </a:r>
          </a:p>
        </p:txBody>
      </p:sp>
      <p:pic>
        <p:nvPicPr>
          <p:cNvPr id="6" name="Content Placeholder 5">
            <a:extLst>
              <a:ext uri="{FF2B5EF4-FFF2-40B4-BE49-F238E27FC236}">
                <a16:creationId xmlns:a16="http://schemas.microsoft.com/office/drawing/2014/main" id="{0932110C-6A07-9B4D-BB68-357536FAA41C}"/>
              </a:ext>
            </a:extLst>
          </p:cNvPr>
          <p:cNvPicPr>
            <a:picLocks noGrp="1" noChangeAspect="1"/>
          </p:cNvPicPr>
          <p:nvPr>
            <p:ph idx="1"/>
          </p:nvPr>
        </p:nvPicPr>
        <p:blipFill>
          <a:blip r:embed="rId3"/>
          <a:stretch>
            <a:fillRect/>
          </a:stretch>
        </p:blipFill>
        <p:spPr>
          <a:xfrm>
            <a:off x="561974" y="1330037"/>
            <a:ext cx="2917826" cy="3890435"/>
          </a:xfrm>
        </p:spPr>
      </p:pic>
    </p:spTree>
    <p:extLst>
      <p:ext uri="{BB962C8B-B14F-4D97-AF65-F5344CB8AC3E}">
        <p14:creationId xmlns:p14="http://schemas.microsoft.com/office/powerpoint/2010/main" val="298159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330037"/>
            <a:ext cx="10515600" cy="4846926"/>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5:30 – “But the Pharisees and their teachers of religious law complained bitterly to Jesus’ disciples, ‘Why do you eat and drink with such scum?’”</a:t>
            </a:r>
          </a:p>
          <a:p>
            <a:pPr marL="0" indent="0">
              <a:buNone/>
            </a:pPr>
            <a:endParaRPr lang="en-US" sz="3400" dirty="0">
              <a:latin typeface="Baskerville" panose="02020502070401020303" pitchFamily="18" charset="0"/>
              <a:ea typeface="Baskerville" panose="02020502070401020303" pitchFamily="18" charset="0"/>
            </a:endParaRPr>
          </a:p>
        </p:txBody>
      </p:sp>
      <p:sp>
        <p:nvSpPr>
          <p:cNvPr id="6" name="Content Placeholder 2">
            <a:extLst>
              <a:ext uri="{FF2B5EF4-FFF2-40B4-BE49-F238E27FC236}">
                <a16:creationId xmlns:a16="http://schemas.microsoft.com/office/drawing/2014/main" id="{007FA354-1AB6-2647-AE87-AE7179797E47}"/>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3) The Hopeless Sinner</a:t>
            </a:r>
          </a:p>
        </p:txBody>
      </p:sp>
    </p:spTree>
    <p:extLst>
      <p:ext uri="{BB962C8B-B14F-4D97-AF65-F5344CB8AC3E}">
        <p14:creationId xmlns:p14="http://schemas.microsoft.com/office/powerpoint/2010/main" val="24651758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330037"/>
            <a:ext cx="10515600" cy="4846926"/>
          </a:xfrm>
        </p:spPr>
        <p:txBody>
          <a:bodyPr>
            <a:normAutofit/>
          </a:bodyPr>
          <a:lstStyle/>
          <a:p>
            <a:pPr>
              <a:buFont typeface="Arial" panose="020B0604020202020204" pitchFamily="34" charset="0"/>
              <a:buChar char="•"/>
            </a:pPr>
            <a:r>
              <a:rPr lang="en-US" sz="3400" dirty="0">
                <a:latin typeface="Baskerville" panose="02020502070401020303" pitchFamily="18" charset="0"/>
                <a:ea typeface="Baskerville" panose="02020502070401020303" pitchFamily="18" charset="0"/>
              </a:rPr>
              <a:t>Loud music playing</a:t>
            </a:r>
          </a:p>
          <a:p>
            <a:pPr>
              <a:buFont typeface="Arial" panose="020B0604020202020204" pitchFamily="34" charset="0"/>
              <a:buChar char="•"/>
            </a:pPr>
            <a:r>
              <a:rPr lang="en-US" sz="3400" dirty="0">
                <a:latin typeface="Baskerville" panose="02020502070401020303" pitchFamily="18" charset="0"/>
                <a:ea typeface="Baskerville" panose="02020502070401020303" pitchFamily="18" charset="0"/>
              </a:rPr>
              <a:t>Way too many people packed in</a:t>
            </a:r>
          </a:p>
          <a:p>
            <a:pPr>
              <a:buFont typeface="Arial" panose="020B0604020202020204" pitchFamily="34" charset="0"/>
              <a:buChar char="•"/>
            </a:pPr>
            <a:r>
              <a:rPr lang="en-US" sz="3400" dirty="0">
                <a:latin typeface="Baskerville" panose="02020502070401020303" pitchFamily="18" charset="0"/>
                <a:ea typeface="Baskerville" panose="02020502070401020303" pitchFamily="18" charset="0"/>
              </a:rPr>
              <a:t>Beer pong semifinals</a:t>
            </a:r>
          </a:p>
          <a:p>
            <a:pPr>
              <a:buFont typeface="Arial" panose="020B0604020202020204" pitchFamily="34" charset="0"/>
              <a:buChar char="•"/>
            </a:pPr>
            <a:r>
              <a:rPr lang="en-US" sz="3400" dirty="0">
                <a:latin typeface="Baskerville" panose="02020502070401020303" pitchFamily="18" charset="0"/>
                <a:ea typeface="Baskerville" panose="02020502070401020303" pitchFamily="18" charset="0"/>
              </a:rPr>
              <a:t>Some people talking with Jesus</a:t>
            </a:r>
          </a:p>
          <a:p>
            <a:pPr marL="0" indent="0">
              <a:buNone/>
            </a:pPr>
            <a:endParaRPr lang="en-US" sz="3400" dirty="0">
              <a:latin typeface="Baskerville" panose="02020502070401020303" pitchFamily="18" charset="0"/>
              <a:ea typeface="Baskerville" panose="02020502070401020303" pitchFamily="18" charset="0"/>
            </a:endParaRPr>
          </a:p>
        </p:txBody>
      </p:sp>
      <p:sp>
        <p:nvSpPr>
          <p:cNvPr id="9" name="Content Placeholder 2">
            <a:extLst>
              <a:ext uri="{FF2B5EF4-FFF2-40B4-BE49-F238E27FC236}">
                <a16:creationId xmlns:a16="http://schemas.microsoft.com/office/drawing/2014/main" id="{525BC6BD-1EE1-EB4B-80FA-619411A153F2}"/>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Try imagining this scene…</a:t>
            </a:r>
          </a:p>
        </p:txBody>
      </p:sp>
    </p:spTree>
    <p:extLst>
      <p:ext uri="{BB962C8B-B14F-4D97-AF65-F5344CB8AC3E}">
        <p14:creationId xmlns:p14="http://schemas.microsoft.com/office/powerpoint/2010/main" val="2125719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330037"/>
            <a:ext cx="10515600" cy="4846926"/>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5:31-32 – “Jesus answered them, ‘It is not the healthy who need a doctor, but the sick. I have come to call not those who think they are righteous, but those who know they are sinners and need to repent.’”</a:t>
            </a:r>
          </a:p>
        </p:txBody>
      </p:sp>
      <p:sp>
        <p:nvSpPr>
          <p:cNvPr id="4" name="Rounded Rectangle 3">
            <a:extLst>
              <a:ext uri="{FF2B5EF4-FFF2-40B4-BE49-F238E27FC236}">
                <a16:creationId xmlns:a16="http://schemas.microsoft.com/office/drawing/2014/main" id="{20DE842C-4290-834D-B7EE-BD7741EB5A02}"/>
              </a:ext>
            </a:extLst>
          </p:cNvPr>
          <p:cNvSpPr/>
          <p:nvPr/>
        </p:nvSpPr>
        <p:spPr>
          <a:xfrm>
            <a:off x="838200" y="4282068"/>
            <a:ext cx="9856694" cy="1669206"/>
          </a:xfrm>
          <a:prstGeom prst="roundRect">
            <a:avLst/>
          </a:prstGeom>
          <a:solidFill>
            <a:srgbClr val="59000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The Pharisees expected a different Savior</a:t>
            </a:r>
          </a:p>
          <a:p>
            <a:pPr marL="0" marR="0" lvl="0" indent="0" defTabSz="914400" rtl="0" eaLnBrk="1" fontAlgn="auto" latinLnBrk="0" hangingPunct="1">
              <a:lnSpc>
                <a:spcPct val="100000"/>
              </a:lnSpc>
              <a:spcBef>
                <a:spcPts val="0"/>
              </a:spcBef>
              <a:spcAft>
                <a:spcPts val="0"/>
              </a:spcAft>
              <a:buClrTx/>
              <a:buSzTx/>
              <a:buFontTx/>
              <a:buNone/>
              <a:tabLst/>
              <a:defRPr/>
            </a:pPr>
            <a:r>
              <a:rPr lang="en-US" sz="3200" dirty="0">
                <a:solidFill>
                  <a:prstClr val="white"/>
                </a:solidFill>
                <a:latin typeface="Baskerville" panose="02020502070401020303" pitchFamily="18" charset="0"/>
                <a:ea typeface="Baskerville" panose="02020502070401020303" pitchFamily="18" charset="0"/>
              </a:rPr>
              <a:t>Jesus says everyone is ‘sick’ &amp; I’ve come to be the doctor</a:t>
            </a:r>
          </a:p>
        </p:txBody>
      </p:sp>
      <p:sp>
        <p:nvSpPr>
          <p:cNvPr id="7" name="Content Placeholder 2">
            <a:extLst>
              <a:ext uri="{FF2B5EF4-FFF2-40B4-BE49-F238E27FC236}">
                <a16:creationId xmlns:a16="http://schemas.microsoft.com/office/drawing/2014/main" id="{4518F145-95CC-8349-A70B-ED7A5DEC051E}"/>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3) The Hopeless Sinner</a:t>
            </a:r>
          </a:p>
        </p:txBody>
      </p:sp>
    </p:spTree>
    <p:extLst>
      <p:ext uri="{BB962C8B-B14F-4D97-AF65-F5344CB8AC3E}">
        <p14:creationId xmlns:p14="http://schemas.microsoft.com/office/powerpoint/2010/main" val="102320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330037"/>
            <a:ext cx="10515600" cy="4846926"/>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5:31-32 – “Jesus answered them, ‘It is not the healthy who need a doctor, but the sick. I have come to call not those who think they are righteous, but those who know they are sinners and need to repent.’”</a:t>
            </a:r>
          </a:p>
        </p:txBody>
      </p:sp>
      <p:sp>
        <p:nvSpPr>
          <p:cNvPr id="4" name="Rounded Rectangle 3">
            <a:extLst>
              <a:ext uri="{FF2B5EF4-FFF2-40B4-BE49-F238E27FC236}">
                <a16:creationId xmlns:a16="http://schemas.microsoft.com/office/drawing/2014/main" id="{20DE842C-4290-834D-B7EE-BD7741EB5A02}"/>
              </a:ext>
            </a:extLst>
          </p:cNvPr>
          <p:cNvSpPr/>
          <p:nvPr/>
        </p:nvSpPr>
        <p:spPr>
          <a:xfrm>
            <a:off x="596848" y="4050680"/>
            <a:ext cx="9856694" cy="2607733"/>
          </a:xfrm>
          <a:prstGeom prst="roundRect">
            <a:avLst/>
          </a:prstGeom>
          <a:solidFill>
            <a:srgbClr val="59000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The Pharisees expected a different Savior</a:t>
            </a:r>
          </a:p>
          <a:p>
            <a:pPr marL="0" marR="0" lvl="0" indent="0" defTabSz="914400" rtl="0" eaLnBrk="1" fontAlgn="auto" latinLnBrk="0" hangingPunct="1">
              <a:lnSpc>
                <a:spcPct val="100000"/>
              </a:lnSpc>
              <a:spcBef>
                <a:spcPts val="0"/>
              </a:spcBef>
              <a:spcAft>
                <a:spcPts val="0"/>
              </a:spcAft>
              <a:buClrTx/>
              <a:buSzTx/>
              <a:buFontTx/>
              <a:buNone/>
              <a:tabLst/>
              <a:defRPr/>
            </a:pPr>
            <a:r>
              <a:rPr lang="en-US" sz="3200" dirty="0">
                <a:solidFill>
                  <a:prstClr val="white"/>
                </a:solidFill>
                <a:latin typeface="Baskerville" panose="02020502070401020303" pitchFamily="18" charset="0"/>
                <a:ea typeface="Baskerville" panose="02020502070401020303" pitchFamily="18" charset="0"/>
              </a:rPr>
              <a:t>Jesus says everyone is ‘sick’</a:t>
            </a:r>
          </a:p>
          <a:p>
            <a:pPr>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The doctor who</a:t>
            </a:r>
            <a:r>
              <a:rPr kumimoji="0" lang="en-US" sz="3200" b="0" i="0" u="none" strike="noStrike" kern="1200" cap="none" spc="0" normalizeH="0" noProof="0" dirty="0">
                <a:ln>
                  <a:noFill/>
                </a:ln>
                <a:solidFill>
                  <a:prstClr val="white"/>
                </a:solidFill>
                <a:effectLst/>
                <a:uLnTx/>
                <a:uFillTx/>
                <a:latin typeface="Baskerville" panose="02020502070401020303" pitchFamily="18" charset="0"/>
                <a:ea typeface="Baskerville" panose="02020502070401020303" pitchFamily="18" charset="0"/>
                <a:cs typeface="+mn-cs"/>
              </a:rPr>
              <a:t> takes our sickness upon himself</a:t>
            </a:r>
          </a:p>
          <a:p>
            <a:pPr>
              <a:defRPr/>
            </a:pPr>
            <a:r>
              <a:rPr lang="en-US" sz="3200" dirty="0">
                <a:solidFill>
                  <a:prstClr val="white"/>
                </a:solidFill>
                <a:latin typeface="Baskerville" panose="02020502070401020303" pitchFamily="18" charset="0"/>
                <a:ea typeface="Baskerville" panose="02020502070401020303" pitchFamily="18" charset="0"/>
              </a:rPr>
              <a:t>Maybe you can relate to the crew at the party... Why not take Jesus up on his offer?</a:t>
            </a:r>
          </a:p>
        </p:txBody>
      </p:sp>
      <p:sp>
        <p:nvSpPr>
          <p:cNvPr id="7" name="Content Placeholder 2">
            <a:extLst>
              <a:ext uri="{FF2B5EF4-FFF2-40B4-BE49-F238E27FC236}">
                <a16:creationId xmlns:a16="http://schemas.microsoft.com/office/drawing/2014/main" id="{0E8C64A3-1B5F-EA48-8A37-2A5599A7DB90}"/>
              </a:ext>
            </a:extLst>
          </p:cNvPr>
          <p:cNvSpPr txBox="1">
            <a:spLocks/>
          </p:cNvSpPr>
          <p:nvPr/>
        </p:nvSpPr>
        <p:spPr>
          <a:xfrm>
            <a:off x="838200" y="333051"/>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3) The Hopeless Sinner</a:t>
            </a:r>
          </a:p>
        </p:txBody>
      </p:sp>
    </p:spTree>
    <p:extLst>
      <p:ext uri="{BB962C8B-B14F-4D97-AF65-F5344CB8AC3E}">
        <p14:creationId xmlns:p14="http://schemas.microsoft.com/office/powerpoint/2010/main" val="1555131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553062"/>
            <a:ext cx="10515600" cy="4846926"/>
          </a:xfrm>
        </p:spPr>
        <p:txBody>
          <a:bodyPr>
            <a:normAutofit/>
          </a:bodyPr>
          <a:lstStyle/>
          <a:p>
            <a:pPr marL="514350" indent="-514350">
              <a:buAutoNum type="arabicParenR"/>
            </a:pPr>
            <a:r>
              <a:rPr lang="en-US" sz="3400" dirty="0">
                <a:latin typeface="Baskerville" panose="02020502070401020303" pitchFamily="18" charset="0"/>
                <a:ea typeface="Baskerville" panose="02020502070401020303" pitchFamily="18" charset="0"/>
              </a:rPr>
              <a:t>I can’t believe I quit my job</a:t>
            </a:r>
          </a:p>
          <a:p>
            <a:pPr marL="514350" indent="-514350">
              <a:buAutoNum type="arabicParenR"/>
            </a:pPr>
            <a:r>
              <a:rPr lang="en-US" sz="3400" dirty="0">
                <a:latin typeface="Baskerville" panose="02020502070401020303" pitchFamily="18" charset="0"/>
                <a:ea typeface="Baskerville" panose="02020502070401020303" pitchFamily="18" charset="0"/>
              </a:rPr>
              <a:t>That was an awesome party</a:t>
            </a:r>
          </a:p>
          <a:p>
            <a:pPr marL="514350" indent="-514350">
              <a:buAutoNum type="arabicParenR"/>
            </a:pPr>
            <a:r>
              <a:rPr lang="en-US" sz="3400" dirty="0">
                <a:latin typeface="Baskerville" panose="02020502070401020303" pitchFamily="18" charset="0"/>
                <a:ea typeface="Baskerville" panose="02020502070401020303" pitchFamily="18" charset="0"/>
              </a:rPr>
              <a:t>Jesus is the real deal</a:t>
            </a:r>
          </a:p>
          <a:p>
            <a:pPr marL="514350" indent="-514350">
              <a:buAutoNum type="arabicParenR"/>
            </a:pPr>
            <a:r>
              <a:rPr lang="en-US" sz="3400" dirty="0">
                <a:latin typeface="Baskerville" panose="02020502070401020303" pitchFamily="18" charset="0"/>
                <a:ea typeface="Baskerville" panose="02020502070401020303" pitchFamily="18" charset="0"/>
              </a:rPr>
              <a:t>I’m so glad he came to save sinners</a:t>
            </a:r>
          </a:p>
          <a:p>
            <a:pPr marL="514350" indent="-514350">
              <a:buAutoNum type="arabicParenR"/>
            </a:pPr>
            <a:r>
              <a:rPr lang="en-US" sz="3400" dirty="0">
                <a:latin typeface="Baskerville" panose="02020502070401020303" pitchFamily="18" charset="0"/>
                <a:ea typeface="Baskerville" panose="02020502070401020303" pitchFamily="18" charset="0"/>
              </a:rPr>
              <a:t>I wonder if I should start writing some of this down?</a:t>
            </a:r>
          </a:p>
        </p:txBody>
      </p:sp>
      <p:sp>
        <p:nvSpPr>
          <p:cNvPr id="4" name="Content Placeholder 2">
            <a:extLst>
              <a:ext uri="{FF2B5EF4-FFF2-40B4-BE49-F238E27FC236}">
                <a16:creationId xmlns:a16="http://schemas.microsoft.com/office/drawing/2014/main" id="{1C3E8621-190D-D743-A69B-CC4C2DC60AC1}"/>
              </a:ext>
            </a:extLst>
          </p:cNvPr>
          <p:cNvSpPr txBox="1">
            <a:spLocks/>
          </p:cNvSpPr>
          <p:nvPr/>
        </p:nvSpPr>
        <p:spPr>
          <a:xfrm>
            <a:off x="436756" y="0"/>
            <a:ext cx="103892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0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What was Matthew thinking that night as he went to bed?</a:t>
            </a:r>
          </a:p>
        </p:txBody>
      </p:sp>
    </p:spTree>
    <p:extLst>
      <p:ext uri="{BB962C8B-B14F-4D97-AF65-F5344CB8AC3E}">
        <p14:creationId xmlns:p14="http://schemas.microsoft.com/office/powerpoint/2010/main" val="373702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531917"/>
            <a:ext cx="10515600" cy="4645046"/>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5:12 – “In one of the villages, Jesus met a man with an advanced case of leprosy.”</a:t>
            </a:r>
          </a:p>
        </p:txBody>
      </p:sp>
      <p:sp>
        <p:nvSpPr>
          <p:cNvPr id="5" name="Rounded Rectangle 4">
            <a:extLst>
              <a:ext uri="{FF2B5EF4-FFF2-40B4-BE49-F238E27FC236}">
                <a16:creationId xmlns:a16="http://schemas.microsoft.com/office/drawing/2014/main" id="{F22001B4-A0A1-7B42-9D4A-B52AC5FC4742}"/>
              </a:ext>
            </a:extLst>
          </p:cNvPr>
          <p:cNvSpPr/>
          <p:nvPr/>
        </p:nvSpPr>
        <p:spPr>
          <a:xfrm>
            <a:off x="838200" y="2869994"/>
            <a:ext cx="9801350" cy="2041968"/>
          </a:xfrm>
          <a:prstGeom prst="roundRect">
            <a:avLst/>
          </a:prstGeom>
          <a:solidFill>
            <a:srgbClr val="59000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Lepers were cut off from society (bell, ‘unclean’)</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200" dirty="0">
                <a:solidFill>
                  <a:prstClr val="white"/>
                </a:solidFill>
                <a:latin typeface="Baskerville" panose="02020502070401020303" pitchFamily="18" charset="0"/>
                <a:ea typeface="Baskerville" panose="02020502070401020303" pitchFamily="18" charset="0"/>
              </a:rPr>
              <a:t>Even from their families</a:t>
            </a:r>
            <a:endPar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200" dirty="0">
                <a:solidFill>
                  <a:prstClr val="white"/>
                </a:solidFill>
                <a:latin typeface="Baskerville" panose="02020502070401020303" pitchFamily="18" charset="0"/>
                <a:ea typeface="Baskerville" panose="02020502070401020303" pitchFamily="18" charset="0"/>
              </a:rPr>
              <a:t>Imagine living this way</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This was not an accidental meeting</a:t>
            </a:r>
          </a:p>
        </p:txBody>
      </p:sp>
      <p:sp>
        <p:nvSpPr>
          <p:cNvPr id="6" name="Rounded Rectangle 5">
            <a:extLst>
              <a:ext uri="{FF2B5EF4-FFF2-40B4-BE49-F238E27FC236}">
                <a16:creationId xmlns:a16="http://schemas.microsoft.com/office/drawing/2014/main" id="{4BF430BC-A754-9345-BD9D-93C8B18D743B}"/>
              </a:ext>
            </a:extLst>
          </p:cNvPr>
          <p:cNvSpPr/>
          <p:nvPr/>
        </p:nvSpPr>
        <p:spPr>
          <a:xfrm>
            <a:off x="838200" y="4911961"/>
            <a:ext cx="9801350" cy="1510329"/>
          </a:xfrm>
          <a:prstGeom prst="roundRect">
            <a:avLst/>
          </a:prstGeom>
          <a:solidFill>
            <a:srgbClr val="59000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One of them sought the other out</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200" dirty="0">
                <a:solidFill>
                  <a:prstClr val="white"/>
                </a:solidFill>
                <a:latin typeface="Baskerville" panose="02020502070401020303" pitchFamily="18" charset="0"/>
                <a:ea typeface="Baskerville" panose="02020502070401020303" pitchFamily="18" charset="0"/>
              </a:rPr>
              <a:t>Probably Jesus sought him out</a:t>
            </a:r>
            <a:endPar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endParaRPr>
          </a:p>
        </p:txBody>
      </p:sp>
      <p:sp>
        <p:nvSpPr>
          <p:cNvPr id="8" name="Content Placeholder 2">
            <a:extLst>
              <a:ext uri="{FF2B5EF4-FFF2-40B4-BE49-F238E27FC236}">
                <a16:creationId xmlns:a16="http://schemas.microsoft.com/office/drawing/2014/main" id="{260B7ED0-5361-434E-86E4-BFAB2FC6BD21}"/>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1) The Leper</a:t>
            </a:r>
          </a:p>
        </p:txBody>
      </p:sp>
    </p:spTree>
    <p:extLst>
      <p:ext uri="{BB962C8B-B14F-4D97-AF65-F5344CB8AC3E}">
        <p14:creationId xmlns:p14="http://schemas.microsoft.com/office/powerpoint/2010/main" val="1541917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512956" y="1360449"/>
            <a:ext cx="10840844" cy="4816514"/>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5:12 – “In one of the villages, Jesus met a man with an advanced case of leprosy. When the man saw Jesus, he bowed with his face to the ground, begging to be healed. ‘Lord,’ he said, </a:t>
            </a:r>
            <a:r>
              <a:rPr lang="en-US" sz="3400" dirty="0">
                <a:solidFill>
                  <a:srgbClr val="FFFF00"/>
                </a:solidFill>
                <a:latin typeface="Baskerville" panose="02020502070401020303" pitchFamily="18" charset="0"/>
                <a:ea typeface="Baskerville" panose="02020502070401020303" pitchFamily="18" charset="0"/>
              </a:rPr>
              <a:t>‘If you are willing, you can </a:t>
            </a:r>
            <a:r>
              <a:rPr lang="en-US" sz="3400" dirty="0">
                <a:latin typeface="Baskerville" panose="02020502070401020303" pitchFamily="18" charset="0"/>
                <a:ea typeface="Baskerville" panose="02020502070401020303" pitchFamily="18" charset="0"/>
              </a:rPr>
              <a:t>heal me and make me clean.’”</a:t>
            </a:r>
          </a:p>
        </p:txBody>
      </p:sp>
      <p:sp>
        <p:nvSpPr>
          <p:cNvPr id="4" name="Rounded Rectangle 3">
            <a:extLst>
              <a:ext uri="{FF2B5EF4-FFF2-40B4-BE49-F238E27FC236}">
                <a16:creationId xmlns:a16="http://schemas.microsoft.com/office/drawing/2014/main" id="{373DC25B-7684-764B-BA22-F8732C73DF80}"/>
              </a:ext>
            </a:extLst>
          </p:cNvPr>
          <p:cNvSpPr/>
          <p:nvPr/>
        </p:nvSpPr>
        <p:spPr>
          <a:xfrm>
            <a:off x="1082240" y="5053914"/>
            <a:ext cx="8407749" cy="1123049"/>
          </a:xfrm>
          <a:prstGeom prst="roundRect">
            <a:avLst/>
          </a:prstGeom>
          <a:solidFill>
            <a:srgbClr val="59000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200" dirty="0">
                <a:solidFill>
                  <a:prstClr val="white"/>
                </a:solidFill>
                <a:latin typeface="Baskerville" panose="02020502070401020303" pitchFamily="18" charset="0"/>
                <a:ea typeface="Baskerville" panose="02020502070401020303" pitchFamily="18" charset="0"/>
              </a:rPr>
              <a:t>Doesn’t doubt Jesus’ power, just his willingness</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200" dirty="0">
                <a:solidFill>
                  <a:prstClr val="white"/>
                </a:solidFill>
                <a:latin typeface="Baskerville" panose="02020502070401020303" pitchFamily="18" charset="0"/>
                <a:ea typeface="Baskerville" panose="02020502070401020303" pitchFamily="18" charset="0"/>
              </a:rPr>
              <a:t>“What I wouldn’t give to be clean…”</a:t>
            </a:r>
          </a:p>
        </p:txBody>
      </p:sp>
      <p:sp>
        <p:nvSpPr>
          <p:cNvPr id="7" name="Content Placeholder 2">
            <a:extLst>
              <a:ext uri="{FF2B5EF4-FFF2-40B4-BE49-F238E27FC236}">
                <a16:creationId xmlns:a16="http://schemas.microsoft.com/office/drawing/2014/main" id="{BC735282-5C20-F049-942A-8FC3A4B752FF}"/>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1) The Leper</a:t>
            </a:r>
          </a:p>
        </p:txBody>
      </p:sp>
    </p:spTree>
    <p:extLst>
      <p:ext uri="{BB962C8B-B14F-4D97-AF65-F5344CB8AC3E}">
        <p14:creationId xmlns:p14="http://schemas.microsoft.com/office/powerpoint/2010/main" val="1319448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512956" y="1471961"/>
            <a:ext cx="10840844" cy="4705002"/>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5:13 – “Jesus reached out and touched him.”</a:t>
            </a:r>
          </a:p>
        </p:txBody>
      </p:sp>
      <p:sp>
        <p:nvSpPr>
          <p:cNvPr id="4" name="Rounded Rectangle 3">
            <a:extLst>
              <a:ext uri="{FF2B5EF4-FFF2-40B4-BE49-F238E27FC236}">
                <a16:creationId xmlns:a16="http://schemas.microsoft.com/office/drawing/2014/main" id="{CBE7CC75-5ADF-4140-864D-59E209E4D916}"/>
              </a:ext>
            </a:extLst>
          </p:cNvPr>
          <p:cNvSpPr/>
          <p:nvPr/>
        </p:nvSpPr>
        <p:spPr>
          <a:xfrm>
            <a:off x="407774" y="3274541"/>
            <a:ext cx="10683560" cy="1585326"/>
          </a:xfrm>
          <a:prstGeom prst="roundRect">
            <a:avLst/>
          </a:prstGeom>
          <a:solidFill>
            <a:srgbClr val="59000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Touching a leper was unheard of (e.g. </a:t>
            </a:r>
            <a:r>
              <a:rPr lang="en-US" sz="3200" dirty="0">
                <a:solidFill>
                  <a:prstClr val="white"/>
                </a:solidFill>
                <a:latin typeface="Baskerville" panose="02020502070401020303" pitchFamily="18" charset="0"/>
                <a:ea typeface="Baskerville" panose="02020502070401020303" pitchFamily="18" charset="0"/>
              </a:rPr>
              <a:t>AIDS &amp; open wound</a:t>
            </a: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Touch: </a:t>
            </a:r>
            <a:r>
              <a:rPr kumimoji="0" lang="en-US" sz="3200" b="0" i="1" u="none" strike="noStrike" kern="1200" cap="none" spc="0" normalizeH="0" baseline="0" noProof="0" dirty="0" err="1">
                <a:ln>
                  <a:noFill/>
                </a:ln>
                <a:solidFill>
                  <a:prstClr val="white"/>
                </a:solidFill>
                <a:effectLst/>
                <a:uLnTx/>
                <a:uFillTx/>
                <a:latin typeface="Baskerville" panose="02020502070401020303" pitchFamily="18" charset="0"/>
                <a:ea typeface="Baskerville" panose="02020502070401020303" pitchFamily="18" charset="0"/>
                <a:cs typeface="+mn-cs"/>
              </a:rPr>
              <a:t>hapto</a:t>
            </a:r>
            <a:r>
              <a:rPr kumimoji="0" lang="en-US" sz="3200" b="0" i="1"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 </a:t>
            </a:r>
            <a:r>
              <a:rPr lang="en-US" sz="3200" i="1" dirty="0">
                <a:solidFill>
                  <a:prstClr val="white"/>
                </a:solidFill>
                <a:latin typeface="Baskerville" panose="02020502070401020303" pitchFamily="18" charset="0"/>
                <a:ea typeface="Baskerville" panose="02020502070401020303" pitchFamily="18" charset="0"/>
              </a:rPr>
              <a:t>= </a:t>
            </a: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a firm grasp, to fasten</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When was the l</a:t>
            </a:r>
            <a:r>
              <a:rPr lang="en-US" sz="3200" dirty="0" err="1">
                <a:solidFill>
                  <a:prstClr val="white"/>
                </a:solidFill>
                <a:latin typeface="Baskerville" panose="02020502070401020303" pitchFamily="18" charset="0"/>
                <a:ea typeface="Baskerville" panose="02020502070401020303" pitchFamily="18" charset="0"/>
              </a:rPr>
              <a:t>ast</a:t>
            </a:r>
            <a:r>
              <a:rPr lang="en-US" sz="3200" dirty="0">
                <a:solidFill>
                  <a:prstClr val="white"/>
                </a:solidFill>
                <a:latin typeface="Baskerville" panose="02020502070401020303" pitchFamily="18" charset="0"/>
                <a:ea typeface="Baskerville" panose="02020502070401020303" pitchFamily="18" charset="0"/>
              </a:rPr>
              <a:t> time someone embraced this man?</a:t>
            </a:r>
            <a:endPar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endParaRPr>
          </a:p>
        </p:txBody>
      </p:sp>
      <p:sp>
        <p:nvSpPr>
          <p:cNvPr id="7" name="Content Placeholder 2">
            <a:extLst>
              <a:ext uri="{FF2B5EF4-FFF2-40B4-BE49-F238E27FC236}">
                <a16:creationId xmlns:a16="http://schemas.microsoft.com/office/drawing/2014/main" id="{336CDEC2-ED3D-7147-84C3-491F33AB7F57}"/>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1) The Leper</a:t>
            </a:r>
          </a:p>
        </p:txBody>
      </p:sp>
    </p:spTree>
    <p:extLst>
      <p:ext uri="{BB962C8B-B14F-4D97-AF65-F5344CB8AC3E}">
        <p14:creationId xmlns:p14="http://schemas.microsoft.com/office/powerpoint/2010/main" val="1359339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531917"/>
            <a:ext cx="10515600" cy="4645046"/>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5:13 – “Jesus reached out and touched him. ‘I am willing,’ he said. ‘Be healed!’ And instantly the leprosy disappeared.”</a:t>
            </a:r>
          </a:p>
        </p:txBody>
      </p:sp>
      <p:sp>
        <p:nvSpPr>
          <p:cNvPr id="4" name="Rounded Rectangle 3">
            <a:extLst>
              <a:ext uri="{FF2B5EF4-FFF2-40B4-BE49-F238E27FC236}">
                <a16:creationId xmlns:a16="http://schemas.microsoft.com/office/drawing/2014/main" id="{CBE7CC75-5ADF-4140-864D-59E209E4D916}"/>
              </a:ext>
            </a:extLst>
          </p:cNvPr>
          <p:cNvSpPr/>
          <p:nvPr/>
        </p:nvSpPr>
        <p:spPr>
          <a:xfrm>
            <a:off x="928235" y="3544129"/>
            <a:ext cx="9869083" cy="2463899"/>
          </a:xfrm>
          <a:prstGeom prst="roundRect">
            <a:avLst/>
          </a:prstGeom>
          <a:solidFill>
            <a:srgbClr val="59000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Picture of God’s love for broken humanity</a:t>
            </a:r>
          </a:p>
          <a:p>
            <a:pPr marL="914400" lvl="1" indent="-457200">
              <a:buFont typeface="Arial" panose="020B0604020202020204" pitchFamily="34" charset="0"/>
              <a:buChar char="•"/>
              <a:defRPr/>
            </a:pPr>
            <a:r>
              <a:rPr kumimoji="0" lang="en-US" sz="3200" b="0" i="0" u="none" strike="noStrike" kern="1200" cap="none" spc="0" normalizeH="0" baseline="0" noProof="0" dirty="0" err="1">
                <a:ln>
                  <a:noFill/>
                </a:ln>
                <a:solidFill>
                  <a:prstClr val="white"/>
                </a:solidFill>
                <a:effectLst/>
                <a:uLnTx/>
                <a:uFillTx/>
                <a:latin typeface="Baskerville" panose="02020502070401020303" pitchFamily="18" charset="0"/>
                <a:ea typeface="Baskerville" panose="02020502070401020303" pitchFamily="18" charset="0"/>
                <a:cs typeface="+mn-cs"/>
              </a:rPr>
              <a:t>Cf</a:t>
            </a:r>
            <a:r>
              <a:rPr lang="en-US" sz="3200" dirty="0">
                <a:solidFill>
                  <a:prstClr val="white"/>
                </a:solidFill>
                <a:latin typeface="Baskerville" panose="02020502070401020303" pitchFamily="18" charset="0"/>
                <a:ea typeface="Baskerville" panose="02020502070401020303" pitchFamily="18" charset="0"/>
              </a:rPr>
              <a:t>. Mk. 1:45 – </a:t>
            </a:r>
            <a:r>
              <a:rPr lang="en-US" sz="3200" i="1" dirty="0">
                <a:solidFill>
                  <a:prstClr val="white"/>
                </a:solidFill>
                <a:latin typeface="Baskerville" panose="02020502070401020303" pitchFamily="18" charset="0"/>
                <a:ea typeface="Baskerville" panose="02020502070401020303" pitchFamily="18" charset="0"/>
              </a:rPr>
              <a:t>“Moved with compassion</a:t>
            </a:r>
            <a:r>
              <a:rPr lang="en-US" sz="3200" dirty="0">
                <a:solidFill>
                  <a:prstClr val="white"/>
                </a:solidFill>
                <a:latin typeface="Baskerville" panose="02020502070401020303" pitchFamily="18" charset="0"/>
                <a:ea typeface="Baskerville" panose="02020502070401020303" pitchFamily="18" charset="0"/>
              </a:rPr>
              <a:t>, Jesus said, ‘I am willing.”</a:t>
            </a:r>
          </a:p>
          <a:p>
            <a:pPr marL="457200" indent="-457200">
              <a:buFont typeface="Arial" panose="020B0604020202020204" pitchFamily="34" charset="0"/>
              <a:buChar char="•"/>
              <a:defRPr/>
            </a:pPr>
            <a:r>
              <a:rPr kumimoji="0" lang="en-US" sz="32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Jesus comes into his life where he’d never expect him to be – and unleashes His power from up close.</a:t>
            </a:r>
          </a:p>
        </p:txBody>
      </p:sp>
      <p:sp>
        <p:nvSpPr>
          <p:cNvPr id="7" name="Content Placeholder 2">
            <a:extLst>
              <a:ext uri="{FF2B5EF4-FFF2-40B4-BE49-F238E27FC236}">
                <a16:creationId xmlns:a16="http://schemas.microsoft.com/office/drawing/2014/main" id="{8423692C-B6A6-EB4E-AB89-1D4E99EACA46}"/>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1) The Leper</a:t>
            </a:r>
          </a:p>
        </p:txBody>
      </p:sp>
    </p:spTree>
    <p:extLst>
      <p:ext uri="{BB962C8B-B14F-4D97-AF65-F5344CB8AC3E}">
        <p14:creationId xmlns:p14="http://schemas.microsoft.com/office/powerpoint/2010/main" val="3129786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531917"/>
            <a:ext cx="10515600" cy="4645046"/>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5:14 – “Then Jesus instructed him not to tell anyone what had happened. He said, ‘Go to the priest and let him  examine you. Take along the offering required in the law of Moses for those who have been healed of leprosy. This will be a public testimony that you have been cleansed.” </a:t>
            </a:r>
          </a:p>
        </p:txBody>
      </p:sp>
      <p:sp>
        <p:nvSpPr>
          <p:cNvPr id="4" name="Rounded Rectangle 3">
            <a:extLst>
              <a:ext uri="{FF2B5EF4-FFF2-40B4-BE49-F238E27FC236}">
                <a16:creationId xmlns:a16="http://schemas.microsoft.com/office/drawing/2014/main" id="{531F4698-A153-A147-9CB5-3A45F568B861}"/>
              </a:ext>
            </a:extLst>
          </p:cNvPr>
          <p:cNvSpPr/>
          <p:nvPr/>
        </p:nvSpPr>
        <p:spPr>
          <a:xfrm>
            <a:off x="1002164" y="4890032"/>
            <a:ext cx="9869083" cy="1286931"/>
          </a:xfrm>
          <a:prstGeom prst="roundRect">
            <a:avLst/>
          </a:prstGeom>
          <a:solidFill>
            <a:srgbClr val="59000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 Jesus trying to keep a low profile</a:t>
            </a:r>
          </a:p>
          <a:p>
            <a:pPr>
              <a:buFont typeface="Arial" panose="020B0604020202020204" pitchFamily="34" charset="0"/>
              <a:buChar char="•"/>
            </a:pPr>
            <a:r>
              <a:rPr lang="en-US" sz="3200" dirty="0">
                <a:latin typeface="Baskerville" panose="02020502070401020303" pitchFamily="18" charset="0"/>
                <a:ea typeface="Baskerville" panose="02020502070401020303" pitchFamily="18" charset="0"/>
              </a:rPr>
              <a:t> Testimony to the watching world (cf. Acts 6:7)</a:t>
            </a:r>
          </a:p>
        </p:txBody>
      </p:sp>
      <p:sp>
        <p:nvSpPr>
          <p:cNvPr id="7" name="Content Placeholder 2">
            <a:extLst>
              <a:ext uri="{FF2B5EF4-FFF2-40B4-BE49-F238E27FC236}">
                <a16:creationId xmlns:a16="http://schemas.microsoft.com/office/drawing/2014/main" id="{34988C99-E14A-3B41-8C65-3584BDA82A1C}"/>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1) The Leper</a:t>
            </a:r>
          </a:p>
        </p:txBody>
      </p:sp>
    </p:spTree>
    <p:extLst>
      <p:ext uri="{BB962C8B-B14F-4D97-AF65-F5344CB8AC3E}">
        <p14:creationId xmlns:p14="http://schemas.microsoft.com/office/powerpoint/2010/main" val="1309501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1E7F8-6871-0E42-AD07-9350058D4176}"/>
              </a:ext>
            </a:extLst>
          </p:cNvPr>
          <p:cNvSpPr>
            <a:spLocks noGrp="1"/>
          </p:cNvSpPr>
          <p:nvPr>
            <p:ph idx="1"/>
          </p:nvPr>
        </p:nvSpPr>
        <p:spPr>
          <a:xfrm>
            <a:off x="838200" y="1531917"/>
            <a:ext cx="10515600" cy="4645046"/>
          </a:xfrm>
        </p:spPr>
        <p:txBody>
          <a:bodyPr>
            <a:normAutofit/>
          </a:bodyPr>
          <a:lstStyle/>
          <a:p>
            <a:pPr marL="0" indent="0">
              <a:buNone/>
            </a:pPr>
            <a:r>
              <a:rPr lang="en-US" sz="3400" dirty="0">
                <a:latin typeface="Baskerville" panose="02020502070401020303" pitchFamily="18" charset="0"/>
                <a:ea typeface="Baskerville" panose="02020502070401020303" pitchFamily="18" charset="0"/>
              </a:rPr>
              <a:t>Luke 5:15-16 – “But despite Jesus’ instructions, the report of his power spread even faster, and vast crowds came to hear him preach and to be healed of their diseases. But Jesus often withdrew to the wilderness for prayer.”</a:t>
            </a:r>
          </a:p>
        </p:txBody>
      </p:sp>
      <p:sp>
        <p:nvSpPr>
          <p:cNvPr id="7" name="Content Placeholder 2">
            <a:extLst>
              <a:ext uri="{FF2B5EF4-FFF2-40B4-BE49-F238E27FC236}">
                <a16:creationId xmlns:a16="http://schemas.microsoft.com/office/drawing/2014/main" id="{1721B3E7-0704-0247-A48B-9217B80DFA4C}"/>
              </a:ext>
            </a:extLst>
          </p:cNvPr>
          <p:cNvSpPr txBox="1">
            <a:spLocks/>
          </p:cNvSpPr>
          <p:nvPr/>
        </p:nvSpPr>
        <p:spPr>
          <a:xfrm>
            <a:off x="285100" y="333051"/>
            <a:ext cx="10942320" cy="672790"/>
          </a:xfrm>
          <a:prstGeom prst="rect">
            <a:avLst/>
          </a:prstGeom>
        </p:spPr>
        <p:txBody>
          <a:bodyPr vert="horz" lIns="91440" tIns="45720" rIns="91440" bIns="45720" rtlCol="0">
            <a:noAutofit/>
          </a:bodyPr>
          <a:lst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marR="0" lvl="0" indent="0" algn="l" defTabSz="914446"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n-US" sz="4400" b="0" i="0" u="none" strike="noStrike" kern="1200" cap="none" spc="0" normalizeH="0" baseline="0" noProof="0" dirty="0">
                <a:ln>
                  <a:noFill/>
                </a:ln>
                <a:solidFill>
                  <a:prstClr val="white"/>
                </a:solidFill>
                <a:effectLst/>
                <a:uLnTx/>
                <a:uFillTx/>
                <a:latin typeface="Baskerville" panose="02020502070401020303" pitchFamily="18" charset="0"/>
                <a:ea typeface="Baskerville" panose="02020502070401020303" pitchFamily="18" charset="0"/>
                <a:cs typeface="+mn-cs"/>
              </a:rPr>
              <a:t>1) The Leper</a:t>
            </a:r>
          </a:p>
        </p:txBody>
      </p:sp>
    </p:spTree>
    <p:extLst>
      <p:ext uri="{BB962C8B-B14F-4D97-AF65-F5344CB8AC3E}">
        <p14:creationId xmlns:p14="http://schemas.microsoft.com/office/powerpoint/2010/main" val="10012070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Dwell-Theme" id="{83A9F0AA-6EC3-4022-A6DF-642119352D90}" vid="{BADD0C12-03D4-46CD-BB72-7CAC675227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2206</Words>
  <Application>Microsoft Office PowerPoint</Application>
  <PresentationFormat>Widescreen</PresentationFormat>
  <Paragraphs>181</Paragraphs>
  <Slides>36</Slides>
  <Notes>36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Baskerville</vt:lpstr>
      <vt:lpstr>Calibri</vt:lpstr>
      <vt:lpstr>Tahoma</vt:lpstr>
      <vt:lpstr>Trebuchet MS</vt:lpstr>
      <vt:lpstr>Tw Cen MT</vt:lpstr>
      <vt:lpstr>Dwell-Theme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 The Hopeless Sinner</vt:lpstr>
      <vt:lpstr>3) The Hopeless Sinner</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2024-09-10T15:34:56Z</dcterms:created>
  <dcterms:modified xsi:type="dcterms:W3CDTF">2024-09-10T15:42:10Z</dcterms:modified>
</cp:coreProperties>
</file>