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bookmarkIdSeed="3">
  <p:sldMasterIdLst>
    <p:sldMasterId id="2147483648" r:id="rId1"/>
    <p:sldMasterId id="2147483660" r:id="rId2"/>
  </p:sldMasterIdLst>
  <p:notesMasterIdLst>
    <p:notesMasterId r:id="rId52"/>
  </p:notesMasterIdLst>
  <p:sldIdLst>
    <p:sldId id="1561" r:id="rId3"/>
    <p:sldId id="2274" r:id="rId4"/>
    <p:sldId id="2170" r:id="rId5"/>
    <p:sldId id="2172" r:id="rId6"/>
    <p:sldId id="2173" r:id="rId7"/>
    <p:sldId id="2174" r:id="rId8"/>
    <p:sldId id="2175" r:id="rId9"/>
    <p:sldId id="2356" r:id="rId10"/>
    <p:sldId id="2352" r:id="rId11"/>
    <p:sldId id="2210" r:id="rId12"/>
    <p:sldId id="2180" r:id="rId13"/>
    <p:sldId id="2279" r:id="rId14"/>
    <p:sldId id="2357" r:id="rId15"/>
    <p:sldId id="2280" r:id="rId16"/>
    <p:sldId id="2327" r:id="rId17"/>
    <p:sldId id="2328" r:id="rId18"/>
    <p:sldId id="2341" r:id="rId19"/>
    <p:sldId id="2330" r:id="rId20"/>
    <p:sldId id="2342" r:id="rId21"/>
    <p:sldId id="2281" r:id="rId22"/>
    <p:sldId id="2283" r:id="rId23"/>
    <p:sldId id="2300" r:id="rId24"/>
    <p:sldId id="2346" r:id="rId25"/>
    <p:sldId id="2349" r:id="rId26"/>
    <p:sldId id="2307" r:id="rId27"/>
    <p:sldId id="2350" r:id="rId28"/>
    <p:sldId id="2309" r:id="rId29"/>
    <p:sldId id="2351" r:id="rId30"/>
    <p:sldId id="2310" r:id="rId31"/>
    <p:sldId id="2314" r:id="rId32"/>
    <p:sldId id="2354" r:id="rId33"/>
    <p:sldId id="2355" r:id="rId34"/>
    <p:sldId id="2315" r:id="rId35"/>
    <p:sldId id="2320" r:id="rId36"/>
    <p:sldId id="2353" r:id="rId37"/>
    <p:sldId id="2321" r:id="rId38"/>
    <p:sldId id="2323" r:id="rId39"/>
    <p:sldId id="2324" r:id="rId40"/>
    <p:sldId id="2325" r:id="rId41"/>
    <p:sldId id="2326" r:id="rId42"/>
    <p:sldId id="2311" r:id="rId43"/>
    <p:sldId id="2312" r:id="rId44"/>
    <p:sldId id="2313" r:id="rId45"/>
    <p:sldId id="2344" r:id="rId46"/>
    <p:sldId id="1387" r:id="rId47"/>
    <p:sldId id="2358" r:id="rId48"/>
    <p:sldId id="1897" r:id="rId49"/>
    <p:sldId id="1898" r:id="rId50"/>
    <p:sldId id="2329"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58165"/>
    <a:srgbClr val="E6B282"/>
    <a:srgbClr val="FFFF99"/>
    <a:srgbClr val="E3AB89"/>
    <a:srgbClr val="F9B073"/>
    <a:srgbClr val="DCCF6E"/>
    <a:srgbClr val="EDE6B5"/>
    <a:srgbClr val="E7DE9D"/>
    <a:srgbClr val="FFFFCC"/>
    <a:srgbClr val="96BD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0648" autoAdjust="0"/>
    <p:restoredTop sz="82703" autoAdjust="0"/>
  </p:normalViewPr>
  <p:slideViewPr>
    <p:cSldViewPr>
      <p:cViewPr varScale="1">
        <p:scale>
          <a:sx n="57" d="100"/>
          <a:sy n="57" d="100"/>
        </p:scale>
        <p:origin x="40" y="28"/>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F5C749-4993-4E44-A439-8E1EDE8A1D92}" type="datetimeFigureOut">
              <a:rPr lang="en-US" smtClean="0"/>
              <a:pPr/>
              <a:t>2/10/2025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B3B516-1BB5-4C80-B268-F5F2C570A7D0}" type="slidenum">
              <a:rPr lang="en-US" smtClean="0"/>
              <a:pPr/>
              <a:t>‹#›</a:t>
            </a:fld>
            <a:endParaRPr lang="en-US"/>
          </a:p>
        </p:txBody>
      </p:sp>
    </p:spTree>
    <p:extLst>
      <p:ext uri="{BB962C8B-B14F-4D97-AF65-F5344CB8AC3E}">
        <p14:creationId xmlns:p14="http://schemas.microsoft.com/office/powerpoint/2010/main" val="36123488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241645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10</a:t>
            </a:fld>
            <a:endParaRPr lang="en-US"/>
          </a:p>
        </p:txBody>
      </p:sp>
    </p:spTree>
    <p:extLst>
      <p:ext uri="{BB962C8B-B14F-4D97-AF65-F5344CB8AC3E}">
        <p14:creationId xmlns:p14="http://schemas.microsoft.com/office/powerpoint/2010/main" val="8984857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11</a:t>
            </a:fld>
            <a:endParaRPr lang="en-US"/>
          </a:p>
        </p:txBody>
      </p:sp>
    </p:spTree>
    <p:extLst>
      <p:ext uri="{BB962C8B-B14F-4D97-AF65-F5344CB8AC3E}">
        <p14:creationId xmlns:p14="http://schemas.microsoft.com/office/powerpoint/2010/main" val="20427634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980095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253084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230653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700249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37360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678491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464742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375374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788603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965962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729046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23862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357062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281979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416103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388500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61757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975040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683943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spc="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64B3B516-1BB5-4C80-B268-F5F2C570A7D0}" type="slidenum">
              <a:rPr lang="en-US" smtClean="0"/>
              <a:pPr/>
              <a:t>3</a:t>
            </a:fld>
            <a:endParaRPr lang="en-US"/>
          </a:p>
        </p:txBody>
      </p:sp>
    </p:spTree>
    <p:extLst>
      <p:ext uri="{BB962C8B-B14F-4D97-AF65-F5344CB8AC3E}">
        <p14:creationId xmlns:p14="http://schemas.microsoft.com/office/powerpoint/2010/main" val="36661704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581907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77443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932865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22029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445654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7162100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6153698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271349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439632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622890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4</a:t>
            </a:fld>
            <a:endParaRPr lang="en-US"/>
          </a:p>
        </p:txBody>
      </p:sp>
    </p:spTree>
    <p:extLst>
      <p:ext uri="{BB962C8B-B14F-4D97-AF65-F5344CB8AC3E}">
        <p14:creationId xmlns:p14="http://schemas.microsoft.com/office/powerpoint/2010/main" val="257495028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1494438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9881475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7522216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2365433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1650323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spc="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6527799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spc="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4707883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9576889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267794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5</a:t>
            </a:fld>
            <a:endParaRPr lang="en-US"/>
          </a:p>
        </p:txBody>
      </p:sp>
    </p:spTree>
    <p:extLst>
      <p:ext uri="{BB962C8B-B14F-4D97-AF65-F5344CB8AC3E}">
        <p14:creationId xmlns:p14="http://schemas.microsoft.com/office/powerpoint/2010/main" val="31542090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6</a:t>
            </a:fld>
            <a:endParaRPr lang="en-US"/>
          </a:p>
        </p:txBody>
      </p:sp>
    </p:spTree>
    <p:extLst>
      <p:ext uri="{BB962C8B-B14F-4D97-AF65-F5344CB8AC3E}">
        <p14:creationId xmlns:p14="http://schemas.microsoft.com/office/powerpoint/2010/main" val="795013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7</a:t>
            </a:fld>
            <a:endParaRPr lang="en-US"/>
          </a:p>
        </p:txBody>
      </p:sp>
    </p:spTree>
    <p:extLst>
      <p:ext uri="{BB962C8B-B14F-4D97-AF65-F5344CB8AC3E}">
        <p14:creationId xmlns:p14="http://schemas.microsoft.com/office/powerpoint/2010/main" val="17505638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8</a:t>
            </a:fld>
            <a:endParaRPr lang="en-US"/>
          </a:p>
        </p:txBody>
      </p:sp>
    </p:spTree>
    <p:extLst>
      <p:ext uri="{BB962C8B-B14F-4D97-AF65-F5344CB8AC3E}">
        <p14:creationId xmlns:p14="http://schemas.microsoft.com/office/powerpoint/2010/main" val="37760768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lgn="l"/>
            <a:endParaRPr lang="en-US" b="1" spc="0"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9</a:t>
            </a:fld>
            <a:endParaRPr lang="en-US"/>
          </a:p>
        </p:txBody>
      </p:sp>
    </p:spTree>
    <p:extLst>
      <p:ext uri="{BB962C8B-B14F-4D97-AF65-F5344CB8AC3E}">
        <p14:creationId xmlns:p14="http://schemas.microsoft.com/office/powerpoint/2010/main" val="19156725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990BCBE-CB36-41ED-919D-FF973432CD85}" type="datetimeFigureOut">
              <a:rPr lang="en-US" smtClean="0"/>
              <a:pPr/>
              <a:t>2/10/2025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FF551-B652-4769-A5B5-9D36ADF4A06C}" type="slidenum">
              <a:rPr lang="en-US" smtClean="0"/>
              <a:pPr/>
              <a:t>‹#›</a:t>
            </a:fld>
            <a:endParaRPr lang="en-US"/>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90BCBE-CB36-41ED-919D-FF973432CD85}" type="datetimeFigureOut">
              <a:rPr lang="en-US" smtClean="0"/>
              <a:pPr/>
              <a:t>2/10/2025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FF551-B652-4769-A5B5-9D36ADF4A06C}" type="slidenum">
              <a:rPr lang="en-US" smtClean="0"/>
              <a:pPr/>
              <a:t>‹#›</a:t>
            </a:fld>
            <a:endParaRPr lang="en-US"/>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90BCBE-CB36-41ED-919D-FF973432CD85}" type="datetimeFigureOut">
              <a:rPr lang="en-US" smtClean="0"/>
              <a:pPr/>
              <a:t>2/10/2025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FF551-B652-4769-A5B5-9D36ADF4A06C}" type="slidenum">
              <a:rPr lang="en-US" smtClean="0"/>
              <a:pPr/>
              <a:t>‹#›</a:t>
            </a:fld>
            <a:endParaRPr lang="en-US"/>
          </a:p>
        </p:txBody>
      </p:sp>
    </p:spTree>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0300890"/>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5FEF0AC-57F3-46C3-A067-AF9767D0141E}"/>
              </a:ext>
            </a:extLst>
          </p:cNvPr>
          <p:cNvSpPr/>
          <p:nvPr userDrawn="1"/>
        </p:nvSpPr>
        <p:spPr>
          <a:xfrm>
            <a:off x="982436" y="2008415"/>
            <a:ext cx="7581900" cy="2906486"/>
          </a:xfrm>
          <a:prstGeom prst="rect">
            <a:avLst/>
          </a:prstGeom>
          <a:solidFill>
            <a:srgbClr val="000000">
              <a:alpha val="21176"/>
            </a:srgbClr>
          </a:solidFill>
          <a:ln>
            <a:solidFill>
              <a:srgbClr val="0340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ffectLst>
                <a:outerShdw blurRad="38100" dist="38100" dir="2700000" algn="tl">
                  <a:srgbClr val="000000">
                    <a:alpha val="43137"/>
                  </a:srgbClr>
                </a:outerShdw>
              </a:effectLst>
            </a:endParaRPr>
          </a:p>
        </p:txBody>
      </p:sp>
      <p:sp>
        <p:nvSpPr>
          <p:cNvPr id="2" name="Title 1">
            <a:extLst>
              <a:ext uri="{FF2B5EF4-FFF2-40B4-BE49-F238E27FC236}">
                <a16:creationId xmlns:a16="http://schemas.microsoft.com/office/drawing/2014/main" id="{8EC4E82F-64D4-4769-BE3C-6E5329F7A79A}"/>
              </a:ext>
            </a:extLst>
          </p:cNvPr>
          <p:cNvSpPr>
            <a:spLocks noGrp="1"/>
          </p:cNvSpPr>
          <p:nvPr>
            <p:ph type="ctrTitle" hasCustomPrompt="1"/>
          </p:nvPr>
        </p:nvSpPr>
        <p:spPr>
          <a:xfrm>
            <a:off x="566057" y="1231220"/>
            <a:ext cx="8599714" cy="2387600"/>
          </a:xfrm>
        </p:spPr>
        <p:txBody>
          <a:bodyPr anchor="b">
            <a:normAutofit/>
          </a:bodyPr>
          <a:lstStyle>
            <a:lvl1pPr algn="ctr">
              <a:defRPr sz="7200" b="1">
                <a:solidFill>
                  <a:srgbClr val="72DB2B"/>
                </a:solidFill>
                <a:latin typeface="Lao UI" panose="020B0502040204020203" pitchFamily="34" charset="0"/>
                <a:cs typeface="Lao UI" panose="020B0502040204020203" pitchFamily="34" charset="0"/>
              </a:defRPr>
            </a:lvl1pPr>
          </a:lstStyle>
          <a:p>
            <a:r>
              <a:rPr lang="en-US" dirty="0"/>
              <a:t>Title</a:t>
            </a:r>
          </a:p>
        </p:txBody>
      </p:sp>
      <p:sp>
        <p:nvSpPr>
          <p:cNvPr id="3" name="Subtitle 2">
            <a:extLst>
              <a:ext uri="{FF2B5EF4-FFF2-40B4-BE49-F238E27FC236}">
                <a16:creationId xmlns:a16="http://schemas.microsoft.com/office/drawing/2014/main" id="{613C1D05-4FCF-4AE8-B4DD-1BA6EC2A1967}"/>
              </a:ext>
            </a:extLst>
          </p:cNvPr>
          <p:cNvSpPr>
            <a:spLocks noGrp="1"/>
          </p:cNvSpPr>
          <p:nvPr>
            <p:ph type="subTitle" idx="1" hasCustomPrompt="1"/>
          </p:nvPr>
        </p:nvSpPr>
        <p:spPr>
          <a:xfrm>
            <a:off x="566057" y="3710895"/>
            <a:ext cx="8599714" cy="1655762"/>
          </a:xfrm>
        </p:spPr>
        <p:txBody>
          <a:bodyPr>
            <a:normAutofit/>
          </a:bodyPr>
          <a:lstStyle>
            <a:lvl1pPr marL="0" indent="0" algn="ctr">
              <a:buNone/>
              <a:defRPr sz="4800" b="1">
                <a:solidFill>
                  <a:schemeClr val="bg1"/>
                </a:solidFill>
                <a:latin typeface="Lao UI" panose="020B0502040204020203" pitchFamily="34" charset="0"/>
                <a:cs typeface="Lao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 Title</a:t>
            </a:r>
          </a:p>
        </p:txBody>
      </p:sp>
    </p:spTree>
    <p:extLst>
      <p:ext uri="{BB962C8B-B14F-4D97-AF65-F5344CB8AC3E}">
        <p14:creationId xmlns:p14="http://schemas.microsoft.com/office/powerpoint/2010/main" val="4187823804"/>
      </p:ext>
    </p:extLst>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72143" y="136525"/>
            <a:ext cx="11506200" cy="1325563"/>
          </a:xfrm>
        </p:spPr>
        <p:txBody>
          <a:bodyPr>
            <a:normAutofit/>
          </a:bodyPr>
          <a:lstStyle>
            <a:lvl1pPr>
              <a:lnSpc>
                <a:spcPct val="100000"/>
              </a:lnSpc>
              <a:defRPr sz="5000" b="1">
                <a:solidFill>
                  <a:schemeClr val="bg1"/>
                </a:solidFill>
                <a:latin typeface="Lao UI" panose="020B0502040204020203" pitchFamily="34" charset="0"/>
                <a:cs typeface="Lao UI" panose="020B0502040204020203" pitchFamily="34" charset="0"/>
              </a:defRPr>
            </a:lvl1pPr>
          </a:lstStyle>
          <a:p>
            <a:r>
              <a:rPr lang="en-US"/>
              <a:t>Click to edit Master title style</a:t>
            </a:r>
            <a:endParaRPr lang="en-US" dirty="0"/>
          </a:p>
        </p:txBody>
      </p:sp>
      <p:sp useBgFill="1">
        <p:nvSpPr>
          <p:cNvPr id="3" name="Content Placeholder 2"/>
          <p:cNvSpPr>
            <a:spLocks noGrp="1"/>
          </p:cNvSpPr>
          <p:nvPr>
            <p:ph idx="1"/>
          </p:nvPr>
        </p:nvSpPr>
        <p:spPr>
          <a:xfrm>
            <a:off x="272143" y="1597024"/>
            <a:ext cx="11506200" cy="4945289"/>
          </a:xfrm>
        </p:spPr>
        <p:txBody>
          <a:bodyPr/>
          <a:lstStyle>
            <a:lvl1pPr>
              <a:lnSpc>
                <a:spcPct val="100000"/>
              </a:lnSpc>
              <a:defRPr sz="4600" b="1">
                <a:solidFill>
                  <a:srgbClr val="72DB2B"/>
                </a:solidFill>
                <a:latin typeface="Lao UI" panose="020B0502040204020203" pitchFamily="34" charset="0"/>
                <a:cs typeface="Lao UI" panose="020B0502040204020203" pitchFamily="34" charset="0"/>
              </a:defRPr>
            </a:lvl1pPr>
            <a:lvl2pPr>
              <a:lnSpc>
                <a:spcPct val="100000"/>
              </a:lnSpc>
              <a:defRPr sz="4400">
                <a:solidFill>
                  <a:schemeClr val="bg1"/>
                </a:solidFill>
                <a:latin typeface="Lao UI" panose="020B0502040204020203" pitchFamily="34" charset="0"/>
                <a:cs typeface="Lao UI" panose="020B0502040204020203" pitchFamily="34" charset="0"/>
              </a:defRPr>
            </a:lvl2pPr>
            <a:lvl3pPr>
              <a:lnSpc>
                <a:spcPct val="100000"/>
              </a:lnSpc>
              <a:defRPr sz="4200">
                <a:solidFill>
                  <a:schemeClr val="bg1"/>
                </a:solidFill>
                <a:latin typeface="Lao UI" panose="020B0502040204020203" pitchFamily="34" charset="0"/>
                <a:cs typeface="Lao UI" panose="020B0502040204020203" pitchFamily="34" charset="0"/>
              </a:defRPr>
            </a:lvl3pPr>
            <a:lvl4pPr>
              <a:lnSpc>
                <a:spcPct val="100000"/>
              </a:lnSpc>
              <a:defRPr sz="4000">
                <a:solidFill>
                  <a:schemeClr val="bg1"/>
                </a:solidFill>
                <a:latin typeface="Lao UI" panose="020B0502040204020203" pitchFamily="34" charset="0"/>
                <a:cs typeface="Lao UI" panose="020B0502040204020203" pitchFamily="34" charset="0"/>
              </a:defRPr>
            </a:lvl4pPr>
            <a:lvl5pPr>
              <a:lnSpc>
                <a:spcPct val="100000"/>
              </a:lnSpc>
              <a:defRPr sz="3800">
                <a:solidFill>
                  <a:schemeClr val="bg1"/>
                </a:solidFill>
                <a:latin typeface="Lao UI" panose="020B0502040204020203" pitchFamily="34" charset="0"/>
                <a:cs typeface="Lao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82312145"/>
      </p:ext>
    </p:extLst>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5400" b="1">
                <a:solidFill>
                  <a:schemeClr val="bg1"/>
                </a:solidFill>
                <a:latin typeface="Lao UI" panose="020B0502040204020203" pitchFamily="34" charset="0"/>
                <a:cs typeface="Lao UI" panose="020B0502040204020203" pitchFamily="34" charset="0"/>
              </a:defRPr>
            </a:lvl1pPr>
          </a:lstStyle>
          <a:p>
            <a:r>
              <a:rPr lang="en-US" dirty="0"/>
              <a:t>Title</a:t>
            </a:r>
          </a:p>
        </p:txBody>
      </p:sp>
      <p:sp>
        <p:nvSpPr>
          <p:cNvPr id="3" name="Content Placeholder 2"/>
          <p:cNvSpPr>
            <a:spLocks noGrp="1"/>
          </p:cNvSpPr>
          <p:nvPr>
            <p:ph sz="half" idx="1"/>
          </p:nvPr>
        </p:nvSpPr>
        <p:spPr>
          <a:xfrm>
            <a:off x="838200" y="1825625"/>
            <a:ext cx="5181600" cy="4351338"/>
          </a:xfrm>
        </p:spPr>
        <p:txBody>
          <a:bodyPr/>
          <a:lstStyle>
            <a:lvl1pPr>
              <a:lnSpc>
                <a:spcPct val="100000"/>
              </a:lnSpc>
              <a:defRPr sz="4400" b="1">
                <a:solidFill>
                  <a:srgbClr val="72DB2B"/>
                </a:solidFill>
                <a:latin typeface="Lao UI" panose="020B0502040204020203" pitchFamily="34" charset="0"/>
                <a:cs typeface="Lao UI" panose="020B0502040204020203" pitchFamily="34" charset="0"/>
              </a:defRPr>
            </a:lvl1pPr>
            <a:lvl2pPr>
              <a:lnSpc>
                <a:spcPct val="100000"/>
              </a:lnSpc>
              <a:defRPr sz="4200">
                <a:solidFill>
                  <a:schemeClr val="bg1"/>
                </a:solidFill>
                <a:latin typeface="Lao UI" panose="020B0502040204020203" pitchFamily="34" charset="0"/>
                <a:cs typeface="Lao UI" panose="020B0502040204020203" pitchFamily="34" charset="0"/>
              </a:defRPr>
            </a:lvl2pPr>
            <a:lvl3pPr>
              <a:lnSpc>
                <a:spcPct val="100000"/>
              </a:lnSpc>
              <a:defRPr sz="4000">
                <a:solidFill>
                  <a:schemeClr val="bg1"/>
                </a:solidFill>
                <a:latin typeface="Lao UI" panose="020B0502040204020203" pitchFamily="34" charset="0"/>
                <a:cs typeface="Lao UI" panose="020B0502040204020203" pitchFamily="34" charset="0"/>
              </a:defRPr>
            </a:lvl3pPr>
            <a:lvl4pPr>
              <a:lnSpc>
                <a:spcPct val="100000"/>
              </a:lnSpc>
              <a:defRPr sz="3600">
                <a:solidFill>
                  <a:schemeClr val="bg1"/>
                </a:solidFill>
                <a:latin typeface="Lao UI" panose="020B0502040204020203" pitchFamily="34" charset="0"/>
                <a:cs typeface="Lao UI" panose="020B0502040204020203"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lvl1pPr>
              <a:lnSpc>
                <a:spcPct val="100000"/>
              </a:lnSpc>
              <a:defRPr sz="4400" b="1">
                <a:solidFill>
                  <a:srgbClr val="72DB2B"/>
                </a:solidFill>
                <a:latin typeface="Lao UI" panose="020B0502040204020203" pitchFamily="34" charset="0"/>
                <a:cs typeface="Lao UI" panose="020B0502040204020203" pitchFamily="34" charset="0"/>
              </a:defRPr>
            </a:lvl1pPr>
            <a:lvl2pPr>
              <a:lnSpc>
                <a:spcPct val="100000"/>
              </a:lnSpc>
              <a:defRPr sz="4200">
                <a:solidFill>
                  <a:schemeClr val="bg1"/>
                </a:solidFill>
                <a:latin typeface="Lao UI" panose="020B0502040204020203" pitchFamily="34" charset="0"/>
                <a:cs typeface="Lao UI" panose="020B0502040204020203" pitchFamily="34" charset="0"/>
              </a:defRPr>
            </a:lvl2pPr>
            <a:lvl3pPr>
              <a:lnSpc>
                <a:spcPct val="100000"/>
              </a:lnSpc>
              <a:defRPr sz="4000">
                <a:solidFill>
                  <a:schemeClr val="bg1"/>
                </a:solidFill>
                <a:latin typeface="Lao UI" panose="020B0502040204020203" pitchFamily="34" charset="0"/>
                <a:cs typeface="Lao UI" panose="020B0502040204020203" pitchFamily="34" charset="0"/>
              </a:defRPr>
            </a:lvl3pPr>
            <a:lvl4pPr>
              <a:lnSpc>
                <a:spcPct val="100000"/>
              </a:lnSpc>
              <a:defRPr sz="3600">
                <a:solidFill>
                  <a:schemeClr val="bg1"/>
                </a:solidFill>
                <a:latin typeface="Lao UI" panose="020B0502040204020203" pitchFamily="34" charset="0"/>
                <a:cs typeface="Lao UI" panose="020B0502040204020203"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133A01C-E34D-4C3C-8E2D-FB95F254D7DE}" type="datetimeFigureOut">
              <a:rPr lang="en-US" smtClean="0">
                <a:solidFill>
                  <a:prstClr val="black">
                    <a:tint val="75000"/>
                  </a:prstClr>
                </a:solidFill>
              </a:rPr>
              <a:pPr/>
              <a:t>2/10/2025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F63B559-7634-44D8-AA3A-E62B6CDFB2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226345"/>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90BCBE-CB36-41ED-919D-FF973432CD85}" type="datetimeFigureOut">
              <a:rPr lang="en-US" smtClean="0"/>
              <a:pPr/>
              <a:t>2/10/2025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FF551-B652-4769-A5B5-9D36ADF4A06C}" type="slidenum">
              <a:rPr lang="en-US" smtClean="0"/>
              <a:pPr/>
              <a:t>‹#›</a:t>
            </a:fld>
            <a:endParaRPr lang="en-US"/>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90BCBE-CB36-41ED-919D-FF973432CD85}" type="datetimeFigureOut">
              <a:rPr lang="en-US" smtClean="0"/>
              <a:pPr/>
              <a:t>2/10/2025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FF551-B652-4769-A5B5-9D36ADF4A06C}" type="slidenum">
              <a:rPr lang="en-US" smtClean="0"/>
              <a:pPr/>
              <a:t>‹#›</a:t>
            </a:fld>
            <a:endParaRPr lang="en-US"/>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990BCBE-CB36-41ED-919D-FF973432CD85}" type="datetimeFigureOut">
              <a:rPr lang="en-US" smtClean="0"/>
              <a:pPr/>
              <a:t>2/10/2025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6FF551-B652-4769-A5B5-9D36ADF4A06C}" type="slidenum">
              <a:rPr lang="en-US" smtClean="0"/>
              <a:pPr/>
              <a:t>‹#›</a:t>
            </a:fld>
            <a:endParaRPr lang="en-US"/>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990BCBE-CB36-41ED-919D-FF973432CD85}" type="datetimeFigureOut">
              <a:rPr lang="en-US" smtClean="0"/>
              <a:pPr/>
              <a:t>2/10/2025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6FF551-B652-4769-A5B5-9D36ADF4A06C}" type="slidenum">
              <a:rPr lang="en-US" smtClean="0"/>
              <a:pPr/>
              <a:t>‹#›</a:t>
            </a:fld>
            <a:endParaRPr lang="en-US"/>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990BCBE-CB36-41ED-919D-FF973432CD85}" type="datetimeFigureOut">
              <a:rPr lang="en-US" smtClean="0"/>
              <a:pPr/>
              <a:t>2/10/2025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6FF551-B652-4769-A5B5-9D36ADF4A06C}" type="slidenum">
              <a:rPr lang="en-US" smtClean="0"/>
              <a:pPr/>
              <a:t>‹#›</a:t>
            </a:fld>
            <a:endParaRPr lang="en-US"/>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90BCBE-CB36-41ED-919D-FF973432CD85}" type="datetimeFigureOut">
              <a:rPr lang="en-US" smtClean="0"/>
              <a:pPr/>
              <a:t>2/10/2025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6FF551-B652-4769-A5B5-9D36ADF4A06C}" type="slidenum">
              <a:rPr lang="en-US" smtClean="0"/>
              <a:pPr/>
              <a:t>‹#›</a:t>
            </a:fld>
            <a:endParaRPr lang="en-US"/>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90BCBE-CB36-41ED-919D-FF973432CD85}" type="datetimeFigureOut">
              <a:rPr lang="en-US" smtClean="0"/>
              <a:pPr/>
              <a:t>2/10/2025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6FF551-B652-4769-A5B5-9D36ADF4A06C}" type="slidenum">
              <a:rPr lang="en-US" smtClean="0"/>
              <a:pPr/>
              <a:t>‹#›</a:t>
            </a:fld>
            <a:endParaRPr lang="en-US"/>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90BCBE-CB36-41ED-919D-FF973432CD85}" type="datetimeFigureOut">
              <a:rPr lang="en-US" smtClean="0"/>
              <a:pPr/>
              <a:t>2/10/2025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6FF551-B652-4769-A5B5-9D36ADF4A06C}" type="slidenum">
              <a:rPr lang="en-US" smtClean="0"/>
              <a:pPr/>
              <a:t>‹#›</a:t>
            </a:fld>
            <a:endParaRPr lang="en-US"/>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1.jpeg"/><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90BCBE-CB36-41ED-919D-FF973432CD85}" type="datetimeFigureOut">
              <a:rPr lang="en-US" smtClean="0"/>
              <a:pPr/>
              <a:t>2/10/2025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6FF551-B652-4769-A5B5-9D36ADF4A06C}"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wipe dir="r"/>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33A01C-E34D-4C3C-8E2D-FB95F254D7DE}" type="datetimeFigureOut">
              <a:rPr lang="en-US" smtClean="0">
                <a:solidFill>
                  <a:prstClr val="black">
                    <a:tint val="75000"/>
                  </a:prstClr>
                </a:solidFill>
              </a:rPr>
              <a:pPr/>
              <a:t>2/10/2025</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63B559-7634-44D8-AA3A-E62B6CDFB2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14248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ransition>
    <p:wipe dir="r"/>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7.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1542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904BC8-B3B8-4DDA-AC34-A7847443B253}"/>
              </a:ext>
            </a:extLst>
          </p:cNvPr>
          <p:cNvSpPr txBox="1"/>
          <p:nvPr/>
        </p:nvSpPr>
        <p:spPr>
          <a:xfrm>
            <a:off x="60742" y="59615"/>
            <a:ext cx="12042866" cy="3170099"/>
          </a:xfrm>
          <a:prstGeom prst="rect">
            <a:avLst/>
          </a:prstGeom>
          <a:noFill/>
        </p:spPr>
        <p:txBody>
          <a:bodyPr wrap="square" rtlCol="0">
            <a:spAutoFit/>
          </a:bodyPr>
          <a:lstStyle/>
          <a:p>
            <a:r>
              <a:rPr lang="en-US"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(Rev. 13:16-17) </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It also forced all people, great and small, rich and poor, free and slave, to receive a mark on their right hands or on their foreheads, </a:t>
            </a:r>
            <a:r>
              <a:rPr lang="en-GB" sz="4000" b="1" u="sng"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so that they could not buy or sell unless they had the mark,</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which is the name of the beast or the number of its name.</a:t>
            </a:r>
          </a:p>
        </p:txBody>
      </p:sp>
      <p:sp>
        <p:nvSpPr>
          <p:cNvPr id="3" name="Rounded Rectangle 5">
            <a:extLst>
              <a:ext uri="{FF2B5EF4-FFF2-40B4-BE49-F238E27FC236}">
                <a16:creationId xmlns:a16="http://schemas.microsoft.com/office/drawing/2014/main" id="{B5C29AF7-00FF-4C5B-92C5-EA0F70510ABC}"/>
              </a:ext>
            </a:extLst>
          </p:cNvPr>
          <p:cNvSpPr/>
          <p:nvPr/>
        </p:nvSpPr>
        <p:spPr>
          <a:xfrm>
            <a:off x="4419600" y="3200400"/>
            <a:ext cx="7479475" cy="3276600"/>
          </a:xfrm>
          <a:prstGeom prst="roundRect">
            <a:avLst/>
          </a:prstGeom>
          <a:solidFill>
            <a:srgbClr val="312B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en-GB" sz="48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This never happened in the first-century (or any other!).</a:t>
            </a:r>
            <a:endParaRPr lang="en-US" sz="48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lvl="0" algn="ctr">
              <a:defRPr/>
            </a:pPr>
            <a:r>
              <a:rPr lang="en-GB" sz="2400" b="1" dirty="0">
                <a:solidFill>
                  <a:srgbClr val="EEECE1">
                    <a:lumMod val="75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George Ladd, </a:t>
            </a:r>
            <a:r>
              <a:rPr lang="en-GB" sz="2400" b="1" i="1" dirty="0">
                <a:solidFill>
                  <a:srgbClr val="EEECE1">
                    <a:lumMod val="75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 Commentary on the Revelation of John</a:t>
            </a:r>
            <a:r>
              <a:rPr lang="en-GB" sz="2400" b="1" dirty="0">
                <a:solidFill>
                  <a:srgbClr val="EEECE1">
                    <a:lumMod val="75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(1972), 185.</a:t>
            </a:r>
          </a:p>
          <a:p>
            <a:pPr lvl="0" algn="ctr">
              <a:defRPr/>
            </a:pPr>
            <a:r>
              <a:rPr lang="en-GB" sz="2400" b="1" dirty="0">
                <a:solidFill>
                  <a:srgbClr val="EEECE1">
                    <a:lumMod val="75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Grant R. Osborne, </a:t>
            </a:r>
            <a:r>
              <a:rPr lang="en-GB" sz="2400" b="1" i="1" dirty="0">
                <a:solidFill>
                  <a:srgbClr val="EEECE1">
                    <a:lumMod val="75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Revelation</a:t>
            </a:r>
            <a:r>
              <a:rPr lang="en-GB" sz="2400" b="1" dirty="0">
                <a:solidFill>
                  <a:srgbClr val="EEECE1">
                    <a:lumMod val="75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(Grand Rapids, MI: Baker Academic, 2002), 518.</a:t>
            </a:r>
          </a:p>
        </p:txBody>
      </p:sp>
    </p:spTree>
    <p:extLst>
      <p:ext uri="{BB962C8B-B14F-4D97-AF65-F5344CB8AC3E}">
        <p14:creationId xmlns:p14="http://schemas.microsoft.com/office/powerpoint/2010/main" val="282033043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904BC8-B3B8-4DDA-AC34-A7847443B253}"/>
              </a:ext>
            </a:extLst>
          </p:cNvPr>
          <p:cNvSpPr txBox="1"/>
          <p:nvPr/>
        </p:nvSpPr>
        <p:spPr>
          <a:xfrm>
            <a:off x="60742" y="59615"/>
            <a:ext cx="12042866" cy="2769989"/>
          </a:xfrm>
          <a:prstGeom prst="rect">
            <a:avLst/>
          </a:prstGeom>
          <a:noFill/>
        </p:spPr>
        <p:txBody>
          <a:bodyPr wrap="square" rtlCol="0">
            <a:spAutoFit/>
          </a:bodyPr>
          <a:lstStyle/>
          <a:p>
            <a:r>
              <a:rPr lang="en-US"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(Rev. 13:18) </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This calls for wisdom.</a:t>
            </a:r>
          </a:p>
          <a:p>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Let the person who has insight calculate the number of the beast, for it is the number of a man.</a:t>
            </a:r>
          </a:p>
          <a:p>
            <a:r>
              <a:rPr lang="en-GB" sz="5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That number is 666.</a:t>
            </a:r>
          </a:p>
        </p:txBody>
      </p:sp>
    </p:spTree>
    <p:extLst>
      <p:ext uri="{BB962C8B-B14F-4D97-AF65-F5344CB8AC3E}">
        <p14:creationId xmlns:p14="http://schemas.microsoft.com/office/powerpoint/2010/main" val="403427441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904BC8-B3B8-4DDA-AC34-A7847443B253}"/>
              </a:ext>
            </a:extLst>
          </p:cNvPr>
          <p:cNvSpPr txBox="1"/>
          <p:nvPr/>
        </p:nvSpPr>
        <p:spPr>
          <a:xfrm>
            <a:off x="60742" y="59615"/>
            <a:ext cx="8321258" cy="501675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150" normalizeH="0" baseline="0" noProof="0" dirty="0">
                <a:ln>
                  <a:noFill/>
                </a:ln>
                <a:solidFill>
                  <a:srgbClr val="F0D0B2"/>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What is the “666”?</a:t>
            </a:r>
          </a:p>
          <a:p>
            <a:pPr marL="225425" lvl="0">
              <a:defRPr/>
            </a:pPr>
            <a:r>
              <a:rPr lang="en-GB" sz="40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“Calculate the number of the beast…</a:t>
            </a:r>
          </a:p>
          <a:p>
            <a:pPr marL="225425" lvl="0">
              <a:defRPr/>
            </a:pPr>
            <a:r>
              <a:rPr lang="en-GB" sz="40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It </a:t>
            </a:r>
            <a:r>
              <a:rPr kumimoji="0" lang="en-GB" sz="40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is the number of a man</a:t>
            </a:r>
            <a:r>
              <a:rPr lang="en-GB" sz="40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a:t>
            </a:r>
            <a:endParaRPr kumimoji="0" lang="en-GB" sz="40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a:p>
            <a:pPr marL="463550" lvl="0">
              <a:defRPr/>
            </a:pPr>
            <a:r>
              <a:rPr lang="en-GB" sz="2400" b="1" dirty="0">
                <a:solidFill>
                  <a:srgbClr val="E6B282"/>
                </a:solidFill>
                <a:effectLst>
                  <a:outerShdw blurRad="38100" dist="38100" dir="2700000" algn="tl">
                    <a:srgbClr val="000000">
                      <a:alpha val="43137"/>
                    </a:srgbClr>
                  </a:outerShdw>
                </a:effectLst>
                <a:latin typeface="Times New Roman" pitchFamily="18" charset="0"/>
                <a:cs typeface="Times New Roman" pitchFamily="18" charset="0"/>
              </a:rPr>
              <a:t>Verse 18</a:t>
            </a:r>
          </a:p>
          <a:p>
            <a:pPr marL="225425"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Gematria: calculates words and names based on the numerical value of letters.</a:t>
            </a:r>
          </a:p>
          <a:p>
            <a:pPr marL="46355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E6B282"/>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Matthew 1:1-18; “beast” (</a:t>
            </a:r>
            <a:r>
              <a:rPr kumimoji="0" lang="en-GB" sz="2400" b="1" i="1" u="none" strike="noStrike" kern="1200" cap="none" spc="0" normalizeH="0" baseline="0" noProof="0" dirty="0" err="1">
                <a:ln>
                  <a:noFill/>
                </a:ln>
                <a:solidFill>
                  <a:srgbClr val="E6B282"/>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thērion</a:t>
            </a:r>
            <a:r>
              <a:rPr kumimoji="0" lang="en-GB" sz="2400" b="1" i="0" u="none" strike="noStrike" kern="1200" cap="none" spc="0" normalizeH="0" baseline="0" noProof="0" dirty="0">
                <a:ln>
                  <a:noFill/>
                </a:ln>
                <a:solidFill>
                  <a:srgbClr val="E6B282"/>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adds up to “666.”</a:t>
            </a:r>
          </a:p>
          <a:p>
            <a:pPr marL="225425"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“I love her whose number is…</a:t>
            </a:r>
          </a:p>
          <a:p>
            <a:pPr marL="46355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E6B282"/>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Found in Pompeii (</a:t>
            </a:r>
            <a:r>
              <a:rPr kumimoji="0" lang="en-GB" sz="2400" b="1" i="1" u="none" strike="noStrike" kern="1200" cap="none" spc="0" normalizeH="0" baseline="0" noProof="0" dirty="0" err="1">
                <a:ln>
                  <a:noFill/>
                </a:ln>
                <a:solidFill>
                  <a:srgbClr val="E6B282"/>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phileo</a:t>
            </a:r>
            <a:r>
              <a:rPr kumimoji="0" lang="en-GB" sz="2400" b="1" i="1" u="none" strike="noStrike" kern="1200" cap="none" spc="0" normalizeH="0" baseline="0" noProof="0" dirty="0">
                <a:ln>
                  <a:noFill/>
                </a:ln>
                <a:solidFill>
                  <a:srgbClr val="E6B282"/>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es </a:t>
            </a:r>
            <a:r>
              <a:rPr kumimoji="0" lang="en-GB" sz="2400" b="1" i="1" u="none" strike="noStrike" kern="1200" cap="none" spc="0" normalizeH="0" baseline="0" noProof="0" dirty="0" err="1">
                <a:ln>
                  <a:noFill/>
                </a:ln>
                <a:solidFill>
                  <a:srgbClr val="E6B282"/>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arithmos</a:t>
            </a:r>
            <a:r>
              <a:rPr kumimoji="0" lang="en-GB" sz="2400" b="1" i="1" u="none" strike="noStrike" kern="1200" cap="none" spc="0" normalizeH="0" baseline="0" noProof="0" dirty="0">
                <a:ln>
                  <a:noFill/>
                </a:ln>
                <a:solidFill>
                  <a:srgbClr val="E6B282"/>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a:t>
            </a:r>
            <a:r>
              <a:rPr kumimoji="0" lang="en-GB" sz="2400" b="1" i="1" u="none" strike="noStrike" kern="1200" cap="none" spc="0" normalizeH="0" baseline="0" noProof="0" dirty="0" err="1">
                <a:ln>
                  <a:noFill/>
                </a:ln>
                <a:solidFill>
                  <a:srgbClr val="E6B282"/>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phme</a:t>
            </a:r>
            <a:r>
              <a:rPr kumimoji="0" lang="en-GB" sz="2400" b="1" i="0" u="none" strike="noStrike" kern="1200" cap="none" spc="0" normalizeH="0" baseline="0" noProof="0" dirty="0">
                <a:ln>
                  <a:noFill/>
                </a:ln>
                <a:solidFill>
                  <a:srgbClr val="E6B282"/>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a:t>
            </a:r>
          </a:p>
        </p:txBody>
      </p:sp>
    </p:spTree>
    <p:extLst>
      <p:ext uri="{BB962C8B-B14F-4D97-AF65-F5344CB8AC3E}">
        <p14:creationId xmlns:p14="http://schemas.microsoft.com/office/powerpoint/2010/main" val="3055023230"/>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left)">
                                      <p:cBhvr>
                                        <p:cTn id="12" dur="500"/>
                                        <p:tgtEl>
                                          <p:spTgt spid="8">
                                            <p:txEl>
                                              <p:pRg st="1" end="1"/>
                                            </p:txEl>
                                          </p:spTgt>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8">
                                            <p:txEl>
                                              <p:pRg st="2" end="2"/>
                                            </p:txEl>
                                          </p:spTgt>
                                        </p:tgtEl>
                                        <p:attrNameLst>
                                          <p:attrName>style.visibility</p:attrName>
                                        </p:attrNameLst>
                                      </p:cBhvr>
                                      <p:to>
                                        <p:strVal val="visible"/>
                                      </p:to>
                                    </p:set>
                                    <p:animEffect transition="in" filter="wipe(left)">
                                      <p:cBhvr>
                                        <p:cTn id="16" dur="500"/>
                                        <p:tgtEl>
                                          <p:spTgt spid="8">
                                            <p:txEl>
                                              <p:pRg st="2" end="2"/>
                                            </p:txEl>
                                          </p:spTgt>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8">
                                            <p:txEl>
                                              <p:pRg st="3" end="3"/>
                                            </p:txEl>
                                          </p:spTgt>
                                        </p:tgtEl>
                                        <p:attrNameLst>
                                          <p:attrName>style.visibility</p:attrName>
                                        </p:attrNameLst>
                                      </p:cBhvr>
                                      <p:to>
                                        <p:strVal val="visible"/>
                                      </p:to>
                                    </p:set>
                                    <p:animEffect transition="in" filter="wipe(left)">
                                      <p:cBhvr>
                                        <p:cTn id="20" dur="500"/>
                                        <p:tgtEl>
                                          <p:spTgt spid="8">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8">
                                            <p:txEl>
                                              <p:pRg st="4" end="4"/>
                                            </p:txEl>
                                          </p:spTgt>
                                        </p:tgtEl>
                                        <p:attrNameLst>
                                          <p:attrName>style.visibility</p:attrName>
                                        </p:attrNameLst>
                                      </p:cBhvr>
                                      <p:to>
                                        <p:strVal val="visible"/>
                                      </p:to>
                                    </p:set>
                                    <p:animEffect transition="in" filter="wipe(left)">
                                      <p:cBhvr>
                                        <p:cTn id="25" dur="500"/>
                                        <p:tgtEl>
                                          <p:spTgt spid="8">
                                            <p:txEl>
                                              <p:pRg st="4" end="4"/>
                                            </p:txEl>
                                          </p:spTgt>
                                        </p:tgtEl>
                                      </p:cBhvr>
                                    </p:animEffect>
                                  </p:child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8">
                                            <p:txEl>
                                              <p:pRg st="5" end="5"/>
                                            </p:txEl>
                                          </p:spTgt>
                                        </p:tgtEl>
                                        <p:attrNameLst>
                                          <p:attrName>style.visibility</p:attrName>
                                        </p:attrNameLst>
                                      </p:cBhvr>
                                      <p:to>
                                        <p:strVal val="visible"/>
                                      </p:to>
                                    </p:set>
                                    <p:animEffect transition="in" filter="wipe(left)">
                                      <p:cBhvr>
                                        <p:cTn id="29" dur="500"/>
                                        <p:tgtEl>
                                          <p:spTgt spid="8">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8">
                                            <p:txEl>
                                              <p:pRg st="6" end="6"/>
                                            </p:txEl>
                                          </p:spTgt>
                                        </p:tgtEl>
                                        <p:attrNameLst>
                                          <p:attrName>style.visibility</p:attrName>
                                        </p:attrNameLst>
                                      </p:cBhvr>
                                      <p:to>
                                        <p:strVal val="visible"/>
                                      </p:to>
                                    </p:set>
                                    <p:animEffect transition="in" filter="wipe(left)">
                                      <p:cBhvr>
                                        <p:cTn id="34" dur="500"/>
                                        <p:tgtEl>
                                          <p:spTgt spid="8">
                                            <p:txEl>
                                              <p:pRg st="6" end="6"/>
                                            </p:txEl>
                                          </p:spTgt>
                                        </p:tgtEl>
                                      </p:cBhvr>
                                    </p:animEffect>
                                  </p:childTnLst>
                                </p:cTn>
                              </p:par>
                            </p:childTnLst>
                          </p:cTn>
                        </p:par>
                        <p:par>
                          <p:cTn id="35" fill="hold">
                            <p:stCondLst>
                              <p:cond delay="500"/>
                            </p:stCondLst>
                            <p:childTnLst>
                              <p:par>
                                <p:cTn id="36" presetID="22" presetClass="entr" presetSubtype="8" fill="hold" nodeType="afterEffect">
                                  <p:stCondLst>
                                    <p:cond delay="0"/>
                                  </p:stCondLst>
                                  <p:childTnLst>
                                    <p:set>
                                      <p:cBhvr>
                                        <p:cTn id="37" dur="1" fill="hold">
                                          <p:stCondLst>
                                            <p:cond delay="0"/>
                                          </p:stCondLst>
                                        </p:cTn>
                                        <p:tgtEl>
                                          <p:spTgt spid="8">
                                            <p:txEl>
                                              <p:pRg st="7" end="7"/>
                                            </p:txEl>
                                          </p:spTgt>
                                        </p:tgtEl>
                                        <p:attrNameLst>
                                          <p:attrName>style.visibility</p:attrName>
                                        </p:attrNameLst>
                                      </p:cBhvr>
                                      <p:to>
                                        <p:strVal val="visible"/>
                                      </p:to>
                                    </p:set>
                                    <p:animEffect transition="in" filter="wipe(left)">
                                      <p:cBhvr>
                                        <p:cTn id="38" dur="5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904BC8-B3B8-4DDA-AC34-A7847443B253}"/>
              </a:ext>
            </a:extLst>
          </p:cNvPr>
          <p:cNvSpPr txBox="1"/>
          <p:nvPr/>
        </p:nvSpPr>
        <p:spPr>
          <a:xfrm>
            <a:off x="60742" y="59615"/>
            <a:ext cx="8321258" cy="501675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150" normalizeH="0" baseline="0" noProof="0" dirty="0">
                <a:ln>
                  <a:noFill/>
                </a:ln>
                <a:solidFill>
                  <a:srgbClr val="F0D0B2"/>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What is the “666”?</a:t>
            </a:r>
          </a:p>
          <a:p>
            <a:pPr marL="225425"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“Calculate the number of the beast…</a:t>
            </a:r>
          </a:p>
          <a:p>
            <a:pPr marL="225425"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It is the number of a man.”</a:t>
            </a:r>
          </a:p>
          <a:p>
            <a:pPr marL="46355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E6B282"/>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Verse 18</a:t>
            </a:r>
          </a:p>
          <a:p>
            <a:pPr marL="225425"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Gematria: calculates words and names based on the numerical value of letters.</a:t>
            </a:r>
          </a:p>
          <a:p>
            <a:pPr marL="46355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E6B282"/>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Matthew 1:1-18; “beast” (</a:t>
            </a:r>
            <a:r>
              <a:rPr kumimoji="0" lang="en-GB" sz="2400" b="1" i="1" u="none" strike="noStrike" kern="1200" cap="none" spc="0" normalizeH="0" baseline="0" noProof="0" dirty="0" err="1">
                <a:ln>
                  <a:noFill/>
                </a:ln>
                <a:solidFill>
                  <a:srgbClr val="E6B282"/>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thērion</a:t>
            </a:r>
            <a:r>
              <a:rPr kumimoji="0" lang="en-GB" sz="2400" b="1" i="0" u="none" strike="noStrike" kern="1200" cap="none" spc="0" normalizeH="0" baseline="0" noProof="0" dirty="0">
                <a:ln>
                  <a:noFill/>
                </a:ln>
                <a:solidFill>
                  <a:srgbClr val="E6B282"/>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adds up to “666.”</a:t>
            </a:r>
          </a:p>
          <a:p>
            <a:pPr marL="225425"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“I love her whose number is </a:t>
            </a:r>
            <a:r>
              <a:rPr kumimoji="0" lang="en-GB" sz="4000" b="1" i="1"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545</a:t>
            </a:r>
            <a:r>
              <a:rPr kumimoji="0" lang="en-GB" sz="40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a:t>
            </a:r>
          </a:p>
          <a:p>
            <a:pPr marL="46355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E6B282"/>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Found in Pompeii (</a:t>
            </a:r>
            <a:r>
              <a:rPr kumimoji="0" lang="en-GB" sz="2400" b="1" i="1" u="none" strike="noStrike" kern="1200" cap="none" spc="0" normalizeH="0" baseline="0" noProof="0" dirty="0" err="1">
                <a:ln>
                  <a:noFill/>
                </a:ln>
                <a:solidFill>
                  <a:srgbClr val="E6B282"/>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phileo</a:t>
            </a:r>
            <a:r>
              <a:rPr kumimoji="0" lang="en-GB" sz="2400" b="1" i="1" u="none" strike="noStrike" kern="1200" cap="none" spc="0" normalizeH="0" baseline="0" noProof="0" dirty="0">
                <a:ln>
                  <a:noFill/>
                </a:ln>
                <a:solidFill>
                  <a:srgbClr val="E6B282"/>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es </a:t>
            </a:r>
            <a:r>
              <a:rPr kumimoji="0" lang="en-GB" sz="2400" b="1" i="1" u="none" strike="noStrike" kern="1200" cap="none" spc="0" normalizeH="0" baseline="0" noProof="0" dirty="0" err="1">
                <a:ln>
                  <a:noFill/>
                </a:ln>
                <a:solidFill>
                  <a:srgbClr val="E6B282"/>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arithmos</a:t>
            </a:r>
            <a:r>
              <a:rPr kumimoji="0" lang="en-GB" sz="2400" b="1" i="1" u="none" strike="noStrike" kern="1200" cap="none" spc="0" normalizeH="0" baseline="0" noProof="0" dirty="0">
                <a:ln>
                  <a:noFill/>
                </a:ln>
                <a:solidFill>
                  <a:srgbClr val="E6B282"/>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a:t>
            </a:r>
            <a:r>
              <a:rPr kumimoji="0" lang="en-GB" sz="2400" b="1" i="1" u="none" strike="noStrike" kern="1200" cap="none" spc="0" normalizeH="0" baseline="0" noProof="0" dirty="0" err="1">
                <a:ln>
                  <a:noFill/>
                </a:ln>
                <a:solidFill>
                  <a:srgbClr val="E6B282"/>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phme</a:t>
            </a:r>
            <a:r>
              <a:rPr kumimoji="0" lang="en-GB" sz="2400" b="1" i="0" u="none" strike="noStrike" kern="1200" cap="none" spc="0" normalizeH="0" baseline="0" noProof="0" dirty="0">
                <a:ln>
                  <a:noFill/>
                </a:ln>
                <a:solidFill>
                  <a:srgbClr val="E6B282"/>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a:t>
            </a:r>
          </a:p>
        </p:txBody>
      </p:sp>
    </p:spTree>
    <p:extLst>
      <p:ext uri="{BB962C8B-B14F-4D97-AF65-F5344CB8AC3E}">
        <p14:creationId xmlns:p14="http://schemas.microsoft.com/office/powerpoint/2010/main" val="2051978269"/>
      </p:ext>
    </p:extLst>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904BC8-B3B8-4DDA-AC34-A7847443B253}"/>
              </a:ext>
            </a:extLst>
          </p:cNvPr>
          <p:cNvSpPr txBox="1"/>
          <p:nvPr/>
        </p:nvSpPr>
        <p:spPr>
          <a:xfrm>
            <a:off x="60742" y="22544"/>
            <a:ext cx="8321258" cy="18158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150" normalizeH="0" baseline="0" noProof="0" dirty="0">
                <a:ln>
                  <a:noFill/>
                </a:ln>
                <a:solidFill>
                  <a:srgbClr val="F0D0B2"/>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What is the “666”?</a:t>
            </a:r>
          </a:p>
          <a:p>
            <a:pPr marL="225425" lvl="0">
              <a:defRPr/>
            </a:pPr>
            <a:r>
              <a:rPr lang="en-GB" sz="40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Emperor Nero?</a:t>
            </a:r>
          </a:p>
          <a:p>
            <a:pPr marL="463550" lvl="0">
              <a:defRPr/>
            </a:pPr>
            <a:r>
              <a:rPr lang="en-GB" sz="2400" b="1" dirty="0">
                <a:solidFill>
                  <a:srgbClr val="E6B282"/>
                </a:solidFill>
                <a:effectLst>
                  <a:outerShdw blurRad="38100" dist="38100" dir="2700000" algn="tl">
                    <a:srgbClr val="000000">
                      <a:alpha val="43137"/>
                    </a:srgbClr>
                  </a:outerShdw>
                </a:effectLst>
                <a:latin typeface="Times New Roman" pitchFamily="18" charset="0"/>
                <a:cs typeface="Times New Roman" pitchFamily="18" charset="0"/>
              </a:rPr>
              <a:t>Hank Hanegraaff, </a:t>
            </a:r>
            <a:r>
              <a:rPr lang="en-GB" sz="2400" b="1" i="1" dirty="0">
                <a:solidFill>
                  <a:srgbClr val="E6B282"/>
                </a:solidFill>
                <a:effectLst>
                  <a:outerShdw blurRad="38100" dist="38100" dir="2700000" algn="tl">
                    <a:srgbClr val="000000">
                      <a:alpha val="43137"/>
                    </a:srgbClr>
                  </a:outerShdw>
                </a:effectLst>
                <a:latin typeface="Times New Roman" pitchFamily="18" charset="0"/>
                <a:cs typeface="Times New Roman" pitchFamily="18" charset="0"/>
              </a:rPr>
              <a:t>The Bible Answer Book</a:t>
            </a:r>
            <a:r>
              <a:rPr lang="en-GB" sz="2400" b="1" dirty="0">
                <a:solidFill>
                  <a:srgbClr val="E6B282"/>
                </a:solidFill>
                <a:effectLst>
                  <a:outerShdw blurRad="38100" dist="38100" dir="2700000" algn="tl">
                    <a:srgbClr val="000000">
                      <a:alpha val="43137"/>
                    </a:srgbClr>
                  </a:outerShdw>
                </a:effectLst>
                <a:latin typeface="Times New Roman" pitchFamily="18" charset="0"/>
                <a:cs typeface="Times New Roman" pitchFamily="18" charset="0"/>
              </a:rPr>
              <a:t> (2006).</a:t>
            </a:r>
          </a:p>
        </p:txBody>
      </p:sp>
    </p:spTree>
    <p:extLst>
      <p:ext uri="{BB962C8B-B14F-4D97-AF65-F5344CB8AC3E}">
        <p14:creationId xmlns:p14="http://schemas.microsoft.com/office/powerpoint/2010/main" val="1433519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animEffect transition="in" filter="wipe(left)">
                                      <p:cBhvr>
                                        <p:cTn id="11"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9FB691E-9258-4EC2-97A1-18B137B1E9ED}"/>
              </a:ext>
            </a:extLst>
          </p:cNvPr>
          <p:cNvSpPr txBox="1"/>
          <p:nvPr/>
        </p:nvSpPr>
        <p:spPr>
          <a:xfrm>
            <a:off x="136942" y="129021"/>
            <a:ext cx="7330658" cy="510909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Emperor Nero?</a:t>
            </a:r>
          </a:p>
          <a:p>
            <a:pPr marL="23495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4F81BD">
                    <a:lumMod val="40000"/>
                    <a:lumOff val="6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K (100)</a:t>
            </a:r>
          </a:p>
          <a:p>
            <a:pPr marL="23495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4F81BD">
                    <a:lumMod val="40000"/>
                    <a:lumOff val="6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S (60)</a:t>
            </a:r>
          </a:p>
          <a:p>
            <a:pPr marL="23495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4F81BD">
                    <a:lumMod val="40000"/>
                    <a:lumOff val="6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R (200)</a:t>
            </a:r>
          </a:p>
          <a:p>
            <a:pPr marL="23495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4F81BD">
                    <a:lumMod val="40000"/>
                    <a:lumOff val="6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N (50)</a:t>
            </a:r>
          </a:p>
          <a:p>
            <a:pPr marL="23495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4F81BD">
                    <a:lumMod val="40000"/>
                    <a:lumOff val="6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R (200)</a:t>
            </a:r>
          </a:p>
          <a:p>
            <a:pPr marL="23495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4F81BD">
                    <a:lumMod val="40000"/>
                    <a:lumOff val="6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O (6)</a:t>
            </a:r>
          </a:p>
          <a:p>
            <a:pPr marL="23495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4F81BD">
                    <a:lumMod val="40000"/>
                    <a:lumOff val="6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N (50)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TOTAL? 666</a:t>
            </a:r>
            <a:endParaRPr kumimoji="0" lang="en-GB"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p:txBody>
      </p:sp>
      <p:sp>
        <p:nvSpPr>
          <p:cNvPr id="7" name="Rounded Rectangle 5">
            <a:extLst>
              <a:ext uri="{FF2B5EF4-FFF2-40B4-BE49-F238E27FC236}">
                <a16:creationId xmlns:a16="http://schemas.microsoft.com/office/drawing/2014/main" id="{2DCCCC9D-5352-450D-9025-5E6ECA222B59}"/>
              </a:ext>
            </a:extLst>
          </p:cNvPr>
          <p:cNvSpPr/>
          <p:nvPr/>
        </p:nvSpPr>
        <p:spPr>
          <a:xfrm>
            <a:off x="3202389" y="101143"/>
            <a:ext cx="8852669" cy="4553108"/>
          </a:xfrm>
          <a:prstGeom prst="round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Modern readers “can be </a:t>
            </a:r>
            <a:r>
              <a:rPr kumimoji="0" lang="en-GB" sz="5400" b="1" i="1"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absolutely certain</a:t>
            </a:r>
            <a:r>
              <a:rPr kumimoji="0" lang="en-GB" sz="54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that 666 is the number of Nero’s name.”</a:t>
            </a:r>
            <a:endParaRPr kumimoji="0" lang="en-US" sz="54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Hank Hanegraaff, </a:t>
            </a:r>
            <a:r>
              <a:rPr kumimoji="0" lang="en-GB" sz="2800" b="1" i="1"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The Bible Answer Book: Volume 2</a:t>
            </a:r>
            <a:r>
              <a:rPr kumimoji="0" lang="en-GB" sz="2800" b="1" i="0"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(Nashville, TN: Thomas Nelson, 2006), #78 “What is the Meaning of 666?”</a:t>
            </a:r>
          </a:p>
        </p:txBody>
      </p:sp>
    </p:spTree>
    <p:extLst>
      <p:ext uri="{BB962C8B-B14F-4D97-AF65-F5344CB8AC3E}">
        <p14:creationId xmlns:p14="http://schemas.microsoft.com/office/powerpoint/2010/main" val="1590558638"/>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wipe(left)">
                                      <p:cBhvr>
                                        <p:cTn id="11" dur="500"/>
                                        <p:tgtEl>
                                          <p:spTgt spid="6">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wipe(left)">
                                      <p:cBhvr>
                                        <p:cTn id="15" dur="500"/>
                                        <p:tgtEl>
                                          <p:spTgt spid="6">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wipe(left)">
                                      <p:cBhvr>
                                        <p:cTn id="19" dur="500"/>
                                        <p:tgtEl>
                                          <p:spTgt spid="6">
                                            <p:txEl>
                                              <p:pRg st="3" end="3"/>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Effect transition="in" filter="wipe(left)">
                                      <p:cBhvr>
                                        <p:cTn id="23" dur="500"/>
                                        <p:tgtEl>
                                          <p:spTgt spid="6">
                                            <p:txEl>
                                              <p:pRg st="4" end="4"/>
                                            </p:txEl>
                                          </p:spTgt>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wipe(left)">
                                      <p:cBhvr>
                                        <p:cTn id="27" dur="500"/>
                                        <p:tgtEl>
                                          <p:spTgt spid="6">
                                            <p:txEl>
                                              <p:pRg st="5" end="5"/>
                                            </p:txEl>
                                          </p:spTgt>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animEffect transition="in" filter="wipe(left)">
                                      <p:cBhvr>
                                        <p:cTn id="31" dur="500"/>
                                        <p:tgtEl>
                                          <p:spTgt spid="6">
                                            <p:txEl>
                                              <p:pRg st="6" end="6"/>
                                            </p:txEl>
                                          </p:spTgt>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animEffect transition="in" filter="wipe(left)">
                                      <p:cBhvr>
                                        <p:cTn id="35" dur="500"/>
                                        <p:tgtEl>
                                          <p:spTgt spid="6">
                                            <p:txEl>
                                              <p:pRg st="7" end="7"/>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6">
                                            <p:txEl>
                                              <p:pRg st="8" end="8"/>
                                            </p:txEl>
                                          </p:spTgt>
                                        </p:tgtEl>
                                        <p:attrNameLst>
                                          <p:attrName>style.visibility</p:attrName>
                                        </p:attrNameLst>
                                      </p:cBhvr>
                                      <p:to>
                                        <p:strVal val="visible"/>
                                      </p:to>
                                    </p:set>
                                    <p:animEffect transition="in" filter="wipe(left)">
                                      <p:cBhvr>
                                        <p:cTn id="40" dur="500"/>
                                        <p:tgtEl>
                                          <p:spTgt spid="6">
                                            <p:txEl>
                                              <p:pRg st="8" end="8"/>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wipe(left)">
                                      <p:cBhvr>
                                        <p:cTn id="4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94A40D0-343F-41DB-8EDE-0F6B68C34B04}"/>
              </a:ext>
            </a:extLst>
          </p:cNvPr>
          <p:cNvSpPr txBox="1"/>
          <p:nvPr/>
        </p:nvSpPr>
        <p:spPr>
          <a:xfrm>
            <a:off x="-1143000" y="59615"/>
            <a:ext cx="8321258"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p:txBody>
      </p:sp>
      <p:sp>
        <p:nvSpPr>
          <p:cNvPr id="10" name="TextBox 9">
            <a:extLst>
              <a:ext uri="{FF2B5EF4-FFF2-40B4-BE49-F238E27FC236}">
                <a16:creationId xmlns:a16="http://schemas.microsoft.com/office/drawing/2014/main" id="{2118B337-C8B7-4B6A-B4A5-F422DFB74C5D}"/>
              </a:ext>
            </a:extLst>
          </p:cNvPr>
          <p:cNvSpPr txBox="1"/>
          <p:nvPr/>
        </p:nvSpPr>
        <p:spPr>
          <a:xfrm>
            <a:off x="136942" y="129021"/>
            <a:ext cx="7330658" cy="510909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Emperor Nero?</a:t>
            </a:r>
          </a:p>
          <a:p>
            <a:pPr marL="23495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4F81BD">
                    <a:lumMod val="40000"/>
                    <a:lumOff val="6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K (100)</a:t>
            </a:r>
          </a:p>
          <a:p>
            <a:pPr marL="23495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4F81BD">
                    <a:lumMod val="40000"/>
                    <a:lumOff val="6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S (60)</a:t>
            </a:r>
          </a:p>
          <a:p>
            <a:pPr marL="23495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4F81BD">
                    <a:lumMod val="40000"/>
                    <a:lumOff val="6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R (200)</a:t>
            </a:r>
          </a:p>
          <a:p>
            <a:pPr marL="23495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4F81BD">
                    <a:lumMod val="40000"/>
                    <a:lumOff val="6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N (50)</a:t>
            </a:r>
          </a:p>
          <a:p>
            <a:pPr marL="23495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4F81BD">
                    <a:lumMod val="40000"/>
                    <a:lumOff val="6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R (200)</a:t>
            </a:r>
          </a:p>
          <a:p>
            <a:pPr marL="23495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4F81BD">
                    <a:lumMod val="40000"/>
                    <a:lumOff val="6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O (6)</a:t>
            </a:r>
          </a:p>
          <a:p>
            <a:pPr marL="23495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4F81BD">
                    <a:lumMod val="40000"/>
                    <a:lumOff val="6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N (50)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TOTAL? 666</a:t>
            </a:r>
            <a:endParaRPr kumimoji="0" lang="en-GB"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p:txBody>
      </p:sp>
      <p:sp>
        <p:nvSpPr>
          <p:cNvPr id="12" name="Rounded Rectangle 5">
            <a:extLst>
              <a:ext uri="{FF2B5EF4-FFF2-40B4-BE49-F238E27FC236}">
                <a16:creationId xmlns:a16="http://schemas.microsoft.com/office/drawing/2014/main" id="{88157601-B603-4966-83AB-EFE6F7AE6763}"/>
              </a:ext>
            </a:extLst>
          </p:cNvPr>
          <p:cNvSpPr/>
          <p:nvPr/>
        </p:nvSpPr>
        <p:spPr>
          <a:xfrm>
            <a:off x="3200400" y="171292"/>
            <a:ext cx="8852669" cy="4553108"/>
          </a:xfrm>
          <a:prstGeom prst="round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(1) Why translate into Hebrew?</a:t>
            </a:r>
            <a:endParaRPr kumimoji="0" lang="en-GB" sz="2800" b="1" i="0" u="none" strike="noStrike" kern="1200" cap="none" spc="-150" normalizeH="0" baseline="0" noProof="0" dirty="0">
              <a:ln>
                <a:noFill/>
              </a:ln>
              <a:solidFill>
                <a:srgbClr val="EEECE1">
                  <a:lumMod val="75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(2) There’s a missing letter (</a:t>
            </a:r>
            <a:r>
              <a:rPr kumimoji="0" lang="en-US" sz="4400" b="1" i="1" u="none" strike="noStrike" kern="1200" cap="none" spc="-150" normalizeH="0" baseline="0" noProof="0" dirty="0" err="1">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yodh</a:t>
            </a:r>
            <a:r>
              <a:rPr kumimoji="0" lang="en-US" sz="44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that brings the number to 676.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(3) Why didn’t any early Christians make this association?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Grant R. Osborne, </a:t>
            </a:r>
            <a:r>
              <a:rPr kumimoji="0" lang="en-GB" sz="2800" b="1" i="1"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Revelation</a:t>
            </a:r>
            <a:r>
              <a:rPr kumimoji="0" lang="en-GB" sz="2800" b="1" i="0"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(Grand Rapids, MI: Baker Academic, 2002), 521.</a:t>
            </a:r>
          </a:p>
        </p:txBody>
      </p:sp>
    </p:spTree>
    <p:extLst>
      <p:ext uri="{BB962C8B-B14F-4D97-AF65-F5344CB8AC3E}">
        <p14:creationId xmlns:p14="http://schemas.microsoft.com/office/powerpoint/2010/main" val="1405194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left)">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wipe(left)">
                                      <p:cBhvr>
                                        <p:cTn id="12" dur="5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wipe(left)">
                                      <p:cBhvr>
                                        <p:cTn id="17" dur="500"/>
                                        <p:tgtEl>
                                          <p:spTgt spid="12">
                                            <p:txEl>
                                              <p:pRg st="2" end="2"/>
                                            </p:txEl>
                                          </p:spTgt>
                                        </p:tgtEl>
                                      </p:cBhvr>
                                    </p:animEffect>
                                  </p:childTnLst>
                                </p:cTn>
                              </p:par>
                            </p:childTnLst>
                          </p:cTn>
                        </p:par>
                        <p:par>
                          <p:cTn id="18" fill="hold">
                            <p:stCondLst>
                              <p:cond delay="500"/>
                            </p:stCondLst>
                            <p:childTnLst>
                              <p:par>
                                <p:cTn id="19" presetID="22" presetClass="entr" presetSubtype="8" fill="hold" nodeType="afterEffect">
                                  <p:stCondLst>
                                    <p:cond delay="0"/>
                                  </p:stCondLst>
                                  <p:childTnLst>
                                    <p:set>
                                      <p:cBhvr>
                                        <p:cTn id="20" dur="1" fill="hold">
                                          <p:stCondLst>
                                            <p:cond delay="0"/>
                                          </p:stCondLst>
                                        </p:cTn>
                                        <p:tgtEl>
                                          <p:spTgt spid="12">
                                            <p:txEl>
                                              <p:pRg st="3" end="3"/>
                                            </p:txEl>
                                          </p:spTgt>
                                        </p:tgtEl>
                                        <p:attrNameLst>
                                          <p:attrName>style.visibility</p:attrName>
                                        </p:attrNameLst>
                                      </p:cBhvr>
                                      <p:to>
                                        <p:strVal val="visible"/>
                                      </p:to>
                                    </p:set>
                                    <p:animEffect transition="in" filter="wipe(left)">
                                      <p:cBhvr>
                                        <p:cTn id="21" dur="5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904BC8-B3B8-4DDA-AC34-A7847443B253}"/>
              </a:ext>
            </a:extLst>
          </p:cNvPr>
          <p:cNvSpPr txBox="1"/>
          <p:nvPr/>
        </p:nvSpPr>
        <p:spPr>
          <a:xfrm>
            <a:off x="60742" y="22544"/>
            <a:ext cx="8321258" cy="66171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150" normalizeH="0" baseline="0" noProof="0" dirty="0">
                <a:ln>
                  <a:noFill/>
                </a:ln>
                <a:solidFill>
                  <a:srgbClr val="F0D0B2"/>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What is the “666”?</a:t>
            </a:r>
          </a:p>
          <a:p>
            <a:pPr marL="225425"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Emperor Nero?</a:t>
            </a:r>
          </a:p>
          <a:p>
            <a:pPr marL="46355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E6B282"/>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Hank Hanegraaff, </a:t>
            </a:r>
            <a:r>
              <a:rPr kumimoji="0" lang="en-GB" sz="2400" b="1" i="1" u="none" strike="noStrike" kern="1200" cap="none" spc="0" normalizeH="0" baseline="0" noProof="0" dirty="0">
                <a:ln>
                  <a:noFill/>
                </a:ln>
                <a:solidFill>
                  <a:srgbClr val="E6B282"/>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The Bible Answer Book</a:t>
            </a:r>
            <a:r>
              <a:rPr kumimoji="0" lang="en-GB" sz="2400" b="1" i="0" u="none" strike="noStrike" kern="1200" cap="none" spc="0" normalizeH="0" baseline="0" noProof="0" dirty="0">
                <a:ln>
                  <a:noFill/>
                </a:ln>
                <a:solidFill>
                  <a:srgbClr val="E6B282"/>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(2006).</a:t>
            </a:r>
          </a:p>
          <a:p>
            <a:pPr marL="46355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E6B282"/>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Hebrew transliteration, minus the </a:t>
            </a:r>
            <a:r>
              <a:rPr kumimoji="0" lang="en-GB" sz="2400" b="1" i="0" u="none" strike="noStrike" kern="1200" cap="none" spc="0" normalizeH="0" baseline="0" noProof="0" dirty="0" err="1">
                <a:ln>
                  <a:noFill/>
                </a:ln>
                <a:solidFill>
                  <a:srgbClr val="E6B282"/>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yodh</a:t>
            </a:r>
            <a:r>
              <a:rPr kumimoji="0" lang="en-GB" sz="2400" b="1" i="0" u="none" strike="noStrike" kern="1200" cap="none" spc="0" normalizeH="0" baseline="0" noProof="0" dirty="0">
                <a:ln>
                  <a:noFill/>
                </a:ln>
                <a:solidFill>
                  <a:srgbClr val="E6B282"/>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no church fathers.</a:t>
            </a:r>
          </a:p>
          <a:p>
            <a:pPr marL="225425"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The unholy Trinity?</a:t>
            </a:r>
          </a:p>
          <a:p>
            <a:pPr marL="46355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E6B282"/>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Kim </a:t>
            </a:r>
            <a:r>
              <a:rPr kumimoji="0" lang="en-GB" sz="2400" b="1" i="0" u="none" strike="noStrike" kern="1200" cap="none" spc="0" normalizeH="0" baseline="0" noProof="0" dirty="0" err="1">
                <a:ln>
                  <a:noFill/>
                </a:ln>
                <a:solidFill>
                  <a:srgbClr val="E6B282"/>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Riddlebarger</a:t>
            </a:r>
            <a:r>
              <a:rPr kumimoji="0" lang="en-GB" sz="2400" b="1" i="0" u="none" strike="noStrike" kern="1200" cap="none" spc="0" normalizeH="0" baseline="0" noProof="0" dirty="0">
                <a:ln>
                  <a:noFill/>
                </a:ln>
                <a:solidFill>
                  <a:srgbClr val="E6B282"/>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a:t>
            </a:r>
            <a:r>
              <a:rPr kumimoji="0" lang="en-GB" sz="2400" b="1" i="1" u="none" strike="noStrike" kern="1200" cap="none" spc="0" normalizeH="0" baseline="0" noProof="0" dirty="0">
                <a:ln>
                  <a:noFill/>
                </a:ln>
                <a:solidFill>
                  <a:srgbClr val="E6B282"/>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A Case for Amillennialism</a:t>
            </a:r>
            <a:r>
              <a:rPr kumimoji="0" lang="en-GB" sz="2400" b="1" i="0" u="none" strike="noStrike" kern="1200" cap="none" spc="0" normalizeH="0" baseline="0" noProof="0" dirty="0">
                <a:ln>
                  <a:noFill/>
                </a:ln>
                <a:solidFill>
                  <a:srgbClr val="E6B282"/>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(2013), 60.</a:t>
            </a:r>
          </a:p>
          <a:p>
            <a:pPr marL="46355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E6B282"/>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Gary </a:t>
            </a:r>
            <a:r>
              <a:rPr kumimoji="0" lang="en-GB" sz="2400" b="1" i="0" u="none" strike="noStrike" kern="1200" cap="none" spc="0" normalizeH="0" baseline="0" noProof="0" dirty="0" err="1">
                <a:ln>
                  <a:noFill/>
                </a:ln>
                <a:solidFill>
                  <a:srgbClr val="E6B282"/>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DeMar</a:t>
            </a:r>
            <a:r>
              <a:rPr kumimoji="0" lang="en-GB" sz="2400" b="1" i="0" u="none" strike="noStrike" kern="1200" cap="none" spc="0" normalizeH="0" baseline="0" noProof="0" dirty="0">
                <a:ln>
                  <a:noFill/>
                </a:ln>
                <a:solidFill>
                  <a:srgbClr val="E6B282"/>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a:t>
            </a:r>
            <a:r>
              <a:rPr kumimoji="0" lang="en-GB" sz="2400" b="1" i="1" u="none" strike="noStrike" kern="1200" cap="none" spc="0" normalizeH="0" baseline="0" noProof="0" dirty="0">
                <a:ln>
                  <a:noFill/>
                </a:ln>
                <a:solidFill>
                  <a:srgbClr val="E6B282"/>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Last Days Madness</a:t>
            </a:r>
            <a:r>
              <a:rPr kumimoji="0" lang="en-GB" sz="2400" b="1" i="0" u="none" strike="noStrike" kern="1200" cap="none" spc="0" normalizeH="0" baseline="0" noProof="0" dirty="0">
                <a:ln>
                  <a:noFill/>
                </a:ln>
                <a:solidFill>
                  <a:srgbClr val="E6B282"/>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(1999), 398.</a:t>
            </a:r>
          </a:p>
          <a:p>
            <a:pPr marL="225425"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Fallen humanity in general? (“666”)</a:t>
            </a:r>
          </a:p>
          <a:p>
            <a:pPr marL="46355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E6B282"/>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Leon Morris, </a:t>
            </a:r>
            <a:r>
              <a:rPr kumimoji="0" lang="en-GB" sz="2400" b="1" i="1" u="none" strike="noStrike" kern="1200" cap="none" spc="0" normalizeH="0" baseline="0" noProof="0" dirty="0">
                <a:ln>
                  <a:noFill/>
                </a:ln>
                <a:solidFill>
                  <a:srgbClr val="E6B282"/>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Revelation</a:t>
            </a:r>
            <a:r>
              <a:rPr kumimoji="0" lang="en-GB" sz="2400" b="1" i="0" u="none" strike="noStrike" kern="1200" cap="none" spc="0" normalizeH="0" baseline="0" noProof="0" dirty="0">
                <a:ln>
                  <a:noFill/>
                </a:ln>
                <a:solidFill>
                  <a:srgbClr val="E6B282"/>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(1987), 168-169.</a:t>
            </a:r>
          </a:p>
          <a:p>
            <a:pPr marL="46355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E6B282"/>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David E. </a:t>
            </a:r>
            <a:r>
              <a:rPr kumimoji="0" lang="en-GB" sz="2400" b="1" i="0" u="none" strike="noStrike" kern="1200" cap="none" spc="0" normalizeH="0" baseline="0" noProof="0" dirty="0" err="1">
                <a:ln>
                  <a:noFill/>
                </a:ln>
                <a:solidFill>
                  <a:srgbClr val="E6B282"/>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Aune</a:t>
            </a:r>
            <a:r>
              <a:rPr kumimoji="0" lang="en-GB" sz="2400" b="1" i="0" u="none" strike="noStrike" kern="1200" cap="none" spc="0" normalizeH="0" baseline="0" noProof="0" dirty="0">
                <a:ln>
                  <a:noFill/>
                </a:ln>
                <a:solidFill>
                  <a:srgbClr val="E6B282"/>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a:t>
            </a:r>
            <a:r>
              <a:rPr kumimoji="0" lang="en-GB" sz="2400" b="1" i="1" u="none" strike="noStrike" kern="1200" cap="none" spc="0" normalizeH="0" baseline="0" noProof="0" dirty="0">
                <a:ln>
                  <a:noFill/>
                </a:ln>
                <a:solidFill>
                  <a:srgbClr val="E6B282"/>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Revelation 6-16</a:t>
            </a:r>
            <a:r>
              <a:rPr kumimoji="0" lang="en-GB" sz="2400" b="1" i="0" u="none" strike="noStrike" kern="1200" cap="none" spc="0" normalizeH="0" baseline="0" noProof="0" dirty="0">
                <a:ln>
                  <a:noFill/>
                </a:ln>
                <a:solidFill>
                  <a:srgbClr val="E6B282"/>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(1998), 769.</a:t>
            </a:r>
          </a:p>
          <a:p>
            <a:pPr marL="46355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E6B282"/>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G.K. Beale, </a:t>
            </a:r>
            <a:r>
              <a:rPr kumimoji="0" lang="en-GB" sz="2400" b="1" i="1" u="none" strike="noStrike" kern="1200" cap="none" spc="0" normalizeH="0" baseline="0" noProof="0" dirty="0">
                <a:ln>
                  <a:noFill/>
                </a:ln>
                <a:solidFill>
                  <a:srgbClr val="E6B282"/>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The Book of Revelation</a:t>
            </a:r>
            <a:r>
              <a:rPr kumimoji="0" lang="en-GB" sz="2400" b="1" i="0" u="none" strike="noStrike" kern="1200" cap="none" spc="0" normalizeH="0" baseline="0" noProof="0" dirty="0">
                <a:ln>
                  <a:noFill/>
                </a:ln>
                <a:solidFill>
                  <a:srgbClr val="E6B282"/>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(1999), 722-724.</a:t>
            </a:r>
          </a:p>
          <a:p>
            <a:pPr marL="46355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E6B282"/>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George Ladd, </a:t>
            </a:r>
            <a:r>
              <a:rPr kumimoji="0" lang="en-GB" sz="2400" b="1" i="1" u="none" strike="noStrike" kern="1200" cap="none" spc="0" normalizeH="0" baseline="0" noProof="0" dirty="0">
                <a:ln>
                  <a:noFill/>
                </a:ln>
                <a:solidFill>
                  <a:srgbClr val="E6B282"/>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A Commentary on the Revelation</a:t>
            </a:r>
            <a:r>
              <a:rPr kumimoji="0" lang="en-GB" sz="2400" b="1" i="0" u="none" strike="noStrike" kern="1200" cap="none" spc="0" normalizeH="0" baseline="0" noProof="0" dirty="0">
                <a:ln>
                  <a:noFill/>
                </a:ln>
                <a:solidFill>
                  <a:srgbClr val="E6B282"/>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(1972), 187.</a:t>
            </a:r>
          </a:p>
          <a:p>
            <a:pPr marL="225425"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Falling short of Jesus? (“888”)</a:t>
            </a:r>
          </a:p>
          <a:p>
            <a:pPr marL="463550" marR="0" lvl="0" indent="0" algn="l" defTabSz="914400" rtl="0" eaLnBrk="1" fontAlgn="auto" latinLnBrk="0" hangingPunct="1">
              <a:lnSpc>
                <a:spcPct val="100000"/>
              </a:lnSpc>
              <a:spcBef>
                <a:spcPts val="0"/>
              </a:spcBef>
              <a:spcAft>
                <a:spcPts val="0"/>
              </a:spcAft>
              <a:buClrTx/>
              <a:buSzTx/>
              <a:buFontTx/>
              <a:buNone/>
              <a:tabLst/>
              <a:defRPr/>
            </a:pPr>
            <a:r>
              <a:rPr kumimoji="0" lang="en-GB" sz="2400" b="1" i="1" u="none" strike="noStrike" kern="1200" cap="none" spc="0" normalizeH="0" baseline="0" noProof="0" dirty="0">
                <a:ln>
                  <a:noFill/>
                </a:ln>
                <a:solidFill>
                  <a:srgbClr val="E6B282"/>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Sibylline Oracles</a:t>
            </a:r>
            <a:r>
              <a:rPr kumimoji="0" lang="en-GB" sz="2400" b="1" i="0" u="none" strike="noStrike" kern="1200" cap="none" spc="0" normalizeH="0" baseline="0" noProof="0" dirty="0">
                <a:ln>
                  <a:noFill/>
                </a:ln>
                <a:solidFill>
                  <a:srgbClr val="E6B282"/>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(1.324-329) calculate Jesus’ name.</a:t>
            </a:r>
          </a:p>
        </p:txBody>
      </p:sp>
    </p:spTree>
    <p:extLst>
      <p:ext uri="{BB962C8B-B14F-4D97-AF65-F5344CB8AC3E}">
        <p14:creationId xmlns:p14="http://schemas.microsoft.com/office/powerpoint/2010/main" val="1564611130"/>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4" end="4"/>
                                            </p:txEl>
                                          </p:spTgt>
                                        </p:tgtEl>
                                        <p:attrNameLst>
                                          <p:attrName>style.visibility</p:attrName>
                                        </p:attrNameLst>
                                      </p:cBhvr>
                                      <p:to>
                                        <p:strVal val="visible"/>
                                      </p:to>
                                    </p:set>
                                    <p:animEffect transition="in" filter="wipe(left)">
                                      <p:cBhvr>
                                        <p:cTn id="7" dur="500"/>
                                        <p:tgtEl>
                                          <p:spTgt spid="8">
                                            <p:txEl>
                                              <p:pRg st="4" end="4"/>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
                                            <p:txEl>
                                              <p:pRg st="5" end="5"/>
                                            </p:txEl>
                                          </p:spTgt>
                                        </p:tgtEl>
                                        <p:attrNameLst>
                                          <p:attrName>style.visibility</p:attrName>
                                        </p:attrNameLst>
                                      </p:cBhvr>
                                      <p:to>
                                        <p:strVal val="visible"/>
                                      </p:to>
                                    </p:set>
                                    <p:animEffect transition="in" filter="wipe(left)">
                                      <p:cBhvr>
                                        <p:cTn id="11" dur="500"/>
                                        <p:tgtEl>
                                          <p:spTgt spid="8">
                                            <p:txEl>
                                              <p:pRg st="5" end="5"/>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8">
                                            <p:txEl>
                                              <p:pRg st="6" end="6"/>
                                            </p:txEl>
                                          </p:spTgt>
                                        </p:tgtEl>
                                        <p:attrNameLst>
                                          <p:attrName>style.visibility</p:attrName>
                                        </p:attrNameLst>
                                      </p:cBhvr>
                                      <p:to>
                                        <p:strVal val="visible"/>
                                      </p:to>
                                    </p:set>
                                    <p:animEffect transition="in" filter="wipe(left)">
                                      <p:cBhvr>
                                        <p:cTn id="15" dur="500"/>
                                        <p:tgtEl>
                                          <p:spTgt spid="8">
                                            <p:txEl>
                                              <p:pRg st="6" end="6"/>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8">
                                            <p:txEl>
                                              <p:pRg st="7" end="7"/>
                                            </p:txEl>
                                          </p:spTgt>
                                        </p:tgtEl>
                                        <p:attrNameLst>
                                          <p:attrName>style.visibility</p:attrName>
                                        </p:attrNameLst>
                                      </p:cBhvr>
                                      <p:to>
                                        <p:strVal val="visible"/>
                                      </p:to>
                                    </p:set>
                                    <p:animEffect transition="in" filter="wipe(left)">
                                      <p:cBhvr>
                                        <p:cTn id="20" dur="500"/>
                                        <p:tgtEl>
                                          <p:spTgt spid="8">
                                            <p:txEl>
                                              <p:pRg st="7" end="7"/>
                                            </p:txEl>
                                          </p:spTgt>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8">
                                            <p:txEl>
                                              <p:pRg st="8" end="8"/>
                                            </p:txEl>
                                          </p:spTgt>
                                        </p:tgtEl>
                                        <p:attrNameLst>
                                          <p:attrName>style.visibility</p:attrName>
                                        </p:attrNameLst>
                                      </p:cBhvr>
                                      <p:to>
                                        <p:strVal val="visible"/>
                                      </p:to>
                                    </p:set>
                                    <p:animEffect transition="in" filter="wipe(left)">
                                      <p:cBhvr>
                                        <p:cTn id="24" dur="500"/>
                                        <p:tgtEl>
                                          <p:spTgt spid="8">
                                            <p:txEl>
                                              <p:pRg st="8" end="8"/>
                                            </p:txEl>
                                          </p:spTgt>
                                        </p:tgtEl>
                                      </p:cBhvr>
                                    </p:animEffect>
                                  </p:childTnLst>
                                </p:cTn>
                              </p:par>
                            </p:childTnLst>
                          </p:cTn>
                        </p:par>
                        <p:par>
                          <p:cTn id="25" fill="hold">
                            <p:stCondLst>
                              <p:cond delay="1000"/>
                            </p:stCondLst>
                            <p:childTnLst>
                              <p:par>
                                <p:cTn id="26" presetID="22" presetClass="entr" presetSubtype="8" fill="hold" nodeType="afterEffect">
                                  <p:stCondLst>
                                    <p:cond delay="0"/>
                                  </p:stCondLst>
                                  <p:childTnLst>
                                    <p:set>
                                      <p:cBhvr>
                                        <p:cTn id="27" dur="1" fill="hold">
                                          <p:stCondLst>
                                            <p:cond delay="0"/>
                                          </p:stCondLst>
                                        </p:cTn>
                                        <p:tgtEl>
                                          <p:spTgt spid="8">
                                            <p:txEl>
                                              <p:pRg st="9" end="9"/>
                                            </p:txEl>
                                          </p:spTgt>
                                        </p:tgtEl>
                                        <p:attrNameLst>
                                          <p:attrName>style.visibility</p:attrName>
                                        </p:attrNameLst>
                                      </p:cBhvr>
                                      <p:to>
                                        <p:strVal val="visible"/>
                                      </p:to>
                                    </p:set>
                                    <p:animEffect transition="in" filter="wipe(left)">
                                      <p:cBhvr>
                                        <p:cTn id="28" dur="500"/>
                                        <p:tgtEl>
                                          <p:spTgt spid="8">
                                            <p:txEl>
                                              <p:pRg st="9" end="9"/>
                                            </p:txEl>
                                          </p:spTgt>
                                        </p:tgtEl>
                                      </p:cBhvr>
                                    </p:animEffect>
                                  </p:childTnLst>
                                </p:cTn>
                              </p:par>
                            </p:childTnLst>
                          </p:cTn>
                        </p:par>
                        <p:par>
                          <p:cTn id="29" fill="hold">
                            <p:stCondLst>
                              <p:cond delay="1500"/>
                            </p:stCondLst>
                            <p:childTnLst>
                              <p:par>
                                <p:cTn id="30" presetID="22" presetClass="entr" presetSubtype="8" fill="hold" nodeType="afterEffect">
                                  <p:stCondLst>
                                    <p:cond delay="0"/>
                                  </p:stCondLst>
                                  <p:childTnLst>
                                    <p:set>
                                      <p:cBhvr>
                                        <p:cTn id="31" dur="1" fill="hold">
                                          <p:stCondLst>
                                            <p:cond delay="0"/>
                                          </p:stCondLst>
                                        </p:cTn>
                                        <p:tgtEl>
                                          <p:spTgt spid="8">
                                            <p:txEl>
                                              <p:pRg st="10" end="10"/>
                                            </p:txEl>
                                          </p:spTgt>
                                        </p:tgtEl>
                                        <p:attrNameLst>
                                          <p:attrName>style.visibility</p:attrName>
                                        </p:attrNameLst>
                                      </p:cBhvr>
                                      <p:to>
                                        <p:strVal val="visible"/>
                                      </p:to>
                                    </p:set>
                                    <p:animEffect transition="in" filter="wipe(left)">
                                      <p:cBhvr>
                                        <p:cTn id="32" dur="500"/>
                                        <p:tgtEl>
                                          <p:spTgt spid="8">
                                            <p:txEl>
                                              <p:pRg st="10" end="10"/>
                                            </p:txEl>
                                          </p:spTgt>
                                        </p:tgtEl>
                                      </p:cBhvr>
                                    </p:animEffect>
                                  </p:childTnLst>
                                </p:cTn>
                              </p:par>
                            </p:childTnLst>
                          </p:cTn>
                        </p:par>
                        <p:par>
                          <p:cTn id="33" fill="hold">
                            <p:stCondLst>
                              <p:cond delay="2000"/>
                            </p:stCondLst>
                            <p:childTnLst>
                              <p:par>
                                <p:cTn id="34" presetID="22" presetClass="entr" presetSubtype="8" fill="hold" nodeType="afterEffect">
                                  <p:stCondLst>
                                    <p:cond delay="0"/>
                                  </p:stCondLst>
                                  <p:childTnLst>
                                    <p:set>
                                      <p:cBhvr>
                                        <p:cTn id="35" dur="1" fill="hold">
                                          <p:stCondLst>
                                            <p:cond delay="0"/>
                                          </p:stCondLst>
                                        </p:cTn>
                                        <p:tgtEl>
                                          <p:spTgt spid="8">
                                            <p:txEl>
                                              <p:pRg st="11" end="11"/>
                                            </p:txEl>
                                          </p:spTgt>
                                        </p:tgtEl>
                                        <p:attrNameLst>
                                          <p:attrName>style.visibility</p:attrName>
                                        </p:attrNameLst>
                                      </p:cBhvr>
                                      <p:to>
                                        <p:strVal val="visible"/>
                                      </p:to>
                                    </p:set>
                                    <p:animEffect transition="in" filter="wipe(left)">
                                      <p:cBhvr>
                                        <p:cTn id="36" dur="500"/>
                                        <p:tgtEl>
                                          <p:spTgt spid="8">
                                            <p:txEl>
                                              <p:pRg st="11" end="1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8">
                                            <p:txEl>
                                              <p:pRg st="12" end="12"/>
                                            </p:txEl>
                                          </p:spTgt>
                                        </p:tgtEl>
                                        <p:attrNameLst>
                                          <p:attrName>style.visibility</p:attrName>
                                        </p:attrNameLst>
                                      </p:cBhvr>
                                      <p:to>
                                        <p:strVal val="visible"/>
                                      </p:to>
                                    </p:set>
                                    <p:animEffect transition="in" filter="wipe(left)">
                                      <p:cBhvr>
                                        <p:cTn id="41" dur="500"/>
                                        <p:tgtEl>
                                          <p:spTgt spid="8">
                                            <p:txEl>
                                              <p:pRg st="12" end="12"/>
                                            </p:txEl>
                                          </p:spTgt>
                                        </p:tgtEl>
                                      </p:cBhvr>
                                    </p:animEffect>
                                  </p:childTnLst>
                                </p:cTn>
                              </p:par>
                            </p:childTnLst>
                          </p:cTn>
                        </p:par>
                        <p:par>
                          <p:cTn id="42" fill="hold">
                            <p:stCondLst>
                              <p:cond delay="500"/>
                            </p:stCondLst>
                            <p:childTnLst>
                              <p:par>
                                <p:cTn id="43" presetID="22" presetClass="entr" presetSubtype="8" fill="hold" nodeType="afterEffect">
                                  <p:stCondLst>
                                    <p:cond delay="0"/>
                                  </p:stCondLst>
                                  <p:childTnLst>
                                    <p:set>
                                      <p:cBhvr>
                                        <p:cTn id="44" dur="1" fill="hold">
                                          <p:stCondLst>
                                            <p:cond delay="0"/>
                                          </p:stCondLst>
                                        </p:cTn>
                                        <p:tgtEl>
                                          <p:spTgt spid="8">
                                            <p:txEl>
                                              <p:pRg st="13" end="13"/>
                                            </p:txEl>
                                          </p:spTgt>
                                        </p:tgtEl>
                                        <p:attrNameLst>
                                          <p:attrName>style.visibility</p:attrName>
                                        </p:attrNameLst>
                                      </p:cBhvr>
                                      <p:to>
                                        <p:strVal val="visible"/>
                                      </p:to>
                                    </p:set>
                                    <p:animEffect transition="in" filter="wipe(left)">
                                      <p:cBhvr>
                                        <p:cTn id="45" dur="500"/>
                                        <p:tgtEl>
                                          <p:spTgt spid="8">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904BC8-B3B8-4DDA-AC34-A7847443B253}"/>
              </a:ext>
            </a:extLst>
          </p:cNvPr>
          <p:cNvSpPr txBox="1"/>
          <p:nvPr/>
        </p:nvSpPr>
        <p:spPr>
          <a:xfrm>
            <a:off x="60742" y="22544"/>
            <a:ext cx="8321258" cy="649408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150" normalizeH="0" baseline="0" noProof="0" dirty="0">
                <a:ln>
                  <a:noFill/>
                </a:ln>
                <a:solidFill>
                  <a:srgbClr val="F0D0B2"/>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What is the “666”?</a:t>
            </a:r>
          </a:p>
          <a:p>
            <a:pPr marL="173038" lvl="0">
              <a:defRPr/>
            </a:pPr>
            <a:r>
              <a:rPr lang="en-GB" sz="40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Roman Catholic Pope(s)?</a:t>
            </a:r>
          </a:p>
          <a:p>
            <a:pPr marL="457200" lvl="0">
              <a:defRPr/>
            </a:pPr>
            <a:r>
              <a:rPr lang="en-GB" sz="2400" b="1" dirty="0">
                <a:solidFill>
                  <a:srgbClr val="E6B28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Reformers held this view</a:t>
            </a:r>
          </a:p>
          <a:p>
            <a:pPr marL="173038" lvl="0">
              <a:defRPr/>
            </a:pPr>
            <a:r>
              <a:rPr lang="en-GB" sz="40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Ronald Wilson Reagan?</a:t>
            </a:r>
          </a:p>
          <a:p>
            <a:pPr marL="457200" lvl="0">
              <a:defRPr/>
            </a:pPr>
            <a:r>
              <a:rPr lang="en-GB" sz="2400" b="1" dirty="0">
                <a:solidFill>
                  <a:srgbClr val="E6B28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Six letters in each name</a:t>
            </a:r>
          </a:p>
          <a:p>
            <a:pPr marL="457200" lvl="0">
              <a:defRPr/>
            </a:pPr>
            <a:r>
              <a:rPr lang="en-GB" sz="2400" b="1" dirty="0">
                <a:solidFill>
                  <a:srgbClr val="E6B28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Retired to 666 St. Cloud Road (changed to 668!)</a:t>
            </a:r>
          </a:p>
          <a:p>
            <a:pPr marL="173038" lvl="0">
              <a:defRPr/>
            </a:pPr>
            <a:r>
              <a:rPr lang="en-GB" sz="40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Barack Hussein Obama?</a:t>
            </a:r>
          </a:p>
          <a:p>
            <a:pPr marL="457200" lvl="0">
              <a:defRPr/>
            </a:pPr>
            <a:r>
              <a:rPr lang="en-GB" sz="2400" b="1" dirty="0">
                <a:solidFill>
                  <a:srgbClr val="E6B28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Name: 18 letters (6 + 6 + 6)</a:t>
            </a:r>
          </a:p>
          <a:p>
            <a:pPr marL="457200" lvl="0">
              <a:defRPr/>
            </a:pPr>
            <a:r>
              <a:rPr lang="en-GB" sz="2400" b="1" dirty="0">
                <a:solidFill>
                  <a:srgbClr val="E6B28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Birth date: August 4</a:t>
            </a:r>
            <a:r>
              <a:rPr lang="en-GB" sz="2400" b="1" baseline="30000" dirty="0">
                <a:solidFill>
                  <a:srgbClr val="E6B28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a:t>
            </a:r>
            <a:r>
              <a:rPr lang="en-GB" sz="2400" b="1" dirty="0">
                <a:solidFill>
                  <a:srgbClr val="E6B28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(216</a:t>
            </a:r>
            <a:r>
              <a:rPr lang="en-GB" sz="2400" b="1" baseline="30000" dirty="0">
                <a:solidFill>
                  <a:srgbClr val="E6B28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a:t>
            </a:r>
            <a:r>
              <a:rPr lang="en-GB" sz="2400" b="1" dirty="0">
                <a:solidFill>
                  <a:srgbClr val="E6B28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day of the year).</a:t>
            </a:r>
          </a:p>
          <a:p>
            <a:pPr marL="457200" lvl="0">
              <a:defRPr/>
            </a:pPr>
            <a:r>
              <a:rPr lang="en-GB" sz="2400" b="1" dirty="0">
                <a:solidFill>
                  <a:srgbClr val="E6B28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Number for the Illinois State Lottery: “666”</a:t>
            </a:r>
          </a:p>
          <a:p>
            <a:pPr marL="173038" lvl="0">
              <a:defRPr/>
            </a:pPr>
            <a:r>
              <a:rPr lang="en-GB" sz="40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“www” of the Internet?</a:t>
            </a:r>
          </a:p>
          <a:p>
            <a:pPr marL="457200" lvl="0">
              <a:defRPr/>
            </a:pPr>
            <a:r>
              <a:rPr lang="en-GB" sz="2400" b="1" dirty="0">
                <a:solidFill>
                  <a:srgbClr val="E6B28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Hebrew </a:t>
            </a:r>
            <a:r>
              <a:rPr lang="en-GB" sz="2400" b="1" i="1" dirty="0" err="1">
                <a:solidFill>
                  <a:srgbClr val="E6B28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waw</a:t>
            </a:r>
            <a:r>
              <a:rPr lang="en-GB" sz="2400" b="1" dirty="0">
                <a:solidFill>
                  <a:srgbClr val="E6B28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 6</a:t>
            </a:r>
          </a:p>
          <a:p>
            <a:pPr marL="173038" lvl="0">
              <a:defRPr/>
            </a:pPr>
            <a:r>
              <a:rPr lang="en-GB" sz="40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Monster energy drinks?</a:t>
            </a:r>
          </a:p>
        </p:txBody>
      </p:sp>
    </p:spTree>
    <p:extLst>
      <p:ext uri="{BB962C8B-B14F-4D97-AF65-F5344CB8AC3E}">
        <p14:creationId xmlns:p14="http://schemas.microsoft.com/office/powerpoint/2010/main" val="68044192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wipe(left)">
                                      <p:cBhvr>
                                        <p:cTn id="7" dur="500"/>
                                        <p:tgtEl>
                                          <p:spTgt spid="8">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3" end="3"/>
                                            </p:txEl>
                                          </p:spTgt>
                                        </p:tgtEl>
                                        <p:attrNameLst>
                                          <p:attrName>style.visibility</p:attrName>
                                        </p:attrNameLst>
                                      </p:cBhvr>
                                      <p:to>
                                        <p:strVal val="visible"/>
                                      </p:to>
                                    </p:set>
                                    <p:animEffect transition="in" filter="wipe(left)">
                                      <p:cBhvr>
                                        <p:cTn id="12" dur="500"/>
                                        <p:tgtEl>
                                          <p:spTgt spid="8">
                                            <p:txEl>
                                              <p:pRg st="3" end="3"/>
                                            </p:txEl>
                                          </p:spTgt>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8">
                                            <p:txEl>
                                              <p:pRg st="4" end="4"/>
                                            </p:txEl>
                                          </p:spTgt>
                                        </p:tgtEl>
                                        <p:attrNameLst>
                                          <p:attrName>style.visibility</p:attrName>
                                        </p:attrNameLst>
                                      </p:cBhvr>
                                      <p:to>
                                        <p:strVal val="visible"/>
                                      </p:to>
                                    </p:set>
                                    <p:animEffect transition="in" filter="wipe(left)">
                                      <p:cBhvr>
                                        <p:cTn id="16" dur="500"/>
                                        <p:tgtEl>
                                          <p:spTgt spid="8">
                                            <p:txEl>
                                              <p:pRg st="4" end="4"/>
                                            </p:txEl>
                                          </p:spTgt>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8">
                                            <p:txEl>
                                              <p:pRg st="5" end="5"/>
                                            </p:txEl>
                                          </p:spTgt>
                                        </p:tgtEl>
                                        <p:attrNameLst>
                                          <p:attrName>style.visibility</p:attrName>
                                        </p:attrNameLst>
                                      </p:cBhvr>
                                      <p:to>
                                        <p:strVal val="visible"/>
                                      </p:to>
                                    </p:set>
                                    <p:animEffect transition="in" filter="wipe(left)">
                                      <p:cBhvr>
                                        <p:cTn id="20" dur="500"/>
                                        <p:tgtEl>
                                          <p:spTgt spid="8">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8">
                                            <p:txEl>
                                              <p:pRg st="6" end="6"/>
                                            </p:txEl>
                                          </p:spTgt>
                                        </p:tgtEl>
                                        <p:attrNameLst>
                                          <p:attrName>style.visibility</p:attrName>
                                        </p:attrNameLst>
                                      </p:cBhvr>
                                      <p:to>
                                        <p:strVal val="visible"/>
                                      </p:to>
                                    </p:set>
                                    <p:animEffect transition="in" filter="wipe(left)">
                                      <p:cBhvr>
                                        <p:cTn id="25" dur="500"/>
                                        <p:tgtEl>
                                          <p:spTgt spid="8">
                                            <p:txEl>
                                              <p:pRg st="6" end="6"/>
                                            </p:txEl>
                                          </p:spTgt>
                                        </p:tgtEl>
                                      </p:cBhvr>
                                    </p:animEffect>
                                  </p:child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8">
                                            <p:txEl>
                                              <p:pRg st="7" end="7"/>
                                            </p:txEl>
                                          </p:spTgt>
                                        </p:tgtEl>
                                        <p:attrNameLst>
                                          <p:attrName>style.visibility</p:attrName>
                                        </p:attrNameLst>
                                      </p:cBhvr>
                                      <p:to>
                                        <p:strVal val="visible"/>
                                      </p:to>
                                    </p:set>
                                    <p:animEffect transition="in" filter="wipe(left)">
                                      <p:cBhvr>
                                        <p:cTn id="29" dur="500"/>
                                        <p:tgtEl>
                                          <p:spTgt spid="8">
                                            <p:txEl>
                                              <p:pRg st="7" end="7"/>
                                            </p:txEl>
                                          </p:spTgt>
                                        </p:tgtEl>
                                      </p:cBhvr>
                                    </p:animEffect>
                                  </p:childTnLst>
                                </p:cTn>
                              </p:par>
                            </p:childTnLst>
                          </p:cTn>
                        </p:par>
                        <p:par>
                          <p:cTn id="30" fill="hold">
                            <p:stCondLst>
                              <p:cond delay="1000"/>
                            </p:stCondLst>
                            <p:childTnLst>
                              <p:par>
                                <p:cTn id="31" presetID="22" presetClass="entr" presetSubtype="8" fill="hold" nodeType="afterEffect">
                                  <p:stCondLst>
                                    <p:cond delay="0"/>
                                  </p:stCondLst>
                                  <p:childTnLst>
                                    <p:set>
                                      <p:cBhvr>
                                        <p:cTn id="32" dur="1" fill="hold">
                                          <p:stCondLst>
                                            <p:cond delay="0"/>
                                          </p:stCondLst>
                                        </p:cTn>
                                        <p:tgtEl>
                                          <p:spTgt spid="8">
                                            <p:txEl>
                                              <p:pRg st="8" end="8"/>
                                            </p:txEl>
                                          </p:spTgt>
                                        </p:tgtEl>
                                        <p:attrNameLst>
                                          <p:attrName>style.visibility</p:attrName>
                                        </p:attrNameLst>
                                      </p:cBhvr>
                                      <p:to>
                                        <p:strVal val="visible"/>
                                      </p:to>
                                    </p:set>
                                    <p:animEffect transition="in" filter="wipe(left)">
                                      <p:cBhvr>
                                        <p:cTn id="33" dur="500"/>
                                        <p:tgtEl>
                                          <p:spTgt spid="8">
                                            <p:txEl>
                                              <p:pRg st="8" end="8"/>
                                            </p:txEl>
                                          </p:spTgt>
                                        </p:tgtEl>
                                      </p:cBhvr>
                                    </p:animEffect>
                                  </p:childTnLst>
                                </p:cTn>
                              </p:par>
                            </p:childTnLst>
                          </p:cTn>
                        </p:par>
                        <p:par>
                          <p:cTn id="34" fill="hold">
                            <p:stCondLst>
                              <p:cond delay="1500"/>
                            </p:stCondLst>
                            <p:childTnLst>
                              <p:par>
                                <p:cTn id="35" presetID="22" presetClass="entr" presetSubtype="8" fill="hold" nodeType="afterEffect">
                                  <p:stCondLst>
                                    <p:cond delay="0"/>
                                  </p:stCondLst>
                                  <p:childTnLst>
                                    <p:set>
                                      <p:cBhvr>
                                        <p:cTn id="36" dur="1" fill="hold">
                                          <p:stCondLst>
                                            <p:cond delay="0"/>
                                          </p:stCondLst>
                                        </p:cTn>
                                        <p:tgtEl>
                                          <p:spTgt spid="8">
                                            <p:txEl>
                                              <p:pRg st="9" end="9"/>
                                            </p:txEl>
                                          </p:spTgt>
                                        </p:tgtEl>
                                        <p:attrNameLst>
                                          <p:attrName>style.visibility</p:attrName>
                                        </p:attrNameLst>
                                      </p:cBhvr>
                                      <p:to>
                                        <p:strVal val="visible"/>
                                      </p:to>
                                    </p:set>
                                    <p:animEffect transition="in" filter="wipe(left)">
                                      <p:cBhvr>
                                        <p:cTn id="37" dur="500"/>
                                        <p:tgtEl>
                                          <p:spTgt spid="8">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8">
                                            <p:txEl>
                                              <p:pRg st="10" end="10"/>
                                            </p:txEl>
                                          </p:spTgt>
                                        </p:tgtEl>
                                        <p:attrNameLst>
                                          <p:attrName>style.visibility</p:attrName>
                                        </p:attrNameLst>
                                      </p:cBhvr>
                                      <p:to>
                                        <p:strVal val="visible"/>
                                      </p:to>
                                    </p:set>
                                    <p:animEffect transition="in" filter="wipe(left)">
                                      <p:cBhvr>
                                        <p:cTn id="42" dur="500"/>
                                        <p:tgtEl>
                                          <p:spTgt spid="8">
                                            <p:txEl>
                                              <p:pRg st="10" end="10"/>
                                            </p:txEl>
                                          </p:spTgt>
                                        </p:tgtEl>
                                      </p:cBhvr>
                                    </p:animEffect>
                                  </p:childTnLst>
                                </p:cTn>
                              </p:par>
                            </p:childTnLst>
                          </p:cTn>
                        </p:par>
                        <p:par>
                          <p:cTn id="43" fill="hold">
                            <p:stCondLst>
                              <p:cond delay="500"/>
                            </p:stCondLst>
                            <p:childTnLst>
                              <p:par>
                                <p:cTn id="44" presetID="22" presetClass="entr" presetSubtype="8" fill="hold" nodeType="afterEffect">
                                  <p:stCondLst>
                                    <p:cond delay="0"/>
                                  </p:stCondLst>
                                  <p:childTnLst>
                                    <p:set>
                                      <p:cBhvr>
                                        <p:cTn id="45" dur="1" fill="hold">
                                          <p:stCondLst>
                                            <p:cond delay="0"/>
                                          </p:stCondLst>
                                        </p:cTn>
                                        <p:tgtEl>
                                          <p:spTgt spid="8">
                                            <p:txEl>
                                              <p:pRg st="11" end="11"/>
                                            </p:txEl>
                                          </p:spTgt>
                                        </p:tgtEl>
                                        <p:attrNameLst>
                                          <p:attrName>style.visibility</p:attrName>
                                        </p:attrNameLst>
                                      </p:cBhvr>
                                      <p:to>
                                        <p:strVal val="visible"/>
                                      </p:to>
                                    </p:set>
                                    <p:animEffect transition="in" filter="wipe(left)">
                                      <p:cBhvr>
                                        <p:cTn id="46" dur="500"/>
                                        <p:tgtEl>
                                          <p:spTgt spid="8">
                                            <p:txEl>
                                              <p:pRg st="11" end="11"/>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8">
                                            <p:txEl>
                                              <p:pRg st="12" end="12"/>
                                            </p:txEl>
                                          </p:spTgt>
                                        </p:tgtEl>
                                        <p:attrNameLst>
                                          <p:attrName>style.visibility</p:attrName>
                                        </p:attrNameLst>
                                      </p:cBhvr>
                                      <p:to>
                                        <p:strVal val="visible"/>
                                      </p:to>
                                    </p:set>
                                    <p:animEffect transition="in" filter="wipe(left)">
                                      <p:cBhvr>
                                        <p:cTn id="51" dur="500"/>
                                        <p:tgtEl>
                                          <p:spTgt spid="8">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904BC8-B3B8-4DDA-AC34-A7847443B253}"/>
              </a:ext>
            </a:extLst>
          </p:cNvPr>
          <p:cNvSpPr txBox="1"/>
          <p:nvPr/>
        </p:nvSpPr>
        <p:spPr>
          <a:xfrm>
            <a:off x="60742" y="22544"/>
            <a:ext cx="8321258" cy="649408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150" normalizeH="0" baseline="0" noProof="0" dirty="0">
                <a:ln>
                  <a:noFill/>
                </a:ln>
                <a:solidFill>
                  <a:srgbClr val="F0D0B2"/>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What is the “666”?</a:t>
            </a:r>
          </a:p>
          <a:p>
            <a:pPr marL="173038"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Roman Catholic Pope(s)?</a:t>
            </a:r>
          </a:p>
          <a:p>
            <a:pPr marL="45720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E6B282"/>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The Reformers held this view</a:t>
            </a:r>
          </a:p>
          <a:p>
            <a:pPr marL="173038"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Ronald Wilson Reagan?</a:t>
            </a:r>
          </a:p>
          <a:p>
            <a:pPr marL="45720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E6B282"/>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Six letters in each name</a:t>
            </a:r>
          </a:p>
          <a:p>
            <a:pPr marL="45720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E6B282"/>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Retired to 666 St. Cloud Road (changed to 668!)</a:t>
            </a:r>
          </a:p>
          <a:p>
            <a:pPr marL="173038"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Barack Hussein Obama?</a:t>
            </a:r>
          </a:p>
          <a:p>
            <a:pPr marL="45720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E6B282"/>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Name: 18 letters (6 + 6 + 6)</a:t>
            </a:r>
          </a:p>
          <a:p>
            <a:pPr marL="45720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E6B282"/>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Birth date: August 4</a:t>
            </a:r>
            <a:r>
              <a:rPr kumimoji="0" lang="en-GB" sz="2400" b="1" i="0" u="none" strike="noStrike" kern="1200" cap="none" spc="0" normalizeH="0" baseline="30000" noProof="0" dirty="0">
                <a:ln>
                  <a:noFill/>
                </a:ln>
                <a:solidFill>
                  <a:srgbClr val="E6B282"/>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th</a:t>
            </a:r>
            <a:r>
              <a:rPr kumimoji="0" lang="en-GB" sz="2400" b="1" i="0" u="none" strike="noStrike" kern="1200" cap="none" spc="0" normalizeH="0" baseline="0" noProof="0" dirty="0">
                <a:ln>
                  <a:noFill/>
                </a:ln>
                <a:solidFill>
                  <a:srgbClr val="E6B282"/>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(216</a:t>
            </a:r>
            <a:r>
              <a:rPr kumimoji="0" lang="en-GB" sz="2400" b="1" i="0" u="none" strike="noStrike" kern="1200" cap="none" spc="0" normalizeH="0" baseline="30000" noProof="0" dirty="0">
                <a:ln>
                  <a:noFill/>
                </a:ln>
                <a:solidFill>
                  <a:srgbClr val="E6B282"/>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th</a:t>
            </a:r>
            <a:r>
              <a:rPr kumimoji="0" lang="en-GB" sz="2400" b="1" i="0" u="none" strike="noStrike" kern="1200" cap="none" spc="0" normalizeH="0" baseline="0" noProof="0" dirty="0">
                <a:ln>
                  <a:noFill/>
                </a:ln>
                <a:solidFill>
                  <a:srgbClr val="E6B282"/>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day of the year).</a:t>
            </a:r>
          </a:p>
          <a:p>
            <a:pPr marL="45720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E6B282"/>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Lottery winner in Chicago: 666</a:t>
            </a:r>
          </a:p>
          <a:p>
            <a:pPr marL="173038"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The “www” of the Internet?</a:t>
            </a:r>
          </a:p>
          <a:p>
            <a:pPr marL="45720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E6B282"/>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Hebrew </a:t>
            </a:r>
            <a:r>
              <a:rPr kumimoji="0" lang="en-GB" sz="2400" b="1" i="1" u="none" strike="noStrike" kern="1200" cap="none" spc="0" normalizeH="0" baseline="0" noProof="0" dirty="0" err="1">
                <a:ln>
                  <a:noFill/>
                </a:ln>
                <a:solidFill>
                  <a:srgbClr val="E6B282"/>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waw</a:t>
            </a:r>
            <a:r>
              <a:rPr kumimoji="0" lang="en-GB" sz="2400" b="1" i="0" u="none" strike="noStrike" kern="1200" cap="none" spc="0" normalizeH="0" baseline="0" noProof="0" dirty="0">
                <a:ln>
                  <a:noFill/>
                </a:ln>
                <a:solidFill>
                  <a:srgbClr val="E6B282"/>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 6</a:t>
            </a:r>
          </a:p>
          <a:p>
            <a:pPr marL="173038"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Monster energy drinks?</a:t>
            </a:r>
          </a:p>
        </p:txBody>
      </p:sp>
      <p:cxnSp>
        <p:nvCxnSpPr>
          <p:cNvPr id="3" name="Straight Connector 2">
            <a:extLst>
              <a:ext uri="{FF2B5EF4-FFF2-40B4-BE49-F238E27FC236}">
                <a16:creationId xmlns:a16="http://schemas.microsoft.com/office/drawing/2014/main" id="{AD4B2EB7-E06D-4AC0-9E2F-8F49F671A4C3}"/>
              </a:ext>
            </a:extLst>
          </p:cNvPr>
          <p:cNvCxnSpPr/>
          <p:nvPr/>
        </p:nvCxnSpPr>
        <p:spPr>
          <a:xfrm>
            <a:off x="228600" y="228600"/>
            <a:ext cx="5943600" cy="6288029"/>
          </a:xfrm>
          <a:prstGeom prst="line">
            <a:avLst/>
          </a:prstGeom>
          <a:ln w="6350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3787E64D-FF8E-4BFD-A0E0-AB2B3ACA45D7}"/>
              </a:ext>
            </a:extLst>
          </p:cNvPr>
          <p:cNvCxnSpPr>
            <a:cxnSpLocks/>
          </p:cNvCxnSpPr>
          <p:nvPr/>
        </p:nvCxnSpPr>
        <p:spPr>
          <a:xfrm flipV="1">
            <a:off x="228600" y="381000"/>
            <a:ext cx="5943600" cy="6135629"/>
          </a:xfrm>
          <a:prstGeom prst="line">
            <a:avLst/>
          </a:prstGeom>
          <a:ln w="635000">
            <a:solidFill>
              <a:srgbClr val="FFFF00"/>
            </a:solidFill>
          </a:ln>
        </p:spPr>
        <p:style>
          <a:lnRef idx="1">
            <a:schemeClr val="accent1"/>
          </a:lnRef>
          <a:fillRef idx="0">
            <a:schemeClr val="accent1"/>
          </a:fillRef>
          <a:effectRef idx="0">
            <a:schemeClr val="accent1"/>
          </a:effectRef>
          <a:fontRef idx="minor">
            <a:schemeClr val="tx1"/>
          </a:fontRef>
        </p:style>
      </p:cxnSp>
      <p:sp>
        <p:nvSpPr>
          <p:cNvPr id="10" name="Rounded Rectangle 5">
            <a:extLst>
              <a:ext uri="{FF2B5EF4-FFF2-40B4-BE49-F238E27FC236}">
                <a16:creationId xmlns:a16="http://schemas.microsoft.com/office/drawing/2014/main" id="{0A286CCC-54A0-46F6-BED2-B1CF326723F9}"/>
              </a:ext>
            </a:extLst>
          </p:cNvPr>
          <p:cNvSpPr/>
          <p:nvPr/>
        </p:nvSpPr>
        <p:spPr>
          <a:xfrm>
            <a:off x="3962400" y="228600"/>
            <a:ext cx="8001000" cy="3886200"/>
          </a:xfrm>
          <a:prstGeom prst="roundRect">
            <a:avLst/>
          </a:prstGeom>
          <a:solidFill>
            <a:srgbClr val="312B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en-GB" sz="6000" b="1" spc="-150" dirty="0">
                <a:solidFill>
                  <a:srgbClr val="EEECE1">
                    <a:lumMod val="9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Correct answer?</a:t>
            </a:r>
          </a:p>
          <a:p>
            <a:pPr lvl="0" algn="ctr">
              <a:defRPr/>
            </a:pPr>
            <a:r>
              <a:rPr lang="en-GB" sz="48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We don’t know!</a:t>
            </a:r>
          </a:p>
          <a:p>
            <a:pPr lvl="0" algn="ctr">
              <a:defRPr/>
            </a:pPr>
            <a:r>
              <a:rPr lang="en-GB" sz="48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It won’t be revealed until </a:t>
            </a:r>
            <a:r>
              <a:rPr lang="en-GB" sz="4800" b="1" i="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after</a:t>
            </a:r>
            <a:r>
              <a:rPr lang="en-GB" sz="48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the rescue of the Church.</a:t>
            </a:r>
            <a:endParaRPr lang="en-US" sz="48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lvl="0" algn="ctr">
              <a:defRPr/>
            </a:pPr>
            <a:r>
              <a:rPr lang="en-GB" sz="3600" b="1" dirty="0">
                <a:solidFill>
                  <a:srgbClr val="EEECE1">
                    <a:lumMod val="75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Thessalonians 2:2-4</a:t>
            </a:r>
          </a:p>
        </p:txBody>
      </p:sp>
    </p:spTree>
    <p:extLst>
      <p:ext uri="{BB962C8B-B14F-4D97-AF65-F5344CB8AC3E}">
        <p14:creationId xmlns:p14="http://schemas.microsoft.com/office/powerpoint/2010/main" val="389565117"/>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par>
                                <p:cTn id="20" presetID="22" presetClass="entr" presetSubtype="8" fill="hold" nodeType="with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wipe(left)">
                                      <p:cBhvr>
                                        <p:cTn id="22" dur="500"/>
                                        <p:tgtEl>
                                          <p:spTgt spid="1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0">
                                            <p:txEl>
                                              <p:pRg st="1" end="1"/>
                                            </p:txEl>
                                          </p:spTgt>
                                        </p:tgtEl>
                                        <p:attrNameLst>
                                          <p:attrName>style.visibility</p:attrName>
                                        </p:attrNameLst>
                                      </p:cBhvr>
                                      <p:to>
                                        <p:strVal val="visible"/>
                                      </p:to>
                                    </p:set>
                                    <p:animEffect transition="in" filter="wipe(left)">
                                      <p:cBhvr>
                                        <p:cTn id="27" dur="500"/>
                                        <p:tgtEl>
                                          <p:spTgt spid="10">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0">
                                            <p:txEl>
                                              <p:pRg st="2" end="2"/>
                                            </p:txEl>
                                          </p:spTgt>
                                        </p:tgtEl>
                                        <p:attrNameLst>
                                          <p:attrName>style.visibility</p:attrName>
                                        </p:attrNameLst>
                                      </p:cBhvr>
                                      <p:to>
                                        <p:strVal val="visible"/>
                                      </p:to>
                                    </p:set>
                                    <p:animEffect transition="in" filter="wipe(left)">
                                      <p:cBhvr>
                                        <p:cTn id="32" dur="500"/>
                                        <p:tgtEl>
                                          <p:spTgt spid="10">
                                            <p:txEl>
                                              <p:pRg st="2" end="2"/>
                                            </p:txEl>
                                          </p:spTgt>
                                        </p:tgtEl>
                                      </p:cBhvr>
                                    </p:animEffect>
                                  </p:childTnLst>
                                </p:cTn>
                              </p:par>
                            </p:childTnLst>
                          </p:cTn>
                        </p:par>
                        <p:par>
                          <p:cTn id="33" fill="hold">
                            <p:stCondLst>
                              <p:cond delay="500"/>
                            </p:stCondLst>
                            <p:childTnLst>
                              <p:par>
                                <p:cTn id="34" presetID="22" presetClass="entr" presetSubtype="8" fill="hold" nodeType="afterEffect">
                                  <p:stCondLst>
                                    <p:cond delay="0"/>
                                  </p:stCondLst>
                                  <p:childTnLst>
                                    <p:set>
                                      <p:cBhvr>
                                        <p:cTn id="35" dur="1" fill="hold">
                                          <p:stCondLst>
                                            <p:cond delay="0"/>
                                          </p:stCondLst>
                                        </p:cTn>
                                        <p:tgtEl>
                                          <p:spTgt spid="10">
                                            <p:txEl>
                                              <p:pRg st="3" end="3"/>
                                            </p:txEl>
                                          </p:spTgt>
                                        </p:tgtEl>
                                        <p:attrNameLst>
                                          <p:attrName>style.visibility</p:attrName>
                                        </p:attrNameLst>
                                      </p:cBhvr>
                                      <p:to>
                                        <p:strVal val="visible"/>
                                      </p:to>
                                    </p:set>
                                    <p:animEffect transition="in" filter="wipe(left)">
                                      <p:cBhvr>
                                        <p:cTn id="36"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538117"/>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904BC8-B3B8-4DDA-AC34-A7847443B253}"/>
              </a:ext>
            </a:extLst>
          </p:cNvPr>
          <p:cNvSpPr txBox="1"/>
          <p:nvPr/>
        </p:nvSpPr>
        <p:spPr>
          <a:xfrm>
            <a:off x="60742" y="59615"/>
            <a:ext cx="8321258" cy="280076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150" normalizeH="0" baseline="0" noProof="0" dirty="0">
                <a:ln>
                  <a:noFill/>
                </a:ln>
                <a:solidFill>
                  <a:srgbClr val="F0D0B2"/>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Plausibility of the Biblical Data</a:t>
            </a:r>
          </a:p>
          <a:p>
            <a:pPr marL="225425"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Rules over a Reunited Roman Empire of 10 kingdoms.</a:t>
            </a:r>
          </a:p>
          <a:p>
            <a:pPr marL="46355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E6B282"/>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Revelation 13:1-2</a:t>
            </a:r>
          </a:p>
          <a:p>
            <a:pPr marL="46355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E6B282"/>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Daniel 7:23-25</a:t>
            </a:r>
          </a:p>
        </p:txBody>
      </p:sp>
    </p:spTree>
    <p:extLst>
      <p:ext uri="{BB962C8B-B14F-4D97-AF65-F5344CB8AC3E}">
        <p14:creationId xmlns:p14="http://schemas.microsoft.com/office/powerpoint/2010/main" val="2812572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left)">
                                      <p:cBhvr>
                                        <p:cTn id="12" dur="500"/>
                                        <p:tgtEl>
                                          <p:spTgt spid="8">
                                            <p:txEl>
                                              <p:pRg st="1" end="1"/>
                                            </p:txEl>
                                          </p:spTgt>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8">
                                            <p:txEl>
                                              <p:pRg st="2" end="2"/>
                                            </p:txEl>
                                          </p:spTgt>
                                        </p:tgtEl>
                                        <p:attrNameLst>
                                          <p:attrName>style.visibility</p:attrName>
                                        </p:attrNameLst>
                                      </p:cBhvr>
                                      <p:to>
                                        <p:strVal val="visible"/>
                                      </p:to>
                                    </p:set>
                                    <p:animEffect transition="in" filter="wipe(left)">
                                      <p:cBhvr>
                                        <p:cTn id="16" dur="500"/>
                                        <p:tgtEl>
                                          <p:spTgt spid="8">
                                            <p:txEl>
                                              <p:pRg st="2" end="2"/>
                                            </p:txEl>
                                          </p:spTgt>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8">
                                            <p:txEl>
                                              <p:pRg st="3" end="3"/>
                                            </p:txEl>
                                          </p:spTgt>
                                        </p:tgtEl>
                                        <p:attrNameLst>
                                          <p:attrName>style.visibility</p:attrName>
                                        </p:attrNameLst>
                                      </p:cBhvr>
                                      <p:to>
                                        <p:strVal val="visible"/>
                                      </p:to>
                                    </p:set>
                                    <p:animEffect transition="in" filter="wipe(left)">
                                      <p:cBhvr>
                                        <p:cTn id="20"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904BC8-B3B8-4DDA-AC34-A7847443B253}"/>
              </a:ext>
            </a:extLst>
          </p:cNvPr>
          <p:cNvSpPr txBox="1"/>
          <p:nvPr/>
        </p:nvSpPr>
        <p:spPr>
          <a:xfrm>
            <a:off x="60742" y="59615"/>
            <a:ext cx="8321258" cy="37856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150" normalizeH="0" baseline="0" noProof="0" dirty="0">
                <a:ln>
                  <a:noFill/>
                </a:ln>
                <a:solidFill>
                  <a:srgbClr val="F0D0B2"/>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Plausibility of the Biblical Data</a:t>
            </a:r>
          </a:p>
          <a:p>
            <a:pPr marL="225425"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150" normalizeH="0" baseline="0" noProof="0" dirty="0">
                <a:ln>
                  <a:noFill/>
                </a:ln>
                <a:solidFill>
                  <a:srgbClr val="C0905C"/>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Rules over a Reunited Roman Empire of 10 kingdoms.</a:t>
            </a:r>
          </a:p>
          <a:p>
            <a:pPr marL="46355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C0905C"/>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Revelation 13:1-2</a:t>
            </a:r>
          </a:p>
          <a:p>
            <a:pPr marL="46355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C0905C"/>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Daniel 7:23-25</a:t>
            </a:r>
          </a:p>
          <a:p>
            <a:pPr marL="225425"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Creates a one-world government.</a:t>
            </a:r>
          </a:p>
          <a:p>
            <a:pPr marL="46355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E6B282"/>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Revelation 13:4, 7-8</a:t>
            </a:r>
          </a:p>
        </p:txBody>
      </p:sp>
    </p:spTree>
    <p:extLst>
      <p:ext uri="{BB962C8B-B14F-4D97-AF65-F5344CB8AC3E}">
        <p14:creationId xmlns:p14="http://schemas.microsoft.com/office/powerpoint/2010/main" val="1491649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xEl>
                                              <p:pRg st="4" end="4"/>
                                            </p:txEl>
                                          </p:spTgt>
                                        </p:tgtEl>
                                        <p:attrNameLst>
                                          <p:attrName>style.visibility</p:attrName>
                                        </p:attrNameLst>
                                      </p:cBhvr>
                                      <p:to>
                                        <p:strVal val="visible"/>
                                      </p:to>
                                    </p:set>
                                    <p:animEffect transition="in" filter="wipe(left)">
                                      <p:cBhvr>
                                        <p:cTn id="7" dur="500"/>
                                        <p:tgtEl>
                                          <p:spTgt spid="8">
                                            <p:txEl>
                                              <p:pRg st="4" end="4"/>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
                                            <p:txEl>
                                              <p:pRg st="5" end="5"/>
                                            </p:txEl>
                                          </p:spTgt>
                                        </p:tgtEl>
                                        <p:attrNameLst>
                                          <p:attrName>style.visibility</p:attrName>
                                        </p:attrNameLst>
                                      </p:cBhvr>
                                      <p:to>
                                        <p:strVal val="visible"/>
                                      </p:to>
                                    </p:set>
                                    <p:animEffect transition="in" filter="wipe(left)">
                                      <p:cBhvr>
                                        <p:cTn id="11"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904BC8-B3B8-4DDA-AC34-A7847443B253}"/>
              </a:ext>
            </a:extLst>
          </p:cNvPr>
          <p:cNvSpPr txBox="1"/>
          <p:nvPr/>
        </p:nvSpPr>
        <p:spPr>
          <a:xfrm>
            <a:off x="60742" y="59615"/>
            <a:ext cx="8321258" cy="57554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150" normalizeH="0" baseline="0" noProof="0" dirty="0">
                <a:ln>
                  <a:noFill/>
                </a:ln>
                <a:solidFill>
                  <a:srgbClr val="F0D0B2"/>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Plausibility of the Biblical Data</a:t>
            </a:r>
          </a:p>
          <a:p>
            <a:pPr marL="225425"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150" normalizeH="0" baseline="0" noProof="0" dirty="0">
                <a:ln>
                  <a:noFill/>
                </a:ln>
                <a:solidFill>
                  <a:srgbClr val="C0905C"/>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Rules over a Reunited Roman Empire of 10 kingdoms.</a:t>
            </a:r>
          </a:p>
          <a:p>
            <a:pPr marL="46355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C0905C"/>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Revelation 13:1-2</a:t>
            </a:r>
          </a:p>
          <a:p>
            <a:pPr marL="46355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C0905C"/>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Daniel 7:23-25</a:t>
            </a:r>
          </a:p>
          <a:p>
            <a:pPr marL="225425"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150" normalizeH="0" baseline="0" noProof="0" dirty="0">
                <a:ln>
                  <a:noFill/>
                </a:ln>
                <a:solidFill>
                  <a:srgbClr val="C0905C"/>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Creates a one-world government.</a:t>
            </a:r>
          </a:p>
          <a:p>
            <a:pPr marL="46355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C0905C"/>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Revelation 13:4, 7-8</a:t>
            </a:r>
          </a:p>
          <a:p>
            <a:pPr marL="225425"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Deceives the world into worshipping him through various “miracles.”</a:t>
            </a:r>
          </a:p>
          <a:p>
            <a:pPr marL="46355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E6B282"/>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Revelation 13:12-15</a:t>
            </a:r>
          </a:p>
          <a:p>
            <a:pPr marL="46355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E6B282"/>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2 Thessalonians 2:3-4, 9-10</a:t>
            </a:r>
          </a:p>
        </p:txBody>
      </p:sp>
      <p:sp>
        <p:nvSpPr>
          <p:cNvPr id="3" name="Rounded Rectangle 5">
            <a:extLst>
              <a:ext uri="{FF2B5EF4-FFF2-40B4-BE49-F238E27FC236}">
                <a16:creationId xmlns:a16="http://schemas.microsoft.com/office/drawing/2014/main" id="{90BCA385-5829-4F2C-AD1B-128AEE126D12}"/>
              </a:ext>
            </a:extLst>
          </p:cNvPr>
          <p:cNvSpPr/>
          <p:nvPr/>
        </p:nvSpPr>
        <p:spPr>
          <a:xfrm>
            <a:off x="3380451" y="189472"/>
            <a:ext cx="8659149" cy="3276600"/>
          </a:xfrm>
          <a:prstGeom prst="roundRect">
            <a:avLst/>
          </a:prstGeom>
          <a:solidFill>
            <a:srgbClr val="312B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en-GB" sz="32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false prophet “made the earth and its inhabitants worship the first beast.”</a:t>
            </a:r>
          </a:p>
          <a:p>
            <a:pPr lvl="0" algn="ctr">
              <a:defRPr/>
            </a:pPr>
            <a:r>
              <a:rPr lang="en-GB" sz="32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“Performed great signs… in full view of the people.”</a:t>
            </a:r>
          </a:p>
          <a:p>
            <a:pPr lvl="0" algn="ctr">
              <a:defRPr/>
            </a:pPr>
            <a:r>
              <a:rPr lang="en-GB" sz="32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“It deceived the inhabitants of the earth.”</a:t>
            </a:r>
          </a:p>
          <a:p>
            <a:pPr lvl="0" algn="ctr">
              <a:defRPr/>
            </a:pPr>
            <a:r>
              <a:rPr lang="en-GB" sz="32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image could speak and cause all who refused to worship the image to be killed.”</a:t>
            </a:r>
          </a:p>
        </p:txBody>
      </p:sp>
    </p:spTree>
    <p:extLst>
      <p:ext uri="{BB962C8B-B14F-4D97-AF65-F5344CB8AC3E}">
        <p14:creationId xmlns:p14="http://schemas.microsoft.com/office/powerpoint/2010/main" val="1840521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xEl>
                                              <p:pRg st="6" end="6"/>
                                            </p:txEl>
                                          </p:spTgt>
                                        </p:tgtEl>
                                        <p:attrNameLst>
                                          <p:attrName>style.visibility</p:attrName>
                                        </p:attrNameLst>
                                      </p:cBhvr>
                                      <p:to>
                                        <p:strVal val="visible"/>
                                      </p:to>
                                    </p:set>
                                    <p:animEffect transition="in" filter="wipe(left)">
                                      <p:cBhvr>
                                        <p:cTn id="7" dur="500"/>
                                        <p:tgtEl>
                                          <p:spTgt spid="8">
                                            <p:txEl>
                                              <p:pRg st="6" end="6"/>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
                                            <p:txEl>
                                              <p:pRg st="7" end="7"/>
                                            </p:txEl>
                                          </p:spTgt>
                                        </p:tgtEl>
                                        <p:attrNameLst>
                                          <p:attrName>style.visibility</p:attrName>
                                        </p:attrNameLst>
                                      </p:cBhvr>
                                      <p:to>
                                        <p:strVal val="visible"/>
                                      </p:to>
                                    </p:set>
                                    <p:animEffect transition="in" filter="wipe(left)">
                                      <p:cBhvr>
                                        <p:cTn id="11" dur="500"/>
                                        <p:tgtEl>
                                          <p:spTgt spid="8">
                                            <p:txEl>
                                              <p:pRg st="7" end="7"/>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8">
                                            <p:txEl>
                                              <p:pRg st="8" end="8"/>
                                            </p:txEl>
                                          </p:spTgt>
                                        </p:tgtEl>
                                        <p:attrNameLst>
                                          <p:attrName>style.visibility</p:attrName>
                                        </p:attrNameLst>
                                      </p:cBhvr>
                                      <p:to>
                                        <p:strVal val="visible"/>
                                      </p:to>
                                    </p:set>
                                    <p:animEffect transition="in" filter="wipe(left)">
                                      <p:cBhvr>
                                        <p:cTn id="15" dur="500"/>
                                        <p:tgtEl>
                                          <p:spTgt spid="8">
                                            <p:txEl>
                                              <p:pRg st="8" end="8"/>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left)">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904BC8-B3B8-4DDA-AC34-A7847443B253}"/>
              </a:ext>
            </a:extLst>
          </p:cNvPr>
          <p:cNvSpPr txBox="1"/>
          <p:nvPr/>
        </p:nvSpPr>
        <p:spPr>
          <a:xfrm>
            <a:off x="60742" y="59615"/>
            <a:ext cx="8321258" cy="57554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150" normalizeH="0" baseline="0" noProof="0" dirty="0">
                <a:ln>
                  <a:noFill/>
                </a:ln>
                <a:solidFill>
                  <a:srgbClr val="F0D0B2"/>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Plausibility of the Biblical Data</a:t>
            </a:r>
          </a:p>
          <a:p>
            <a:pPr marL="225425"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150" normalizeH="0" baseline="0" noProof="0" dirty="0">
                <a:ln>
                  <a:noFill/>
                </a:ln>
                <a:solidFill>
                  <a:srgbClr val="C0905C"/>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Rules over a Reunited Roman Empire of 10 kingdoms.</a:t>
            </a:r>
          </a:p>
          <a:p>
            <a:pPr marL="46355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C0905C"/>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Revelation 13:1-2</a:t>
            </a:r>
          </a:p>
          <a:p>
            <a:pPr marL="46355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C0905C"/>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Daniel 7:23-25</a:t>
            </a:r>
          </a:p>
          <a:p>
            <a:pPr marL="225425"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150" normalizeH="0" baseline="0" noProof="0" dirty="0">
                <a:ln>
                  <a:noFill/>
                </a:ln>
                <a:solidFill>
                  <a:srgbClr val="C0905C"/>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Creates a one-world government.</a:t>
            </a:r>
          </a:p>
          <a:p>
            <a:pPr marL="46355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C0905C"/>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Revelation 13:4, 7-8</a:t>
            </a:r>
          </a:p>
          <a:p>
            <a:pPr marL="225425"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Deceives the world into worshipping him through various “miracles.”</a:t>
            </a:r>
          </a:p>
          <a:p>
            <a:pPr marL="46355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E6B282"/>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Revelation 13:12-15</a:t>
            </a:r>
          </a:p>
          <a:p>
            <a:pPr marL="46355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E6B282"/>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2 Thessalonians 2:3-4, 9-10</a:t>
            </a:r>
          </a:p>
        </p:txBody>
      </p:sp>
      <p:sp>
        <p:nvSpPr>
          <p:cNvPr id="3" name="Rounded Rectangle 5">
            <a:extLst>
              <a:ext uri="{FF2B5EF4-FFF2-40B4-BE49-F238E27FC236}">
                <a16:creationId xmlns:a16="http://schemas.microsoft.com/office/drawing/2014/main" id="{90BCA385-5829-4F2C-AD1B-128AEE126D12}"/>
              </a:ext>
            </a:extLst>
          </p:cNvPr>
          <p:cNvSpPr/>
          <p:nvPr/>
        </p:nvSpPr>
        <p:spPr>
          <a:xfrm>
            <a:off x="3380451" y="189472"/>
            <a:ext cx="8659149" cy="3276600"/>
          </a:xfrm>
          <a:prstGeom prst="roundRect">
            <a:avLst/>
          </a:prstGeom>
          <a:solidFill>
            <a:srgbClr val="312B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en-GB" sz="48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Is it plausible to </a:t>
            </a:r>
            <a:r>
              <a:rPr lang="en-GB" sz="4800" b="1" i="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violently enforce</a:t>
            </a:r>
            <a:r>
              <a:rPr lang="en-GB" sz="48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worldwide spiritual beliefs?</a:t>
            </a:r>
            <a:endParaRPr kumimoji="0" lang="en-GB" sz="4800" b="1" i="0" u="none" strike="noStrike" kern="1200" cap="none" spc="-150" normalizeH="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48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48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03555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904BC8-B3B8-4DDA-AC34-A7847443B253}"/>
              </a:ext>
            </a:extLst>
          </p:cNvPr>
          <p:cNvSpPr txBox="1"/>
          <p:nvPr/>
        </p:nvSpPr>
        <p:spPr>
          <a:xfrm>
            <a:off x="60742" y="59615"/>
            <a:ext cx="8321258" cy="57554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150" normalizeH="0" baseline="0" noProof="0" dirty="0">
                <a:ln>
                  <a:noFill/>
                </a:ln>
                <a:solidFill>
                  <a:srgbClr val="F0D0B2"/>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Plausibility of the Biblical Data</a:t>
            </a:r>
          </a:p>
          <a:p>
            <a:pPr marL="225425"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150" normalizeH="0" baseline="0" noProof="0" dirty="0">
                <a:ln>
                  <a:noFill/>
                </a:ln>
                <a:solidFill>
                  <a:srgbClr val="C0905C"/>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Rules over a Reunited Roman Empire of 10 kingdoms.</a:t>
            </a:r>
          </a:p>
          <a:p>
            <a:pPr marL="46355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C0905C"/>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Revelation 13:1-2</a:t>
            </a:r>
          </a:p>
          <a:p>
            <a:pPr marL="46355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C0905C"/>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Daniel 7:23-25</a:t>
            </a:r>
          </a:p>
          <a:p>
            <a:pPr marL="225425"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150" normalizeH="0" baseline="0" noProof="0" dirty="0">
                <a:ln>
                  <a:noFill/>
                </a:ln>
                <a:solidFill>
                  <a:srgbClr val="C0905C"/>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Creates a one-world government.</a:t>
            </a:r>
          </a:p>
          <a:p>
            <a:pPr marL="46355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C0905C"/>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Revelation 13:4, 7-8</a:t>
            </a:r>
          </a:p>
          <a:p>
            <a:pPr marL="225425"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Deceives the world into worshipping him through various “miracles.”</a:t>
            </a:r>
          </a:p>
          <a:p>
            <a:pPr marL="46355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E6B282"/>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Revelation 13:12-15</a:t>
            </a:r>
          </a:p>
          <a:p>
            <a:pPr marL="46355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E6B282"/>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2 Thessalonians 2:3-4, 9-10</a:t>
            </a:r>
          </a:p>
        </p:txBody>
      </p:sp>
      <p:sp>
        <p:nvSpPr>
          <p:cNvPr id="3" name="Rounded Rectangle 5">
            <a:extLst>
              <a:ext uri="{FF2B5EF4-FFF2-40B4-BE49-F238E27FC236}">
                <a16:creationId xmlns:a16="http://schemas.microsoft.com/office/drawing/2014/main" id="{90BCA385-5829-4F2C-AD1B-128AEE126D12}"/>
              </a:ext>
            </a:extLst>
          </p:cNvPr>
          <p:cNvSpPr/>
          <p:nvPr/>
        </p:nvSpPr>
        <p:spPr>
          <a:xfrm>
            <a:off x="3380451" y="189472"/>
            <a:ext cx="8659149" cy="3276600"/>
          </a:xfrm>
          <a:prstGeom prst="roundRect">
            <a:avLst/>
          </a:prstGeom>
          <a:solidFill>
            <a:srgbClr val="312B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150" normalizeH="0" baseline="0" noProof="0" dirty="0">
                <a:ln>
                  <a:noFill/>
                </a:ln>
                <a:solidFill>
                  <a:srgbClr val="858165"/>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Is it plausible to </a:t>
            </a:r>
            <a:r>
              <a:rPr kumimoji="0" lang="en-GB" sz="4800" b="1" i="1" u="none" strike="noStrike" kern="1200" cap="none" spc="-150" normalizeH="0" baseline="0" noProof="0" dirty="0">
                <a:ln>
                  <a:noFill/>
                </a:ln>
                <a:solidFill>
                  <a:srgbClr val="858165"/>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violently enforce</a:t>
            </a:r>
            <a:r>
              <a:rPr kumimoji="0" lang="en-GB" sz="4800" b="1" i="0" u="none" strike="noStrike" kern="1200" cap="none" spc="-150" normalizeH="0" baseline="0" noProof="0" dirty="0">
                <a:ln>
                  <a:noFill/>
                </a:ln>
                <a:solidFill>
                  <a:srgbClr val="858165"/>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worldwide spiritual beliefs?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Is it plausible to</a:t>
            </a:r>
            <a:r>
              <a:rPr kumimoji="0" lang="en-GB" sz="4800" b="1" i="0" u="none" strike="noStrike" kern="1200" cap="none" spc="-150" normalizeH="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a:t>
            </a:r>
            <a:r>
              <a:rPr kumimoji="0" lang="en-GB" sz="4800" b="1" i="1"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deceive</a:t>
            </a:r>
            <a:endParaRPr lang="en-GB" sz="48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worldwide</a:t>
            </a:r>
            <a:r>
              <a:rPr kumimoji="0" lang="en-GB" sz="4800" b="1" i="0" u="none" strike="noStrike" kern="1200" cap="none" spc="-150" normalizeH="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a:t>
            </a:r>
            <a:r>
              <a:rPr kumimoji="0" lang="en-GB" sz="48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spiritual</a:t>
            </a:r>
            <a:r>
              <a:rPr kumimoji="0" lang="en-GB" sz="4800" b="1" i="0" u="none" strike="noStrike" kern="1200" cap="none" spc="-150" normalizeH="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beliefs</a:t>
            </a:r>
            <a:r>
              <a:rPr kumimoji="0" lang="en-GB" sz="48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a:t>
            </a:r>
          </a:p>
        </p:txBody>
      </p:sp>
    </p:spTree>
    <p:extLst>
      <p:ext uri="{BB962C8B-B14F-4D97-AF65-F5344CB8AC3E}">
        <p14:creationId xmlns:p14="http://schemas.microsoft.com/office/powerpoint/2010/main" val="535933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88206892"/>
      </p:ext>
    </p:extLst>
  </p:cSld>
  <p:clrMapOvr>
    <a:masterClrMapping/>
  </p:clrMapOvr>
  <p:transition spd="slow">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904BC8-B3B8-4DDA-AC34-A7847443B253}"/>
              </a:ext>
            </a:extLst>
          </p:cNvPr>
          <p:cNvSpPr txBox="1"/>
          <p:nvPr/>
        </p:nvSpPr>
        <p:spPr>
          <a:xfrm>
            <a:off x="60742" y="59615"/>
            <a:ext cx="8321258" cy="57554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150" normalizeH="0" baseline="0" noProof="0" dirty="0">
                <a:ln>
                  <a:noFill/>
                </a:ln>
                <a:solidFill>
                  <a:srgbClr val="F0D0B2"/>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Plausibility of the Biblical Data</a:t>
            </a:r>
          </a:p>
          <a:p>
            <a:pPr marL="225425"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150" normalizeH="0" baseline="0" noProof="0" dirty="0">
                <a:ln>
                  <a:noFill/>
                </a:ln>
                <a:solidFill>
                  <a:srgbClr val="C0905C"/>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Rules over a Reunited Roman Empire of 10 kingdoms.</a:t>
            </a:r>
          </a:p>
          <a:p>
            <a:pPr marL="46355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C0905C"/>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Revelation 13:1-2</a:t>
            </a:r>
          </a:p>
          <a:p>
            <a:pPr marL="46355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C0905C"/>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Daniel 7:23-25</a:t>
            </a:r>
          </a:p>
          <a:p>
            <a:pPr marL="225425"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150" normalizeH="0" baseline="0" noProof="0" dirty="0">
                <a:ln>
                  <a:noFill/>
                </a:ln>
                <a:solidFill>
                  <a:srgbClr val="C0905C"/>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Creates a one-world government.</a:t>
            </a:r>
          </a:p>
          <a:p>
            <a:pPr marL="46355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C0905C"/>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Revelation 13:4, 7-8</a:t>
            </a:r>
          </a:p>
          <a:p>
            <a:pPr marL="225425"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Deceives the world into worshipping him through various “miracles.”</a:t>
            </a:r>
          </a:p>
          <a:p>
            <a:pPr marL="46355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E6B282"/>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Revelation 13:12-15</a:t>
            </a:r>
          </a:p>
          <a:p>
            <a:pPr marL="46355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E6B282"/>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2 Thessalonians 2:3-4, 9-10</a:t>
            </a:r>
          </a:p>
        </p:txBody>
      </p:sp>
      <p:sp>
        <p:nvSpPr>
          <p:cNvPr id="3" name="Rounded Rectangle 5">
            <a:extLst>
              <a:ext uri="{FF2B5EF4-FFF2-40B4-BE49-F238E27FC236}">
                <a16:creationId xmlns:a16="http://schemas.microsoft.com/office/drawing/2014/main" id="{90BCA385-5829-4F2C-AD1B-128AEE126D12}"/>
              </a:ext>
            </a:extLst>
          </p:cNvPr>
          <p:cNvSpPr/>
          <p:nvPr/>
        </p:nvSpPr>
        <p:spPr>
          <a:xfrm>
            <a:off x="3380451" y="189472"/>
            <a:ext cx="8659149" cy="3276600"/>
          </a:xfrm>
          <a:prstGeom prst="roundRect">
            <a:avLst/>
          </a:prstGeom>
          <a:solidFill>
            <a:srgbClr val="312B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150" normalizeH="0" baseline="0" noProof="0" dirty="0">
                <a:ln>
                  <a:noFill/>
                </a:ln>
                <a:solidFill>
                  <a:srgbClr val="858165"/>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Is it plausible to violently enforce worldwide religious beliefs?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Is it plausible that someone could </a:t>
            </a:r>
            <a:r>
              <a:rPr kumimoji="0" lang="en-GB" sz="4800" b="1" i="1"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deceive</a:t>
            </a:r>
            <a:r>
              <a:rPr kumimoji="0" lang="en-GB" sz="48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people worldwide?</a:t>
            </a:r>
          </a:p>
        </p:txBody>
      </p:sp>
    </p:spTree>
    <p:extLst>
      <p:ext uri="{BB962C8B-B14F-4D97-AF65-F5344CB8AC3E}">
        <p14:creationId xmlns:p14="http://schemas.microsoft.com/office/powerpoint/2010/main" val="1072751653"/>
      </p:ext>
    </p:extLst>
  </p:cSld>
  <p:clrMapOvr>
    <a:masterClrMapping/>
  </p:clrMapOvr>
  <p:transition spd="slow">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904BC8-B3B8-4DDA-AC34-A7847443B253}"/>
              </a:ext>
            </a:extLst>
          </p:cNvPr>
          <p:cNvSpPr txBox="1"/>
          <p:nvPr/>
        </p:nvSpPr>
        <p:spPr>
          <a:xfrm>
            <a:off x="60742" y="59615"/>
            <a:ext cx="8321258" cy="67403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150" normalizeH="0" baseline="0" noProof="0" dirty="0">
                <a:ln>
                  <a:noFill/>
                </a:ln>
                <a:solidFill>
                  <a:srgbClr val="F0D0B2"/>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Plausibility of the Biblical Data</a:t>
            </a:r>
          </a:p>
          <a:p>
            <a:pPr marL="225425"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150" normalizeH="0" baseline="0" noProof="0" dirty="0">
                <a:ln>
                  <a:noFill/>
                </a:ln>
                <a:solidFill>
                  <a:srgbClr val="C0905C"/>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Rules over a Reunited Roman Empire of 10 kingdoms.</a:t>
            </a:r>
          </a:p>
          <a:p>
            <a:pPr marL="46355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C0905C"/>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Revelation 13:1-2</a:t>
            </a:r>
          </a:p>
          <a:p>
            <a:pPr marL="46355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C0905C"/>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Daniel 7:23-25</a:t>
            </a:r>
          </a:p>
          <a:p>
            <a:pPr marL="225425"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150" normalizeH="0" baseline="0" noProof="0" dirty="0">
                <a:ln>
                  <a:noFill/>
                </a:ln>
                <a:solidFill>
                  <a:srgbClr val="C0905C"/>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Creates a one-world government.</a:t>
            </a:r>
          </a:p>
          <a:p>
            <a:pPr marL="46355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C0905C"/>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Revelation 13:4, 7-8</a:t>
            </a:r>
          </a:p>
          <a:p>
            <a:pPr marL="225425"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150" normalizeH="0" baseline="0" noProof="0" dirty="0">
                <a:ln>
                  <a:noFill/>
                </a:ln>
                <a:solidFill>
                  <a:srgbClr val="C0905C"/>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Deceives the world into worshipping him through various “miracles.”</a:t>
            </a:r>
          </a:p>
          <a:p>
            <a:pPr marL="46355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C0905C"/>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Revelation 13:12-15</a:t>
            </a:r>
          </a:p>
          <a:p>
            <a:pPr marL="46355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C0905C"/>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2 Thessalonians 2:3-4, 9-10</a:t>
            </a:r>
          </a:p>
          <a:p>
            <a:pPr marL="225425"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Possesses a universal control of money.</a:t>
            </a:r>
          </a:p>
          <a:p>
            <a:pPr marL="46355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E6B282"/>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Revelation 13:16-17</a:t>
            </a:r>
          </a:p>
        </p:txBody>
      </p:sp>
      <p:sp>
        <p:nvSpPr>
          <p:cNvPr id="3" name="Rounded Rectangle 5">
            <a:extLst>
              <a:ext uri="{FF2B5EF4-FFF2-40B4-BE49-F238E27FC236}">
                <a16:creationId xmlns:a16="http://schemas.microsoft.com/office/drawing/2014/main" id="{D13AD66A-5B8B-4F61-8FCE-8503D62734ED}"/>
              </a:ext>
            </a:extLst>
          </p:cNvPr>
          <p:cNvSpPr/>
          <p:nvPr/>
        </p:nvSpPr>
        <p:spPr>
          <a:xfrm>
            <a:off x="3380451" y="990600"/>
            <a:ext cx="8201949" cy="4343400"/>
          </a:xfrm>
          <a:prstGeom prst="roundRect">
            <a:avLst/>
          </a:prstGeom>
          <a:solidFill>
            <a:srgbClr val="312B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en-GB" sz="40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“It also forced </a:t>
            </a:r>
            <a:r>
              <a:rPr lang="en-GB" sz="4000" b="1" u="sng"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all people</a:t>
            </a:r>
            <a:r>
              <a:rPr lang="en-GB" sz="40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great and small, rich and poor, free and slave,</a:t>
            </a:r>
          </a:p>
          <a:p>
            <a:pPr lvl="0" algn="ctr">
              <a:defRPr/>
            </a:pPr>
            <a:r>
              <a:rPr lang="en-GB" sz="40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to receive a mark on their </a:t>
            </a:r>
            <a:r>
              <a:rPr lang="en-GB" sz="4000" b="1" u="sng"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right hands</a:t>
            </a:r>
            <a:r>
              <a:rPr lang="en-GB" sz="40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or on their </a:t>
            </a:r>
            <a:r>
              <a:rPr lang="en-GB" sz="4000" b="1" u="sng"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foreheads</a:t>
            </a:r>
            <a:r>
              <a:rPr lang="en-GB" sz="40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lvl="0" algn="ctr">
              <a:defRPr/>
            </a:pPr>
            <a:r>
              <a:rPr lang="en-GB" sz="48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so that </a:t>
            </a:r>
            <a:r>
              <a:rPr lang="en-GB" sz="4800" b="1" u="sng"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they could not buy or sell</a:t>
            </a:r>
            <a:r>
              <a:rPr lang="en-GB" sz="48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unless they had the mark.”</a:t>
            </a:r>
          </a:p>
        </p:txBody>
      </p:sp>
    </p:spTree>
    <p:extLst>
      <p:ext uri="{BB962C8B-B14F-4D97-AF65-F5344CB8AC3E}">
        <p14:creationId xmlns:p14="http://schemas.microsoft.com/office/powerpoint/2010/main" val="3811923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xEl>
                                              <p:pRg st="9" end="9"/>
                                            </p:txEl>
                                          </p:spTgt>
                                        </p:tgtEl>
                                        <p:attrNameLst>
                                          <p:attrName>style.visibility</p:attrName>
                                        </p:attrNameLst>
                                      </p:cBhvr>
                                      <p:to>
                                        <p:strVal val="visible"/>
                                      </p:to>
                                    </p:set>
                                    <p:animEffect transition="in" filter="wipe(left)">
                                      <p:cBhvr>
                                        <p:cTn id="7" dur="500"/>
                                        <p:tgtEl>
                                          <p:spTgt spid="8">
                                            <p:txEl>
                                              <p:pRg st="9" end="9"/>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
                                            <p:txEl>
                                              <p:pRg st="10" end="10"/>
                                            </p:txEl>
                                          </p:spTgt>
                                        </p:tgtEl>
                                        <p:attrNameLst>
                                          <p:attrName>style.visibility</p:attrName>
                                        </p:attrNameLst>
                                      </p:cBhvr>
                                      <p:to>
                                        <p:strVal val="visible"/>
                                      </p:to>
                                    </p:set>
                                    <p:animEffect transition="in" filter="wipe(left)">
                                      <p:cBhvr>
                                        <p:cTn id="11" dur="500"/>
                                        <p:tgtEl>
                                          <p:spTgt spid="8">
                                            <p:txEl>
                                              <p:pRg st="10" end="1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500"/>
                                        <p:tgtEl>
                                          <p:spTgt spid="3"/>
                                        </p:tgtEl>
                                      </p:cBhvr>
                                    </p:animEffect>
                                  </p:childTnLst>
                                </p:cTn>
                              </p:par>
                              <p:par>
                                <p:cTn id="17" presetID="22" presetClass="entr" presetSubtype="8" fill="hold" nodeType="with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wipe(left)">
                                      <p:cBhvr>
                                        <p:cTn id="19" dur="5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wipe(left)">
                                      <p:cBhvr>
                                        <p:cTn id="24" dur="500"/>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wipe(left)">
                                      <p:cBhvr>
                                        <p:cTn id="2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904BC8-B3B8-4DDA-AC34-A7847443B253}"/>
              </a:ext>
            </a:extLst>
          </p:cNvPr>
          <p:cNvSpPr txBox="1"/>
          <p:nvPr/>
        </p:nvSpPr>
        <p:spPr>
          <a:xfrm>
            <a:off x="60742" y="59615"/>
            <a:ext cx="8321258" cy="67403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150" normalizeH="0" baseline="0" noProof="0" dirty="0">
                <a:ln>
                  <a:noFill/>
                </a:ln>
                <a:solidFill>
                  <a:srgbClr val="F0D0B2"/>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Plausibility of the Biblical Data</a:t>
            </a:r>
          </a:p>
          <a:p>
            <a:pPr marL="225425"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150" normalizeH="0" baseline="0" noProof="0" dirty="0">
                <a:ln>
                  <a:noFill/>
                </a:ln>
                <a:solidFill>
                  <a:srgbClr val="C0905C"/>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Rules over a Reunited Roman Empire of 10 kingdoms.</a:t>
            </a:r>
          </a:p>
          <a:p>
            <a:pPr marL="46355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C0905C"/>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Revelation 13:1-2</a:t>
            </a:r>
          </a:p>
          <a:p>
            <a:pPr marL="46355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C0905C"/>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Daniel 7:23-25</a:t>
            </a:r>
          </a:p>
          <a:p>
            <a:pPr marL="225425"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150" normalizeH="0" baseline="0" noProof="0" dirty="0">
                <a:ln>
                  <a:noFill/>
                </a:ln>
                <a:solidFill>
                  <a:srgbClr val="C0905C"/>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Creates a one-world government.</a:t>
            </a:r>
          </a:p>
          <a:p>
            <a:pPr marL="46355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C0905C"/>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Revelation 13:4, 7-8</a:t>
            </a:r>
          </a:p>
          <a:p>
            <a:pPr marL="225425"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150" normalizeH="0" baseline="0" noProof="0" dirty="0">
                <a:ln>
                  <a:noFill/>
                </a:ln>
                <a:solidFill>
                  <a:srgbClr val="C0905C"/>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Deceives the world into worshipping him through various “miracles.”</a:t>
            </a:r>
          </a:p>
          <a:p>
            <a:pPr marL="46355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C0905C"/>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Revelation 13:12-15</a:t>
            </a:r>
          </a:p>
          <a:p>
            <a:pPr marL="46355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C0905C"/>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2 Thessalonians 2:3-4, 9-10</a:t>
            </a:r>
          </a:p>
          <a:p>
            <a:pPr marL="225425"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Possesses a universal control of money.</a:t>
            </a:r>
          </a:p>
          <a:p>
            <a:pPr marL="46355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E6B282"/>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Revelation 13:16-17</a:t>
            </a:r>
          </a:p>
        </p:txBody>
      </p:sp>
      <p:sp>
        <p:nvSpPr>
          <p:cNvPr id="3" name="Rounded Rectangle 5">
            <a:extLst>
              <a:ext uri="{FF2B5EF4-FFF2-40B4-BE49-F238E27FC236}">
                <a16:creationId xmlns:a16="http://schemas.microsoft.com/office/drawing/2014/main" id="{D13AD66A-5B8B-4F61-8FCE-8503D62734ED}"/>
              </a:ext>
            </a:extLst>
          </p:cNvPr>
          <p:cNvSpPr/>
          <p:nvPr/>
        </p:nvSpPr>
        <p:spPr>
          <a:xfrm>
            <a:off x="3380451" y="990600"/>
            <a:ext cx="8201949" cy="4343400"/>
          </a:xfrm>
          <a:prstGeom prst="roundRect">
            <a:avLst/>
          </a:prstGeom>
          <a:solidFill>
            <a:srgbClr val="312B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Is it</a:t>
            </a:r>
            <a:r>
              <a:rPr kumimoji="0" lang="en-GB" sz="6000" b="1" i="0" u="none" strike="noStrike" kern="1200" cap="none" spc="-150" normalizeH="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plausible that a dictator could control whether or not someone could use their money?</a:t>
            </a:r>
            <a:endParaRPr kumimoji="0" lang="en-GB" sz="72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12831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99E5578-E457-4210-9D04-0E1A9F029084}"/>
              </a:ext>
            </a:extLst>
          </p:cNvPr>
          <p:cNvSpPr txBox="1"/>
          <p:nvPr/>
        </p:nvSpPr>
        <p:spPr>
          <a:xfrm>
            <a:off x="0" y="0"/>
            <a:ext cx="7764108" cy="63709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150" normalizeH="0" baseline="0" noProof="0" dirty="0">
                <a:ln>
                  <a:noFill/>
                </a:ln>
                <a:solidFill>
                  <a:srgbClr val="D8E5D7"/>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What are the benefits of being a cashless society?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Convenience.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BBD1B9"/>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You can’t lose your digital wallet.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Curtails various forms of crime.</a:t>
            </a:r>
          </a:p>
          <a:p>
            <a:pPr lvl="0" algn="ctr">
              <a:defRPr/>
            </a:pPr>
            <a:r>
              <a:rPr kumimoji="0" lang="en-GB" sz="2400" b="1" i="0" u="none" strike="noStrike" kern="1200" cap="none" spc="0" normalizeH="0" baseline="0" noProof="0" dirty="0">
                <a:ln>
                  <a:noFill/>
                </a:ln>
                <a:solidFill>
                  <a:srgbClr val="BBD1B9"/>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Tax evasion, identity theft, terrorism, muggings, bank robberies, drug trafficking, </a:t>
            </a:r>
            <a:r>
              <a:rPr lang="en-GB" sz="2400" b="1" dirty="0">
                <a:solidFill>
                  <a:srgbClr val="BBD1B9"/>
                </a:solidFill>
                <a:effectLst>
                  <a:outerShdw blurRad="38100" dist="38100" dir="2700000" algn="tl">
                    <a:srgbClr val="000000">
                      <a:alpha val="43137"/>
                    </a:srgbClr>
                  </a:outerShdw>
                </a:effectLst>
                <a:latin typeface="Times New Roman" pitchFamily="18" charset="0"/>
                <a:cs typeface="Times New Roman" pitchFamily="18" charset="0"/>
              </a:rPr>
              <a:t>human trafficking, extortion</a:t>
            </a:r>
            <a:r>
              <a:rPr kumimoji="0" lang="en-GB" sz="2400" b="1" i="0" u="none" strike="noStrike" kern="1200" cap="none" spc="0" normalizeH="0" baseline="0" noProof="0" dirty="0">
                <a:ln>
                  <a:noFill/>
                </a:ln>
                <a:solidFill>
                  <a:srgbClr val="BBD1B9"/>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money laundering, etc.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BBD1B9"/>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See Harvard economics professor Kenneth Rogoff, </a:t>
            </a:r>
            <a:r>
              <a:rPr kumimoji="0" lang="en-GB" sz="2400" b="1" i="1" u="none" strike="noStrike" kern="1200" cap="none" spc="0" normalizeH="0" baseline="0" noProof="0" dirty="0">
                <a:ln>
                  <a:noFill/>
                </a:ln>
                <a:solidFill>
                  <a:srgbClr val="BBD1B9"/>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The Curse of Cash</a:t>
            </a:r>
            <a:r>
              <a:rPr kumimoji="0" lang="en-GB" sz="2400" b="1" i="0" u="none" strike="noStrike" kern="1200" cap="none" spc="0" normalizeH="0" baseline="0" noProof="0" dirty="0">
                <a:ln>
                  <a:noFill/>
                </a:ln>
                <a:solidFill>
                  <a:srgbClr val="BBD1B9"/>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(Princeton University Press, 2017).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Slows the spread of disease.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BBD1B9"/>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Dina Fine Maron, “Dirty Money.” </a:t>
            </a:r>
            <a:r>
              <a:rPr kumimoji="0" lang="en-GB" sz="2400" b="1" i="1" u="none" strike="noStrike" kern="1200" cap="none" spc="0" normalizeH="0" baseline="0" noProof="0" dirty="0">
                <a:ln>
                  <a:noFill/>
                </a:ln>
                <a:solidFill>
                  <a:srgbClr val="BBD1B9"/>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Scientific American</a:t>
            </a:r>
            <a:r>
              <a:rPr kumimoji="0" lang="en-GB" sz="2400" b="1" i="0" u="none" strike="noStrike" kern="1200" cap="none" spc="0" normalizeH="0" baseline="0" noProof="0" dirty="0">
                <a:ln>
                  <a:noFill/>
                </a:ln>
                <a:solidFill>
                  <a:srgbClr val="BBD1B9"/>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(January 3, 2017).</a:t>
            </a:r>
            <a:endParaRPr kumimoji="0" lang="en-GB" sz="2400" b="1" i="1" u="none" strike="noStrike" kern="1200" cap="none" spc="0" normalizeH="0" baseline="0" noProof="0" dirty="0">
              <a:ln>
                <a:noFill/>
              </a:ln>
              <a:solidFill>
                <a:srgbClr val="BBD1B9"/>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p:txBody>
      </p:sp>
      <p:sp>
        <p:nvSpPr>
          <p:cNvPr id="5" name="Rounded Rectangle 5">
            <a:extLst>
              <a:ext uri="{FF2B5EF4-FFF2-40B4-BE49-F238E27FC236}">
                <a16:creationId xmlns:a16="http://schemas.microsoft.com/office/drawing/2014/main" id="{5BE7B9CA-7451-4DA6-A45A-7E0EBDE08D0A}"/>
              </a:ext>
            </a:extLst>
          </p:cNvPr>
          <p:cNvSpPr/>
          <p:nvPr/>
        </p:nvSpPr>
        <p:spPr>
          <a:xfrm>
            <a:off x="4037975" y="503752"/>
            <a:ext cx="8148449" cy="1464625"/>
          </a:xfrm>
          <a:prstGeom prst="round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$635 billion in ID theft</a:t>
            </a:r>
            <a:r>
              <a:rPr kumimoji="0" lang="en-GB" sz="4800" b="1" i="0" u="none" strike="noStrike" kern="1200" cap="none" spc="-150" normalizeH="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last year!</a:t>
            </a:r>
            <a:endParaRPr kumimoji="0" lang="en-US" sz="48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GIACT, </a:t>
            </a:r>
            <a:r>
              <a:rPr kumimoji="0" lang="en-GB" sz="2400" b="1" i="0" u="none" strike="noStrike" kern="1200" cap="none" spc="0" normalizeH="0" baseline="0" noProof="0" dirty="0" err="1">
                <a:ln>
                  <a:noFill/>
                </a:ln>
                <a:solidFill>
                  <a:srgbClr val="C0504D">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Aite</a:t>
            </a:r>
            <a:r>
              <a:rPr kumimoji="0" lang="en-GB" sz="2400" b="1" i="0"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Group, “Impact Report” (2023).</a:t>
            </a:r>
          </a:p>
        </p:txBody>
      </p:sp>
    </p:spTree>
    <p:extLst>
      <p:ext uri="{BB962C8B-B14F-4D97-AF65-F5344CB8AC3E}">
        <p14:creationId xmlns:p14="http://schemas.microsoft.com/office/powerpoint/2010/main" val="94374881"/>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left)">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ipe(left)">
                                      <p:cBhvr>
                                        <p:cTn id="21" dur="500"/>
                                        <p:tgtEl>
                                          <p:spTgt spid="3">
                                            <p:txEl>
                                              <p:pRg st="3" end="3"/>
                                            </p:txEl>
                                          </p:spTgt>
                                        </p:tgtEl>
                                      </p:cBhvr>
                                    </p:animEffec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wipe(left)">
                                      <p:cBhvr>
                                        <p:cTn id="25" dur="500"/>
                                        <p:tgtEl>
                                          <p:spTgt spid="3">
                                            <p:txEl>
                                              <p:pRg st="4" end="4"/>
                                            </p:txEl>
                                          </p:spTgt>
                                        </p:tgtEl>
                                      </p:cBhvr>
                                    </p:animEffect>
                                  </p:childTnLst>
                                </p:cTn>
                              </p:par>
                            </p:childTnLst>
                          </p:cTn>
                        </p:par>
                        <p:par>
                          <p:cTn id="26" fill="hold">
                            <p:stCondLst>
                              <p:cond delay="1000"/>
                            </p:stCondLst>
                            <p:childTnLst>
                              <p:par>
                                <p:cTn id="27" presetID="22" presetClass="entr" presetSubtype="8" fill="hold" nodeType="after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wipe(left)">
                                      <p:cBhvr>
                                        <p:cTn id="29" dur="500"/>
                                        <p:tgtEl>
                                          <p:spTgt spid="3">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left)">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wipe(left)">
                                      <p:cBhvr>
                                        <p:cTn id="39" dur="500"/>
                                        <p:tgtEl>
                                          <p:spTgt spid="3">
                                            <p:txEl>
                                              <p:pRg st="6" end="6"/>
                                            </p:txEl>
                                          </p:spTgt>
                                        </p:tgtEl>
                                      </p:cBhvr>
                                    </p:animEffect>
                                  </p:childTnLst>
                                </p:cTn>
                              </p:par>
                            </p:childTnLst>
                          </p:cTn>
                        </p:par>
                        <p:par>
                          <p:cTn id="40" fill="hold">
                            <p:stCondLst>
                              <p:cond delay="500"/>
                            </p:stCondLst>
                            <p:childTnLst>
                              <p:par>
                                <p:cTn id="41" presetID="22" presetClass="entr" presetSubtype="8" fill="hold" nodeType="after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Effect transition="in" filter="wipe(left)">
                                      <p:cBhvr>
                                        <p:cTn id="43"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904BC8-B3B8-4DDA-AC34-A7847443B253}"/>
              </a:ext>
            </a:extLst>
          </p:cNvPr>
          <p:cNvSpPr txBox="1"/>
          <p:nvPr/>
        </p:nvSpPr>
        <p:spPr>
          <a:xfrm>
            <a:off x="60742" y="59615"/>
            <a:ext cx="12042866" cy="3785652"/>
          </a:xfrm>
          <a:prstGeom prst="rect">
            <a:avLst/>
          </a:prstGeom>
          <a:noFill/>
        </p:spPr>
        <p:txBody>
          <a:bodyPr wrap="square" rtlCol="0">
            <a:spAutoFit/>
          </a:bodyPr>
          <a:lstStyle/>
          <a:p>
            <a:r>
              <a:rPr lang="en-US"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(Rev. 13:11) </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Then I saw a </a:t>
            </a:r>
            <a:r>
              <a:rPr lang="en-GB" sz="4000" b="1" u="sng"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second beast</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coming out of the earth. It had two horns like a </a:t>
            </a:r>
            <a:r>
              <a:rPr lang="en-GB" sz="4000" b="1" u="sng"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lamb</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but it spoke like a </a:t>
            </a:r>
            <a:r>
              <a:rPr lang="en-GB" sz="4000" b="1" u="sng"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dragon</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a:t>
            </a:r>
          </a:p>
          <a:p>
            <a:r>
              <a:rPr lang="en-US" sz="4000" b="1" spc="-150" baseline="3000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12 </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It exercised all the authority of the </a:t>
            </a:r>
            <a:r>
              <a:rPr lang="en-GB" sz="4000" b="1" u="sng"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first beast</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on its behalf.</a:t>
            </a:r>
          </a:p>
          <a:p>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It made the earth and its inhabitants worship the first beast, whose fatal wound had been healed.</a:t>
            </a:r>
          </a:p>
        </p:txBody>
      </p:sp>
      <p:sp>
        <p:nvSpPr>
          <p:cNvPr id="9" name="Rounded Rectangle 5">
            <a:extLst>
              <a:ext uri="{FF2B5EF4-FFF2-40B4-BE49-F238E27FC236}">
                <a16:creationId xmlns:a16="http://schemas.microsoft.com/office/drawing/2014/main" id="{3580EEED-A786-4C04-A85F-8ED0D2E71C95}"/>
              </a:ext>
            </a:extLst>
          </p:cNvPr>
          <p:cNvSpPr/>
          <p:nvPr/>
        </p:nvSpPr>
        <p:spPr>
          <a:xfrm>
            <a:off x="3962400" y="1391264"/>
            <a:ext cx="5410200" cy="550807"/>
          </a:xfrm>
          <a:prstGeom prst="roundRect">
            <a:avLst/>
          </a:prstGeom>
          <a:solidFill>
            <a:srgbClr val="312B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kumimoji="0" lang="en-US" sz="2800" b="1" u="none" strike="noStrike" kern="1200" cap="none" normalizeH="0" baseline="0" noProof="0" dirty="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“The false prophet” (Rev. 16:13).</a:t>
            </a:r>
            <a:endParaRPr lang="en-GB" sz="1600" b="1"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2" name="Rounded Rectangle 5">
            <a:extLst>
              <a:ext uri="{FF2B5EF4-FFF2-40B4-BE49-F238E27FC236}">
                <a16:creationId xmlns:a16="http://schemas.microsoft.com/office/drawing/2014/main" id="{E23A429B-31EB-4398-BED3-9A110E2898FE}"/>
              </a:ext>
            </a:extLst>
          </p:cNvPr>
          <p:cNvSpPr/>
          <p:nvPr/>
        </p:nvSpPr>
        <p:spPr>
          <a:xfrm>
            <a:off x="1295400" y="4495800"/>
            <a:ext cx="6629400" cy="1066800"/>
          </a:xfrm>
          <a:prstGeom prst="round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8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“Minister of propaganda”</a:t>
            </a:r>
            <a:endParaRPr lang="en-US" sz="48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504053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wipe(left)">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wipe(left)">
                                      <p:cBhvr>
                                        <p:cTn id="22" dur="500"/>
                                        <p:tgtEl>
                                          <p:spTgt spid="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028409"/>
      </p:ext>
    </p:extLst>
  </p:cSld>
  <p:clrMapOvr>
    <a:masterClrMapping/>
  </p:clrMapOvr>
  <p:transition spd="slow">
    <p:fade thruBlk="1"/>
  </p:transition>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8354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0919579"/>
      </p:ext>
    </p:extLst>
  </p:cSld>
  <p:clrMapOvr>
    <a:masterClrMapping/>
  </p:clrMapOvr>
  <p:transition spd="slow">
    <p:wipe dir="u"/>
  </p:transition>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7788890"/>
      </p:ext>
    </p:extLst>
  </p:cSld>
  <p:clrMapOvr>
    <a:masterClrMapping/>
  </p:clrMapOvr>
  <p:transition spd="slow">
    <p:wipe dir="u"/>
  </p:transition>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8513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3722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7851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8303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0377399"/>
      </p:ext>
    </p:extLst>
  </p:cSld>
  <p:clrMapOvr>
    <a:masterClrMapping/>
  </p:clrMapOvr>
  <p:transition spd="slow">
    <p:wipe dir="u"/>
  </p:transition>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1408792"/>
      </p:ext>
    </p:extLst>
  </p:cSld>
  <p:clrMapOvr>
    <a:masterClrMapping/>
  </p:clrMapOvr>
  <p:transition spd="slow">
    <p:wipe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904BC8-B3B8-4DDA-AC34-A7847443B253}"/>
              </a:ext>
            </a:extLst>
          </p:cNvPr>
          <p:cNvSpPr txBox="1"/>
          <p:nvPr/>
        </p:nvSpPr>
        <p:spPr>
          <a:xfrm>
            <a:off x="60742" y="59615"/>
            <a:ext cx="12042866" cy="1938992"/>
          </a:xfrm>
          <a:prstGeom prst="rect">
            <a:avLst/>
          </a:prstGeom>
          <a:noFill/>
        </p:spPr>
        <p:txBody>
          <a:bodyPr wrap="square" rtlCol="0">
            <a:spAutoFit/>
          </a:bodyPr>
          <a:lstStyle/>
          <a:p>
            <a:r>
              <a:rPr lang="en-US"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(Rev. 13:13) </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And it performed great signs, even causing fire to come down from heaven to the earth in full view of the people.</a:t>
            </a:r>
          </a:p>
        </p:txBody>
      </p:sp>
      <p:sp>
        <p:nvSpPr>
          <p:cNvPr id="3" name="Rounded Rectangle 5">
            <a:extLst>
              <a:ext uri="{FF2B5EF4-FFF2-40B4-BE49-F238E27FC236}">
                <a16:creationId xmlns:a16="http://schemas.microsoft.com/office/drawing/2014/main" id="{BEEACE7E-A2FC-44A3-B2CA-2C2468904A28}"/>
              </a:ext>
            </a:extLst>
          </p:cNvPr>
          <p:cNvSpPr/>
          <p:nvPr/>
        </p:nvSpPr>
        <p:spPr>
          <a:xfrm>
            <a:off x="9296400" y="1371600"/>
            <a:ext cx="2438400" cy="550807"/>
          </a:xfrm>
          <a:prstGeom prst="roundRect">
            <a:avLst/>
          </a:prstGeom>
          <a:solidFill>
            <a:srgbClr val="312B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kumimoji="0" lang="en-US" sz="2800" b="1" u="none" strike="noStrike" kern="1200" cap="none" normalizeH="0" baseline="0" noProof="0" dirty="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Revelation 11</a:t>
            </a:r>
            <a:endParaRPr lang="en-GB" sz="1600" b="1"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2821758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7591234"/>
      </p:ext>
    </p:extLst>
  </p:cSld>
  <p:clrMapOvr>
    <a:masterClrMapping/>
  </p:clrMapOvr>
  <p:transition spd="slow">
    <p:wipe dir="u"/>
  </p:transition>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99E5578-E457-4210-9D04-0E1A9F029084}"/>
              </a:ext>
            </a:extLst>
          </p:cNvPr>
          <p:cNvSpPr txBox="1"/>
          <p:nvPr/>
        </p:nvSpPr>
        <p:spPr>
          <a:xfrm>
            <a:off x="108242" y="35865"/>
            <a:ext cx="7764108" cy="63709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150" normalizeH="0" baseline="0" noProof="0" dirty="0">
                <a:ln>
                  <a:noFill/>
                </a:ln>
                <a:solidFill>
                  <a:srgbClr val="D8E5D7"/>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Do we have the technology to become a cashless society?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RFID technology.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BBD1B9"/>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(Radio Frequency Identification)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BBD1B9"/>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The first bar code was scanned in a store in 1974.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BBD1B9"/>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The tags have dropped in price to 3-4 cents a piece with the reader being $2,000. Claire </a:t>
            </a:r>
            <a:r>
              <a:rPr kumimoji="0" lang="en-GB" sz="2400" b="1" i="0" u="none" strike="noStrike" kern="1200" cap="none" spc="0" normalizeH="0" baseline="0" noProof="0" dirty="0" err="1">
                <a:ln>
                  <a:noFill/>
                </a:ln>
                <a:solidFill>
                  <a:srgbClr val="BBD1B9"/>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Swedberg</a:t>
            </a:r>
            <a:r>
              <a:rPr kumimoji="0" lang="en-GB" sz="2400" b="1" i="0" u="none" strike="noStrike" kern="1200" cap="none" spc="0" normalizeH="0" baseline="0" noProof="0" dirty="0">
                <a:ln>
                  <a:noFill/>
                </a:ln>
                <a:solidFill>
                  <a:srgbClr val="BBD1B9"/>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“RFID Tag Costs Are Dropping.” </a:t>
            </a:r>
            <a:r>
              <a:rPr kumimoji="0" lang="en-GB" sz="2400" b="1" i="1" u="none" strike="noStrike" kern="1200" cap="none" spc="0" normalizeH="0" baseline="0" noProof="0" dirty="0">
                <a:ln>
                  <a:noFill/>
                </a:ln>
                <a:solidFill>
                  <a:srgbClr val="BBD1B9"/>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RFID Journal</a:t>
            </a:r>
            <a:r>
              <a:rPr kumimoji="0" lang="en-GB" sz="2400" b="1" i="0" u="none" strike="noStrike" kern="1200" cap="none" spc="0" normalizeH="0" baseline="0" noProof="0" dirty="0">
                <a:ln>
                  <a:noFill/>
                </a:ln>
                <a:solidFill>
                  <a:srgbClr val="BBD1B9"/>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(December 20, 2022).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Walmart has used it since 2003.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BBD1B9"/>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Restocks shelves and tracks items. They tried it for checkout, but they stopped. Claire </a:t>
            </a:r>
            <a:r>
              <a:rPr kumimoji="0" lang="en-GB" sz="2400" b="1" i="0" u="none" strike="noStrike" kern="1200" cap="none" spc="0" normalizeH="0" baseline="0" noProof="0" dirty="0" err="1">
                <a:ln>
                  <a:noFill/>
                </a:ln>
                <a:solidFill>
                  <a:srgbClr val="BBD1B9"/>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Swedberg</a:t>
            </a:r>
            <a:r>
              <a:rPr kumimoji="0" lang="en-GB" sz="2400" b="1" i="0" u="none" strike="noStrike" kern="1200" cap="none" spc="0" normalizeH="0" baseline="0" noProof="0" dirty="0">
                <a:ln>
                  <a:noFill/>
                </a:ln>
                <a:solidFill>
                  <a:srgbClr val="BBD1B9"/>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“Walmart Recommits to RFID.” </a:t>
            </a:r>
            <a:r>
              <a:rPr kumimoji="0" lang="en-GB" sz="2400" b="1" i="1" u="none" strike="noStrike" kern="1200" cap="none" spc="0" normalizeH="0" baseline="0" noProof="0" dirty="0">
                <a:ln>
                  <a:noFill/>
                </a:ln>
                <a:solidFill>
                  <a:srgbClr val="BBD1B9"/>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RFID Journal</a:t>
            </a:r>
            <a:r>
              <a:rPr kumimoji="0" lang="en-GB" sz="2400" b="1" i="0" u="none" strike="noStrike" kern="1200" cap="none" spc="0" normalizeH="0" baseline="0" noProof="0" dirty="0">
                <a:ln>
                  <a:noFill/>
                </a:ln>
                <a:solidFill>
                  <a:srgbClr val="BBD1B9"/>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(January 28, 2022).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Other technology?</a:t>
            </a:r>
            <a:endParaRPr kumimoji="0" lang="en-GB" sz="2400" b="1" i="1" u="none" strike="noStrike" kern="1200" cap="none" spc="0" normalizeH="0" baseline="0" noProof="0" dirty="0">
              <a:ln>
                <a:noFill/>
              </a:ln>
              <a:solidFill>
                <a:srgbClr val="BBD1B9"/>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331031343"/>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left)">
                                      <p:cBhvr>
                                        <p:cTn id="16" dur="500"/>
                                        <p:tgtEl>
                                          <p:spTgt spid="3">
                                            <p:txEl>
                                              <p:pRg st="2" end="2"/>
                                            </p:txEl>
                                          </p:spTgt>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left)">
                                      <p:cBhvr>
                                        <p:cTn id="20" dur="500"/>
                                        <p:tgtEl>
                                          <p:spTgt spid="3">
                                            <p:txEl>
                                              <p:pRg st="3" end="3"/>
                                            </p:txEl>
                                          </p:spTgt>
                                        </p:tgtEl>
                                      </p:cBhvr>
                                    </p:animEffect>
                                  </p:childTnLst>
                                </p:cTn>
                              </p:par>
                            </p:childTnLst>
                          </p:cTn>
                        </p:par>
                        <p:par>
                          <p:cTn id="21" fill="hold">
                            <p:stCondLst>
                              <p:cond delay="1500"/>
                            </p:stCondLst>
                            <p:childTnLst>
                              <p:par>
                                <p:cTn id="22" presetID="22" presetClass="entr" presetSubtype="8" fill="hold" nodeType="after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wipe(left)">
                                      <p:cBhvr>
                                        <p:cTn id="24" dur="500"/>
                                        <p:tgtEl>
                                          <p:spTgt spid="3">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wipe(left)">
                                      <p:cBhvr>
                                        <p:cTn id="29" dur="500"/>
                                        <p:tgtEl>
                                          <p:spTgt spid="3">
                                            <p:txEl>
                                              <p:pRg st="5" end="5"/>
                                            </p:txEl>
                                          </p:spTgt>
                                        </p:tgtEl>
                                      </p:cBhvr>
                                    </p:animEffect>
                                  </p:childTnLst>
                                </p:cTn>
                              </p:par>
                            </p:childTnLst>
                          </p:cTn>
                        </p:par>
                        <p:par>
                          <p:cTn id="30" fill="hold">
                            <p:stCondLst>
                              <p:cond delay="500"/>
                            </p:stCondLst>
                            <p:childTnLst>
                              <p:par>
                                <p:cTn id="31" presetID="22" presetClass="entr" presetSubtype="8" fill="hold" nodeType="after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wipe(left)">
                                      <p:cBhvr>
                                        <p:cTn id="33" dur="500"/>
                                        <p:tgtEl>
                                          <p:spTgt spid="3">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wipe(left)">
                                      <p:cBhvr>
                                        <p:cTn id="3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5671564"/>
      </p:ext>
    </p:extLst>
  </p:cSld>
  <p:clrMapOvr>
    <a:masterClrMapping/>
  </p:clrMapOvr>
  <p:transition spd="slow">
    <p:fade thruBlk="1"/>
  </p:transition>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99E5578-E457-4210-9D04-0E1A9F029084}"/>
              </a:ext>
            </a:extLst>
          </p:cNvPr>
          <p:cNvSpPr txBox="1"/>
          <p:nvPr/>
        </p:nvSpPr>
        <p:spPr>
          <a:xfrm>
            <a:off x="108242" y="35865"/>
            <a:ext cx="7764108" cy="63709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150" normalizeH="0" baseline="0" noProof="0" dirty="0">
                <a:ln>
                  <a:noFill/>
                </a:ln>
                <a:solidFill>
                  <a:srgbClr val="D8E5D7"/>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Do we have the technology to become a cashless society?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RFID technology.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BBD1B9"/>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(Radio Frequency Identification)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BBD1B9"/>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The first bar code was scanned in a store in 1974.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BBD1B9"/>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The tags have dropped in price to 3-4 cents a piece with the reader being $2,000. Claire </a:t>
            </a:r>
            <a:r>
              <a:rPr kumimoji="0" lang="en-GB" sz="2400" b="1" i="0" u="none" strike="noStrike" kern="1200" cap="none" spc="0" normalizeH="0" baseline="0" noProof="0" dirty="0" err="1">
                <a:ln>
                  <a:noFill/>
                </a:ln>
                <a:solidFill>
                  <a:srgbClr val="BBD1B9"/>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Swedberg</a:t>
            </a:r>
            <a:r>
              <a:rPr kumimoji="0" lang="en-GB" sz="2400" b="1" i="0" u="none" strike="noStrike" kern="1200" cap="none" spc="0" normalizeH="0" baseline="0" noProof="0" dirty="0">
                <a:ln>
                  <a:noFill/>
                </a:ln>
                <a:solidFill>
                  <a:srgbClr val="BBD1B9"/>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“RFID Tag Costs Are Dropping.” </a:t>
            </a:r>
            <a:r>
              <a:rPr kumimoji="0" lang="en-GB" sz="2400" b="1" i="1" u="none" strike="noStrike" kern="1200" cap="none" spc="0" normalizeH="0" baseline="0" noProof="0" dirty="0">
                <a:ln>
                  <a:noFill/>
                </a:ln>
                <a:solidFill>
                  <a:srgbClr val="BBD1B9"/>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RFID Journal</a:t>
            </a:r>
            <a:r>
              <a:rPr kumimoji="0" lang="en-GB" sz="2400" b="1" i="0" u="none" strike="noStrike" kern="1200" cap="none" spc="0" normalizeH="0" baseline="0" noProof="0" dirty="0">
                <a:ln>
                  <a:noFill/>
                </a:ln>
                <a:solidFill>
                  <a:srgbClr val="BBD1B9"/>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(December 20, 2022).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Walmart has used it since 2003.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BBD1B9"/>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Restocks shelves and tracks items. They tried it for checkout, but they stopped. Claire </a:t>
            </a:r>
            <a:r>
              <a:rPr kumimoji="0" lang="en-GB" sz="2400" b="1" i="0" u="none" strike="noStrike" kern="1200" cap="none" spc="0" normalizeH="0" baseline="0" noProof="0" dirty="0" err="1">
                <a:ln>
                  <a:noFill/>
                </a:ln>
                <a:solidFill>
                  <a:srgbClr val="BBD1B9"/>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Swedberg</a:t>
            </a:r>
            <a:r>
              <a:rPr kumimoji="0" lang="en-GB" sz="2400" b="1" i="0" u="none" strike="noStrike" kern="1200" cap="none" spc="0" normalizeH="0" baseline="0" noProof="0" dirty="0">
                <a:ln>
                  <a:noFill/>
                </a:ln>
                <a:solidFill>
                  <a:srgbClr val="BBD1B9"/>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“Walmart Recommits to RFID.” </a:t>
            </a:r>
            <a:r>
              <a:rPr kumimoji="0" lang="en-GB" sz="2400" b="1" i="1" u="none" strike="noStrike" kern="1200" cap="none" spc="0" normalizeH="0" baseline="0" noProof="0" dirty="0">
                <a:ln>
                  <a:noFill/>
                </a:ln>
                <a:solidFill>
                  <a:srgbClr val="BBD1B9"/>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RFID Journal</a:t>
            </a:r>
            <a:r>
              <a:rPr kumimoji="0" lang="en-GB" sz="2400" b="1" i="0" u="none" strike="noStrike" kern="1200" cap="none" spc="0" normalizeH="0" baseline="0" noProof="0" dirty="0">
                <a:ln>
                  <a:noFill/>
                </a:ln>
                <a:solidFill>
                  <a:srgbClr val="BBD1B9"/>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(January 28, 2022).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Other technology?</a:t>
            </a:r>
            <a:endParaRPr kumimoji="0" lang="en-GB" sz="2400" b="1" i="1" u="none" strike="noStrike" kern="1200" cap="none" spc="0" normalizeH="0" baseline="0" noProof="0" dirty="0">
              <a:ln>
                <a:noFill/>
              </a:ln>
              <a:solidFill>
                <a:srgbClr val="BBD1B9"/>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p:txBody>
      </p:sp>
      <p:sp>
        <p:nvSpPr>
          <p:cNvPr id="6" name="Rounded Rectangle 5">
            <a:extLst>
              <a:ext uri="{FF2B5EF4-FFF2-40B4-BE49-F238E27FC236}">
                <a16:creationId xmlns:a16="http://schemas.microsoft.com/office/drawing/2014/main" id="{7E097C81-3DD9-4C2B-AF22-93F1FE185788}"/>
              </a:ext>
            </a:extLst>
          </p:cNvPr>
          <p:cNvSpPr/>
          <p:nvPr/>
        </p:nvSpPr>
        <p:spPr>
          <a:xfrm>
            <a:off x="381000" y="54450"/>
            <a:ext cx="7764109" cy="1600200"/>
          </a:xfrm>
          <a:prstGeom prst="round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en-GB" sz="40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“Receive a mark on their </a:t>
            </a:r>
            <a:r>
              <a:rPr lang="en-GB" sz="4000" b="1" i="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right hands</a:t>
            </a:r>
            <a:r>
              <a:rPr lang="en-GB" sz="40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or on their </a:t>
            </a:r>
            <a:r>
              <a:rPr lang="en-GB" sz="4000" b="1" i="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foreheads</a:t>
            </a:r>
            <a:r>
              <a:rPr lang="en-GB" sz="40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(Rev. 13:17).</a:t>
            </a:r>
          </a:p>
        </p:txBody>
      </p:sp>
    </p:spTree>
    <p:extLst>
      <p:ext uri="{BB962C8B-B14F-4D97-AF65-F5344CB8AC3E}">
        <p14:creationId xmlns:p14="http://schemas.microsoft.com/office/powerpoint/2010/main" val="3103375656"/>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4A0DFD7-FFCA-45E4-B77E-9362CDA0B401}"/>
              </a:ext>
            </a:extLst>
          </p:cNvPr>
          <p:cNvSpPr txBox="1"/>
          <p:nvPr/>
        </p:nvSpPr>
        <p:spPr>
          <a:xfrm>
            <a:off x="60742" y="59615"/>
            <a:ext cx="8321258" cy="67403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150" normalizeH="0" baseline="0" noProof="0" dirty="0">
                <a:ln>
                  <a:noFill/>
                </a:ln>
                <a:solidFill>
                  <a:srgbClr val="F0D0B2"/>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Plausibility of the Biblical Data</a:t>
            </a:r>
          </a:p>
          <a:p>
            <a:pPr marL="225425"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150" normalizeH="0" baseline="0" noProof="0" dirty="0">
                <a:ln>
                  <a:noFill/>
                </a:ln>
                <a:effectLst>
                  <a:outerShdw blurRad="38100" dist="38100" dir="2700000" algn="tl">
                    <a:srgbClr val="000000">
                      <a:alpha val="43137"/>
                    </a:srgbClr>
                  </a:outerShdw>
                </a:effectLst>
                <a:uLnTx/>
                <a:uFillTx/>
                <a:latin typeface="Times New Roman" pitchFamily="18" charset="0"/>
                <a:ea typeface="+mn-ea"/>
                <a:cs typeface="Times New Roman" pitchFamily="18" charset="0"/>
              </a:rPr>
              <a:t>Rules over a Reunited Roman Empire of 10 kingdoms.</a:t>
            </a:r>
          </a:p>
          <a:p>
            <a:pPr marL="46355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E6B282"/>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Revelation 13:1-2</a:t>
            </a:r>
          </a:p>
          <a:p>
            <a:pPr marL="46355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E6B282"/>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Daniel 7:23-25</a:t>
            </a:r>
          </a:p>
          <a:p>
            <a:pPr marL="225425"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150" normalizeH="0" baseline="0" noProof="0" dirty="0">
                <a:ln>
                  <a:noFill/>
                </a:ln>
                <a:effectLst>
                  <a:outerShdw blurRad="38100" dist="38100" dir="2700000" algn="tl">
                    <a:srgbClr val="000000">
                      <a:alpha val="43137"/>
                    </a:srgbClr>
                  </a:outerShdw>
                </a:effectLst>
                <a:uLnTx/>
                <a:uFillTx/>
                <a:latin typeface="Times New Roman" pitchFamily="18" charset="0"/>
                <a:ea typeface="+mn-ea"/>
                <a:cs typeface="Times New Roman" pitchFamily="18" charset="0"/>
              </a:rPr>
              <a:t>Creates a one-world government.</a:t>
            </a:r>
          </a:p>
          <a:p>
            <a:pPr marL="46355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E6B282"/>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Revelation 13:4, 7-8</a:t>
            </a:r>
          </a:p>
          <a:p>
            <a:pPr marL="225425"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150" normalizeH="0" baseline="0" noProof="0" dirty="0">
                <a:ln>
                  <a:noFill/>
                </a:ln>
                <a:effectLst>
                  <a:outerShdw blurRad="38100" dist="38100" dir="2700000" algn="tl">
                    <a:srgbClr val="000000">
                      <a:alpha val="43137"/>
                    </a:srgbClr>
                  </a:outerShdw>
                </a:effectLst>
                <a:uLnTx/>
                <a:uFillTx/>
                <a:latin typeface="Times New Roman" pitchFamily="18" charset="0"/>
                <a:ea typeface="+mn-ea"/>
                <a:cs typeface="Times New Roman" pitchFamily="18" charset="0"/>
              </a:rPr>
              <a:t>Deceives the world into worshipping him through various “miracles.”</a:t>
            </a:r>
          </a:p>
          <a:p>
            <a:pPr marL="46355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E6B282"/>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Revelation 13:12-15</a:t>
            </a:r>
          </a:p>
          <a:p>
            <a:pPr marL="46355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E6B282"/>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2 Thessalonians 2:3-4, 9-10</a:t>
            </a:r>
          </a:p>
          <a:p>
            <a:pPr marL="225425"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Possesses a universal control of money.</a:t>
            </a:r>
          </a:p>
          <a:p>
            <a:pPr marL="46355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E6B282"/>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Revelation 13:16-17</a:t>
            </a:r>
          </a:p>
        </p:txBody>
      </p:sp>
    </p:spTree>
    <p:extLst>
      <p:ext uri="{BB962C8B-B14F-4D97-AF65-F5344CB8AC3E}">
        <p14:creationId xmlns:p14="http://schemas.microsoft.com/office/powerpoint/2010/main" val="3162317091"/>
      </p:ext>
    </p:extLst>
  </p:cSld>
  <p:clrMapOvr>
    <a:masterClrMapping/>
  </p:clrMapOvr>
  <p:transition spd="slow">
    <p:fade thruBlk="1"/>
  </p:transition>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CBD3340-68F3-4351-88C8-785C40BEA57F}"/>
              </a:ext>
            </a:extLst>
          </p:cNvPr>
          <p:cNvSpPr/>
          <p:nvPr/>
        </p:nvSpPr>
        <p:spPr>
          <a:xfrm>
            <a:off x="80763" y="1462215"/>
            <a:ext cx="12022680" cy="5293757"/>
          </a:xfrm>
          <a:prstGeom prst="rect">
            <a:avLst/>
          </a:prstGeom>
        </p:spPr>
        <p:txBody>
          <a:bodyPr wrap="square">
            <a:spAutoFit/>
          </a:bodyPr>
          <a:lstStyle/>
          <a:p>
            <a:pPr lvl="0">
              <a:defRPr/>
            </a:pPr>
            <a:r>
              <a:rPr lang="en-GB" sz="5400" b="1" kern="0" spc="-150" dirty="0">
                <a:solidFill>
                  <a:srgbClr val="C0504D">
                    <a:lumMod val="5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 Satanically inspired dictator is going to...</a:t>
            </a:r>
            <a:endParaRPr lang="en-US" sz="5400" b="1" kern="0" spc="-150" dirty="0">
              <a:solidFill>
                <a:srgbClr val="C0504D">
                  <a:lumMod val="5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234950" lvl="0">
              <a:defRPr/>
            </a:pPr>
            <a:r>
              <a:rPr lang="en-US" sz="4400" b="1" kern="0" spc="-150" dirty="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Pressure all people into following him.</a:t>
            </a:r>
          </a:p>
          <a:p>
            <a:pPr marL="234950" lvl="0">
              <a:defRPr/>
            </a:pPr>
            <a:r>
              <a:rPr lang="en-US" sz="4400" b="1" kern="0" spc="-150" dirty="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Control people through financial fear.</a:t>
            </a:r>
          </a:p>
          <a:p>
            <a:pPr marL="234950" lvl="0">
              <a:defRPr/>
            </a:pPr>
            <a:r>
              <a:rPr lang="en-US" sz="4400" b="1" kern="0" spc="-150" dirty="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 Deceive people from trusting God.</a:t>
            </a:r>
          </a:p>
          <a:p>
            <a:pPr marL="234950" lvl="0">
              <a:defRPr/>
            </a:pPr>
            <a:r>
              <a:rPr lang="en-US" sz="4400" b="1" kern="0" spc="-150" dirty="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 Mimic Christianity to draw people from Jesus.</a:t>
            </a:r>
          </a:p>
          <a:p>
            <a:pPr marL="0" marR="0" lvl="0" indent="0" defTabSz="914400" rtl="0" eaLnBrk="1" fontAlgn="auto" latinLnBrk="0" hangingPunct="1">
              <a:lnSpc>
                <a:spcPct val="100000"/>
              </a:lnSpc>
              <a:spcBef>
                <a:spcPts val="0"/>
              </a:spcBef>
              <a:spcAft>
                <a:spcPts val="0"/>
              </a:spcAft>
              <a:buClrTx/>
              <a:buSzTx/>
              <a:buFontTx/>
              <a:buNone/>
              <a:tabLst/>
              <a:defRPr/>
            </a:pPr>
            <a:r>
              <a:rPr lang="en-US" sz="5400" b="1" kern="0" spc="-150" dirty="0">
                <a:solidFill>
                  <a:srgbClr val="C0504D">
                    <a:lumMod val="5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Does this sound </a:t>
            </a:r>
            <a:r>
              <a:rPr lang="en-US" sz="5400" b="1" i="1" kern="0" spc="-150" dirty="0">
                <a:solidFill>
                  <a:srgbClr val="C0504D">
                    <a:lumMod val="5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plausible?</a:t>
            </a:r>
          </a:p>
          <a:p>
            <a:pPr marL="0" marR="0" lvl="0" indent="0" defTabSz="914400" rtl="0" eaLnBrk="1" fontAlgn="auto" latinLnBrk="0" hangingPunct="1">
              <a:lnSpc>
                <a:spcPct val="100000"/>
              </a:lnSpc>
              <a:spcBef>
                <a:spcPts val="0"/>
              </a:spcBef>
              <a:spcAft>
                <a:spcPts val="0"/>
              </a:spcAft>
              <a:buClrTx/>
              <a:buSzTx/>
              <a:buFontTx/>
              <a:buNone/>
              <a:tabLst/>
              <a:defRPr/>
            </a:pPr>
            <a:r>
              <a:rPr lang="en-US" sz="5400" b="1" kern="0" spc="-150" dirty="0">
                <a:solidFill>
                  <a:srgbClr val="C0504D">
                    <a:lumMod val="5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Does this sound </a:t>
            </a:r>
            <a:r>
              <a:rPr lang="en-US" sz="5400" b="1" i="1" kern="0" spc="-150" dirty="0">
                <a:solidFill>
                  <a:srgbClr val="C0504D">
                    <a:lumMod val="5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familiar?</a:t>
            </a:r>
          </a:p>
        </p:txBody>
      </p:sp>
    </p:spTree>
    <p:extLst>
      <p:ext uri="{BB962C8B-B14F-4D97-AF65-F5344CB8AC3E}">
        <p14:creationId xmlns:p14="http://schemas.microsoft.com/office/powerpoint/2010/main" val="206054899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CBD3340-68F3-4351-88C8-785C40BEA57F}"/>
              </a:ext>
            </a:extLst>
          </p:cNvPr>
          <p:cNvSpPr/>
          <p:nvPr/>
        </p:nvSpPr>
        <p:spPr>
          <a:xfrm>
            <a:off x="80763" y="1462215"/>
            <a:ext cx="12022680" cy="5293757"/>
          </a:xfrm>
          <a:prstGeom prst="rect">
            <a:avLst/>
          </a:prstGeom>
        </p:spPr>
        <p:txBody>
          <a:bodyPr wrap="square">
            <a:spAutoFit/>
          </a:bodyPr>
          <a:lstStyle/>
          <a:p>
            <a:pPr lvl="0">
              <a:defRPr/>
            </a:pPr>
            <a:r>
              <a:rPr lang="en-GB" sz="5400" b="1" kern="0" spc="-150" dirty="0">
                <a:solidFill>
                  <a:srgbClr val="C0504D">
                    <a:lumMod val="5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 Satanically inspired dictator is going to...</a:t>
            </a:r>
            <a:endParaRPr lang="en-US" sz="5400" b="1" kern="0" spc="-150" dirty="0">
              <a:solidFill>
                <a:srgbClr val="C0504D">
                  <a:lumMod val="5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234950" lvl="0">
              <a:defRPr/>
            </a:pPr>
            <a:r>
              <a:rPr lang="en-US" sz="4400" b="1" kern="0" spc="-150" dirty="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Pressure all people into following him.</a:t>
            </a:r>
          </a:p>
          <a:p>
            <a:pPr marL="234950" lvl="0">
              <a:defRPr/>
            </a:pPr>
            <a:r>
              <a:rPr lang="en-US" sz="4400" b="1" kern="0" spc="-150" dirty="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Control people through financial fear.</a:t>
            </a:r>
          </a:p>
          <a:p>
            <a:pPr marL="234950" lvl="0">
              <a:defRPr/>
            </a:pPr>
            <a:r>
              <a:rPr lang="en-US" sz="4400" b="1" kern="0" spc="-150" dirty="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 Deceive people from trusting God.</a:t>
            </a:r>
          </a:p>
          <a:p>
            <a:pPr marL="234950" lvl="0">
              <a:defRPr/>
            </a:pPr>
            <a:r>
              <a:rPr lang="en-US" sz="4400" b="1" kern="0" spc="-150" dirty="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 Mimic Christianity to draw people from Jesus.</a:t>
            </a:r>
          </a:p>
          <a:p>
            <a:pPr marL="0" marR="0" lvl="0" indent="0" defTabSz="914400" rtl="0" eaLnBrk="1" fontAlgn="auto" latinLnBrk="0" hangingPunct="1">
              <a:lnSpc>
                <a:spcPct val="100000"/>
              </a:lnSpc>
              <a:spcBef>
                <a:spcPts val="0"/>
              </a:spcBef>
              <a:spcAft>
                <a:spcPts val="0"/>
              </a:spcAft>
              <a:buClrTx/>
              <a:buSzTx/>
              <a:buFontTx/>
              <a:buNone/>
              <a:tabLst/>
              <a:defRPr/>
            </a:pPr>
            <a:r>
              <a:rPr lang="en-US" sz="5400" b="1" kern="0" spc="-150" dirty="0">
                <a:solidFill>
                  <a:srgbClr val="C0504D">
                    <a:lumMod val="5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Does this sound </a:t>
            </a:r>
            <a:r>
              <a:rPr lang="en-US" sz="5400" b="1" i="1" kern="0" spc="-150" dirty="0">
                <a:solidFill>
                  <a:srgbClr val="C0504D">
                    <a:lumMod val="5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plausible?</a:t>
            </a:r>
          </a:p>
          <a:p>
            <a:pPr marL="0" marR="0" lvl="0" indent="0" defTabSz="914400" rtl="0" eaLnBrk="1" fontAlgn="auto" latinLnBrk="0" hangingPunct="1">
              <a:lnSpc>
                <a:spcPct val="100000"/>
              </a:lnSpc>
              <a:spcBef>
                <a:spcPts val="0"/>
              </a:spcBef>
              <a:spcAft>
                <a:spcPts val="0"/>
              </a:spcAft>
              <a:buClrTx/>
              <a:buSzTx/>
              <a:buFontTx/>
              <a:buNone/>
              <a:tabLst/>
              <a:defRPr/>
            </a:pPr>
            <a:r>
              <a:rPr lang="en-US" sz="5400" b="1" kern="0" spc="-150" dirty="0">
                <a:solidFill>
                  <a:srgbClr val="C0504D">
                    <a:lumMod val="5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Does this sound </a:t>
            </a:r>
            <a:r>
              <a:rPr lang="en-US" sz="5400" b="1" i="1" kern="0" spc="-150" dirty="0">
                <a:solidFill>
                  <a:srgbClr val="C0504D">
                    <a:lumMod val="5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familiar?</a:t>
            </a:r>
          </a:p>
        </p:txBody>
      </p:sp>
      <p:sp>
        <p:nvSpPr>
          <p:cNvPr id="12" name="Rounded Rectangle 5">
            <a:extLst>
              <a:ext uri="{FF2B5EF4-FFF2-40B4-BE49-F238E27FC236}">
                <a16:creationId xmlns:a16="http://schemas.microsoft.com/office/drawing/2014/main" id="{31B19B93-7E0D-403F-8396-19843301EABA}"/>
              </a:ext>
            </a:extLst>
          </p:cNvPr>
          <p:cNvSpPr/>
          <p:nvPr/>
        </p:nvSpPr>
        <p:spPr>
          <a:xfrm>
            <a:off x="5894432" y="0"/>
            <a:ext cx="6248400" cy="5090985"/>
          </a:xfrm>
          <a:prstGeom prst="roundRect">
            <a:avLst/>
          </a:prstGeom>
          <a:solidFill>
            <a:srgbClr val="312B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en-GB" sz="44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“You have heard that the </a:t>
            </a:r>
            <a:r>
              <a:rPr lang="en-GB" sz="4400" b="1" i="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Antichrist</a:t>
            </a:r>
            <a:r>
              <a:rPr lang="en-GB" sz="44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is coming.</a:t>
            </a:r>
          </a:p>
          <a:p>
            <a:pPr lvl="0" algn="ctr">
              <a:defRPr/>
            </a:pPr>
            <a:r>
              <a:rPr lang="en-GB" sz="44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Already, </a:t>
            </a:r>
            <a:r>
              <a:rPr lang="en-GB" sz="4400" b="1" i="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many antichrists have appeared</a:t>
            </a:r>
            <a:r>
              <a:rPr lang="en-GB" sz="44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lvl="0" algn="ctr">
              <a:defRPr/>
            </a:pPr>
            <a:r>
              <a:rPr lang="en-GB" sz="44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From this we know that the last hour has come.”</a:t>
            </a:r>
          </a:p>
          <a:p>
            <a:pPr lvl="0" algn="ctr">
              <a:defRPr/>
            </a:pPr>
            <a:r>
              <a:rPr lang="en-GB" sz="3200" b="1"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John 2:18</a:t>
            </a:r>
          </a:p>
        </p:txBody>
      </p:sp>
      <p:sp>
        <p:nvSpPr>
          <p:cNvPr id="15" name="Rounded Rectangle 5">
            <a:extLst>
              <a:ext uri="{FF2B5EF4-FFF2-40B4-BE49-F238E27FC236}">
                <a16:creationId xmlns:a16="http://schemas.microsoft.com/office/drawing/2014/main" id="{C9E8C759-4436-4986-9973-14C2E38A89FC}"/>
              </a:ext>
            </a:extLst>
          </p:cNvPr>
          <p:cNvSpPr/>
          <p:nvPr/>
        </p:nvSpPr>
        <p:spPr>
          <a:xfrm>
            <a:off x="88557" y="1828800"/>
            <a:ext cx="8686800" cy="5293758"/>
          </a:xfrm>
          <a:prstGeom prst="round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en-GB" sz="54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“They overcame him by the blood of the Lamb…</a:t>
            </a:r>
          </a:p>
          <a:p>
            <a:pPr lvl="0" algn="ctr">
              <a:defRPr/>
            </a:pPr>
            <a:r>
              <a:rPr lang="en-GB" sz="54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And they did not love their lives so much</a:t>
            </a:r>
          </a:p>
          <a:p>
            <a:pPr lvl="0" algn="ctr">
              <a:defRPr/>
            </a:pPr>
            <a:r>
              <a:rPr lang="en-GB" sz="5400" b="1" u="sng"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that they were afraid to die.</a:t>
            </a:r>
            <a:r>
              <a:rPr lang="en-GB" sz="54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lvl="0" algn="ctr">
              <a:defRPr/>
            </a:pPr>
            <a:r>
              <a:rPr lang="en-GB" sz="4000" b="1" dirty="0">
                <a:solidFill>
                  <a:schemeClr val="accent2">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Revelation 12:11</a:t>
            </a:r>
          </a:p>
        </p:txBody>
      </p:sp>
    </p:spTree>
    <p:extLst>
      <p:ext uri="{BB962C8B-B14F-4D97-AF65-F5344CB8AC3E}">
        <p14:creationId xmlns:p14="http://schemas.microsoft.com/office/powerpoint/2010/main" val="178660925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left)">
                                      <p:cBhvr>
                                        <p:cTn id="42" dur="500"/>
                                        <p:tgtEl>
                                          <p:spTgt spid="12"/>
                                        </p:tgtEl>
                                      </p:cBhvr>
                                    </p:animEffect>
                                  </p:childTnLst>
                                </p:cTn>
                              </p:par>
                              <p:par>
                                <p:cTn id="43" presetID="22" presetClass="entr" presetSubtype="8" fill="hold" nodeType="withEffect">
                                  <p:stCondLst>
                                    <p:cond delay="0"/>
                                  </p:stCondLst>
                                  <p:childTnLst>
                                    <p:set>
                                      <p:cBhvr>
                                        <p:cTn id="44" dur="1" fill="hold">
                                          <p:stCondLst>
                                            <p:cond delay="0"/>
                                          </p:stCondLst>
                                        </p:cTn>
                                        <p:tgtEl>
                                          <p:spTgt spid="12">
                                            <p:txEl>
                                              <p:pRg st="0" end="0"/>
                                            </p:txEl>
                                          </p:spTgt>
                                        </p:tgtEl>
                                        <p:attrNameLst>
                                          <p:attrName>style.visibility</p:attrName>
                                        </p:attrNameLst>
                                      </p:cBhvr>
                                      <p:to>
                                        <p:strVal val="visible"/>
                                      </p:to>
                                    </p:set>
                                    <p:animEffect transition="in" filter="wipe(left)">
                                      <p:cBhvr>
                                        <p:cTn id="45" dur="500"/>
                                        <p:tgtEl>
                                          <p:spTgt spid="12">
                                            <p:txEl>
                                              <p:pRg st="0" end="0"/>
                                            </p:txEl>
                                          </p:spTgt>
                                        </p:tgtEl>
                                      </p:cBhvr>
                                    </p:animEffect>
                                  </p:childTnLst>
                                </p:cTn>
                              </p:par>
                            </p:childTnLst>
                          </p:cTn>
                        </p:par>
                        <p:par>
                          <p:cTn id="46" fill="hold">
                            <p:stCondLst>
                              <p:cond delay="500"/>
                            </p:stCondLst>
                            <p:childTnLst>
                              <p:par>
                                <p:cTn id="47" presetID="22" presetClass="entr" presetSubtype="8" fill="hold" nodeType="afterEffect">
                                  <p:stCondLst>
                                    <p:cond delay="0"/>
                                  </p:stCondLst>
                                  <p:childTnLst>
                                    <p:set>
                                      <p:cBhvr>
                                        <p:cTn id="48" dur="1" fill="hold">
                                          <p:stCondLst>
                                            <p:cond delay="0"/>
                                          </p:stCondLst>
                                        </p:cTn>
                                        <p:tgtEl>
                                          <p:spTgt spid="12">
                                            <p:txEl>
                                              <p:pRg st="3" end="3"/>
                                            </p:txEl>
                                          </p:spTgt>
                                        </p:tgtEl>
                                        <p:attrNameLst>
                                          <p:attrName>style.visibility</p:attrName>
                                        </p:attrNameLst>
                                      </p:cBhvr>
                                      <p:to>
                                        <p:strVal val="visible"/>
                                      </p:to>
                                    </p:set>
                                    <p:animEffect transition="in" filter="wipe(left)">
                                      <p:cBhvr>
                                        <p:cTn id="49" dur="500"/>
                                        <p:tgtEl>
                                          <p:spTgt spid="12">
                                            <p:txEl>
                                              <p:pRg st="3" end="3"/>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12">
                                            <p:txEl>
                                              <p:pRg st="1" end="1"/>
                                            </p:txEl>
                                          </p:spTgt>
                                        </p:tgtEl>
                                        <p:attrNameLst>
                                          <p:attrName>style.visibility</p:attrName>
                                        </p:attrNameLst>
                                      </p:cBhvr>
                                      <p:to>
                                        <p:strVal val="visible"/>
                                      </p:to>
                                    </p:set>
                                    <p:animEffect transition="in" filter="wipe(left)">
                                      <p:cBhvr>
                                        <p:cTn id="54" dur="500"/>
                                        <p:tgtEl>
                                          <p:spTgt spid="12">
                                            <p:txEl>
                                              <p:pRg st="1" end="1"/>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12">
                                            <p:txEl>
                                              <p:pRg st="2" end="2"/>
                                            </p:txEl>
                                          </p:spTgt>
                                        </p:tgtEl>
                                        <p:attrNameLst>
                                          <p:attrName>style.visibility</p:attrName>
                                        </p:attrNameLst>
                                      </p:cBhvr>
                                      <p:to>
                                        <p:strVal val="visible"/>
                                      </p:to>
                                    </p:set>
                                    <p:animEffect transition="in" filter="wipe(left)">
                                      <p:cBhvr>
                                        <p:cTn id="59" dur="500"/>
                                        <p:tgtEl>
                                          <p:spTgt spid="12">
                                            <p:txEl>
                                              <p:pRg st="2" end="2"/>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15"/>
                                        </p:tgtEl>
                                        <p:attrNameLst>
                                          <p:attrName>style.visibility</p:attrName>
                                        </p:attrNameLst>
                                      </p:cBhvr>
                                      <p:to>
                                        <p:strVal val="visible"/>
                                      </p:to>
                                    </p:set>
                                    <p:animEffect transition="in" filter="wipe(left)">
                                      <p:cBhvr>
                                        <p:cTn id="64" dur="500"/>
                                        <p:tgtEl>
                                          <p:spTgt spid="15"/>
                                        </p:tgtEl>
                                      </p:cBhvr>
                                    </p:animEffect>
                                  </p:childTnLst>
                                </p:cTn>
                              </p:par>
                              <p:par>
                                <p:cTn id="65" presetID="22" presetClass="entr" presetSubtype="8" fill="hold" nodeType="withEffect">
                                  <p:stCondLst>
                                    <p:cond delay="0"/>
                                  </p:stCondLst>
                                  <p:childTnLst>
                                    <p:set>
                                      <p:cBhvr>
                                        <p:cTn id="66" dur="1" fill="hold">
                                          <p:stCondLst>
                                            <p:cond delay="0"/>
                                          </p:stCondLst>
                                        </p:cTn>
                                        <p:tgtEl>
                                          <p:spTgt spid="15">
                                            <p:txEl>
                                              <p:pRg st="0" end="0"/>
                                            </p:txEl>
                                          </p:spTgt>
                                        </p:tgtEl>
                                        <p:attrNameLst>
                                          <p:attrName>style.visibility</p:attrName>
                                        </p:attrNameLst>
                                      </p:cBhvr>
                                      <p:to>
                                        <p:strVal val="visible"/>
                                      </p:to>
                                    </p:set>
                                    <p:animEffect transition="in" filter="wipe(left)">
                                      <p:cBhvr>
                                        <p:cTn id="67" dur="500"/>
                                        <p:tgtEl>
                                          <p:spTgt spid="15">
                                            <p:txEl>
                                              <p:pRg st="0" end="0"/>
                                            </p:txEl>
                                          </p:spTgt>
                                        </p:tgtEl>
                                      </p:cBhvr>
                                    </p:animEffect>
                                  </p:childTnLst>
                                </p:cTn>
                              </p:par>
                            </p:childTnLst>
                          </p:cTn>
                        </p:par>
                        <p:par>
                          <p:cTn id="68" fill="hold">
                            <p:stCondLst>
                              <p:cond delay="500"/>
                            </p:stCondLst>
                            <p:childTnLst>
                              <p:par>
                                <p:cTn id="69" presetID="22" presetClass="entr" presetSubtype="8" fill="hold" nodeType="afterEffect">
                                  <p:stCondLst>
                                    <p:cond delay="0"/>
                                  </p:stCondLst>
                                  <p:childTnLst>
                                    <p:set>
                                      <p:cBhvr>
                                        <p:cTn id="70" dur="1" fill="hold">
                                          <p:stCondLst>
                                            <p:cond delay="0"/>
                                          </p:stCondLst>
                                        </p:cTn>
                                        <p:tgtEl>
                                          <p:spTgt spid="15">
                                            <p:txEl>
                                              <p:pRg st="3" end="3"/>
                                            </p:txEl>
                                          </p:spTgt>
                                        </p:tgtEl>
                                        <p:attrNameLst>
                                          <p:attrName>style.visibility</p:attrName>
                                        </p:attrNameLst>
                                      </p:cBhvr>
                                      <p:to>
                                        <p:strVal val="visible"/>
                                      </p:to>
                                    </p:set>
                                    <p:animEffect transition="in" filter="wipe(left)">
                                      <p:cBhvr>
                                        <p:cTn id="71" dur="500"/>
                                        <p:tgtEl>
                                          <p:spTgt spid="15">
                                            <p:txEl>
                                              <p:pRg st="3" end="3"/>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nodeType="clickEffect">
                                  <p:stCondLst>
                                    <p:cond delay="0"/>
                                  </p:stCondLst>
                                  <p:childTnLst>
                                    <p:set>
                                      <p:cBhvr>
                                        <p:cTn id="75" dur="1" fill="hold">
                                          <p:stCondLst>
                                            <p:cond delay="0"/>
                                          </p:stCondLst>
                                        </p:cTn>
                                        <p:tgtEl>
                                          <p:spTgt spid="15">
                                            <p:txEl>
                                              <p:pRg st="1" end="1"/>
                                            </p:txEl>
                                          </p:spTgt>
                                        </p:tgtEl>
                                        <p:attrNameLst>
                                          <p:attrName>style.visibility</p:attrName>
                                        </p:attrNameLst>
                                      </p:cBhvr>
                                      <p:to>
                                        <p:strVal val="visible"/>
                                      </p:to>
                                    </p:set>
                                    <p:animEffect transition="in" filter="wipe(left)">
                                      <p:cBhvr>
                                        <p:cTn id="76" dur="500"/>
                                        <p:tgtEl>
                                          <p:spTgt spid="15">
                                            <p:txEl>
                                              <p:pRg st="1" end="1"/>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nodeType="clickEffect">
                                  <p:stCondLst>
                                    <p:cond delay="0"/>
                                  </p:stCondLst>
                                  <p:childTnLst>
                                    <p:set>
                                      <p:cBhvr>
                                        <p:cTn id="80" dur="1" fill="hold">
                                          <p:stCondLst>
                                            <p:cond delay="0"/>
                                          </p:stCondLst>
                                        </p:cTn>
                                        <p:tgtEl>
                                          <p:spTgt spid="15">
                                            <p:txEl>
                                              <p:pRg st="2" end="2"/>
                                            </p:txEl>
                                          </p:spTgt>
                                        </p:tgtEl>
                                        <p:attrNameLst>
                                          <p:attrName>style.visibility</p:attrName>
                                        </p:attrNameLst>
                                      </p:cBhvr>
                                      <p:to>
                                        <p:strVal val="visible"/>
                                      </p:to>
                                    </p:set>
                                    <p:animEffect transition="in" filter="wipe(left)">
                                      <p:cBhvr>
                                        <p:cTn id="81" dur="500"/>
                                        <p:tgtEl>
                                          <p:spTgt spid="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8760594"/>
      </p:ext>
    </p:extLst>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p:transition spd="slow">
        <p:fade thruBlk="1"/>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E2DEFCB-380E-40CA-8649-70B1B9161CC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8600" y="381000"/>
            <a:ext cx="6326255" cy="6096000"/>
          </a:xfrm>
          <a:prstGeom prst="rect">
            <a:avLst/>
          </a:prstGeom>
        </p:spPr>
      </p:pic>
    </p:spTree>
    <p:extLst>
      <p:ext uri="{BB962C8B-B14F-4D97-AF65-F5344CB8AC3E}">
        <p14:creationId xmlns:p14="http://schemas.microsoft.com/office/powerpoint/2010/main" val="4009970410"/>
      </p:ext>
    </p:extLst>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p:transition spd="slow">
        <p:fade thruBlk="1"/>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94A40D0-343F-41DB-8EDE-0F6B68C34B04}"/>
              </a:ext>
            </a:extLst>
          </p:cNvPr>
          <p:cNvSpPr txBox="1"/>
          <p:nvPr/>
        </p:nvSpPr>
        <p:spPr>
          <a:xfrm>
            <a:off x="136942" y="129021"/>
            <a:ext cx="7330658" cy="646330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Nero redivivus view?</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1F497D">
                    <a:lumMod val="20000"/>
                    <a:lumOff val="8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Latin: </a:t>
            </a:r>
            <a:r>
              <a:rPr kumimoji="0" lang="en-GB" sz="3200" b="1" i="0" u="none" strike="noStrike" kern="1200" cap="none" spc="0" normalizeH="0" baseline="0" noProof="0" dirty="0">
                <a:ln>
                  <a:noFill/>
                </a:ln>
                <a:solidFill>
                  <a:srgbClr val="1F497D">
                    <a:lumMod val="20000"/>
                    <a:lumOff val="8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“Nero who came to life again.”</a:t>
            </a:r>
            <a:endParaRPr kumimoji="0" lang="en-US" sz="3200" b="1" i="0" u="none" strike="noStrike" kern="1200" cap="none" spc="0" normalizeH="0" baseline="0" noProof="0" dirty="0">
              <a:ln>
                <a:noFill/>
              </a:ln>
              <a:solidFill>
                <a:srgbClr val="1F497D">
                  <a:lumMod val="20000"/>
                  <a:lumOff val="8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The Senate censured Nero, and he committed suicide with a dagger to his throat.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But </a:t>
            </a:r>
            <a:r>
              <a:rPr kumimoji="0" lang="en-GB" sz="4000" b="1" i="0" u="none" strike="noStrike" kern="1200" cap="none" spc="-150" normalizeH="0" baseline="0" noProof="0" dirty="0" err="1">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rumors</a:t>
            </a:r>
            <a:r>
              <a:rPr kumimoji="0" lang="en-GB" sz="40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circulated that he came back to life!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1F497D">
                    <a:lumMod val="20000"/>
                    <a:lumOff val="8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June 8, AD 68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Explains the death and resurrection by a “sword” to his “head.”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1F497D">
                    <a:lumMod val="20000"/>
                    <a:lumOff val="8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Revelation 13:3, 14</a:t>
            </a:r>
          </a:p>
        </p:txBody>
      </p:sp>
      <p:sp>
        <p:nvSpPr>
          <p:cNvPr id="4" name="Rounded Rectangle 5">
            <a:extLst>
              <a:ext uri="{FF2B5EF4-FFF2-40B4-BE49-F238E27FC236}">
                <a16:creationId xmlns:a16="http://schemas.microsoft.com/office/drawing/2014/main" id="{09E68E13-AA8C-483B-8CE3-BA5793FD00D4}"/>
              </a:ext>
            </a:extLst>
          </p:cNvPr>
          <p:cNvSpPr/>
          <p:nvPr/>
        </p:nvSpPr>
        <p:spPr>
          <a:xfrm>
            <a:off x="3505200" y="171293"/>
            <a:ext cx="8547869" cy="5238908"/>
          </a:xfrm>
          <a:prstGeom prst="round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“Head,” not his throat.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Revelation 13:3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Unknown by early Christians.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e.g. Victorinus and Augustine. Robert L. Thomas, </a:t>
            </a:r>
            <a:r>
              <a:rPr kumimoji="0" lang="en-GB" sz="2400" b="1" i="1"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Revelation 8-22</a:t>
            </a:r>
            <a:r>
              <a:rPr kumimoji="0" lang="en-GB" sz="2400" b="1" i="0"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(Chicago: Moody, 1995), 158.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Paul S. </a:t>
            </a:r>
            <a:r>
              <a:rPr kumimoji="0" lang="en-GB" sz="2400" b="1" i="0" u="none" strike="noStrike" kern="1200" cap="none" spc="0" normalizeH="0" baseline="0" noProof="0" dirty="0" err="1">
                <a:ln>
                  <a:noFill/>
                </a:ln>
                <a:solidFill>
                  <a:srgbClr val="C0504D">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Minear</a:t>
            </a:r>
            <a:r>
              <a:rPr kumimoji="0" lang="en-GB" sz="2400" b="1" i="0"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a:t>
            </a:r>
            <a:r>
              <a:rPr kumimoji="0" lang="en-GB" sz="2400" b="1" i="1"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I Saw a New Earth</a:t>
            </a:r>
            <a:r>
              <a:rPr kumimoji="0" lang="en-GB" sz="2400" b="1" i="0"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(Washington: Corpus, 1968), 228-260.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Jesus slays the Antichrist (AD 68?)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2 Thessalonians 2:8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Did John believe this bizarre rumor??</a:t>
            </a:r>
            <a:endParaRPr kumimoji="0" lang="en-GB" sz="2400" b="1" i="0" u="none" strike="noStrike" kern="1200" cap="none" spc="0" normalizeH="0" baseline="0" noProof="0" dirty="0">
              <a:ln>
                <a:noFill/>
              </a:ln>
              <a:solidFill>
                <a:srgbClr val="EEECE1">
                  <a:lumMod val="75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865506116"/>
      </p:ext>
    </p:extLst>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p:transition spd="slow">
        <p:fade thruBlk="1"/>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904BC8-B3B8-4DDA-AC34-A7847443B253}"/>
              </a:ext>
            </a:extLst>
          </p:cNvPr>
          <p:cNvSpPr txBox="1"/>
          <p:nvPr/>
        </p:nvSpPr>
        <p:spPr>
          <a:xfrm>
            <a:off x="60742" y="59615"/>
            <a:ext cx="12042866" cy="3170099"/>
          </a:xfrm>
          <a:prstGeom prst="rect">
            <a:avLst/>
          </a:prstGeom>
          <a:noFill/>
        </p:spPr>
        <p:txBody>
          <a:bodyPr wrap="square" rtlCol="0">
            <a:spAutoFit/>
          </a:bodyPr>
          <a:lstStyle/>
          <a:p>
            <a:r>
              <a:rPr lang="en-US"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(Rev. 13:14) </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Because of the signs it was given power to perform on behalf of the first beast (the Antichrist),</a:t>
            </a:r>
          </a:p>
          <a:p>
            <a:r>
              <a:rPr lang="en-GB" sz="4000" b="1" u="sng"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it deceived the inhabitants of the earth</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a:t>
            </a:r>
          </a:p>
          <a:p>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It ordered them to set up an image in honor of the beast who was wounded by the sword and yet lived.</a:t>
            </a:r>
          </a:p>
        </p:txBody>
      </p:sp>
    </p:spTree>
    <p:extLst>
      <p:ext uri="{BB962C8B-B14F-4D97-AF65-F5344CB8AC3E}">
        <p14:creationId xmlns:p14="http://schemas.microsoft.com/office/powerpoint/2010/main" val="70339236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904BC8-B3B8-4DDA-AC34-A7847443B253}"/>
              </a:ext>
            </a:extLst>
          </p:cNvPr>
          <p:cNvSpPr txBox="1"/>
          <p:nvPr/>
        </p:nvSpPr>
        <p:spPr>
          <a:xfrm>
            <a:off x="60742" y="59615"/>
            <a:ext cx="12042866" cy="2554545"/>
          </a:xfrm>
          <a:prstGeom prst="rect">
            <a:avLst/>
          </a:prstGeom>
          <a:noFill/>
        </p:spPr>
        <p:txBody>
          <a:bodyPr wrap="square" rtlCol="0">
            <a:spAutoFit/>
          </a:bodyPr>
          <a:lstStyle/>
          <a:p>
            <a:r>
              <a:rPr lang="en-US"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(Rev. 13:15) </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The second beast was given power</a:t>
            </a:r>
          </a:p>
          <a:p>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to give </a:t>
            </a:r>
            <a:r>
              <a:rPr lang="en-GB" sz="4000" b="1" u="sng"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breath to the image of the first beast</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a:t>
            </a:r>
          </a:p>
          <a:p>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so that </a:t>
            </a:r>
            <a:r>
              <a:rPr lang="en-GB" sz="4000" b="1" u="sng"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the image could speak</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and cause all who refused to worship the image to be killed.</a:t>
            </a:r>
          </a:p>
        </p:txBody>
      </p:sp>
      <p:sp>
        <p:nvSpPr>
          <p:cNvPr id="3" name="Rounded Rectangle 5">
            <a:extLst>
              <a:ext uri="{FF2B5EF4-FFF2-40B4-BE49-F238E27FC236}">
                <a16:creationId xmlns:a16="http://schemas.microsoft.com/office/drawing/2014/main" id="{6D9C925D-0A29-448F-A5AE-BA9E7B73A4F2}"/>
              </a:ext>
            </a:extLst>
          </p:cNvPr>
          <p:cNvSpPr/>
          <p:nvPr/>
        </p:nvSpPr>
        <p:spPr>
          <a:xfrm>
            <a:off x="2158314" y="2631987"/>
            <a:ext cx="8738286" cy="1828800"/>
          </a:xfrm>
          <a:prstGeom prst="round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8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 material image that can speak?</a:t>
            </a:r>
          </a:p>
          <a:p>
            <a:pPr algn="ctr">
              <a:defRPr/>
            </a:pPr>
            <a:r>
              <a:rPr lang="en-GB" sz="2800" b="1" dirty="0">
                <a:solidFill>
                  <a:schemeClr val="accent2">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(Regardless, anyone who doesn’t worship this image will be put to death.)</a:t>
            </a:r>
            <a:endParaRPr lang="en-US" sz="2800" b="1" dirty="0">
              <a:solidFill>
                <a:schemeClr val="accent2">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2148872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904BC8-B3B8-4DDA-AC34-A7847443B253}"/>
              </a:ext>
            </a:extLst>
          </p:cNvPr>
          <p:cNvSpPr txBox="1"/>
          <p:nvPr/>
        </p:nvSpPr>
        <p:spPr>
          <a:xfrm>
            <a:off x="60742" y="59615"/>
            <a:ext cx="12042866" cy="3170099"/>
          </a:xfrm>
          <a:prstGeom prst="rect">
            <a:avLst/>
          </a:prstGeom>
          <a:noFill/>
        </p:spPr>
        <p:txBody>
          <a:bodyPr wrap="square" rtlCol="0">
            <a:spAutoFit/>
          </a:bodyPr>
          <a:lstStyle/>
          <a:p>
            <a:r>
              <a:rPr lang="en-US"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(Rev. 13:16-17) </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It also forced all people, great and small, rich and poor, free and slave, to receive a mark on their right hands or on their foreheads, so that they could not buy or sell unless they had the mark, which is the name of the beast or the number of its name.</a:t>
            </a:r>
          </a:p>
        </p:txBody>
      </p:sp>
    </p:spTree>
    <p:extLst>
      <p:ext uri="{BB962C8B-B14F-4D97-AF65-F5344CB8AC3E}">
        <p14:creationId xmlns:p14="http://schemas.microsoft.com/office/powerpoint/2010/main" val="2417753075"/>
      </p:ext>
    </p:extLst>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904BC8-B3B8-4DDA-AC34-A7847443B253}"/>
              </a:ext>
            </a:extLst>
          </p:cNvPr>
          <p:cNvSpPr txBox="1"/>
          <p:nvPr/>
        </p:nvSpPr>
        <p:spPr>
          <a:xfrm>
            <a:off x="60742" y="59615"/>
            <a:ext cx="12042866" cy="3170099"/>
          </a:xfrm>
          <a:prstGeom prst="rect">
            <a:avLst/>
          </a:prstGeom>
          <a:noFill/>
        </p:spPr>
        <p:txBody>
          <a:bodyPr wrap="square" rtlCol="0">
            <a:spAutoFit/>
          </a:bodyPr>
          <a:lstStyle/>
          <a:p>
            <a:r>
              <a:rPr lang="en-US"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(Rev. 13:16-17) </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It also forced </a:t>
            </a:r>
            <a:r>
              <a:rPr lang="en-GB" sz="4000" b="1" u="sng"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all people, great and small, rich and poor, free and slave,</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to receive a mark on their right hands or on their foreheads, so that they could not buy or sell unless they had the mark, which is the name of the beast or the number of its name.</a:t>
            </a:r>
          </a:p>
        </p:txBody>
      </p:sp>
    </p:spTree>
    <p:extLst>
      <p:ext uri="{BB962C8B-B14F-4D97-AF65-F5344CB8AC3E}">
        <p14:creationId xmlns:p14="http://schemas.microsoft.com/office/powerpoint/2010/main" val="605329798"/>
      </p:ext>
    </p:extLst>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904BC8-B3B8-4DDA-AC34-A7847443B253}"/>
              </a:ext>
            </a:extLst>
          </p:cNvPr>
          <p:cNvSpPr txBox="1"/>
          <p:nvPr/>
        </p:nvSpPr>
        <p:spPr>
          <a:xfrm>
            <a:off x="60742" y="59615"/>
            <a:ext cx="12042866" cy="3170099"/>
          </a:xfrm>
          <a:prstGeom prst="rect">
            <a:avLst/>
          </a:prstGeom>
          <a:noFill/>
        </p:spPr>
        <p:txBody>
          <a:bodyPr wrap="square" rtlCol="0">
            <a:spAutoFit/>
          </a:bodyPr>
          <a:lstStyle/>
          <a:p>
            <a:r>
              <a:rPr lang="en-US"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(Rev. 13:16-17) </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It also forced all people, great and small, rich and poor, free and slave, </a:t>
            </a:r>
            <a:r>
              <a:rPr lang="en-GB" sz="4000" b="1" u="sng"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to receive a mark on their right hands or on their foreheads,</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so that they could not buy or sell unless they had the mark, which is the name of the beast or the number of its name.</a:t>
            </a:r>
          </a:p>
        </p:txBody>
      </p:sp>
    </p:spTree>
    <p:extLst>
      <p:ext uri="{BB962C8B-B14F-4D97-AF65-F5344CB8AC3E}">
        <p14:creationId xmlns:p14="http://schemas.microsoft.com/office/powerpoint/2010/main" val="1733910315"/>
      </p:ext>
    </p:extLst>
  </p:cSld>
  <p:clrMapOvr>
    <a:masterClrMapping/>
  </p:clrMapOvr>
  <p:transition>
    <p:wipe dir="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3600" dirty="0" smtClean="0">
            <a:latin typeface="Times New Roman" pitchFamily="18" charset="0"/>
            <a:cs typeface="Times New Roman" pitchFamily="18" charset="0"/>
          </a:defRPr>
        </a:defPPr>
      </a:lstStyle>
    </a:txDef>
  </a:objectDefaults>
  <a:extraClrSchemeLst/>
</a:theme>
</file>

<file path=ppt/theme/theme2.xml><?xml version="1.0" encoding="utf-8"?>
<a:theme xmlns:a="http://schemas.openxmlformats.org/drawingml/2006/main" name="DwellDark">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welldark16x9.potx" id="{77470787-3BA3-4BA9-93AB-3419747B99F4}" vid="{A57E8D5C-484E-4496-B0FE-81ED5C54449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2504</Words>
  <Application>Microsoft Office PowerPoint</Application>
  <PresentationFormat>Widescreen</PresentationFormat>
  <Paragraphs>317</Paragraphs>
  <Slides>49</Slides>
  <Notes>48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49</vt:i4>
      </vt:variant>
    </vt:vector>
  </HeadingPairs>
  <TitlesOfParts>
    <vt:vector size="56" baseType="lpstr">
      <vt:lpstr>Arial</vt:lpstr>
      <vt:lpstr>Calibri</vt:lpstr>
      <vt:lpstr>Calibri Light</vt:lpstr>
      <vt:lpstr>Lao UI</vt:lpstr>
      <vt:lpstr>Times New Roman</vt:lpstr>
      <vt:lpstr>Office Theme</vt:lpstr>
      <vt:lpstr>DwellDark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2025-02-10T17:02:44Z</dcterms:created>
  <dcterms:modified xsi:type="dcterms:W3CDTF">2025-02-10T17:02:56Z</dcterms:modified>
</cp:coreProperties>
</file>