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6" r:id="rId3"/>
    <p:sldId id="257" r:id="rId4"/>
    <p:sldId id="258" r:id="rId5"/>
    <p:sldId id="260" r:id="rId6"/>
    <p:sldId id="275" r:id="rId7"/>
    <p:sldId id="261" r:id="rId8"/>
    <p:sldId id="264" r:id="rId9"/>
    <p:sldId id="266" r:id="rId10"/>
    <p:sldId id="267" r:id="rId11"/>
    <p:sldId id="268" r:id="rId12"/>
    <p:sldId id="269" r:id="rId13"/>
    <p:sldId id="272" r:id="rId14"/>
    <p:sldId id="280" r:id="rId15"/>
    <p:sldId id="273" r:id="rId16"/>
    <p:sldId id="292" r:id="rId17"/>
    <p:sldId id="277" r:id="rId18"/>
    <p:sldId id="278" r:id="rId19"/>
    <p:sldId id="295" r:id="rId20"/>
    <p:sldId id="279" r:id="rId21"/>
    <p:sldId id="282" r:id="rId22"/>
    <p:sldId id="285" r:id="rId23"/>
    <p:sldId id="286" r:id="rId24"/>
    <p:sldId id="287" r:id="rId25"/>
    <p:sldId id="259" r:id="rId26"/>
    <p:sldId id="297" r:id="rId27"/>
    <p:sldId id="331" r:id="rId28"/>
    <p:sldId id="298" r:id="rId29"/>
    <p:sldId id="332" r:id="rId30"/>
    <p:sldId id="300" r:id="rId31"/>
    <p:sldId id="274" r:id="rId32"/>
    <p:sldId id="333" r:id="rId33"/>
    <p:sldId id="303" r:id="rId34"/>
    <p:sldId id="334" r:id="rId35"/>
    <p:sldId id="301" r:id="rId36"/>
    <p:sldId id="335" r:id="rId37"/>
    <p:sldId id="304" r:id="rId38"/>
    <p:sldId id="336" r:id="rId39"/>
    <p:sldId id="288" r:id="rId40"/>
    <p:sldId id="337" r:id="rId41"/>
    <p:sldId id="306" r:id="rId42"/>
    <p:sldId id="305" r:id="rId43"/>
    <p:sldId id="289" r:id="rId44"/>
    <p:sldId id="290" r:id="rId45"/>
    <p:sldId id="307" r:id="rId46"/>
    <p:sldId id="328" r:id="rId47"/>
    <p:sldId id="329" r:id="rId48"/>
    <p:sldId id="323" r:id="rId49"/>
    <p:sldId id="330" r:id="rId50"/>
    <p:sldId id="338"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CDD11D-789C-4AD7-A7DA-EE65C0BB9490}" v="107" dt="2023-12-10T13:17:16.59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73" d="100"/>
          <a:sy n="73" d="100"/>
        </p:scale>
        <p:origin x="7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88270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5EDA9C-AE2A-43C6-973C-D8AF5BBF26A7}"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3768243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5EDA9C-AE2A-43C6-973C-D8AF5BBF26A7}"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1041832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5EDA9C-AE2A-43C6-973C-D8AF5BBF26A7}"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7FBF-6293-42DC-88B9-531BBAB59167}"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62217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5EDA9C-AE2A-43C6-973C-D8AF5BBF26A7}"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272461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E5EDA9C-AE2A-43C6-973C-D8AF5BBF26A7}" type="datetimeFigureOut">
              <a:rPr lang="en-US" smtClean="0"/>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964784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E5EDA9C-AE2A-43C6-973C-D8AF5BBF26A7}" type="datetimeFigureOut">
              <a:rPr lang="en-US" smtClean="0"/>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3262475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8203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12/14/2023</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663993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151973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26634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195059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789638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452431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140841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180569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091258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422027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98176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40025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961006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97546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5EDA9C-AE2A-43C6-973C-D8AF5BBF26A7}"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33849267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316165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7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5EDA9C-AE2A-43C6-973C-D8AF5BBF26A7}"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170235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5EDA9C-AE2A-43C6-973C-D8AF5BBF26A7}" type="datetimeFigureOut">
              <a:rPr lang="en-US" smtClean="0"/>
              <a:t>12/14/2023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285577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5EDA9C-AE2A-43C6-973C-D8AF5BBF26A7}" type="datetimeFigureOut">
              <a:rPr lang="en-US" smtClean="0"/>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2521138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5EDA9C-AE2A-43C6-973C-D8AF5BBF26A7}" type="datetimeFigureOut">
              <a:rPr lang="en-US" smtClean="0"/>
              <a:t>12/14/2023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3711414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5EDA9C-AE2A-43C6-973C-D8AF5BBF26A7}"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540294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5EDA9C-AE2A-43C6-973C-D8AF5BBF26A7}"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7FBF-6293-42DC-88B9-531BBAB59167}" type="slidenum">
              <a:rPr lang="en-US" smtClean="0"/>
              <a:t>‹#›</a:t>
            </a:fld>
            <a:endParaRPr lang="en-US"/>
          </a:p>
        </p:txBody>
      </p:sp>
    </p:spTree>
    <p:extLst>
      <p:ext uri="{BB962C8B-B14F-4D97-AF65-F5344CB8AC3E}">
        <p14:creationId xmlns:p14="http://schemas.microsoft.com/office/powerpoint/2010/main" val="1841653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E5EDA9C-AE2A-43C6-973C-D8AF5BBF26A7}" type="datetimeFigureOut">
              <a:rPr lang="en-US" smtClean="0"/>
              <a:t>12/14/2023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6D7FBF-6293-42DC-88B9-531BBAB59167}" type="slidenum">
              <a:rPr lang="en-US" smtClean="0"/>
              <a:t>‹#›</a:t>
            </a:fld>
            <a:endParaRPr lang="en-US"/>
          </a:p>
        </p:txBody>
      </p:sp>
    </p:spTree>
    <p:extLst>
      <p:ext uri="{BB962C8B-B14F-4D97-AF65-F5344CB8AC3E}">
        <p14:creationId xmlns:p14="http://schemas.microsoft.com/office/powerpoint/2010/main" val="139391221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12/14/2023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518801350"/>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3D0A55-110D-0C60-07FA-C9B8E7D82649}"/>
              </a:ext>
            </a:extLst>
          </p:cNvPr>
          <p:cNvSpPr>
            <a:spLocks noGrp="1"/>
          </p:cNvSpPr>
          <p:nvPr>
            <p:ph type="ctrTitle"/>
          </p:nvPr>
        </p:nvSpPr>
        <p:spPr/>
        <p:txBody>
          <a:bodyPr>
            <a:normAutofit/>
          </a:bodyPr>
          <a:lstStyle/>
          <a:p>
            <a:r>
              <a:rPr lang="en-US" sz="7200" dirty="0"/>
              <a:t>Ephesians 4</a:t>
            </a:r>
          </a:p>
        </p:txBody>
      </p:sp>
      <p:sp>
        <p:nvSpPr>
          <p:cNvPr id="3" name="Subtitle 2">
            <a:extLst>
              <a:ext uri="{FF2B5EF4-FFF2-40B4-BE49-F238E27FC236}">
                <a16:creationId xmlns:a16="http://schemas.microsoft.com/office/drawing/2014/main" xmlns="" id="{77366083-A9C6-D15D-5CDE-BDBD50DBFEFE}"/>
              </a:ext>
            </a:extLst>
          </p:cNvPr>
          <p:cNvSpPr>
            <a:spLocks noGrp="1"/>
          </p:cNvSpPr>
          <p:nvPr>
            <p:ph type="subTitle" idx="1"/>
          </p:nvPr>
        </p:nvSpPr>
        <p:spPr/>
        <p:txBody>
          <a:bodyPr>
            <a:normAutofit/>
          </a:bodyPr>
          <a:lstStyle/>
          <a:p>
            <a:r>
              <a:rPr lang="en-US" sz="3200" kern="0" dirty="0">
                <a:effectLst/>
                <a:latin typeface="Calibri" panose="020F0502020204030204" pitchFamily="34" charset="0"/>
                <a:ea typeface="Calibri" panose="020F0502020204030204" pitchFamily="34" charset="0"/>
              </a:rPr>
              <a:t>Live no longer as the Gentiles do</a:t>
            </a:r>
            <a:endParaRPr lang="en-US" sz="4400" dirty="0"/>
          </a:p>
        </p:txBody>
      </p:sp>
    </p:spTree>
    <p:extLst>
      <p:ext uri="{BB962C8B-B14F-4D97-AF65-F5344CB8AC3E}">
        <p14:creationId xmlns:p14="http://schemas.microsoft.com/office/powerpoint/2010/main" val="3699870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The problem</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i="0" u="none" baseline="0" dirty="0"/>
              <a:t>This is also how many who profess Christ live as well.</a:t>
            </a:r>
          </a:p>
          <a:p>
            <a:pPr marL="0" indent="0">
              <a:buNone/>
            </a:pPr>
            <a:endParaRPr lang="en-US" dirty="0"/>
          </a:p>
        </p:txBody>
      </p:sp>
    </p:spTree>
    <p:extLst>
      <p:ext uri="{BB962C8B-B14F-4D97-AF65-F5344CB8AC3E}">
        <p14:creationId xmlns:p14="http://schemas.microsoft.com/office/powerpoint/2010/main" val="174951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The problem</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altLang="en-US" sz="4400" dirty="0"/>
              <a:t>More likely to be polite</a:t>
            </a:r>
          </a:p>
          <a:p>
            <a:r>
              <a:rPr lang="en-US" altLang="en-US" sz="4400" dirty="0"/>
              <a:t>More likely to give to a church</a:t>
            </a:r>
          </a:p>
          <a:p>
            <a:r>
              <a:rPr lang="en-US" altLang="en-US" sz="4400" dirty="0"/>
              <a:t>Less likely to buy a lottery ticket</a:t>
            </a:r>
          </a:p>
          <a:p>
            <a:r>
              <a:rPr lang="en-US" altLang="en-US" sz="4400" dirty="0"/>
              <a:t>Just like the rest of the culture in virtually every other way</a:t>
            </a:r>
          </a:p>
          <a:p>
            <a:pPr marL="0" indent="0">
              <a:buNone/>
            </a:pPr>
            <a:endParaRPr lang="en-US" dirty="0"/>
          </a:p>
        </p:txBody>
      </p:sp>
      <p:sp>
        <p:nvSpPr>
          <p:cNvPr id="6" name="TextBox 5">
            <a:extLst>
              <a:ext uri="{FF2B5EF4-FFF2-40B4-BE49-F238E27FC236}">
                <a16:creationId xmlns:a16="http://schemas.microsoft.com/office/drawing/2014/main" xmlns="" id="{6C31BF18-2C86-64A9-4EA4-B951E0573213}"/>
              </a:ext>
            </a:extLst>
          </p:cNvPr>
          <p:cNvSpPr txBox="1"/>
          <p:nvPr/>
        </p:nvSpPr>
        <p:spPr>
          <a:xfrm>
            <a:off x="461209" y="2840705"/>
            <a:ext cx="7828045" cy="280076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eaLnBrk="1" hangingPunct="1">
              <a:defRPr/>
            </a:pPr>
            <a:r>
              <a:rPr lang="en-US" sz="4400" b="1" dirty="0"/>
              <a:t>John 13:35  (NASB95) — 35</a:t>
            </a:r>
            <a:r>
              <a:rPr lang="en-US" sz="4400" dirty="0"/>
              <a:t> “By this all men will know that you are My disciples, if you have love for one another.”</a:t>
            </a:r>
          </a:p>
        </p:txBody>
      </p:sp>
    </p:spTree>
    <p:extLst>
      <p:ext uri="{BB962C8B-B14F-4D97-AF65-F5344CB8AC3E}">
        <p14:creationId xmlns:p14="http://schemas.microsoft.com/office/powerpoint/2010/main" val="18404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The problem</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altLang="en-US" sz="4400" dirty="0"/>
              <a:t>The trouble in the world is </a:t>
            </a:r>
            <a:r>
              <a:rPr lang="en-US" altLang="en-US" sz="4400" b="1" u="sng" dirty="0"/>
              <a:t>NOT</a:t>
            </a:r>
            <a:r>
              <a:rPr lang="en-US" altLang="en-US" sz="4400" dirty="0"/>
              <a:t> that unbelievers live like unbelievers</a:t>
            </a:r>
          </a:p>
          <a:p>
            <a:r>
              <a:rPr lang="en-US" altLang="en-US" dirty="0"/>
              <a:t>The trouble IS that Chistian's live like unbelievers!</a:t>
            </a:r>
            <a:endParaRPr lang="en-US" altLang="en-US" sz="4400" dirty="0"/>
          </a:p>
          <a:p>
            <a:pPr marL="0" indent="0">
              <a:buNone/>
            </a:pPr>
            <a:r>
              <a:rPr lang="en-US" b="1" i="0" u="none" baseline="0" dirty="0"/>
              <a:t>17</a:t>
            </a:r>
            <a:r>
              <a:rPr lang="en-US" b="0" i="0" u="none" baseline="0" dirty="0"/>
              <a:t> Live </a:t>
            </a:r>
            <a:r>
              <a:rPr lang="en-US" b="0" i="0" u="sng" baseline="0" dirty="0"/>
              <a:t>no longer </a:t>
            </a:r>
            <a:r>
              <a:rPr lang="en-US" b="0" i="0" u="none" baseline="0" dirty="0"/>
              <a:t>as the Gentiles do</a:t>
            </a:r>
          </a:p>
          <a:p>
            <a:pPr marL="0" indent="0">
              <a:buNone/>
            </a:pPr>
            <a:endParaRPr lang="en-US" dirty="0"/>
          </a:p>
        </p:txBody>
      </p:sp>
    </p:spTree>
    <p:extLst>
      <p:ext uri="{BB962C8B-B14F-4D97-AF65-F5344CB8AC3E}">
        <p14:creationId xmlns:p14="http://schemas.microsoft.com/office/powerpoint/2010/main" val="314381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The problem</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altLang="en-US" sz="4400" dirty="0"/>
              <a:t>The trouble in the world is </a:t>
            </a:r>
            <a:r>
              <a:rPr lang="en-US" altLang="en-US" sz="4400" b="1" u="sng" dirty="0"/>
              <a:t>NOT</a:t>
            </a:r>
            <a:r>
              <a:rPr lang="en-US" altLang="en-US" sz="4400" dirty="0"/>
              <a:t> that unbelievers live like unbelievers</a:t>
            </a:r>
          </a:p>
          <a:p>
            <a:r>
              <a:rPr lang="en-US" altLang="en-US" dirty="0"/>
              <a:t>The trouble IS that Chistian's live like unbelievers!</a:t>
            </a:r>
            <a:endParaRPr lang="en-US" altLang="en-US" sz="4400" dirty="0"/>
          </a:p>
          <a:p>
            <a:pPr marL="0" indent="0">
              <a:buNone/>
            </a:pPr>
            <a:r>
              <a:rPr lang="en-US" b="1" i="0" u="none" baseline="0" dirty="0"/>
              <a:t>17</a:t>
            </a:r>
            <a:r>
              <a:rPr lang="en-US" b="0" i="0" u="none" baseline="0" dirty="0"/>
              <a:t> Live </a:t>
            </a:r>
            <a:r>
              <a:rPr lang="en-US" b="0" i="0" u="sng" baseline="0" dirty="0"/>
              <a:t>no longer </a:t>
            </a:r>
            <a:r>
              <a:rPr lang="en-US" b="0" i="0" u="none" baseline="0" dirty="0"/>
              <a:t>as the Gentiles do</a:t>
            </a:r>
          </a:p>
          <a:p>
            <a:pPr marL="0" indent="0">
              <a:buNone/>
            </a:pPr>
            <a:endParaRPr lang="en-US" dirty="0"/>
          </a:p>
        </p:txBody>
      </p:sp>
      <p:sp>
        <p:nvSpPr>
          <p:cNvPr id="5" name="TextBox 4">
            <a:extLst>
              <a:ext uri="{FF2B5EF4-FFF2-40B4-BE49-F238E27FC236}">
                <a16:creationId xmlns:a16="http://schemas.microsoft.com/office/drawing/2014/main" xmlns="" id="{A3E77842-9413-257A-BAAC-CF9E70091C35}"/>
              </a:ext>
            </a:extLst>
          </p:cNvPr>
          <p:cNvSpPr txBox="1"/>
          <p:nvPr/>
        </p:nvSpPr>
        <p:spPr>
          <a:xfrm>
            <a:off x="714375" y="2782669"/>
            <a:ext cx="6145128" cy="31700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000" b="1" dirty="0"/>
              <a:t>1 Corinthians 5:12 (NIV84) </a:t>
            </a:r>
            <a:r>
              <a:rPr lang="en-US" sz="4000" b="1" i="0" u="none" baseline="0" dirty="0"/>
              <a:t>12</a:t>
            </a:r>
            <a:r>
              <a:rPr lang="en-US" sz="4000" b="0" i="0" u="none" baseline="0" dirty="0"/>
              <a:t> What business is it of mine to judge those outside the church? Are you not to judge those inside?</a:t>
            </a:r>
          </a:p>
        </p:txBody>
      </p:sp>
    </p:spTree>
    <p:extLst>
      <p:ext uri="{BB962C8B-B14F-4D97-AF65-F5344CB8AC3E}">
        <p14:creationId xmlns:p14="http://schemas.microsoft.com/office/powerpoint/2010/main" val="780617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4:17–22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22</a:t>
            </a:r>
            <a:r>
              <a:rPr lang="en-US" b="0" i="0" u="none" baseline="0" dirty="0"/>
              <a:t> throw off your old sinful nature and your former way of life, which is corrupted by lust and deception.</a:t>
            </a:r>
            <a:endParaRPr lang="en-US" dirty="0"/>
          </a:p>
        </p:txBody>
      </p:sp>
    </p:spTree>
    <p:extLst>
      <p:ext uri="{BB962C8B-B14F-4D97-AF65-F5344CB8AC3E}">
        <p14:creationId xmlns:p14="http://schemas.microsoft.com/office/powerpoint/2010/main" val="1597394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How do we do that?</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lnSpcReduction="10000"/>
          </a:bodyPr>
          <a:lstStyle/>
          <a:p>
            <a:r>
              <a:rPr lang="en-US" dirty="0"/>
              <a:t>The “old self” is like armor</a:t>
            </a:r>
          </a:p>
          <a:p>
            <a:r>
              <a:rPr lang="en-US" dirty="0"/>
              <a:t>Behaviors we develop to survive</a:t>
            </a:r>
          </a:p>
          <a:p>
            <a:pPr lvl="1"/>
            <a:r>
              <a:rPr lang="en-US" dirty="0"/>
              <a:t>Keeping people at a distance</a:t>
            </a:r>
          </a:p>
          <a:p>
            <a:pPr lvl="1"/>
            <a:r>
              <a:rPr lang="en-US" dirty="0"/>
              <a:t>Substance abuse</a:t>
            </a:r>
          </a:p>
          <a:p>
            <a:pPr lvl="1"/>
            <a:r>
              <a:rPr lang="en-US" dirty="0"/>
              <a:t>Materialism</a:t>
            </a:r>
          </a:p>
          <a:p>
            <a:pPr lvl="1"/>
            <a:r>
              <a:rPr lang="en-US" dirty="0"/>
              <a:t>Outbursts of anger</a:t>
            </a:r>
          </a:p>
          <a:p>
            <a:pPr lvl="1"/>
            <a:endParaRPr lang="en-US" dirty="0"/>
          </a:p>
        </p:txBody>
      </p:sp>
    </p:spTree>
    <p:extLst>
      <p:ext uri="{BB962C8B-B14F-4D97-AF65-F5344CB8AC3E}">
        <p14:creationId xmlns:p14="http://schemas.microsoft.com/office/powerpoint/2010/main" val="132643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How do we do that?</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dirty="0"/>
              <a:t>So, I just stop?...</a:t>
            </a:r>
          </a:p>
          <a:p>
            <a:pPr lvl="1"/>
            <a:r>
              <a:rPr lang="en-US" dirty="0"/>
              <a:t>It’s an issue of identity</a:t>
            </a:r>
          </a:p>
          <a:p>
            <a:pPr lvl="2"/>
            <a:r>
              <a:rPr lang="en-US" dirty="0"/>
              <a:t>Lay aside the corrupt old self</a:t>
            </a:r>
          </a:p>
          <a:p>
            <a:pPr lvl="2"/>
            <a:r>
              <a:rPr lang="en-US" dirty="0"/>
              <a:t>Put on the new self</a:t>
            </a:r>
          </a:p>
          <a:p>
            <a:pPr lvl="1"/>
            <a:endParaRPr lang="en-US" dirty="0"/>
          </a:p>
        </p:txBody>
      </p:sp>
    </p:spTree>
    <p:extLst>
      <p:ext uri="{BB962C8B-B14F-4D97-AF65-F5344CB8AC3E}">
        <p14:creationId xmlns:p14="http://schemas.microsoft.com/office/powerpoint/2010/main" val="1163287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How do we do that?</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fontScale="92500" lnSpcReduction="20000"/>
          </a:bodyPr>
          <a:lstStyle/>
          <a:p>
            <a:r>
              <a:rPr lang="en-US" dirty="0"/>
              <a:t>It’s not a one-time decision</a:t>
            </a:r>
          </a:p>
          <a:p>
            <a:r>
              <a:rPr lang="en-US" dirty="0"/>
              <a:t>It’s a moment-by-moment decision</a:t>
            </a:r>
          </a:p>
          <a:p>
            <a:r>
              <a:rPr lang="en-US" dirty="0"/>
              <a:t>Understand who you are in Christ (Eph 1-3)</a:t>
            </a:r>
          </a:p>
          <a:p>
            <a:r>
              <a:rPr lang="en-US" dirty="0"/>
              <a:t>Agree that the old self is toxic</a:t>
            </a:r>
          </a:p>
          <a:p>
            <a:r>
              <a:rPr lang="en-US" dirty="0"/>
              <a:t>Begin to redirect your energy to the things that are good</a:t>
            </a:r>
          </a:p>
          <a:p>
            <a:pPr lvl="1"/>
            <a:endParaRPr lang="en-US" dirty="0"/>
          </a:p>
        </p:txBody>
      </p:sp>
    </p:spTree>
    <p:extLst>
      <p:ext uri="{BB962C8B-B14F-4D97-AF65-F5344CB8AC3E}">
        <p14:creationId xmlns:p14="http://schemas.microsoft.com/office/powerpoint/2010/main" val="293355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How do we do that?</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dirty="0"/>
              <a:t>You become righteous by asking for forgiveness (John 1)</a:t>
            </a:r>
          </a:p>
          <a:p>
            <a:r>
              <a:rPr lang="en-US" dirty="0"/>
              <a:t>Learn what is good and evil from God</a:t>
            </a:r>
          </a:p>
          <a:p>
            <a:pPr lvl="1"/>
            <a:endParaRPr lang="en-US" dirty="0"/>
          </a:p>
        </p:txBody>
      </p:sp>
      <p:sp>
        <p:nvSpPr>
          <p:cNvPr id="5" name="TextBox 4">
            <a:extLst>
              <a:ext uri="{FF2B5EF4-FFF2-40B4-BE49-F238E27FC236}">
                <a16:creationId xmlns:a16="http://schemas.microsoft.com/office/drawing/2014/main" xmlns="" id="{C0F32F59-84FD-820C-35F7-919F3C12E5AC}"/>
              </a:ext>
            </a:extLst>
          </p:cNvPr>
          <p:cNvSpPr txBox="1"/>
          <p:nvPr/>
        </p:nvSpPr>
        <p:spPr>
          <a:xfrm>
            <a:off x="225630" y="3469943"/>
            <a:ext cx="11649692" cy="31700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000" b="1" dirty="0"/>
              <a:t>Romans 12:2 (NIV84) — </a:t>
            </a:r>
            <a:r>
              <a:rPr lang="en-US" sz="4000" b="1" i="0" u="none" baseline="0" dirty="0"/>
              <a:t>2</a:t>
            </a:r>
            <a:r>
              <a:rPr lang="en-US" sz="4000" b="0" i="0" u="none" baseline="0" dirty="0"/>
              <a:t> Do not conform any longer to the pattern of this world, but be transformed by the renewing of your mind. Then you will be able to test and approve what God’s will is—his good, pleasing and perfect will.</a:t>
            </a:r>
          </a:p>
        </p:txBody>
      </p:sp>
    </p:spTree>
    <p:extLst>
      <p:ext uri="{BB962C8B-B14F-4D97-AF65-F5344CB8AC3E}">
        <p14:creationId xmlns:p14="http://schemas.microsoft.com/office/powerpoint/2010/main" val="658786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How do we do that?</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dirty="0"/>
              <a:t>You become righteous by asking for forgiveness (John 1)</a:t>
            </a:r>
          </a:p>
          <a:p>
            <a:r>
              <a:rPr lang="en-US" dirty="0"/>
              <a:t>You learn what is good and bad from God</a:t>
            </a:r>
          </a:p>
          <a:p>
            <a:r>
              <a:rPr lang="en-US" dirty="0"/>
              <a:t>Put the truth of God into practice</a:t>
            </a:r>
          </a:p>
          <a:p>
            <a:r>
              <a:rPr lang="en-US" dirty="0"/>
              <a:t>Be prepared to fail A LOT along the way</a:t>
            </a:r>
          </a:p>
          <a:p>
            <a:pPr lvl="1"/>
            <a:endParaRPr lang="en-US" dirty="0"/>
          </a:p>
        </p:txBody>
      </p:sp>
    </p:spTree>
    <p:extLst>
      <p:ext uri="{BB962C8B-B14F-4D97-AF65-F5344CB8AC3E}">
        <p14:creationId xmlns:p14="http://schemas.microsoft.com/office/powerpoint/2010/main" val="382508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93633A-FB0E-6519-1210-597F16188118}"/>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xmlns="" id="{4811213C-A776-BC51-36F9-7530F7475EFE}"/>
              </a:ext>
            </a:extLst>
          </p:cNvPr>
          <p:cNvSpPr>
            <a:spLocks noGrp="1"/>
          </p:cNvSpPr>
          <p:nvPr>
            <p:ph idx="1"/>
          </p:nvPr>
        </p:nvSpPr>
        <p:spPr/>
        <p:txBody>
          <a:bodyPr/>
          <a:lstStyle/>
          <a:p>
            <a:r>
              <a:rPr lang="en-US" dirty="0"/>
              <a:t>Chapters 1-3=All that God has done</a:t>
            </a:r>
          </a:p>
          <a:p>
            <a:r>
              <a:rPr lang="en-US" dirty="0"/>
              <a:t>Chapter 4- How this should impact our lives</a:t>
            </a:r>
          </a:p>
        </p:txBody>
      </p:sp>
    </p:spTree>
    <p:extLst>
      <p:ext uri="{BB962C8B-B14F-4D97-AF65-F5344CB8AC3E}">
        <p14:creationId xmlns:p14="http://schemas.microsoft.com/office/powerpoint/2010/main" val="2506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How do we do that?</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dirty="0"/>
              <a:t>This=Fighting the good fight</a:t>
            </a:r>
          </a:p>
          <a:p>
            <a:pPr marL="457223" lvl="1" indent="0">
              <a:buNone/>
            </a:pPr>
            <a:endParaRPr lang="en-US" dirty="0"/>
          </a:p>
          <a:p>
            <a:pPr lvl="1"/>
            <a:endParaRPr lang="en-US" dirty="0"/>
          </a:p>
        </p:txBody>
      </p:sp>
    </p:spTree>
    <p:extLst>
      <p:ext uri="{BB962C8B-B14F-4D97-AF65-F5344CB8AC3E}">
        <p14:creationId xmlns:p14="http://schemas.microsoft.com/office/powerpoint/2010/main" val="3127658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How do we do that?</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dirty="0"/>
              <a:t>This=Fighting the good fight</a:t>
            </a:r>
          </a:p>
          <a:p>
            <a:pPr marL="457223" lvl="1" indent="0">
              <a:buNone/>
            </a:pPr>
            <a:endParaRPr lang="en-US" dirty="0"/>
          </a:p>
          <a:p>
            <a:pPr lvl="1"/>
            <a:endParaRPr lang="en-US" dirty="0"/>
          </a:p>
        </p:txBody>
      </p:sp>
      <p:sp>
        <p:nvSpPr>
          <p:cNvPr id="4" name="TextBox 3">
            <a:extLst>
              <a:ext uri="{FF2B5EF4-FFF2-40B4-BE49-F238E27FC236}">
                <a16:creationId xmlns:a16="http://schemas.microsoft.com/office/drawing/2014/main" xmlns="" id="{43A68AEC-29B3-6BC7-CBF3-D998FE60A7A9}"/>
              </a:ext>
            </a:extLst>
          </p:cNvPr>
          <p:cNvSpPr txBox="1"/>
          <p:nvPr/>
        </p:nvSpPr>
        <p:spPr>
          <a:xfrm>
            <a:off x="324852" y="516577"/>
            <a:ext cx="11641517" cy="563231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000" b="1" dirty="0"/>
              <a:t>Romans 7:22–25 (NIV84) — </a:t>
            </a:r>
            <a:r>
              <a:rPr lang="en-US" sz="4000" b="1" i="0" u="none" baseline="0" dirty="0"/>
              <a:t>22</a:t>
            </a:r>
            <a:r>
              <a:rPr lang="en-US" sz="4000" b="0" i="0" u="none" baseline="0" dirty="0"/>
              <a:t> For in my inner being I delight in God’s law; </a:t>
            </a:r>
            <a:r>
              <a:rPr lang="en-US" sz="4000" b="1" i="0" u="none" baseline="0" dirty="0"/>
              <a:t>23</a:t>
            </a:r>
            <a:r>
              <a:rPr lang="en-US" sz="4000" b="0" i="0" u="none" baseline="0" dirty="0"/>
              <a:t> but I see another law at work in the members of my body, waging war against the law of my mind and making me a prisoner of the law of sin at work within my members. </a:t>
            </a:r>
            <a:r>
              <a:rPr lang="en-US" sz="4000" b="1" i="0" u="none" baseline="0" dirty="0"/>
              <a:t>24</a:t>
            </a:r>
            <a:r>
              <a:rPr lang="en-US" sz="4000" b="0" i="0" u="none" baseline="0" dirty="0"/>
              <a:t> What a wretched man I am! Who will rescue me from this body of death? </a:t>
            </a:r>
            <a:r>
              <a:rPr lang="en-US" sz="4000" b="1" i="0" u="none" baseline="0" dirty="0"/>
              <a:t>25</a:t>
            </a:r>
            <a:r>
              <a:rPr lang="en-US" sz="4000" b="0" i="0" u="none" baseline="0" dirty="0"/>
              <a:t> Thanks be to God—through Jesus Christ our Lord! So then, I myself in my mind am a slave to God’s law, but in the sinful nature a slave to the law of sin.</a:t>
            </a:r>
          </a:p>
        </p:txBody>
      </p:sp>
    </p:spTree>
    <p:extLst>
      <p:ext uri="{BB962C8B-B14F-4D97-AF65-F5344CB8AC3E}">
        <p14:creationId xmlns:p14="http://schemas.microsoft.com/office/powerpoint/2010/main" val="2585549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How do we do that?</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dirty="0"/>
              <a:t>This=Fighting the good fight</a:t>
            </a:r>
          </a:p>
          <a:p>
            <a:pPr marL="457223" lvl="1" indent="0">
              <a:buNone/>
            </a:pPr>
            <a:endParaRPr lang="en-US" dirty="0"/>
          </a:p>
          <a:p>
            <a:pPr lvl="1"/>
            <a:endParaRPr lang="en-US" dirty="0"/>
          </a:p>
        </p:txBody>
      </p:sp>
      <p:sp>
        <p:nvSpPr>
          <p:cNvPr id="5" name="TextBox 4">
            <a:extLst>
              <a:ext uri="{FF2B5EF4-FFF2-40B4-BE49-F238E27FC236}">
                <a16:creationId xmlns:a16="http://schemas.microsoft.com/office/drawing/2014/main" xmlns="" id="{D2EAADD8-7012-641D-D58C-BAF6C107FE1D}"/>
              </a:ext>
            </a:extLst>
          </p:cNvPr>
          <p:cNvSpPr txBox="1"/>
          <p:nvPr/>
        </p:nvSpPr>
        <p:spPr>
          <a:xfrm>
            <a:off x="225630" y="2958987"/>
            <a:ext cx="11641517" cy="132343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000" b="1" dirty="0"/>
              <a:t>2 Timothy 4:7 (NIV84) — </a:t>
            </a:r>
            <a:r>
              <a:rPr lang="en-US" sz="4000" b="1" i="0" u="none" baseline="0" dirty="0"/>
              <a:t>7</a:t>
            </a:r>
            <a:r>
              <a:rPr lang="en-US" sz="4000" b="0" i="0" u="none" baseline="0" dirty="0"/>
              <a:t> I have fought the good fight, I have finished the race, I have kept the faith.</a:t>
            </a:r>
          </a:p>
        </p:txBody>
      </p:sp>
    </p:spTree>
    <p:extLst>
      <p:ext uri="{BB962C8B-B14F-4D97-AF65-F5344CB8AC3E}">
        <p14:creationId xmlns:p14="http://schemas.microsoft.com/office/powerpoint/2010/main" val="2377481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How do we do that?</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r>
              <a:rPr lang="en-US" dirty="0"/>
              <a:t>It’s the opposite of doing what comes naturally</a:t>
            </a:r>
          </a:p>
          <a:p>
            <a:pPr marL="0" indent="0">
              <a:buNone/>
            </a:pPr>
            <a:endParaRPr lang="en-US" dirty="0"/>
          </a:p>
          <a:p>
            <a:pPr marL="457223" lvl="1" indent="0">
              <a:buNone/>
            </a:pPr>
            <a:endParaRPr lang="en-US" dirty="0"/>
          </a:p>
          <a:p>
            <a:pPr lvl="1"/>
            <a:endParaRPr lang="en-US" dirty="0"/>
          </a:p>
        </p:txBody>
      </p:sp>
    </p:spTree>
    <p:extLst>
      <p:ext uri="{BB962C8B-B14F-4D97-AF65-F5344CB8AC3E}">
        <p14:creationId xmlns:p14="http://schemas.microsoft.com/office/powerpoint/2010/main" val="323824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23</a:t>
            </a:r>
            <a:r>
              <a:rPr lang="en-US" b="0" i="0" u="none" baseline="0" dirty="0"/>
              <a:t> Instead, let the Spirit renew your thoughts and attitudes. </a:t>
            </a:r>
            <a:r>
              <a:rPr lang="en-US" b="1" i="0" u="none" baseline="0" dirty="0"/>
              <a:t>24</a:t>
            </a:r>
            <a:r>
              <a:rPr lang="en-US" b="0" i="0" u="none" baseline="0" dirty="0"/>
              <a:t> Put on your new nature, created to be like God—truly righteous and holy. </a:t>
            </a:r>
          </a:p>
        </p:txBody>
      </p:sp>
    </p:spTree>
    <p:extLst>
      <p:ext uri="{BB962C8B-B14F-4D97-AF65-F5344CB8AC3E}">
        <p14:creationId xmlns:p14="http://schemas.microsoft.com/office/powerpoint/2010/main" val="3339428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25</a:t>
            </a:r>
            <a:r>
              <a:rPr lang="en-US" b="0" i="0" u="none" baseline="0" dirty="0"/>
              <a:t> So stop telling lies. Let us tell our neighbors the truth, for we are all parts of the same body. </a:t>
            </a:r>
          </a:p>
        </p:txBody>
      </p:sp>
      <p:graphicFrame>
        <p:nvGraphicFramePr>
          <p:cNvPr id="4" name="Table 3">
            <a:extLst>
              <a:ext uri="{FF2B5EF4-FFF2-40B4-BE49-F238E27FC236}">
                <a16:creationId xmlns:a16="http://schemas.microsoft.com/office/drawing/2014/main" xmlns="" id="{F2B86078-A054-0F58-AEA3-03CC6D303572}"/>
              </a:ext>
            </a:extLst>
          </p:cNvPr>
          <p:cNvGraphicFramePr>
            <a:graphicFrameLocks noGrp="1"/>
          </p:cNvGraphicFramePr>
          <p:nvPr>
            <p:extLst>
              <p:ext uri="{D42A27DB-BD31-4B8C-83A1-F6EECF244321}">
                <p14:modId xmlns:p14="http://schemas.microsoft.com/office/powerpoint/2010/main" val="3045266135"/>
              </p:ext>
            </p:extLst>
          </p:nvPr>
        </p:nvGraphicFramePr>
        <p:xfrm>
          <a:off x="1552697" y="3664850"/>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Truth is secondary to feelings</a:t>
                      </a:r>
                    </a:p>
                  </a:txBody>
                  <a:tcPr marT="45722" marB="45722"/>
                </a:tc>
                <a:tc>
                  <a:txBody>
                    <a:bodyPr/>
                    <a:lstStyle/>
                    <a:p>
                      <a:pPr marL="457200" indent="-457200">
                        <a:buFont typeface="Arial" panose="020B0604020202020204" pitchFamily="34" charset="0"/>
                        <a:buChar char="•"/>
                      </a:pP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56418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25</a:t>
            </a:r>
            <a:r>
              <a:rPr lang="en-US" b="0" i="0" u="none" baseline="0" dirty="0"/>
              <a:t> So stop telling lies. Let us tell our neighbors the truth, for we are all parts of the same body. </a:t>
            </a:r>
          </a:p>
        </p:txBody>
      </p:sp>
      <p:graphicFrame>
        <p:nvGraphicFramePr>
          <p:cNvPr id="4" name="Table 3">
            <a:extLst>
              <a:ext uri="{FF2B5EF4-FFF2-40B4-BE49-F238E27FC236}">
                <a16:creationId xmlns:a16="http://schemas.microsoft.com/office/drawing/2014/main" xmlns="" id="{F2B86078-A054-0F58-AEA3-03CC6D303572}"/>
              </a:ext>
            </a:extLst>
          </p:cNvPr>
          <p:cNvGraphicFramePr>
            <a:graphicFrameLocks noGrp="1"/>
          </p:cNvGraphicFramePr>
          <p:nvPr/>
        </p:nvGraphicFramePr>
        <p:xfrm>
          <a:off x="1552697" y="3664850"/>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Truth is secondary to feelings</a:t>
                      </a:r>
                    </a:p>
                  </a:txBody>
                  <a:tcPr marT="45722" marB="45722"/>
                </a:tc>
                <a:tc>
                  <a:txBody>
                    <a:bodyPr/>
                    <a:lstStyle/>
                    <a:p>
                      <a:pPr marL="457200" indent="-457200">
                        <a:buFont typeface="Arial" panose="020B0604020202020204" pitchFamily="34" charset="0"/>
                        <a:buChar char="•"/>
                      </a:pPr>
                      <a:r>
                        <a:rPr lang="en-US" sz="3600" dirty="0"/>
                        <a:t>Truth is</a:t>
                      </a:r>
                      <a:r>
                        <a:rPr lang="en-US" sz="3600" baseline="0" dirty="0"/>
                        <a:t> the foundation for action</a:t>
                      </a: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65641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25</a:t>
            </a:r>
            <a:r>
              <a:rPr lang="en-US" b="0" i="0" u="none" baseline="0" dirty="0"/>
              <a:t> So stop telling lies. Let us tell our neighbors the truth, for we are all parts of the same body. </a:t>
            </a:r>
          </a:p>
        </p:txBody>
      </p:sp>
      <p:graphicFrame>
        <p:nvGraphicFramePr>
          <p:cNvPr id="4" name="Table 3">
            <a:extLst>
              <a:ext uri="{FF2B5EF4-FFF2-40B4-BE49-F238E27FC236}">
                <a16:creationId xmlns:a16="http://schemas.microsoft.com/office/drawing/2014/main" xmlns="" id="{F2B86078-A054-0F58-AEA3-03CC6D303572}"/>
              </a:ext>
            </a:extLst>
          </p:cNvPr>
          <p:cNvGraphicFramePr>
            <a:graphicFrameLocks noGrp="1"/>
          </p:cNvGraphicFramePr>
          <p:nvPr>
            <p:extLst>
              <p:ext uri="{D42A27DB-BD31-4B8C-83A1-F6EECF244321}">
                <p14:modId xmlns:p14="http://schemas.microsoft.com/office/powerpoint/2010/main" val="2311295805"/>
              </p:ext>
            </p:extLst>
          </p:nvPr>
        </p:nvGraphicFramePr>
        <p:xfrm>
          <a:off x="1552697" y="3664850"/>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Willing to lie to protect self from consequences</a:t>
                      </a:r>
                    </a:p>
                  </a:txBody>
                  <a:tcPr marT="45722" marB="45722"/>
                </a:tc>
                <a:tc>
                  <a:txBody>
                    <a:bodyPr/>
                    <a:lstStyle/>
                    <a:p>
                      <a:pPr marL="457200" indent="-457200">
                        <a:buFont typeface="Arial" panose="020B0604020202020204" pitchFamily="34" charset="0"/>
                        <a:buChar char="•"/>
                      </a:pP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680820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25</a:t>
            </a:r>
            <a:r>
              <a:rPr lang="en-US" b="0" i="0" u="none" baseline="0" dirty="0"/>
              <a:t> So stop telling lies. Let us tell our neighbors the truth, for we are all parts of the same body. </a:t>
            </a:r>
          </a:p>
        </p:txBody>
      </p:sp>
      <p:graphicFrame>
        <p:nvGraphicFramePr>
          <p:cNvPr id="4" name="Table 3">
            <a:extLst>
              <a:ext uri="{FF2B5EF4-FFF2-40B4-BE49-F238E27FC236}">
                <a16:creationId xmlns:a16="http://schemas.microsoft.com/office/drawing/2014/main" xmlns="" id="{F2B86078-A054-0F58-AEA3-03CC6D303572}"/>
              </a:ext>
            </a:extLst>
          </p:cNvPr>
          <p:cNvGraphicFramePr>
            <a:graphicFrameLocks noGrp="1"/>
          </p:cNvGraphicFramePr>
          <p:nvPr/>
        </p:nvGraphicFramePr>
        <p:xfrm>
          <a:off x="1552697" y="3664850"/>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Willing to lie to protect self from consequences</a:t>
                      </a:r>
                    </a:p>
                  </a:txBody>
                  <a:tcPr marT="45722" marB="45722"/>
                </a:tc>
                <a:tc>
                  <a:txBody>
                    <a:bodyPr/>
                    <a:lstStyle/>
                    <a:p>
                      <a:pPr marL="457200" indent="-457200">
                        <a:buFont typeface="Arial" panose="020B0604020202020204" pitchFamily="34" charset="0"/>
                        <a:buChar char="•"/>
                      </a:pPr>
                      <a:r>
                        <a:rPr lang="en-US" sz="3600" dirty="0"/>
                        <a:t>Willing to be transparent about failures</a:t>
                      </a:r>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248762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25</a:t>
            </a:r>
            <a:r>
              <a:rPr lang="en-US" b="0" i="0" u="none" baseline="0" dirty="0"/>
              <a:t> So stop telling lies. Let us tell our neighbors the truth, </a:t>
            </a:r>
            <a:r>
              <a:rPr lang="en-US" b="0" i="0" u="sng" baseline="0" dirty="0"/>
              <a:t>for we are all parts of the same body</a:t>
            </a:r>
            <a:r>
              <a:rPr lang="en-US" b="0" i="0" u="none" baseline="0" dirty="0"/>
              <a:t>. </a:t>
            </a:r>
          </a:p>
        </p:txBody>
      </p:sp>
      <p:sp>
        <p:nvSpPr>
          <p:cNvPr id="5" name="TextBox 4">
            <a:extLst>
              <a:ext uri="{FF2B5EF4-FFF2-40B4-BE49-F238E27FC236}">
                <a16:creationId xmlns:a16="http://schemas.microsoft.com/office/drawing/2014/main" xmlns="" id="{7141F38D-C515-E733-7808-3D5E54593A90}"/>
              </a:ext>
            </a:extLst>
          </p:cNvPr>
          <p:cNvSpPr txBox="1"/>
          <p:nvPr/>
        </p:nvSpPr>
        <p:spPr>
          <a:xfrm>
            <a:off x="2812219" y="4072792"/>
            <a:ext cx="6785784" cy="1015663"/>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defRPr/>
            </a:pPr>
            <a:r>
              <a:rPr lang="en-US" sz="6000" dirty="0"/>
              <a:t>A communal identity</a:t>
            </a:r>
          </a:p>
        </p:txBody>
      </p:sp>
    </p:spTree>
    <p:extLst>
      <p:ext uri="{BB962C8B-B14F-4D97-AF65-F5344CB8AC3E}">
        <p14:creationId xmlns:p14="http://schemas.microsoft.com/office/powerpoint/2010/main" val="297915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4:17–22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lnSpcReduction="10000"/>
          </a:bodyPr>
          <a:lstStyle/>
          <a:p>
            <a:pPr marL="0" indent="0">
              <a:buNone/>
            </a:pPr>
            <a:r>
              <a:rPr lang="en-US" b="1" i="0" u="none" baseline="0" dirty="0"/>
              <a:t>17</a:t>
            </a:r>
            <a:r>
              <a:rPr lang="en-US" b="0" i="0" u="none" baseline="0" dirty="0"/>
              <a:t> With the Lord’s authority I say this: Live no longer as the Gentiles do, for they are hopelessly confused. </a:t>
            </a:r>
            <a:r>
              <a:rPr lang="en-US" b="1" i="0" u="none" baseline="0" dirty="0"/>
              <a:t>18</a:t>
            </a:r>
            <a:r>
              <a:rPr lang="en-US" b="0" i="0" u="none" baseline="0" dirty="0"/>
              <a:t> Their minds are full of darkness; they wander far from the life God gives because they have closed their minds and hardened their hearts against him. </a:t>
            </a:r>
            <a:endParaRPr lang="en-US" dirty="0"/>
          </a:p>
        </p:txBody>
      </p:sp>
    </p:spTree>
    <p:extLst>
      <p:ext uri="{BB962C8B-B14F-4D97-AF65-F5344CB8AC3E}">
        <p14:creationId xmlns:p14="http://schemas.microsoft.com/office/powerpoint/2010/main" val="468725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26</a:t>
            </a:r>
            <a:r>
              <a:rPr lang="en-US" b="0" i="0" u="none" baseline="0" dirty="0"/>
              <a:t> And “don’t sin by letting anger control you.” Don’t let the sun go down while you are still angry, </a:t>
            </a:r>
            <a:r>
              <a:rPr lang="en-US" b="1" i="0" u="none" baseline="0" dirty="0"/>
              <a:t>27</a:t>
            </a:r>
            <a:r>
              <a:rPr lang="en-US" b="0" i="0" u="none" baseline="0" dirty="0"/>
              <a:t> for anger gives a foothold to the devil. </a:t>
            </a:r>
          </a:p>
        </p:txBody>
      </p:sp>
      <p:graphicFrame>
        <p:nvGraphicFramePr>
          <p:cNvPr id="4" name="Table 3">
            <a:extLst>
              <a:ext uri="{FF2B5EF4-FFF2-40B4-BE49-F238E27FC236}">
                <a16:creationId xmlns:a16="http://schemas.microsoft.com/office/drawing/2014/main" xmlns="" id="{FC8AB809-FE06-10DB-A87E-D5E308F4A358}"/>
              </a:ext>
            </a:extLst>
          </p:cNvPr>
          <p:cNvGraphicFramePr>
            <a:graphicFrameLocks noGrp="1"/>
          </p:cNvGraphicFramePr>
          <p:nvPr>
            <p:extLst>
              <p:ext uri="{D42A27DB-BD31-4B8C-83A1-F6EECF244321}">
                <p14:modId xmlns:p14="http://schemas.microsoft.com/office/powerpoint/2010/main" val="3860046332"/>
              </p:ext>
            </p:extLst>
          </p:nvPr>
        </p:nvGraphicFramePr>
        <p:xfrm>
          <a:off x="1859628" y="4170008"/>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Anger</a:t>
                      </a:r>
                      <a:r>
                        <a:rPr lang="en-US" sz="3600" baseline="0" dirty="0"/>
                        <a:t> must be vented so I feel better</a:t>
                      </a:r>
                      <a:endParaRPr lang="en-US" sz="3600" dirty="0"/>
                    </a:p>
                  </a:txBody>
                  <a:tcPr marT="45722" marB="45722"/>
                </a:tc>
                <a:tc>
                  <a:txBody>
                    <a:bodyPr/>
                    <a:lstStyle/>
                    <a:p>
                      <a:pPr marL="457200" indent="-457200">
                        <a:buFont typeface="Arial" panose="020B0604020202020204" pitchFamily="34" charset="0"/>
                        <a:buChar char="•"/>
                      </a:pP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64166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26</a:t>
            </a:r>
            <a:r>
              <a:rPr lang="en-US" b="0" i="0" u="none" baseline="0" dirty="0"/>
              <a:t> And “don’t sin by letting anger control you.” Don’t let the sun go down while you are still angry, </a:t>
            </a:r>
            <a:r>
              <a:rPr lang="en-US" b="1" i="0" u="none" baseline="0" dirty="0"/>
              <a:t>27</a:t>
            </a:r>
            <a:r>
              <a:rPr lang="en-US" b="0" i="0" u="none" baseline="0" dirty="0"/>
              <a:t> for anger gives a foothold to the devil. </a:t>
            </a:r>
          </a:p>
        </p:txBody>
      </p:sp>
      <p:graphicFrame>
        <p:nvGraphicFramePr>
          <p:cNvPr id="4" name="Table 3">
            <a:extLst>
              <a:ext uri="{FF2B5EF4-FFF2-40B4-BE49-F238E27FC236}">
                <a16:creationId xmlns:a16="http://schemas.microsoft.com/office/drawing/2014/main" xmlns="" id="{FC8AB809-FE06-10DB-A87E-D5E308F4A358}"/>
              </a:ext>
            </a:extLst>
          </p:cNvPr>
          <p:cNvGraphicFramePr>
            <a:graphicFrameLocks noGrp="1"/>
          </p:cNvGraphicFramePr>
          <p:nvPr>
            <p:extLst>
              <p:ext uri="{D42A27DB-BD31-4B8C-83A1-F6EECF244321}">
                <p14:modId xmlns:p14="http://schemas.microsoft.com/office/powerpoint/2010/main" val="3883455516"/>
              </p:ext>
            </p:extLst>
          </p:nvPr>
        </p:nvGraphicFramePr>
        <p:xfrm>
          <a:off x="1859628" y="4170008"/>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Anger</a:t>
                      </a:r>
                      <a:r>
                        <a:rPr lang="en-US" sz="3600" baseline="0" dirty="0"/>
                        <a:t> must be vented so I feel better</a:t>
                      </a:r>
                      <a:endParaRPr lang="en-US" sz="3600" dirty="0"/>
                    </a:p>
                  </a:txBody>
                  <a:tcPr marT="45722" marB="45722"/>
                </a:tc>
                <a:tc>
                  <a:txBody>
                    <a:bodyPr/>
                    <a:lstStyle/>
                    <a:p>
                      <a:pPr marL="457200" indent="-457200">
                        <a:buFont typeface="Arial" panose="020B0604020202020204" pitchFamily="34" charset="0"/>
                        <a:buChar char="•"/>
                      </a:pPr>
                      <a:r>
                        <a:rPr lang="en-US" sz="3600" dirty="0"/>
                        <a:t>How I affect others is more important</a:t>
                      </a:r>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5038077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26</a:t>
            </a:r>
            <a:r>
              <a:rPr lang="en-US" b="0" i="0" u="none" baseline="0" dirty="0"/>
              <a:t> And “don’t sin by letting anger control you.” Don’t let the sun go down while you are still angry, </a:t>
            </a:r>
            <a:r>
              <a:rPr lang="en-US" b="1" i="0" u="none" baseline="0" dirty="0"/>
              <a:t>27</a:t>
            </a:r>
            <a:r>
              <a:rPr lang="en-US" b="0" i="0" u="none" baseline="0" dirty="0"/>
              <a:t> for anger gives a foothold to the devil. </a:t>
            </a:r>
          </a:p>
        </p:txBody>
      </p:sp>
      <p:graphicFrame>
        <p:nvGraphicFramePr>
          <p:cNvPr id="4" name="Table 3">
            <a:extLst>
              <a:ext uri="{FF2B5EF4-FFF2-40B4-BE49-F238E27FC236}">
                <a16:creationId xmlns:a16="http://schemas.microsoft.com/office/drawing/2014/main" xmlns="" id="{FC8AB809-FE06-10DB-A87E-D5E308F4A358}"/>
              </a:ext>
            </a:extLst>
          </p:cNvPr>
          <p:cNvGraphicFramePr>
            <a:graphicFrameLocks noGrp="1"/>
          </p:cNvGraphicFramePr>
          <p:nvPr>
            <p:extLst>
              <p:ext uri="{D42A27DB-BD31-4B8C-83A1-F6EECF244321}">
                <p14:modId xmlns:p14="http://schemas.microsoft.com/office/powerpoint/2010/main" val="1620805246"/>
              </p:ext>
            </p:extLst>
          </p:nvPr>
        </p:nvGraphicFramePr>
        <p:xfrm>
          <a:off x="1859628" y="4170008"/>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Holding a grudge to protect self</a:t>
                      </a:r>
                    </a:p>
                  </a:txBody>
                  <a:tcPr marT="45722" marB="45722"/>
                </a:tc>
                <a:tc>
                  <a:txBody>
                    <a:bodyPr/>
                    <a:lstStyle/>
                    <a:p>
                      <a:pPr marL="457200" indent="-457200">
                        <a:buFont typeface="Arial" panose="020B0604020202020204" pitchFamily="34" charset="0"/>
                        <a:buChar char="•"/>
                      </a:pP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0635330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26</a:t>
            </a:r>
            <a:r>
              <a:rPr lang="en-US" b="0" i="0" u="none" baseline="0" dirty="0"/>
              <a:t> And “don’t sin by letting anger control you.” Don’t let the sun go down while you are still angry, </a:t>
            </a:r>
            <a:r>
              <a:rPr lang="en-US" b="1" i="0" u="none" baseline="0" dirty="0"/>
              <a:t>27</a:t>
            </a:r>
            <a:r>
              <a:rPr lang="en-US" b="0" i="0" u="none" baseline="0" dirty="0"/>
              <a:t> for anger gives a foothold to the devil. </a:t>
            </a:r>
          </a:p>
        </p:txBody>
      </p:sp>
      <p:graphicFrame>
        <p:nvGraphicFramePr>
          <p:cNvPr id="4" name="Table 3">
            <a:extLst>
              <a:ext uri="{FF2B5EF4-FFF2-40B4-BE49-F238E27FC236}">
                <a16:creationId xmlns:a16="http://schemas.microsoft.com/office/drawing/2014/main" xmlns="" id="{FC8AB809-FE06-10DB-A87E-D5E308F4A358}"/>
              </a:ext>
            </a:extLst>
          </p:cNvPr>
          <p:cNvGraphicFramePr>
            <a:graphicFrameLocks noGrp="1"/>
          </p:cNvGraphicFramePr>
          <p:nvPr/>
        </p:nvGraphicFramePr>
        <p:xfrm>
          <a:off x="1859628" y="4170008"/>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Holding a grudge to protect self</a:t>
                      </a:r>
                    </a:p>
                  </a:txBody>
                  <a:tcPr marT="45722" marB="45722"/>
                </a:tc>
                <a:tc>
                  <a:txBody>
                    <a:bodyPr/>
                    <a:lstStyle/>
                    <a:p>
                      <a:pPr marL="457200" indent="-457200">
                        <a:buFont typeface="Arial" panose="020B0604020202020204" pitchFamily="34" charset="0"/>
                        <a:buChar char="•"/>
                      </a:pPr>
                      <a:r>
                        <a:rPr lang="en-US" sz="3600" dirty="0"/>
                        <a:t>Unity and forgiveness before self</a:t>
                      </a:r>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6106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28</a:t>
            </a:r>
            <a:r>
              <a:rPr lang="en-US" b="0" i="0" u="none" baseline="0" dirty="0"/>
              <a:t> If you are a thief, quit stealing. Instead, use your hands for good hard work, and then give generously to others in need. </a:t>
            </a:r>
          </a:p>
        </p:txBody>
      </p:sp>
      <p:graphicFrame>
        <p:nvGraphicFramePr>
          <p:cNvPr id="4" name="Table 3">
            <a:extLst>
              <a:ext uri="{FF2B5EF4-FFF2-40B4-BE49-F238E27FC236}">
                <a16:creationId xmlns:a16="http://schemas.microsoft.com/office/drawing/2014/main" xmlns="" id="{8ABB98CE-FD73-BC74-D9E0-AC35F8E5FB50}"/>
              </a:ext>
            </a:extLst>
          </p:cNvPr>
          <p:cNvGraphicFramePr>
            <a:graphicFrameLocks noGrp="1"/>
          </p:cNvGraphicFramePr>
          <p:nvPr>
            <p:extLst>
              <p:ext uri="{D42A27DB-BD31-4B8C-83A1-F6EECF244321}">
                <p14:modId xmlns:p14="http://schemas.microsoft.com/office/powerpoint/2010/main" val="1669939903"/>
              </p:ext>
            </p:extLst>
          </p:nvPr>
        </p:nvGraphicFramePr>
        <p:xfrm>
          <a:off x="1859628" y="4170008"/>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Being a taker</a:t>
                      </a:r>
                    </a:p>
                  </a:txBody>
                  <a:tcPr marT="45722" marB="45722"/>
                </a:tc>
                <a:tc>
                  <a:txBody>
                    <a:bodyPr/>
                    <a:lstStyle/>
                    <a:p>
                      <a:pPr marL="457200" indent="-457200">
                        <a:buFont typeface="Arial" panose="020B0604020202020204" pitchFamily="34" charset="0"/>
                        <a:buChar char="•"/>
                      </a:pP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96804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28</a:t>
            </a:r>
            <a:r>
              <a:rPr lang="en-US" b="0" i="0" u="none" baseline="0" dirty="0"/>
              <a:t> If you are a thief, quit stealing. Instead, use your hands for good hard work, and then give generously to others in need. </a:t>
            </a:r>
          </a:p>
        </p:txBody>
      </p:sp>
      <p:graphicFrame>
        <p:nvGraphicFramePr>
          <p:cNvPr id="4" name="Table 3">
            <a:extLst>
              <a:ext uri="{FF2B5EF4-FFF2-40B4-BE49-F238E27FC236}">
                <a16:creationId xmlns:a16="http://schemas.microsoft.com/office/drawing/2014/main" xmlns="" id="{8ABB98CE-FD73-BC74-D9E0-AC35F8E5FB50}"/>
              </a:ext>
            </a:extLst>
          </p:cNvPr>
          <p:cNvGraphicFramePr>
            <a:graphicFrameLocks noGrp="1"/>
          </p:cNvGraphicFramePr>
          <p:nvPr/>
        </p:nvGraphicFramePr>
        <p:xfrm>
          <a:off x="1859628" y="4170008"/>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Being a taker</a:t>
                      </a:r>
                    </a:p>
                  </a:txBody>
                  <a:tcPr marT="45722" marB="45722"/>
                </a:tc>
                <a:tc>
                  <a:txBody>
                    <a:bodyPr/>
                    <a:lstStyle/>
                    <a:p>
                      <a:pPr marL="457200" indent="-457200">
                        <a:buFont typeface="Arial" panose="020B0604020202020204" pitchFamily="34" charset="0"/>
                        <a:buChar char="•"/>
                      </a:pPr>
                      <a:r>
                        <a:rPr lang="en-US" sz="3600" dirty="0"/>
                        <a:t>Being a provider to give to others</a:t>
                      </a:r>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9386550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28</a:t>
            </a:r>
            <a:r>
              <a:rPr lang="en-US" b="0" i="0" u="none" baseline="0" dirty="0"/>
              <a:t> If you are a thief, quit stealing. Instead, use your hands for good hard work, and then give generously to others in need. </a:t>
            </a:r>
          </a:p>
        </p:txBody>
      </p:sp>
      <p:graphicFrame>
        <p:nvGraphicFramePr>
          <p:cNvPr id="4" name="Table 3">
            <a:extLst>
              <a:ext uri="{FF2B5EF4-FFF2-40B4-BE49-F238E27FC236}">
                <a16:creationId xmlns:a16="http://schemas.microsoft.com/office/drawing/2014/main" xmlns="" id="{8ABB98CE-FD73-BC74-D9E0-AC35F8E5FB50}"/>
              </a:ext>
            </a:extLst>
          </p:cNvPr>
          <p:cNvGraphicFramePr>
            <a:graphicFrameLocks noGrp="1"/>
          </p:cNvGraphicFramePr>
          <p:nvPr>
            <p:extLst>
              <p:ext uri="{D42A27DB-BD31-4B8C-83A1-F6EECF244321}">
                <p14:modId xmlns:p14="http://schemas.microsoft.com/office/powerpoint/2010/main" val="2526601058"/>
              </p:ext>
            </p:extLst>
          </p:nvPr>
        </p:nvGraphicFramePr>
        <p:xfrm>
          <a:off x="1859628" y="4170008"/>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My material</a:t>
                      </a:r>
                      <a:r>
                        <a:rPr lang="en-US" sz="3600" baseline="0" dirty="0"/>
                        <a:t> things serve my purposes</a:t>
                      </a:r>
                      <a:endParaRPr lang="en-US" sz="3600" dirty="0"/>
                    </a:p>
                  </a:txBody>
                  <a:tcPr marT="45722" marB="45722"/>
                </a:tc>
                <a:tc>
                  <a:txBody>
                    <a:bodyPr/>
                    <a:lstStyle/>
                    <a:p>
                      <a:pPr marL="457200" indent="-457200">
                        <a:buFont typeface="Arial" panose="020B0604020202020204" pitchFamily="34" charset="0"/>
                        <a:buChar char="•"/>
                      </a:pP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279030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28</a:t>
            </a:r>
            <a:r>
              <a:rPr lang="en-US" b="0" i="0" u="none" baseline="0" dirty="0"/>
              <a:t> If you are a thief, quit stealing. Instead, use your hands for good hard work, and then give generously to others in need. </a:t>
            </a:r>
          </a:p>
        </p:txBody>
      </p:sp>
      <p:graphicFrame>
        <p:nvGraphicFramePr>
          <p:cNvPr id="4" name="Table 3">
            <a:extLst>
              <a:ext uri="{FF2B5EF4-FFF2-40B4-BE49-F238E27FC236}">
                <a16:creationId xmlns:a16="http://schemas.microsoft.com/office/drawing/2014/main" xmlns="" id="{8ABB98CE-FD73-BC74-D9E0-AC35F8E5FB50}"/>
              </a:ext>
            </a:extLst>
          </p:cNvPr>
          <p:cNvGraphicFramePr>
            <a:graphicFrameLocks noGrp="1"/>
          </p:cNvGraphicFramePr>
          <p:nvPr/>
        </p:nvGraphicFramePr>
        <p:xfrm>
          <a:off x="1859628" y="4170008"/>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My material</a:t>
                      </a:r>
                      <a:r>
                        <a:rPr lang="en-US" sz="3600" baseline="0" dirty="0"/>
                        <a:t> things serve my purposes</a:t>
                      </a:r>
                      <a:endParaRPr lang="en-US" sz="3600" dirty="0"/>
                    </a:p>
                  </a:txBody>
                  <a:tcPr marT="45722" marB="45722"/>
                </a:tc>
                <a:tc>
                  <a:txBody>
                    <a:bodyPr/>
                    <a:lstStyle/>
                    <a:p>
                      <a:pPr marL="457200" indent="-457200">
                        <a:buFont typeface="Arial" panose="020B0604020202020204" pitchFamily="34" charset="0"/>
                        <a:buChar char="•"/>
                      </a:pPr>
                      <a:r>
                        <a:rPr lang="en-US" sz="3600" dirty="0"/>
                        <a:t>My material things are</a:t>
                      </a:r>
                      <a:r>
                        <a:rPr lang="en-US" sz="3600" baseline="0" dirty="0"/>
                        <a:t> to serve God’s purposes</a:t>
                      </a: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0362121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sz="4000" b="1" i="0" u="none" baseline="0" dirty="0"/>
              <a:t>29</a:t>
            </a:r>
            <a:r>
              <a:rPr lang="en-US" sz="4000" b="0" i="0" u="none" baseline="0" dirty="0"/>
              <a:t> Don’t use foul or abusive language. Let everything you say be good and helpful, so that your words will be an encouragement to those who hear them. </a:t>
            </a:r>
          </a:p>
        </p:txBody>
      </p:sp>
      <p:graphicFrame>
        <p:nvGraphicFramePr>
          <p:cNvPr id="4" name="Table 3">
            <a:extLst>
              <a:ext uri="{FF2B5EF4-FFF2-40B4-BE49-F238E27FC236}">
                <a16:creationId xmlns:a16="http://schemas.microsoft.com/office/drawing/2014/main" xmlns="" id="{09D378EE-65FB-A50E-1077-7F04555B8C3F}"/>
              </a:ext>
            </a:extLst>
          </p:cNvPr>
          <p:cNvGraphicFramePr>
            <a:graphicFrameLocks noGrp="1"/>
          </p:cNvGraphicFramePr>
          <p:nvPr>
            <p:extLst>
              <p:ext uri="{D42A27DB-BD31-4B8C-83A1-F6EECF244321}">
                <p14:modId xmlns:p14="http://schemas.microsoft.com/office/powerpoint/2010/main" val="4081377171"/>
              </p:ext>
            </p:extLst>
          </p:nvPr>
        </p:nvGraphicFramePr>
        <p:xfrm>
          <a:off x="2722872" y="4064319"/>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Loves gossip and crudeness</a:t>
                      </a:r>
                    </a:p>
                  </a:txBody>
                  <a:tcPr marT="45722" marB="45722"/>
                </a:tc>
                <a:tc>
                  <a:txBody>
                    <a:bodyPr/>
                    <a:lstStyle/>
                    <a:p>
                      <a:pPr marL="457200" indent="-457200">
                        <a:buFont typeface="Arial" panose="020B0604020202020204" pitchFamily="34" charset="0"/>
                        <a:buChar char="•"/>
                      </a:pP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16835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sz="4000" b="1" i="0" u="none" baseline="0" dirty="0"/>
              <a:t>29</a:t>
            </a:r>
            <a:r>
              <a:rPr lang="en-US" sz="4000" b="0" i="0" u="none" baseline="0" dirty="0"/>
              <a:t> Don’t use foul or abusive language. Let everything you say be good and helpful, so that your words will be an encouragement to those who hear them. </a:t>
            </a:r>
          </a:p>
        </p:txBody>
      </p:sp>
      <p:graphicFrame>
        <p:nvGraphicFramePr>
          <p:cNvPr id="4" name="Table 3">
            <a:extLst>
              <a:ext uri="{FF2B5EF4-FFF2-40B4-BE49-F238E27FC236}">
                <a16:creationId xmlns:a16="http://schemas.microsoft.com/office/drawing/2014/main" xmlns="" id="{09D378EE-65FB-A50E-1077-7F04555B8C3F}"/>
              </a:ext>
            </a:extLst>
          </p:cNvPr>
          <p:cNvGraphicFramePr>
            <a:graphicFrameLocks noGrp="1"/>
          </p:cNvGraphicFramePr>
          <p:nvPr/>
        </p:nvGraphicFramePr>
        <p:xfrm>
          <a:off x="2722872" y="4064319"/>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Loves gossip and crudeness</a:t>
                      </a:r>
                    </a:p>
                  </a:txBody>
                  <a:tcPr marT="45722" marB="45722"/>
                </a:tc>
                <a:tc>
                  <a:txBody>
                    <a:bodyPr/>
                    <a:lstStyle/>
                    <a:p>
                      <a:pPr marL="457200" indent="-457200">
                        <a:buFont typeface="Arial" panose="020B0604020202020204" pitchFamily="34" charset="0"/>
                        <a:buChar char="•"/>
                      </a:pPr>
                      <a:r>
                        <a:rPr lang="en-US" sz="3600" dirty="0"/>
                        <a:t>Understand</a:t>
                      </a:r>
                      <a:r>
                        <a:rPr lang="en-US" sz="3600" baseline="0" dirty="0"/>
                        <a:t>s the power of the language</a:t>
                      </a:r>
                      <a:endParaRPr lang="en-US" sz="3600" dirty="0"/>
                    </a:p>
                  </a:txBody>
                  <a:tcPr marT="45722" marB="45722"/>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173564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4:17–22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lnSpcReduction="10000"/>
          </a:bodyPr>
          <a:lstStyle/>
          <a:p>
            <a:pPr marL="0" indent="0">
              <a:buNone/>
            </a:pPr>
            <a:r>
              <a:rPr lang="en-US" b="1" i="0" u="none" baseline="0" dirty="0"/>
              <a:t>19</a:t>
            </a:r>
            <a:r>
              <a:rPr lang="en-US" b="0" i="0" u="none" baseline="0" dirty="0"/>
              <a:t> They have no sense of shame. They live for lustful pleasure and eagerly practice every kind of impurity. </a:t>
            </a:r>
            <a:r>
              <a:rPr lang="en-US" b="1" i="0" u="none" baseline="0" dirty="0"/>
              <a:t>20</a:t>
            </a:r>
            <a:r>
              <a:rPr lang="en-US" b="0" i="0" u="none" baseline="0" dirty="0"/>
              <a:t> But that isn’t what you learned about Christ. </a:t>
            </a:r>
            <a:r>
              <a:rPr lang="en-US" b="1" i="0" u="none" baseline="0" dirty="0"/>
              <a:t>21</a:t>
            </a:r>
            <a:r>
              <a:rPr lang="en-US" b="0" i="0" u="none" baseline="0" dirty="0"/>
              <a:t> Since you have heard about Jesus and have learned the truth that comes from him, </a:t>
            </a:r>
            <a:endParaRPr lang="en-US" dirty="0"/>
          </a:p>
        </p:txBody>
      </p:sp>
    </p:spTree>
    <p:extLst>
      <p:ext uri="{BB962C8B-B14F-4D97-AF65-F5344CB8AC3E}">
        <p14:creationId xmlns:p14="http://schemas.microsoft.com/office/powerpoint/2010/main" val="22068650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sz="4000" b="1" i="0" u="none" baseline="0" dirty="0"/>
              <a:t>29</a:t>
            </a:r>
            <a:r>
              <a:rPr lang="en-US" sz="4000" b="0" i="0" u="none" baseline="0" dirty="0"/>
              <a:t> Don’t use foul or abusive language. Let everything you say be good and helpful, so that your words will be an encouragement to those who hear them. </a:t>
            </a:r>
          </a:p>
        </p:txBody>
      </p:sp>
      <p:graphicFrame>
        <p:nvGraphicFramePr>
          <p:cNvPr id="4" name="Table 3">
            <a:extLst>
              <a:ext uri="{FF2B5EF4-FFF2-40B4-BE49-F238E27FC236}">
                <a16:creationId xmlns:a16="http://schemas.microsoft.com/office/drawing/2014/main" xmlns="" id="{09D378EE-65FB-A50E-1077-7F04555B8C3F}"/>
              </a:ext>
            </a:extLst>
          </p:cNvPr>
          <p:cNvGraphicFramePr>
            <a:graphicFrameLocks noGrp="1"/>
          </p:cNvGraphicFramePr>
          <p:nvPr/>
        </p:nvGraphicFramePr>
        <p:xfrm>
          <a:off x="2722872" y="4064319"/>
          <a:ext cx="9144000" cy="259080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853373">
                <a:tc>
                  <a:txBody>
                    <a:bodyPr/>
                    <a:lstStyle/>
                    <a:p>
                      <a:pPr algn="ctr"/>
                      <a:r>
                        <a:rPr lang="en-US" sz="3200" dirty="0"/>
                        <a:t>The Old Self</a:t>
                      </a:r>
                    </a:p>
                  </a:txBody>
                  <a:tcPr marT="45722" marB="45722"/>
                </a:tc>
                <a:tc>
                  <a:txBody>
                    <a:bodyPr/>
                    <a:lstStyle/>
                    <a:p>
                      <a:pPr algn="ctr"/>
                      <a:r>
                        <a:rPr lang="en-US" sz="3200" dirty="0"/>
                        <a:t>The New Self</a:t>
                      </a:r>
                    </a:p>
                  </a:txBody>
                  <a:tcPr marT="45722" marB="45722"/>
                </a:tc>
                <a:extLst>
                  <a:ext uri="{0D108BD9-81ED-4DB2-BD59-A6C34878D82A}">
                    <a16:rowId xmlns:a16="http://schemas.microsoft.com/office/drawing/2014/main" xmlns="" val="10000"/>
                  </a:ext>
                </a:extLst>
              </a:tr>
              <a:tr h="1737427">
                <a:tc>
                  <a:txBody>
                    <a:bodyPr/>
                    <a:lstStyle/>
                    <a:p>
                      <a:pPr marL="457200" indent="-457200">
                        <a:buFont typeface="Arial" panose="020B0604020202020204" pitchFamily="34" charset="0"/>
                        <a:buChar char="•"/>
                      </a:pPr>
                      <a:r>
                        <a:rPr lang="en-US" sz="3600" dirty="0"/>
                        <a:t>Loves gossip and crudeness</a:t>
                      </a:r>
                    </a:p>
                  </a:txBody>
                  <a:tcPr marT="45722" marB="45722"/>
                </a:tc>
                <a:tc>
                  <a:txBody>
                    <a:bodyPr/>
                    <a:lstStyle/>
                    <a:p>
                      <a:pPr marL="457200" indent="-457200">
                        <a:buFont typeface="Arial" panose="020B0604020202020204" pitchFamily="34" charset="0"/>
                        <a:buChar char="•"/>
                      </a:pPr>
                      <a:r>
                        <a:rPr lang="en-US" sz="3600" dirty="0"/>
                        <a:t>Understand</a:t>
                      </a:r>
                      <a:r>
                        <a:rPr lang="en-US" sz="3600" baseline="0" dirty="0"/>
                        <a:t>s the power of the language</a:t>
                      </a:r>
                      <a:endParaRPr lang="en-US" sz="3600" dirty="0"/>
                    </a:p>
                  </a:txBody>
                  <a:tcPr marT="45722" marB="45722"/>
                </a:tc>
                <a:extLst>
                  <a:ext uri="{0D108BD9-81ED-4DB2-BD59-A6C34878D82A}">
                    <a16:rowId xmlns:a16="http://schemas.microsoft.com/office/drawing/2014/main" xmlns="" val="10001"/>
                  </a:ext>
                </a:extLst>
              </a:tr>
            </a:tbl>
          </a:graphicData>
        </a:graphic>
      </p:graphicFrame>
      <p:sp>
        <p:nvSpPr>
          <p:cNvPr id="5" name="Rectangle 4">
            <a:extLst>
              <a:ext uri="{FF2B5EF4-FFF2-40B4-BE49-F238E27FC236}">
                <a16:creationId xmlns:a16="http://schemas.microsoft.com/office/drawing/2014/main" xmlns="" id="{B0163D76-AF50-EFC7-FCC7-09CB17F7FFE0}"/>
              </a:ext>
            </a:extLst>
          </p:cNvPr>
          <p:cNvSpPr/>
          <p:nvPr/>
        </p:nvSpPr>
        <p:spPr>
          <a:xfrm>
            <a:off x="2083589" y="3235366"/>
            <a:ext cx="8289925" cy="212407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400" b="1" dirty="0"/>
              <a:t>This isn’t JUST about cussing, but about what you contribute to a conversation</a:t>
            </a:r>
            <a:endParaRPr lang="en-US" sz="4400" dirty="0"/>
          </a:p>
        </p:txBody>
      </p:sp>
    </p:spTree>
    <p:extLst>
      <p:ext uri="{BB962C8B-B14F-4D97-AF65-F5344CB8AC3E}">
        <p14:creationId xmlns:p14="http://schemas.microsoft.com/office/powerpoint/2010/main" val="101466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a:xfrm>
            <a:off x="225630" y="1804161"/>
            <a:ext cx="11798135" cy="3515984"/>
          </a:xfrm>
        </p:spPr>
        <p:txBody>
          <a:bodyPr>
            <a:normAutofit/>
          </a:bodyPr>
          <a:lstStyle/>
          <a:p>
            <a:pPr marL="0" indent="0">
              <a:buNone/>
            </a:pPr>
            <a:r>
              <a:rPr lang="en-US" b="1" i="0" u="none" baseline="0" dirty="0"/>
              <a:t>30</a:t>
            </a:r>
            <a:r>
              <a:rPr lang="en-US" b="0" i="0" u="none" baseline="0" dirty="0"/>
              <a:t> And do not bring sorrow to God’s Holy Spirit by the way you live. </a:t>
            </a:r>
            <a:r>
              <a:rPr lang="en-US" b="0" i="0" u="sng" baseline="0" dirty="0"/>
              <a:t>Remember, he has identified you as his own, guaranteeing that you will be saved on the day of redemption</a:t>
            </a:r>
            <a:r>
              <a:rPr lang="en-US" b="0" i="0" u="none" baseline="0" dirty="0"/>
              <a:t>. </a:t>
            </a:r>
          </a:p>
        </p:txBody>
      </p:sp>
      <p:sp>
        <p:nvSpPr>
          <p:cNvPr id="4" name="TextBox 3">
            <a:extLst>
              <a:ext uri="{FF2B5EF4-FFF2-40B4-BE49-F238E27FC236}">
                <a16:creationId xmlns:a16="http://schemas.microsoft.com/office/drawing/2014/main" xmlns="" id="{251B467A-C9BA-F856-BC33-87FA5683EE1F}"/>
              </a:ext>
            </a:extLst>
          </p:cNvPr>
          <p:cNvSpPr txBox="1"/>
          <p:nvPr/>
        </p:nvSpPr>
        <p:spPr>
          <a:xfrm>
            <a:off x="2679256" y="5646260"/>
            <a:ext cx="7001874" cy="83099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4800" dirty="0"/>
              <a:t>Bringing it back to identity</a:t>
            </a:r>
          </a:p>
        </p:txBody>
      </p:sp>
    </p:spTree>
    <p:extLst>
      <p:ext uri="{BB962C8B-B14F-4D97-AF65-F5344CB8AC3E}">
        <p14:creationId xmlns:p14="http://schemas.microsoft.com/office/powerpoint/2010/main" val="21145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31</a:t>
            </a:r>
            <a:r>
              <a:rPr lang="en-US" b="0" i="0" u="none" baseline="0" dirty="0"/>
              <a:t> Get rid of all bitterness, rage, anger, harsh words, and slander, as well as all types of evil behavior. </a:t>
            </a:r>
          </a:p>
        </p:txBody>
      </p:sp>
    </p:spTree>
    <p:extLst>
      <p:ext uri="{BB962C8B-B14F-4D97-AF65-F5344CB8AC3E}">
        <p14:creationId xmlns:p14="http://schemas.microsoft.com/office/powerpoint/2010/main" val="3557029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4:23–32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32</a:t>
            </a:r>
            <a:r>
              <a:rPr lang="en-US" b="0" i="0" u="none" baseline="0" dirty="0"/>
              <a:t> Instead, be kind to each other, tenderhearted, forgiving one another, just as God through Christ has forgiven you.</a:t>
            </a:r>
          </a:p>
        </p:txBody>
      </p:sp>
    </p:spTree>
    <p:extLst>
      <p:ext uri="{BB962C8B-B14F-4D97-AF65-F5344CB8AC3E}">
        <p14:creationId xmlns:p14="http://schemas.microsoft.com/office/powerpoint/2010/main" val="30153598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xmlns="" id="{E41297A1-643D-0227-6893-8DA6F3905CF9}"/>
              </a:ext>
            </a:extLst>
          </p:cNvPr>
          <p:cNvSpPr>
            <a:spLocks noGrp="1"/>
          </p:cNvSpPr>
          <p:nvPr>
            <p:ph type="title"/>
          </p:nvPr>
        </p:nvSpPr>
        <p:spPr/>
        <p:txBody>
          <a:bodyPr>
            <a:normAutofit fontScale="90000"/>
          </a:bodyPr>
          <a:lstStyle/>
          <a:p>
            <a:pPr eaLnBrk="1" hangingPunct="1"/>
            <a:r>
              <a:rPr lang="en-US" altLang="en-US" b="1"/>
              <a:t>The Old Self</a:t>
            </a:r>
            <a:r>
              <a:rPr lang="en-US" altLang="en-US"/>
              <a:t/>
            </a:r>
            <a:br>
              <a:rPr lang="en-US" altLang="en-US"/>
            </a:br>
            <a:endParaRPr lang="en-US" altLang="en-US"/>
          </a:p>
        </p:txBody>
      </p:sp>
      <p:sp>
        <p:nvSpPr>
          <p:cNvPr id="3" name="Content Placeholder 2">
            <a:extLst>
              <a:ext uri="{FF2B5EF4-FFF2-40B4-BE49-F238E27FC236}">
                <a16:creationId xmlns:a16="http://schemas.microsoft.com/office/drawing/2014/main" xmlns="" id="{9C826A70-F075-C313-8F70-0AF476B23F1B}"/>
              </a:ext>
            </a:extLst>
          </p:cNvPr>
          <p:cNvSpPr>
            <a:spLocks noGrp="1"/>
          </p:cNvSpPr>
          <p:nvPr>
            <p:ph idx="1"/>
          </p:nvPr>
        </p:nvSpPr>
        <p:spPr/>
        <p:txBody>
          <a:bodyPr/>
          <a:lstStyle/>
          <a:p>
            <a:pPr eaLnBrk="1" hangingPunct="1">
              <a:defRPr/>
            </a:pPr>
            <a:r>
              <a:rPr lang="en-US" sz="4800" dirty="0"/>
              <a:t>If you are the most important thing</a:t>
            </a:r>
          </a:p>
          <a:p>
            <a:pPr lvl="1" eaLnBrk="1" hangingPunct="1">
              <a:defRPr/>
            </a:pPr>
            <a:r>
              <a:rPr lang="en-US" sz="4400" dirty="0"/>
              <a:t>Why not vent your anger?</a:t>
            </a:r>
          </a:p>
          <a:p>
            <a:pPr lvl="1" eaLnBrk="1" hangingPunct="1">
              <a:defRPr/>
            </a:pPr>
            <a:r>
              <a:rPr lang="en-US" sz="4400" dirty="0"/>
              <a:t>Why not take what you want?</a:t>
            </a:r>
          </a:p>
          <a:p>
            <a:pPr lvl="1" eaLnBrk="1" hangingPunct="1">
              <a:defRPr/>
            </a:pPr>
            <a:r>
              <a:rPr lang="en-US" sz="4400" dirty="0"/>
              <a:t>Why not say what you want?</a:t>
            </a:r>
          </a:p>
          <a:p>
            <a:pPr eaLnBrk="1" hangingPunct="1">
              <a:defRPr/>
            </a:pP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xmlns="" id="{66227741-D98E-696A-C190-6B9E387CF442}"/>
              </a:ext>
            </a:extLst>
          </p:cNvPr>
          <p:cNvSpPr>
            <a:spLocks noGrp="1"/>
          </p:cNvSpPr>
          <p:nvPr>
            <p:ph type="title"/>
          </p:nvPr>
        </p:nvSpPr>
        <p:spPr/>
        <p:txBody>
          <a:bodyPr>
            <a:normAutofit fontScale="90000"/>
          </a:bodyPr>
          <a:lstStyle/>
          <a:p>
            <a:pPr eaLnBrk="1" hangingPunct="1"/>
            <a:r>
              <a:rPr lang="en-US" altLang="en-US" b="1"/>
              <a:t>The Old Self</a:t>
            </a:r>
            <a:r>
              <a:rPr lang="en-US" altLang="en-US"/>
              <a:t/>
            </a:r>
            <a:br>
              <a:rPr lang="en-US" altLang="en-US"/>
            </a:br>
            <a:endParaRPr lang="en-US" altLang="en-US"/>
          </a:p>
        </p:txBody>
      </p:sp>
      <p:sp>
        <p:nvSpPr>
          <p:cNvPr id="3" name="Content Placeholder 2">
            <a:extLst>
              <a:ext uri="{FF2B5EF4-FFF2-40B4-BE49-F238E27FC236}">
                <a16:creationId xmlns:a16="http://schemas.microsoft.com/office/drawing/2014/main" xmlns="" id="{C2EE4F3F-7B8B-F1B7-E7C2-DC6C359D9435}"/>
              </a:ext>
            </a:extLst>
          </p:cNvPr>
          <p:cNvSpPr>
            <a:spLocks noGrp="1"/>
          </p:cNvSpPr>
          <p:nvPr>
            <p:ph idx="1"/>
          </p:nvPr>
        </p:nvSpPr>
        <p:spPr/>
        <p:txBody>
          <a:bodyPr/>
          <a:lstStyle/>
          <a:p>
            <a:pPr eaLnBrk="1" hangingPunct="1">
              <a:defRPr/>
            </a:pPr>
            <a:r>
              <a:rPr lang="en-US" sz="4800" dirty="0"/>
              <a:t>If you are the most important thing</a:t>
            </a:r>
          </a:p>
          <a:p>
            <a:pPr lvl="1" eaLnBrk="1" hangingPunct="1">
              <a:defRPr/>
            </a:pPr>
            <a:r>
              <a:rPr lang="en-US" sz="4400" dirty="0"/>
              <a:t>Why not vent your anger?</a:t>
            </a:r>
          </a:p>
          <a:p>
            <a:pPr lvl="1" eaLnBrk="1" hangingPunct="1">
              <a:defRPr/>
            </a:pPr>
            <a:r>
              <a:rPr lang="en-US" sz="4400" dirty="0"/>
              <a:t>Why not take what you want?</a:t>
            </a:r>
          </a:p>
          <a:p>
            <a:pPr lvl="1" eaLnBrk="1" hangingPunct="1">
              <a:defRPr/>
            </a:pPr>
            <a:r>
              <a:rPr lang="en-US" sz="4400" dirty="0"/>
              <a:t>Why not say what you want?</a:t>
            </a:r>
          </a:p>
          <a:p>
            <a:pPr eaLnBrk="1" hangingPunct="1">
              <a:defRPr/>
            </a:pPr>
            <a:endParaRPr lang="en-US" sz="4800" dirty="0"/>
          </a:p>
        </p:txBody>
      </p:sp>
      <p:sp>
        <p:nvSpPr>
          <p:cNvPr id="2" name="TextBox 1">
            <a:extLst>
              <a:ext uri="{FF2B5EF4-FFF2-40B4-BE49-F238E27FC236}">
                <a16:creationId xmlns:a16="http://schemas.microsoft.com/office/drawing/2014/main" xmlns="" id="{3991163B-028D-353F-11B4-636B064C9A38}"/>
              </a:ext>
            </a:extLst>
          </p:cNvPr>
          <p:cNvSpPr txBox="1"/>
          <p:nvPr/>
        </p:nvSpPr>
        <p:spPr>
          <a:xfrm>
            <a:off x="1491895" y="3103174"/>
            <a:ext cx="7404100" cy="2800767"/>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marL="285750" indent="-285750">
              <a:buFont typeface="Arial" panose="020B0604020202020204" pitchFamily="34" charset="0"/>
              <a:buChar char="•"/>
              <a:defRPr/>
            </a:pPr>
            <a:r>
              <a:rPr lang="en-US" sz="4400" dirty="0"/>
              <a:t>Others matter less than you do</a:t>
            </a:r>
          </a:p>
          <a:p>
            <a:pPr marL="285750" indent="-285750">
              <a:buFont typeface="Arial" panose="020B0604020202020204" pitchFamily="34" charset="0"/>
              <a:buChar char="•"/>
              <a:defRPr/>
            </a:pPr>
            <a:r>
              <a:rPr lang="en-US" sz="4400" dirty="0"/>
              <a:t>You have to look out for yourself because no one else will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xmlns="" id="{FDFB9B49-75E1-3B53-2DFC-65B3A26822CA}"/>
              </a:ext>
            </a:extLst>
          </p:cNvPr>
          <p:cNvSpPr>
            <a:spLocks noGrp="1"/>
          </p:cNvSpPr>
          <p:nvPr>
            <p:ph type="title"/>
          </p:nvPr>
        </p:nvSpPr>
        <p:spPr/>
        <p:txBody>
          <a:bodyPr>
            <a:normAutofit fontScale="90000"/>
          </a:bodyPr>
          <a:lstStyle/>
          <a:p>
            <a:pPr eaLnBrk="1" hangingPunct="1"/>
            <a:r>
              <a:rPr lang="en-US" altLang="en-US" b="1"/>
              <a:t>The New Self</a:t>
            </a:r>
            <a:r>
              <a:rPr lang="en-US" altLang="en-US"/>
              <a:t/>
            </a:r>
            <a:br>
              <a:rPr lang="en-US" altLang="en-US"/>
            </a:br>
            <a:endParaRPr lang="en-US" altLang="en-US"/>
          </a:p>
        </p:txBody>
      </p:sp>
      <p:sp>
        <p:nvSpPr>
          <p:cNvPr id="3" name="Content Placeholder 2">
            <a:extLst>
              <a:ext uri="{FF2B5EF4-FFF2-40B4-BE49-F238E27FC236}">
                <a16:creationId xmlns:a16="http://schemas.microsoft.com/office/drawing/2014/main" xmlns="" id="{0F8C938A-5054-1DCB-2AD0-2F0A6C2E92E4}"/>
              </a:ext>
            </a:extLst>
          </p:cNvPr>
          <p:cNvSpPr>
            <a:spLocks noGrp="1"/>
          </p:cNvSpPr>
          <p:nvPr>
            <p:ph idx="1"/>
          </p:nvPr>
        </p:nvSpPr>
        <p:spPr/>
        <p:txBody>
          <a:bodyPr/>
          <a:lstStyle/>
          <a:p>
            <a:pPr eaLnBrk="1" hangingPunct="1">
              <a:defRPr/>
            </a:pPr>
            <a:r>
              <a:rPr lang="en-US" sz="4800" dirty="0"/>
              <a:t>Human beings are precious</a:t>
            </a:r>
            <a:endParaRPr lang="en-US" dirty="0"/>
          </a:p>
          <a:p>
            <a:pPr eaLnBrk="1" hangingPunct="1">
              <a:defRPr/>
            </a:pP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xmlns="" id="{2ABBE3D9-26A9-760F-A05A-49253540956D}"/>
              </a:ext>
            </a:extLst>
          </p:cNvPr>
          <p:cNvSpPr>
            <a:spLocks noGrp="1"/>
          </p:cNvSpPr>
          <p:nvPr>
            <p:ph type="title"/>
          </p:nvPr>
        </p:nvSpPr>
        <p:spPr/>
        <p:txBody>
          <a:bodyPr>
            <a:normAutofit fontScale="90000"/>
          </a:bodyPr>
          <a:lstStyle/>
          <a:p>
            <a:pPr eaLnBrk="1" hangingPunct="1"/>
            <a:r>
              <a:rPr lang="en-US" altLang="en-US" b="1"/>
              <a:t>The New Self</a:t>
            </a:r>
            <a:r>
              <a:rPr lang="en-US" altLang="en-US"/>
              <a:t/>
            </a:r>
            <a:br>
              <a:rPr lang="en-US" altLang="en-US"/>
            </a:br>
            <a:endParaRPr lang="en-US" altLang="en-US"/>
          </a:p>
        </p:txBody>
      </p:sp>
      <p:sp>
        <p:nvSpPr>
          <p:cNvPr id="3" name="Content Placeholder 2">
            <a:extLst>
              <a:ext uri="{FF2B5EF4-FFF2-40B4-BE49-F238E27FC236}">
                <a16:creationId xmlns:a16="http://schemas.microsoft.com/office/drawing/2014/main" xmlns="" id="{F69D4695-3E46-412E-BAB7-C10AFF3F9287}"/>
              </a:ext>
            </a:extLst>
          </p:cNvPr>
          <p:cNvSpPr>
            <a:spLocks noGrp="1"/>
          </p:cNvSpPr>
          <p:nvPr>
            <p:ph idx="1"/>
          </p:nvPr>
        </p:nvSpPr>
        <p:spPr/>
        <p:txBody>
          <a:bodyPr/>
          <a:lstStyle/>
          <a:p>
            <a:pPr eaLnBrk="1" hangingPunct="1">
              <a:defRPr/>
            </a:pPr>
            <a:r>
              <a:rPr lang="en-US" sz="4800" b="1" u="sng" dirty="0"/>
              <a:t>ALL</a:t>
            </a:r>
            <a:r>
              <a:rPr lang="en-US" sz="4800" dirty="0"/>
              <a:t> Human beings are precious</a:t>
            </a:r>
            <a:endParaRPr lang="en-US" dirty="0"/>
          </a:p>
          <a:p>
            <a:pPr eaLnBrk="1" hangingPunct="1">
              <a:defRPr/>
            </a:pPr>
            <a:endParaRPr lang="en-US" sz="4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xmlns="" id="{E982BEFE-0CC5-81DB-1062-4D44940D441C}"/>
              </a:ext>
            </a:extLst>
          </p:cNvPr>
          <p:cNvSpPr>
            <a:spLocks noGrp="1"/>
          </p:cNvSpPr>
          <p:nvPr>
            <p:ph type="title"/>
          </p:nvPr>
        </p:nvSpPr>
        <p:spPr/>
        <p:txBody>
          <a:bodyPr>
            <a:normAutofit fontScale="90000"/>
          </a:bodyPr>
          <a:lstStyle/>
          <a:p>
            <a:pPr eaLnBrk="1" hangingPunct="1"/>
            <a:r>
              <a:rPr lang="en-US" altLang="en-US" b="1"/>
              <a:t>The New Self</a:t>
            </a:r>
            <a:r>
              <a:rPr lang="en-US" altLang="en-US"/>
              <a:t/>
            </a:r>
            <a:br>
              <a:rPr lang="en-US" altLang="en-US"/>
            </a:br>
            <a:endParaRPr lang="en-US" altLang="en-US"/>
          </a:p>
        </p:txBody>
      </p:sp>
      <p:sp>
        <p:nvSpPr>
          <p:cNvPr id="3" name="Content Placeholder 2">
            <a:extLst>
              <a:ext uri="{FF2B5EF4-FFF2-40B4-BE49-F238E27FC236}">
                <a16:creationId xmlns:a16="http://schemas.microsoft.com/office/drawing/2014/main" xmlns="" id="{C05EC9F8-6BDB-7243-6199-06546FF96D1F}"/>
              </a:ext>
            </a:extLst>
          </p:cNvPr>
          <p:cNvSpPr>
            <a:spLocks noGrp="1"/>
          </p:cNvSpPr>
          <p:nvPr>
            <p:ph idx="1"/>
          </p:nvPr>
        </p:nvSpPr>
        <p:spPr/>
        <p:txBody>
          <a:bodyPr/>
          <a:lstStyle/>
          <a:p>
            <a:pPr eaLnBrk="1" hangingPunct="1">
              <a:defRPr/>
            </a:pPr>
            <a:r>
              <a:rPr lang="en-US" sz="4800" dirty="0"/>
              <a:t>This can only happen if you…</a:t>
            </a:r>
          </a:p>
          <a:p>
            <a:pPr lvl="1" eaLnBrk="1" hangingPunct="1">
              <a:defRPr/>
            </a:pPr>
            <a:r>
              <a:rPr lang="en-US" dirty="0"/>
              <a:t>A) Know you have value</a:t>
            </a:r>
          </a:p>
          <a:p>
            <a:pPr lvl="1" eaLnBrk="1" hangingPunct="1">
              <a:defRPr/>
            </a:pPr>
            <a:r>
              <a:rPr lang="en-US" dirty="0"/>
              <a:t>B) Believe others are of equal value</a:t>
            </a:r>
          </a:p>
          <a:p>
            <a:pPr lvl="1" eaLnBrk="1" hangingPunct="1">
              <a:defRPr/>
            </a:pPr>
            <a:r>
              <a:rPr lang="en-US" dirty="0"/>
              <a:t>C) Are convinced God’s ways are better than the natural man’s ways</a:t>
            </a:r>
          </a:p>
          <a:p>
            <a:pPr eaLnBrk="1" hangingPunct="1">
              <a:defRPr/>
            </a:pP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745841-0A7A-0173-600F-2C237B342D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7983C00-758E-2E9F-F526-71CC38DAB82F}"/>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xmlns="" id="{F668FE46-9CFE-9D60-A755-E751BBC5B93C}"/>
              </a:ext>
            </a:extLst>
          </p:cNvPr>
          <p:cNvSpPr/>
          <p:nvPr/>
        </p:nvSpPr>
        <p:spPr>
          <a:xfrm>
            <a:off x="55418" y="441214"/>
            <a:ext cx="12136582" cy="5788829"/>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nSpc>
                <a:spcPct val="115000"/>
              </a:lnSpc>
              <a:spcBef>
                <a:spcPts val="0"/>
              </a:spcBef>
              <a:spcAft>
                <a:spcPts val="1000"/>
              </a:spcAft>
              <a:defRPr/>
            </a:pPr>
            <a:r>
              <a:rPr lang="en-US" sz="3600" b="1" dirty="0">
                <a:latin typeface="Calibri" panose="020F0502020204030204" pitchFamily="34" charset="0"/>
              </a:rPr>
              <a:t>1 John 4:16–19 (NASB95) — 16</a:t>
            </a:r>
            <a:r>
              <a:rPr lang="en-US" sz="3600" dirty="0">
                <a:latin typeface="Calibri" panose="020F0502020204030204" pitchFamily="34" charset="0"/>
              </a:rPr>
              <a:t> We have come to know and have believed the love which God has for us. God is love, and the one who abides in love abides in God, and God abides in him. </a:t>
            </a:r>
            <a:r>
              <a:rPr lang="en-US" sz="3600" b="1" dirty="0">
                <a:latin typeface="Calibri" panose="020F0502020204030204" pitchFamily="34" charset="0"/>
              </a:rPr>
              <a:t>17</a:t>
            </a:r>
            <a:r>
              <a:rPr lang="en-US" sz="3600" dirty="0">
                <a:latin typeface="Calibri" panose="020F0502020204030204" pitchFamily="34" charset="0"/>
              </a:rPr>
              <a:t> By this, love is perfected with us, so that we may have confidence in the day of judgment; because as He is, so also are we in this world. </a:t>
            </a:r>
            <a:r>
              <a:rPr lang="en-US" sz="3600" b="1" dirty="0">
                <a:latin typeface="Calibri" panose="020F0502020204030204" pitchFamily="34" charset="0"/>
              </a:rPr>
              <a:t>18</a:t>
            </a:r>
            <a:r>
              <a:rPr lang="en-US" sz="3600" dirty="0">
                <a:latin typeface="Calibri" panose="020F0502020204030204" pitchFamily="34" charset="0"/>
              </a:rPr>
              <a:t> There is no fear in love; but perfect love casts out fear, because fear involves punishment, and the one who fears is not perfected in love. </a:t>
            </a:r>
            <a:r>
              <a:rPr lang="en-US" sz="3600" b="1" dirty="0">
                <a:latin typeface="Calibri" panose="020F0502020204030204" pitchFamily="34" charset="0"/>
              </a:rPr>
              <a:t>19</a:t>
            </a:r>
            <a:r>
              <a:rPr lang="en-US" sz="3600" dirty="0">
                <a:latin typeface="Calibri" panose="020F0502020204030204" pitchFamily="34" charset="0"/>
              </a:rPr>
              <a:t> We love, because He first loved us. </a:t>
            </a:r>
          </a:p>
        </p:txBody>
      </p:sp>
    </p:spTree>
    <p:extLst>
      <p:ext uri="{BB962C8B-B14F-4D97-AF65-F5344CB8AC3E}">
        <p14:creationId xmlns:p14="http://schemas.microsoft.com/office/powerpoint/2010/main" val="3401875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4:17–22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22</a:t>
            </a:r>
            <a:r>
              <a:rPr lang="en-US" b="0" i="0" u="none" baseline="0" dirty="0"/>
              <a:t> throw off your old sinful nature and your former way of life, which is corrupted by lust and deception.</a:t>
            </a:r>
            <a:endParaRPr lang="en-US" dirty="0"/>
          </a:p>
        </p:txBody>
      </p:sp>
    </p:spTree>
    <p:extLst>
      <p:ext uri="{BB962C8B-B14F-4D97-AF65-F5344CB8AC3E}">
        <p14:creationId xmlns:p14="http://schemas.microsoft.com/office/powerpoint/2010/main" val="921067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29D782-D2F2-F4A9-97FC-E088A747D567}"/>
              </a:ext>
            </a:extLst>
          </p:cNvPr>
          <p:cNvSpPr>
            <a:spLocks noGrp="1"/>
          </p:cNvSpPr>
          <p:nvPr>
            <p:ph type="title"/>
          </p:nvPr>
        </p:nvSpPr>
        <p:spPr/>
        <p:txBody>
          <a:bodyPr/>
          <a:lstStyle/>
          <a:p>
            <a:r>
              <a:rPr lang="en-US" b="1" dirty="0"/>
              <a:t>Really?</a:t>
            </a:r>
            <a:endParaRPr lang="en-US" dirty="0"/>
          </a:p>
        </p:txBody>
      </p:sp>
      <p:sp>
        <p:nvSpPr>
          <p:cNvPr id="3" name="Content Placeholder 2">
            <a:extLst>
              <a:ext uri="{FF2B5EF4-FFF2-40B4-BE49-F238E27FC236}">
                <a16:creationId xmlns:a16="http://schemas.microsoft.com/office/drawing/2014/main" xmlns="" id="{E3346753-94C6-35CC-2C00-03D8DB5E74B2}"/>
              </a:ext>
            </a:extLst>
          </p:cNvPr>
          <p:cNvSpPr>
            <a:spLocks noGrp="1"/>
          </p:cNvSpPr>
          <p:nvPr>
            <p:ph idx="1"/>
          </p:nvPr>
        </p:nvSpPr>
        <p:spPr/>
        <p:txBody>
          <a:bodyPr/>
          <a:lstStyle/>
          <a:p>
            <a:r>
              <a:rPr lang="en-US" dirty="0"/>
              <a:t>Seems judgmental!</a:t>
            </a:r>
          </a:p>
          <a:p>
            <a:r>
              <a:rPr lang="en-US" dirty="0"/>
              <a:t>Self-righteous Christians looking down at how others live!</a:t>
            </a:r>
          </a:p>
        </p:txBody>
      </p:sp>
    </p:spTree>
    <p:extLst>
      <p:ext uri="{BB962C8B-B14F-4D97-AF65-F5344CB8AC3E}">
        <p14:creationId xmlns:p14="http://schemas.microsoft.com/office/powerpoint/2010/main" val="344961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29D782-D2F2-F4A9-97FC-E088A747D567}"/>
              </a:ext>
            </a:extLst>
          </p:cNvPr>
          <p:cNvSpPr>
            <a:spLocks noGrp="1"/>
          </p:cNvSpPr>
          <p:nvPr>
            <p:ph type="title"/>
          </p:nvPr>
        </p:nvSpPr>
        <p:spPr/>
        <p:txBody>
          <a:bodyPr/>
          <a:lstStyle/>
          <a:p>
            <a:r>
              <a:rPr lang="en-US" dirty="0"/>
              <a:t>Paul’s Relationship with them</a:t>
            </a:r>
          </a:p>
        </p:txBody>
      </p:sp>
      <p:sp>
        <p:nvSpPr>
          <p:cNvPr id="3" name="Content Placeholder 2">
            <a:extLst>
              <a:ext uri="{FF2B5EF4-FFF2-40B4-BE49-F238E27FC236}">
                <a16:creationId xmlns:a16="http://schemas.microsoft.com/office/drawing/2014/main" xmlns="" id="{E3346753-94C6-35CC-2C00-03D8DB5E74B2}"/>
              </a:ext>
            </a:extLst>
          </p:cNvPr>
          <p:cNvSpPr>
            <a:spLocks noGrp="1"/>
          </p:cNvSpPr>
          <p:nvPr>
            <p:ph idx="1"/>
          </p:nvPr>
        </p:nvSpPr>
        <p:spPr/>
        <p:txBody>
          <a:bodyPr/>
          <a:lstStyle/>
          <a:p>
            <a:r>
              <a:rPr lang="en-US" dirty="0"/>
              <a:t>He is speaking to Christians</a:t>
            </a:r>
          </a:p>
          <a:p>
            <a:r>
              <a:rPr lang="en-US" dirty="0"/>
              <a:t>He is their spiritual leader</a:t>
            </a:r>
          </a:p>
          <a:p>
            <a:r>
              <a:rPr lang="en-US" dirty="0"/>
              <a:t>He is tasked with the job of training them</a:t>
            </a:r>
          </a:p>
          <a:p>
            <a:r>
              <a:rPr lang="en-US" dirty="0"/>
              <a:t>He is talking about their behavior</a:t>
            </a:r>
          </a:p>
        </p:txBody>
      </p:sp>
    </p:spTree>
    <p:extLst>
      <p:ext uri="{BB962C8B-B14F-4D97-AF65-F5344CB8AC3E}">
        <p14:creationId xmlns:p14="http://schemas.microsoft.com/office/powerpoint/2010/main" val="334422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b="1" dirty="0"/>
              <a:t>Ephesians 4:17–22 (NLT)</a:t>
            </a:r>
            <a:endParaRPr lang="en-US" dirty="0"/>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17</a:t>
            </a:r>
            <a:r>
              <a:rPr lang="en-US" b="0" i="0" u="none" baseline="0" dirty="0"/>
              <a:t> Live </a:t>
            </a:r>
            <a:r>
              <a:rPr lang="en-US" b="0" i="0" u="sng" baseline="0" dirty="0"/>
              <a:t>no longer </a:t>
            </a:r>
            <a:r>
              <a:rPr lang="en-US" b="0" i="0" u="none" baseline="0" dirty="0"/>
              <a:t>as the Gentiles do</a:t>
            </a:r>
          </a:p>
          <a:p>
            <a:r>
              <a:rPr lang="en-US" dirty="0"/>
              <a:t>Let the truth of what God has done, and who God is, change the way you live</a:t>
            </a:r>
          </a:p>
        </p:txBody>
      </p:sp>
    </p:spTree>
    <p:extLst>
      <p:ext uri="{BB962C8B-B14F-4D97-AF65-F5344CB8AC3E}">
        <p14:creationId xmlns:p14="http://schemas.microsoft.com/office/powerpoint/2010/main" val="93833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AEA35-8C3F-DA5F-C236-0D1A1B0611AC}"/>
              </a:ext>
            </a:extLst>
          </p:cNvPr>
          <p:cNvSpPr>
            <a:spLocks noGrp="1"/>
          </p:cNvSpPr>
          <p:nvPr>
            <p:ph type="title"/>
          </p:nvPr>
        </p:nvSpPr>
        <p:spPr/>
        <p:txBody>
          <a:bodyPr/>
          <a:lstStyle/>
          <a:p>
            <a:r>
              <a:rPr lang="en-US" dirty="0"/>
              <a:t>Life apart from God</a:t>
            </a:r>
          </a:p>
        </p:txBody>
      </p:sp>
      <p:sp>
        <p:nvSpPr>
          <p:cNvPr id="3" name="Content Placeholder 2">
            <a:extLst>
              <a:ext uri="{FF2B5EF4-FFF2-40B4-BE49-F238E27FC236}">
                <a16:creationId xmlns:a16="http://schemas.microsoft.com/office/drawing/2014/main" xmlns="" id="{360917EA-0857-8D30-18F8-71E44D2D9632}"/>
              </a:ext>
            </a:extLst>
          </p:cNvPr>
          <p:cNvSpPr>
            <a:spLocks noGrp="1"/>
          </p:cNvSpPr>
          <p:nvPr>
            <p:ph idx="1"/>
          </p:nvPr>
        </p:nvSpPr>
        <p:spPr/>
        <p:txBody>
          <a:bodyPr>
            <a:normAutofit/>
          </a:bodyPr>
          <a:lstStyle/>
          <a:p>
            <a:pPr marL="0" indent="0">
              <a:buNone/>
            </a:pPr>
            <a:r>
              <a:rPr lang="en-US" b="1" i="0" u="none" baseline="0" dirty="0"/>
              <a:t>17</a:t>
            </a:r>
            <a:r>
              <a:rPr lang="en-US" b="0" i="0" u="none" baseline="0" dirty="0"/>
              <a:t> Live </a:t>
            </a:r>
            <a:r>
              <a:rPr lang="en-US" b="0" i="0" u="sng" baseline="0" dirty="0"/>
              <a:t>no longer </a:t>
            </a:r>
            <a:r>
              <a:rPr lang="en-US" b="0" i="0" u="none" baseline="0" dirty="0"/>
              <a:t>as the Gentiles do</a:t>
            </a:r>
          </a:p>
          <a:p>
            <a:r>
              <a:rPr lang="en-US" b="0" i="0" u="none" baseline="0" dirty="0"/>
              <a:t>hopelessly confused</a:t>
            </a:r>
          </a:p>
          <a:p>
            <a:r>
              <a:rPr lang="en-US" b="0" i="0" u="none" baseline="0" dirty="0"/>
              <a:t>Their minds are full of darkness</a:t>
            </a:r>
          </a:p>
          <a:p>
            <a:r>
              <a:rPr lang="en-US" b="0" i="0" u="none" baseline="0" dirty="0"/>
              <a:t>They live for lustful pleasure</a:t>
            </a:r>
            <a:endParaRPr lang="en-US" dirty="0"/>
          </a:p>
        </p:txBody>
      </p:sp>
      <p:sp>
        <p:nvSpPr>
          <p:cNvPr id="4" name="Right Brace 3">
            <a:extLst>
              <a:ext uri="{FF2B5EF4-FFF2-40B4-BE49-F238E27FC236}">
                <a16:creationId xmlns:a16="http://schemas.microsoft.com/office/drawing/2014/main" xmlns="" id="{3A42216A-E3AD-EA4B-B539-F2EFEB36C4B9}"/>
              </a:ext>
            </a:extLst>
          </p:cNvPr>
          <p:cNvSpPr/>
          <p:nvPr/>
        </p:nvSpPr>
        <p:spPr>
          <a:xfrm>
            <a:off x="7802479" y="2818064"/>
            <a:ext cx="878305" cy="2701089"/>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a:extLst>
              <a:ext uri="{FF2B5EF4-FFF2-40B4-BE49-F238E27FC236}">
                <a16:creationId xmlns:a16="http://schemas.microsoft.com/office/drawing/2014/main" xmlns="" id="{64E63639-DB5A-B23A-D95B-20438D4E721C}"/>
              </a:ext>
            </a:extLst>
          </p:cNvPr>
          <p:cNvSpPr txBox="1"/>
          <p:nvPr/>
        </p:nvSpPr>
        <p:spPr>
          <a:xfrm>
            <a:off x="8600780" y="3291446"/>
            <a:ext cx="3422985" cy="17543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3600" dirty="0"/>
              <a:t>This is how we as Christians see our former selves</a:t>
            </a:r>
          </a:p>
        </p:txBody>
      </p:sp>
    </p:spTree>
    <p:extLst>
      <p:ext uri="{BB962C8B-B14F-4D97-AF65-F5344CB8AC3E}">
        <p14:creationId xmlns:p14="http://schemas.microsoft.com/office/powerpoint/2010/main" val="1404031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docProps/app.xml><?xml version="1.0" encoding="utf-8"?>
<Properties xmlns="http://schemas.openxmlformats.org/officeDocument/2006/extended-properties" xmlns:vt="http://schemas.openxmlformats.org/officeDocument/2006/docPropsVTypes">
  <Template>new dwell</Template>
  <TotalTime>1285</TotalTime>
  <Words>2039</Words>
  <Application>Microsoft Office PowerPoint</Application>
  <PresentationFormat>Widescreen</PresentationFormat>
  <Paragraphs>203</Paragraphs>
  <Slides>49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49</vt:i4>
      </vt:variant>
    </vt:vector>
  </HeadingPairs>
  <TitlesOfParts>
    <vt:vector size="56" baseType="lpstr">
      <vt:lpstr>Arial</vt:lpstr>
      <vt:lpstr>Calibri</vt:lpstr>
      <vt:lpstr>Lao UI</vt:lpstr>
      <vt:lpstr>Trebuchet MS</vt:lpstr>
      <vt:lpstr>Tw Cen MT</vt:lpstr>
      <vt:lpstr>Dwell-Theme</vt:lpstr>
      <vt:lpstr>Dwell-Light-Theme</vt:lpstr>
      <vt:lpstr>Ephesians 4</vt:lpstr>
      <vt:lpstr>Context</vt:lpstr>
      <vt:lpstr>Ephesians 4:17–22 (NLT)</vt:lpstr>
      <vt:lpstr>Ephesians 4:17–22 (NLT)</vt:lpstr>
      <vt:lpstr>Ephesians 4:17–22 (NLT)</vt:lpstr>
      <vt:lpstr>Really?</vt:lpstr>
      <vt:lpstr>Paul’s Relationship with them</vt:lpstr>
      <vt:lpstr>Ephesians 4:17–22 (NLT)</vt:lpstr>
      <vt:lpstr>Life apart from God</vt:lpstr>
      <vt:lpstr>The problem</vt:lpstr>
      <vt:lpstr>The problem</vt:lpstr>
      <vt:lpstr>The problem</vt:lpstr>
      <vt:lpstr>The problem</vt:lpstr>
      <vt:lpstr>Ephesians 4:17–22 (NLT)</vt:lpstr>
      <vt:lpstr>How do we do that?</vt:lpstr>
      <vt:lpstr>How do we do that?</vt:lpstr>
      <vt:lpstr>How do we do that?</vt:lpstr>
      <vt:lpstr>How do we do that?</vt:lpstr>
      <vt:lpstr>How do we do that?</vt:lpstr>
      <vt:lpstr>How do we do that?</vt:lpstr>
      <vt:lpstr>How do we do that?</vt:lpstr>
      <vt:lpstr>How do we do that?</vt:lpstr>
      <vt:lpstr>How do we do that?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Ephesians 4:23–32 (NLT)</vt:lpstr>
      <vt:lpstr>The Old Self </vt:lpstr>
      <vt:lpstr>The Old Self </vt:lpstr>
      <vt:lpstr>The New Self </vt:lpstr>
      <vt:lpstr>The New Self </vt:lpstr>
      <vt:lpstr>The New Self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 4</dc:title>
  <dc:creator>LoweryR</dc:creator>
  <cp:lastModifiedBy>DoddH</cp:lastModifiedBy>
  <cp:revision>3</cp:revision>
  <dcterms:created xsi:type="dcterms:W3CDTF">2023-12-09T16:08:22Z</dcterms:created>
  <dcterms:modified xsi:type="dcterms:W3CDTF">2023-12-14T15:29:41Z</dcterms:modified>
</cp:coreProperties>
</file>