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1"/>
  </p:sldMasterIdLst>
  <p:notesMasterIdLst>
    <p:notesMasterId r:id="rId44"/>
  </p:notesMasterIdLst>
  <p:sldIdLst>
    <p:sldId id="256" r:id="rId2"/>
    <p:sldId id="286" r:id="rId3"/>
    <p:sldId id="287" r:id="rId4"/>
    <p:sldId id="257" r:id="rId5"/>
    <p:sldId id="289" r:id="rId6"/>
    <p:sldId id="290" r:id="rId7"/>
    <p:sldId id="258" r:id="rId8"/>
    <p:sldId id="291" r:id="rId9"/>
    <p:sldId id="259" r:id="rId10"/>
    <p:sldId id="292" r:id="rId11"/>
    <p:sldId id="260" r:id="rId12"/>
    <p:sldId id="261" r:id="rId13"/>
    <p:sldId id="293" r:id="rId14"/>
    <p:sldId id="262" r:id="rId15"/>
    <p:sldId id="294" r:id="rId16"/>
    <p:sldId id="263" r:id="rId17"/>
    <p:sldId id="264" r:id="rId18"/>
    <p:sldId id="265" r:id="rId19"/>
    <p:sldId id="266" r:id="rId20"/>
    <p:sldId id="267" r:id="rId21"/>
    <p:sldId id="302" r:id="rId22"/>
    <p:sldId id="297" r:id="rId23"/>
    <p:sldId id="298" r:id="rId24"/>
    <p:sldId id="300" r:id="rId25"/>
    <p:sldId id="301" r:id="rId26"/>
    <p:sldId id="307" r:id="rId27"/>
    <p:sldId id="308" r:id="rId28"/>
    <p:sldId id="303" r:id="rId29"/>
    <p:sldId id="306" r:id="rId30"/>
    <p:sldId id="304" r:id="rId31"/>
    <p:sldId id="280" r:id="rId32"/>
    <p:sldId id="305" r:id="rId33"/>
    <p:sldId id="281" r:id="rId34"/>
    <p:sldId id="313" r:id="rId35"/>
    <p:sldId id="282" r:id="rId36"/>
    <p:sldId id="311" r:id="rId37"/>
    <p:sldId id="312" r:id="rId38"/>
    <p:sldId id="314" r:id="rId39"/>
    <p:sldId id="283" r:id="rId40"/>
    <p:sldId id="309" r:id="rId41"/>
    <p:sldId id="310" r:id="rId42"/>
    <p:sldId id="285"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62C0305-8DDB-2D42-A67F-97484863DBC9}">
          <p14:sldIdLst>
            <p14:sldId id="256"/>
            <p14:sldId id="286"/>
            <p14:sldId id="287"/>
            <p14:sldId id="257"/>
            <p14:sldId id="289"/>
            <p14:sldId id="290"/>
            <p14:sldId id="258"/>
            <p14:sldId id="291"/>
            <p14:sldId id="259"/>
            <p14:sldId id="292"/>
            <p14:sldId id="260"/>
            <p14:sldId id="261"/>
            <p14:sldId id="293"/>
            <p14:sldId id="262"/>
            <p14:sldId id="294"/>
            <p14:sldId id="263"/>
            <p14:sldId id="264"/>
            <p14:sldId id="265"/>
            <p14:sldId id="266"/>
            <p14:sldId id="267"/>
            <p14:sldId id="302"/>
            <p14:sldId id="297"/>
            <p14:sldId id="298"/>
            <p14:sldId id="300"/>
            <p14:sldId id="301"/>
            <p14:sldId id="307"/>
            <p14:sldId id="308"/>
            <p14:sldId id="303"/>
            <p14:sldId id="306"/>
            <p14:sldId id="304"/>
            <p14:sldId id="280"/>
            <p14:sldId id="305"/>
            <p14:sldId id="281"/>
            <p14:sldId id="313"/>
            <p14:sldId id="282"/>
            <p14:sldId id="311"/>
            <p14:sldId id="312"/>
            <p14:sldId id="314"/>
            <p14:sldId id="283"/>
            <p14:sldId id="309"/>
            <p14:sldId id="310"/>
            <p14:sldId id="28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3838"/>
    <a:srgbClr val="3030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71"/>
    <p:restoredTop sz="61161"/>
  </p:normalViewPr>
  <p:slideViewPr>
    <p:cSldViewPr snapToGrid="0">
      <p:cViewPr varScale="1">
        <p:scale>
          <a:sx n="45" d="100"/>
          <a:sy n="45" d="100"/>
        </p:scale>
        <p:origin x="1782" y="42"/>
      </p:cViewPr>
      <p:guideLst/>
    </p:cSldViewPr>
  </p:slideViewPr>
  <p:notesTextViewPr>
    <p:cViewPr>
      <p:scale>
        <a:sx n="170" d="100"/>
        <a:sy n="17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EEC58F-9D2D-6248-92C3-7FDF37911627}" type="datetimeFigureOut">
              <a:rPr lang="en-US" smtClean="0"/>
              <a:t>11/2/2023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A1A104-B117-3048-8106-4D743057B134}" type="slidenum">
              <a:rPr lang="en-US" smtClean="0"/>
              <a:t>‹#›</a:t>
            </a:fld>
            <a:endParaRPr lang="en-US"/>
          </a:p>
        </p:txBody>
      </p:sp>
    </p:spTree>
    <p:extLst>
      <p:ext uri="{BB962C8B-B14F-4D97-AF65-F5344CB8AC3E}">
        <p14:creationId xmlns:p14="http://schemas.microsoft.com/office/powerpoint/2010/main" val="4109290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14A1A104-B117-3048-8106-4D743057B134}" type="slidenum">
              <a:rPr lang="en-US" smtClean="0"/>
              <a:t>3</a:t>
            </a:fld>
            <a:endParaRPr lang="en-US"/>
          </a:p>
        </p:txBody>
      </p:sp>
    </p:spTree>
    <p:extLst>
      <p:ext uri="{BB962C8B-B14F-4D97-AF65-F5344CB8AC3E}">
        <p14:creationId xmlns:p14="http://schemas.microsoft.com/office/powerpoint/2010/main" val="3681240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A1A104-B117-3048-8106-4D743057B134}" type="slidenum">
              <a:rPr lang="en-US" smtClean="0"/>
              <a:t>12</a:t>
            </a:fld>
            <a:endParaRPr lang="en-US"/>
          </a:p>
        </p:txBody>
      </p:sp>
    </p:spTree>
    <p:extLst>
      <p:ext uri="{BB962C8B-B14F-4D97-AF65-F5344CB8AC3E}">
        <p14:creationId xmlns:p14="http://schemas.microsoft.com/office/powerpoint/2010/main" val="7441521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A1A104-B117-3048-8106-4D743057B13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12332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A1A104-B117-3048-8106-4D743057B134}" type="slidenum">
              <a:rPr lang="en-US" smtClean="0"/>
              <a:t>18</a:t>
            </a:fld>
            <a:endParaRPr lang="en-US"/>
          </a:p>
        </p:txBody>
      </p:sp>
    </p:spTree>
    <p:extLst>
      <p:ext uri="{BB962C8B-B14F-4D97-AF65-F5344CB8AC3E}">
        <p14:creationId xmlns:p14="http://schemas.microsoft.com/office/powerpoint/2010/main" val="35288843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A1A104-B117-3048-8106-4D743057B134}" type="slidenum">
              <a:rPr lang="en-US" smtClean="0"/>
              <a:t>19</a:t>
            </a:fld>
            <a:endParaRPr lang="en-US"/>
          </a:p>
        </p:txBody>
      </p:sp>
    </p:spTree>
    <p:extLst>
      <p:ext uri="{BB962C8B-B14F-4D97-AF65-F5344CB8AC3E}">
        <p14:creationId xmlns:p14="http://schemas.microsoft.com/office/powerpoint/2010/main" val="6057806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A1A104-B117-3048-8106-4D743057B134}" type="slidenum">
              <a:rPr lang="en-US" smtClean="0"/>
              <a:t>20</a:t>
            </a:fld>
            <a:endParaRPr lang="en-US"/>
          </a:p>
        </p:txBody>
      </p:sp>
    </p:spTree>
    <p:extLst>
      <p:ext uri="{BB962C8B-B14F-4D97-AF65-F5344CB8AC3E}">
        <p14:creationId xmlns:p14="http://schemas.microsoft.com/office/powerpoint/2010/main" val="29226644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A1A104-B117-3048-8106-4D743057B13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4979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A1A104-B117-3048-8106-4D743057B134}" type="slidenum">
              <a:rPr lang="en-US" smtClean="0"/>
              <a:t>23</a:t>
            </a:fld>
            <a:endParaRPr lang="en-US"/>
          </a:p>
        </p:txBody>
      </p:sp>
    </p:spTree>
    <p:extLst>
      <p:ext uri="{BB962C8B-B14F-4D97-AF65-F5344CB8AC3E}">
        <p14:creationId xmlns:p14="http://schemas.microsoft.com/office/powerpoint/2010/main" val="3537253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A1A104-B117-3048-8106-4D743057B13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6770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A1A104-B117-3048-8106-4D743057B13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23537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A1A104-B117-3048-8106-4D743057B134}" type="slidenum">
              <a:rPr lang="en-US" smtClean="0"/>
              <a:t>26</a:t>
            </a:fld>
            <a:endParaRPr lang="en-US"/>
          </a:p>
        </p:txBody>
      </p:sp>
    </p:spTree>
    <p:extLst>
      <p:ext uri="{BB962C8B-B14F-4D97-AF65-F5344CB8AC3E}">
        <p14:creationId xmlns:p14="http://schemas.microsoft.com/office/powerpoint/2010/main" val="3425461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14A1A104-B117-3048-8106-4D743057B134}" type="slidenum">
              <a:rPr lang="en-US" smtClean="0"/>
              <a:t>4</a:t>
            </a:fld>
            <a:endParaRPr lang="en-US"/>
          </a:p>
        </p:txBody>
      </p:sp>
    </p:spTree>
    <p:extLst>
      <p:ext uri="{BB962C8B-B14F-4D97-AF65-F5344CB8AC3E}">
        <p14:creationId xmlns:p14="http://schemas.microsoft.com/office/powerpoint/2010/main" val="1608373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A1A104-B117-3048-8106-4D743057B134}" type="slidenum">
              <a:rPr lang="en-US" smtClean="0"/>
              <a:t>27</a:t>
            </a:fld>
            <a:endParaRPr lang="en-US"/>
          </a:p>
        </p:txBody>
      </p:sp>
    </p:spTree>
    <p:extLst>
      <p:ext uri="{BB962C8B-B14F-4D97-AF65-F5344CB8AC3E}">
        <p14:creationId xmlns:p14="http://schemas.microsoft.com/office/powerpoint/2010/main" val="34039603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A1A104-B117-3048-8106-4D743057B13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46802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A1A104-B117-3048-8106-4D743057B13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49812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latin typeface="Helvetica" pitchFamily="2"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A1A104-B117-3048-8106-4D743057B13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11628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A1A104-B117-3048-8106-4D743057B134}" type="slidenum">
              <a:rPr lang="en-US" smtClean="0"/>
              <a:t>31</a:t>
            </a:fld>
            <a:endParaRPr lang="en-US"/>
          </a:p>
        </p:txBody>
      </p:sp>
    </p:spTree>
    <p:extLst>
      <p:ext uri="{BB962C8B-B14F-4D97-AF65-F5344CB8AC3E}">
        <p14:creationId xmlns:p14="http://schemas.microsoft.com/office/powerpoint/2010/main" val="5310757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A1A104-B117-3048-8106-4D743057B134}" type="slidenum">
              <a:rPr lang="en-US" smtClean="0"/>
              <a:t>32</a:t>
            </a:fld>
            <a:endParaRPr lang="en-US"/>
          </a:p>
        </p:txBody>
      </p:sp>
    </p:spTree>
    <p:extLst>
      <p:ext uri="{BB962C8B-B14F-4D97-AF65-F5344CB8AC3E}">
        <p14:creationId xmlns:p14="http://schemas.microsoft.com/office/powerpoint/2010/main" val="41080421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A1A104-B117-3048-8106-4D743057B134}" type="slidenum">
              <a:rPr lang="en-US" smtClean="0"/>
              <a:t>34</a:t>
            </a:fld>
            <a:endParaRPr lang="en-US"/>
          </a:p>
        </p:txBody>
      </p:sp>
    </p:spTree>
    <p:extLst>
      <p:ext uri="{BB962C8B-B14F-4D97-AF65-F5344CB8AC3E}">
        <p14:creationId xmlns:p14="http://schemas.microsoft.com/office/powerpoint/2010/main" val="38455152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A1A104-B117-3048-8106-4D743057B134}" type="slidenum">
              <a:rPr lang="en-US" smtClean="0"/>
              <a:t>35</a:t>
            </a:fld>
            <a:endParaRPr lang="en-US"/>
          </a:p>
        </p:txBody>
      </p:sp>
    </p:spTree>
    <p:extLst>
      <p:ext uri="{BB962C8B-B14F-4D97-AF65-F5344CB8AC3E}">
        <p14:creationId xmlns:p14="http://schemas.microsoft.com/office/powerpoint/2010/main" val="9480550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A1A104-B117-3048-8106-4D743057B13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512331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A1A104-B117-3048-8106-4D743057B13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1013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A1A104-B117-3048-8106-4D743057B13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98613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A1A104-B117-3048-8106-4D743057B13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70633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A1A104-B117-3048-8106-4D743057B13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05913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A1A104-B117-3048-8106-4D743057B13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24976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A1A104-B117-3048-8106-4D743057B13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87426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14A1A104-B117-3048-8106-4D743057B134}" type="slidenum">
              <a:rPr lang="en-US" smtClean="0"/>
              <a:t>7</a:t>
            </a:fld>
            <a:endParaRPr lang="en-US"/>
          </a:p>
        </p:txBody>
      </p:sp>
    </p:spTree>
    <p:extLst>
      <p:ext uri="{BB962C8B-B14F-4D97-AF65-F5344CB8AC3E}">
        <p14:creationId xmlns:p14="http://schemas.microsoft.com/office/powerpoint/2010/main" val="3059613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A1A104-B117-3048-8106-4D743057B13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4763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14A1A104-B117-3048-8106-4D743057B134}" type="slidenum">
              <a:rPr lang="en-US" smtClean="0"/>
              <a:t>9</a:t>
            </a:fld>
            <a:endParaRPr lang="en-US"/>
          </a:p>
        </p:txBody>
      </p:sp>
    </p:spTree>
    <p:extLst>
      <p:ext uri="{BB962C8B-B14F-4D97-AF65-F5344CB8AC3E}">
        <p14:creationId xmlns:p14="http://schemas.microsoft.com/office/powerpoint/2010/main" val="3592272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4A1A104-B117-3048-8106-4D743057B13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7313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A1A104-B117-3048-8106-4D743057B134}" type="slidenum">
              <a:rPr lang="en-US" smtClean="0"/>
              <a:t>11</a:t>
            </a:fld>
            <a:endParaRPr lang="en-US"/>
          </a:p>
        </p:txBody>
      </p:sp>
    </p:spTree>
    <p:extLst>
      <p:ext uri="{BB962C8B-B14F-4D97-AF65-F5344CB8AC3E}">
        <p14:creationId xmlns:p14="http://schemas.microsoft.com/office/powerpoint/2010/main" val="1154455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xmlns=""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xmlns=""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xmlns=""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xmlns="" id="{5CE951E3-0794-422C-AF76-0AD4A7FB19EB}"/>
              </a:ext>
            </a:extLst>
          </p:cNvPr>
          <p:cNvSpPr>
            <a:spLocks noGrp="1"/>
          </p:cNvSpPr>
          <p:nvPr>
            <p:ph type="dt" sz="half" idx="10"/>
          </p:nvPr>
        </p:nvSpPr>
        <p:spPr/>
        <p:txBody>
          <a:bodyPr/>
          <a:lstStyle/>
          <a:p>
            <a:fld id="{3C04E684-10F4-4CC3-A0B9-F03AA7BE37CF}" type="datetimeFigureOut">
              <a:rPr lang="en-US" smtClean="0"/>
              <a:t>11/2/2023</a:t>
            </a:fld>
            <a:endParaRPr lang="en-US"/>
          </a:p>
        </p:txBody>
      </p:sp>
      <p:sp>
        <p:nvSpPr>
          <p:cNvPr id="5" name="Footer Placeholder 4">
            <a:extLst>
              <a:ext uri="{FF2B5EF4-FFF2-40B4-BE49-F238E27FC236}">
                <a16:creationId xmlns:a16="http://schemas.microsoft.com/office/drawing/2014/main" xmlns=""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195953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xmlns=""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xmlns=""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xmlns=""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D48EA59-A1BC-48B7-9495-6D5C6035B14B}"/>
              </a:ext>
            </a:extLst>
          </p:cNvPr>
          <p:cNvSpPr>
            <a:spLocks noGrp="1"/>
          </p:cNvSpPr>
          <p:nvPr>
            <p:ph type="dt" sz="half" idx="10"/>
          </p:nvPr>
        </p:nvSpPr>
        <p:spPr/>
        <p:txBody>
          <a:bodyPr/>
          <a:lstStyle/>
          <a:p>
            <a:fld id="{3C04E684-10F4-4CC3-A0B9-F03AA7BE37CF}" type="datetimeFigureOut">
              <a:rPr lang="en-US" smtClean="0"/>
              <a:t>11/2/2023</a:t>
            </a:fld>
            <a:endParaRPr lang="en-US"/>
          </a:p>
        </p:txBody>
      </p:sp>
      <p:sp>
        <p:nvSpPr>
          <p:cNvPr id="6" name="Footer Placeholder 5">
            <a:extLst>
              <a:ext uri="{FF2B5EF4-FFF2-40B4-BE49-F238E27FC236}">
                <a16:creationId xmlns:a16="http://schemas.microsoft.com/office/drawing/2014/main" xmlns=""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721166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82BA5FF-4919-4FF8-9C04-06CE156B762F}"/>
              </a:ext>
            </a:extLst>
          </p:cNvPr>
          <p:cNvSpPr>
            <a:spLocks noGrp="1"/>
          </p:cNvSpPr>
          <p:nvPr>
            <p:ph type="dt" sz="half" idx="10"/>
          </p:nvPr>
        </p:nvSpPr>
        <p:spPr/>
        <p:txBody>
          <a:bodyPr/>
          <a:lstStyle/>
          <a:p>
            <a:fld id="{3C04E684-10F4-4CC3-A0B9-F03AA7BE37CF}" type="datetimeFigureOut">
              <a:rPr lang="en-US" smtClean="0"/>
              <a:t>11/2/2023</a:t>
            </a:fld>
            <a:endParaRPr lang="en-US"/>
          </a:p>
        </p:txBody>
      </p:sp>
      <p:sp>
        <p:nvSpPr>
          <p:cNvPr id="5" name="Footer Placeholder 4">
            <a:extLst>
              <a:ext uri="{FF2B5EF4-FFF2-40B4-BE49-F238E27FC236}">
                <a16:creationId xmlns:a16="http://schemas.microsoft.com/office/drawing/2014/main" xmlns=""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335222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19CEECF-A221-4ECC-AD9C-E197D516D24C}"/>
              </a:ext>
            </a:extLst>
          </p:cNvPr>
          <p:cNvSpPr>
            <a:spLocks noGrp="1"/>
          </p:cNvSpPr>
          <p:nvPr>
            <p:ph type="dt" sz="half" idx="10"/>
          </p:nvPr>
        </p:nvSpPr>
        <p:spPr/>
        <p:txBody>
          <a:bodyPr/>
          <a:lstStyle/>
          <a:p>
            <a:fld id="{3C04E684-10F4-4CC3-A0B9-F03AA7BE37CF}" type="datetimeFigureOut">
              <a:rPr lang="en-US" smtClean="0"/>
              <a:t>11/2/2023</a:t>
            </a:fld>
            <a:endParaRPr lang="en-US"/>
          </a:p>
        </p:txBody>
      </p:sp>
      <p:sp>
        <p:nvSpPr>
          <p:cNvPr id="5" name="Footer Placeholder 4">
            <a:extLst>
              <a:ext uri="{FF2B5EF4-FFF2-40B4-BE49-F238E27FC236}">
                <a16:creationId xmlns:a16="http://schemas.microsoft.com/office/drawing/2014/main" xmlns=""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667561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xmlns=""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xmlns=""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70BAE770-8363-44CD-8A22-AB26C5C5361B}"/>
              </a:ext>
            </a:extLst>
          </p:cNvPr>
          <p:cNvSpPr>
            <a:spLocks noGrp="1"/>
          </p:cNvSpPr>
          <p:nvPr>
            <p:ph type="dt" sz="half" idx="10"/>
          </p:nvPr>
        </p:nvSpPr>
        <p:spPr/>
        <p:txBody>
          <a:bodyPr/>
          <a:lstStyle/>
          <a:p>
            <a:fld id="{3C04E684-10F4-4CC3-A0B9-F03AA7BE37CF}" type="datetimeFigureOut">
              <a:rPr lang="en-US" smtClean="0"/>
              <a:t>11/2/2023</a:t>
            </a:fld>
            <a:endParaRPr lang="en-US"/>
          </a:p>
        </p:txBody>
      </p:sp>
      <p:sp>
        <p:nvSpPr>
          <p:cNvPr id="5" name="Footer Placeholder 4">
            <a:extLst>
              <a:ext uri="{FF2B5EF4-FFF2-40B4-BE49-F238E27FC236}">
                <a16:creationId xmlns:a16="http://schemas.microsoft.com/office/drawing/2014/main" xmlns=""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223784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xmlns=""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xmlns=""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793FB3F-D2A6-4919-B57B-C08861D46303}"/>
              </a:ext>
            </a:extLst>
          </p:cNvPr>
          <p:cNvSpPr>
            <a:spLocks noGrp="1"/>
          </p:cNvSpPr>
          <p:nvPr>
            <p:ph type="dt" sz="half" idx="10"/>
          </p:nvPr>
        </p:nvSpPr>
        <p:spPr/>
        <p:txBody>
          <a:bodyPr/>
          <a:lstStyle/>
          <a:p>
            <a:fld id="{3C04E684-10F4-4CC3-A0B9-F03AA7BE37CF}" type="datetimeFigureOut">
              <a:rPr lang="en-US" smtClean="0"/>
              <a:t>11/2/2023</a:t>
            </a:fld>
            <a:endParaRPr lang="en-US"/>
          </a:p>
        </p:txBody>
      </p:sp>
      <p:sp>
        <p:nvSpPr>
          <p:cNvPr id="5" name="Footer Placeholder 4">
            <a:extLst>
              <a:ext uri="{FF2B5EF4-FFF2-40B4-BE49-F238E27FC236}">
                <a16:creationId xmlns:a16="http://schemas.microsoft.com/office/drawing/2014/main" xmlns=""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595487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xmlns=""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xmlns=""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xmlns=""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xmlns="" id="{034240FE-0C6A-47E9-9B0A-7B3C60877372}"/>
              </a:ext>
            </a:extLst>
          </p:cNvPr>
          <p:cNvSpPr>
            <a:spLocks noGrp="1"/>
          </p:cNvSpPr>
          <p:nvPr>
            <p:ph type="dt" sz="half" idx="10"/>
          </p:nvPr>
        </p:nvSpPr>
        <p:spPr/>
        <p:txBody>
          <a:bodyPr/>
          <a:lstStyle/>
          <a:p>
            <a:fld id="{3C04E684-10F4-4CC3-A0B9-F03AA7BE37CF}" type="datetimeFigureOut">
              <a:rPr lang="en-US" smtClean="0"/>
              <a:t>11/2/2023</a:t>
            </a:fld>
            <a:endParaRPr lang="en-US"/>
          </a:p>
        </p:txBody>
      </p:sp>
      <p:sp>
        <p:nvSpPr>
          <p:cNvPr id="6" name="Footer Placeholder 5">
            <a:extLst>
              <a:ext uri="{FF2B5EF4-FFF2-40B4-BE49-F238E27FC236}">
                <a16:creationId xmlns:a16="http://schemas.microsoft.com/office/drawing/2014/main" xmlns=""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128365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xmlns=""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xmlns=""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xmlns=""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2AA4E5D6-7075-4584-BD43-D966F0B58E6D}"/>
              </a:ext>
            </a:extLst>
          </p:cNvPr>
          <p:cNvSpPr>
            <a:spLocks noGrp="1"/>
          </p:cNvSpPr>
          <p:nvPr>
            <p:ph type="dt" sz="half" idx="10"/>
          </p:nvPr>
        </p:nvSpPr>
        <p:spPr/>
        <p:txBody>
          <a:bodyPr/>
          <a:lstStyle/>
          <a:p>
            <a:fld id="{3C04E684-10F4-4CC3-A0B9-F03AA7BE37CF}" type="datetimeFigureOut">
              <a:rPr lang="en-US" smtClean="0"/>
              <a:t>11/2/2023</a:t>
            </a:fld>
            <a:endParaRPr lang="en-US"/>
          </a:p>
        </p:txBody>
      </p:sp>
      <p:sp>
        <p:nvSpPr>
          <p:cNvPr id="8" name="Footer Placeholder 7">
            <a:extLst>
              <a:ext uri="{FF2B5EF4-FFF2-40B4-BE49-F238E27FC236}">
                <a16:creationId xmlns:a16="http://schemas.microsoft.com/office/drawing/2014/main" xmlns=""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693155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xmlns=""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xmlns=""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xmlns="" id="{DA33410F-8A90-47F6-BD39-4AC0E4358351}"/>
              </a:ext>
            </a:extLst>
          </p:cNvPr>
          <p:cNvSpPr>
            <a:spLocks noGrp="1"/>
          </p:cNvSpPr>
          <p:nvPr>
            <p:ph type="dt" sz="half" idx="10"/>
          </p:nvPr>
        </p:nvSpPr>
        <p:spPr/>
        <p:txBody>
          <a:bodyPr/>
          <a:lstStyle/>
          <a:p>
            <a:fld id="{3C04E684-10F4-4CC3-A0B9-F03AA7BE37CF}" type="datetimeFigureOut">
              <a:rPr lang="en-US" smtClean="0"/>
              <a:t>11/2/2023</a:t>
            </a:fld>
            <a:endParaRPr lang="en-US"/>
          </a:p>
        </p:txBody>
      </p:sp>
      <p:sp>
        <p:nvSpPr>
          <p:cNvPr id="4" name="Footer Placeholder 3">
            <a:extLst>
              <a:ext uri="{FF2B5EF4-FFF2-40B4-BE49-F238E27FC236}">
                <a16:creationId xmlns:a16="http://schemas.microsoft.com/office/drawing/2014/main" xmlns=""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89412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1C9756B-145D-4BA8-AA43-904C1E7CB86D}"/>
              </a:ext>
            </a:extLst>
          </p:cNvPr>
          <p:cNvSpPr>
            <a:spLocks noGrp="1"/>
          </p:cNvSpPr>
          <p:nvPr>
            <p:ph type="dt" sz="half" idx="10"/>
          </p:nvPr>
        </p:nvSpPr>
        <p:spPr/>
        <p:txBody>
          <a:bodyPr/>
          <a:lstStyle/>
          <a:p>
            <a:fld id="{3C04E684-10F4-4CC3-A0B9-F03AA7BE37CF}" type="datetimeFigureOut">
              <a:rPr lang="en-US" smtClean="0"/>
              <a:t>11/2/2023</a:t>
            </a:fld>
            <a:endParaRPr lang="en-US"/>
          </a:p>
        </p:txBody>
      </p:sp>
      <p:sp>
        <p:nvSpPr>
          <p:cNvPr id="3" name="Footer Placeholder 2">
            <a:extLst>
              <a:ext uri="{FF2B5EF4-FFF2-40B4-BE49-F238E27FC236}">
                <a16:creationId xmlns:a16="http://schemas.microsoft.com/office/drawing/2014/main" xmlns=""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913415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xmlns=""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xmlns="" id="{71C9756B-145D-4BA8-AA43-904C1E7CB86D}"/>
              </a:ext>
            </a:extLst>
          </p:cNvPr>
          <p:cNvSpPr>
            <a:spLocks noGrp="1"/>
          </p:cNvSpPr>
          <p:nvPr>
            <p:ph type="dt" sz="half" idx="10"/>
          </p:nvPr>
        </p:nvSpPr>
        <p:spPr/>
        <p:txBody>
          <a:bodyPr/>
          <a:lstStyle/>
          <a:p>
            <a:fld id="{3C04E684-10F4-4CC3-A0B9-F03AA7BE37CF}" type="datetimeFigureOut">
              <a:rPr lang="en-US" smtClean="0"/>
              <a:t>11/2/2023</a:t>
            </a:fld>
            <a:endParaRPr lang="en-US"/>
          </a:p>
        </p:txBody>
      </p:sp>
      <p:sp>
        <p:nvSpPr>
          <p:cNvPr id="3" name="Footer Placeholder 2">
            <a:extLst>
              <a:ext uri="{FF2B5EF4-FFF2-40B4-BE49-F238E27FC236}">
                <a16:creationId xmlns:a16="http://schemas.microsoft.com/office/drawing/2014/main" xmlns=""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552916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xmlns=""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xmlns=""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xmlns=""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8C33534F-EA91-4A50-B0F6-10D689E458EF}"/>
              </a:ext>
            </a:extLst>
          </p:cNvPr>
          <p:cNvSpPr>
            <a:spLocks noGrp="1"/>
          </p:cNvSpPr>
          <p:nvPr>
            <p:ph type="dt" sz="half" idx="10"/>
          </p:nvPr>
        </p:nvSpPr>
        <p:spPr/>
        <p:txBody>
          <a:bodyPr/>
          <a:lstStyle/>
          <a:p>
            <a:fld id="{3C04E684-10F4-4CC3-A0B9-F03AA7BE37CF}" type="datetimeFigureOut">
              <a:rPr lang="en-US" smtClean="0"/>
              <a:t>11/2/2023</a:t>
            </a:fld>
            <a:endParaRPr lang="en-US"/>
          </a:p>
        </p:txBody>
      </p:sp>
      <p:sp>
        <p:nvSpPr>
          <p:cNvPr id="6" name="Footer Placeholder 5">
            <a:extLst>
              <a:ext uri="{FF2B5EF4-FFF2-40B4-BE49-F238E27FC236}">
                <a16:creationId xmlns:a16="http://schemas.microsoft.com/office/drawing/2014/main" xmlns=""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xmlns=""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596795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11/2/2023</a:t>
            </a:fld>
            <a:endParaRPr lang="en-US"/>
          </a:p>
        </p:txBody>
      </p:sp>
      <p:sp>
        <p:nvSpPr>
          <p:cNvPr id="5" name="Footer Placeholder 4">
            <a:extLst>
              <a:ext uri="{FF2B5EF4-FFF2-40B4-BE49-F238E27FC236}">
                <a16:creationId xmlns:a16="http://schemas.microsoft.com/office/drawing/2014/main" xmlns=""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423975927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62" r:id="rId5"/>
    <p:sldLayoutId id="2147483663" r:id="rId6"/>
    <p:sldLayoutId id="2147483669" r:id="rId7"/>
    <p:sldLayoutId id="2147483664" r:id="rId8"/>
    <p:sldLayoutId id="2147483665" r:id="rId9"/>
    <p:sldLayoutId id="2147483666" r:id="rId10"/>
    <p:sldLayoutId id="2147483667" r:id="rId11"/>
    <p:sldLayoutId id="2147483668" r:id="rId1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8F187B58-3857-4454-9C70-EFB475976F7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Wavy 3D art">
            <a:extLst>
              <a:ext uri="{FF2B5EF4-FFF2-40B4-BE49-F238E27FC236}">
                <a16:creationId xmlns:a16="http://schemas.microsoft.com/office/drawing/2014/main" xmlns="" id="{84AB8CFD-A59D-A828-4AB5-531CEAB5C68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20" y="10"/>
            <a:ext cx="12191980" cy="6857990"/>
          </a:xfrm>
          <a:prstGeom prst="rect">
            <a:avLst/>
          </a:prstGeom>
        </p:spPr>
      </p:pic>
      <p:sp>
        <p:nvSpPr>
          <p:cNvPr id="11" name="Freeform: Shape 10">
            <a:extLst>
              <a:ext uri="{FF2B5EF4-FFF2-40B4-BE49-F238E27FC236}">
                <a16:creationId xmlns:a16="http://schemas.microsoft.com/office/drawing/2014/main" xmlns="" id="{4C5418A4-3935-49EA-B51C-5DDCBFAA39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28056" y="2813365"/>
            <a:ext cx="7450687" cy="3406460"/>
          </a:xfrm>
          <a:custGeom>
            <a:avLst/>
            <a:gdLst>
              <a:gd name="connsiteX0" fmla="*/ 6457914 w 7450687"/>
              <a:gd name="connsiteY0" fmla="*/ 0 h 3406460"/>
              <a:gd name="connsiteX1" fmla="*/ 6844288 w 7450687"/>
              <a:gd name="connsiteY1" fmla="*/ 233492 h 3406460"/>
              <a:gd name="connsiteX2" fmla="*/ 7386323 w 7450687"/>
              <a:gd name="connsiteY2" fmla="*/ 717155 h 3406460"/>
              <a:gd name="connsiteX3" fmla="*/ 7430798 w 7450687"/>
              <a:gd name="connsiteY3" fmla="*/ 1809564 h 3406460"/>
              <a:gd name="connsiteX4" fmla="*/ 7013848 w 7450687"/>
              <a:gd name="connsiteY4" fmla="*/ 3104890 h 3406460"/>
              <a:gd name="connsiteX5" fmla="*/ 6569101 w 7450687"/>
              <a:gd name="connsiteY5" fmla="*/ 3402314 h 3406460"/>
              <a:gd name="connsiteX6" fmla="*/ 3683807 w 7450687"/>
              <a:gd name="connsiteY6" fmla="*/ 3341162 h 3406460"/>
              <a:gd name="connsiteX7" fmla="*/ 1704683 w 7450687"/>
              <a:gd name="connsiteY7" fmla="*/ 2860279 h 3406460"/>
              <a:gd name="connsiteX8" fmla="*/ 2010446 w 7450687"/>
              <a:gd name="connsiteY8" fmla="*/ 2801907 h 3406460"/>
              <a:gd name="connsiteX9" fmla="*/ 1273834 w 7450687"/>
              <a:gd name="connsiteY9" fmla="*/ 2674041 h 3406460"/>
              <a:gd name="connsiteX10" fmla="*/ 1315530 w 7450687"/>
              <a:gd name="connsiteY10" fmla="*/ 2657363 h 3406460"/>
              <a:gd name="connsiteX11" fmla="*/ 1234919 w 7450687"/>
              <a:gd name="connsiteY11" fmla="*/ 2590651 h 3406460"/>
              <a:gd name="connsiteX12" fmla="*/ 904138 w 7450687"/>
              <a:gd name="connsiteY12" fmla="*/ 2485024 h 3406460"/>
              <a:gd name="connsiteX13" fmla="*/ 1315530 w 7450687"/>
              <a:gd name="connsiteY13" fmla="*/ 2307126 h 3406460"/>
              <a:gd name="connsiteX14" fmla="*/ 851326 w 7450687"/>
              <a:gd name="connsiteY14" fmla="*/ 2065294 h 3406460"/>
              <a:gd name="connsiteX15" fmla="*/ 615053 w 7450687"/>
              <a:gd name="connsiteY15" fmla="*/ 2006921 h 3406460"/>
              <a:gd name="connsiteX16" fmla="*/ 1393361 w 7450687"/>
              <a:gd name="connsiteY16" fmla="*/ 1703937 h 3406460"/>
              <a:gd name="connsiteX17" fmla="*/ 131391 w 7450687"/>
              <a:gd name="connsiteY17" fmla="*/ 1553835 h 3406460"/>
              <a:gd name="connsiteX18" fmla="*/ 234239 w 7450687"/>
              <a:gd name="connsiteY18" fmla="*/ 1492682 h 3406460"/>
              <a:gd name="connsiteX19" fmla="*/ 1018105 w 7450687"/>
              <a:gd name="connsiteY19" fmla="*/ 1509360 h 3406460"/>
              <a:gd name="connsiteX20" fmla="*/ 1148750 w 7450687"/>
              <a:gd name="connsiteY20" fmla="*/ 1462106 h 3406460"/>
              <a:gd name="connsiteX21" fmla="*/ 1018105 w 7450687"/>
              <a:gd name="connsiteY21" fmla="*/ 1387055 h 3406460"/>
              <a:gd name="connsiteX22" fmla="*/ 509426 w 7450687"/>
              <a:gd name="connsiteY22" fmla="*/ 1331461 h 3406460"/>
              <a:gd name="connsiteX23" fmla="*/ 376002 w 7450687"/>
              <a:gd name="connsiteY23" fmla="*/ 1206376 h 3406460"/>
              <a:gd name="connsiteX24" fmla="*/ 150849 w 7450687"/>
              <a:gd name="connsiteY24" fmla="*/ 1061833 h 3406460"/>
              <a:gd name="connsiteX25" fmla="*/ 306510 w 7450687"/>
              <a:gd name="connsiteY25" fmla="*/ 942308 h 3406460"/>
              <a:gd name="connsiteX26" fmla="*/ 53560 w 7450687"/>
              <a:gd name="connsiteY26" fmla="*/ 764409 h 3406460"/>
              <a:gd name="connsiteX27" fmla="*/ 125832 w 7450687"/>
              <a:gd name="connsiteY27" fmla="*/ 530917 h 3406460"/>
              <a:gd name="connsiteX28" fmla="*/ 551121 w 7450687"/>
              <a:gd name="connsiteY28" fmla="*/ 475324 h 3406460"/>
              <a:gd name="connsiteX29" fmla="*/ 1120952 w 7450687"/>
              <a:gd name="connsiteY29" fmla="*/ 394713 h 3406460"/>
              <a:gd name="connsiteX30" fmla="*/ 1693564 w 7450687"/>
              <a:gd name="connsiteY30" fmla="*/ 325221 h 3406460"/>
              <a:gd name="connsiteX31" fmla="*/ 2266175 w 7450687"/>
              <a:gd name="connsiteY31" fmla="*/ 325221 h 3406460"/>
              <a:gd name="connsiteX32" fmla="*/ 2430177 w 7450687"/>
              <a:gd name="connsiteY32" fmla="*/ 330781 h 3406460"/>
              <a:gd name="connsiteX33" fmla="*/ 2432956 w 7450687"/>
              <a:gd name="connsiteY33" fmla="*/ 330781 h 3406460"/>
              <a:gd name="connsiteX34" fmla="*/ 3144551 w 7450687"/>
              <a:gd name="connsiteY34" fmla="*/ 355798 h 3406460"/>
              <a:gd name="connsiteX35" fmla="*/ 3408619 w 7450687"/>
              <a:gd name="connsiteY35" fmla="*/ 358577 h 3406460"/>
              <a:gd name="connsiteX36" fmla="*/ 3981231 w 7450687"/>
              <a:gd name="connsiteY36" fmla="*/ 361357 h 3406460"/>
              <a:gd name="connsiteX37" fmla="*/ 4551063 w 7450687"/>
              <a:gd name="connsiteY37" fmla="*/ 350238 h 3406460"/>
              <a:gd name="connsiteX38" fmla="*/ 5129233 w 7450687"/>
              <a:gd name="connsiteY38" fmla="*/ 316882 h 3406460"/>
              <a:gd name="connsiteX39" fmla="*/ 5699065 w 7450687"/>
              <a:gd name="connsiteY39" fmla="*/ 272407 h 3406460"/>
              <a:gd name="connsiteX40" fmla="*/ 6063202 w 7450687"/>
              <a:gd name="connsiteY40" fmla="*/ 172339 h 3406460"/>
              <a:gd name="connsiteX41" fmla="*/ 6457914 w 7450687"/>
              <a:gd name="connsiteY41" fmla="*/ 0 h 3406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450687" h="3406460">
                <a:moveTo>
                  <a:pt x="6457914" y="0"/>
                </a:moveTo>
                <a:cubicBezTo>
                  <a:pt x="6560763" y="125085"/>
                  <a:pt x="6713644" y="161221"/>
                  <a:pt x="6844288" y="233492"/>
                </a:cubicBezTo>
                <a:cubicBezTo>
                  <a:pt x="6972153" y="289086"/>
                  <a:pt x="7336289" y="611527"/>
                  <a:pt x="7386323" y="717155"/>
                </a:cubicBezTo>
                <a:cubicBezTo>
                  <a:pt x="7475273" y="900613"/>
                  <a:pt x="7453035" y="1573293"/>
                  <a:pt x="7430798" y="1809564"/>
                </a:cubicBezTo>
                <a:cubicBezTo>
                  <a:pt x="7347408" y="2398855"/>
                  <a:pt x="7041645" y="3077093"/>
                  <a:pt x="7013848" y="3104890"/>
                </a:cubicBezTo>
                <a:cubicBezTo>
                  <a:pt x="6924899" y="3085432"/>
                  <a:pt x="6721983" y="3391196"/>
                  <a:pt x="6569101" y="3402314"/>
                </a:cubicBezTo>
                <a:cubicBezTo>
                  <a:pt x="6407881" y="3413434"/>
                  <a:pt x="4039604" y="3405095"/>
                  <a:pt x="3683807" y="3341162"/>
                </a:cubicBezTo>
                <a:cubicBezTo>
                  <a:pt x="1749158" y="2988144"/>
                  <a:pt x="1704683" y="2860279"/>
                  <a:pt x="1704683" y="2860279"/>
                </a:cubicBezTo>
                <a:cubicBezTo>
                  <a:pt x="1704683" y="2860279"/>
                  <a:pt x="1910378" y="2835262"/>
                  <a:pt x="2010446" y="2801907"/>
                </a:cubicBezTo>
                <a:cubicBezTo>
                  <a:pt x="1865904" y="2799126"/>
                  <a:pt x="1296072" y="2693500"/>
                  <a:pt x="1273834" y="2674041"/>
                </a:cubicBezTo>
                <a:cubicBezTo>
                  <a:pt x="1284954" y="2668482"/>
                  <a:pt x="1301632" y="2662923"/>
                  <a:pt x="1315530" y="2657363"/>
                </a:cubicBezTo>
                <a:cubicBezTo>
                  <a:pt x="1284954" y="2640686"/>
                  <a:pt x="1259936" y="2621228"/>
                  <a:pt x="1234919" y="2590651"/>
                </a:cubicBezTo>
                <a:cubicBezTo>
                  <a:pt x="1154309" y="2487804"/>
                  <a:pt x="1018105" y="2523940"/>
                  <a:pt x="904138" y="2485024"/>
                </a:cubicBezTo>
                <a:cubicBezTo>
                  <a:pt x="976410" y="2268210"/>
                  <a:pt x="1168208" y="2348820"/>
                  <a:pt x="1315530" y="2307126"/>
                </a:cubicBezTo>
                <a:cubicBezTo>
                  <a:pt x="929156" y="2179260"/>
                  <a:pt x="1004207" y="2112548"/>
                  <a:pt x="851326" y="2065294"/>
                </a:cubicBezTo>
                <a:cubicBezTo>
                  <a:pt x="659528" y="2006921"/>
                  <a:pt x="615053" y="2006921"/>
                  <a:pt x="615053" y="2006921"/>
                </a:cubicBezTo>
                <a:cubicBezTo>
                  <a:pt x="840206" y="1829023"/>
                  <a:pt x="1109834" y="2020820"/>
                  <a:pt x="1393361" y="1703937"/>
                </a:cubicBezTo>
                <a:cubicBezTo>
                  <a:pt x="1120952" y="1659463"/>
                  <a:pt x="306510" y="1637225"/>
                  <a:pt x="131391" y="1553835"/>
                </a:cubicBezTo>
                <a:cubicBezTo>
                  <a:pt x="198103" y="1584411"/>
                  <a:pt x="203663" y="1492682"/>
                  <a:pt x="234239" y="1492682"/>
                </a:cubicBezTo>
                <a:cubicBezTo>
                  <a:pt x="492748" y="1489903"/>
                  <a:pt x="756816" y="1542717"/>
                  <a:pt x="1018105" y="1509360"/>
                </a:cubicBezTo>
                <a:cubicBezTo>
                  <a:pt x="1065359" y="1506581"/>
                  <a:pt x="1140411" y="1531597"/>
                  <a:pt x="1148750" y="1462106"/>
                </a:cubicBezTo>
                <a:cubicBezTo>
                  <a:pt x="1157088" y="1375936"/>
                  <a:pt x="1059800" y="1395394"/>
                  <a:pt x="1018105" y="1387055"/>
                </a:cubicBezTo>
                <a:cubicBezTo>
                  <a:pt x="848545" y="1359258"/>
                  <a:pt x="681766" y="1348140"/>
                  <a:pt x="509426" y="1331461"/>
                </a:cubicBezTo>
                <a:cubicBezTo>
                  <a:pt x="437155" y="1323122"/>
                  <a:pt x="348206" y="1339800"/>
                  <a:pt x="376002" y="1206376"/>
                </a:cubicBezTo>
                <a:cubicBezTo>
                  <a:pt x="353764" y="1078512"/>
                  <a:pt x="220341" y="1122986"/>
                  <a:pt x="150849" y="1061833"/>
                </a:cubicBezTo>
                <a:cubicBezTo>
                  <a:pt x="184205" y="989562"/>
                  <a:pt x="278714" y="1039597"/>
                  <a:pt x="306510" y="942308"/>
                </a:cubicBezTo>
                <a:cubicBezTo>
                  <a:pt x="173086" y="972884"/>
                  <a:pt x="186985" y="761630"/>
                  <a:pt x="53560" y="764409"/>
                </a:cubicBezTo>
                <a:cubicBezTo>
                  <a:pt x="-57626" y="639324"/>
                  <a:pt x="22984" y="578171"/>
                  <a:pt x="125832" y="530917"/>
                </a:cubicBezTo>
                <a:cubicBezTo>
                  <a:pt x="259256" y="472544"/>
                  <a:pt x="406578" y="486442"/>
                  <a:pt x="551121" y="475324"/>
                </a:cubicBezTo>
                <a:cubicBezTo>
                  <a:pt x="742919" y="450306"/>
                  <a:pt x="926376" y="391934"/>
                  <a:pt x="1120952" y="394713"/>
                </a:cubicBezTo>
                <a:cubicBezTo>
                  <a:pt x="1304411" y="336340"/>
                  <a:pt x="1507326" y="400272"/>
                  <a:pt x="1693564" y="325221"/>
                </a:cubicBezTo>
                <a:cubicBezTo>
                  <a:pt x="1882582" y="325221"/>
                  <a:pt x="2074379" y="325221"/>
                  <a:pt x="2266175" y="325221"/>
                </a:cubicBezTo>
                <a:cubicBezTo>
                  <a:pt x="2321770" y="328001"/>
                  <a:pt x="2374582" y="328001"/>
                  <a:pt x="2430177" y="330781"/>
                </a:cubicBezTo>
                <a:cubicBezTo>
                  <a:pt x="2430177" y="330781"/>
                  <a:pt x="2432956" y="330781"/>
                  <a:pt x="2432956" y="330781"/>
                </a:cubicBezTo>
                <a:cubicBezTo>
                  <a:pt x="2672008" y="339120"/>
                  <a:pt x="2908279" y="344679"/>
                  <a:pt x="3144551" y="355798"/>
                </a:cubicBezTo>
                <a:cubicBezTo>
                  <a:pt x="3233500" y="355798"/>
                  <a:pt x="3319670" y="358577"/>
                  <a:pt x="3408619" y="358577"/>
                </a:cubicBezTo>
                <a:cubicBezTo>
                  <a:pt x="3597637" y="372475"/>
                  <a:pt x="3789434" y="380814"/>
                  <a:pt x="3981231" y="361357"/>
                </a:cubicBezTo>
                <a:cubicBezTo>
                  <a:pt x="4173028" y="378035"/>
                  <a:pt x="4359266" y="366917"/>
                  <a:pt x="4551063" y="350238"/>
                </a:cubicBezTo>
                <a:cubicBezTo>
                  <a:pt x="4745639" y="369696"/>
                  <a:pt x="4937437" y="341899"/>
                  <a:pt x="5129233" y="316882"/>
                </a:cubicBezTo>
                <a:cubicBezTo>
                  <a:pt x="5321031" y="328001"/>
                  <a:pt x="5512828" y="328001"/>
                  <a:pt x="5699065" y="272407"/>
                </a:cubicBezTo>
                <a:cubicBezTo>
                  <a:pt x="5840829" y="333560"/>
                  <a:pt x="5910321" y="133424"/>
                  <a:pt x="6063202" y="172339"/>
                </a:cubicBezTo>
                <a:cubicBezTo>
                  <a:pt x="6216084" y="214035"/>
                  <a:pt x="6324491" y="55593"/>
                  <a:pt x="6457914" y="0"/>
                </a:cubicBezTo>
                <a:close/>
              </a:path>
            </a:pathLst>
          </a:custGeom>
          <a:solidFill>
            <a:schemeClr val="bg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xmlns="" id="{49DA9E68-62B4-3402-5D4A-CC8066A72F20}"/>
              </a:ext>
            </a:extLst>
          </p:cNvPr>
          <p:cNvSpPr>
            <a:spLocks noGrp="1"/>
          </p:cNvSpPr>
          <p:nvPr>
            <p:ph type="ctrTitle"/>
          </p:nvPr>
        </p:nvSpPr>
        <p:spPr>
          <a:xfrm>
            <a:off x="5867400" y="3547277"/>
            <a:ext cx="5671457" cy="1341624"/>
          </a:xfrm>
        </p:spPr>
        <p:txBody>
          <a:bodyPr anchor="b">
            <a:normAutofit/>
          </a:bodyPr>
          <a:lstStyle/>
          <a:p>
            <a:pPr algn="ctr"/>
            <a:r>
              <a:rPr lang="en-US" sz="8800" i="0" dirty="0">
                <a:solidFill>
                  <a:schemeClr val="accent1">
                    <a:lumMod val="75000"/>
                  </a:schemeClr>
                </a:solidFill>
                <a:latin typeface="+mn-lt"/>
              </a:rPr>
              <a:t>Ezekiel 37</a:t>
            </a:r>
          </a:p>
        </p:txBody>
      </p:sp>
      <p:sp>
        <p:nvSpPr>
          <p:cNvPr id="3" name="Subtitle 2">
            <a:extLst>
              <a:ext uri="{FF2B5EF4-FFF2-40B4-BE49-F238E27FC236}">
                <a16:creationId xmlns:a16="http://schemas.microsoft.com/office/drawing/2014/main" xmlns="" id="{EA45EE66-0320-453A-5A91-0AC317B106AB}"/>
              </a:ext>
            </a:extLst>
          </p:cNvPr>
          <p:cNvSpPr>
            <a:spLocks noGrp="1"/>
          </p:cNvSpPr>
          <p:nvPr>
            <p:ph type="subTitle" idx="1"/>
          </p:nvPr>
        </p:nvSpPr>
        <p:spPr>
          <a:xfrm>
            <a:off x="5867400" y="4945656"/>
            <a:ext cx="5921829" cy="646785"/>
          </a:xfrm>
        </p:spPr>
        <p:txBody>
          <a:bodyPr>
            <a:normAutofit lnSpcReduction="10000"/>
          </a:bodyPr>
          <a:lstStyle/>
          <a:p>
            <a:pPr algn="ctr"/>
            <a:r>
              <a:rPr lang="en-US" sz="4000" dirty="0">
                <a:solidFill>
                  <a:schemeClr val="accent6"/>
                </a:solidFill>
                <a:effectLst>
                  <a:outerShdw blurRad="38100" dist="38100" dir="2700000" algn="tl">
                    <a:srgbClr val="000000">
                      <a:alpha val="43137"/>
                    </a:srgbClr>
                  </a:outerShdw>
                </a:effectLst>
              </a:rPr>
              <a:t>Valley of Dry Bones</a:t>
            </a:r>
          </a:p>
        </p:txBody>
      </p:sp>
    </p:spTree>
    <p:extLst>
      <p:ext uri="{BB962C8B-B14F-4D97-AF65-F5344CB8AC3E}">
        <p14:creationId xmlns:p14="http://schemas.microsoft.com/office/powerpoint/2010/main" val="1252490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230832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3. He said to me, “Son of man, can these bones live?” I said to him, </a:t>
            </a:r>
            <a:r>
              <a:rPr kumimoji="0" lang="en-US" sz="4800" b="1" i="0" u="none"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a:t>
            </a:r>
            <a:r>
              <a:rPr kumimoji="0" lang="en-US" sz="4800" b="1" i="0" u="sng"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Sovereign Lord, you know</a:t>
            </a:r>
            <a:r>
              <a:rPr kumimoji="0" lang="en-US" sz="4800" b="1" i="0" u="none"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a:t>
            </a:r>
          </a:p>
        </p:txBody>
      </p:sp>
      <p:sp>
        <p:nvSpPr>
          <p:cNvPr id="3" name="Rounded Rectangle 2">
            <a:extLst>
              <a:ext uri="{FF2B5EF4-FFF2-40B4-BE49-F238E27FC236}">
                <a16:creationId xmlns:a16="http://schemas.microsoft.com/office/drawing/2014/main" xmlns="" id="{6304F971-D018-4007-FC21-CD40EE3CCA93}"/>
              </a:ext>
            </a:extLst>
          </p:cNvPr>
          <p:cNvSpPr/>
          <p:nvPr/>
        </p:nvSpPr>
        <p:spPr>
          <a:xfrm>
            <a:off x="4668253" y="4379495"/>
            <a:ext cx="7194884" cy="1868906"/>
          </a:xfrm>
          <a:prstGeom prst="roundRect">
            <a:avLst/>
          </a:prstGeom>
          <a:ln>
            <a:noFill/>
          </a:ln>
          <a:scene3d>
            <a:camera prst="orthographicFront"/>
            <a:lightRig rig="threePt" dir="t"/>
          </a:scene3d>
          <a:sp3d>
            <a:bevel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4800" i="0" dirty="0">
                <a:effectLst>
                  <a:outerShdw blurRad="38100" dist="38100" dir="2700000" algn="tl">
                    <a:srgbClr val="000000">
                      <a:alpha val="43137"/>
                    </a:srgbClr>
                  </a:outerShdw>
                </a:effectLst>
              </a:rPr>
              <a:t>Ezekiel had a confident </a:t>
            </a:r>
            <a:r>
              <a:rPr lang="en-US" sz="4800" i="1" dirty="0">
                <a:effectLst>
                  <a:outerShdw blurRad="38100" dist="38100" dir="2700000" algn="tl">
                    <a:srgbClr val="000000">
                      <a:alpha val="43137"/>
                    </a:srgbClr>
                  </a:outerShdw>
                </a:effectLst>
              </a:rPr>
              <a:t>trust</a:t>
            </a:r>
            <a:r>
              <a:rPr lang="en-US" sz="4800" i="0" dirty="0">
                <a:effectLst>
                  <a:outerShdw blurRad="38100" dist="38100" dir="2700000" algn="tl">
                    <a:srgbClr val="000000">
                      <a:alpha val="43137"/>
                    </a:srgbClr>
                  </a:outerShdw>
                </a:effectLst>
              </a:rPr>
              <a:t> in God.</a:t>
            </a:r>
            <a:endParaRPr lang="en-US" sz="4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48237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2308324"/>
          </a:xfrm>
          <a:prstGeom prst="rect">
            <a:avLst/>
          </a:prstGeom>
          <a:noFill/>
        </p:spPr>
        <p:txBody>
          <a:bodyPr wrap="square" rtlCol="0">
            <a:spAutoFit/>
          </a:bodyPr>
          <a:lstStyle/>
          <a:p>
            <a:pPr algn="ct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4. Then he said to me, “Prophesy over these bones, and tell them: ‘Dry bones, listen to the Lord’s message.</a:t>
            </a:r>
          </a:p>
        </p:txBody>
      </p:sp>
      <p:sp>
        <p:nvSpPr>
          <p:cNvPr id="3" name="Rounded Rectangle 2">
            <a:extLst>
              <a:ext uri="{FF2B5EF4-FFF2-40B4-BE49-F238E27FC236}">
                <a16:creationId xmlns:a16="http://schemas.microsoft.com/office/drawing/2014/main" xmlns="" id="{1FB0AC56-0C74-C4E8-DC6F-F7408060E951}"/>
              </a:ext>
            </a:extLst>
          </p:cNvPr>
          <p:cNvSpPr/>
          <p:nvPr/>
        </p:nvSpPr>
        <p:spPr>
          <a:xfrm>
            <a:off x="181313" y="4379495"/>
            <a:ext cx="7261477" cy="2308324"/>
          </a:xfrm>
          <a:prstGeom prst="roundRect">
            <a:avLst/>
          </a:prstGeom>
          <a:ln>
            <a:noFill/>
          </a:ln>
          <a:scene3d>
            <a:camera prst="orthographicFront"/>
            <a:lightRig rig="threePt" dir="t"/>
          </a:scene3d>
          <a:sp3d>
            <a:bevel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4800" dirty="0">
                <a:effectLst>
                  <a:outerShdw blurRad="38100" dist="38100" dir="2700000" algn="tl">
                    <a:srgbClr val="000000">
                      <a:alpha val="43137"/>
                    </a:srgbClr>
                  </a:outerShdw>
                </a:effectLst>
              </a:rPr>
              <a:t>God desires to reveal things to those who trust Him.</a:t>
            </a:r>
          </a:p>
        </p:txBody>
      </p:sp>
    </p:spTree>
    <p:extLst>
      <p:ext uri="{BB962C8B-B14F-4D97-AF65-F5344CB8AC3E}">
        <p14:creationId xmlns:p14="http://schemas.microsoft.com/office/powerpoint/2010/main" val="1637687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2308324"/>
          </a:xfrm>
          <a:prstGeom prst="rect">
            <a:avLst/>
          </a:prstGeom>
          <a:noFill/>
        </p:spPr>
        <p:txBody>
          <a:bodyPr wrap="square" rtlCol="0">
            <a:spAutoFit/>
          </a:bodyPr>
          <a:lstStyle/>
          <a:p>
            <a:pPr algn="ct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5. This is what the Sovereign Lord says to these bones: Look, I am about to infuse breath into you and you will live.</a:t>
            </a:r>
          </a:p>
        </p:txBody>
      </p:sp>
      <p:sp>
        <p:nvSpPr>
          <p:cNvPr id="3" name="Rounded Rectangle 2">
            <a:extLst>
              <a:ext uri="{FF2B5EF4-FFF2-40B4-BE49-F238E27FC236}">
                <a16:creationId xmlns:a16="http://schemas.microsoft.com/office/drawing/2014/main" xmlns="" id="{A7C0EA19-8C4B-5722-3F04-FE69024EB086}"/>
              </a:ext>
            </a:extLst>
          </p:cNvPr>
          <p:cNvSpPr/>
          <p:nvPr/>
        </p:nvSpPr>
        <p:spPr>
          <a:xfrm>
            <a:off x="4838375" y="4273575"/>
            <a:ext cx="7194884" cy="1868906"/>
          </a:xfrm>
          <a:prstGeom prst="roundRect">
            <a:avLst/>
          </a:prstGeom>
          <a:ln>
            <a:noFill/>
          </a:ln>
          <a:scene3d>
            <a:camera prst="orthographicFront"/>
            <a:lightRig rig="threePt" dir="t"/>
          </a:scene3d>
          <a:sp3d>
            <a:bevel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4800" dirty="0">
                <a:effectLst>
                  <a:outerShdw blurRad="38100" dist="38100" dir="2700000" algn="tl">
                    <a:srgbClr val="000000">
                      <a:alpha val="43137"/>
                    </a:srgbClr>
                  </a:outerShdw>
                </a:effectLst>
              </a:rPr>
              <a:t>When God speaks, He commands life.</a:t>
            </a:r>
          </a:p>
        </p:txBody>
      </p:sp>
    </p:spTree>
    <p:extLst>
      <p:ext uri="{BB962C8B-B14F-4D97-AF65-F5344CB8AC3E}">
        <p14:creationId xmlns:p14="http://schemas.microsoft.com/office/powerpoint/2010/main" val="2713024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230832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5. This is what the Sovereign Lord says to these bones: Look, I am about to infuse </a:t>
            </a:r>
            <a:r>
              <a:rPr kumimoji="0" lang="en-US" sz="4800" b="1" i="0" u="sng"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breath</a:t>
            </a: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 into you and you will live.</a:t>
            </a:r>
          </a:p>
        </p:txBody>
      </p:sp>
      <p:sp>
        <p:nvSpPr>
          <p:cNvPr id="5" name="Rectangle 4">
            <a:extLst>
              <a:ext uri="{FF2B5EF4-FFF2-40B4-BE49-F238E27FC236}">
                <a16:creationId xmlns:a16="http://schemas.microsoft.com/office/drawing/2014/main" xmlns="" id="{13ECDAD4-0682-2F35-ED75-59FBA321D00A}"/>
              </a:ext>
            </a:extLst>
          </p:cNvPr>
          <p:cNvSpPr/>
          <p:nvPr/>
        </p:nvSpPr>
        <p:spPr>
          <a:xfrm>
            <a:off x="170121" y="4217610"/>
            <a:ext cx="11546957" cy="1282936"/>
          </a:xfrm>
          <a:prstGeom prst="rect">
            <a:avLst/>
          </a:prstGeom>
          <a:solidFill>
            <a:schemeClr val="accent4">
              <a:lumMod val="60000"/>
              <a:lumOff val="40000"/>
            </a:schemeClr>
          </a:solidFill>
          <a:ln>
            <a:noFill/>
          </a:ln>
          <a:scene3d>
            <a:camera prst="orthographicFront"/>
            <a:lightRig rig="threePt" dir="t"/>
          </a:scene3d>
          <a:sp3d>
            <a:bevelT w="165100" prst="coolSlan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6000" b="1" i="1" dirty="0" err="1">
                <a:effectLst>
                  <a:outerShdw blurRad="38100" dist="38100" dir="2700000" algn="tl">
                    <a:srgbClr val="000000">
                      <a:alpha val="43137"/>
                    </a:srgbClr>
                  </a:outerShdw>
                </a:effectLst>
              </a:rPr>
              <a:t>ruah</a:t>
            </a:r>
            <a:r>
              <a:rPr lang="en-US" sz="6000" b="1" i="1" dirty="0">
                <a:effectLst>
                  <a:outerShdw blurRad="38100" dist="38100" dir="2700000" algn="tl">
                    <a:srgbClr val="000000">
                      <a:alpha val="43137"/>
                    </a:srgbClr>
                  </a:outerShdw>
                </a:effectLst>
              </a:rPr>
              <a:t> </a:t>
            </a:r>
            <a:r>
              <a:rPr lang="en-US" sz="6000" b="1" dirty="0">
                <a:effectLst>
                  <a:outerShdw blurRad="38100" dist="38100" dir="2700000" algn="tl">
                    <a:srgbClr val="000000">
                      <a:alpha val="43137"/>
                    </a:srgbClr>
                  </a:outerShdw>
                </a:effectLst>
              </a:rPr>
              <a:t>(</a:t>
            </a:r>
            <a:r>
              <a:rPr lang="he-IL" sz="6000" dirty="0" err="1">
                <a:effectLst>
                  <a:outerShdw blurRad="38100" dist="38100" dir="2700000" algn="tl">
                    <a:srgbClr val="000000">
                      <a:alpha val="43137"/>
                    </a:srgbClr>
                  </a:outerShdw>
                </a:effectLst>
                <a:latin typeface="Times"/>
              </a:rPr>
              <a:t>רוּה</a:t>
            </a:r>
            <a:r>
              <a:rPr lang="he-IL" sz="6000" dirty="0">
                <a:effectLst>
                  <a:outerShdw blurRad="38100" dist="38100" dir="2700000" algn="tl">
                    <a:srgbClr val="000000">
                      <a:alpha val="43137"/>
                    </a:srgbClr>
                  </a:outerShdw>
                </a:effectLst>
                <a:latin typeface="Times"/>
              </a:rPr>
              <a:t>ַ</a:t>
            </a:r>
            <a:r>
              <a:rPr lang="en-US" sz="6000" b="1" dirty="0">
                <a:effectLst>
                  <a:outerShdw blurRad="38100" dist="38100" dir="2700000" algn="tl">
                    <a:srgbClr val="000000">
                      <a:alpha val="43137"/>
                    </a:srgbClr>
                  </a:outerShdw>
                </a:effectLst>
              </a:rPr>
              <a:t>):</a:t>
            </a:r>
            <a:r>
              <a:rPr lang="en-US" sz="6000" dirty="0">
                <a:effectLst>
                  <a:outerShdw blurRad="38100" dist="38100" dir="2700000" algn="tl">
                    <a:srgbClr val="000000">
                      <a:alpha val="43137"/>
                    </a:srgbClr>
                  </a:outerShdw>
                </a:effectLst>
              </a:rPr>
              <a:t> </a:t>
            </a:r>
            <a:r>
              <a:rPr lang="en-US" sz="5400" dirty="0">
                <a:effectLst>
                  <a:outerShdw blurRad="38100" dist="38100" dir="2700000" algn="tl">
                    <a:srgbClr val="000000">
                      <a:alpha val="43137"/>
                    </a:srgbClr>
                  </a:outerShdw>
                </a:effectLst>
              </a:rPr>
              <a:t>breath; wind; spirit.</a:t>
            </a:r>
            <a:endParaRPr lang="he-IL" sz="3600" dirty="0">
              <a:effectLst/>
            </a:endParaRPr>
          </a:p>
        </p:txBody>
      </p:sp>
    </p:spTree>
    <p:extLst>
      <p:ext uri="{BB962C8B-B14F-4D97-AF65-F5344CB8AC3E}">
        <p14:creationId xmlns:p14="http://schemas.microsoft.com/office/powerpoint/2010/main" val="1863749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fill="hold" grpId="0" nodeType="afterEffect" p14:presetBounceEnd="50000">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14:bounceEnd="50000">
                                          <p:cBhvr additive="base">
                                            <p:cTn id="7" dur="1000" fill="hold"/>
                                            <p:tgtEl>
                                              <p:spTgt spid="5"/>
                                            </p:tgtEl>
                                            <p:attrNameLst>
                                              <p:attrName>ppt_x</p:attrName>
                                            </p:attrNameLst>
                                          </p:cBhvr>
                                          <p:tavLst>
                                            <p:tav tm="0">
                                              <p:val>
                                                <p:strVal val="0-#ppt_w/2"/>
                                              </p:val>
                                            </p:tav>
                                            <p:tav tm="100000">
                                              <p:val>
                                                <p:strVal val="#ppt_x"/>
                                              </p:val>
                                            </p:tav>
                                          </p:tavLst>
                                        </p:anim>
                                        <p:anim calcmode="lin" valueType="num" p14:bounceEnd="50000">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3046988"/>
          </a:xfrm>
          <a:prstGeom prst="rect">
            <a:avLst/>
          </a:prstGeom>
          <a:noFill/>
        </p:spPr>
        <p:txBody>
          <a:bodyPr wrap="square" rtlCol="0">
            <a:spAutoFit/>
          </a:bodyPr>
          <a:lstStyle/>
          <a:p>
            <a:pPr algn="ct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6. I will put tendons on you and muscles over you and will cover you with skin; I will put breath in you, and you will live.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Then you will know that I am the Lord</a:t>
            </a:r>
            <a:r>
              <a:rPr kumimoji="0" lang="en-US" sz="4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 ”</a:t>
            </a:r>
          </a:p>
        </p:txBody>
      </p:sp>
    </p:spTree>
    <p:extLst>
      <p:ext uri="{BB962C8B-B14F-4D97-AF65-F5344CB8AC3E}">
        <p14:creationId xmlns:p14="http://schemas.microsoft.com/office/powerpoint/2010/main" val="1972398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304698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6. </a:t>
            </a:r>
            <a:r>
              <a:rPr kumimoji="0" lang="en-US" sz="4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I will put tendons on you and muscles over you and will cover you with skin; I will put breath in you, and you will live. </a:t>
            </a:r>
            <a:r>
              <a:rPr kumimoji="0" lang="en-US" sz="4800" b="1" i="0" u="sng" strike="noStrike" kern="1200" cap="none" spc="0" normalizeH="0" baseline="0" noProof="0" dirty="0">
                <a:ln>
                  <a:noFill/>
                </a:ln>
                <a:solidFill>
                  <a:srgbClr val="4D74C3">
                    <a:lumMod val="75000"/>
                  </a:srgbClr>
                </a:solidFill>
                <a:effectLst>
                  <a:outerShdw blurRad="38100" dist="38100" dir="2700000" algn="tl">
                    <a:srgbClr val="000000">
                      <a:alpha val="43137"/>
                    </a:srgbClr>
                  </a:outerShdw>
                </a:effectLst>
                <a:uLnTx/>
                <a:uFillTx/>
                <a:latin typeface="Century Gothic"/>
                <a:ea typeface="+mn-ea"/>
                <a:cs typeface="+mn-cs"/>
              </a:rPr>
              <a:t>Then you will know that I am the Lord</a:t>
            </a: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 ”</a:t>
            </a:r>
          </a:p>
        </p:txBody>
      </p:sp>
      <p:sp>
        <p:nvSpPr>
          <p:cNvPr id="3" name="Rectangle 2">
            <a:extLst>
              <a:ext uri="{FF2B5EF4-FFF2-40B4-BE49-F238E27FC236}">
                <a16:creationId xmlns:a16="http://schemas.microsoft.com/office/drawing/2014/main" xmlns="" id="{8074AD83-2F02-0AB5-EC7A-D8B9E598AFFB}"/>
              </a:ext>
            </a:extLst>
          </p:cNvPr>
          <p:cNvSpPr/>
          <p:nvPr/>
        </p:nvSpPr>
        <p:spPr>
          <a:xfrm>
            <a:off x="-37213" y="4724399"/>
            <a:ext cx="12229213" cy="2154866"/>
          </a:xfrm>
          <a:prstGeom prst="rect">
            <a:avLst/>
          </a:prstGeom>
          <a:solidFill>
            <a:schemeClr val="accent2"/>
          </a:solidFill>
          <a:ln>
            <a:noFill/>
          </a:ln>
          <a:scene3d>
            <a:camera prst="orthographicFront"/>
            <a:lightRig rig="threePt" dir="t"/>
          </a:scene3d>
          <a:sp3d>
            <a:bevelT w="165100" prst="coolSlan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5400" dirty="0">
                <a:effectLst>
                  <a:outerShdw blurRad="38100" dist="38100" dir="2700000" algn="tl">
                    <a:srgbClr val="000000">
                      <a:alpha val="43137"/>
                    </a:srgbClr>
                  </a:outerShdw>
                </a:effectLst>
              </a:rPr>
              <a:t>(Matt.19:26)“This is impossible for mere humans, but </a:t>
            </a:r>
            <a:r>
              <a:rPr lang="en-US" sz="5400" b="1" dirty="0">
                <a:effectLst>
                  <a:outerShdw blurRad="38100" dist="38100" dir="2700000" algn="tl">
                    <a:srgbClr val="000000">
                      <a:alpha val="43137"/>
                    </a:srgbClr>
                  </a:outerShdw>
                </a:effectLst>
              </a:rPr>
              <a:t>for God all things are possible</a:t>
            </a:r>
            <a:r>
              <a:rPr lang="en-US" sz="5400" dirty="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46955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900" decel="100000" fill="hold"/>
                                        <p:tgtEl>
                                          <p:spTgt spid="3"/>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3046988"/>
          </a:xfrm>
          <a:prstGeom prst="rect">
            <a:avLst/>
          </a:prstGeom>
          <a:noFill/>
        </p:spPr>
        <p:txBody>
          <a:bodyPr wrap="square" rtlCol="0">
            <a:spAutoFit/>
          </a:bodyPr>
          <a:lstStyle/>
          <a:p>
            <a:pPr algn="ct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7. So I prophesied as I was commanded. There was a sound when I prophesied—I heard a rattling, and the bones came together, bone to bone.</a:t>
            </a:r>
          </a:p>
        </p:txBody>
      </p:sp>
    </p:spTree>
    <p:extLst>
      <p:ext uri="{BB962C8B-B14F-4D97-AF65-F5344CB8AC3E}">
        <p14:creationId xmlns:p14="http://schemas.microsoft.com/office/powerpoint/2010/main" val="794852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3046988"/>
          </a:xfrm>
          <a:prstGeom prst="rect">
            <a:avLst/>
          </a:prstGeom>
          <a:noFill/>
        </p:spPr>
        <p:txBody>
          <a:bodyPr wrap="square" rtlCol="0">
            <a:spAutoFit/>
          </a:bodyPr>
          <a:lstStyle/>
          <a:p>
            <a:pPr algn="ct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8. As I watched, I saw tendons on them, then muscles appeared, and skin covered over them from above, but there was no breath in them. </a:t>
            </a:r>
          </a:p>
        </p:txBody>
      </p:sp>
    </p:spTree>
    <p:extLst>
      <p:ext uri="{BB962C8B-B14F-4D97-AF65-F5344CB8AC3E}">
        <p14:creationId xmlns:p14="http://schemas.microsoft.com/office/powerpoint/2010/main" val="3257665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4524315"/>
          </a:xfrm>
          <a:prstGeom prst="rect">
            <a:avLst/>
          </a:prstGeom>
          <a:noFill/>
        </p:spPr>
        <p:txBody>
          <a:bodyPr wrap="square" rtlCol="0">
            <a:spAutoFit/>
          </a:bodyPr>
          <a:lstStyle/>
          <a:p>
            <a:pPr algn="ct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9. He said to me, “Prophesy to the breath—prophesy, son of man—and say to the breath: ‘This is what the Sovereign Lord says: Come from the four winds, O breath, and breathe on these corpses so that they may live.’ ”</a:t>
            </a:r>
          </a:p>
        </p:txBody>
      </p:sp>
    </p:spTree>
    <p:extLst>
      <p:ext uri="{BB962C8B-B14F-4D97-AF65-F5344CB8AC3E}">
        <p14:creationId xmlns:p14="http://schemas.microsoft.com/office/powerpoint/2010/main" val="1153141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3046988"/>
          </a:xfrm>
          <a:prstGeom prst="rect">
            <a:avLst/>
          </a:prstGeom>
          <a:noFill/>
        </p:spPr>
        <p:txBody>
          <a:bodyPr wrap="square" rtlCol="0">
            <a:spAutoFit/>
          </a:bodyPr>
          <a:lstStyle/>
          <a:p>
            <a:pPr algn="ct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10. So I prophesied as I was commanded, and the breath came into them; they lived and stood on their feet, an extremely great army.</a:t>
            </a:r>
          </a:p>
        </p:txBody>
      </p:sp>
    </p:spTree>
    <p:extLst>
      <p:ext uri="{BB962C8B-B14F-4D97-AF65-F5344CB8AC3E}">
        <p14:creationId xmlns:p14="http://schemas.microsoft.com/office/powerpoint/2010/main" val="4107987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017FB1C8-490A-A4C3-9DB4-F1249CC82AEC}"/>
              </a:ext>
            </a:extLst>
          </p:cNvPr>
          <p:cNvSpPr txBox="1"/>
          <p:nvPr/>
        </p:nvSpPr>
        <p:spPr>
          <a:xfrm>
            <a:off x="276447" y="85061"/>
            <a:ext cx="11589488" cy="1200329"/>
          </a:xfrm>
          <a:prstGeom prst="rect">
            <a:avLst/>
          </a:prstGeom>
          <a:noFill/>
        </p:spPr>
        <p:txBody>
          <a:bodyPr wrap="square" rtlCol="0">
            <a:spAutoFit/>
          </a:bodyPr>
          <a:lstStyle/>
          <a:p>
            <a:r>
              <a:rPr lang="en-US" sz="7200" b="1" dirty="0">
                <a:solidFill>
                  <a:schemeClr val="accent4">
                    <a:lumMod val="40000"/>
                    <a:lumOff val="60000"/>
                  </a:schemeClr>
                </a:solidFill>
                <a:effectLst>
                  <a:outerShdw blurRad="38100" dist="38100" dir="2700000" algn="tl">
                    <a:srgbClr val="000000">
                      <a:alpha val="43137"/>
                    </a:srgbClr>
                  </a:outerShdw>
                </a:effectLst>
              </a:rPr>
              <a:t>Israel </a:t>
            </a:r>
            <a:r>
              <a:rPr lang="en-US" sz="7200" b="1" i="1" dirty="0">
                <a:solidFill>
                  <a:schemeClr val="accent4">
                    <a:lumMod val="40000"/>
                    <a:lumOff val="60000"/>
                  </a:schemeClr>
                </a:solidFill>
                <a:effectLst>
                  <a:outerShdw blurRad="38100" dist="38100" dir="2700000" algn="tl">
                    <a:srgbClr val="000000">
                      <a:alpha val="43137"/>
                    </a:srgbClr>
                  </a:outerShdw>
                </a:effectLst>
              </a:rPr>
              <a:t>in</a:t>
            </a:r>
            <a:r>
              <a:rPr lang="en-US" sz="7200" b="1" dirty="0">
                <a:solidFill>
                  <a:schemeClr val="accent4">
                    <a:lumMod val="40000"/>
                    <a:lumOff val="60000"/>
                  </a:schemeClr>
                </a:solidFill>
                <a:effectLst>
                  <a:outerShdw blurRad="38100" dist="38100" dir="2700000" algn="tl">
                    <a:srgbClr val="000000">
                      <a:alpha val="43137"/>
                    </a:srgbClr>
                  </a:outerShdw>
                </a:effectLst>
              </a:rPr>
              <a:t> Ezekiel’s day</a:t>
            </a:r>
          </a:p>
        </p:txBody>
      </p:sp>
      <p:sp>
        <p:nvSpPr>
          <p:cNvPr id="5" name="TextBox 4">
            <a:extLst>
              <a:ext uri="{FF2B5EF4-FFF2-40B4-BE49-F238E27FC236}">
                <a16:creationId xmlns:a16="http://schemas.microsoft.com/office/drawing/2014/main" xmlns="" id="{27A15BD7-3B26-833E-23EE-5B8ACACB7D26}"/>
              </a:ext>
            </a:extLst>
          </p:cNvPr>
          <p:cNvSpPr txBox="1"/>
          <p:nvPr/>
        </p:nvSpPr>
        <p:spPr>
          <a:xfrm>
            <a:off x="276446" y="1297173"/>
            <a:ext cx="11759609" cy="5509200"/>
          </a:xfrm>
          <a:prstGeom prst="rect">
            <a:avLst/>
          </a:prstGeom>
          <a:noFill/>
        </p:spPr>
        <p:txBody>
          <a:bodyPr wrap="square" rtlCol="0">
            <a:spAutoFit/>
          </a:bodyPr>
          <a:lstStyle/>
          <a:p>
            <a:pPr marL="285750" indent="-285750">
              <a:buFont typeface="Arial" panose="020B0604020202020204" pitchFamily="34" charset="0"/>
              <a:buChar char="•"/>
            </a:pPr>
            <a:r>
              <a:rPr lang="en-US" sz="4400" dirty="0">
                <a:solidFill>
                  <a:schemeClr val="bg1"/>
                </a:solidFill>
                <a:effectLst>
                  <a:outerShdw blurRad="38100" dist="38100" dir="2700000" algn="tl">
                    <a:srgbClr val="000000">
                      <a:alpha val="43137"/>
                    </a:srgbClr>
                  </a:outerShdw>
                </a:effectLst>
              </a:rPr>
              <a:t>The Nation of Israel was in ruins.</a:t>
            </a:r>
          </a:p>
          <a:p>
            <a:pPr marL="285750" indent="-285750">
              <a:buFont typeface="Arial" panose="020B0604020202020204" pitchFamily="34" charset="0"/>
              <a:buChar char="•"/>
            </a:pPr>
            <a:r>
              <a:rPr lang="en-US" sz="4400" dirty="0">
                <a:solidFill>
                  <a:schemeClr val="bg1"/>
                </a:solidFill>
                <a:effectLst>
                  <a:outerShdw blurRad="38100" dist="38100" dir="2700000" algn="tl">
                    <a:srgbClr val="000000">
                      <a:alpha val="43137"/>
                    </a:srgbClr>
                  </a:outerShdw>
                </a:effectLst>
              </a:rPr>
              <a:t>The Northern Kingdom had been destroyed by the Assyrians.</a:t>
            </a:r>
          </a:p>
          <a:p>
            <a:pPr marL="285750" indent="-285750">
              <a:buFont typeface="Arial" panose="020B0604020202020204" pitchFamily="34" charset="0"/>
              <a:buChar char="•"/>
            </a:pPr>
            <a:r>
              <a:rPr lang="en-US" sz="4400" dirty="0">
                <a:solidFill>
                  <a:schemeClr val="bg1"/>
                </a:solidFill>
                <a:effectLst>
                  <a:outerShdw blurRad="38100" dist="38100" dir="2700000" algn="tl">
                    <a:srgbClr val="000000">
                      <a:alpha val="43137"/>
                    </a:srgbClr>
                  </a:outerShdw>
                </a:effectLst>
              </a:rPr>
              <a:t>The Southern Kingdom had been destroyed by the Babylonians.</a:t>
            </a:r>
          </a:p>
          <a:p>
            <a:pPr marL="285750" indent="-285750">
              <a:buFont typeface="Arial" panose="020B0604020202020204" pitchFamily="34" charset="0"/>
              <a:buChar char="•"/>
            </a:pPr>
            <a:r>
              <a:rPr lang="en-US" sz="4400" dirty="0">
                <a:solidFill>
                  <a:schemeClr val="bg1"/>
                </a:solidFill>
                <a:effectLst>
                  <a:outerShdw blurRad="38100" dist="38100" dir="2700000" algn="tl">
                    <a:srgbClr val="000000">
                      <a:alpha val="43137"/>
                    </a:srgbClr>
                  </a:outerShdw>
                </a:effectLst>
              </a:rPr>
              <a:t>The Jewish people were scattered across the Ancient Near East.</a:t>
            </a:r>
          </a:p>
          <a:p>
            <a:pPr marL="285750" indent="-285750">
              <a:buFont typeface="Arial" panose="020B0604020202020204" pitchFamily="34" charset="0"/>
              <a:buChar char="•"/>
            </a:pPr>
            <a:r>
              <a:rPr lang="en-US" sz="4400" dirty="0">
                <a:solidFill>
                  <a:schemeClr val="bg1"/>
                </a:solidFill>
                <a:effectLst>
                  <a:outerShdw blurRad="38100" dist="38100" dir="2700000" algn="tl">
                    <a:srgbClr val="000000">
                      <a:alpha val="43137"/>
                    </a:srgbClr>
                  </a:outerShdw>
                </a:effectLst>
              </a:rPr>
              <a:t>Morale was at an all time low!</a:t>
            </a:r>
          </a:p>
        </p:txBody>
      </p:sp>
    </p:spTree>
    <p:extLst>
      <p:ext uri="{BB962C8B-B14F-4D97-AF65-F5344CB8AC3E}">
        <p14:creationId xmlns:p14="http://schemas.microsoft.com/office/powerpoint/2010/main" val="149849853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3785652"/>
          </a:xfrm>
          <a:prstGeom prst="rect">
            <a:avLst/>
          </a:prstGeom>
          <a:noFill/>
        </p:spPr>
        <p:txBody>
          <a:bodyPr wrap="square" rtlCol="0">
            <a:spAutoFit/>
          </a:bodyPr>
          <a:lstStyle/>
          <a:p>
            <a:pPr algn="ct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11. Then he said to me, “Son of man, these bones are all the house of Israel. Look, they are saying, ‘Our bones are dry, our hope has perished; we are cut off.’</a:t>
            </a:r>
          </a:p>
        </p:txBody>
      </p:sp>
    </p:spTree>
    <p:extLst>
      <p:ext uri="{BB962C8B-B14F-4D97-AF65-F5344CB8AC3E}">
        <p14:creationId xmlns:p14="http://schemas.microsoft.com/office/powerpoint/2010/main" val="2420478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11. Then he said to me, “Son of man, </a:t>
            </a:r>
            <a:r>
              <a:rPr kumimoji="0" lang="en-US" sz="4800" b="1" i="0" u="sng"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these bones are all the house of Israel</a:t>
            </a: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 </a:t>
            </a:r>
            <a:r>
              <a:rPr kumimoji="0" lang="en-US" sz="4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Look, they are saying, ‘Our bones are dry, our hope has perished; we are cut off.’</a:t>
            </a:r>
          </a:p>
        </p:txBody>
      </p:sp>
    </p:spTree>
    <p:extLst>
      <p:ext uri="{BB962C8B-B14F-4D97-AF65-F5344CB8AC3E}">
        <p14:creationId xmlns:p14="http://schemas.microsoft.com/office/powerpoint/2010/main" val="1119284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017FB1C8-490A-A4C3-9DB4-F1249CC82AEC}"/>
              </a:ext>
            </a:extLst>
          </p:cNvPr>
          <p:cNvSpPr txBox="1"/>
          <p:nvPr/>
        </p:nvSpPr>
        <p:spPr>
          <a:xfrm>
            <a:off x="276447" y="85061"/>
            <a:ext cx="11589488"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accent4">
                    <a:lumMod val="40000"/>
                    <a:lumOff val="60000"/>
                  </a:schemeClr>
                </a:solidFill>
                <a:effectLst>
                  <a:outerShdw blurRad="38100" dist="38100" dir="2700000" algn="tl">
                    <a:srgbClr val="000000">
                      <a:alpha val="43137"/>
                    </a:srgbClr>
                  </a:outerShdw>
                </a:effectLst>
                <a:uLnTx/>
                <a:uFillTx/>
                <a:latin typeface="Century Gothic"/>
                <a:ea typeface="+mn-ea"/>
                <a:cs typeface="+mn-cs"/>
              </a:rPr>
              <a:t>Regathering Israel</a:t>
            </a:r>
          </a:p>
        </p:txBody>
      </p:sp>
      <p:sp>
        <p:nvSpPr>
          <p:cNvPr id="5" name="TextBox 4">
            <a:extLst>
              <a:ext uri="{FF2B5EF4-FFF2-40B4-BE49-F238E27FC236}">
                <a16:creationId xmlns:a16="http://schemas.microsoft.com/office/drawing/2014/main" xmlns="" id="{27A15BD7-3B26-833E-23EE-5B8ACACB7D26}"/>
              </a:ext>
            </a:extLst>
          </p:cNvPr>
          <p:cNvSpPr txBox="1"/>
          <p:nvPr/>
        </p:nvSpPr>
        <p:spPr>
          <a:xfrm>
            <a:off x="276446" y="1297173"/>
            <a:ext cx="11759609" cy="2800767"/>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4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The subject of this vision is made clear, </a:t>
            </a:r>
            <a:r>
              <a:rPr lang="en-US" sz="4400" i="1" dirty="0">
                <a:solidFill>
                  <a:schemeClr val="bg1"/>
                </a:solidFill>
                <a:effectLst>
                  <a:outerShdw blurRad="38100" dist="38100" dir="2700000" algn="tl">
                    <a:srgbClr val="000000">
                      <a:alpha val="43137"/>
                    </a:srgbClr>
                  </a:outerShdw>
                </a:effectLst>
                <a:latin typeface="Century Gothic"/>
              </a:rPr>
              <a:t>t</a:t>
            </a:r>
            <a:r>
              <a:rPr kumimoji="0" lang="en-US" sz="4400" b="0" i="1"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he house of Israel</a:t>
            </a:r>
            <a:r>
              <a:rPr kumimoji="0" lang="en-US" sz="44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 </a:t>
            </a:r>
            <a:r>
              <a:rPr kumimoji="0" lang="en-US" sz="32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(vs.11)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4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This</a:t>
            </a:r>
            <a:r>
              <a:rPr kumimoji="0" lang="en-US" sz="4400" b="0" i="0" u="none" strike="noStrike" kern="1200" cap="none" spc="0" normalizeH="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 vision pertains to Ezekiel’s future, making it </a:t>
            </a:r>
            <a:r>
              <a:rPr kumimoji="0" lang="en-US" sz="4400" b="0" i="1" u="none" strike="noStrike" kern="1200" cap="none" spc="0" normalizeH="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prophetic</a:t>
            </a:r>
            <a:r>
              <a:rPr lang="en-US" sz="4400" dirty="0">
                <a:solidFill>
                  <a:schemeClr val="bg1"/>
                </a:solidFill>
                <a:effectLst>
                  <a:outerShdw blurRad="38100" dist="38100" dir="2700000" algn="tl">
                    <a:srgbClr val="000000">
                      <a:alpha val="43137"/>
                    </a:srgbClr>
                  </a:outerShdw>
                </a:effectLst>
                <a:latin typeface="Century Gothic"/>
              </a:rPr>
              <a:t>, also seen elsewhere.</a:t>
            </a:r>
            <a:endParaRPr kumimoji="0" lang="en-US" sz="4400" b="0" u="none" strike="noStrike" kern="1200" cap="none" spc="0" normalizeH="0" noProof="0" dirty="0">
              <a:ln>
                <a:noFill/>
              </a:ln>
              <a:solidFill>
                <a:schemeClr val="bg1"/>
              </a:solidFill>
              <a:effectLst>
                <a:outerShdw blurRad="38100" dist="38100" dir="2700000" algn="tl">
                  <a:srgbClr val="000000">
                    <a:alpha val="43137"/>
                  </a:srgbClr>
                </a:outerShdw>
              </a:effectLst>
              <a:uLnTx/>
              <a:uFillTx/>
              <a:latin typeface="Century Gothic"/>
            </a:endParaRPr>
          </a:p>
        </p:txBody>
      </p:sp>
      <p:sp>
        <p:nvSpPr>
          <p:cNvPr id="2" name="Rectangle 1">
            <a:extLst>
              <a:ext uri="{FF2B5EF4-FFF2-40B4-BE49-F238E27FC236}">
                <a16:creationId xmlns:a16="http://schemas.microsoft.com/office/drawing/2014/main" xmlns="" id="{B2F2A5E3-563A-793A-15F4-590DB4462E82}"/>
              </a:ext>
            </a:extLst>
          </p:cNvPr>
          <p:cNvSpPr/>
          <p:nvPr/>
        </p:nvSpPr>
        <p:spPr>
          <a:xfrm>
            <a:off x="-37213" y="2870790"/>
            <a:ext cx="12229213" cy="4008475"/>
          </a:xfrm>
          <a:prstGeom prst="rect">
            <a:avLst/>
          </a:prstGeom>
          <a:solidFill>
            <a:schemeClr val="accent2"/>
          </a:solidFill>
          <a:ln>
            <a:noFill/>
          </a:ln>
          <a:scene3d>
            <a:camera prst="orthographicFront"/>
            <a:lightRig rig="threePt" dir="t"/>
          </a:scene3d>
          <a:sp3d>
            <a:bevelT w="165100" prst="coolSlan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800" dirty="0">
                <a:effectLst>
                  <a:outerShdw blurRad="38100" dist="38100" dir="2700000" algn="tl">
                    <a:srgbClr val="000000">
                      <a:alpha val="43137"/>
                    </a:srgbClr>
                  </a:outerShdw>
                </a:effectLst>
              </a:rPr>
              <a:t>(Jer. 30:1-3) For I, the Lord, affirm that the time will come when I will reverse the plight of my people, Israel and Judah,’ says the Lord. ‘</a:t>
            </a:r>
            <a:r>
              <a:rPr lang="en-US" sz="4800" b="1" dirty="0">
                <a:effectLst>
                  <a:outerShdw blurRad="38100" dist="38100" dir="2700000" algn="tl">
                    <a:srgbClr val="000000">
                      <a:alpha val="43137"/>
                    </a:srgbClr>
                  </a:outerShdw>
                </a:effectLst>
              </a:rPr>
              <a:t>I will bring them back to the land I gave their ancestors and they will take possession of it once again</a:t>
            </a:r>
            <a:r>
              <a:rPr lang="en-US" sz="4800" dirty="0">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296575031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7"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900" decel="100000" fill="hold"/>
                                        <p:tgtEl>
                                          <p:spTgt spid="2"/>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017FB1C8-490A-A4C3-9DB4-F1249CC82AEC}"/>
              </a:ext>
            </a:extLst>
          </p:cNvPr>
          <p:cNvSpPr txBox="1"/>
          <p:nvPr/>
        </p:nvSpPr>
        <p:spPr>
          <a:xfrm>
            <a:off x="276447" y="85061"/>
            <a:ext cx="11589488"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accent4">
                    <a:lumMod val="40000"/>
                    <a:lumOff val="60000"/>
                  </a:schemeClr>
                </a:solidFill>
                <a:effectLst>
                  <a:outerShdw blurRad="38100" dist="38100" dir="2700000" algn="tl">
                    <a:srgbClr val="000000">
                      <a:alpha val="43137"/>
                    </a:srgbClr>
                  </a:outerShdw>
                </a:effectLst>
                <a:uLnTx/>
                <a:uFillTx/>
                <a:latin typeface="Century Gothic"/>
                <a:ea typeface="+mn-ea"/>
                <a:cs typeface="+mn-cs"/>
              </a:rPr>
              <a:t>Regathering Israel</a:t>
            </a:r>
          </a:p>
        </p:txBody>
      </p:sp>
      <p:sp>
        <p:nvSpPr>
          <p:cNvPr id="5" name="TextBox 4">
            <a:extLst>
              <a:ext uri="{FF2B5EF4-FFF2-40B4-BE49-F238E27FC236}">
                <a16:creationId xmlns:a16="http://schemas.microsoft.com/office/drawing/2014/main" xmlns="" id="{27A15BD7-3B26-833E-23EE-5B8ACACB7D26}"/>
              </a:ext>
            </a:extLst>
          </p:cNvPr>
          <p:cNvSpPr txBox="1"/>
          <p:nvPr/>
        </p:nvSpPr>
        <p:spPr>
          <a:xfrm>
            <a:off x="276446" y="1297173"/>
            <a:ext cx="11759609" cy="2123658"/>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4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The prophecy is shown as a </a:t>
            </a:r>
            <a:r>
              <a:rPr kumimoji="0" lang="en-US" sz="4400" b="0" i="1"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process</a:t>
            </a:r>
            <a:r>
              <a:rPr kumimoji="0" lang="en-US" sz="44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 depicting step by step stages of development:</a:t>
            </a:r>
          </a:p>
        </p:txBody>
      </p:sp>
      <p:sp>
        <p:nvSpPr>
          <p:cNvPr id="3" name="Rectangle 2">
            <a:extLst>
              <a:ext uri="{FF2B5EF4-FFF2-40B4-BE49-F238E27FC236}">
                <a16:creationId xmlns:a16="http://schemas.microsoft.com/office/drawing/2014/main" xmlns="" id="{470E0B22-6BDE-7708-C892-D3EDFF39C9A8}"/>
              </a:ext>
            </a:extLst>
          </p:cNvPr>
          <p:cNvSpPr/>
          <p:nvPr/>
        </p:nvSpPr>
        <p:spPr>
          <a:xfrm>
            <a:off x="0" y="1637414"/>
            <a:ext cx="12192000" cy="5220585"/>
          </a:xfrm>
          <a:prstGeom prst="rect">
            <a:avLst/>
          </a:prstGeom>
          <a:solidFill>
            <a:schemeClr val="accent4">
              <a:lumMod val="60000"/>
              <a:lumOff val="40000"/>
            </a:schemeClr>
          </a:solidFill>
          <a:ln w="57150">
            <a:solidFill>
              <a:schemeClr val="accent3">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742950" lvl="1" indent="-285750">
              <a:lnSpc>
                <a:spcPct val="90000"/>
              </a:lnSpc>
              <a:buFont typeface="Arial" panose="020B0604020202020204" pitchFamily="34" charset="0"/>
              <a:buChar char="•"/>
            </a:pPr>
            <a:r>
              <a:rPr kumimoji="0" lang="en-US" sz="4400" b="0" i="0" u="none" strike="noStrike" kern="1200" cap="none" normalizeH="0" baseline="0" noProof="0" dirty="0">
                <a:ln>
                  <a:noFill/>
                </a:ln>
                <a:solidFill>
                  <a:schemeClr val="bg1"/>
                </a:solidFill>
                <a:effectLst>
                  <a:outerShdw blurRad="38100" dist="38100" dir="2700000" algn="tl">
                    <a:srgbClr val="000000">
                      <a:alpha val="43137"/>
                    </a:srgbClr>
                  </a:outerShdw>
                </a:effectLst>
                <a:uLnTx/>
                <a:uFillTx/>
                <a:latin typeface="Century Gothic"/>
              </a:rPr>
              <a:t>Around 1871 the Jewish</a:t>
            </a:r>
            <a:r>
              <a:rPr kumimoji="0" lang="en-US" sz="4400" b="0" i="0" u="none" strike="noStrike" kern="1200" cap="none" normalizeH="0" noProof="0" dirty="0">
                <a:ln>
                  <a:noFill/>
                </a:ln>
                <a:solidFill>
                  <a:schemeClr val="bg1"/>
                </a:solidFill>
                <a:effectLst>
                  <a:outerShdw blurRad="38100" dist="38100" dir="2700000" algn="tl">
                    <a:srgbClr val="000000">
                      <a:alpha val="43137"/>
                    </a:srgbClr>
                  </a:outerShdw>
                </a:effectLst>
                <a:uLnTx/>
                <a:uFillTx/>
                <a:latin typeface="Century Gothic"/>
              </a:rPr>
              <a:t> people began to trickle back into Israel.</a:t>
            </a:r>
          </a:p>
          <a:p>
            <a:pPr marL="742950" lvl="1" indent="-285750">
              <a:lnSpc>
                <a:spcPct val="90000"/>
              </a:lnSpc>
              <a:buFont typeface="Arial" panose="020B0604020202020204" pitchFamily="34" charset="0"/>
              <a:buChar char="•"/>
            </a:pPr>
            <a:r>
              <a:rPr lang="en-US" sz="4400" baseline="0" dirty="0">
                <a:solidFill>
                  <a:schemeClr val="bg1"/>
                </a:solidFill>
                <a:effectLst>
                  <a:outerShdw blurRad="38100" dist="38100" dir="2700000" algn="tl">
                    <a:srgbClr val="000000">
                      <a:alpha val="43137"/>
                    </a:srgbClr>
                  </a:outerShdw>
                </a:effectLst>
                <a:latin typeface="Century Gothic"/>
              </a:rPr>
              <a:t>By 1881,25k</a:t>
            </a:r>
            <a:r>
              <a:rPr lang="en-US" sz="4400" dirty="0">
                <a:solidFill>
                  <a:schemeClr val="bg1"/>
                </a:solidFill>
                <a:effectLst>
                  <a:outerShdw blurRad="38100" dist="38100" dir="2700000" algn="tl">
                    <a:srgbClr val="000000">
                      <a:alpha val="43137"/>
                    </a:srgbClr>
                  </a:outerShdw>
                </a:effectLst>
                <a:latin typeface="Century Gothic"/>
              </a:rPr>
              <a:t> Jews had settled there.</a:t>
            </a:r>
          </a:p>
          <a:p>
            <a:pPr marL="742950" lvl="1" indent="-285750">
              <a:lnSpc>
                <a:spcPct val="90000"/>
              </a:lnSpc>
              <a:buFont typeface="Arial" panose="020B0604020202020204" pitchFamily="34" charset="0"/>
              <a:buChar char="•"/>
            </a:pPr>
            <a:r>
              <a:rPr kumimoji="0" lang="en-US" sz="4400" b="0" i="0" u="none" strike="noStrike" kern="1200" cap="none" normalizeH="0" baseline="0" noProof="0" dirty="0">
                <a:ln>
                  <a:noFill/>
                </a:ln>
                <a:solidFill>
                  <a:schemeClr val="bg1"/>
                </a:solidFill>
                <a:effectLst>
                  <a:outerShdw blurRad="38100" dist="38100" dir="2700000" algn="tl">
                    <a:srgbClr val="000000">
                      <a:alpha val="43137"/>
                    </a:srgbClr>
                  </a:outerShdw>
                </a:effectLst>
                <a:uLnTx/>
                <a:uFillTx/>
                <a:latin typeface="Century Gothic"/>
              </a:rPr>
              <a:t>By 1914, the population was 80k.</a:t>
            </a:r>
          </a:p>
          <a:p>
            <a:pPr marL="742950" lvl="1" indent="-285750">
              <a:lnSpc>
                <a:spcPct val="90000"/>
              </a:lnSpc>
              <a:buFont typeface="Arial" panose="020B0604020202020204" pitchFamily="34" charset="0"/>
              <a:buChar char="•"/>
            </a:pPr>
            <a:r>
              <a:rPr lang="en-US" sz="4400" dirty="0">
                <a:solidFill>
                  <a:schemeClr val="bg1"/>
                </a:solidFill>
                <a:effectLst>
                  <a:outerShdw blurRad="38100" dist="38100" dir="2700000" algn="tl">
                    <a:srgbClr val="000000">
                      <a:alpha val="43137"/>
                    </a:srgbClr>
                  </a:outerShdw>
                </a:effectLst>
                <a:latin typeface="Century Gothic"/>
              </a:rPr>
              <a:t>1917 Balfour Declaration was written.</a:t>
            </a:r>
          </a:p>
          <a:p>
            <a:pPr lvl="1" algn="ctr">
              <a:lnSpc>
                <a:spcPct val="90000"/>
              </a:lnSpc>
            </a:pPr>
            <a:r>
              <a:rPr lang="en-US" sz="4000" i="1" dirty="0">
                <a:solidFill>
                  <a:schemeClr val="accent3">
                    <a:lumMod val="50000"/>
                  </a:schemeClr>
                </a:solidFill>
                <a:effectLst>
                  <a:outerShdw blurRad="38100" dist="38100" dir="2700000" algn="tl">
                    <a:srgbClr val="000000">
                      <a:alpha val="43137"/>
                    </a:srgbClr>
                  </a:outerShdw>
                </a:effectLst>
              </a:rPr>
              <a:t>“His Majesty’s Government views with favor the establishment in Palestine of a national home for the Jewish people.” </a:t>
            </a:r>
          </a:p>
        </p:txBody>
      </p:sp>
    </p:spTree>
    <p:extLst>
      <p:ext uri="{BB962C8B-B14F-4D97-AF65-F5344CB8AC3E}">
        <p14:creationId xmlns:p14="http://schemas.microsoft.com/office/powerpoint/2010/main" val="3642994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wipe(left)">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wipe(left)">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wipe(left)">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wipe(left)">
                                      <p:cBhvr>
                                        <p:cTn id="31" dur="500"/>
                                        <p:tgtEl>
                                          <p:spTgt spid="3">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017FB1C8-490A-A4C3-9DB4-F1249CC82AEC}"/>
              </a:ext>
            </a:extLst>
          </p:cNvPr>
          <p:cNvSpPr txBox="1"/>
          <p:nvPr/>
        </p:nvSpPr>
        <p:spPr>
          <a:xfrm>
            <a:off x="276447" y="85061"/>
            <a:ext cx="11589488"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accent4">
                    <a:lumMod val="40000"/>
                    <a:lumOff val="60000"/>
                  </a:schemeClr>
                </a:solidFill>
                <a:effectLst>
                  <a:outerShdw blurRad="38100" dist="38100" dir="2700000" algn="tl">
                    <a:srgbClr val="000000">
                      <a:alpha val="43137"/>
                    </a:srgbClr>
                  </a:outerShdw>
                </a:effectLst>
                <a:uLnTx/>
                <a:uFillTx/>
                <a:latin typeface="Century Gothic"/>
                <a:ea typeface="+mn-ea"/>
                <a:cs typeface="+mn-cs"/>
              </a:rPr>
              <a:t>Regathering Israel</a:t>
            </a:r>
          </a:p>
        </p:txBody>
      </p:sp>
      <p:sp>
        <p:nvSpPr>
          <p:cNvPr id="5" name="TextBox 4">
            <a:extLst>
              <a:ext uri="{FF2B5EF4-FFF2-40B4-BE49-F238E27FC236}">
                <a16:creationId xmlns:a16="http://schemas.microsoft.com/office/drawing/2014/main" xmlns="" id="{27A15BD7-3B26-833E-23EE-5B8ACACB7D26}"/>
              </a:ext>
            </a:extLst>
          </p:cNvPr>
          <p:cNvSpPr txBox="1"/>
          <p:nvPr/>
        </p:nvSpPr>
        <p:spPr>
          <a:xfrm>
            <a:off x="276446" y="1297173"/>
            <a:ext cx="11759609" cy="2123658"/>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4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The prophecy is shown as a </a:t>
            </a:r>
            <a:r>
              <a:rPr kumimoji="0" lang="en-US" sz="4400" b="0" i="1"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process</a:t>
            </a:r>
            <a:r>
              <a:rPr kumimoji="0" lang="en-US" sz="44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 depicting step by step stages of development:</a:t>
            </a:r>
          </a:p>
        </p:txBody>
      </p:sp>
      <p:sp>
        <p:nvSpPr>
          <p:cNvPr id="3" name="Rectangle 2">
            <a:extLst>
              <a:ext uri="{FF2B5EF4-FFF2-40B4-BE49-F238E27FC236}">
                <a16:creationId xmlns:a16="http://schemas.microsoft.com/office/drawing/2014/main" xmlns="" id="{470E0B22-6BDE-7708-C892-D3EDFF39C9A8}"/>
              </a:ext>
            </a:extLst>
          </p:cNvPr>
          <p:cNvSpPr/>
          <p:nvPr/>
        </p:nvSpPr>
        <p:spPr>
          <a:xfrm>
            <a:off x="0" y="1594884"/>
            <a:ext cx="12192000" cy="5263115"/>
          </a:xfrm>
          <a:prstGeom prst="rect">
            <a:avLst/>
          </a:prstGeom>
          <a:solidFill>
            <a:schemeClr val="accent4">
              <a:lumMod val="60000"/>
              <a:lumOff val="40000"/>
            </a:schemeClr>
          </a:solidFill>
          <a:ln w="57150">
            <a:solidFill>
              <a:schemeClr val="accent3">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742950" marR="0" lvl="1" indent="-2857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kumimoji="0" lang="en-US" sz="4400" b="0" u="none" strike="noStrike" kern="1200" cap="none" normalizeH="0" baseline="0" dirty="0">
                <a:ln>
                  <a:noFill/>
                </a:ln>
                <a:solidFill>
                  <a:srgbClr val="FFFFFF"/>
                </a:solidFill>
                <a:effectLst>
                  <a:outerShdw blurRad="38100" dist="38100" dir="2700000" algn="tl">
                    <a:srgbClr val="000000">
                      <a:alpha val="43137"/>
                    </a:srgbClr>
                  </a:outerShdw>
                </a:effectLst>
                <a:uLnTx/>
                <a:uFillTx/>
                <a:latin typeface="Century Gothic"/>
              </a:rPr>
              <a:t>By 1939, 450k had</a:t>
            </a:r>
            <a:r>
              <a:rPr kumimoji="0" lang="en-US" sz="4400" b="0" u="none" strike="noStrike" kern="1200" cap="none" normalizeH="0" dirty="0">
                <a:ln>
                  <a:noFill/>
                </a:ln>
                <a:solidFill>
                  <a:srgbClr val="FFFFFF"/>
                </a:solidFill>
                <a:effectLst>
                  <a:outerShdw blurRad="38100" dist="38100" dir="2700000" algn="tl">
                    <a:srgbClr val="000000">
                      <a:alpha val="43137"/>
                    </a:srgbClr>
                  </a:outerShdw>
                </a:effectLst>
                <a:uLnTx/>
                <a:uFillTx/>
                <a:latin typeface="Century Gothic"/>
              </a:rPr>
              <a:t> settled in the land.</a:t>
            </a:r>
            <a:endParaRPr kumimoji="0" lang="en-US" sz="4400" b="0" u="none" strike="noStrike" kern="1200" cap="none" normalizeH="0" baseline="0" dirty="0">
              <a:ln>
                <a:noFill/>
              </a:ln>
              <a:solidFill>
                <a:srgbClr val="FFFFFF"/>
              </a:solidFill>
              <a:effectLst>
                <a:outerShdw blurRad="38100" dist="38100" dir="2700000" algn="tl">
                  <a:srgbClr val="000000">
                    <a:alpha val="43137"/>
                  </a:srgbClr>
                </a:outerShdw>
              </a:effectLst>
              <a:uLnTx/>
              <a:uFillTx/>
              <a:latin typeface="Century Gothic"/>
            </a:endParaRPr>
          </a:p>
          <a:p>
            <a:pPr marL="742950" lvl="1" indent="-285750">
              <a:lnSpc>
                <a:spcPct val="90000"/>
              </a:lnSpc>
              <a:buFont typeface="Arial" panose="020B0604020202020204" pitchFamily="34" charset="0"/>
              <a:buChar char="•"/>
            </a:pPr>
            <a:r>
              <a:rPr lang="en-US" sz="4000" dirty="0">
                <a:solidFill>
                  <a:srgbClr val="FFFFFF"/>
                </a:solidFill>
                <a:effectLst>
                  <a:outerShdw blurRad="38100" dist="38100" dir="2700000" algn="tl">
                    <a:srgbClr val="000000">
                      <a:alpha val="43137"/>
                    </a:srgbClr>
                  </a:outerShdw>
                </a:effectLst>
              </a:rPr>
              <a:t>During WWII Hitler’s death machine deeply wounded the Jewish people and world wide sympathy for them took hold.</a:t>
            </a:r>
          </a:p>
          <a:p>
            <a:pPr marL="742950" lvl="1" indent="-285750">
              <a:lnSpc>
                <a:spcPct val="90000"/>
              </a:lnSpc>
              <a:buFont typeface="Arial" panose="020B0604020202020204" pitchFamily="34" charset="0"/>
              <a:buChar char="•"/>
            </a:pPr>
            <a:r>
              <a:rPr lang="en-US" sz="4000" dirty="0">
                <a:solidFill>
                  <a:srgbClr val="FFFFFF"/>
                </a:solidFill>
                <a:effectLst>
                  <a:outerShdw blurRad="38100" dist="38100" dir="2700000" algn="tl">
                    <a:srgbClr val="000000">
                      <a:alpha val="43137"/>
                    </a:srgbClr>
                  </a:outerShdw>
                </a:effectLst>
              </a:rPr>
              <a:t>In 1947 the United Nations approved the British handing over of the land.</a:t>
            </a:r>
          </a:p>
          <a:p>
            <a:pPr marL="742950" lvl="1" indent="-285750">
              <a:lnSpc>
                <a:spcPct val="90000"/>
              </a:lnSpc>
              <a:buFont typeface="Arial" panose="020B0604020202020204" pitchFamily="34" charset="0"/>
              <a:buChar char="•"/>
            </a:pPr>
            <a:r>
              <a:rPr lang="en-US" sz="4000" dirty="0">
                <a:solidFill>
                  <a:srgbClr val="FFFFFF"/>
                </a:solidFill>
                <a:effectLst>
                  <a:outerShdw blurRad="38100" dist="38100" dir="2700000" algn="tl">
                    <a:srgbClr val="000000">
                      <a:alpha val="43137"/>
                    </a:srgbClr>
                  </a:outerShdw>
                </a:effectLst>
              </a:rPr>
              <a:t>On May 14, 1948 the Nation of Israel became official with a Jewish population of 650k.</a:t>
            </a:r>
          </a:p>
        </p:txBody>
      </p:sp>
    </p:spTree>
    <p:extLst>
      <p:ext uri="{BB962C8B-B14F-4D97-AF65-F5344CB8AC3E}">
        <p14:creationId xmlns:p14="http://schemas.microsoft.com/office/powerpoint/2010/main" val="2911111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017FB1C8-490A-A4C3-9DB4-F1249CC82AEC}"/>
              </a:ext>
            </a:extLst>
          </p:cNvPr>
          <p:cNvSpPr txBox="1"/>
          <p:nvPr/>
        </p:nvSpPr>
        <p:spPr>
          <a:xfrm>
            <a:off x="276447" y="85061"/>
            <a:ext cx="11589488"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accent4">
                    <a:lumMod val="40000"/>
                    <a:lumOff val="60000"/>
                  </a:schemeClr>
                </a:solidFill>
                <a:effectLst>
                  <a:outerShdw blurRad="38100" dist="38100" dir="2700000" algn="tl">
                    <a:srgbClr val="000000">
                      <a:alpha val="43137"/>
                    </a:srgbClr>
                  </a:outerShdw>
                </a:effectLst>
                <a:uLnTx/>
                <a:uFillTx/>
                <a:latin typeface="Century Gothic"/>
                <a:ea typeface="+mn-ea"/>
                <a:cs typeface="+mn-cs"/>
              </a:rPr>
              <a:t>Regathering Israel</a:t>
            </a:r>
          </a:p>
        </p:txBody>
      </p:sp>
      <p:sp>
        <p:nvSpPr>
          <p:cNvPr id="5" name="TextBox 4">
            <a:extLst>
              <a:ext uri="{FF2B5EF4-FFF2-40B4-BE49-F238E27FC236}">
                <a16:creationId xmlns:a16="http://schemas.microsoft.com/office/drawing/2014/main" xmlns="" id="{27A15BD7-3B26-833E-23EE-5B8ACACB7D26}"/>
              </a:ext>
            </a:extLst>
          </p:cNvPr>
          <p:cNvSpPr txBox="1"/>
          <p:nvPr/>
        </p:nvSpPr>
        <p:spPr>
          <a:xfrm>
            <a:off x="276446" y="1297173"/>
            <a:ext cx="11759609" cy="2123658"/>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400" b="0" i="0" u="none" strike="noStrike" kern="1200" cap="none" spc="0" normalizeH="0" baseline="0" noProof="0" dirty="0">
                <a:ln>
                  <a:noFill/>
                </a:ln>
                <a:solidFill>
                  <a:srgbClr val="3B94B1">
                    <a:lumMod val="75000"/>
                  </a:srgbClr>
                </a:solidFill>
                <a:effectLst>
                  <a:outerShdw blurRad="38100" dist="38100" dir="2700000" algn="tl">
                    <a:srgbClr val="000000">
                      <a:alpha val="43137"/>
                    </a:srgbClr>
                  </a:outerShdw>
                </a:effectLst>
                <a:uLnTx/>
                <a:uFillTx/>
                <a:latin typeface="Century Gothic"/>
                <a:ea typeface="+mn-ea"/>
                <a:cs typeface="+mn-cs"/>
              </a:rPr>
              <a:t>The prophecy is shown as a </a:t>
            </a:r>
            <a:r>
              <a:rPr kumimoji="0" lang="en-US" sz="4400" b="0" i="1" u="none" strike="noStrike" kern="1200" cap="none" spc="0" normalizeH="0" baseline="0" noProof="0" dirty="0">
                <a:ln>
                  <a:noFill/>
                </a:ln>
                <a:solidFill>
                  <a:srgbClr val="3B94B1">
                    <a:lumMod val="75000"/>
                  </a:srgbClr>
                </a:solidFill>
                <a:effectLst>
                  <a:outerShdw blurRad="38100" dist="38100" dir="2700000" algn="tl">
                    <a:srgbClr val="000000">
                      <a:alpha val="43137"/>
                    </a:srgbClr>
                  </a:outerShdw>
                </a:effectLst>
                <a:uLnTx/>
                <a:uFillTx/>
                <a:latin typeface="Century Gothic"/>
                <a:ea typeface="+mn-ea"/>
                <a:cs typeface="+mn-cs"/>
              </a:rPr>
              <a:t>process</a:t>
            </a:r>
            <a:r>
              <a:rPr kumimoji="0" lang="en-US" sz="4400" b="0" i="0" u="none" strike="noStrike" kern="1200" cap="none" spc="0" normalizeH="0" baseline="0" noProof="0" dirty="0">
                <a:ln>
                  <a:noFill/>
                </a:ln>
                <a:solidFill>
                  <a:srgbClr val="3B94B1">
                    <a:lumMod val="75000"/>
                  </a:srgbClr>
                </a:solidFill>
                <a:effectLst>
                  <a:outerShdw blurRad="38100" dist="38100" dir="2700000" algn="tl">
                    <a:srgbClr val="000000">
                      <a:alpha val="43137"/>
                    </a:srgbClr>
                  </a:outerShdw>
                </a:effectLst>
                <a:uLnTx/>
                <a:uFillTx/>
                <a:latin typeface="Century Gothic"/>
                <a:ea typeface="+mn-ea"/>
                <a:cs typeface="+mn-cs"/>
              </a:rPr>
              <a:t>, depicting step by step stages of development:</a:t>
            </a:r>
          </a:p>
        </p:txBody>
      </p:sp>
      <p:sp>
        <p:nvSpPr>
          <p:cNvPr id="3" name="Rectangle 2">
            <a:extLst>
              <a:ext uri="{FF2B5EF4-FFF2-40B4-BE49-F238E27FC236}">
                <a16:creationId xmlns:a16="http://schemas.microsoft.com/office/drawing/2014/main" xmlns="" id="{470E0B22-6BDE-7708-C892-D3EDFF39C9A8}"/>
              </a:ext>
            </a:extLst>
          </p:cNvPr>
          <p:cNvSpPr/>
          <p:nvPr/>
        </p:nvSpPr>
        <p:spPr>
          <a:xfrm>
            <a:off x="0" y="978196"/>
            <a:ext cx="12192000" cy="5879804"/>
          </a:xfrm>
          <a:prstGeom prst="rect">
            <a:avLst/>
          </a:prstGeom>
          <a:solidFill>
            <a:schemeClr val="accent4">
              <a:lumMod val="60000"/>
              <a:lumOff val="40000"/>
            </a:schemeClr>
          </a:solidFill>
          <a:ln w="57150">
            <a:solidFill>
              <a:schemeClr val="accent3">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742950" marR="0" lvl="1" indent="-28575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US" sz="4400" dirty="0">
                <a:solidFill>
                  <a:srgbClr val="FFFFFF"/>
                </a:solidFill>
                <a:effectLst>
                  <a:outerShdw blurRad="38100" dist="38100" dir="2700000" algn="tl">
                    <a:srgbClr val="000000">
                      <a:alpha val="43137"/>
                    </a:srgbClr>
                  </a:outerShdw>
                </a:effectLst>
                <a:latin typeface="Century Gothic"/>
              </a:rPr>
              <a:t>In our day, for the first time since the second century AD, there are more Jewish people living </a:t>
            </a:r>
            <a:r>
              <a:rPr lang="en-US" sz="4400" b="1" i="1" dirty="0">
                <a:solidFill>
                  <a:srgbClr val="FFFFFF"/>
                </a:solidFill>
                <a:effectLst>
                  <a:outerShdw blurRad="38100" dist="38100" dir="2700000" algn="tl">
                    <a:srgbClr val="000000">
                      <a:alpha val="43137"/>
                    </a:srgbClr>
                  </a:outerShdw>
                </a:effectLst>
                <a:latin typeface="Century Gothic"/>
              </a:rPr>
              <a:t>in Israel</a:t>
            </a:r>
            <a:r>
              <a:rPr lang="en-US" sz="4400" dirty="0">
                <a:solidFill>
                  <a:srgbClr val="FFFFFF"/>
                </a:solidFill>
                <a:effectLst>
                  <a:outerShdw blurRad="38100" dist="38100" dir="2700000" algn="tl">
                    <a:srgbClr val="000000">
                      <a:alpha val="43137"/>
                    </a:srgbClr>
                  </a:outerShdw>
                </a:effectLst>
                <a:latin typeface="Century Gothic"/>
              </a:rPr>
              <a:t> than any other country in the world.</a:t>
            </a:r>
          </a:p>
          <a:p>
            <a:pPr marL="742950" lvl="1" indent="-285750">
              <a:lnSpc>
                <a:spcPct val="90000"/>
              </a:lnSpc>
              <a:buFont typeface="Arial" panose="020B0604020202020204" pitchFamily="34" charset="0"/>
              <a:buChar char="•"/>
            </a:pPr>
            <a:r>
              <a:rPr lang="en-US" sz="4400" dirty="0">
                <a:solidFill>
                  <a:srgbClr val="FFFFFF"/>
                </a:solidFill>
                <a:effectLst>
                  <a:outerShdw blurRad="38100" dist="38100" dir="2700000" algn="tl">
                    <a:srgbClr val="000000">
                      <a:alpha val="43137"/>
                    </a:srgbClr>
                  </a:outerShdw>
                </a:effectLst>
              </a:rPr>
              <a:t>For comparison: </a:t>
            </a:r>
          </a:p>
          <a:p>
            <a:pPr marL="1657350" lvl="3" indent="-285750">
              <a:lnSpc>
                <a:spcPct val="90000"/>
              </a:lnSpc>
              <a:buFont typeface="Arial" panose="020B0604020202020204" pitchFamily="34" charset="0"/>
              <a:buChar char="•"/>
            </a:pPr>
            <a:r>
              <a:rPr lang="en-US" sz="4400" dirty="0">
                <a:solidFill>
                  <a:srgbClr val="FFFFFF"/>
                </a:solidFill>
                <a:effectLst>
                  <a:outerShdw blurRad="38100" dist="38100" dir="2700000" algn="tl">
                    <a:srgbClr val="000000">
                      <a:alpha val="43137"/>
                    </a:srgbClr>
                  </a:outerShdw>
                </a:effectLst>
              </a:rPr>
              <a:t>In the late 19th century, 99.7% of the world's Jews lived </a:t>
            </a:r>
            <a:r>
              <a:rPr lang="en-US" sz="4400" b="1" dirty="0">
                <a:solidFill>
                  <a:srgbClr val="FFFFFF"/>
                </a:solidFill>
                <a:effectLst>
                  <a:outerShdw blurRad="38100" dist="38100" dir="2700000" algn="tl">
                    <a:srgbClr val="000000">
                      <a:alpha val="43137"/>
                    </a:srgbClr>
                  </a:outerShdw>
                </a:effectLst>
              </a:rPr>
              <a:t>outside</a:t>
            </a:r>
            <a:r>
              <a:rPr lang="en-US" sz="4400" dirty="0">
                <a:solidFill>
                  <a:srgbClr val="FFFFFF"/>
                </a:solidFill>
                <a:effectLst>
                  <a:outerShdw blurRad="38100" dist="38100" dir="2700000" algn="tl">
                    <a:srgbClr val="000000">
                      <a:alpha val="43137"/>
                    </a:srgbClr>
                  </a:outerShdw>
                </a:effectLst>
              </a:rPr>
              <a:t> the land.</a:t>
            </a:r>
            <a:endParaRPr lang="en-US" sz="4400" dirty="0">
              <a:solidFill>
                <a:srgbClr val="FFFFFF"/>
              </a:solidFill>
              <a:effectLst>
                <a:outerShdw blurRad="38100" dist="38100" dir="2700000" algn="tl">
                  <a:srgbClr val="000000">
                    <a:alpha val="43137"/>
                  </a:srgbClr>
                </a:outerShdw>
              </a:effectLst>
              <a:latin typeface="Century Gothic"/>
            </a:endParaRPr>
          </a:p>
          <a:p>
            <a:pPr marL="1657350" lvl="3" indent="-285750">
              <a:lnSpc>
                <a:spcPct val="90000"/>
              </a:lnSpc>
              <a:buFont typeface="Arial" panose="020B0604020202020204" pitchFamily="34" charset="0"/>
              <a:buChar char="•"/>
            </a:pPr>
            <a:r>
              <a:rPr lang="en-US" sz="4400" dirty="0">
                <a:solidFill>
                  <a:srgbClr val="FFFFFF"/>
                </a:solidFill>
                <a:effectLst>
                  <a:outerShdw blurRad="38100" dist="38100" dir="2700000" algn="tl">
                    <a:srgbClr val="000000">
                      <a:alpha val="43137"/>
                    </a:srgbClr>
                  </a:outerShdw>
                </a:effectLst>
                <a:latin typeface="Century Gothic"/>
              </a:rPr>
              <a:t>Today the </a:t>
            </a:r>
            <a:r>
              <a:rPr lang="en-US" sz="4400" i="1" dirty="0">
                <a:solidFill>
                  <a:srgbClr val="FFFFFF"/>
                </a:solidFill>
                <a:effectLst>
                  <a:outerShdw blurRad="38100" dist="38100" dir="2700000" algn="tl">
                    <a:srgbClr val="000000">
                      <a:alpha val="43137"/>
                    </a:srgbClr>
                  </a:outerShdw>
                </a:effectLst>
                <a:latin typeface="Century Gothic"/>
              </a:rPr>
              <a:t>Jewish population</a:t>
            </a:r>
            <a:r>
              <a:rPr lang="en-US" sz="4400" dirty="0">
                <a:solidFill>
                  <a:srgbClr val="FFFFFF"/>
                </a:solidFill>
                <a:effectLst>
                  <a:outerShdw blurRad="38100" dist="38100" dir="2700000" algn="tl">
                    <a:srgbClr val="000000">
                      <a:alpha val="43137"/>
                    </a:srgbClr>
                  </a:outerShdw>
                </a:effectLst>
                <a:latin typeface="Century Gothic"/>
              </a:rPr>
              <a:t> </a:t>
            </a:r>
            <a:r>
              <a:rPr lang="en-US" sz="4400" b="1" dirty="0">
                <a:solidFill>
                  <a:srgbClr val="FFFFFF"/>
                </a:solidFill>
                <a:effectLst>
                  <a:outerShdw blurRad="38100" dist="38100" dir="2700000" algn="tl">
                    <a:srgbClr val="000000">
                      <a:alpha val="43137"/>
                    </a:srgbClr>
                  </a:outerShdw>
                </a:effectLst>
                <a:latin typeface="Century Gothic"/>
              </a:rPr>
              <a:t>in Israel</a:t>
            </a:r>
            <a:r>
              <a:rPr lang="en-US" sz="4400" dirty="0">
                <a:solidFill>
                  <a:srgbClr val="FFFFFF"/>
                </a:solidFill>
                <a:effectLst>
                  <a:outerShdw blurRad="38100" dist="38100" dir="2700000" algn="tl">
                    <a:srgbClr val="000000">
                      <a:alpha val="43137"/>
                    </a:srgbClr>
                  </a:outerShdw>
                </a:effectLst>
                <a:latin typeface="Century Gothic"/>
              </a:rPr>
              <a:t> is over 7.1 million.</a:t>
            </a:r>
          </a:p>
        </p:txBody>
      </p:sp>
      <p:sp>
        <p:nvSpPr>
          <p:cNvPr id="2" name="Rounded Rectangle 1">
            <a:extLst>
              <a:ext uri="{FF2B5EF4-FFF2-40B4-BE49-F238E27FC236}">
                <a16:creationId xmlns:a16="http://schemas.microsoft.com/office/drawing/2014/main" xmlns="" id="{094BDDA5-0304-194F-AFDA-F29CF11594D2}"/>
              </a:ext>
            </a:extLst>
          </p:cNvPr>
          <p:cNvSpPr/>
          <p:nvPr/>
        </p:nvSpPr>
        <p:spPr>
          <a:xfrm>
            <a:off x="276446" y="1456085"/>
            <a:ext cx="11759609" cy="4924025"/>
          </a:xfrm>
          <a:prstGeom prst="roundRect">
            <a:avLst/>
          </a:prstGeom>
          <a:ln>
            <a:noFill/>
          </a:ln>
          <a:scene3d>
            <a:camera prst="orthographicFront"/>
            <a:lightRig rig="threePt" dir="t"/>
          </a:scene3d>
          <a:sp3d>
            <a:bevel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7200" b="1" dirty="0">
                <a:effectLst>
                  <a:outerShdw blurRad="38100" dist="38100" dir="2700000" algn="tl">
                    <a:srgbClr val="000000">
                      <a:alpha val="43137"/>
                    </a:srgbClr>
                  </a:outerShdw>
                </a:effectLst>
              </a:rPr>
              <a:t>NOTHING</a:t>
            </a:r>
            <a:r>
              <a:rPr lang="en-US" sz="7200" dirty="0">
                <a:effectLst>
                  <a:outerShdw blurRad="38100" dist="38100" dir="2700000" algn="tl">
                    <a:srgbClr val="000000">
                      <a:alpha val="43137"/>
                    </a:srgbClr>
                  </a:outerShdw>
                </a:effectLst>
              </a:rPr>
              <a:t> like this has </a:t>
            </a:r>
            <a:r>
              <a:rPr lang="en-US" sz="7200" b="1" i="1" dirty="0">
                <a:effectLst>
                  <a:outerShdw blurRad="38100" dist="38100" dir="2700000" algn="tl">
                    <a:srgbClr val="000000">
                      <a:alpha val="43137"/>
                    </a:srgbClr>
                  </a:outerShdw>
                </a:effectLst>
              </a:rPr>
              <a:t>EVER</a:t>
            </a:r>
            <a:r>
              <a:rPr lang="en-US" sz="7200" dirty="0">
                <a:effectLst>
                  <a:outerShdw blurRad="38100" dist="38100" dir="2700000" algn="tl">
                    <a:srgbClr val="000000">
                      <a:alpha val="43137"/>
                    </a:srgbClr>
                  </a:outerShdw>
                </a:effectLst>
              </a:rPr>
              <a:t> happened before!</a:t>
            </a:r>
          </a:p>
          <a:p>
            <a:pPr algn="ctr">
              <a:lnSpc>
                <a:spcPct val="90000"/>
              </a:lnSpc>
            </a:pPr>
            <a:r>
              <a:rPr lang="en-US" sz="7200" dirty="0">
                <a:effectLst>
                  <a:outerShdw blurRad="38100" dist="38100" dir="2700000" algn="tl">
                    <a:srgbClr val="000000">
                      <a:alpha val="43137"/>
                    </a:srgbClr>
                  </a:outerShdw>
                </a:effectLst>
              </a:rPr>
              <a:t>God promised this over </a:t>
            </a:r>
            <a:r>
              <a:rPr lang="en-US" sz="7200" b="1" dirty="0">
                <a:effectLst>
                  <a:outerShdw blurRad="38100" dist="38100" dir="2700000" algn="tl">
                    <a:srgbClr val="000000">
                      <a:alpha val="43137"/>
                    </a:srgbClr>
                  </a:outerShdw>
                </a:effectLst>
              </a:rPr>
              <a:t>2,500</a:t>
            </a:r>
            <a:r>
              <a:rPr lang="en-US" sz="7200" dirty="0">
                <a:effectLst>
                  <a:outerShdw blurRad="38100" dist="38100" dir="2700000" algn="tl">
                    <a:srgbClr val="000000">
                      <a:alpha val="43137"/>
                    </a:srgbClr>
                  </a:outerShdw>
                </a:effectLst>
              </a:rPr>
              <a:t> years ago.</a:t>
            </a:r>
          </a:p>
        </p:txBody>
      </p:sp>
    </p:spTree>
    <p:extLst>
      <p:ext uri="{BB962C8B-B14F-4D97-AF65-F5344CB8AC3E}">
        <p14:creationId xmlns:p14="http://schemas.microsoft.com/office/powerpoint/2010/main" val="1798826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383838"/>
        </a:solidFill>
        <a:effectLst/>
      </p:bgPr>
    </p:bg>
    <p:spTree>
      <p:nvGrpSpPr>
        <p:cNvPr id="1" name=""/>
        <p:cNvGrpSpPr/>
        <p:nvPr/>
      </p:nvGrpSpPr>
      <p:grpSpPr>
        <a:xfrm>
          <a:off x="0" y="0"/>
          <a:ext cx="0" cy="0"/>
          <a:chOff x="0" y="0"/>
          <a:chExt cx="0" cy="0"/>
        </a:xfrm>
      </p:grpSpPr>
      <p:pic>
        <p:nvPicPr>
          <p:cNvPr id="5" name="Picture 4" descr="A person with a beard&#10;&#10;Description automatically generated">
            <a:extLst>
              <a:ext uri="{FF2B5EF4-FFF2-40B4-BE49-F238E27FC236}">
                <a16:creationId xmlns:a16="http://schemas.microsoft.com/office/drawing/2014/main" xmlns="" id="{D89FD8C0-A0DA-8791-1220-E6D326A1A8B2}"/>
              </a:ext>
            </a:extLst>
          </p:cNvPr>
          <p:cNvPicPr>
            <a:picLocks noChangeAspect="1"/>
          </p:cNvPicPr>
          <p:nvPr/>
        </p:nvPicPr>
        <p:blipFill>
          <a:blip r:embed="rId3">
            <a:alphaModFix amt="20000"/>
            <a:duotone>
              <a:prstClr val="black"/>
              <a:schemeClr val="accent6">
                <a:tint val="45000"/>
                <a:satMod val="400000"/>
              </a:schemeClr>
            </a:duotone>
          </a:blip>
          <a:stretch>
            <a:fillRect/>
          </a:stretch>
        </p:blipFill>
        <p:spPr>
          <a:xfrm>
            <a:off x="2594344" y="170121"/>
            <a:ext cx="7166344" cy="6687879"/>
          </a:xfrm>
          <a:prstGeom prst="ellipse">
            <a:avLst/>
          </a:prstGeom>
          <a:effectLst>
            <a:softEdge rad="317500"/>
          </a:effectLst>
        </p:spPr>
      </p:pic>
      <p:sp>
        <p:nvSpPr>
          <p:cNvPr id="6" name="TextBox 5">
            <a:extLst>
              <a:ext uri="{FF2B5EF4-FFF2-40B4-BE49-F238E27FC236}">
                <a16:creationId xmlns:a16="http://schemas.microsoft.com/office/drawing/2014/main" xmlns="" id="{9DF92753-F937-EEBA-4C0C-8999F742DB7C}"/>
              </a:ext>
            </a:extLst>
          </p:cNvPr>
          <p:cNvSpPr txBox="1"/>
          <p:nvPr/>
        </p:nvSpPr>
        <p:spPr>
          <a:xfrm>
            <a:off x="248093" y="797510"/>
            <a:ext cx="11695814" cy="5355312"/>
          </a:xfrm>
          <a:prstGeom prst="rect">
            <a:avLst/>
          </a:prstGeom>
          <a:noFill/>
        </p:spPr>
        <p:txBody>
          <a:bodyPr wrap="square" rtlCol="0">
            <a:spAutoFit/>
          </a:bodyPr>
          <a:lstStyle/>
          <a:p>
            <a:pPr algn="ctr"/>
            <a:r>
              <a:rPr lang="en-US" sz="5400" dirty="0">
                <a:solidFill>
                  <a:schemeClr val="bg1"/>
                </a:solidFill>
                <a:effectLst>
                  <a:outerShdw blurRad="38100" dist="38100" dir="2700000" algn="tl">
                    <a:srgbClr val="000000">
                      <a:alpha val="43137"/>
                    </a:srgbClr>
                  </a:outerShdw>
                </a:effectLst>
              </a:rPr>
              <a:t>(Charles Spurgeon wrote in 1884)</a:t>
            </a:r>
            <a:r>
              <a:rPr lang="en-US" sz="4800" dirty="0">
                <a:solidFill>
                  <a:schemeClr val="bg1"/>
                </a:solidFill>
                <a:effectLst>
                  <a:outerShdw blurRad="38100" dist="38100" dir="2700000" algn="tl">
                    <a:srgbClr val="000000">
                      <a:alpha val="43137"/>
                    </a:srgbClr>
                  </a:outerShdw>
                </a:effectLst>
              </a:rPr>
              <a:t> </a:t>
            </a:r>
          </a:p>
          <a:p>
            <a:pPr algn="ctr"/>
            <a:r>
              <a:rPr lang="en-US" sz="4800" b="1" dirty="0">
                <a:solidFill>
                  <a:schemeClr val="bg1"/>
                </a:solidFill>
                <a:effectLst>
                  <a:outerShdw blurRad="38100" dist="38100" dir="2700000" algn="tl">
                    <a:srgbClr val="000000">
                      <a:alpha val="43137"/>
                    </a:srgbClr>
                  </a:outerShdw>
                </a:effectLst>
              </a:rPr>
              <a:t>“The meaning of our text </a:t>
            </a:r>
            <a:r>
              <a:rPr lang="en-US" sz="3200" dirty="0">
                <a:solidFill>
                  <a:schemeClr val="bg1"/>
                </a:solidFill>
                <a:effectLst>
                  <a:outerShdw blurRad="38100" dist="38100" dir="2700000" algn="tl">
                    <a:srgbClr val="000000">
                      <a:alpha val="43137"/>
                    </a:srgbClr>
                  </a:outerShdw>
                </a:effectLst>
              </a:rPr>
              <a:t>(Ezekiel 37)</a:t>
            </a:r>
            <a:r>
              <a:rPr lang="en-US" sz="4800" b="1" dirty="0">
                <a:solidFill>
                  <a:schemeClr val="bg1"/>
                </a:solidFill>
                <a:effectLst>
                  <a:outerShdw blurRad="38100" dist="38100" dir="2700000" algn="tl">
                    <a:srgbClr val="000000">
                      <a:alpha val="43137"/>
                    </a:srgbClr>
                  </a:outerShdw>
                </a:effectLst>
              </a:rPr>
              <a:t>, as opened up by the context, is most evidently, </a:t>
            </a:r>
            <a:r>
              <a:rPr lang="en-US" sz="4800" b="1" i="1" dirty="0">
                <a:solidFill>
                  <a:schemeClr val="bg1"/>
                </a:solidFill>
                <a:effectLst>
                  <a:outerShdw blurRad="38100" dist="38100" dir="2700000" algn="tl">
                    <a:srgbClr val="000000">
                      <a:alpha val="43137"/>
                    </a:srgbClr>
                  </a:outerShdw>
                </a:effectLst>
              </a:rPr>
              <a:t>if words mean anything</a:t>
            </a:r>
            <a:r>
              <a:rPr lang="en-US" sz="4800" b="1" dirty="0">
                <a:solidFill>
                  <a:schemeClr val="bg1"/>
                </a:solidFill>
                <a:effectLst>
                  <a:outerShdw blurRad="38100" dist="38100" dir="2700000" algn="tl">
                    <a:srgbClr val="000000">
                      <a:alpha val="43137"/>
                    </a:srgbClr>
                  </a:outerShdw>
                </a:effectLst>
              </a:rPr>
              <a:t>, first, that there shall be a </a:t>
            </a:r>
            <a:r>
              <a:rPr lang="en-US" sz="4800" b="1" dirty="0">
                <a:solidFill>
                  <a:srgbClr val="FFFF00"/>
                </a:solidFill>
                <a:effectLst>
                  <a:outerShdw blurRad="38100" dist="38100" dir="2700000" algn="tl">
                    <a:srgbClr val="000000">
                      <a:alpha val="43137"/>
                    </a:srgbClr>
                  </a:outerShdw>
                </a:effectLst>
              </a:rPr>
              <a:t>political restoration of the Jews to their own land and to their own nationality</a:t>
            </a:r>
            <a:r>
              <a:rPr lang="en-US" sz="4800" b="1" dirty="0">
                <a:solidFill>
                  <a:schemeClr val="bg1"/>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2681402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383838"/>
        </a:solidFill>
        <a:effectLst/>
      </p:bgPr>
    </p:bg>
    <p:spTree>
      <p:nvGrpSpPr>
        <p:cNvPr id="1" name=""/>
        <p:cNvGrpSpPr/>
        <p:nvPr/>
      </p:nvGrpSpPr>
      <p:grpSpPr>
        <a:xfrm>
          <a:off x="0" y="0"/>
          <a:ext cx="0" cy="0"/>
          <a:chOff x="0" y="0"/>
          <a:chExt cx="0" cy="0"/>
        </a:xfrm>
      </p:grpSpPr>
      <p:pic>
        <p:nvPicPr>
          <p:cNvPr id="5" name="Picture 4" descr="A person with a beard&#10;&#10;Description automatically generated">
            <a:extLst>
              <a:ext uri="{FF2B5EF4-FFF2-40B4-BE49-F238E27FC236}">
                <a16:creationId xmlns:a16="http://schemas.microsoft.com/office/drawing/2014/main" xmlns="" id="{D89FD8C0-A0DA-8791-1220-E6D326A1A8B2}"/>
              </a:ext>
            </a:extLst>
          </p:cNvPr>
          <p:cNvPicPr>
            <a:picLocks noChangeAspect="1"/>
          </p:cNvPicPr>
          <p:nvPr/>
        </p:nvPicPr>
        <p:blipFill>
          <a:blip r:embed="rId3">
            <a:alphaModFix amt="20000"/>
            <a:duotone>
              <a:prstClr val="black"/>
              <a:schemeClr val="accent6">
                <a:tint val="45000"/>
                <a:satMod val="400000"/>
              </a:schemeClr>
            </a:duotone>
          </a:blip>
          <a:stretch>
            <a:fillRect/>
          </a:stretch>
        </p:blipFill>
        <p:spPr>
          <a:xfrm>
            <a:off x="2594344" y="170121"/>
            <a:ext cx="7166344" cy="6687879"/>
          </a:xfrm>
          <a:prstGeom prst="ellipse">
            <a:avLst/>
          </a:prstGeom>
          <a:effectLst>
            <a:softEdge rad="317500"/>
          </a:effectLst>
        </p:spPr>
      </p:pic>
      <p:sp>
        <p:nvSpPr>
          <p:cNvPr id="6" name="TextBox 5">
            <a:extLst>
              <a:ext uri="{FF2B5EF4-FFF2-40B4-BE49-F238E27FC236}">
                <a16:creationId xmlns:a16="http://schemas.microsoft.com/office/drawing/2014/main" xmlns="" id="{9DF92753-F937-EEBA-4C0C-8999F742DB7C}"/>
              </a:ext>
            </a:extLst>
          </p:cNvPr>
          <p:cNvSpPr txBox="1"/>
          <p:nvPr/>
        </p:nvSpPr>
        <p:spPr>
          <a:xfrm>
            <a:off x="248093" y="797510"/>
            <a:ext cx="11695814" cy="461664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(Charles Spurgeon wrote in 1884) </a:t>
            </a:r>
          </a:p>
          <a:p>
            <a:pPr algn="ctr"/>
            <a:r>
              <a:rPr lang="en-US" sz="4800" b="1" dirty="0">
                <a:solidFill>
                  <a:srgbClr val="FFFFFF"/>
                </a:solidFill>
                <a:effectLst>
                  <a:outerShdw blurRad="38100" dist="38100" dir="2700000" algn="tl">
                    <a:srgbClr val="000000">
                      <a:alpha val="43137"/>
                    </a:srgbClr>
                  </a:outerShdw>
                </a:effectLst>
              </a:rPr>
              <a:t>…And then, secondly, there is in the text, and in the context, </a:t>
            </a:r>
            <a:r>
              <a:rPr lang="en-US" sz="4800" b="1" i="1" dirty="0">
                <a:solidFill>
                  <a:srgbClr val="FFFFFF"/>
                </a:solidFill>
                <a:effectLst>
                  <a:outerShdw blurRad="38100" dist="38100" dir="2700000" algn="tl">
                    <a:srgbClr val="000000">
                      <a:alpha val="43137"/>
                    </a:srgbClr>
                  </a:outerShdw>
                </a:effectLst>
              </a:rPr>
              <a:t>a most plain declaration</a:t>
            </a:r>
            <a:r>
              <a:rPr lang="en-US" sz="4800" b="1" dirty="0">
                <a:solidFill>
                  <a:srgbClr val="FFFFFF"/>
                </a:solidFill>
                <a:effectLst>
                  <a:outerShdw blurRad="38100" dist="38100" dir="2700000" algn="tl">
                    <a:srgbClr val="000000">
                      <a:alpha val="43137"/>
                    </a:srgbClr>
                  </a:outerShdw>
                </a:effectLst>
              </a:rPr>
              <a:t>, that there shall be a </a:t>
            </a:r>
            <a:r>
              <a:rPr lang="en-US" sz="4800" b="1" dirty="0">
                <a:solidFill>
                  <a:srgbClr val="FFFF00"/>
                </a:solidFill>
                <a:effectLst>
                  <a:outerShdw blurRad="38100" dist="38100" dir="2700000" algn="tl">
                    <a:srgbClr val="000000">
                      <a:alpha val="43137"/>
                    </a:srgbClr>
                  </a:outerShdw>
                </a:effectLst>
              </a:rPr>
              <a:t>spiritual restoration, a conversion in fact, of the tribes of Israel</a:t>
            </a:r>
            <a:r>
              <a:rPr lang="en-US" sz="4800" b="1" dirty="0">
                <a:solidFill>
                  <a:srgbClr val="FFFFFF"/>
                </a:solidFill>
                <a:effectLst>
                  <a:outerShdw blurRad="38100" dist="38100" dir="2700000" algn="tl">
                    <a:srgbClr val="000000">
                      <a:alpha val="43137"/>
                    </a:srgbClr>
                  </a:outerShdw>
                </a:effectLst>
              </a:rPr>
              <a:t>.”</a:t>
            </a:r>
            <a:endPar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endParaRPr>
          </a:p>
        </p:txBody>
      </p:sp>
    </p:spTree>
    <p:extLst>
      <p:ext uri="{BB962C8B-B14F-4D97-AF65-F5344CB8AC3E}">
        <p14:creationId xmlns:p14="http://schemas.microsoft.com/office/powerpoint/2010/main" val="2060905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11. </a:t>
            </a:r>
            <a:r>
              <a:rPr kumimoji="0" lang="en-US" sz="4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Then he said to me, “Son of man, these bones are all the house of Israel. </a:t>
            </a: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Look, they are saying, ‘</a:t>
            </a:r>
            <a:r>
              <a:rPr kumimoji="0" lang="en-US" sz="4800" b="1" i="0" u="sng"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Our bones are dry, our hope has perished; we are cut off</a:t>
            </a:r>
            <a:r>
              <a:rPr kumimoji="0" lang="en-US" sz="4800" b="1" i="0"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a:t>
            </a: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a:t>
            </a:r>
          </a:p>
        </p:txBody>
      </p:sp>
      <p:sp>
        <p:nvSpPr>
          <p:cNvPr id="6" name="Rounded Rectangle 5">
            <a:extLst>
              <a:ext uri="{FF2B5EF4-FFF2-40B4-BE49-F238E27FC236}">
                <a16:creationId xmlns:a16="http://schemas.microsoft.com/office/drawing/2014/main" xmlns="" id="{64CC6FF0-FBD0-DA8B-8369-3CA185907426}"/>
              </a:ext>
            </a:extLst>
          </p:cNvPr>
          <p:cNvSpPr/>
          <p:nvPr/>
        </p:nvSpPr>
        <p:spPr>
          <a:xfrm>
            <a:off x="2360427" y="1413669"/>
            <a:ext cx="9566505" cy="1603039"/>
          </a:xfrm>
          <a:prstGeom prst="roundRect">
            <a:avLst/>
          </a:prstGeom>
          <a:ln>
            <a:noFill/>
          </a:ln>
          <a:scene3d>
            <a:camera prst="orthographicFront"/>
            <a:lightRig rig="threePt" dir="t"/>
          </a:scene3d>
          <a:sp3d>
            <a:bevel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4800" i="0" dirty="0">
                <a:effectLst>
                  <a:outerShdw blurRad="38100" dist="38100" dir="2700000" algn="tl">
                    <a:srgbClr val="000000">
                      <a:alpha val="43137"/>
                    </a:srgbClr>
                  </a:outerShdw>
                </a:effectLst>
              </a:rPr>
              <a:t>With God, hope is NEVER lost!</a:t>
            </a:r>
            <a:endParaRPr lang="en-US" sz="4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79082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11.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Then he said to me, “Son of man, these bones are all the house of Israel. </a:t>
            </a: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Look, they are saying, ‘</a:t>
            </a:r>
            <a:r>
              <a:rPr kumimoji="0" lang="en-US" sz="4800" b="1" i="0" u="sng" strike="noStrike" kern="1200" cap="none" spc="0" normalizeH="0" baseline="0" noProof="0" dirty="0">
                <a:ln>
                  <a:noFill/>
                </a:ln>
                <a:solidFill>
                  <a:srgbClr val="4D74C3">
                    <a:lumMod val="75000"/>
                  </a:srgbClr>
                </a:solidFill>
                <a:effectLst>
                  <a:outerShdw blurRad="38100" dist="38100" dir="2700000" algn="tl">
                    <a:srgbClr val="000000">
                      <a:alpha val="43137"/>
                    </a:srgbClr>
                  </a:outerShdw>
                </a:effectLst>
                <a:uLnTx/>
                <a:uFillTx/>
                <a:latin typeface="Century Gothic"/>
                <a:ea typeface="+mn-ea"/>
                <a:cs typeface="+mn-cs"/>
              </a:rPr>
              <a:t>Our bones are dry, our hope has perished; we are cut off</a:t>
            </a:r>
            <a:r>
              <a:rPr kumimoji="0" lang="en-US" sz="4800" b="1" i="0" u="none" strike="noStrike" kern="1200" cap="none" spc="0" normalizeH="0" baseline="0" noProof="0" dirty="0">
                <a:ln>
                  <a:noFill/>
                </a:ln>
                <a:solidFill>
                  <a:srgbClr val="4D74C3">
                    <a:lumMod val="75000"/>
                  </a:srgbClr>
                </a:solidFill>
                <a:effectLst>
                  <a:outerShdw blurRad="38100" dist="38100" dir="2700000" algn="tl">
                    <a:srgbClr val="000000">
                      <a:alpha val="43137"/>
                    </a:srgbClr>
                  </a:outerShdw>
                </a:effectLst>
                <a:uLnTx/>
                <a:uFillTx/>
                <a:latin typeface="Century Gothic"/>
                <a:ea typeface="+mn-ea"/>
                <a:cs typeface="+mn-cs"/>
              </a:rPr>
              <a:t>.</a:t>
            </a: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a:t>
            </a:r>
          </a:p>
        </p:txBody>
      </p:sp>
      <p:sp>
        <p:nvSpPr>
          <p:cNvPr id="3" name="Rectangle 2">
            <a:extLst>
              <a:ext uri="{FF2B5EF4-FFF2-40B4-BE49-F238E27FC236}">
                <a16:creationId xmlns:a16="http://schemas.microsoft.com/office/drawing/2014/main" xmlns="" id="{4234704B-3C1E-23FE-9EDE-2760320E13E2}"/>
              </a:ext>
            </a:extLst>
          </p:cNvPr>
          <p:cNvSpPr/>
          <p:nvPr/>
        </p:nvSpPr>
        <p:spPr>
          <a:xfrm>
            <a:off x="-37213" y="0"/>
            <a:ext cx="12229213" cy="3264195"/>
          </a:xfrm>
          <a:prstGeom prst="rect">
            <a:avLst/>
          </a:prstGeom>
          <a:solidFill>
            <a:schemeClr val="accent2"/>
          </a:solidFill>
          <a:ln>
            <a:noFill/>
          </a:ln>
          <a:scene3d>
            <a:camera prst="orthographicFront"/>
            <a:lightRig rig="threePt" dir="t"/>
          </a:scene3d>
          <a:sp3d>
            <a:bevelT w="165100" prst="coolSlan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a:t>
            </a:r>
            <a:r>
              <a:rPr kumimoji="0" lang="en-US" sz="5400" b="0"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Century Gothic"/>
                <a:ea typeface="+mn-ea"/>
                <a:cs typeface="+mn-cs"/>
              </a:rPr>
              <a:t>Ezk</a:t>
            </a: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 12:22-23) “Son of man, what is this proverb you have in the land of Israel, </a:t>
            </a: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‘The days pass slowly, and every vision fails’?</a:t>
            </a:r>
            <a:endPar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endParaRPr>
          </a:p>
        </p:txBody>
      </p:sp>
      <p:sp>
        <p:nvSpPr>
          <p:cNvPr id="5" name="Rectangle 4">
            <a:extLst>
              <a:ext uri="{FF2B5EF4-FFF2-40B4-BE49-F238E27FC236}">
                <a16:creationId xmlns:a16="http://schemas.microsoft.com/office/drawing/2014/main" xmlns="" id="{F0D4F9FC-D7C2-DFD7-02CB-4ABB63558A6C}"/>
              </a:ext>
            </a:extLst>
          </p:cNvPr>
          <p:cNvSpPr/>
          <p:nvPr/>
        </p:nvSpPr>
        <p:spPr>
          <a:xfrm>
            <a:off x="-37214" y="2984206"/>
            <a:ext cx="12229213" cy="3873794"/>
          </a:xfrm>
          <a:prstGeom prst="rect">
            <a:avLst/>
          </a:prstGeom>
          <a:solidFill>
            <a:schemeClr val="accent4">
              <a:lumMod val="40000"/>
              <a:lumOff val="60000"/>
            </a:schemeClr>
          </a:solidFill>
          <a:ln>
            <a:noFill/>
          </a:ln>
          <a:scene3d>
            <a:camera prst="orthographicFront"/>
            <a:lightRig rig="threePt" dir="t"/>
          </a:scene3d>
          <a:sp3d>
            <a:bevelT w="165100" prst="coolSlan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4D74C3">
                    <a:lumMod val="50000"/>
                  </a:srgbClr>
                </a:solidFill>
                <a:effectLst>
                  <a:outerShdw blurRad="38100" dist="38100" dir="2700000" algn="tl">
                    <a:srgbClr val="000000">
                      <a:alpha val="43137"/>
                    </a:srgbClr>
                  </a:outerShdw>
                </a:effectLst>
                <a:uLnTx/>
                <a:uFillTx/>
                <a:latin typeface="Century Gothic"/>
                <a:ea typeface="+mn-ea"/>
                <a:cs typeface="+mn-cs"/>
              </a:rPr>
              <a:t>(1 Pt. 3:3-4) In the last days blatant scoffers will come…saying, </a:t>
            </a:r>
            <a:r>
              <a:rPr kumimoji="0" lang="en-US" sz="4800" b="1" i="0" u="none" strike="noStrike" kern="1200" cap="none" spc="0" normalizeH="0" baseline="0" noProof="0" dirty="0">
                <a:ln>
                  <a:noFill/>
                </a:ln>
                <a:solidFill>
                  <a:srgbClr val="4D74C3">
                    <a:lumMod val="50000"/>
                  </a:srgbClr>
                </a:solidFill>
                <a:effectLst>
                  <a:outerShdw blurRad="38100" dist="38100" dir="2700000" algn="tl">
                    <a:srgbClr val="000000">
                      <a:alpha val="43137"/>
                    </a:srgbClr>
                  </a:outerShdw>
                </a:effectLst>
                <a:uLnTx/>
                <a:uFillTx/>
                <a:latin typeface="Century Gothic"/>
                <a:ea typeface="+mn-ea"/>
                <a:cs typeface="+mn-cs"/>
              </a:rPr>
              <a:t>“Where is his promised return?</a:t>
            </a:r>
            <a:r>
              <a:rPr kumimoji="0" lang="en-US" sz="4800" b="0" i="0" u="none" strike="noStrike" kern="1200" cap="none" spc="0" normalizeH="0" baseline="0" noProof="0" dirty="0">
                <a:ln>
                  <a:noFill/>
                </a:ln>
                <a:solidFill>
                  <a:srgbClr val="4D74C3">
                    <a:lumMod val="50000"/>
                  </a:srgbClr>
                </a:solidFill>
                <a:effectLst>
                  <a:outerShdw blurRad="38100" dist="38100" dir="2700000" algn="tl">
                    <a:srgbClr val="000000">
                      <a:alpha val="43137"/>
                    </a:srgbClr>
                  </a:outerShdw>
                </a:effectLst>
                <a:uLnTx/>
                <a:uFillTx/>
                <a:latin typeface="Century Gothic"/>
                <a:ea typeface="+mn-ea"/>
                <a:cs typeface="+mn-cs"/>
              </a:rPr>
              <a:t> For ever since our ancestors died, all things have continued as they were from the beginning of creation.”</a:t>
            </a:r>
          </a:p>
        </p:txBody>
      </p:sp>
    </p:spTree>
    <p:extLst>
      <p:ext uri="{BB962C8B-B14F-4D97-AF65-F5344CB8AC3E}">
        <p14:creationId xmlns:p14="http://schemas.microsoft.com/office/powerpoint/2010/main" val="1136065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7"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750"/>
                                        <p:tgtEl>
                                          <p:spTgt spid="5"/>
                                        </p:tgtEl>
                                      </p:cBhvr>
                                    </p:animEffect>
                                    <p:anim calcmode="lin" valueType="num">
                                      <p:cBhvr>
                                        <p:cTn id="14" dur="750" fill="hold"/>
                                        <p:tgtEl>
                                          <p:spTgt spid="5"/>
                                        </p:tgtEl>
                                        <p:attrNameLst>
                                          <p:attrName>ppt_x</p:attrName>
                                        </p:attrNameLst>
                                      </p:cBhvr>
                                      <p:tavLst>
                                        <p:tav tm="0">
                                          <p:val>
                                            <p:strVal val="#ppt_x"/>
                                          </p:val>
                                        </p:tav>
                                        <p:tav tm="100000">
                                          <p:val>
                                            <p:strVal val="#ppt_x"/>
                                          </p:val>
                                        </p:tav>
                                      </p:tavLst>
                                    </p:anim>
                                    <p:anim calcmode="lin" valueType="num">
                                      <p:cBhvr>
                                        <p:cTn id="15" dur="675" decel="100000" fill="hold"/>
                                        <p:tgtEl>
                                          <p:spTgt spid="5"/>
                                        </p:tgtEl>
                                        <p:attrNameLst>
                                          <p:attrName>ppt_y</p:attrName>
                                        </p:attrNameLst>
                                      </p:cBhvr>
                                      <p:tavLst>
                                        <p:tav tm="0">
                                          <p:val>
                                            <p:strVal val="#ppt_y+1"/>
                                          </p:val>
                                        </p:tav>
                                        <p:tav tm="100000">
                                          <p:val>
                                            <p:strVal val="#ppt_y-.03"/>
                                          </p:val>
                                        </p:tav>
                                      </p:tavLst>
                                    </p:anim>
                                    <p:anim calcmode="lin" valueType="num">
                                      <p:cBhvr>
                                        <p:cTn id="16" dur="75" accel="100000" fill="hold">
                                          <p:stCondLst>
                                            <p:cond delay="675"/>
                                          </p:stCondLst>
                                        </p:cTn>
                                        <p:tgtEl>
                                          <p:spTgt spid="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017FB1C8-490A-A4C3-9DB4-F1249CC82AEC}"/>
              </a:ext>
            </a:extLst>
          </p:cNvPr>
          <p:cNvSpPr txBox="1"/>
          <p:nvPr/>
        </p:nvSpPr>
        <p:spPr>
          <a:xfrm>
            <a:off x="276447" y="85061"/>
            <a:ext cx="11589488"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accent4">
                    <a:lumMod val="40000"/>
                    <a:lumOff val="60000"/>
                  </a:schemeClr>
                </a:solidFill>
                <a:effectLst>
                  <a:outerShdw blurRad="38100" dist="38100" dir="2700000" algn="tl">
                    <a:srgbClr val="000000">
                      <a:alpha val="43137"/>
                    </a:srgbClr>
                  </a:outerShdw>
                </a:effectLst>
                <a:uLnTx/>
                <a:uFillTx/>
                <a:latin typeface="Century Gothic"/>
                <a:ea typeface="+mn-ea"/>
                <a:cs typeface="+mn-cs"/>
              </a:rPr>
              <a:t>Israel </a:t>
            </a:r>
            <a:r>
              <a:rPr kumimoji="0" lang="en-US" sz="7200" b="1" i="1" u="none" strike="noStrike" kern="1200" cap="none" spc="0" normalizeH="0" baseline="0" noProof="0" dirty="0">
                <a:ln>
                  <a:noFill/>
                </a:ln>
                <a:solidFill>
                  <a:schemeClr val="accent4">
                    <a:lumMod val="40000"/>
                    <a:lumOff val="60000"/>
                  </a:schemeClr>
                </a:solidFill>
                <a:effectLst>
                  <a:outerShdw blurRad="38100" dist="38100" dir="2700000" algn="tl">
                    <a:srgbClr val="000000">
                      <a:alpha val="43137"/>
                    </a:srgbClr>
                  </a:outerShdw>
                </a:effectLst>
                <a:uLnTx/>
                <a:uFillTx/>
                <a:latin typeface="Century Gothic"/>
                <a:ea typeface="+mn-ea"/>
                <a:cs typeface="+mn-cs"/>
              </a:rPr>
              <a:t>after</a:t>
            </a:r>
            <a:r>
              <a:rPr kumimoji="0" lang="en-US" sz="7200" b="1" i="0" u="none" strike="noStrike" kern="1200" cap="none" spc="0" normalizeH="0" baseline="0" noProof="0" dirty="0">
                <a:ln>
                  <a:noFill/>
                </a:ln>
                <a:solidFill>
                  <a:schemeClr val="accent4">
                    <a:lumMod val="40000"/>
                    <a:lumOff val="60000"/>
                  </a:schemeClr>
                </a:solidFill>
                <a:effectLst>
                  <a:outerShdw blurRad="38100" dist="38100" dir="2700000" algn="tl">
                    <a:srgbClr val="000000">
                      <a:alpha val="43137"/>
                    </a:srgbClr>
                  </a:outerShdw>
                </a:effectLst>
                <a:uLnTx/>
                <a:uFillTx/>
                <a:latin typeface="Century Gothic"/>
                <a:ea typeface="+mn-ea"/>
                <a:cs typeface="+mn-cs"/>
              </a:rPr>
              <a:t> Ezekiel’s day</a:t>
            </a:r>
          </a:p>
        </p:txBody>
      </p:sp>
      <p:sp>
        <p:nvSpPr>
          <p:cNvPr id="5" name="TextBox 4">
            <a:extLst>
              <a:ext uri="{FF2B5EF4-FFF2-40B4-BE49-F238E27FC236}">
                <a16:creationId xmlns:a16="http://schemas.microsoft.com/office/drawing/2014/main" xmlns="" id="{27A15BD7-3B26-833E-23EE-5B8ACACB7D26}"/>
              </a:ext>
            </a:extLst>
          </p:cNvPr>
          <p:cNvSpPr txBox="1"/>
          <p:nvPr/>
        </p:nvSpPr>
        <p:spPr>
          <a:xfrm>
            <a:off x="276446" y="1297173"/>
            <a:ext cx="11759609" cy="5509200"/>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4400" dirty="0">
                <a:solidFill>
                  <a:schemeClr val="bg1"/>
                </a:solidFill>
                <a:effectLst>
                  <a:outerShdw blurRad="38100" dist="38100" dir="2700000" algn="tl">
                    <a:srgbClr val="000000">
                      <a:alpha val="43137"/>
                    </a:srgbClr>
                  </a:outerShdw>
                </a:effectLst>
                <a:latin typeface="Century Gothic"/>
              </a:rPr>
              <a:t>Babylon would fall to the Persians.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4400" dirty="0">
                <a:solidFill>
                  <a:schemeClr val="bg1"/>
                </a:solidFill>
                <a:effectLst>
                  <a:outerShdw blurRad="38100" dist="38100" dir="2700000" algn="tl">
                    <a:srgbClr val="000000">
                      <a:alpha val="43137"/>
                    </a:srgbClr>
                  </a:outerShdw>
                </a:effectLst>
                <a:latin typeface="Century Gothic"/>
              </a:rPr>
              <a:t>By the hand of God, under the permission of the Persian king Cyrus, the Jewish people would be allowed to return to their land and rebuild. </a:t>
            </a:r>
            <a:r>
              <a:rPr lang="en-US" sz="3600" dirty="0">
                <a:solidFill>
                  <a:schemeClr val="bg1"/>
                </a:solidFill>
                <a:effectLst>
                  <a:outerShdw blurRad="38100" dist="38100" dir="2700000" algn="tl">
                    <a:srgbClr val="000000">
                      <a:alpha val="43137"/>
                    </a:srgbClr>
                  </a:outerShdw>
                </a:effectLst>
                <a:latin typeface="Century Gothic"/>
              </a:rPr>
              <a:t>(~537BC)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4400" dirty="0">
                <a:solidFill>
                  <a:schemeClr val="bg1"/>
                </a:solidFill>
                <a:effectLst>
                  <a:outerShdw blurRad="38100" dist="38100" dir="2700000" algn="tl">
                    <a:srgbClr val="000000">
                      <a:alpha val="43137"/>
                    </a:srgbClr>
                  </a:outerShdw>
                </a:effectLst>
                <a:latin typeface="Century Gothic"/>
              </a:rPr>
              <a:t>T</a:t>
            </a:r>
            <a:r>
              <a:rPr kumimoji="0" lang="en-US" sz="4400" b="0" i="0" u="none" strike="noStrike" kern="1200" cap="none" spc="0" normalizeH="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he Jewish people would be in their land until Roman times. </a:t>
            </a:r>
            <a:r>
              <a:rPr kumimoji="0" lang="en-US" sz="3600" b="0" i="0" u="none" strike="noStrike" kern="1200" cap="none" spc="0" normalizeH="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(~600 years)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4400" baseline="0" dirty="0">
                <a:solidFill>
                  <a:schemeClr val="bg1"/>
                </a:solidFill>
                <a:effectLst>
                  <a:outerShdw blurRad="38100" dist="38100" dir="2700000" algn="tl">
                    <a:srgbClr val="000000">
                      <a:alpha val="43137"/>
                    </a:srgbClr>
                  </a:outerShdw>
                </a:effectLst>
                <a:latin typeface="Century Gothic"/>
              </a:rPr>
              <a:t>In</a:t>
            </a:r>
            <a:r>
              <a:rPr lang="en-US" sz="4400" dirty="0">
                <a:solidFill>
                  <a:schemeClr val="bg1"/>
                </a:solidFill>
                <a:effectLst>
                  <a:outerShdw blurRad="38100" dist="38100" dir="2700000" algn="tl">
                    <a:srgbClr val="000000">
                      <a:alpha val="43137"/>
                    </a:srgbClr>
                  </a:outerShdw>
                </a:effectLst>
                <a:latin typeface="Century Gothic"/>
              </a:rPr>
              <a:t> 70 AD Jerusalem would fall again.</a:t>
            </a:r>
            <a:endParaRPr kumimoji="0" lang="en-US" sz="44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ndParaRPr>
          </a:p>
        </p:txBody>
      </p:sp>
      <p:sp>
        <p:nvSpPr>
          <p:cNvPr id="3" name="Rounded Rectangle 2">
            <a:extLst>
              <a:ext uri="{FF2B5EF4-FFF2-40B4-BE49-F238E27FC236}">
                <a16:creationId xmlns:a16="http://schemas.microsoft.com/office/drawing/2014/main" xmlns="" id="{CA9867B3-F873-3948-54CA-3C9F08D5D213}"/>
              </a:ext>
            </a:extLst>
          </p:cNvPr>
          <p:cNvSpPr/>
          <p:nvPr/>
        </p:nvSpPr>
        <p:spPr>
          <a:xfrm>
            <a:off x="3423683" y="3786728"/>
            <a:ext cx="8676167" cy="2199284"/>
          </a:xfrm>
          <a:prstGeom prst="roundRect">
            <a:avLst/>
          </a:prstGeom>
          <a:solidFill>
            <a:schemeClr val="accent4">
              <a:lumMod val="60000"/>
              <a:lumOff val="40000"/>
            </a:schemeClr>
          </a:solidFill>
          <a:ln>
            <a:noFill/>
          </a:ln>
          <a:scene3d>
            <a:camera prst="orthographicFront"/>
            <a:lightRig rig="threePt" dir="t"/>
          </a:scene3d>
          <a:sp3d>
            <a:bevel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4800" b="1" i="0" dirty="0">
                <a:effectLst>
                  <a:outerShdw blurRad="38100" dist="38100" dir="2700000" algn="tl">
                    <a:srgbClr val="000000">
                      <a:alpha val="43137"/>
                    </a:srgbClr>
                  </a:outerShdw>
                </a:effectLst>
              </a:rPr>
              <a:t>This final scattering was foretold by Jesus </a:t>
            </a:r>
            <a:r>
              <a:rPr lang="en-US" sz="3200" i="0" dirty="0">
                <a:effectLst>
                  <a:outerShdw blurRad="38100" dist="38100" dir="2700000" algn="tl">
                    <a:srgbClr val="000000">
                      <a:alpha val="43137"/>
                    </a:srgbClr>
                  </a:outerShdw>
                </a:effectLst>
              </a:rPr>
              <a:t>(Matt.24:1-2)</a:t>
            </a:r>
            <a:r>
              <a:rPr lang="en-US" sz="4800" b="1" i="0" dirty="0">
                <a:effectLst>
                  <a:outerShdw blurRad="38100" dist="38100" dir="2700000" algn="tl">
                    <a:srgbClr val="000000">
                      <a:alpha val="43137"/>
                    </a:srgbClr>
                  </a:outerShdw>
                </a:effectLst>
              </a:rPr>
              <a:t> and would last 1,878 years.</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7298386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11.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Then he said to me, “Son of man, these bones are all the house of Israel. </a:t>
            </a: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Look, they are saying, ‘</a:t>
            </a:r>
            <a:r>
              <a:rPr kumimoji="0" lang="en-US" sz="4800" b="1" i="0" u="sng" strike="noStrike" kern="1200" cap="none" spc="0" normalizeH="0" baseline="0" noProof="0" dirty="0">
                <a:ln>
                  <a:noFill/>
                </a:ln>
                <a:solidFill>
                  <a:srgbClr val="4D74C3">
                    <a:lumMod val="75000"/>
                  </a:srgbClr>
                </a:solidFill>
                <a:effectLst>
                  <a:outerShdw blurRad="38100" dist="38100" dir="2700000" algn="tl">
                    <a:srgbClr val="000000">
                      <a:alpha val="43137"/>
                    </a:srgbClr>
                  </a:outerShdw>
                </a:effectLst>
                <a:uLnTx/>
                <a:uFillTx/>
                <a:latin typeface="Century Gothic"/>
                <a:ea typeface="+mn-ea"/>
                <a:cs typeface="+mn-cs"/>
              </a:rPr>
              <a:t>Our bones are dry, our hope has perished; we are cut off</a:t>
            </a:r>
            <a:r>
              <a:rPr kumimoji="0" lang="en-US" sz="4800" b="1" i="0" u="none" strike="noStrike" kern="1200" cap="none" spc="0" normalizeH="0" baseline="0" noProof="0" dirty="0">
                <a:ln>
                  <a:noFill/>
                </a:ln>
                <a:solidFill>
                  <a:srgbClr val="4D74C3">
                    <a:lumMod val="75000"/>
                  </a:srgbClr>
                </a:solidFill>
                <a:effectLst>
                  <a:outerShdw blurRad="38100" dist="38100" dir="2700000" algn="tl">
                    <a:srgbClr val="000000">
                      <a:alpha val="43137"/>
                    </a:srgbClr>
                  </a:outerShdw>
                </a:effectLst>
                <a:uLnTx/>
                <a:uFillTx/>
                <a:latin typeface="Century Gothic"/>
                <a:ea typeface="+mn-ea"/>
                <a:cs typeface="+mn-cs"/>
              </a:rPr>
              <a:t>.</a:t>
            </a: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a:t>
            </a:r>
          </a:p>
        </p:txBody>
      </p:sp>
      <p:sp>
        <p:nvSpPr>
          <p:cNvPr id="3" name="Rectangle 2">
            <a:extLst>
              <a:ext uri="{FF2B5EF4-FFF2-40B4-BE49-F238E27FC236}">
                <a16:creationId xmlns:a16="http://schemas.microsoft.com/office/drawing/2014/main" xmlns="" id="{4234704B-3C1E-23FE-9EDE-2760320E13E2}"/>
              </a:ext>
            </a:extLst>
          </p:cNvPr>
          <p:cNvSpPr/>
          <p:nvPr/>
        </p:nvSpPr>
        <p:spPr>
          <a:xfrm>
            <a:off x="-18607" y="0"/>
            <a:ext cx="12229213" cy="3317358"/>
          </a:xfrm>
          <a:prstGeom prst="rect">
            <a:avLst/>
          </a:prstGeom>
          <a:solidFill>
            <a:schemeClr val="accent2"/>
          </a:solidFill>
          <a:ln>
            <a:noFill/>
          </a:ln>
          <a:scene3d>
            <a:camera prst="orthographicFront"/>
            <a:lightRig rig="threePt" dir="t"/>
          </a:scene3d>
          <a:sp3d>
            <a:bevelT w="165100" prst="coolSlan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a:t>
            </a:r>
            <a:r>
              <a:rPr kumimoji="0" lang="en-US" sz="5400" b="0"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Century Gothic"/>
                <a:ea typeface="+mn-ea"/>
                <a:cs typeface="+mn-cs"/>
              </a:rPr>
              <a:t>Ezk</a:t>
            </a: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 12:22-23)</a:t>
            </a:r>
            <a:r>
              <a:rPr kumimoji="0" lang="en-US" sz="54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 </a:t>
            </a: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Therefore tell them, ‘This is what the Sovereign Lord says: </a:t>
            </a: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I hereby end this proverb</a:t>
            </a: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 </a:t>
            </a: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they will not recite it in Israel any longer</a:t>
            </a: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a:t>
            </a:r>
          </a:p>
        </p:txBody>
      </p:sp>
      <p:sp>
        <p:nvSpPr>
          <p:cNvPr id="5" name="Rectangle 4">
            <a:extLst>
              <a:ext uri="{FF2B5EF4-FFF2-40B4-BE49-F238E27FC236}">
                <a16:creationId xmlns:a16="http://schemas.microsoft.com/office/drawing/2014/main" xmlns="" id="{CD6D628A-6621-1157-F49F-64F55B951A19}"/>
              </a:ext>
            </a:extLst>
          </p:cNvPr>
          <p:cNvSpPr/>
          <p:nvPr/>
        </p:nvSpPr>
        <p:spPr>
          <a:xfrm>
            <a:off x="-37214" y="3317358"/>
            <a:ext cx="12229213" cy="3540642"/>
          </a:xfrm>
          <a:prstGeom prst="rect">
            <a:avLst/>
          </a:prstGeom>
          <a:solidFill>
            <a:schemeClr val="accent4">
              <a:lumMod val="40000"/>
              <a:lumOff val="60000"/>
            </a:schemeClr>
          </a:solidFill>
          <a:ln>
            <a:noFill/>
          </a:ln>
          <a:scene3d>
            <a:camera prst="orthographicFront"/>
            <a:lightRig rig="threePt" dir="t"/>
          </a:scene3d>
          <a:sp3d>
            <a:bevelT w="165100" prst="coolSlan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800" dirty="0">
                <a:solidFill>
                  <a:schemeClr val="accent3">
                    <a:lumMod val="50000"/>
                  </a:schemeClr>
                </a:solidFill>
                <a:effectLst>
                  <a:outerShdw blurRad="38100" dist="38100" dir="2700000" algn="tl">
                    <a:srgbClr val="000000">
                      <a:alpha val="43137"/>
                    </a:srgbClr>
                  </a:outerShdw>
                </a:effectLst>
              </a:rPr>
              <a:t>(1 Pt. 3:9) The Lord is not slow concerning his promise, as some regard slowness, but is </a:t>
            </a:r>
            <a:r>
              <a:rPr lang="en-US" sz="4800" b="1" dirty="0">
                <a:solidFill>
                  <a:schemeClr val="accent3">
                    <a:lumMod val="50000"/>
                  </a:schemeClr>
                </a:solidFill>
                <a:effectLst>
                  <a:outerShdw blurRad="38100" dist="38100" dir="2700000" algn="tl">
                    <a:srgbClr val="000000">
                      <a:alpha val="43137"/>
                    </a:srgbClr>
                  </a:outerShdw>
                </a:effectLst>
              </a:rPr>
              <a:t>being patient</a:t>
            </a:r>
            <a:r>
              <a:rPr lang="en-US" sz="4800" dirty="0">
                <a:solidFill>
                  <a:schemeClr val="accent3">
                    <a:lumMod val="50000"/>
                  </a:schemeClr>
                </a:solidFill>
                <a:effectLst>
                  <a:outerShdw blurRad="38100" dist="38100" dir="2700000" algn="tl">
                    <a:srgbClr val="000000">
                      <a:alpha val="43137"/>
                    </a:srgbClr>
                  </a:outerShdw>
                </a:effectLst>
              </a:rPr>
              <a:t> </a:t>
            </a:r>
            <a:r>
              <a:rPr lang="en-US" sz="4800" b="1" dirty="0">
                <a:solidFill>
                  <a:schemeClr val="accent3">
                    <a:lumMod val="50000"/>
                  </a:schemeClr>
                </a:solidFill>
                <a:effectLst>
                  <a:outerShdw blurRad="38100" dist="38100" dir="2700000" algn="tl">
                    <a:srgbClr val="000000">
                      <a:alpha val="43137"/>
                    </a:srgbClr>
                  </a:outerShdw>
                </a:effectLst>
              </a:rPr>
              <a:t>toward you</a:t>
            </a:r>
            <a:r>
              <a:rPr lang="en-US" sz="4800" dirty="0">
                <a:solidFill>
                  <a:schemeClr val="accent3">
                    <a:lumMod val="50000"/>
                  </a:schemeClr>
                </a:solidFill>
                <a:effectLst>
                  <a:outerShdw blurRad="38100" dist="38100" dir="2700000" algn="tl">
                    <a:srgbClr val="000000">
                      <a:alpha val="43137"/>
                    </a:srgbClr>
                  </a:outerShdw>
                </a:effectLst>
              </a:rPr>
              <a:t>, because </a:t>
            </a:r>
            <a:r>
              <a:rPr lang="en-US" sz="4800" b="1" dirty="0">
                <a:solidFill>
                  <a:schemeClr val="accent3">
                    <a:lumMod val="50000"/>
                  </a:schemeClr>
                </a:solidFill>
                <a:effectLst>
                  <a:outerShdw blurRad="38100" dist="38100" dir="2700000" algn="tl">
                    <a:srgbClr val="000000">
                      <a:alpha val="43137"/>
                    </a:srgbClr>
                  </a:outerShdw>
                </a:effectLst>
              </a:rPr>
              <a:t>he does not wish for any to perish but for all to come to repentance</a:t>
            </a:r>
            <a:r>
              <a:rPr lang="en-US" sz="4800" dirty="0">
                <a:solidFill>
                  <a:schemeClr val="accent3">
                    <a:lumMod val="50000"/>
                  </a:schemeClr>
                </a:solidFill>
                <a:effectLst>
                  <a:outerShdw blurRad="38100" dist="38100" dir="2700000" algn="tl">
                    <a:srgbClr val="000000">
                      <a:alpha val="43137"/>
                    </a:srgbClr>
                  </a:outerShdw>
                </a:effectLst>
              </a:rPr>
              <a:t>.</a:t>
            </a:r>
          </a:p>
        </p:txBody>
      </p:sp>
      <p:sp>
        <p:nvSpPr>
          <p:cNvPr id="6" name="Rounded Rectangle 5">
            <a:extLst>
              <a:ext uri="{FF2B5EF4-FFF2-40B4-BE49-F238E27FC236}">
                <a16:creationId xmlns:a16="http://schemas.microsoft.com/office/drawing/2014/main" xmlns="" id="{16705FC8-9644-4B30-CE00-33D29D7BD45B}"/>
              </a:ext>
            </a:extLst>
          </p:cNvPr>
          <p:cNvSpPr/>
          <p:nvPr/>
        </p:nvSpPr>
        <p:spPr>
          <a:xfrm>
            <a:off x="887817" y="1473678"/>
            <a:ext cx="10416364" cy="3655464"/>
          </a:xfrm>
          <a:prstGeom prst="roundRect">
            <a:avLst/>
          </a:prstGeom>
          <a:ln>
            <a:noFill/>
          </a:ln>
          <a:scene3d>
            <a:camera prst="orthographicFront"/>
            <a:lightRig rig="threePt" dir="t"/>
          </a:scene3d>
          <a:sp3d>
            <a:bevel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6000" b="1" dirty="0">
                <a:effectLst>
                  <a:outerShdw blurRad="38100" dist="38100" dir="2700000" algn="tl">
                    <a:srgbClr val="000000">
                      <a:alpha val="43137"/>
                    </a:srgbClr>
                  </a:outerShdw>
                </a:effectLst>
              </a:rPr>
              <a:t>Biblical faith is never blind, God is constantly reassuring us that our hope in Him is not in vain!</a:t>
            </a:r>
          </a:p>
        </p:txBody>
      </p:sp>
    </p:spTree>
    <p:extLst>
      <p:ext uri="{BB962C8B-B14F-4D97-AF65-F5344CB8AC3E}">
        <p14:creationId xmlns:p14="http://schemas.microsoft.com/office/powerpoint/2010/main" val="1625977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750"/>
                                        <p:tgtEl>
                                          <p:spTgt spid="5"/>
                                        </p:tgtEl>
                                      </p:cBhvr>
                                    </p:animEffect>
                                    <p:anim calcmode="lin" valueType="num">
                                      <p:cBhvr>
                                        <p:cTn id="8" dur="750" fill="hold"/>
                                        <p:tgtEl>
                                          <p:spTgt spid="5"/>
                                        </p:tgtEl>
                                        <p:attrNameLst>
                                          <p:attrName>ppt_x</p:attrName>
                                        </p:attrNameLst>
                                      </p:cBhvr>
                                      <p:tavLst>
                                        <p:tav tm="0">
                                          <p:val>
                                            <p:strVal val="#ppt_x"/>
                                          </p:val>
                                        </p:tav>
                                        <p:tav tm="100000">
                                          <p:val>
                                            <p:strVal val="#ppt_x"/>
                                          </p:val>
                                        </p:tav>
                                      </p:tavLst>
                                    </p:anim>
                                    <p:anim calcmode="lin" valueType="num">
                                      <p:cBhvr>
                                        <p:cTn id="9" dur="675" decel="100000" fill="hold"/>
                                        <p:tgtEl>
                                          <p:spTgt spid="5"/>
                                        </p:tgtEl>
                                        <p:attrNameLst>
                                          <p:attrName>ppt_y</p:attrName>
                                        </p:attrNameLst>
                                      </p:cBhvr>
                                      <p:tavLst>
                                        <p:tav tm="0">
                                          <p:val>
                                            <p:strVal val="#ppt_y+1"/>
                                          </p:val>
                                        </p:tav>
                                        <p:tav tm="100000">
                                          <p:val>
                                            <p:strVal val="#ppt_y-.03"/>
                                          </p:val>
                                        </p:tav>
                                      </p:tavLst>
                                    </p:anim>
                                    <p:anim calcmode="lin" valueType="num">
                                      <p:cBhvr>
                                        <p:cTn id="10" dur="75" accel="100000" fill="hold">
                                          <p:stCondLst>
                                            <p:cond delay="675"/>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3046988"/>
          </a:xfrm>
          <a:prstGeom prst="rect">
            <a:avLst/>
          </a:prstGeom>
          <a:noFill/>
        </p:spPr>
        <p:txBody>
          <a:bodyPr wrap="square" rtlCol="0">
            <a:spAutoFit/>
          </a:bodyPr>
          <a:lstStyle/>
          <a:p>
            <a:pPr algn="ct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24.  “ ‘My servant David will be king over them; there will be one shepherd for all of them. They will follow my regulations and carefully observe my statutes.</a:t>
            </a:r>
          </a:p>
        </p:txBody>
      </p:sp>
    </p:spTree>
    <p:extLst>
      <p:ext uri="{BB962C8B-B14F-4D97-AF65-F5344CB8AC3E}">
        <p14:creationId xmlns:p14="http://schemas.microsoft.com/office/powerpoint/2010/main" val="2793585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304698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24.  “ ‘</a:t>
            </a:r>
            <a:r>
              <a:rPr kumimoji="0" lang="en-US" sz="4800" b="1" i="0" u="sng"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My servant David will be king over them</a:t>
            </a: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 there will be one shepherd for all of them. They will follow my regulations and carefully observe my statutes.</a:t>
            </a:r>
          </a:p>
        </p:txBody>
      </p:sp>
      <p:sp>
        <p:nvSpPr>
          <p:cNvPr id="3" name="Rounded Rectangle 2">
            <a:extLst>
              <a:ext uri="{FF2B5EF4-FFF2-40B4-BE49-F238E27FC236}">
                <a16:creationId xmlns:a16="http://schemas.microsoft.com/office/drawing/2014/main" xmlns="" id="{0B5EAFEE-7AD9-78EE-4E40-8CFAB079CB59}"/>
              </a:ext>
            </a:extLst>
          </p:cNvPr>
          <p:cNvSpPr/>
          <p:nvPr/>
        </p:nvSpPr>
        <p:spPr>
          <a:xfrm>
            <a:off x="2514600" y="4799588"/>
            <a:ext cx="9566505" cy="1603039"/>
          </a:xfrm>
          <a:prstGeom prst="roundRect">
            <a:avLst/>
          </a:prstGeom>
          <a:ln>
            <a:noFill/>
          </a:ln>
          <a:scene3d>
            <a:camera prst="orthographicFront"/>
            <a:lightRig rig="threePt" dir="t"/>
          </a:scene3d>
          <a:sp3d>
            <a:bevel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4800" i="0" dirty="0">
                <a:effectLst>
                  <a:outerShdw blurRad="38100" dist="38100" dir="2700000" algn="tl">
                    <a:srgbClr val="000000">
                      <a:alpha val="43137"/>
                    </a:srgbClr>
                  </a:outerShdw>
                </a:effectLst>
              </a:rPr>
              <a:t>The Messiah was to be a descendant of David.</a:t>
            </a:r>
            <a:endParaRPr lang="en-US" sz="4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38285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4524315"/>
          </a:xfrm>
          <a:prstGeom prst="rect">
            <a:avLst/>
          </a:prstGeom>
          <a:noFill/>
        </p:spPr>
        <p:txBody>
          <a:bodyPr wrap="square" rtlCol="0">
            <a:spAutoFit/>
          </a:bodyPr>
          <a:lstStyle/>
          <a:p>
            <a:pPr algn="ct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25. They will live in the land I gave to my servant Jacob, in which your fathers lived; they will live in it—they and their children and their grandchildren forever. </a:t>
            </a:r>
            <a:r>
              <a:rPr kumimoji="0" lang="en-US" sz="4800" i="0" strike="noStrike" kern="1200" cap="none" spc="0" normalizeH="0" baseline="0" noProof="0" dirty="0">
                <a:ln>
                  <a:noFill/>
                </a:ln>
                <a:effectLst>
                  <a:outerShdw blurRad="38100" dist="38100" dir="2700000" algn="tl">
                    <a:srgbClr val="000000">
                      <a:alpha val="43137"/>
                    </a:srgbClr>
                  </a:outerShdw>
                </a:effectLst>
                <a:uLnTx/>
                <a:uFillTx/>
                <a:latin typeface="Century Gothic"/>
                <a:ea typeface="+mn-ea"/>
                <a:cs typeface="+mn-cs"/>
              </a:rPr>
              <a:t>David my servant will be prince over them forever.</a:t>
            </a:r>
          </a:p>
        </p:txBody>
      </p:sp>
    </p:spTree>
    <p:extLst>
      <p:ext uri="{BB962C8B-B14F-4D97-AF65-F5344CB8AC3E}">
        <p14:creationId xmlns:p14="http://schemas.microsoft.com/office/powerpoint/2010/main" val="2581842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452431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25. They will live in the land I gave to my servant Jacob, in which your fathers lived; they will live in it—they and their children and their grandchildren forever. </a:t>
            </a:r>
            <a:r>
              <a:rPr kumimoji="0" lang="en-US" sz="4800" b="1" i="0" u="sng" strike="noStrike" kern="1200" cap="none" spc="0" normalizeH="0" baseline="0" noProof="0" dirty="0">
                <a:ln>
                  <a:noFill/>
                </a:ln>
                <a:solidFill>
                  <a:srgbClr val="4D74C3">
                    <a:lumMod val="75000"/>
                  </a:srgbClr>
                </a:solidFill>
                <a:effectLst>
                  <a:outerShdw blurRad="38100" dist="38100" dir="2700000" algn="tl">
                    <a:srgbClr val="000000">
                      <a:alpha val="43137"/>
                    </a:srgbClr>
                  </a:outerShdw>
                </a:effectLst>
                <a:uLnTx/>
                <a:uFillTx/>
                <a:latin typeface="Century Gothic"/>
                <a:ea typeface="+mn-ea"/>
                <a:cs typeface="+mn-cs"/>
              </a:rPr>
              <a:t>David my servant will be prince over them forever</a:t>
            </a: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a:t>
            </a:r>
          </a:p>
        </p:txBody>
      </p:sp>
      <p:sp>
        <p:nvSpPr>
          <p:cNvPr id="3" name="Rectangle 2">
            <a:extLst>
              <a:ext uri="{FF2B5EF4-FFF2-40B4-BE49-F238E27FC236}">
                <a16:creationId xmlns:a16="http://schemas.microsoft.com/office/drawing/2014/main" xmlns="" id="{DB7E7577-11EF-9657-C3FC-109E9D397A31}"/>
              </a:ext>
            </a:extLst>
          </p:cNvPr>
          <p:cNvSpPr/>
          <p:nvPr/>
        </p:nvSpPr>
        <p:spPr>
          <a:xfrm>
            <a:off x="-18607" y="310278"/>
            <a:ext cx="12229213" cy="4359349"/>
          </a:xfrm>
          <a:prstGeom prst="rect">
            <a:avLst/>
          </a:prstGeom>
          <a:solidFill>
            <a:schemeClr val="accent2"/>
          </a:solidFill>
          <a:ln>
            <a:noFill/>
          </a:ln>
          <a:scene3d>
            <a:camera prst="orthographicFront"/>
            <a:lightRig rig="threePt" dir="t"/>
          </a:scene3d>
          <a:sp3d>
            <a:bevelT w="165100" prst="coolSlan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(Zech. 12:10) I will pour out on the </a:t>
            </a:r>
            <a:r>
              <a:rPr kumimoji="0" lang="en-US" sz="5400" b="1" i="0" u="none" strike="noStrike" kern="1200" cap="none" spc="0" normalizeH="0" baseline="0" noProof="0" dirty="0">
                <a:ln>
                  <a:noFill/>
                </a:ln>
                <a:solidFill>
                  <a:srgbClr val="4D74C3">
                    <a:lumMod val="50000"/>
                  </a:srgbClr>
                </a:solidFill>
                <a:effectLst>
                  <a:outerShdw blurRad="38100" dist="38100" dir="2700000" algn="tl">
                    <a:srgbClr val="000000">
                      <a:alpha val="43137"/>
                    </a:srgbClr>
                  </a:outerShdw>
                </a:effectLst>
                <a:uLnTx/>
                <a:uFillTx/>
                <a:latin typeface="Century Gothic"/>
                <a:ea typeface="+mn-ea"/>
                <a:cs typeface="+mn-cs"/>
              </a:rPr>
              <a:t>kingship of David</a:t>
            </a: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 and the population of Jerusalem a spirit of grace and supplication </a:t>
            </a:r>
            <a:r>
              <a:rPr kumimoji="0" lang="en-US" sz="5400" b="1" i="0" u="none" strike="noStrike" kern="1200" cap="none" spc="0" normalizeH="0" baseline="0" noProof="0" dirty="0">
                <a:ln>
                  <a:noFill/>
                </a:ln>
                <a:solidFill>
                  <a:srgbClr val="4D74C3">
                    <a:lumMod val="50000"/>
                  </a:srgbClr>
                </a:solidFill>
                <a:effectLst>
                  <a:outerShdw blurRad="38100" dist="38100" dir="2700000" algn="tl">
                    <a:srgbClr val="000000">
                      <a:alpha val="43137"/>
                    </a:srgbClr>
                  </a:outerShdw>
                </a:effectLst>
                <a:uLnTx/>
                <a:uFillTx/>
                <a:latin typeface="Century Gothic"/>
                <a:ea typeface="+mn-ea"/>
                <a:cs typeface="+mn-cs"/>
              </a:rPr>
              <a:t>so that they will look to me, the one they have pierced</a:t>
            </a: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a:t>
            </a:r>
          </a:p>
        </p:txBody>
      </p:sp>
    </p:spTree>
    <p:extLst>
      <p:ext uri="{BB962C8B-B14F-4D97-AF65-F5344CB8AC3E}">
        <p14:creationId xmlns:p14="http://schemas.microsoft.com/office/powerpoint/2010/main" val="4252449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4524315"/>
          </a:xfrm>
          <a:prstGeom prst="rect">
            <a:avLst/>
          </a:prstGeom>
          <a:noFill/>
        </p:spPr>
        <p:txBody>
          <a:bodyPr wrap="square" rtlCol="0">
            <a:spAutoFit/>
          </a:bodyPr>
          <a:lstStyle/>
          <a:p>
            <a:pPr algn="ct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26. I will make a covenant of peace with them; it will be a perpetual covenant with them. I will establish them, increase their numbers, and place my sanctuary among them forever.</a:t>
            </a:r>
          </a:p>
        </p:txBody>
      </p:sp>
    </p:spTree>
    <p:extLst>
      <p:ext uri="{BB962C8B-B14F-4D97-AF65-F5344CB8AC3E}">
        <p14:creationId xmlns:p14="http://schemas.microsoft.com/office/powerpoint/2010/main" val="1924188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26. I will make </a:t>
            </a:r>
            <a:r>
              <a:rPr kumimoji="0" lang="en-US" sz="4800" b="1" i="0" u="sng"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a covenant of peace</a:t>
            </a: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 with them; </a:t>
            </a:r>
            <a:r>
              <a:rPr kumimoji="0" lang="en-US" sz="4800" b="1" i="0" u="sng"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it will be a perpetual covenant </a:t>
            </a:r>
            <a:r>
              <a:rPr kumimoji="0" lang="en-US" sz="4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with them. I will establish them, increase their numbers, and place my sanctuary among them </a:t>
            </a:r>
            <a:r>
              <a:rPr kumimoji="0" lang="en-US" sz="4800" b="1" i="0" u="sng"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forever</a:t>
            </a: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a:t>
            </a:r>
          </a:p>
        </p:txBody>
      </p:sp>
      <p:sp>
        <p:nvSpPr>
          <p:cNvPr id="3" name="Rectangle 2">
            <a:extLst>
              <a:ext uri="{FF2B5EF4-FFF2-40B4-BE49-F238E27FC236}">
                <a16:creationId xmlns:a16="http://schemas.microsoft.com/office/drawing/2014/main" xmlns="" id="{2100FC51-8D0B-038B-51CF-C7B5FA771F6D}"/>
              </a:ext>
            </a:extLst>
          </p:cNvPr>
          <p:cNvSpPr/>
          <p:nvPr/>
        </p:nvSpPr>
        <p:spPr>
          <a:xfrm>
            <a:off x="-37213" y="0"/>
            <a:ext cx="12229213" cy="2581778"/>
          </a:xfrm>
          <a:prstGeom prst="rect">
            <a:avLst/>
          </a:prstGeom>
          <a:solidFill>
            <a:schemeClr val="accent2"/>
          </a:solidFill>
          <a:ln>
            <a:noFill/>
          </a:ln>
          <a:scene3d>
            <a:camera prst="orthographicFront"/>
            <a:lightRig rig="threePt" dir="t"/>
          </a:scene3d>
          <a:sp3d>
            <a:bevelT w="165100" prst="coolSlan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(Acts</a:t>
            </a:r>
            <a:r>
              <a:rPr kumimoji="0" lang="en-US" sz="54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 13:23</a:t>
            </a:r>
            <a:r>
              <a:rPr lang="en-US" sz="5400" dirty="0">
                <a:solidFill>
                  <a:srgbClr val="FFFFFF"/>
                </a:solidFill>
                <a:effectLst>
                  <a:outerShdw blurRad="38100" dist="38100" dir="2700000" algn="tl">
                    <a:srgbClr val="000000">
                      <a:alpha val="43137"/>
                    </a:srgbClr>
                  </a:outerShdw>
                </a:effectLst>
              </a:rPr>
              <a:t>) And it is one of King David’s descendants, </a:t>
            </a:r>
            <a:r>
              <a:rPr lang="en-US" sz="5400" b="1" dirty="0">
                <a:solidFill>
                  <a:schemeClr val="accent3">
                    <a:lumMod val="50000"/>
                  </a:schemeClr>
                </a:solidFill>
                <a:effectLst>
                  <a:outerShdw blurRad="38100" dist="38100" dir="2700000" algn="tl">
                    <a:srgbClr val="000000">
                      <a:alpha val="43137"/>
                    </a:srgbClr>
                  </a:outerShdw>
                </a:effectLst>
              </a:rPr>
              <a:t>Jesus</a:t>
            </a:r>
            <a:r>
              <a:rPr lang="en-US" sz="5400" dirty="0">
                <a:solidFill>
                  <a:srgbClr val="FFFFFF"/>
                </a:solidFill>
                <a:effectLst>
                  <a:outerShdw blurRad="38100" dist="38100" dir="2700000" algn="tl">
                    <a:srgbClr val="000000">
                      <a:alpha val="43137"/>
                    </a:srgbClr>
                  </a:outerShdw>
                </a:effectLst>
              </a:rPr>
              <a:t>, who is </a:t>
            </a:r>
            <a:r>
              <a:rPr lang="en-US" sz="5400" b="1" dirty="0">
                <a:solidFill>
                  <a:schemeClr val="accent3">
                    <a:lumMod val="50000"/>
                  </a:schemeClr>
                </a:solidFill>
                <a:effectLst>
                  <a:outerShdw blurRad="38100" dist="38100" dir="2700000" algn="tl">
                    <a:srgbClr val="000000">
                      <a:alpha val="43137"/>
                    </a:srgbClr>
                  </a:outerShdw>
                </a:effectLst>
              </a:rPr>
              <a:t>God’s promised Savior</a:t>
            </a:r>
            <a:r>
              <a:rPr lang="en-US" sz="5400" dirty="0">
                <a:solidFill>
                  <a:srgbClr val="FFFFFF"/>
                </a:solidFill>
                <a:effectLst>
                  <a:outerShdw blurRad="38100" dist="38100" dir="2700000" algn="tl">
                    <a:srgbClr val="000000">
                      <a:alpha val="43137"/>
                    </a:srgbClr>
                  </a:outerShdw>
                </a:effectLst>
              </a:rPr>
              <a:t> of Israel.</a:t>
            </a:r>
            <a:endPar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endParaRPr>
          </a:p>
        </p:txBody>
      </p:sp>
      <p:sp>
        <p:nvSpPr>
          <p:cNvPr id="5" name="Rectangle 4">
            <a:extLst>
              <a:ext uri="{FF2B5EF4-FFF2-40B4-BE49-F238E27FC236}">
                <a16:creationId xmlns:a16="http://schemas.microsoft.com/office/drawing/2014/main" xmlns="" id="{0675617C-3948-96B9-A1E5-BDC023079713}"/>
              </a:ext>
            </a:extLst>
          </p:cNvPr>
          <p:cNvSpPr/>
          <p:nvPr/>
        </p:nvSpPr>
        <p:spPr>
          <a:xfrm>
            <a:off x="-37214" y="2402958"/>
            <a:ext cx="12229213" cy="4455042"/>
          </a:xfrm>
          <a:prstGeom prst="rect">
            <a:avLst/>
          </a:prstGeom>
          <a:solidFill>
            <a:schemeClr val="accent4">
              <a:lumMod val="40000"/>
              <a:lumOff val="60000"/>
            </a:schemeClr>
          </a:solidFill>
          <a:ln>
            <a:noFill/>
          </a:ln>
          <a:scene3d>
            <a:camera prst="orthographicFront"/>
            <a:lightRig rig="threePt" dir="t"/>
          </a:scene3d>
          <a:sp3d>
            <a:bevelT w="165100" prst="coolSlan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80000"/>
              </a:lnSpc>
            </a:pPr>
            <a:r>
              <a:rPr kumimoji="0" lang="en-US" sz="4800" b="0" i="0" u="none" strike="noStrike" kern="1200" cap="none" spc="0" normalizeH="0" baseline="0" noProof="0" dirty="0">
                <a:ln>
                  <a:noFill/>
                </a:ln>
                <a:solidFill>
                  <a:srgbClr val="4D74C3">
                    <a:lumMod val="50000"/>
                  </a:srgbClr>
                </a:solidFill>
                <a:effectLst>
                  <a:outerShdw blurRad="38100" dist="38100" dir="2700000" algn="tl">
                    <a:srgbClr val="000000">
                      <a:alpha val="43137"/>
                    </a:srgbClr>
                  </a:outerShdw>
                </a:effectLst>
                <a:uLnTx/>
                <a:uFillTx/>
                <a:latin typeface="Century Gothic"/>
                <a:ea typeface="+mn-ea"/>
                <a:cs typeface="+mn-cs"/>
              </a:rPr>
              <a:t>(Lk.</a:t>
            </a:r>
            <a:r>
              <a:rPr kumimoji="0" lang="en-US" sz="4800" b="0" i="0" u="none" strike="noStrike" kern="1200" cap="none" spc="0" normalizeH="0" noProof="0" dirty="0">
                <a:ln>
                  <a:noFill/>
                </a:ln>
                <a:solidFill>
                  <a:srgbClr val="4D74C3">
                    <a:lumMod val="50000"/>
                  </a:srgbClr>
                </a:solidFill>
                <a:effectLst>
                  <a:outerShdw blurRad="38100" dist="38100" dir="2700000" algn="tl">
                    <a:srgbClr val="000000">
                      <a:alpha val="43137"/>
                    </a:srgbClr>
                  </a:outerShdw>
                </a:effectLst>
                <a:uLnTx/>
                <a:uFillTx/>
                <a:latin typeface="Century Gothic"/>
                <a:ea typeface="+mn-ea"/>
                <a:cs typeface="+mn-cs"/>
              </a:rPr>
              <a:t> 1:31-33</a:t>
            </a:r>
            <a:r>
              <a:rPr lang="en-US" sz="4800" dirty="0">
                <a:solidFill>
                  <a:srgbClr val="4D74C3">
                    <a:lumMod val="50000"/>
                  </a:srgbClr>
                </a:solidFill>
                <a:effectLst>
                  <a:outerShdw blurRad="38100" dist="38100" dir="2700000" algn="tl">
                    <a:srgbClr val="000000">
                      <a:alpha val="43137"/>
                    </a:srgbClr>
                  </a:outerShdw>
                </a:effectLst>
              </a:rPr>
              <a:t>) “You will name him </a:t>
            </a:r>
            <a:r>
              <a:rPr lang="en-US" sz="4800" b="1" dirty="0">
                <a:solidFill>
                  <a:srgbClr val="4D74C3">
                    <a:lumMod val="50000"/>
                  </a:srgbClr>
                </a:solidFill>
                <a:effectLst>
                  <a:outerShdw blurRad="38100" dist="38100" dir="2700000" algn="tl">
                    <a:srgbClr val="000000">
                      <a:alpha val="43137"/>
                    </a:srgbClr>
                  </a:outerShdw>
                </a:effectLst>
              </a:rPr>
              <a:t>Jesus</a:t>
            </a:r>
            <a:r>
              <a:rPr lang="en-US" sz="4800" dirty="0">
                <a:solidFill>
                  <a:srgbClr val="4D74C3">
                    <a:lumMod val="50000"/>
                  </a:srgbClr>
                </a:solidFill>
                <a:effectLst>
                  <a:outerShdw blurRad="38100" dist="38100" dir="2700000" algn="tl">
                    <a:srgbClr val="000000">
                      <a:alpha val="43137"/>
                    </a:srgbClr>
                  </a:outerShdw>
                </a:effectLst>
              </a:rPr>
              <a:t>. He will be great, and will be called the Son of the Most High, and the Lord God will give him the throne of his father David. </a:t>
            </a:r>
            <a:r>
              <a:rPr lang="en-US" sz="4800" b="1" dirty="0">
                <a:solidFill>
                  <a:srgbClr val="4D74C3">
                    <a:lumMod val="50000"/>
                  </a:srgbClr>
                </a:solidFill>
                <a:effectLst>
                  <a:outerShdw blurRad="38100" dist="38100" dir="2700000" algn="tl">
                    <a:srgbClr val="000000">
                      <a:alpha val="43137"/>
                    </a:srgbClr>
                  </a:outerShdw>
                </a:effectLst>
              </a:rPr>
              <a:t>He will reign over the house of Jacob forever, and his kingdom will never end</a:t>
            </a:r>
            <a:r>
              <a:rPr lang="en-US" sz="4800" dirty="0">
                <a:solidFill>
                  <a:srgbClr val="4D74C3">
                    <a:lumMod val="50000"/>
                  </a:srgbClr>
                </a:solidFill>
                <a:effectLst>
                  <a:outerShdw blurRad="38100" dist="38100" dir="2700000" algn="tl">
                    <a:srgbClr val="000000">
                      <a:alpha val="43137"/>
                    </a:srgbClr>
                  </a:outerShdw>
                </a:effectLst>
              </a:rPr>
              <a:t>.”</a:t>
            </a:r>
            <a:endParaRPr kumimoji="0" lang="en-US" sz="4800" b="0" i="0" u="none" strike="noStrike" kern="1200" cap="none" spc="0" normalizeH="0" baseline="0" noProof="0" dirty="0">
              <a:ln>
                <a:noFill/>
              </a:ln>
              <a:solidFill>
                <a:srgbClr val="4D74C3">
                  <a:lumMod val="50000"/>
                </a:srgbClr>
              </a:solidFill>
              <a:effectLst>
                <a:outerShdw blurRad="38100" dist="38100" dir="2700000" algn="tl">
                  <a:srgbClr val="000000">
                    <a:alpha val="43137"/>
                  </a:srgbClr>
                </a:outerShdw>
              </a:effectLst>
              <a:uLnTx/>
              <a:uFillTx/>
              <a:latin typeface="Century Gothic"/>
              <a:ea typeface="+mn-ea"/>
              <a:cs typeface="+mn-cs"/>
            </a:endParaRPr>
          </a:p>
        </p:txBody>
      </p:sp>
    </p:spTree>
    <p:extLst>
      <p:ext uri="{BB962C8B-B14F-4D97-AF65-F5344CB8AC3E}">
        <p14:creationId xmlns:p14="http://schemas.microsoft.com/office/powerpoint/2010/main" val="894889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750"/>
                                        <p:tgtEl>
                                          <p:spTgt spid="5"/>
                                        </p:tgtEl>
                                      </p:cBhvr>
                                    </p:animEffect>
                                    <p:anim calcmode="lin" valueType="num">
                                      <p:cBhvr>
                                        <p:cTn id="13" dur="750" fill="hold"/>
                                        <p:tgtEl>
                                          <p:spTgt spid="5"/>
                                        </p:tgtEl>
                                        <p:attrNameLst>
                                          <p:attrName>ppt_x</p:attrName>
                                        </p:attrNameLst>
                                      </p:cBhvr>
                                      <p:tavLst>
                                        <p:tav tm="0">
                                          <p:val>
                                            <p:strVal val="#ppt_x"/>
                                          </p:val>
                                        </p:tav>
                                        <p:tav tm="100000">
                                          <p:val>
                                            <p:strVal val="#ppt_x"/>
                                          </p:val>
                                        </p:tav>
                                      </p:tavLst>
                                    </p:anim>
                                    <p:anim calcmode="lin" valueType="num">
                                      <p:cBhvr>
                                        <p:cTn id="14" dur="675" decel="100000" fill="hold"/>
                                        <p:tgtEl>
                                          <p:spTgt spid="5"/>
                                        </p:tgtEl>
                                        <p:attrNameLst>
                                          <p:attrName>ppt_y</p:attrName>
                                        </p:attrNameLst>
                                      </p:cBhvr>
                                      <p:tavLst>
                                        <p:tav tm="0">
                                          <p:val>
                                            <p:strVal val="#ppt_y+1"/>
                                          </p:val>
                                        </p:tav>
                                        <p:tav tm="100000">
                                          <p:val>
                                            <p:strVal val="#ppt_y-.03"/>
                                          </p:val>
                                        </p:tav>
                                      </p:tavLst>
                                    </p:anim>
                                    <p:anim calcmode="lin" valueType="num">
                                      <p:cBhvr>
                                        <p:cTn id="15" dur="75" accel="100000" fill="hold">
                                          <p:stCondLst>
                                            <p:cond delay="675"/>
                                          </p:stCondLst>
                                        </p:cTn>
                                        <p:tgtEl>
                                          <p:spTgt spid="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452431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26. </a:t>
            </a:r>
            <a:r>
              <a:rPr kumimoji="0" lang="en-US" sz="4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I will make a covenant of peace with them; it will be a perpetual covenant with them. </a:t>
            </a:r>
            <a:r>
              <a:rPr kumimoji="0" lang="en-US" sz="4800" b="1" i="0" u="sng"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I will establish them, increase their numbers</a:t>
            </a: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 and place my sanctuary among them forever.</a:t>
            </a:r>
          </a:p>
        </p:txBody>
      </p:sp>
      <p:sp>
        <p:nvSpPr>
          <p:cNvPr id="3" name="Rounded Rectangle 2">
            <a:extLst>
              <a:ext uri="{FF2B5EF4-FFF2-40B4-BE49-F238E27FC236}">
                <a16:creationId xmlns:a16="http://schemas.microsoft.com/office/drawing/2014/main" xmlns="" id="{3A454413-9DDC-165D-61C5-466A309D48CA}"/>
              </a:ext>
            </a:extLst>
          </p:cNvPr>
          <p:cNvSpPr/>
          <p:nvPr/>
        </p:nvSpPr>
        <p:spPr>
          <a:xfrm>
            <a:off x="191386" y="1752600"/>
            <a:ext cx="10972800" cy="1335453"/>
          </a:xfrm>
          <a:prstGeom prst="roundRect">
            <a:avLst/>
          </a:prstGeom>
          <a:ln>
            <a:noFill/>
          </a:ln>
          <a:scene3d>
            <a:camera prst="orthographicFront"/>
            <a:lightRig rig="threePt" dir="t"/>
          </a:scene3d>
          <a:sp3d>
            <a:bevel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4800" dirty="0">
                <a:effectLst>
                  <a:outerShdw blurRad="38100" dist="38100" dir="2700000" algn="tl">
                    <a:srgbClr val="000000">
                      <a:alpha val="43137"/>
                    </a:srgbClr>
                  </a:outerShdw>
                </a:effectLst>
              </a:rPr>
              <a:t>This has been going on since 1948.</a:t>
            </a:r>
          </a:p>
        </p:txBody>
      </p:sp>
    </p:spTree>
    <p:extLst>
      <p:ext uri="{BB962C8B-B14F-4D97-AF65-F5344CB8AC3E}">
        <p14:creationId xmlns:p14="http://schemas.microsoft.com/office/powerpoint/2010/main" val="217497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26.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I will make a covenant of peace with them; it will be a perpetual covenant with them.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I will establish them, increase their numbers</a:t>
            </a: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 and </a:t>
            </a:r>
            <a:r>
              <a:rPr kumimoji="0" lang="en-US" sz="4800" b="1" i="0" u="sng"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place my sanctuary among them forever</a:t>
            </a: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a:t>
            </a:r>
          </a:p>
        </p:txBody>
      </p:sp>
      <p:sp>
        <p:nvSpPr>
          <p:cNvPr id="3" name="Rounded Rectangle 2">
            <a:extLst>
              <a:ext uri="{FF2B5EF4-FFF2-40B4-BE49-F238E27FC236}">
                <a16:creationId xmlns:a16="http://schemas.microsoft.com/office/drawing/2014/main" xmlns="" id="{3A454413-9DDC-165D-61C5-466A309D48CA}"/>
              </a:ext>
            </a:extLst>
          </p:cNvPr>
          <p:cNvSpPr/>
          <p:nvPr/>
        </p:nvSpPr>
        <p:spPr>
          <a:xfrm>
            <a:off x="297711" y="2977699"/>
            <a:ext cx="8931349" cy="1335453"/>
          </a:xfrm>
          <a:prstGeom prst="roundRect">
            <a:avLst/>
          </a:prstGeom>
          <a:ln>
            <a:noFill/>
          </a:ln>
          <a:scene3d>
            <a:camera prst="orthographicFront"/>
            <a:lightRig rig="threePt" dir="t"/>
          </a:scene3d>
          <a:sp3d>
            <a:bevel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This is yet to come</a:t>
            </a:r>
            <a:r>
              <a:rPr kumimoji="0" lang="en-US" sz="48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 </a:t>
            </a:r>
            <a:r>
              <a:rPr kumimoji="0" lang="en-US" sz="36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a:t>
            </a:r>
            <a:r>
              <a:rPr kumimoji="0" lang="en-US" sz="3600" b="0" i="0" u="none" strike="noStrike" kern="1200" cap="none" spc="0" normalizeH="0" noProof="0" dirty="0" err="1">
                <a:ln>
                  <a:noFill/>
                </a:ln>
                <a:solidFill>
                  <a:srgbClr val="FFFFFF"/>
                </a:solidFill>
                <a:effectLst>
                  <a:outerShdw blurRad="38100" dist="38100" dir="2700000" algn="tl">
                    <a:srgbClr val="000000">
                      <a:alpha val="43137"/>
                    </a:srgbClr>
                  </a:outerShdw>
                </a:effectLst>
                <a:uLnTx/>
                <a:uFillTx/>
                <a:latin typeface="Century Gothic"/>
                <a:ea typeface="+mn-ea"/>
                <a:cs typeface="+mn-cs"/>
              </a:rPr>
              <a:t>Ezk</a:t>
            </a:r>
            <a:r>
              <a:rPr kumimoji="0" lang="en-US" sz="36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 40-48).</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endParaRPr>
          </a:p>
        </p:txBody>
      </p:sp>
    </p:spTree>
    <p:extLst>
      <p:ext uri="{BB962C8B-B14F-4D97-AF65-F5344CB8AC3E}">
        <p14:creationId xmlns:p14="http://schemas.microsoft.com/office/powerpoint/2010/main" val="676044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2308324"/>
          </a:xfrm>
          <a:prstGeom prst="rect">
            <a:avLst/>
          </a:prstGeom>
          <a:noFill/>
        </p:spPr>
        <p:txBody>
          <a:bodyPr wrap="square" rtlCol="0">
            <a:spAutoFit/>
          </a:bodyPr>
          <a:lstStyle/>
          <a:p>
            <a:pPr algn="ct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27. My dwelling place will be with them; I will be their God, and they will be my people.</a:t>
            </a:r>
          </a:p>
        </p:txBody>
      </p:sp>
    </p:spTree>
    <p:extLst>
      <p:ext uri="{BB962C8B-B14F-4D97-AF65-F5344CB8AC3E}">
        <p14:creationId xmlns:p14="http://schemas.microsoft.com/office/powerpoint/2010/main" val="1949239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3046988"/>
          </a:xfrm>
          <a:prstGeom prst="rect">
            <a:avLst/>
          </a:prstGeom>
          <a:noFill/>
        </p:spPr>
        <p:txBody>
          <a:bodyPr wrap="square" rtlCol="0">
            <a:spAutoFit/>
          </a:bodyPr>
          <a:lstStyle/>
          <a:p>
            <a:pPr algn="ctr"/>
            <a:r>
              <a:rPr lang="en-US" sz="4800" dirty="0">
                <a:effectLst>
                  <a:outerShdw blurRad="38100" dist="38100" dir="2700000" algn="tl">
                    <a:srgbClr val="000000">
                      <a:alpha val="43137"/>
                    </a:srgbClr>
                  </a:outerShdw>
                </a:effectLst>
              </a:rPr>
              <a:t>1. The hand of the Lord was on me, and he brought me out by the Spirit of the Lord and placed me in the midst of the valley, and it was full of bones.</a:t>
            </a:r>
          </a:p>
        </p:txBody>
      </p:sp>
    </p:spTree>
    <p:extLst>
      <p:ext uri="{BB962C8B-B14F-4D97-AF65-F5344CB8AC3E}">
        <p14:creationId xmlns:p14="http://schemas.microsoft.com/office/powerpoint/2010/main" val="36588545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230832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27. </a:t>
            </a:r>
            <a:r>
              <a:rPr kumimoji="0" lang="en-US" sz="4800" b="1" i="0" u="sng"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My dwelling place will be with them</a:t>
            </a: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 I will be their God, and they will be my people.</a:t>
            </a:r>
          </a:p>
        </p:txBody>
      </p:sp>
      <p:sp>
        <p:nvSpPr>
          <p:cNvPr id="3" name="Rounded Rectangle 2">
            <a:extLst>
              <a:ext uri="{FF2B5EF4-FFF2-40B4-BE49-F238E27FC236}">
                <a16:creationId xmlns:a16="http://schemas.microsoft.com/office/drawing/2014/main" xmlns="" id="{D80A456D-E147-1038-E160-2516029F46C7}"/>
              </a:ext>
            </a:extLst>
          </p:cNvPr>
          <p:cNvSpPr/>
          <p:nvPr/>
        </p:nvSpPr>
        <p:spPr>
          <a:xfrm>
            <a:off x="303027" y="4492951"/>
            <a:ext cx="9566505" cy="1603039"/>
          </a:xfrm>
          <a:prstGeom prst="roundRect">
            <a:avLst/>
          </a:prstGeom>
          <a:ln>
            <a:noFill/>
          </a:ln>
          <a:scene3d>
            <a:camera prst="orthographicFront"/>
            <a:lightRig rig="threePt" dir="t"/>
          </a:scene3d>
          <a:sp3d>
            <a:bevel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4800" dirty="0">
                <a:effectLst>
                  <a:outerShdw blurRad="38100" dist="38100" dir="2700000" algn="tl">
                    <a:srgbClr val="000000">
                      <a:alpha val="43137"/>
                    </a:srgbClr>
                  </a:outerShdw>
                </a:effectLst>
              </a:rPr>
              <a:t>Jesus was called, </a:t>
            </a:r>
            <a:r>
              <a:rPr lang="en-US" sz="4800" i="1" dirty="0">
                <a:effectLst>
                  <a:outerShdw blurRad="38100" dist="38100" dir="2700000" algn="tl">
                    <a:srgbClr val="000000">
                      <a:alpha val="43137"/>
                    </a:srgbClr>
                  </a:outerShdw>
                </a:effectLst>
              </a:rPr>
              <a:t>Immanuel</a:t>
            </a:r>
            <a:r>
              <a:rPr lang="en-US" sz="4800" dirty="0">
                <a:effectLst>
                  <a:outerShdw blurRad="38100" dist="38100" dir="2700000" algn="tl">
                    <a:srgbClr val="000000">
                      <a:alpha val="43137"/>
                    </a:srgbClr>
                  </a:outerShdw>
                </a:effectLst>
              </a:rPr>
              <a:t>, which means “God with us”.</a:t>
            </a:r>
          </a:p>
        </p:txBody>
      </p:sp>
      <p:sp>
        <p:nvSpPr>
          <p:cNvPr id="5" name="Rectangle 4">
            <a:extLst>
              <a:ext uri="{FF2B5EF4-FFF2-40B4-BE49-F238E27FC236}">
                <a16:creationId xmlns:a16="http://schemas.microsoft.com/office/drawing/2014/main" xmlns="" id="{4AA7B9BD-CC96-F45C-CEC0-11765E741634}"/>
              </a:ext>
            </a:extLst>
          </p:cNvPr>
          <p:cNvSpPr/>
          <p:nvPr/>
        </p:nvSpPr>
        <p:spPr>
          <a:xfrm>
            <a:off x="-18607" y="0"/>
            <a:ext cx="12229213" cy="6858000"/>
          </a:xfrm>
          <a:prstGeom prst="rect">
            <a:avLst/>
          </a:prstGeom>
          <a:solidFill>
            <a:srgbClr val="7030A0"/>
          </a:solidFill>
          <a:ln>
            <a:noFill/>
          </a:ln>
          <a:scene3d>
            <a:camera prst="orthographicFront"/>
            <a:lightRig rig="threePt" dir="t"/>
          </a:scene3d>
          <a:sp3d>
            <a:bevelT w="165100" prst="coolSlan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rPr>
              <a:t>(Rev.</a:t>
            </a:r>
            <a:r>
              <a:rPr kumimoji="0" lang="en-US" sz="4800" b="0" i="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a:rPr>
              <a:t> 21:3-4</a:t>
            </a:r>
            <a:r>
              <a:rPr lang="en-US" sz="4800" dirty="0">
                <a:solidFill>
                  <a:srgbClr val="FFFFFF"/>
                </a:solidFill>
                <a:effectLst>
                  <a:outerShdw blurRad="38100" dist="38100" dir="2700000" algn="tl">
                    <a:srgbClr val="000000">
                      <a:alpha val="43137"/>
                    </a:srgbClr>
                  </a:outerShdw>
                </a:effectLst>
              </a:rPr>
              <a:t>) And I heard a loud voice from the throne saying: “Look! </a:t>
            </a:r>
            <a:r>
              <a:rPr lang="en-US" sz="4800" b="1" u="sng" dirty="0">
                <a:solidFill>
                  <a:srgbClr val="FFFFFF"/>
                </a:solidFill>
                <a:effectLst>
                  <a:outerShdw blurRad="38100" dist="38100" dir="2700000" algn="tl">
                    <a:srgbClr val="000000">
                      <a:alpha val="43137"/>
                    </a:srgbClr>
                  </a:outerShdw>
                </a:effectLst>
              </a:rPr>
              <a:t>The residence of God is among human beings</a:t>
            </a:r>
            <a:r>
              <a:rPr lang="en-US" sz="4800" dirty="0">
                <a:solidFill>
                  <a:srgbClr val="FFFFFF"/>
                </a:solidFill>
                <a:effectLst>
                  <a:outerShdw blurRad="38100" dist="38100" dir="2700000" algn="tl">
                    <a:srgbClr val="000000">
                      <a:alpha val="43137"/>
                    </a:srgbClr>
                  </a:outerShdw>
                </a:effectLst>
              </a:rPr>
              <a:t>. </a:t>
            </a:r>
            <a:r>
              <a:rPr lang="en-US" sz="4800" b="1" dirty="0">
                <a:solidFill>
                  <a:srgbClr val="FFFFFF"/>
                </a:solidFill>
                <a:effectLst>
                  <a:outerShdw blurRad="38100" dist="38100" dir="2700000" algn="tl">
                    <a:srgbClr val="000000">
                      <a:alpha val="43137"/>
                    </a:srgbClr>
                  </a:outerShdw>
                </a:effectLst>
              </a:rPr>
              <a:t>He </a:t>
            </a:r>
            <a:r>
              <a:rPr lang="en-US" sz="4800" dirty="0">
                <a:solidFill>
                  <a:srgbClr val="FFFFFF"/>
                </a:solidFill>
                <a:effectLst>
                  <a:outerShdw blurRad="38100" dist="38100" dir="2700000" algn="tl">
                    <a:srgbClr val="000000">
                      <a:alpha val="43137"/>
                    </a:srgbClr>
                  </a:outerShdw>
                </a:effectLst>
              </a:rPr>
              <a:t>will live among them, and they will be </a:t>
            </a:r>
            <a:r>
              <a:rPr lang="en-US" sz="4800" b="1" dirty="0">
                <a:solidFill>
                  <a:srgbClr val="FFFFFF"/>
                </a:solidFill>
                <a:effectLst>
                  <a:outerShdw blurRad="38100" dist="38100" dir="2700000" algn="tl">
                    <a:srgbClr val="000000">
                      <a:alpha val="43137"/>
                    </a:srgbClr>
                  </a:outerShdw>
                </a:effectLst>
              </a:rPr>
              <a:t>his</a:t>
            </a:r>
            <a:r>
              <a:rPr lang="en-US" sz="4800" dirty="0">
                <a:solidFill>
                  <a:srgbClr val="FFFFFF"/>
                </a:solidFill>
                <a:effectLst>
                  <a:outerShdw blurRad="38100" dist="38100" dir="2700000" algn="tl">
                    <a:srgbClr val="000000">
                      <a:alpha val="43137"/>
                    </a:srgbClr>
                  </a:outerShdw>
                </a:effectLst>
              </a:rPr>
              <a:t> people, and </a:t>
            </a:r>
            <a:r>
              <a:rPr lang="en-US" sz="4800" b="1" dirty="0">
                <a:solidFill>
                  <a:srgbClr val="FFFFFF"/>
                </a:solidFill>
                <a:effectLst>
                  <a:outerShdw blurRad="38100" dist="38100" dir="2700000" algn="tl">
                    <a:srgbClr val="000000">
                      <a:alpha val="43137"/>
                    </a:srgbClr>
                  </a:outerShdw>
                </a:effectLst>
              </a:rPr>
              <a:t>God himself will be with them</a:t>
            </a:r>
            <a:r>
              <a:rPr lang="en-US" sz="4800" dirty="0">
                <a:solidFill>
                  <a:srgbClr val="FFFFFF"/>
                </a:solidFill>
                <a:effectLst>
                  <a:outerShdw blurRad="38100" dist="38100" dir="2700000" algn="tl">
                    <a:srgbClr val="000000">
                      <a:alpha val="43137"/>
                    </a:srgbClr>
                  </a:outerShdw>
                </a:effectLst>
              </a:rPr>
              <a:t>. </a:t>
            </a:r>
            <a:r>
              <a:rPr lang="en-US" sz="4800" b="1" dirty="0">
                <a:solidFill>
                  <a:srgbClr val="FFFFFF"/>
                </a:solidFill>
                <a:effectLst>
                  <a:outerShdw blurRad="38100" dist="38100" dir="2700000" algn="tl">
                    <a:srgbClr val="000000">
                      <a:alpha val="43137"/>
                    </a:srgbClr>
                  </a:outerShdw>
                </a:effectLst>
              </a:rPr>
              <a:t>He </a:t>
            </a:r>
            <a:r>
              <a:rPr lang="en-US" sz="4800" dirty="0">
                <a:solidFill>
                  <a:srgbClr val="FFFFFF"/>
                </a:solidFill>
                <a:effectLst>
                  <a:outerShdw blurRad="38100" dist="38100" dir="2700000" algn="tl">
                    <a:srgbClr val="000000">
                      <a:alpha val="43137"/>
                    </a:srgbClr>
                  </a:outerShdw>
                </a:effectLst>
              </a:rPr>
              <a:t>will wipe away every tear from their eyes, and death will not exist any more—or mourning, or crying, or pain, for the former things have ceased to exist.</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ndParaRPr>
          </a:p>
        </p:txBody>
      </p:sp>
    </p:spTree>
    <p:extLst>
      <p:ext uri="{BB962C8B-B14F-4D97-AF65-F5344CB8AC3E}">
        <p14:creationId xmlns:p14="http://schemas.microsoft.com/office/powerpoint/2010/main" val="3045389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grpId="1"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ppt_x"/>
                                          </p:val>
                                        </p:tav>
                                        <p:tav tm="100000">
                                          <p:val>
                                            <p:strVal val="#ppt_x"/>
                                          </p:val>
                                        </p:tav>
                                      </p:tavLst>
                                    </p:anim>
                                    <p:anim calcmode="lin" valueType="num">
                                      <p:cBhvr additive="base">
                                        <p:cTn id="13"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1" animBg="1"/>
    </p:bldLst>
  </p:timing>
</p:sld>
</file>

<file path=ppt/slides/slide41.xml><?xml version="1.0" encoding="utf-8"?>
<p:sld xmlns:a="http://schemas.openxmlformats.org/drawingml/2006/main" xmlns:r="http://schemas.openxmlformats.org/officeDocument/2006/relationships" xmlns:p="http://schemas.openxmlformats.org/presentationml/2006/main" showMasterSp="0">
  <p:cSld>
    <p:bg>
      <p:bgPr>
        <a:solidFill>
          <a:schemeClr val="accent2"/>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1814199-EDCD-E600-603E-6919DB8B0CD7}"/>
              </a:ext>
            </a:extLst>
          </p:cNvPr>
          <p:cNvSpPr txBox="1"/>
          <p:nvPr/>
        </p:nvSpPr>
        <p:spPr>
          <a:xfrm>
            <a:off x="914400" y="276447"/>
            <a:ext cx="10419907" cy="1200329"/>
          </a:xfrm>
          <a:prstGeom prst="rect">
            <a:avLst/>
          </a:prstGeom>
          <a:noFill/>
        </p:spPr>
        <p:txBody>
          <a:bodyPr wrap="square" rtlCol="0">
            <a:spAutoFit/>
          </a:bodyPr>
          <a:lstStyle/>
          <a:p>
            <a:pPr algn="ctr"/>
            <a:r>
              <a:rPr lang="en-US" sz="7200" dirty="0">
                <a:effectLst>
                  <a:outerShdw blurRad="38100" dist="38100" dir="2700000" algn="tl">
                    <a:srgbClr val="000000">
                      <a:alpha val="43137"/>
                    </a:srgbClr>
                  </a:outerShdw>
                </a:effectLst>
              </a:rPr>
              <a:t>Final Thoughts</a:t>
            </a:r>
          </a:p>
        </p:txBody>
      </p:sp>
      <p:sp>
        <p:nvSpPr>
          <p:cNvPr id="5" name="TextBox 4">
            <a:extLst>
              <a:ext uri="{FF2B5EF4-FFF2-40B4-BE49-F238E27FC236}">
                <a16:creationId xmlns:a16="http://schemas.microsoft.com/office/drawing/2014/main" xmlns="" id="{19107C96-44F6-68C4-3658-A7854B3A1326}"/>
              </a:ext>
            </a:extLst>
          </p:cNvPr>
          <p:cNvSpPr txBox="1"/>
          <p:nvPr/>
        </p:nvSpPr>
        <p:spPr>
          <a:xfrm>
            <a:off x="0" y="1476776"/>
            <a:ext cx="12192000" cy="5262979"/>
          </a:xfrm>
          <a:prstGeom prst="rect">
            <a:avLst/>
          </a:prstGeom>
          <a:noFill/>
        </p:spPr>
        <p:txBody>
          <a:bodyPr wrap="square" rtlCol="0">
            <a:spAutoFit/>
          </a:bodyPr>
          <a:lstStyle/>
          <a:p>
            <a:pPr marL="285750" indent="-285750">
              <a:buFont typeface="Arial" panose="020B0604020202020204" pitchFamily="34" charset="0"/>
              <a:buChar char="•"/>
            </a:pPr>
            <a:r>
              <a:rPr lang="en-US" sz="4800" dirty="0">
                <a:solidFill>
                  <a:schemeClr val="bg1"/>
                </a:solidFill>
                <a:effectLst>
                  <a:outerShdw blurRad="38100" dist="38100" dir="2700000" algn="tl">
                    <a:srgbClr val="000000">
                      <a:alpha val="43137"/>
                    </a:srgbClr>
                  </a:outerShdw>
                </a:effectLst>
              </a:rPr>
              <a:t>God wants you to truly know Him.</a:t>
            </a:r>
          </a:p>
          <a:p>
            <a:pPr marL="285750" indent="-285750">
              <a:buFont typeface="Arial" panose="020B0604020202020204" pitchFamily="34" charset="0"/>
              <a:buChar char="•"/>
            </a:pPr>
            <a:r>
              <a:rPr lang="en-US" sz="4800" dirty="0">
                <a:solidFill>
                  <a:schemeClr val="bg1"/>
                </a:solidFill>
                <a:effectLst>
                  <a:outerShdw blurRad="38100" dist="38100" dir="2700000" algn="tl">
                    <a:srgbClr val="000000">
                      <a:alpha val="43137"/>
                    </a:srgbClr>
                  </a:outerShdw>
                </a:effectLst>
              </a:rPr>
              <a:t>He reveals things like this to us so that we would believe Him.</a:t>
            </a:r>
          </a:p>
          <a:p>
            <a:pPr marL="285750" indent="-285750">
              <a:buFont typeface="Arial" panose="020B0604020202020204" pitchFamily="34" charset="0"/>
              <a:buChar char="•"/>
            </a:pPr>
            <a:r>
              <a:rPr lang="en-US" sz="4800" dirty="0">
                <a:solidFill>
                  <a:schemeClr val="bg1"/>
                </a:solidFill>
                <a:effectLst>
                  <a:outerShdw blurRad="38100" dist="38100" dir="2700000" algn="tl">
                    <a:srgbClr val="000000">
                      <a:alpha val="43137"/>
                    </a:srgbClr>
                  </a:outerShdw>
                </a:effectLst>
              </a:rPr>
              <a:t>Because we can clearly see how ancient prophecies have been fulfilled, we can have great confidence in future promises!</a:t>
            </a:r>
          </a:p>
        </p:txBody>
      </p:sp>
    </p:spTree>
    <p:extLst>
      <p:ext uri="{BB962C8B-B14F-4D97-AF65-F5344CB8AC3E}">
        <p14:creationId xmlns:p14="http://schemas.microsoft.com/office/powerpoint/2010/main" val="285459539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left)">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8F187B58-3857-4454-9C70-EFB475976F7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entury Gothic"/>
              <a:ea typeface="+mn-ea"/>
              <a:cs typeface="+mn-cs"/>
            </a:endParaRPr>
          </a:p>
        </p:txBody>
      </p:sp>
      <p:pic>
        <p:nvPicPr>
          <p:cNvPr id="4" name="Picture 3" descr="Wavy 3D art">
            <a:extLst>
              <a:ext uri="{FF2B5EF4-FFF2-40B4-BE49-F238E27FC236}">
                <a16:creationId xmlns:a16="http://schemas.microsoft.com/office/drawing/2014/main" xmlns="" id="{84AB8CFD-A59D-A828-4AB5-531CEAB5C68C}"/>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20" y="10"/>
            <a:ext cx="12191980" cy="6857990"/>
          </a:xfrm>
          <a:prstGeom prst="rect">
            <a:avLst/>
          </a:prstGeom>
        </p:spPr>
      </p:pic>
      <p:sp>
        <p:nvSpPr>
          <p:cNvPr id="11" name="Freeform: Shape 10">
            <a:extLst>
              <a:ext uri="{FF2B5EF4-FFF2-40B4-BE49-F238E27FC236}">
                <a16:creationId xmlns:a16="http://schemas.microsoft.com/office/drawing/2014/main" xmlns="" id="{4C5418A4-3935-49EA-B51C-5DDCBFAA39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28056" y="2813365"/>
            <a:ext cx="7450687" cy="3406460"/>
          </a:xfrm>
          <a:custGeom>
            <a:avLst/>
            <a:gdLst>
              <a:gd name="connsiteX0" fmla="*/ 6457914 w 7450687"/>
              <a:gd name="connsiteY0" fmla="*/ 0 h 3406460"/>
              <a:gd name="connsiteX1" fmla="*/ 6844288 w 7450687"/>
              <a:gd name="connsiteY1" fmla="*/ 233492 h 3406460"/>
              <a:gd name="connsiteX2" fmla="*/ 7386323 w 7450687"/>
              <a:gd name="connsiteY2" fmla="*/ 717155 h 3406460"/>
              <a:gd name="connsiteX3" fmla="*/ 7430798 w 7450687"/>
              <a:gd name="connsiteY3" fmla="*/ 1809564 h 3406460"/>
              <a:gd name="connsiteX4" fmla="*/ 7013848 w 7450687"/>
              <a:gd name="connsiteY4" fmla="*/ 3104890 h 3406460"/>
              <a:gd name="connsiteX5" fmla="*/ 6569101 w 7450687"/>
              <a:gd name="connsiteY5" fmla="*/ 3402314 h 3406460"/>
              <a:gd name="connsiteX6" fmla="*/ 3683807 w 7450687"/>
              <a:gd name="connsiteY6" fmla="*/ 3341162 h 3406460"/>
              <a:gd name="connsiteX7" fmla="*/ 1704683 w 7450687"/>
              <a:gd name="connsiteY7" fmla="*/ 2860279 h 3406460"/>
              <a:gd name="connsiteX8" fmla="*/ 2010446 w 7450687"/>
              <a:gd name="connsiteY8" fmla="*/ 2801907 h 3406460"/>
              <a:gd name="connsiteX9" fmla="*/ 1273834 w 7450687"/>
              <a:gd name="connsiteY9" fmla="*/ 2674041 h 3406460"/>
              <a:gd name="connsiteX10" fmla="*/ 1315530 w 7450687"/>
              <a:gd name="connsiteY10" fmla="*/ 2657363 h 3406460"/>
              <a:gd name="connsiteX11" fmla="*/ 1234919 w 7450687"/>
              <a:gd name="connsiteY11" fmla="*/ 2590651 h 3406460"/>
              <a:gd name="connsiteX12" fmla="*/ 904138 w 7450687"/>
              <a:gd name="connsiteY12" fmla="*/ 2485024 h 3406460"/>
              <a:gd name="connsiteX13" fmla="*/ 1315530 w 7450687"/>
              <a:gd name="connsiteY13" fmla="*/ 2307126 h 3406460"/>
              <a:gd name="connsiteX14" fmla="*/ 851326 w 7450687"/>
              <a:gd name="connsiteY14" fmla="*/ 2065294 h 3406460"/>
              <a:gd name="connsiteX15" fmla="*/ 615053 w 7450687"/>
              <a:gd name="connsiteY15" fmla="*/ 2006921 h 3406460"/>
              <a:gd name="connsiteX16" fmla="*/ 1393361 w 7450687"/>
              <a:gd name="connsiteY16" fmla="*/ 1703937 h 3406460"/>
              <a:gd name="connsiteX17" fmla="*/ 131391 w 7450687"/>
              <a:gd name="connsiteY17" fmla="*/ 1553835 h 3406460"/>
              <a:gd name="connsiteX18" fmla="*/ 234239 w 7450687"/>
              <a:gd name="connsiteY18" fmla="*/ 1492682 h 3406460"/>
              <a:gd name="connsiteX19" fmla="*/ 1018105 w 7450687"/>
              <a:gd name="connsiteY19" fmla="*/ 1509360 h 3406460"/>
              <a:gd name="connsiteX20" fmla="*/ 1148750 w 7450687"/>
              <a:gd name="connsiteY20" fmla="*/ 1462106 h 3406460"/>
              <a:gd name="connsiteX21" fmla="*/ 1018105 w 7450687"/>
              <a:gd name="connsiteY21" fmla="*/ 1387055 h 3406460"/>
              <a:gd name="connsiteX22" fmla="*/ 509426 w 7450687"/>
              <a:gd name="connsiteY22" fmla="*/ 1331461 h 3406460"/>
              <a:gd name="connsiteX23" fmla="*/ 376002 w 7450687"/>
              <a:gd name="connsiteY23" fmla="*/ 1206376 h 3406460"/>
              <a:gd name="connsiteX24" fmla="*/ 150849 w 7450687"/>
              <a:gd name="connsiteY24" fmla="*/ 1061833 h 3406460"/>
              <a:gd name="connsiteX25" fmla="*/ 306510 w 7450687"/>
              <a:gd name="connsiteY25" fmla="*/ 942308 h 3406460"/>
              <a:gd name="connsiteX26" fmla="*/ 53560 w 7450687"/>
              <a:gd name="connsiteY26" fmla="*/ 764409 h 3406460"/>
              <a:gd name="connsiteX27" fmla="*/ 125832 w 7450687"/>
              <a:gd name="connsiteY27" fmla="*/ 530917 h 3406460"/>
              <a:gd name="connsiteX28" fmla="*/ 551121 w 7450687"/>
              <a:gd name="connsiteY28" fmla="*/ 475324 h 3406460"/>
              <a:gd name="connsiteX29" fmla="*/ 1120952 w 7450687"/>
              <a:gd name="connsiteY29" fmla="*/ 394713 h 3406460"/>
              <a:gd name="connsiteX30" fmla="*/ 1693564 w 7450687"/>
              <a:gd name="connsiteY30" fmla="*/ 325221 h 3406460"/>
              <a:gd name="connsiteX31" fmla="*/ 2266175 w 7450687"/>
              <a:gd name="connsiteY31" fmla="*/ 325221 h 3406460"/>
              <a:gd name="connsiteX32" fmla="*/ 2430177 w 7450687"/>
              <a:gd name="connsiteY32" fmla="*/ 330781 h 3406460"/>
              <a:gd name="connsiteX33" fmla="*/ 2432956 w 7450687"/>
              <a:gd name="connsiteY33" fmla="*/ 330781 h 3406460"/>
              <a:gd name="connsiteX34" fmla="*/ 3144551 w 7450687"/>
              <a:gd name="connsiteY34" fmla="*/ 355798 h 3406460"/>
              <a:gd name="connsiteX35" fmla="*/ 3408619 w 7450687"/>
              <a:gd name="connsiteY35" fmla="*/ 358577 h 3406460"/>
              <a:gd name="connsiteX36" fmla="*/ 3981231 w 7450687"/>
              <a:gd name="connsiteY36" fmla="*/ 361357 h 3406460"/>
              <a:gd name="connsiteX37" fmla="*/ 4551063 w 7450687"/>
              <a:gd name="connsiteY37" fmla="*/ 350238 h 3406460"/>
              <a:gd name="connsiteX38" fmla="*/ 5129233 w 7450687"/>
              <a:gd name="connsiteY38" fmla="*/ 316882 h 3406460"/>
              <a:gd name="connsiteX39" fmla="*/ 5699065 w 7450687"/>
              <a:gd name="connsiteY39" fmla="*/ 272407 h 3406460"/>
              <a:gd name="connsiteX40" fmla="*/ 6063202 w 7450687"/>
              <a:gd name="connsiteY40" fmla="*/ 172339 h 3406460"/>
              <a:gd name="connsiteX41" fmla="*/ 6457914 w 7450687"/>
              <a:gd name="connsiteY41" fmla="*/ 0 h 3406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450687" h="3406460">
                <a:moveTo>
                  <a:pt x="6457914" y="0"/>
                </a:moveTo>
                <a:cubicBezTo>
                  <a:pt x="6560763" y="125085"/>
                  <a:pt x="6713644" y="161221"/>
                  <a:pt x="6844288" y="233492"/>
                </a:cubicBezTo>
                <a:cubicBezTo>
                  <a:pt x="6972153" y="289086"/>
                  <a:pt x="7336289" y="611527"/>
                  <a:pt x="7386323" y="717155"/>
                </a:cubicBezTo>
                <a:cubicBezTo>
                  <a:pt x="7475273" y="900613"/>
                  <a:pt x="7453035" y="1573293"/>
                  <a:pt x="7430798" y="1809564"/>
                </a:cubicBezTo>
                <a:cubicBezTo>
                  <a:pt x="7347408" y="2398855"/>
                  <a:pt x="7041645" y="3077093"/>
                  <a:pt x="7013848" y="3104890"/>
                </a:cubicBezTo>
                <a:cubicBezTo>
                  <a:pt x="6924899" y="3085432"/>
                  <a:pt x="6721983" y="3391196"/>
                  <a:pt x="6569101" y="3402314"/>
                </a:cubicBezTo>
                <a:cubicBezTo>
                  <a:pt x="6407881" y="3413434"/>
                  <a:pt x="4039604" y="3405095"/>
                  <a:pt x="3683807" y="3341162"/>
                </a:cubicBezTo>
                <a:cubicBezTo>
                  <a:pt x="1749158" y="2988144"/>
                  <a:pt x="1704683" y="2860279"/>
                  <a:pt x="1704683" y="2860279"/>
                </a:cubicBezTo>
                <a:cubicBezTo>
                  <a:pt x="1704683" y="2860279"/>
                  <a:pt x="1910378" y="2835262"/>
                  <a:pt x="2010446" y="2801907"/>
                </a:cubicBezTo>
                <a:cubicBezTo>
                  <a:pt x="1865904" y="2799126"/>
                  <a:pt x="1296072" y="2693500"/>
                  <a:pt x="1273834" y="2674041"/>
                </a:cubicBezTo>
                <a:cubicBezTo>
                  <a:pt x="1284954" y="2668482"/>
                  <a:pt x="1301632" y="2662923"/>
                  <a:pt x="1315530" y="2657363"/>
                </a:cubicBezTo>
                <a:cubicBezTo>
                  <a:pt x="1284954" y="2640686"/>
                  <a:pt x="1259936" y="2621228"/>
                  <a:pt x="1234919" y="2590651"/>
                </a:cubicBezTo>
                <a:cubicBezTo>
                  <a:pt x="1154309" y="2487804"/>
                  <a:pt x="1018105" y="2523940"/>
                  <a:pt x="904138" y="2485024"/>
                </a:cubicBezTo>
                <a:cubicBezTo>
                  <a:pt x="976410" y="2268210"/>
                  <a:pt x="1168208" y="2348820"/>
                  <a:pt x="1315530" y="2307126"/>
                </a:cubicBezTo>
                <a:cubicBezTo>
                  <a:pt x="929156" y="2179260"/>
                  <a:pt x="1004207" y="2112548"/>
                  <a:pt x="851326" y="2065294"/>
                </a:cubicBezTo>
                <a:cubicBezTo>
                  <a:pt x="659528" y="2006921"/>
                  <a:pt x="615053" y="2006921"/>
                  <a:pt x="615053" y="2006921"/>
                </a:cubicBezTo>
                <a:cubicBezTo>
                  <a:pt x="840206" y="1829023"/>
                  <a:pt x="1109834" y="2020820"/>
                  <a:pt x="1393361" y="1703937"/>
                </a:cubicBezTo>
                <a:cubicBezTo>
                  <a:pt x="1120952" y="1659463"/>
                  <a:pt x="306510" y="1637225"/>
                  <a:pt x="131391" y="1553835"/>
                </a:cubicBezTo>
                <a:cubicBezTo>
                  <a:pt x="198103" y="1584411"/>
                  <a:pt x="203663" y="1492682"/>
                  <a:pt x="234239" y="1492682"/>
                </a:cubicBezTo>
                <a:cubicBezTo>
                  <a:pt x="492748" y="1489903"/>
                  <a:pt x="756816" y="1542717"/>
                  <a:pt x="1018105" y="1509360"/>
                </a:cubicBezTo>
                <a:cubicBezTo>
                  <a:pt x="1065359" y="1506581"/>
                  <a:pt x="1140411" y="1531597"/>
                  <a:pt x="1148750" y="1462106"/>
                </a:cubicBezTo>
                <a:cubicBezTo>
                  <a:pt x="1157088" y="1375936"/>
                  <a:pt x="1059800" y="1395394"/>
                  <a:pt x="1018105" y="1387055"/>
                </a:cubicBezTo>
                <a:cubicBezTo>
                  <a:pt x="848545" y="1359258"/>
                  <a:pt x="681766" y="1348140"/>
                  <a:pt x="509426" y="1331461"/>
                </a:cubicBezTo>
                <a:cubicBezTo>
                  <a:pt x="437155" y="1323122"/>
                  <a:pt x="348206" y="1339800"/>
                  <a:pt x="376002" y="1206376"/>
                </a:cubicBezTo>
                <a:cubicBezTo>
                  <a:pt x="353764" y="1078512"/>
                  <a:pt x="220341" y="1122986"/>
                  <a:pt x="150849" y="1061833"/>
                </a:cubicBezTo>
                <a:cubicBezTo>
                  <a:pt x="184205" y="989562"/>
                  <a:pt x="278714" y="1039597"/>
                  <a:pt x="306510" y="942308"/>
                </a:cubicBezTo>
                <a:cubicBezTo>
                  <a:pt x="173086" y="972884"/>
                  <a:pt x="186985" y="761630"/>
                  <a:pt x="53560" y="764409"/>
                </a:cubicBezTo>
                <a:cubicBezTo>
                  <a:pt x="-57626" y="639324"/>
                  <a:pt x="22984" y="578171"/>
                  <a:pt x="125832" y="530917"/>
                </a:cubicBezTo>
                <a:cubicBezTo>
                  <a:pt x="259256" y="472544"/>
                  <a:pt x="406578" y="486442"/>
                  <a:pt x="551121" y="475324"/>
                </a:cubicBezTo>
                <a:cubicBezTo>
                  <a:pt x="742919" y="450306"/>
                  <a:pt x="926376" y="391934"/>
                  <a:pt x="1120952" y="394713"/>
                </a:cubicBezTo>
                <a:cubicBezTo>
                  <a:pt x="1304411" y="336340"/>
                  <a:pt x="1507326" y="400272"/>
                  <a:pt x="1693564" y="325221"/>
                </a:cubicBezTo>
                <a:cubicBezTo>
                  <a:pt x="1882582" y="325221"/>
                  <a:pt x="2074379" y="325221"/>
                  <a:pt x="2266175" y="325221"/>
                </a:cubicBezTo>
                <a:cubicBezTo>
                  <a:pt x="2321770" y="328001"/>
                  <a:pt x="2374582" y="328001"/>
                  <a:pt x="2430177" y="330781"/>
                </a:cubicBezTo>
                <a:cubicBezTo>
                  <a:pt x="2430177" y="330781"/>
                  <a:pt x="2432956" y="330781"/>
                  <a:pt x="2432956" y="330781"/>
                </a:cubicBezTo>
                <a:cubicBezTo>
                  <a:pt x="2672008" y="339120"/>
                  <a:pt x="2908279" y="344679"/>
                  <a:pt x="3144551" y="355798"/>
                </a:cubicBezTo>
                <a:cubicBezTo>
                  <a:pt x="3233500" y="355798"/>
                  <a:pt x="3319670" y="358577"/>
                  <a:pt x="3408619" y="358577"/>
                </a:cubicBezTo>
                <a:cubicBezTo>
                  <a:pt x="3597637" y="372475"/>
                  <a:pt x="3789434" y="380814"/>
                  <a:pt x="3981231" y="361357"/>
                </a:cubicBezTo>
                <a:cubicBezTo>
                  <a:pt x="4173028" y="378035"/>
                  <a:pt x="4359266" y="366917"/>
                  <a:pt x="4551063" y="350238"/>
                </a:cubicBezTo>
                <a:cubicBezTo>
                  <a:pt x="4745639" y="369696"/>
                  <a:pt x="4937437" y="341899"/>
                  <a:pt x="5129233" y="316882"/>
                </a:cubicBezTo>
                <a:cubicBezTo>
                  <a:pt x="5321031" y="328001"/>
                  <a:pt x="5512828" y="328001"/>
                  <a:pt x="5699065" y="272407"/>
                </a:cubicBezTo>
                <a:cubicBezTo>
                  <a:pt x="5840829" y="333560"/>
                  <a:pt x="5910321" y="133424"/>
                  <a:pt x="6063202" y="172339"/>
                </a:cubicBezTo>
                <a:cubicBezTo>
                  <a:pt x="6216084" y="214035"/>
                  <a:pt x="6324491" y="55593"/>
                  <a:pt x="6457914" y="0"/>
                </a:cubicBezTo>
                <a:close/>
              </a:path>
            </a:pathLst>
          </a:custGeom>
          <a:solidFill>
            <a:schemeClr val="bg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entury Gothic"/>
              <a:ea typeface="+mn-ea"/>
              <a:cs typeface="+mn-cs"/>
            </a:endParaRPr>
          </a:p>
        </p:txBody>
      </p:sp>
      <p:sp>
        <p:nvSpPr>
          <p:cNvPr id="2" name="Title 1">
            <a:extLst>
              <a:ext uri="{FF2B5EF4-FFF2-40B4-BE49-F238E27FC236}">
                <a16:creationId xmlns:a16="http://schemas.microsoft.com/office/drawing/2014/main" xmlns="" id="{49DA9E68-62B4-3402-5D4A-CC8066A72F20}"/>
              </a:ext>
            </a:extLst>
          </p:cNvPr>
          <p:cNvSpPr>
            <a:spLocks noGrp="1"/>
          </p:cNvSpPr>
          <p:nvPr>
            <p:ph type="ctrTitle"/>
          </p:nvPr>
        </p:nvSpPr>
        <p:spPr>
          <a:xfrm>
            <a:off x="5617028" y="3090078"/>
            <a:ext cx="5671457" cy="1341624"/>
          </a:xfrm>
        </p:spPr>
        <p:txBody>
          <a:bodyPr anchor="b">
            <a:normAutofit/>
          </a:bodyPr>
          <a:lstStyle/>
          <a:p>
            <a:pPr algn="ctr"/>
            <a:r>
              <a:rPr lang="en-US" sz="8800" i="0" dirty="0">
                <a:solidFill>
                  <a:schemeClr val="accent1">
                    <a:lumMod val="75000"/>
                  </a:schemeClr>
                </a:solidFill>
                <a:latin typeface="+mn-lt"/>
              </a:rPr>
              <a:t>Ezekiel 37</a:t>
            </a:r>
          </a:p>
        </p:txBody>
      </p:sp>
      <p:sp>
        <p:nvSpPr>
          <p:cNvPr id="3" name="Subtitle 2">
            <a:extLst>
              <a:ext uri="{FF2B5EF4-FFF2-40B4-BE49-F238E27FC236}">
                <a16:creationId xmlns:a16="http://schemas.microsoft.com/office/drawing/2014/main" xmlns="" id="{EA45EE66-0320-453A-5A91-0AC317B106AB}"/>
              </a:ext>
            </a:extLst>
          </p:cNvPr>
          <p:cNvSpPr>
            <a:spLocks noGrp="1"/>
          </p:cNvSpPr>
          <p:nvPr>
            <p:ph type="subTitle" idx="1"/>
          </p:nvPr>
        </p:nvSpPr>
        <p:spPr>
          <a:xfrm>
            <a:off x="6716486" y="4399044"/>
            <a:ext cx="4571999" cy="1588099"/>
          </a:xfrm>
        </p:spPr>
        <p:txBody>
          <a:bodyPr>
            <a:normAutofit fontScale="77500" lnSpcReduction="20000"/>
          </a:bodyPr>
          <a:lstStyle/>
          <a:p>
            <a:pPr algn="ctr"/>
            <a:r>
              <a:rPr lang="en-US" sz="4000" dirty="0">
                <a:solidFill>
                  <a:schemeClr val="accent6"/>
                </a:solidFill>
                <a:effectLst>
                  <a:outerShdw blurRad="38100" dist="38100" dir="2700000" algn="tl">
                    <a:srgbClr val="000000">
                      <a:alpha val="43137"/>
                    </a:srgbClr>
                  </a:outerShdw>
                </a:effectLst>
              </a:rPr>
              <a:t>Comments?</a:t>
            </a:r>
          </a:p>
          <a:p>
            <a:pPr algn="ctr"/>
            <a:r>
              <a:rPr lang="en-US" sz="4000" dirty="0">
                <a:solidFill>
                  <a:schemeClr val="accent6"/>
                </a:solidFill>
                <a:effectLst>
                  <a:outerShdw blurRad="38100" dist="38100" dir="2700000" algn="tl">
                    <a:srgbClr val="000000">
                      <a:alpha val="43137"/>
                    </a:srgbClr>
                  </a:outerShdw>
                </a:effectLst>
              </a:rPr>
              <a:t>Thoughts?</a:t>
            </a:r>
          </a:p>
          <a:p>
            <a:pPr algn="ctr"/>
            <a:r>
              <a:rPr lang="en-US" sz="4000" dirty="0">
                <a:solidFill>
                  <a:schemeClr val="accent6"/>
                </a:solidFill>
                <a:effectLst>
                  <a:outerShdw blurRad="38100" dist="38100" dir="2700000" algn="tl">
                    <a:srgbClr val="000000">
                      <a:alpha val="43137"/>
                    </a:srgbClr>
                  </a:outerShdw>
                </a:effectLst>
              </a:rPr>
              <a:t>Questions?</a:t>
            </a:r>
          </a:p>
        </p:txBody>
      </p:sp>
    </p:spTree>
    <p:extLst>
      <p:ext uri="{BB962C8B-B14F-4D97-AF65-F5344CB8AC3E}">
        <p14:creationId xmlns:p14="http://schemas.microsoft.com/office/powerpoint/2010/main" val="373251100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304698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1. The hand of the Lord was on me, and </a:t>
            </a:r>
            <a:r>
              <a:rPr kumimoji="0" lang="en-US" sz="4800" b="1" i="0" u="sng"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he brought me out by the Spirit of the Lord</a:t>
            </a:r>
            <a:r>
              <a:rPr kumimoji="0" lang="en-US" sz="4800" b="0" i="0" u="none"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 </a:t>
            </a:r>
            <a:r>
              <a:rPr kumimoji="0" lang="en-US" sz="4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and placed me in the midst of the valley, and it was full of bones.</a:t>
            </a:r>
          </a:p>
        </p:txBody>
      </p:sp>
    </p:spTree>
    <p:extLst>
      <p:ext uri="{BB962C8B-B14F-4D97-AF65-F5344CB8AC3E}">
        <p14:creationId xmlns:p14="http://schemas.microsoft.com/office/powerpoint/2010/main" val="1054538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304698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1</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 The hand of the Lord was on me, and he brought me out by the Spirit of the Lord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and placed me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in the midst of </a:t>
            </a:r>
            <a:r>
              <a:rPr kumimoji="0" lang="en-US" sz="4800" b="1" i="0" u="sng"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the valley</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a:ea typeface="+mn-ea"/>
                <a:cs typeface="+mn-cs"/>
              </a:rPr>
              <a:t>, and it </a:t>
            </a:r>
            <a:r>
              <a:rPr kumimoji="0" lang="en-US" sz="4800" b="1" i="0" u="sng"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was full of bones</a:t>
            </a:r>
            <a:r>
              <a:rPr kumimoji="0" lang="en-US" sz="4800" i="0" u="none"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a:t>
            </a:r>
          </a:p>
        </p:txBody>
      </p:sp>
      <p:sp>
        <p:nvSpPr>
          <p:cNvPr id="3" name="Rounded Rectangle 2">
            <a:extLst>
              <a:ext uri="{FF2B5EF4-FFF2-40B4-BE49-F238E27FC236}">
                <a16:creationId xmlns:a16="http://schemas.microsoft.com/office/drawing/2014/main" xmlns="" id="{766E1DAD-D431-DA28-773F-03BD1A491AF9}"/>
              </a:ext>
            </a:extLst>
          </p:cNvPr>
          <p:cNvSpPr/>
          <p:nvPr/>
        </p:nvSpPr>
        <p:spPr>
          <a:xfrm>
            <a:off x="2892056" y="5231614"/>
            <a:ext cx="9183732" cy="1521939"/>
          </a:xfrm>
          <a:prstGeom prst="roundRect">
            <a:avLst/>
          </a:prstGeom>
          <a:ln>
            <a:noFill/>
          </a:ln>
          <a:scene3d>
            <a:camera prst="orthographicFront"/>
            <a:lightRig rig="threePt" dir="t"/>
          </a:scene3d>
          <a:sp3d>
            <a:bevel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4800" dirty="0">
                <a:effectLst>
                  <a:outerShdw blurRad="38100" dist="38100" dir="2700000" algn="tl">
                    <a:srgbClr val="000000">
                      <a:alpha val="43137"/>
                    </a:srgbClr>
                  </a:outerShdw>
                </a:effectLst>
              </a:rPr>
              <a:t>The bones held an important place in Jewish thought.</a:t>
            </a:r>
          </a:p>
        </p:txBody>
      </p:sp>
    </p:spTree>
    <p:extLst>
      <p:ext uri="{BB962C8B-B14F-4D97-AF65-F5344CB8AC3E}">
        <p14:creationId xmlns:p14="http://schemas.microsoft.com/office/powerpoint/2010/main" val="836176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3046988"/>
          </a:xfrm>
          <a:prstGeom prst="rect">
            <a:avLst/>
          </a:prstGeom>
          <a:noFill/>
        </p:spPr>
        <p:txBody>
          <a:bodyPr wrap="square" rtlCol="0">
            <a:spAutoFit/>
          </a:bodyPr>
          <a:lstStyle/>
          <a:p>
            <a:pPr algn="ct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2.  He made me walk all around among them. I realized there were a great many bones in the valley, and they were very dry.</a:t>
            </a:r>
          </a:p>
        </p:txBody>
      </p:sp>
    </p:spTree>
    <p:extLst>
      <p:ext uri="{BB962C8B-B14F-4D97-AF65-F5344CB8AC3E}">
        <p14:creationId xmlns:p14="http://schemas.microsoft.com/office/powerpoint/2010/main" val="1933685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304698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2.  </a:t>
            </a:r>
            <a:r>
              <a:rPr kumimoji="0" lang="en-US" sz="4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He made me walk all around among them. I realized </a:t>
            </a:r>
            <a:r>
              <a:rPr kumimoji="0" lang="en-US" sz="4800" b="1" i="0" u="sng"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there were a great many bones in the valley</a:t>
            </a:r>
            <a:r>
              <a:rPr kumimoji="0" lang="en-US" sz="4800" b="0"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a:ea typeface="+mn-ea"/>
                <a:cs typeface="+mn-cs"/>
              </a:rPr>
              <a:t>, and </a:t>
            </a:r>
            <a:r>
              <a:rPr kumimoji="0" lang="en-US" sz="4800" b="1" i="0" u="sng"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they were very dry</a:t>
            </a:r>
            <a:r>
              <a:rPr kumimoji="0" lang="en-US" sz="4800" b="0" i="0" u="none" strike="noStrike" kern="1200" cap="none" spc="0" normalizeH="0" baseline="0" noProof="0" dirty="0">
                <a:ln>
                  <a:noFill/>
                </a:ln>
                <a:solidFill>
                  <a:schemeClr val="accent3">
                    <a:lumMod val="75000"/>
                  </a:schemeClr>
                </a:solidFill>
                <a:effectLst>
                  <a:outerShdw blurRad="38100" dist="38100" dir="2700000" algn="tl">
                    <a:srgbClr val="000000">
                      <a:alpha val="43137"/>
                    </a:srgbClr>
                  </a:outerShdw>
                </a:effectLst>
                <a:uLnTx/>
                <a:uFillTx/>
                <a:latin typeface="Century Gothic"/>
                <a:ea typeface="+mn-ea"/>
                <a:cs typeface="+mn-cs"/>
              </a:rPr>
              <a:t>.</a:t>
            </a:r>
          </a:p>
        </p:txBody>
      </p:sp>
      <p:sp>
        <p:nvSpPr>
          <p:cNvPr id="3" name="Rounded Rectangle 2">
            <a:extLst>
              <a:ext uri="{FF2B5EF4-FFF2-40B4-BE49-F238E27FC236}">
                <a16:creationId xmlns:a16="http://schemas.microsoft.com/office/drawing/2014/main" xmlns="" id="{4EFD1F23-3B5D-EC36-7C16-935B70565B99}"/>
              </a:ext>
            </a:extLst>
          </p:cNvPr>
          <p:cNvSpPr/>
          <p:nvPr/>
        </p:nvSpPr>
        <p:spPr>
          <a:xfrm>
            <a:off x="191386" y="5061493"/>
            <a:ext cx="10483702" cy="1521939"/>
          </a:xfrm>
          <a:prstGeom prst="roundRect">
            <a:avLst/>
          </a:prstGeom>
          <a:ln>
            <a:noFill/>
          </a:ln>
          <a:scene3d>
            <a:camera prst="orthographicFront"/>
            <a:lightRig rig="threePt" dir="t"/>
          </a:scene3d>
          <a:sp3d>
            <a:bevelT/>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4800" dirty="0">
                <a:effectLst>
                  <a:outerShdw blurRad="38100" dist="38100" dir="2700000" algn="tl">
                    <a:srgbClr val="000000">
                      <a:alpha val="43137"/>
                    </a:srgbClr>
                  </a:outerShdw>
                </a:effectLst>
              </a:rPr>
              <a:t>Once alive, now perhaps millions of people, left disgraced in death.</a:t>
            </a:r>
          </a:p>
        </p:txBody>
      </p:sp>
    </p:spTree>
    <p:extLst>
      <p:ext uri="{BB962C8B-B14F-4D97-AF65-F5344CB8AC3E}">
        <p14:creationId xmlns:p14="http://schemas.microsoft.com/office/powerpoint/2010/main" val="1794967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8D2B6D-03EB-320F-AA59-4B5A2103BB30}"/>
              </a:ext>
            </a:extLst>
          </p:cNvPr>
          <p:cNvSpPr>
            <a:spLocks noGrp="1"/>
          </p:cNvSpPr>
          <p:nvPr>
            <p:ph type="title"/>
          </p:nvPr>
        </p:nvSpPr>
        <p:spPr>
          <a:xfrm>
            <a:off x="0" y="609599"/>
            <a:ext cx="2514600" cy="710974"/>
          </a:xfrm>
        </p:spPr>
        <p:txBody>
          <a:bodyPr/>
          <a:lstStyle/>
          <a:p>
            <a:r>
              <a:rPr lang="en-US" i="0" dirty="0">
                <a:latin typeface="+mn-lt"/>
              </a:rPr>
              <a:t>Ezekiel 37</a:t>
            </a:r>
          </a:p>
        </p:txBody>
      </p:sp>
      <p:sp>
        <p:nvSpPr>
          <p:cNvPr id="4" name="TextBox 3">
            <a:extLst>
              <a:ext uri="{FF2B5EF4-FFF2-40B4-BE49-F238E27FC236}">
                <a16:creationId xmlns:a16="http://schemas.microsoft.com/office/drawing/2014/main" xmlns="" id="{69045C96-E749-39DC-5651-26AB60AAE9F7}"/>
              </a:ext>
            </a:extLst>
          </p:cNvPr>
          <p:cNvSpPr txBox="1"/>
          <p:nvPr/>
        </p:nvSpPr>
        <p:spPr>
          <a:xfrm>
            <a:off x="0" y="1752600"/>
            <a:ext cx="12192000" cy="2308324"/>
          </a:xfrm>
          <a:prstGeom prst="rect">
            <a:avLst/>
          </a:prstGeom>
          <a:noFill/>
        </p:spPr>
        <p:txBody>
          <a:bodyPr wrap="square" rtlCol="0">
            <a:spAutoFit/>
          </a:bodyPr>
          <a:lstStyle/>
          <a:p>
            <a:pPr algn="ctr"/>
            <a:r>
              <a:rPr kumimoji="0" lang="en-US" sz="48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entury Gothic"/>
                <a:ea typeface="+mn-ea"/>
                <a:cs typeface="+mn-cs"/>
              </a:rPr>
              <a:t>3. He said to me, “Son of man, can these bones live?” I said to him, “Sovereign Lord, you know.”</a:t>
            </a:r>
          </a:p>
        </p:txBody>
      </p:sp>
    </p:spTree>
    <p:extLst>
      <p:ext uri="{BB962C8B-B14F-4D97-AF65-F5344CB8AC3E}">
        <p14:creationId xmlns:p14="http://schemas.microsoft.com/office/powerpoint/2010/main" val="2336666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rushVTI">
  <a:themeElements>
    <a:clrScheme name="AnalogousFromRegularSeed_2SEEDS">
      <a:dk1>
        <a:srgbClr val="000000"/>
      </a:dk1>
      <a:lt1>
        <a:srgbClr val="FFFFFF"/>
      </a:lt1>
      <a:dk2>
        <a:srgbClr val="23323E"/>
      </a:dk2>
      <a:lt2>
        <a:srgbClr val="E8E3E2"/>
      </a:lt2>
      <a:accent1>
        <a:srgbClr val="3B94B1"/>
      </a:accent1>
      <a:accent2>
        <a:srgbClr val="46B4A1"/>
      </a:accent2>
      <a:accent3>
        <a:srgbClr val="4D74C3"/>
      </a:accent3>
      <a:accent4>
        <a:srgbClr val="B13B58"/>
      </a:accent4>
      <a:accent5>
        <a:srgbClr val="C3604D"/>
      </a:accent5>
      <a:accent6>
        <a:srgbClr val="B1803B"/>
      </a:accent6>
      <a:hlink>
        <a:srgbClr val="BF5F3F"/>
      </a:hlink>
      <a:folHlink>
        <a:srgbClr val="7F7F7F"/>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4287</TotalTime>
  <Words>2231</Words>
  <Application>Microsoft Office PowerPoint</Application>
  <PresentationFormat>Widescreen</PresentationFormat>
  <Paragraphs>166</Paragraphs>
  <Slides>42</Slides>
  <Notes>32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Arial</vt:lpstr>
      <vt:lpstr>Calibri</vt:lpstr>
      <vt:lpstr>Century Gothic</vt:lpstr>
      <vt:lpstr>Elephant</vt:lpstr>
      <vt:lpstr>Helvetica</vt:lpstr>
      <vt:lpstr>Times</vt:lpstr>
      <vt:lpstr>BrushVTI</vt:lpstr>
      <vt:lpstr>Ezekiel 37</vt:lpstr>
      <vt:lpstr>PowerPoint Presentation</vt:lpstr>
      <vt:lpstr>PowerPoint Presentation</vt:lpstr>
      <vt:lpstr>Ezekiel 37</vt:lpstr>
      <vt:lpstr>Ezekiel 37</vt:lpstr>
      <vt:lpstr>Ezekiel 37</vt:lpstr>
      <vt:lpstr>Ezekiel 37</vt:lpstr>
      <vt:lpstr>Ezekiel 37</vt:lpstr>
      <vt:lpstr>Ezekiel 37</vt:lpstr>
      <vt:lpstr>Ezekiel 37</vt:lpstr>
      <vt:lpstr>Ezekiel 37</vt:lpstr>
      <vt:lpstr>Ezekiel 37</vt:lpstr>
      <vt:lpstr>Ezekiel 37</vt:lpstr>
      <vt:lpstr>Ezekiel 37</vt:lpstr>
      <vt:lpstr>Ezekiel 37</vt:lpstr>
      <vt:lpstr>Ezekiel 37</vt:lpstr>
      <vt:lpstr>Ezekiel 37</vt:lpstr>
      <vt:lpstr>Ezekiel 37</vt:lpstr>
      <vt:lpstr>Ezekiel 37</vt:lpstr>
      <vt:lpstr>Ezekiel 37</vt:lpstr>
      <vt:lpstr>Ezekiel 37</vt:lpstr>
      <vt:lpstr>PowerPoint Presentation</vt:lpstr>
      <vt:lpstr>PowerPoint Presentation</vt:lpstr>
      <vt:lpstr>PowerPoint Presentation</vt:lpstr>
      <vt:lpstr>PowerPoint Presentation</vt:lpstr>
      <vt:lpstr>PowerPoint Presentation</vt:lpstr>
      <vt:lpstr>PowerPoint Presentation</vt:lpstr>
      <vt:lpstr>Ezekiel 37</vt:lpstr>
      <vt:lpstr>Ezekiel 37</vt:lpstr>
      <vt:lpstr>Ezekiel 37</vt:lpstr>
      <vt:lpstr>Ezekiel 37</vt:lpstr>
      <vt:lpstr>Ezekiel 37</vt:lpstr>
      <vt:lpstr>Ezekiel 37</vt:lpstr>
      <vt:lpstr>Ezekiel 37</vt:lpstr>
      <vt:lpstr>Ezekiel 37</vt:lpstr>
      <vt:lpstr>Ezekiel 37</vt:lpstr>
      <vt:lpstr>Ezekiel 37</vt:lpstr>
      <vt:lpstr>Ezekiel 37</vt:lpstr>
      <vt:lpstr>Ezekiel 37</vt:lpstr>
      <vt:lpstr>Ezekiel 37</vt:lpstr>
      <vt:lpstr>PowerPoint Presentation</vt:lpstr>
      <vt:lpstr>Ezekiel 37</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Ezekiel 37</dc:title>
  <dc:creator>HeartyC</dc:creator>
  <cp:lastModifiedBy>DoddH</cp:lastModifiedBy>
  <cp:revision>132</cp:revision>
  <dcterms:created xsi:type="dcterms:W3CDTF">2023-08-09T14:07:22Z</dcterms:created>
  <dcterms:modified xsi:type="dcterms:W3CDTF">2023-11-02T15:18:28Z</dcterms:modified>
</cp:coreProperties>
</file>