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41"/>
  </p:notesMasterIdLst>
  <p:sldIdLst>
    <p:sldId id="6226" r:id="rId2"/>
    <p:sldId id="6371" r:id="rId3"/>
    <p:sldId id="6445" r:id="rId4"/>
    <p:sldId id="6462" r:id="rId5"/>
    <p:sldId id="6463" r:id="rId6"/>
    <p:sldId id="6467" r:id="rId7"/>
    <p:sldId id="6468" r:id="rId8"/>
    <p:sldId id="6502" r:id="rId9"/>
    <p:sldId id="6469" r:id="rId10"/>
    <p:sldId id="6470" r:id="rId11"/>
    <p:sldId id="6471" r:id="rId12"/>
    <p:sldId id="6472" r:id="rId13"/>
    <p:sldId id="6473" r:id="rId14"/>
    <p:sldId id="6474" r:id="rId15"/>
    <p:sldId id="6475" r:id="rId16"/>
    <p:sldId id="6476" r:id="rId17"/>
    <p:sldId id="6478" r:id="rId18"/>
    <p:sldId id="6479" r:id="rId19"/>
    <p:sldId id="6480" r:id="rId20"/>
    <p:sldId id="6481" r:id="rId21"/>
    <p:sldId id="6486" r:id="rId22"/>
    <p:sldId id="6487" r:id="rId23"/>
    <p:sldId id="6503" r:id="rId24"/>
    <p:sldId id="6236" r:id="rId25"/>
    <p:sldId id="6489" r:id="rId26"/>
    <p:sldId id="6490" r:id="rId27"/>
    <p:sldId id="6491" r:id="rId28"/>
    <p:sldId id="6504" r:id="rId29"/>
    <p:sldId id="6494" r:id="rId30"/>
    <p:sldId id="6495" r:id="rId31"/>
    <p:sldId id="6496" r:id="rId32"/>
    <p:sldId id="6497" r:id="rId33"/>
    <p:sldId id="6498" r:id="rId34"/>
    <p:sldId id="6499" r:id="rId35"/>
    <p:sldId id="6505" r:id="rId36"/>
    <p:sldId id="6500" r:id="rId37"/>
    <p:sldId id="6442" r:id="rId38"/>
    <p:sldId id="6501" r:id="rId39"/>
    <p:sldId id="6461"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004C22"/>
    <a:srgbClr val="6C2008"/>
    <a:srgbClr val="A7320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FBE56FE-7F24-4EDB-BDCA-5BF2F6ACEDE9}" v="4" dt="2024-07-15T19:04:10.9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1484" autoAdjust="0"/>
    <p:restoredTop sz="89165" autoAdjust="0"/>
  </p:normalViewPr>
  <p:slideViewPr>
    <p:cSldViewPr snapToGrid="0">
      <p:cViewPr varScale="1">
        <p:scale>
          <a:sx n="56" d="100"/>
          <a:sy n="56" d="100"/>
        </p:scale>
        <p:origin x="56" y="304"/>
      </p:cViewPr>
      <p:guideLst/>
    </p:cSldViewPr>
  </p:slideViewPr>
  <p:notesTextViewPr>
    <p:cViewPr>
      <p:scale>
        <a:sx n="1" d="1"/>
        <a:sy n="1" d="1"/>
      </p:scale>
      <p:origin x="0" y="0"/>
    </p:cViewPr>
  </p:notesTextViewPr>
  <p:notesViewPr>
    <p:cSldViewPr snapToGrid="0">
      <p:cViewPr varScale="1">
        <p:scale>
          <a:sx n="70" d="100"/>
          <a:sy n="70" d="100"/>
        </p:scale>
        <p:origin x="3240" y="6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47"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0A0213-B28A-4CB2-812D-990230FA6FF3}" type="datetimeFigureOut">
              <a:rPr lang="en-US" smtClean="0"/>
              <a:t>7/17/2024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C80140-4816-450C-AE2B-F5C59B1DC9D0}" type="slidenum">
              <a:rPr lang="en-US" smtClean="0"/>
              <a:t>‹#›</a:t>
            </a:fld>
            <a:endParaRPr lang="en-US"/>
          </a:p>
        </p:txBody>
      </p:sp>
    </p:spTree>
    <p:extLst>
      <p:ext uri="{BB962C8B-B14F-4D97-AF65-F5344CB8AC3E}">
        <p14:creationId xmlns:p14="http://schemas.microsoft.com/office/powerpoint/2010/main" val="30477848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56F864E-3332-406C-9257-B538C0213791}"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9917048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9270292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2630072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679688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7474525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0122115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6229634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2933570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7685478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8619446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0754422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0624897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5399724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0869683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1813407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AC80140-4816-450C-AE2B-F5C59B1DC9D0}" type="slidenum">
              <a:rPr lang="en-US" smtClean="0"/>
              <a:t>26</a:t>
            </a:fld>
            <a:endParaRPr lang="en-US"/>
          </a:p>
        </p:txBody>
      </p:sp>
    </p:spTree>
    <p:extLst>
      <p:ext uri="{BB962C8B-B14F-4D97-AF65-F5344CB8AC3E}">
        <p14:creationId xmlns:p14="http://schemas.microsoft.com/office/powerpoint/2010/main" val="34661523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96432253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4005685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7084429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4541874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62568101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9641336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05622076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83271447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45321203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22213943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56F864E-3332-406C-9257-B538C0213791}"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8796084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281213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1488587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1817370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9951563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8152903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7306416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C3BD256C-FC3C-4D68-A0FE-27C1396AD01D}" type="datetimeFigureOut">
              <a:rPr lang="en-US"/>
              <a:pPr>
                <a:defRPr/>
              </a:pPr>
              <a:t>7/17/2024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7F981A1-4845-4BB8-9D43-F6882A9DA1E3}" type="slidenum">
              <a:rPr lang="en-US" altLang="en-US"/>
              <a:pPr>
                <a:defRPr/>
              </a:pPr>
              <a:t>‹#›</a:t>
            </a:fld>
            <a:endParaRPr lang="en-US" altLang="en-US"/>
          </a:p>
        </p:txBody>
      </p:sp>
    </p:spTree>
    <p:extLst>
      <p:ext uri="{BB962C8B-B14F-4D97-AF65-F5344CB8AC3E}">
        <p14:creationId xmlns:p14="http://schemas.microsoft.com/office/powerpoint/2010/main" val="578038813"/>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B930AB7-94FF-4A12-87B6-12BF6B060502}" type="datetimeFigureOut">
              <a:rPr lang="en-US"/>
              <a:pPr>
                <a:defRPr/>
              </a:pPr>
              <a:t>7/17/2024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3675A1C-5711-4518-9FD1-0737E439512F}" type="slidenum">
              <a:rPr lang="en-US" altLang="en-US"/>
              <a:pPr>
                <a:defRPr/>
              </a:pPr>
              <a:t>‹#›</a:t>
            </a:fld>
            <a:endParaRPr lang="en-US" altLang="en-US"/>
          </a:p>
        </p:txBody>
      </p:sp>
    </p:spTree>
    <p:extLst>
      <p:ext uri="{BB962C8B-B14F-4D97-AF65-F5344CB8AC3E}">
        <p14:creationId xmlns:p14="http://schemas.microsoft.com/office/powerpoint/2010/main" val="427855537"/>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9C0892F-64E3-4E4D-A779-4AC117A7042A}" type="datetimeFigureOut">
              <a:rPr lang="en-US"/>
              <a:pPr>
                <a:defRPr/>
              </a:pPr>
              <a:t>7/17/2024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CB55791-5D71-41CA-ADEF-30150793F3DB}" type="slidenum">
              <a:rPr lang="en-US" altLang="en-US"/>
              <a:pPr>
                <a:defRPr/>
              </a:pPr>
              <a:t>‹#›</a:t>
            </a:fld>
            <a:endParaRPr lang="en-US" altLang="en-US"/>
          </a:p>
        </p:txBody>
      </p:sp>
    </p:spTree>
    <p:extLst>
      <p:ext uri="{BB962C8B-B14F-4D97-AF65-F5344CB8AC3E}">
        <p14:creationId xmlns:p14="http://schemas.microsoft.com/office/powerpoint/2010/main" val="401595807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7800" b="1">
                <a:latin typeface="Perpetua" panose="02020502060401020303" pitchFamily="18"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sz="3800">
                <a:latin typeface="Perpetua" panose="02020502060401020303" pitchFamily="18" charset="0"/>
              </a:defRPr>
            </a:lvl1pPr>
            <a:lvl2pPr>
              <a:defRPr sz="3800">
                <a:latin typeface="Perpetua" panose="02020502060401020303" pitchFamily="18" charset="0"/>
              </a:defRPr>
            </a:lvl2pPr>
            <a:lvl3pPr>
              <a:defRPr sz="3500">
                <a:latin typeface="Perpetua" panose="02020502060401020303" pitchFamily="18" charset="0"/>
              </a:defRPr>
            </a:lvl3pPr>
            <a:lvl4pPr>
              <a:defRPr>
                <a:latin typeface="Perpetua" panose="02020502060401020303" pitchFamily="18" charset="0"/>
              </a:defRPr>
            </a:lvl4pPr>
            <a:lvl5pPr>
              <a:defRPr>
                <a:latin typeface="Perpetua" panose="020205020604010203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pPr>
              <a:defRPr/>
            </a:pPr>
            <a:fld id="{1CD21051-A16A-427C-8899-C35613957D83}" type="datetimeFigureOut">
              <a:rPr lang="en-US"/>
              <a:pPr>
                <a:defRPr/>
              </a:pPr>
              <a:t>7/17/2024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5BBD3AF-902B-469E-A6D9-B77733F4B5E1}" type="slidenum">
              <a:rPr lang="en-US" altLang="en-US"/>
              <a:pPr>
                <a:defRPr/>
              </a:pPr>
              <a:t>‹#›</a:t>
            </a:fld>
            <a:endParaRPr lang="en-US" altLang="en-US"/>
          </a:p>
        </p:txBody>
      </p:sp>
    </p:spTree>
    <p:extLst>
      <p:ext uri="{BB962C8B-B14F-4D97-AF65-F5344CB8AC3E}">
        <p14:creationId xmlns:p14="http://schemas.microsoft.com/office/powerpoint/2010/main" val="376465615"/>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A59A3BB-9766-4096-8FE5-15E95B6C98DB}" type="datetimeFigureOut">
              <a:rPr lang="en-US"/>
              <a:pPr>
                <a:defRPr/>
              </a:pPr>
              <a:t>7/17/2024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DF3F273-6B82-4A41-B97F-88FABCE2BC35}" type="slidenum">
              <a:rPr lang="en-US" altLang="en-US"/>
              <a:pPr>
                <a:defRPr/>
              </a:pPr>
              <a:t>‹#›</a:t>
            </a:fld>
            <a:endParaRPr lang="en-US" altLang="en-US"/>
          </a:p>
        </p:txBody>
      </p:sp>
    </p:spTree>
    <p:extLst>
      <p:ext uri="{BB962C8B-B14F-4D97-AF65-F5344CB8AC3E}">
        <p14:creationId xmlns:p14="http://schemas.microsoft.com/office/powerpoint/2010/main" val="4184698951"/>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88D21A2-18DF-4662-B9EF-CDBC5477518B}" type="datetimeFigureOut">
              <a:rPr lang="en-US"/>
              <a:pPr>
                <a:defRPr/>
              </a:pPr>
              <a:t>7/17/2024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DA25FB5-0516-4E4D-B2B5-A7F094E378BF}" type="slidenum">
              <a:rPr lang="en-US" altLang="en-US"/>
              <a:pPr>
                <a:defRPr/>
              </a:pPr>
              <a:t>‹#›</a:t>
            </a:fld>
            <a:endParaRPr lang="en-US" altLang="en-US"/>
          </a:p>
        </p:txBody>
      </p:sp>
    </p:spTree>
    <p:extLst>
      <p:ext uri="{BB962C8B-B14F-4D97-AF65-F5344CB8AC3E}">
        <p14:creationId xmlns:p14="http://schemas.microsoft.com/office/powerpoint/2010/main" val="107313706"/>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7DDB6D34-BA4E-4F32-A7BA-3F0CFF91848E}" type="datetimeFigureOut">
              <a:rPr lang="en-US"/>
              <a:pPr>
                <a:defRPr/>
              </a:pPr>
              <a:t>7/17/2024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390A413-04E4-435A-9179-602D01E89ADE}" type="slidenum">
              <a:rPr lang="en-US" altLang="en-US"/>
              <a:pPr>
                <a:defRPr/>
              </a:pPr>
              <a:t>‹#›</a:t>
            </a:fld>
            <a:endParaRPr lang="en-US" altLang="en-US"/>
          </a:p>
        </p:txBody>
      </p:sp>
    </p:spTree>
    <p:extLst>
      <p:ext uri="{BB962C8B-B14F-4D97-AF65-F5344CB8AC3E}">
        <p14:creationId xmlns:p14="http://schemas.microsoft.com/office/powerpoint/2010/main" val="3011214134"/>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A541B3BF-C193-4091-8F7F-50CA82A7AE6A}" type="datetimeFigureOut">
              <a:rPr lang="en-US"/>
              <a:pPr>
                <a:defRPr/>
              </a:pPr>
              <a:t>7/17/2024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5E46C55-15AA-40E2-96B8-644A4561C123}" type="slidenum">
              <a:rPr lang="en-US" altLang="en-US"/>
              <a:pPr>
                <a:defRPr/>
              </a:pPr>
              <a:t>‹#›</a:t>
            </a:fld>
            <a:endParaRPr lang="en-US" altLang="en-US"/>
          </a:p>
        </p:txBody>
      </p:sp>
    </p:spTree>
    <p:extLst>
      <p:ext uri="{BB962C8B-B14F-4D97-AF65-F5344CB8AC3E}">
        <p14:creationId xmlns:p14="http://schemas.microsoft.com/office/powerpoint/2010/main" val="2398546813"/>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19C2AF3-96BB-4DF7-BEED-8CA7EB7663EB}" type="datetimeFigureOut">
              <a:rPr lang="en-US"/>
              <a:pPr>
                <a:defRPr/>
              </a:pPr>
              <a:t>7/17/2024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94B0B05-6BB4-4AE0-BE15-7EF11E40A173}" type="slidenum">
              <a:rPr lang="en-US" altLang="en-US"/>
              <a:pPr>
                <a:defRPr/>
              </a:pPr>
              <a:t>‹#›</a:t>
            </a:fld>
            <a:endParaRPr lang="en-US" altLang="en-US"/>
          </a:p>
        </p:txBody>
      </p:sp>
    </p:spTree>
    <p:extLst>
      <p:ext uri="{BB962C8B-B14F-4D97-AF65-F5344CB8AC3E}">
        <p14:creationId xmlns:p14="http://schemas.microsoft.com/office/powerpoint/2010/main" val="3607625830"/>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4EA64FA-08FF-4583-881C-E434C3AA3999}" type="datetimeFigureOut">
              <a:rPr lang="en-US"/>
              <a:pPr>
                <a:defRPr/>
              </a:pPr>
              <a:t>7/17/2024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84C1C39-2802-4575-9D6E-ECDBD10DC4E6}" type="slidenum">
              <a:rPr lang="en-US" altLang="en-US"/>
              <a:pPr>
                <a:defRPr/>
              </a:pPr>
              <a:t>‹#›</a:t>
            </a:fld>
            <a:endParaRPr lang="en-US" altLang="en-US"/>
          </a:p>
        </p:txBody>
      </p:sp>
    </p:spTree>
    <p:extLst>
      <p:ext uri="{BB962C8B-B14F-4D97-AF65-F5344CB8AC3E}">
        <p14:creationId xmlns:p14="http://schemas.microsoft.com/office/powerpoint/2010/main" val="1248024354"/>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6FDA91D-8149-4669-B53C-738122626FB4}" type="datetimeFigureOut">
              <a:rPr lang="en-US"/>
              <a:pPr>
                <a:defRPr/>
              </a:pPr>
              <a:t>7/17/2024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1798DB6-7A1E-4948-9F4F-7C73CA98C041}" type="slidenum">
              <a:rPr lang="en-US" altLang="en-US"/>
              <a:pPr>
                <a:defRPr/>
              </a:pPr>
              <a:t>‹#›</a:t>
            </a:fld>
            <a:endParaRPr lang="en-US" altLang="en-US"/>
          </a:p>
        </p:txBody>
      </p:sp>
    </p:spTree>
    <p:extLst>
      <p:ext uri="{BB962C8B-B14F-4D97-AF65-F5344CB8AC3E}">
        <p14:creationId xmlns:p14="http://schemas.microsoft.com/office/powerpoint/2010/main" val="127592388"/>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304EC063-737A-4011-A470-CDA529CC06EA}" type="datetimeFigureOut">
              <a:rPr lang="en-US"/>
              <a:pPr>
                <a:defRPr/>
              </a:pPr>
              <a:t>7/17/2024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FFFFFF"/>
                </a:solidFill>
                <a:latin typeface="Calibri" panose="020F0502020204030204" pitchFamily="34" charset="0"/>
              </a:defRPr>
            </a:lvl1pPr>
          </a:lstStyle>
          <a:p>
            <a:pPr>
              <a:defRPr/>
            </a:pPr>
            <a:fld id="{2325029F-3199-43D2-869F-5577BEC1BC0C}" type="slidenum">
              <a:rPr lang="en-US" altLang="en-US"/>
              <a:pPr>
                <a:defRPr/>
              </a:pPr>
              <a:t>‹#›</a:t>
            </a:fld>
            <a:endParaRPr lang="en-US" altLang="en-US"/>
          </a:p>
        </p:txBody>
      </p:sp>
    </p:spTree>
    <p:extLst>
      <p:ext uri="{BB962C8B-B14F-4D97-AF65-F5344CB8AC3E}">
        <p14:creationId xmlns:p14="http://schemas.microsoft.com/office/powerpoint/2010/main" val="219786076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751840" y="304800"/>
            <a:ext cx="10749280" cy="4419600"/>
          </a:xfrm>
        </p:spPr>
        <p:txBody>
          <a:bodyPr/>
          <a:lstStyle/>
          <a:p>
            <a:pPr eaLnBrk="1" hangingPunct="1"/>
            <a:r>
              <a:rPr lang="en-US" altLang="en-US" sz="19900" dirty="0">
                <a:latin typeface="Haettenschweiler" panose="020B0706040902060204" pitchFamily="34" charset="0"/>
              </a:rPr>
              <a:t>JOHN 14</a:t>
            </a:r>
            <a:endParaRPr lang="en-US" altLang="en-US" sz="8800" dirty="0">
              <a:latin typeface="Haettenschweiler" panose="020B0706040902060204" pitchFamily="34" charset="0"/>
            </a:endParaRPr>
          </a:p>
        </p:txBody>
      </p:sp>
      <p:sp>
        <p:nvSpPr>
          <p:cNvPr id="2" name="TextBox 1">
            <a:extLst>
              <a:ext uri="{FF2B5EF4-FFF2-40B4-BE49-F238E27FC236}">
                <a16:creationId xmlns:a16="http://schemas.microsoft.com/office/drawing/2014/main" id="{38880140-7AEB-80C9-15F1-E354BAACEB8E}"/>
              </a:ext>
            </a:extLst>
          </p:cNvPr>
          <p:cNvSpPr txBox="1">
            <a:spLocks noChangeArrowheads="1"/>
          </p:cNvSpPr>
          <p:nvPr/>
        </p:nvSpPr>
        <p:spPr bwMode="auto">
          <a:xfrm>
            <a:off x="2209800" y="4062680"/>
            <a:ext cx="77724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None/>
            </a:pPr>
            <a:r>
              <a:rPr lang="en-US" altLang="en-US" sz="8000" dirty="0">
                <a:solidFill>
                  <a:prstClr val="white"/>
                </a:solidFill>
                <a:latin typeface="Haettenschweiler" panose="020B0706040902060204" pitchFamily="34" charset="0"/>
                <a:cs typeface="AngsanaUPC" panose="020B0502040204020203" pitchFamily="18" charset="-34"/>
              </a:rPr>
              <a:t>The Holy Spirit</a:t>
            </a:r>
          </a:p>
        </p:txBody>
      </p:sp>
    </p:spTree>
    <p:extLst>
      <p:ext uri="{BB962C8B-B14F-4D97-AF65-F5344CB8AC3E}">
        <p14:creationId xmlns:p14="http://schemas.microsoft.com/office/powerpoint/2010/main" val="407644791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Who is the Holy Spirit?</a:t>
            </a:r>
          </a:p>
        </p:txBody>
      </p:sp>
      <p:sp>
        <p:nvSpPr>
          <p:cNvPr id="3" name="Content Placeholder 2"/>
          <p:cNvSpPr>
            <a:spLocks noGrp="1"/>
          </p:cNvSpPr>
          <p:nvPr>
            <p:ph idx="1"/>
          </p:nvPr>
        </p:nvSpPr>
        <p:spPr>
          <a:xfrm>
            <a:off x="633663" y="1600201"/>
            <a:ext cx="10972800" cy="4525963"/>
          </a:xfrm>
        </p:spPr>
        <p:txBody>
          <a:bodyPr/>
          <a:lstStyle/>
          <a:p>
            <a:pPr marR="0">
              <a:lnSpc>
                <a:spcPct val="107000"/>
              </a:lnSpc>
              <a:spcBef>
                <a:spcPts val="0"/>
              </a:spcBef>
              <a:spcAft>
                <a:spcPts val="800"/>
              </a:spcAft>
              <a:buFontTx/>
              <a:buChar char="-"/>
            </a:pPr>
            <a:r>
              <a:rPr lang="en-US" kern="100" dirty="0">
                <a:effectLst/>
                <a:ea typeface="Aptos" panose="020B0004020202020204" pitchFamily="34" charset="0"/>
                <a:cs typeface="Times New Roman" panose="02020603050405020304" pitchFamily="18" charset="0"/>
              </a:rPr>
              <a:t>The Holy Spirit is a person, not a force</a:t>
            </a:r>
          </a:p>
          <a:p>
            <a:pPr marR="0">
              <a:lnSpc>
                <a:spcPct val="107000"/>
              </a:lnSpc>
              <a:spcBef>
                <a:spcPts val="0"/>
              </a:spcBef>
              <a:spcAft>
                <a:spcPts val="800"/>
              </a:spcAft>
              <a:buFontTx/>
              <a:buChar char="-"/>
            </a:pPr>
            <a:r>
              <a:rPr lang="en-US" kern="100" dirty="0">
                <a:ea typeface="Aptos" panose="020B0004020202020204" pitchFamily="34" charset="0"/>
                <a:cs typeface="Times New Roman" panose="02020603050405020304" pitchFamily="18" charset="0"/>
              </a:rPr>
              <a:t>The Holy Spirit is fully God </a:t>
            </a:r>
          </a:p>
          <a:p>
            <a:pPr lvl="1">
              <a:lnSpc>
                <a:spcPct val="107000"/>
              </a:lnSpc>
              <a:spcBef>
                <a:spcPts val="0"/>
              </a:spcBef>
              <a:spcAft>
                <a:spcPts val="800"/>
              </a:spcAft>
              <a:buFontTx/>
              <a:buChar char="-"/>
            </a:pPr>
            <a:r>
              <a:rPr lang="en-US" kern="100" dirty="0">
                <a:effectLst/>
                <a:ea typeface="Aptos" panose="020B0004020202020204" pitchFamily="34" charset="0"/>
                <a:cs typeface="Times New Roman" panose="02020603050405020304" pitchFamily="18" charset="0"/>
              </a:rPr>
              <a:t>“Another Advocate” </a:t>
            </a:r>
            <a:r>
              <a:rPr lang="en-US" sz="2400" kern="100" dirty="0">
                <a:effectLst/>
                <a:ea typeface="Aptos" panose="020B0004020202020204" pitchFamily="34" charset="0"/>
                <a:cs typeface="Times New Roman" panose="02020603050405020304" pitchFamily="18" charset="0"/>
              </a:rPr>
              <a:t>(v16) </a:t>
            </a:r>
          </a:p>
          <a:p>
            <a:pPr lvl="1">
              <a:lnSpc>
                <a:spcPct val="107000"/>
              </a:lnSpc>
              <a:spcBef>
                <a:spcPts val="0"/>
              </a:spcBef>
              <a:spcAft>
                <a:spcPts val="800"/>
              </a:spcAft>
              <a:buFontTx/>
              <a:buChar char="-"/>
            </a:pPr>
            <a:r>
              <a:rPr lang="en-US" kern="100" dirty="0">
                <a:effectLst/>
                <a:ea typeface="Aptos" panose="020B0004020202020204" pitchFamily="34" charset="0"/>
                <a:cs typeface="Times New Roman" panose="02020603050405020304" pitchFamily="18" charset="0"/>
              </a:rPr>
              <a:t>The Trinity </a:t>
            </a:r>
          </a:p>
          <a:p>
            <a:pPr lvl="1">
              <a:lnSpc>
                <a:spcPct val="107000"/>
              </a:lnSpc>
              <a:spcBef>
                <a:spcPts val="0"/>
              </a:spcBef>
              <a:spcAft>
                <a:spcPts val="800"/>
              </a:spcAft>
              <a:buFontTx/>
              <a:buChar char="-"/>
            </a:pPr>
            <a:r>
              <a:rPr lang="en-US" kern="100" dirty="0">
                <a:ea typeface="Aptos" panose="020B0004020202020204" pitchFamily="34" charset="0"/>
                <a:cs typeface="Times New Roman" panose="02020603050405020304" pitchFamily="18" charset="0"/>
              </a:rPr>
              <a:t>Jesus never acts independently of the Father </a:t>
            </a:r>
            <a:r>
              <a:rPr lang="en-US" sz="2400" kern="100" dirty="0">
                <a:ea typeface="Aptos" panose="020B0004020202020204" pitchFamily="34" charset="0"/>
                <a:cs typeface="Times New Roman" panose="02020603050405020304" pitchFamily="18" charset="0"/>
              </a:rPr>
              <a:t>(Jn. 5:19ff; 10:30)</a:t>
            </a:r>
            <a:r>
              <a:rPr lang="en-US" kern="100" dirty="0">
                <a:ea typeface="Aptos" panose="020B0004020202020204" pitchFamily="34" charset="0"/>
                <a:cs typeface="Times New Roman" panose="02020603050405020304" pitchFamily="18" charset="0"/>
              </a:rPr>
              <a:t>, but is distinct from Him </a:t>
            </a:r>
          </a:p>
        </p:txBody>
      </p:sp>
    </p:spTree>
    <p:extLst>
      <p:ext uri="{BB962C8B-B14F-4D97-AF65-F5344CB8AC3E}">
        <p14:creationId xmlns:p14="http://schemas.microsoft.com/office/powerpoint/2010/main" val="192608194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left)">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Who is the Holy Spirit?</a:t>
            </a:r>
          </a:p>
        </p:txBody>
      </p:sp>
      <p:sp>
        <p:nvSpPr>
          <p:cNvPr id="3" name="Content Placeholder 2"/>
          <p:cNvSpPr>
            <a:spLocks noGrp="1"/>
          </p:cNvSpPr>
          <p:nvPr>
            <p:ph idx="1"/>
          </p:nvPr>
        </p:nvSpPr>
        <p:spPr>
          <a:xfrm>
            <a:off x="633663" y="1600201"/>
            <a:ext cx="10972800" cy="4525963"/>
          </a:xfrm>
        </p:spPr>
        <p:txBody>
          <a:bodyPr/>
          <a:lstStyle/>
          <a:p>
            <a:pPr marR="0">
              <a:lnSpc>
                <a:spcPct val="107000"/>
              </a:lnSpc>
              <a:spcBef>
                <a:spcPts val="0"/>
              </a:spcBef>
              <a:spcAft>
                <a:spcPts val="800"/>
              </a:spcAft>
              <a:buFontTx/>
              <a:buChar char="-"/>
            </a:pPr>
            <a:r>
              <a:rPr lang="en-US" kern="100" dirty="0">
                <a:effectLst/>
                <a:ea typeface="Aptos" panose="020B0004020202020204" pitchFamily="34" charset="0"/>
                <a:cs typeface="Times New Roman" panose="02020603050405020304" pitchFamily="18" charset="0"/>
              </a:rPr>
              <a:t>The Holy Spirit is a person, not a force</a:t>
            </a:r>
          </a:p>
          <a:p>
            <a:pPr marR="0">
              <a:lnSpc>
                <a:spcPct val="107000"/>
              </a:lnSpc>
              <a:spcBef>
                <a:spcPts val="0"/>
              </a:spcBef>
              <a:spcAft>
                <a:spcPts val="800"/>
              </a:spcAft>
              <a:buFontTx/>
              <a:buChar char="-"/>
            </a:pPr>
            <a:r>
              <a:rPr lang="en-US" kern="100" dirty="0">
                <a:ea typeface="Aptos" panose="020B0004020202020204" pitchFamily="34" charset="0"/>
                <a:cs typeface="Times New Roman" panose="02020603050405020304" pitchFamily="18" charset="0"/>
              </a:rPr>
              <a:t>The Holy Spirit is fully God </a:t>
            </a:r>
          </a:p>
          <a:p>
            <a:pPr lvl="1">
              <a:lnSpc>
                <a:spcPct val="107000"/>
              </a:lnSpc>
              <a:spcBef>
                <a:spcPts val="0"/>
              </a:spcBef>
              <a:spcAft>
                <a:spcPts val="800"/>
              </a:spcAft>
              <a:buFontTx/>
              <a:buChar char="-"/>
            </a:pPr>
            <a:r>
              <a:rPr lang="en-US" kern="100" dirty="0">
                <a:effectLst/>
                <a:ea typeface="Aptos" panose="020B0004020202020204" pitchFamily="34" charset="0"/>
                <a:cs typeface="Times New Roman" panose="02020603050405020304" pitchFamily="18" charset="0"/>
              </a:rPr>
              <a:t>Just because it’s beyond our comprehension doesn’t mean it’s inherently illogical </a:t>
            </a:r>
          </a:p>
          <a:p>
            <a:pPr lvl="1">
              <a:lnSpc>
                <a:spcPct val="107000"/>
              </a:lnSpc>
              <a:spcBef>
                <a:spcPts val="0"/>
              </a:spcBef>
              <a:spcAft>
                <a:spcPts val="800"/>
              </a:spcAft>
              <a:buFontTx/>
              <a:buChar char="-"/>
            </a:pPr>
            <a:r>
              <a:rPr lang="en-US" kern="100" dirty="0">
                <a:ea typeface="Aptos" panose="020B0004020202020204" pitchFamily="34" charset="0"/>
                <a:cs typeface="Times New Roman" panose="02020603050405020304" pitchFamily="18" charset="0"/>
              </a:rPr>
              <a:t>The Spirit possess divine attributes </a:t>
            </a:r>
            <a:r>
              <a:rPr lang="en-US" sz="2400" kern="100" dirty="0">
                <a:ea typeface="Aptos" panose="020B0004020202020204" pitchFamily="34" charset="0"/>
                <a:cs typeface="Times New Roman" panose="02020603050405020304" pitchFamily="18" charset="0"/>
              </a:rPr>
              <a:t>(Ps. 139:7; Lk. 1:35; 1 Cor. 2:11; Gal. 5:22-23; Heb. 9:14b) </a:t>
            </a:r>
            <a:r>
              <a:rPr lang="en-US" kern="100" dirty="0">
                <a:ea typeface="Aptos" panose="020B0004020202020204" pitchFamily="34" charset="0"/>
                <a:cs typeface="Times New Roman" panose="02020603050405020304" pitchFamily="18" charset="0"/>
              </a:rPr>
              <a:t>and is equal with God </a:t>
            </a:r>
            <a:r>
              <a:rPr lang="en-US" sz="2400" kern="100" dirty="0">
                <a:ea typeface="Aptos" panose="020B0004020202020204" pitchFamily="34" charset="0"/>
                <a:cs typeface="Times New Roman" panose="02020603050405020304" pitchFamily="18" charset="0"/>
              </a:rPr>
              <a:t>(Ac. 5:3-4; 2 Cor. 3:17; Rom. 8:9-11; Ac. 16:6-7)</a:t>
            </a:r>
            <a:endParaRPr lang="en-US" kern="100" dirty="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19976106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left)">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Who is the Holy Spirit?</a:t>
            </a:r>
          </a:p>
        </p:txBody>
      </p:sp>
      <p:sp>
        <p:nvSpPr>
          <p:cNvPr id="3" name="Content Placeholder 2"/>
          <p:cNvSpPr>
            <a:spLocks noGrp="1"/>
          </p:cNvSpPr>
          <p:nvPr>
            <p:ph idx="1"/>
          </p:nvPr>
        </p:nvSpPr>
        <p:spPr>
          <a:xfrm>
            <a:off x="633663" y="1600201"/>
            <a:ext cx="10972800" cy="4525963"/>
          </a:xfrm>
        </p:spPr>
        <p:txBody>
          <a:bodyPr/>
          <a:lstStyle/>
          <a:p>
            <a:pPr marR="0">
              <a:lnSpc>
                <a:spcPct val="107000"/>
              </a:lnSpc>
              <a:spcBef>
                <a:spcPts val="0"/>
              </a:spcBef>
              <a:spcAft>
                <a:spcPts val="800"/>
              </a:spcAft>
              <a:buFontTx/>
              <a:buChar char="-"/>
            </a:pPr>
            <a:r>
              <a:rPr lang="en-US" kern="100" dirty="0">
                <a:effectLst/>
                <a:ea typeface="Aptos" panose="020B0004020202020204" pitchFamily="34" charset="0"/>
                <a:cs typeface="Times New Roman" panose="02020603050405020304" pitchFamily="18" charset="0"/>
              </a:rPr>
              <a:t>The Holy Spirit is a person, not a force</a:t>
            </a:r>
          </a:p>
          <a:p>
            <a:pPr marR="0">
              <a:lnSpc>
                <a:spcPct val="107000"/>
              </a:lnSpc>
              <a:spcBef>
                <a:spcPts val="0"/>
              </a:spcBef>
              <a:spcAft>
                <a:spcPts val="800"/>
              </a:spcAft>
              <a:buFontTx/>
              <a:buChar char="-"/>
            </a:pPr>
            <a:r>
              <a:rPr lang="en-US" kern="100" dirty="0">
                <a:ea typeface="Aptos" panose="020B0004020202020204" pitchFamily="34" charset="0"/>
                <a:cs typeface="Times New Roman" panose="02020603050405020304" pitchFamily="18" charset="0"/>
              </a:rPr>
              <a:t>The Holy Spirit is fully God </a:t>
            </a:r>
          </a:p>
          <a:p>
            <a:pPr marR="0">
              <a:lnSpc>
                <a:spcPct val="107000"/>
              </a:lnSpc>
              <a:spcBef>
                <a:spcPts val="0"/>
              </a:spcBef>
              <a:spcAft>
                <a:spcPts val="800"/>
              </a:spcAft>
              <a:buFontTx/>
              <a:buChar char="-"/>
            </a:pPr>
            <a:r>
              <a:rPr lang="en-US" kern="100" dirty="0">
                <a:ea typeface="Aptos" panose="020B0004020202020204" pitchFamily="34" charset="0"/>
                <a:cs typeface="Times New Roman" panose="02020603050405020304" pitchFamily="18" charset="0"/>
              </a:rPr>
              <a:t>The Holy Spirit is integral to the Christian life</a:t>
            </a:r>
          </a:p>
        </p:txBody>
      </p:sp>
    </p:spTree>
    <p:extLst>
      <p:ext uri="{BB962C8B-B14F-4D97-AF65-F5344CB8AC3E}">
        <p14:creationId xmlns:p14="http://schemas.microsoft.com/office/powerpoint/2010/main" val="3284635261"/>
      </p:ext>
    </p:extLst>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14</a:t>
            </a: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12</a:t>
            </a:r>
            <a:r>
              <a:rPr lang="en-US" kern="100" dirty="0">
                <a:effectLst/>
                <a:ea typeface="Aptos" panose="020B0004020202020204" pitchFamily="34" charset="0"/>
                <a:cs typeface="Times New Roman" panose="02020603050405020304" pitchFamily="18" charset="0"/>
              </a:rPr>
              <a:t>Very truly I tell you, whoever believes in me will do the works I have been doing, and they will do even greater things than these, because I am going to the Father. </a:t>
            </a:r>
          </a:p>
        </p:txBody>
      </p:sp>
      <p:sp>
        <p:nvSpPr>
          <p:cNvPr id="2" name="TextBox 1">
            <a:extLst>
              <a:ext uri="{FF2B5EF4-FFF2-40B4-BE49-F238E27FC236}">
                <a16:creationId xmlns:a16="http://schemas.microsoft.com/office/drawing/2014/main" id="{8DDC5AD4-F7E2-3BFD-7FE6-8595F24FB220}"/>
              </a:ext>
            </a:extLst>
          </p:cNvPr>
          <p:cNvSpPr txBox="1"/>
          <p:nvPr/>
        </p:nvSpPr>
        <p:spPr>
          <a:xfrm>
            <a:off x="6406552" y="5525999"/>
            <a:ext cx="5653176" cy="1200329"/>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7200" b="1" dirty="0">
                <a:latin typeface="Avenir Next LT Pro" panose="020B0504020202020204" pitchFamily="34" charset="0"/>
              </a:rPr>
              <a:t>EMPOWERS</a:t>
            </a:r>
            <a:endParaRPr lang="en-US" sz="3800" b="1" dirty="0">
              <a:latin typeface="Avenir Next LT Pro" panose="020B0504020202020204" pitchFamily="34" charset="0"/>
            </a:endParaRPr>
          </a:p>
        </p:txBody>
      </p:sp>
      <p:grpSp>
        <p:nvGrpSpPr>
          <p:cNvPr id="14" name="Group 13">
            <a:extLst>
              <a:ext uri="{FF2B5EF4-FFF2-40B4-BE49-F238E27FC236}">
                <a16:creationId xmlns:a16="http://schemas.microsoft.com/office/drawing/2014/main" id="{4EC1B5C4-8871-01A7-AF56-3C086C38F205}"/>
              </a:ext>
            </a:extLst>
          </p:cNvPr>
          <p:cNvGrpSpPr/>
          <p:nvPr/>
        </p:nvGrpSpPr>
        <p:grpSpPr>
          <a:xfrm>
            <a:off x="5338274" y="5325414"/>
            <a:ext cx="894350" cy="924390"/>
            <a:chOff x="5338274" y="5325414"/>
            <a:chExt cx="894350" cy="924390"/>
          </a:xfrm>
        </p:grpSpPr>
        <p:sp>
          <p:nvSpPr>
            <p:cNvPr id="5" name="TextBox 4">
              <a:extLst>
                <a:ext uri="{FF2B5EF4-FFF2-40B4-BE49-F238E27FC236}">
                  <a16:creationId xmlns:a16="http://schemas.microsoft.com/office/drawing/2014/main" id="{7733A3E1-9A65-2972-DE8F-F0B3C6A27672}"/>
                </a:ext>
              </a:extLst>
            </p:cNvPr>
            <p:cNvSpPr txBox="1"/>
            <p:nvPr/>
          </p:nvSpPr>
          <p:spPr>
            <a:xfrm>
              <a:off x="5387726" y="5449055"/>
              <a:ext cx="795446" cy="677108"/>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800" b="1" dirty="0">
                  <a:latin typeface="Avenir Next LT Pro" panose="020B0504020202020204" pitchFamily="34" charset="0"/>
                </a:rPr>
                <a:t>#1</a:t>
              </a:r>
            </a:p>
          </p:txBody>
        </p:sp>
        <p:sp>
          <p:nvSpPr>
            <p:cNvPr id="12" name="Oval 11">
              <a:extLst>
                <a:ext uri="{FF2B5EF4-FFF2-40B4-BE49-F238E27FC236}">
                  <a16:creationId xmlns:a16="http://schemas.microsoft.com/office/drawing/2014/main" id="{F49E720E-C106-33E5-B00C-AE69D88BF871}"/>
                </a:ext>
              </a:extLst>
            </p:cNvPr>
            <p:cNvSpPr/>
            <p:nvPr/>
          </p:nvSpPr>
          <p:spPr>
            <a:xfrm>
              <a:off x="5338274" y="5325414"/>
              <a:ext cx="894350" cy="924390"/>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TextBox 14">
            <a:extLst>
              <a:ext uri="{FF2B5EF4-FFF2-40B4-BE49-F238E27FC236}">
                <a16:creationId xmlns:a16="http://schemas.microsoft.com/office/drawing/2014/main" id="{4E346686-1DA6-8BBA-2CE2-59908D6107DD}"/>
              </a:ext>
            </a:extLst>
          </p:cNvPr>
          <p:cNvSpPr txBox="1"/>
          <p:nvPr/>
        </p:nvSpPr>
        <p:spPr>
          <a:xfrm>
            <a:off x="633663" y="3663951"/>
            <a:ext cx="6205268" cy="1261884"/>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800" dirty="0">
                <a:latin typeface="Perpetua" panose="02020502060401020303" pitchFamily="18" charset="0"/>
              </a:rPr>
              <a:t>Some of us feel overwhelmed by inadequacy </a:t>
            </a:r>
            <a:r>
              <a:rPr lang="en-US" sz="2400" dirty="0">
                <a:latin typeface="Perpetua" panose="02020502060401020303" pitchFamily="18" charset="0"/>
              </a:rPr>
              <a:t>(2 Cor. 3:5-6)</a:t>
            </a:r>
            <a:endParaRPr lang="en-US" sz="3800" dirty="0">
              <a:latin typeface="Perpetua" panose="02020502060401020303" pitchFamily="18" charset="0"/>
            </a:endParaRPr>
          </a:p>
        </p:txBody>
      </p:sp>
    </p:spTree>
    <p:extLst>
      <p:ext uri="{BB962C8B-B14F-4D97-AF65-F5344CB8AC3E}">
        <p14:creationId xmlns:p14="http://schemas.microsoft.com/office/powerpoint/2010/main" val="301968218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5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fade">
                                      <p:cBhvr>
                                        <p:cTn id="15"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14</a:t>
            </a: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12</a:t>
            </a:r>
            <a:r>
              <a:rPr lang="en-US" kern="100" dirty="0">
                <a:effectLst/>
                <a:ea typeface="Aptos" panose="020B0004020202020204" pitchFamily="34" charset="0"/>
                <a:cs typeface="Times New Roman" panose="02020603050405020304" pitchFamily="18" charset="0"/>
              </a:rPr>
              <a:t>Very truly I tell you, whoever believes in me will do the works I have been doing, and they will do even greater things than these, because I am going to the Father. </a:t>
            </a:r>
          </a:p>
        </p:txBody>
      </p:sp>
      <p:sp>
        <p:nvSpPr>
          <p:cNvPr id="2" name="TextBox 1">
            <a:extLst>
              <a:ext uri="{FF2B5EF4-FFF2-40B4-BE49-F238E27FC236}">
                <a16:creationId xmlns:a16="http://schemas.microsoft.com/office/drawing/2014/main" id="{8DDC5AD4-F7E2-3BFD-7FE6-8595F24FB220}"/>
              </a:ext>
            </a:extLst>
          </p:cNvPr>
          <p:cNvSpPr txBox="1"/>
          <p:nvPr/>
        </p:nvSpPr>
        <p:spPr>
          <a:xfrm>
            <a:off x="6406552" y="5525999"/>
            <a:ext cx="5653176" cy="1200329"/>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7200" b="1" dirty="0">
                <a:latin typeface="Avenir Next LT Pro" panose="020B0504020202020204" pitchFamily="34" charset="0"/>
              </a:rPr>
              <a:t>EMPOWERS</a:t>
            </a:r>
            <a:endParaRPr lang="en-US" sz="3800" b="1" dirty="0">
              <a:latin typeface="Avenir Next LT Pro" panose="020B0504020202020204" pitchFamily="34" charset="0"/>
            </a:endParaRPr>
          </a:p>
        </p:txBody>
      </p:sp>
      <p:grpSp>
        <p:nvGrpSpPr>
          <p:cNvPr id="14" name="Group 13">
            <a:extLst>
              <a:ext uri="{FF2B5EF4-FFF2-40B4-BE49-F238E27FC236}">
                <a16:creationId xmlns:a16="http://schemas.microsoft.com/office/drawing/2014/main" id="{4EC1B5C4-8871-01A7-AF56-3C086C38F205}"/>
              </a:ext>
            </a:extLst>
          </p:cNvPr>
          <p:cNvGrpSpPr/>
          <p:nvPr/>
        </p:nvGrpSpPr>
        <p:grpSpPr>
          <a:xfrm>
            <a:off x="5338274" y="5323277"/>
            <a:ext cx="894350" cy="924390"/>
            <a:chOff x="5338274" y="5325414"/>
            <a:chExt cx="894350" cy="924390"/>
          </a:xfrm>
        </p:grpSpPr>
        <p:sp>
          <p:nvSpPr>
            <p:cNvPr id="5" name="TextBox 4">
              <a:extLst>
                <a:ext uri="{FF2B5EF4-FFF2-40B4-BE49-F238E27FC236}">
                  <a16:creationId xmlns:a16="http://schemas.microsoft.com/office/drawing/2014/main" id="{7733A3E1-9A65-2972-DE8F-F0B3C6A27672}"/>
                </a:ext>
              </a:extLst>
            </p:cNvPr>
            <p:cNvSpPr txBox="1"/>
            <p:nvPr/>
          </p:nvSpPr>
          <p:spPr>
            <a:xfrm>
              <a:off x="5387726" y="5449055"/>
              <a:ext cx="795446" cy="677108"/>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800" b="1" dirty="0">
                  <a:latin typeface="Avenir Next LT Pro" panose="020B0504020202020204" pitchFamily="34" charset="0"/>
                </a:rPr>
                <a:t>#1</a:t>
              </a:r>
            </a:p>
          </p:txBody>
        </p:sp>
        <p:sp>
          <p:nvSpPr>
            <p:cNvPr id="12" name="Oval 11">
              <a:extLst>
                <a:ext uri="{FF2B5EF4-FFF2-40B4-BE49-F238E27FC236}">
                  <a16:creationId xmlns:a16="http://schemas.microsoft.com/office/drawing/2014/main" id="{F49E720E-C106-33E5-B00C-AE69D88BF871}"/>
                </a:ext>
              </a:extLst>
            </p:cNvPr>
            <p:cNvSpPr/>
            <p:nvPr/>
          </p:nvSpPr>
          <p:spPr>
            <a:xfrm>
              <a:off x="5338274" y="5325414"/>
              <a:ext cx="894350" cy="924390"/>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TextBox 14">
            <a:extLst>
              <a:ext uri="{FF2B5EF4-FFF2-40B4-BE49-F238E27FC236}">
                <a16:creationId xmlns:a16="http://schemas.microsoft.com/office/drawing/2014/main" id="{4E346686-1DA6-8BBA-2CE2-59908D6107DD}"/>
              </a:ext>
            </a:extLst>
          </p:cNvPr>
          <p:cNvSpPr txBox="1"/>
          <p:nvPr/>
        </p:nvSpPr>
        <p:spPr>
          <a:xfrm>
            <a:off x="585537" y="3465729"/>
            <a:ext cx="6205268" cy="1846659"/>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b="1" u="sng" dirty="0">
                <a:latin typeface="Perpetua" panose="02020502060401020303" pitchFamily="18" charset="0"/>
              </a:rPr>
              <a:t>Application</a:t>
            </a:r>
            <a:r>
              <a:rPr lang="en-US" sz="3800" dirty="0">
                <a:latin typeface="Perpetua" panose="02020502060401020303" pitchFamily="18" charset="0"/>
              </a:rPr>
              <a:t>: Take scary steps of faith, trusting God’s Spirit to work through you</a:t>
            </a:r>
          </a:p>
        </p:txBody>
      </p:sp>
    </p:spTree>
    <p:extLst>
      <p:ext uri="{BB962C8B-B14F-4D97-AF65-F5344CB8AC3E}">
        <p14:creationId xmlns:p14="http://schemas.microsoft.com/office/powerpoint/2010/main" val="3880124093"/>
      </p:ext>
    </p:extLst>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14</a:t>
            </a: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13</a:t>
            </a:r>
            <a:r>
              <a:rPr lang="en-US" kern="100" dirty="0">
                <a:effectLst/>
                <a:ea typeface="Aptos" panose="020B0004020202020204" pitchFamily="34" charset="0"/>
                <a:cs typeface="Times New Roman" panose="02020603050405020304" pitchFamily="18" charset="0"/>
              </a:rPr>
              <a:t>And I will do whatever you ask in my name, so that the Father may be glorified in the Son. </a:t>
            </a:r>
          </a:p>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14</a:t>
            </a:r>
            <a:r>
              <a:rPr lang="en-US" kern="100" dirty="0">
                <a:effectLst/>
                <a:ea typeface="Aptos" panose="020B0004020202020204" pitchFamily="34" charset="0"/>
                <a:cs typeface="Times New Roman" panose="02020603050405020304" pitchFamily="18" charset="0"/>
              </a:rPr>
              <a:t>You may ask me for anything in my name, and I will do it. </a:t>
            </a:r>
          </a:p>
        </p:txBody>
      </p:sp>
    </p:spTree>
    <p:extLst>
      <p:ext uri="{BB962C8B-B14F-4D97-AF65-F5344CB8AC3E}">
        <p14:creationId xmlns:p14="http://schemas.microsoft.com/office/powerpoint/2010/main" val="221637085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14</a:t>
            </a: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13</a:t>
            </a:r>
            <a:r>
              <a:rPr lang="en-US" kern="100" dirty="0">
                <a:effectLst/>
                <a:ea typeface="Aptos" panose="020B0004020202020204" pitchFamily="34" charset="0"/>
                <a:cs typeface="Times New Roman" panose="02020603050405020304" pitchFamily="18" charset="0"/>
              </a:rPr>
              <a:t>And I will do whatever you ask in my name, so that the Father may be glorified in the Son. </a:t>
            </a:r>
          </a:p>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14</a:t>
            </a:r>
            <a:r>
              <a:rPr lang="en-US" kern="100" dirty="0">
                <a:effectLst/>
                <a:ea typeface="Aptos" panose="020B0004020202020204" pitchFamily="34" charset="0"/>
                <a:cs typeface="Times New Roman" panose="02020603050405020304" pitchFamily="18" charset="0"/>
              </a:rPr>
              <a:t>You may ask me for anything in my name, and I will do it. </a:t>
            </a:r>
          </a:p>
        </p:txBody>
      </p:sp>
      <p:sp>
        <p:nvSpPr>
          <p:cNvPr id="4" name="TextBox 3">
            <a:extLst>
              <a:ext uri="{FF2B5EF4-FFF2-40B4-BE49-F238E27FC236}">
                <a16:creationId xmlns:a16="http://schemas.microsoft.com/office/drawing/2014/main" id="{0B4ABAE3-1627-84BE-0F3B-EFD44B411D95}"/>
              </a:ext>
            </a:extLst>
          </p:cNvPr>
          <p:cNvSpPr txBox="1"/>
          <p:nvPr/>
        </p:nvSpPr>
        <p:spPr>
          <a:xfrm>
            <a:off x="3496933" y="412790"/>
            <a:ext cx="8286750" cy="1846659"/>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1 John 5:14 – This is the confidence we have in approaching God: that if we ask anything </a:t>
            </a:r>
            <a:r>
              <a:rPr lang="en-US" sz="3800" b="1" u="sng" dirty="0">
                <a:latin typeface="Perpetua" panose="02020502060401020303" pitchFamily="18" charset="0"/>
              </a:rPr>
              <a:t>according to his will</a:t>
            </a:r>
            <a:r>
              <a:rPr lang="en-US" sz="3800" dirty="0">
                <a:latin typeface="Perpetua" panose="02020502060401020303" pitchFamily="18" charset="0"/>
              </a:rPr>
              <a:t>, he hears us</a:t>
            </a: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928777289"/>
      </p:ext>
    </p:extLst>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14</a:t>
            </a: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13</a:t>
            </a:r>
            <a:r>
              <a:rPr lang="en-US" kern="100" dirty="0">
                <a:effectLst/>
                <a:ea typeface="Aptos" panose="020B0004020202020204" pitchFamily="34" charset="0"/>
                <a:cs typeface="Times New Roman" panose="02020603050405020304" pitchFamily="18" charset="0"/>
              </a:rPr>
              <a:t>And I will do whatever you ask in my name, so that the Father may be glorified in the Son. </a:t>
            </a:r>
          </a:p>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14</a:t>
            </a:r>
            <a:r>
              <a:rPr lang="en-US" kern="100" dirty="0">
                <a:effectLst/>
                <a:ea typeface="Aptos" panose="020B0004020202020204" pitchFamily="34" charset="0"/>
                <a:cs typeface="Times New Roman" panose="02020603050405020304" pitchFamily="18" charset="0"/>
              </a:rPr>
              <a:t>You may ask me for anything in my name, and I will do it. </a:t>
            </a:r>
          </a:p>
        </p:txBody>
      </p:sp>
      <p:sp>
        <p:nvSpPr>
          <p:cNvPr id="2" name="TextBox 1">
            <a:extLst>
              <a:ext uri="{FF2B5EF4-FFF2-40B4-BE49-F238E27FC236}">
                <a16:creationId xmlns:a16="http://schemas.microsoft.com/office/drawing/2014/main" id="{8DDC5AD4-F7E2-3BFD-7FE6-8595F24FB220}"/>
              </a:ext>
            </a:extLst>
          </p:cNvPr>
          <p:cNvSpPr txBox="1"/>
          <p:nvPr/>
        </p:nvSpPr>
        <p:spPr>
          <a:xfrm>
            <a:off x="4623758" y="5525999"/>
            <a:ext cx="7435970" cy="1200329"/>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7200" b="1" dirty="0">
                <a:latin typeface="Avenir Next LT Pro" panose="020B0504020202020204" pitchFamily="34" charset="0"/>
              </a:rPr>
              <a:t>HELPS US PRAY</a:t>
            </a:r>
            <a:endParaRPr lang="en-US" sz="3800" b="1" dirty="0">
              <a:latin typeface="Avenir Next LT Pro" panose="020B0504020202020204" pitchFamily="34" charset="0"/>
            </a:endParaRPr>
          </a:p>
        </p:txBody>
      </p:sp>
      <p:grpSp>
        <p:nvGrpSpPr>
          <p:cNvPr id="14" name="Group 13">
            <a:extLst>
              <a:ext uri="{FF2B5EF4-FFF2-40B4-BE49-F238E27FC236}">
                <a16:creationId xmlns:a16="http://schemas.microsoft.com/office/drawing/2014/main" id="{4EC1B5C4-8871-01A7-AF56-3C086C38F205}"/>
              </a:ext>
            </a:extLst>
          </p:cNvPr>
          <p:cNvGrpSpPr/>
          <p:nvPr/>
        </p:nvGrpSpPr>
        <p:grpSpPr>
          <a:xfrm>
            <a:off x="3552188" y="5201773"/>
            <a:ext cx="894350" cy="924390"/>
            <a:chOff x="5338274" y="5325414"/>
            <a:chExt cx="894350" cy="924390"/>
          </a:xfrm>
        </p:grpSpPr>
        <p:sp>
          <p:nvSpPr>
            <p:cNvPr id="5" name="TextBox 4">
              <a:extLst>
                <a:ext uri="{FF2B5EF4-FFF2-40B4-BE49-F238E27FC236}">
                  <a16:creationId xmlns:a16="http://schemas.microsoft.com/office/drawing/2014/main" id="{7733A3E1-9A65-2972-DE8F-F0B3C6A27672}"/>
                </a:ext>
              </a:extLst>
            </p:cNvPr>
            <p:cNvSpPr txBox="1"/>
            <p:nvPr/>
          </p:nvSpPr>
          <p:spPr>
            <a:xfrm>
              <a:off x="5387726" y="5449055"/>
              <a:ext cx="795446" cy="677108"/>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800" b="1" dirty="0">
                  <a:latin typeface="Avenir Next LT Pro" panose="020B0504020202020204" pitchFamily="34" charset="0"/>
                </a:rPr>
                <a:t>#2</a:t>
              </a:r>
            </a:p>
          </p:txBody>
        </p:sp>
        <p:sp>
          <p:nvSpPr>
            <p:cNvPr id="12" name="Oval 11">
              <a:extLst>
                <a:ext uri="{FF2B5EF4-FFF2-40B4-BE49-F238E27FC236}">
                  <a16:creationId xmlns:a16="http://schemas.microsoft.com/office/drawing/2014/main" id="{F49E720E-C106-33E5-B00C-AE69D88BF871}"/>
                </a:ext>
              </a:extLst>
            </p:cNvPr>
            <p:cNvSpPr/>
            <p:nvPr/>
          </p:nvSpPr>
          <p:spPr>
            <a:xfrm>
              <a:off x="5338274" y="5325414"/>
              <a:ext cx="894350" cy="924390"/>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TextBox 3">
            <a:extLst>
              <a:ext uri="{FF2B5EF4-FFF2-40B4-BE49-F238E27FC236}">
                <a16:creationId xmlns:a16="http://schemas.microsoft.com/office/drawing/2014/main" id="{0B4ABAE3-1627-84BE-0F3B-EFD44B411D95}"/>
              </a:ext>
            </a:extLst>
          </p:cNvPr>
          <p:cNvSpPr txBox="1"/>
          <p:nvPr/>
        </p:nvSpPr>
        <p:spPr>
          <a:xfrm>
            <a:off x="3105509" y="412790"/>
            <a:ext cx="8678174" cy="2431435"/>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Romans 8:26 – In the same way, the Spirit helps us in our weakness. We do not know what we ought to pray for, but the Spirit himself intercedes for us through wordless groans.</a:t>
            </a:r>
            <a:endParaRPr lang="en-US" sz="3800" baseline="30000" dirty="0">
              <a:latin typeface="Perpetua" panose="02020502060401020303" pitchFamily="18" charset="0"/>
            </a:endParaRPr>
          </a:p>
        </p:txBody>
      </p:sp>
      <p:sp>
        <p:nvSpPr>
          <p:cNvPr id="6" name="TextBox 5">
            <a:extLst>
              <a:ext uri="{FF2B5EF4-FFF2-40B4-BE49-F238E27FC236}">
                <a16:creationId xmlns:a16="http://schemas.microsoft.com/office/drawing/2014/main" id="{39ABEDD4-AF42-206D-627A-03831C80312C}"/>
              </a:ext>
            </a:extLst>
          </p:cNvPr>
          <p:cNvSpPr txBox="1"/>
          <p:nvPr/>
        </p:nvSpPr>
        <p:spPr>
          <a:xfrm>
            <a:off x="633663" y="3763756"/>
            <a:ext cx="6205268" cy="1261884"/>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b="1" u="sng" dirty="0">
                <a:latin typeface="Perpetua" panose="02020502060401020303" pitchFamily="18" charset="0"/>
              </a:rPr>
              <a:t>Application</a:t>
            </a:r>
            <a:r>
              <a:rPr lang="en-US" sz="3800" dirty="0">
                <a:latin typeface="Perpetua" panose="02020502060401020303" pitchFamily="18" charset="0"/>
              </a:rPr>
              <a:t>: Listen to the Holy Spirit when you pray</a:t>
            </a:r>
          </a:p>
        </p:txBody>
      </p:sp>
    </p:spTree>
    <p:extLst>
      <p:ext uri="{BB962C8B-B14F-4D97-AF65-F5344CB8AC3E}">
        <p14:creationId xmlns:p14="http://schemas.microsoft.com/office/powerpoint/2010/main" val="199037150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14</a:t>
            </a: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15</a:t>
            </a:r>
            <a:r>
              <a:rPr lang="en-US" kern="100" dirty="0">
                <a:effectLst/>
                <a:ea typeface="Aptos" panose="020B0004020202020204" pitchFamily="34" charset="0"/>
                <a:cs typeface="Times New Roman" panose="02020603050405020304" pitchFamily="18" charset="0"/>
              </a:rPr>
              <a:t>If you love me, keep my commands.</a:t>
            </a:r>
          </a:p>
        </p:txBody>
      </p:sp>
      <p:sp>
        <p:nvSpPr>
          <p:cNvPr id="2" name="TextBox 1">
            <a:extLst>
              <a:ext uri="{FF2B5EF4-FFF2-40B4-BE49-F238E27FC236}">
                <a16:creationId xmlns:a16="http://schemas.microsoft.com/office/drawing/2014/main" id="{8DDC5AD4-F7E2-3BFD-7FE6-8595F24FB220}"/>
              </a:ext>
            </a:extLst>
          </p:cNvPr>
          <p:cNvSpPr txBox="1"/>
          <p:nvPr/>
        </p:nvSpPr>
        <p:spPr>
          <a:xfrm>
            <a:off x="5417388" y="5525999"/>
            <a:ext cx="6642339" cy="1200329"/>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7200" b="1" dirty="0">
                <a:latin typeface="Avenir Next LT Pro" panose="020B0504020202020204" pitchFamily="34" charset="0"/>
              </a:rPr>
              <a:t>TRANSFORMS</a:t>
            </a:r>
            <a:endParaRPr lang="en-US" sz="3800" b="1" dirty="0">
              <a:latin typeface="Avenir Next LT Pro" panose="020B0504020202020204" pitchFamily="34" charset="0"/>
            </a:endParaRPr>
          </a:p>
        </p:txBody>
      </p:sp>
      <p:grpSp>
        <p:nvGrpSpPr>
          <p:cNvPr id="14" name="Group 13">
            <a:extLst>
              <a:ext uri="{FF2B5EF4-FFF2-40B4-BE49-F238E27FC236}">
                <a16:creationId xmlns:a16="http://schemas.microsoft.com/office/drawing/2014/main" id="{4EC1B5C4-8871-01A7-AF56-3C086C38F205}"/>
              </a:ext>
            </a:extLst>
          </p:cNvPr>
          <p:cNvGrpSpPr/>
          <p:nvPr/>
        </p:nvGrpSpPr>
        <p:grpSpPr>
          <a:xfrm>
            <a:off x="4311313" y="5201773"/>
            <a:ext cx="894350" cy="924390"/>
            <a:chOff x="5338274" y="5325414"/>
            <a:chExt cx="894350" cy="924390"/>
          </a:xfrm>
        </p:grpSpPr>
        <p:sp>
          <p:nvSpPr>
            <p:cNvPr id="5" name="TextBox 4">
              <a:extLst>
                <a:ext uri="{FF2B5EF4-FFF2-40B4-BE49-F238E27FC236}">
                  <a16:creationId xmlns:a16="http://schemas.microsoft.com/office/drawing/2014/main" id="{7733A3E1-9A65-2972-DE8F-F0B3C6A27672}"/>
                </a:ext>
              </a:extLst>
            </p:cNvPr>
            <p:cNvSpPr txBox="1"/>
            <p:nvPr/>
          </p:nvSpPr>
          <p:spPr>
            <a:xfrm>
              <a:off x="5387726" y="5449055"/>
              <a:ext cx="795446" cy="677108"/>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800" b="1" dirty="0">
                  <a:latin typeface="Avenir Next LT Pro" panose="020B0504020202020204" pitchFamily="34" charset="0"/>
                </a:rPr>
                <a:t>#3</a:t>
              </a:r>
            </a:p>
          </p:txBody>
        </p:sp>
        <p:sp>
          <p:nvSpPr>
            <p:cNvPr id="12" name="Oval 11">
              <a:extLst>
                <a:ext uri="{FF2B5EF4-FFF2-40B4-BE49-F238E27FC236}">
                  <a16:creationId xmlns:a16="http://schemas.microsoft.com/office/drawing/2014/main" id="{F49E720E-C106-33E5-B00C-AE69D88BF871}"/>
                </a:ext>
              </a:extLst>
            </p:cNvPr>
            <p:cNvSpPr/>
            <p:nvPr/>
          </p:nvSpPr>
          <p:spPr>
            <a:xfrm>
              <a:off x="5338274" y="5325414"/>
              <a:ext cx="894350" cy="924390"/>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TextBox 6">
            <a:extLst>
              <a:ext uri="{FF2B5EF4-FFF2-40B4-BE49-F238E27FC236}">
                <a16:creationId xmlns:a16="http://schemas.microsoft.com/office/drawing/2014/main" id="{F5C35D5C-7260-01E1-7615-D27A3677AF4E}"/>
              </a:ext>
            </a:extLst>
          </p:cNvPr>
          <p:cNvSpPr txBox="1"/>
          <p:nvPr/>
        </p:nvSpPr>
        <p:spPr>
          <a:xfrm>
            <a:off x="862642" y="2708694"/>
            <a:ext cx="4293569" cy="677108"/>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800" dirty="0">
                <a:latin typeface="Perpetua" panose="02020502060401020303" pitchFamily="18" charset="0"/>
              </a:rPr>
              <a:t>Self cannot change self</a:t>
            </a:r>
          </a:p>
        </p:txBody>
      </p:sp>
    </p:spTree>
    <p:extLst>
      <p:ext uri="{BB962C8B-B14F-4D97-AF65-F5344CB8AC3E}">
        <p14:creationId xmlns:p14="http://schemas.microsoft.com/office/powerpoint/2010/main" val="13258924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5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14</a:t>
            </a: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15</a:t>
            </a:r>
            <a:r>
              <a:rPr lang="en-US" kern="100" dirty="0">
                <a:effectLst/>
                <a:ea typeface="Aptos" panose="020B0004020202020204" pitchFamily="34" charset="0"/>
                <a:cs typeface="Times New Roman" panose="02020603050405020304" pitchFamily="18" charset="0"/>
              </a:rPr>
              <a:t>If you love me, keep my commands.</a:t>
            </a:r>
          </a:p>
        </p:txBody>
      </p:sp>
      <p:sp>
        <p:nvSpPr>
          <p:cNvPr id="2" name="TextBox 1">
            <a:extLst>
              <a:ext uri="{FF2B5EF4-FFF2-40B4-BE49-F238E27FC236}">
                <a16:creationId xmlns:a16="http://schemas.microsoft.com/office/drawing/2014/main" id="{8DDC5AD4-F7E2-3BFD-7FE6-8595F24FB220}"/>
              </a:ext>
            </a:extLst>
          </p:cNvPr>
          <p:cNvSpPr txBox="1"/>
          <p:nvPr/>
        </p:nvSpPr>
        <p:spPr>
          <a:xfrm>
            <a:off x="5417388" y="5525999"/>
            <a:ext cx="6642339" cy="1200329"/>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7200" b="1" dirty="0">
                <a:latin typeface="Avenir Next LT Pro" panose="020B0504020202020204" pitchFamily="34" charset="0"/>
              </a:rPr>
              <a:t>TRANSFORMS</a:t>
            </a:r>
            <a:endParaRPr lang="en-US" sz="3800" b="1" dirty="0">
              <a:latin typeface="Avenir Next LT Pro" panose="020B0504020202020204" pitchFamily="34" charset="0"/>
            </a:endParaRPr>
          </a:p>
        </p:txBody>
      </p:sp>
      <p:grpSp>
        <p:nvGrpSpPr>
          <p:cNvPr id="14" name="Group 13">
            <a:extLst>
              <a:ext uri="{FF2B5EF4-FFF2-40B4-BE49-F238E27FC236}">
                <a16:creationId xmlns:a16="http://schemas.microsoft.com/office/drawing/2014/main" id="{4EC1B5C4-8871-01A7-AF56-3C086C38F205}"/>
              </a:ext>
            </a:extLst>
          </p:cNvPr>
          <p:cNvGrpSpPr/>
          <p:nvPr/>
        </p:nvGrpSpPr>
        <p:grpSpPr>
          <a:xfrm>
            <a:off x="4311313" y="5201773"/>
            <a:ext cx="894350" cy="924390"/>
            <a:chOff x="5338274" y="5325414"/>
            <a:chExt cx="894350" cy="924390"/>
          </a:xfrm>
        </p:grpSpPr>
        <p:sp>
          <p:nvSpPr>
            <p:cNvPr id="5" name="TextBox 4">
              <a:extLst>
                <a:ext uri="{FF2B5EF4-FFF2-40B4-BE49-F238E27FC236}">
                  <a16:creationId xmlns:a16="http://schemas.microsoft.com/office/drawing/2014/main" id="{7733A3E1-9A65-2972-DE8F-F0B3C6A27672}"/>
                </a:ext>
              </a:extLst>
            </p:cNvPr>
            <p:cNvSpPr txBox="1"/>
            <p:nvPr/>
          </p:nvSpPr>
          <p:spPr>
            <a:xfrm>
              <a:off x="5387726" y="5449055"/>
              <a:ext cx="795446" cy="677108"/>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800" b="1" dirty="0">
                  <a:latin typeface="Avenir Next LT Pro" panose="020B0504020202020204" pitchFamily="34" charset="0"/>
                </a:rPr>
                <a:t>#3</a:t>
              </a:r>
            </a:p>
          </p:txBody>
        </p:sp>
        <p:sp>
          <p:nvSpPr>
            <p:cNvPr id="12" name="Oval 11">
              <a:extLst>
                <a:ext uri="{FF2B5EF4-FFF2-40B4-BE49-F238E27FC236}">
                  <a16:creationId xmlns:a16="http://schemas.microsoft.com/office/drawing/2014/main" id="{F49E720E-C106-33E5-B00C-AE69D88BF871}"/>
                </a:ext>
              </a:extLst>
            </p:cNvPr>
            <p:cNvSpPr/>
            <p:nvPr/>
          </p:nvSpPr>
          <p:spPr>
            <a:xfrm>
              <a:off x="5338274" y="5325414"/>
              <a:ext cx="894350" cy="924390"/>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TextBox 3">
            <a:extLst>
              <a:ext uri="{FF2B5EF4-FFF2-40B4-BE49-F238E27FC236}">
                <a16:creationId xmlns:a16="http://schemas.microsoft.com/office/drawing/2014/main" id="{A49458A1-1A06-3591-3393-80AD66EF654C}"/>
              </a:ext>
            </a:extLst>
          </p:cNvPr>
          <p:cNvSpPr txBox="1"/>
          <p:nvPr/>
        </p:nvSpPr>
        <p:spPr>
          <a:xfrm>
            <a:off x="585537" y="3465729"/>
            <a:ext cx="7506040" cy="1261884"/>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b="1" u="sng" dirty="0">
                <a:latin typeface="Perpetua" panose="02020502060401020303" pitchFamily="18" charset="0"/>
              </a:rPr>
              <a:t>Application</a:t>
            </a:r>
            <a:r>
              <a:rPr lang="en-US" sz="3800" dirty="0">
                <a:latin typeface="Perpetua" panose="02020502060401020303" pitchFamily="18" charset="0"/>
              </a:rPr>
              <a:t>: Admit your helplessness to God and ask Him to change you</a:t>
            </a:r>
          </a:p>
        </p:txBody>
      </p:sp>
    </p:spTree>
    <p:extLst>
      <p:ext uri="{BB962C8B-B14F-4D97-AF65-F5344CB8AC3E}">
        <p14:creationId xmlns:p14="http://schemas.microsoft.com/office/powerpoint/2010/main" val="1611533174"/>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13</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33</a:t>
            </a:r>
            <a:r>
              <a:rPr lang="en-US" dirty="0"/>
              <a:t>My children, I will be with you only a little longer. You will look for me, and just as I told the Jews, so I tell you now: Where I am going, you cannot come.</a:t>
            </a:r>
          </a:p>
          <a:p>
            <a:pPr marL="0" indent="0">
              <a:buNone/>
            </a:pPr>
            <a:r>
              <a:rPr lang="en-US" baseline="30000" dirty="0"/>
              <a:t>36</a:t>
            </a:r>
            <a:r>
              <a:rPr lang="en-US" dirty="0"/>
              <a:t>Simon Peter asked him, “Lord, where are you going?” </a:t>
            </a:r>
          </a:p>
          <a:p>
            <a:pPr marL="0" indent="0">
              <a:buNone/>
            </a:pPr>
            <a:r>
              <a:rPr lang="en-US" dirty="0"/>
              <a:t>Jesus replied, “Where I am going, you cannot follow now, but you will follow later.” </a:t>
            </a:r>
          </a:p>
        </p:txBody>
      </p:sp>
    </p:spTree>
    <p:extLst>
      <p:ext uri="{BB962C8B-B14F-4D97-AF65-F5344CB8AC3E}">
        <p14:creationId xmlns:p14="http://schemas.microsoft.com/office/powerpoint/2010/main" val="203443662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14</a:t>
            </a: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16</a:t>
            </a:r>
            <a:r>
              <a:rPr lang="en-US" kern="100" dirty="0">
                <a:effectLst/>
                <a:ea typeface="Aptos" panose="020B0004020202020204" pitchFamily="34" charset="0"/>
                <a:cs typeface="Times New Roman" panose="02020603050405020304" pitchFamily="18" charset="0"/>
              </a:rPr>
              <a:t>And I will ask the Father, and he will give you another advocate to help you and </a:t>
            </a:r>
            <a:r>
              <a:rPr lang="en-US" b="1" u="sng" kern="100" dirty="0">
                <a:effectLst/>
                <a:ea typeface="Aptos" panose="020B0004020202020204" pitchFamily="34" charset="0"/>
                <a:cs typeface="Times New Roman" panose="02020603050405020304" pitchFamily="18" charset="0"/>
              </a:rPr>
              <a:t>be with you forever</a:t>
            </a:r>
            <a:r>
              <a:rPr lang="en-US" kern="100" dirty="0">
                <a:effectLst/>
                <a:ea typeface="Aptos" panose="020B0004020202020204" pitchFamily="34" charset="0"/>
                <a:cs typeface="Times New Roman" panose="02020603050405020304" pitchFamily="18" charset="0"/>
              </a:rPr>
              <a:t> – </a:t>
            </a:r>
          </a:p>
        </p:txBody>
      </p:sp>
      <p:sp>
        <p:nvSpPr>
          <p:cNvPr id="2" name="TextBox 1">
            <a:extLst>
              <a:ext uri="{FF2B5EF4-FFF2-40B4-BE49-F238E27FC236}">
                <a16:creationId xmlns:a16="http://schemas.microsoft.com/office/drawing/2014/main" id="{8DDC5AD4-F7E2-3BFD-7FE6-8595F24FB220}"/>
              </a:ext>
            </a:extLst>
          </p:cNvPr>
          <p:cNvSpPr txBox="1"/>
          <p:nvPr/>
        </p:nvSpPr>
        <p:spPr>
          <a:xfrm>
            <a:off x="8883313" y="5525999"/>
            <a:ext cx="3176414" cy="1200329"/>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7200" b="1" dirty="0">
                <a:latin typeface="Avenir Next LT Pro" panose="020B0504020202020204" pitchFamily="34" charset="0"/>
              </a:rPr>
              <a:t>SEALS</a:t>
            </a:r>
            <a:endParaRPr lang="en-US" sz="3800" b="1" dirty="0">
              <a:latin typeface="Avenir Next LT Pro" panose="020B0504020202020204" pitchFamily="34" charset="0"/>
            </a:endParaRPr>
          </a:p>
        </p:txBody>
      </p:sp>
      <p:grpSp>
        <p:nvGrpSpPr>
          <p:cNvPr id="14" name="Group 13">
            <a:extLst>
              <a:ext uri="{FF2B5EF4-FFF2-40B4-BE49-F238E27FC236}">
                <a16:creationId xmlns:a16="http://schemas.microsoft.com/office/drawing/2014/main" id="{4EC1B5C4-8871-01A7-AF56-3C086C38F205}"/>
              </a:ext>
            </a:extLst>
          </p:cNvPr>
          <p:cNvGrpSpPr/>
          <p:nvPr/>
        </p:nvGrpSpPr>
        <p:grpSpPr>
          <a:xfrm>
            <a:off x="7761877" y="5201773"/>
            <a:ext cx="894350" cy="924390"/>
            <a:chOff x="5338274" y="5325414"/>
            <a:chExt cx="894350" cy="924390"/>
          </a:xfrm>
        </p:grpSpPr>
        <p:sp>
          <p:nvSpPr>
            <p:cNvPr id="5" name="TextBox 4">
              <a:extLst>
                <a:ext uri="{FF2B5EF4-FFF2-40B4-BE49-F238E27FC236}">
                  <a16:creationId xmlns:a16="http://schemas.microsoft.com/office/drawing/2014/main" id="{7733A3E1-9A65-2972-DE8F-F0B3C6A27672}"/>
                </a:ext>
              </a:extLst>
            </p:cNvPr>
            <p:cNvSpPr txBox="1"/>
            <p:nvPr/>
          </p:nvSpPr>
          <p:spPr>
            <a:xfrm>
              <a:off x="5387726" y="5449055"/>
              <a:ext cx="795446" cy="677108"/>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800" b="1" dirty="0">
                  <a:latin typeface="Avenir Next LT Pro" panose="020B0504020202020204" pitchFamily="34" charset="0"/>
                </a:rPr>
                <a:t>#4</a:t>
              </a:r>
            </a:p>
          </p:txBody>
        </p:sp>
        <p:sp>
          <p:nvSpPr>
            <p:cNvPr id="12" name="Oval 11">
              <a:extLst>
                <a:ext uri="{FF2B5EF4-FFF2-40B4-BE49-F238E27FC236}">
                  <a16:creationId xmlns:a16="http://schemas.microsoft.com/office/drawing/2014/main" id="{F49E720E-C106-33E5-B00C-AE69D88BF871}"/>
                </a:ext>
              </a:extLst>
            </p:cNvPr>
            <p:cNvSpPr/>
            <p:nvPr/>
          </p:nvSpPr>
          <p:spPr>
            <a:xfrm>
              <a:off x="5338274" y="5325414"/>
              <a:ext cx="894350" cy="924390"/>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60270875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14</a:t>
            </a: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16</a:t>
            </a:r>
            <a:r>
              <a:rPr lang="en-US" kern="100" dirty="0">
                <a:effectLst/>
                <a:ea typeface="Aptos" panose="020B0004020202020204" pitchFamily="34" charset="0"/>
                <a:cs typeface="Times New Roman" panose="02020603050405020304" pitchFamily="18" charset="0"/>
              </a:rPr>
              <a:t>And I will ask the Father, and he will give you another advocate to help you and </a:t>
            </a:r>
            <a:r>
              <a:rPr lang="en-US" b="1" u="sng" kern="100" dirty="0">
                <a:effectLst/>
                <a:ea typeface="Aptos" panose="020B0004020202020204" pitchFamily="34" charset="0"/>
                <a:cs typeface="Times New Roman" panose="02020603050405020304" pitchFamily="18" charset="0"/>
              </a:rPr>
              <a:t>be with you forever</a:t>
            </a:r>
            <a:r>
              <a:rPr lang="en-US" kern="100" dirty="0">
                <a:effectLst/>
                <a:ea typeface="Aptos" panose="020B0004020202020204" pitchFamily="34" charset="0"/>
                <a:cs typeface="Times New Roman" panose="02020603050405020304" pitchFamily="18" charset="0"/>
              </a:rPr>
              <a:t> – </a:t>
            </a:r>
          </a:p>
        </p:txBody>
      </p:sp>
      <p:sp>
        <p:nvSpPr>
          <p:cNvPr id="2" name="TextBox 1">
            <a:extLst>
              <a:ext uri="{FF2B5EF4-FFF2-40B4-BE49-F238E27FC236}">
                <a16:creationId xmlns:a16="http://schemas.microsoft.com/office/drawing/2014/main" id="{8DDC5AD4-F7E2-3BFD-7FE6-8595F24FB220}"/>
              </a:ext>
            </a:extLst>
          </p:cNvPr>
          <p:cNvSpPr txBox="1"/>
          <p:nvPr/>
        </p:nvSpPr>
        <p:spPr>
          <a:xfrm>
            <a:off x="8883313" y="5525999"/>
            <a:ext cx="3176414" cy="1200329"/>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7200" b="1" dirty="0">
                <a:latin typeface="Avenir Next LT Pro" panose="020B0504020202020204" pitchFamily="34" charset="0"/>
              </a:rPr>
              <a:t>SEALS</a:t>
            </a:r>
            <a:endParaRPr lang="en-US" sz="3800" b="1" dirty="0">
              <a:latin typeface="Avenir Next LT Pro" panose="020B0504020202020204" pitchFamily="34" charset="0"/>
            </a:endParaRPr>
          </a:p>
        </p:txBody>
      </p:sp>
      <p:grpSp>
        <p:nvGrpSpPr>
          <p:cNvPr id="14" name="Group 13">
            <a:extLst>
              <a:ext uri="{FF2B5EF4-FFF2-40B4-BE49-F238E27FC236}">
                <a16:creationId xmlns:a16="http://schemas.microsoft.com/office/drawing/2014/main" id="{4EC1B5C4-8871-01A7-AF56-3C086C38F205}"/>
              </a:ext>
            </a:extLst>
          </p:cNvPr>
          <p:cNvGrpSpPr/>
          <p:nvPr/>
        </p:nvGrpSpPr>
        <p:grpSpPr>
          <a:xfrm>
            <a:off x="7761877" y="5201773"/>
            <a:ext cx="894350" cy="924390"/>
            <a:chOff x="5338274" y="5325414"/>
            <a:chExt cx="894350" cy="924390"/>
          </a:xfrm>
        </p:grpSpPr>
        <p:sp>
          <p:nvSpPr>
            <p:cNvPr id="5" name="TextBox 4">
              <a:extLst>
                <a:ext uri="{FF2B5EF4-FFF2-40B4-BE49-F238E27FC236}">
                  <a16:creationId xmlns:a16="http://schemas.microsoft.com/office/drawing/2014/main" id="{7733A3E1-9A65-2972-DE8F-F0B3C6A27672}"/>
                </a:ext>
              </a:extLst>
            </p:cNvPr>
            <p:cNvSpPr txBox="1"/>
            <p:nvPr/>
          </p:nvSpPr>
          <p:spPr>
            <a:xfrm>
              <a:off x="5387726" y="5449055"/>
              <a:ext cx="795446" cy="677108"/>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800" b="1" dirty="0">
                  <a:latin typeface="Avenir Next LT Pro" panose="020B0504020202020204" pitchFamily="34" charset="0"/>
                </a:rPr>
                <a:t>#4</a:t>
              </a:r>
            </a:p>
          </p:txBody>
        </p:sp>
        <p:sp>
          <p:nvSpPr>
            <p:cNvPr id="12" name="Oval 11">
              <a:extLst>
                <a:ext uri="{FF2B5EF4-FFF2-40B4-BE49-F238E27FC236}">
                  <a16:creationId xmlns:a16="http://schemas.microsoft.com/office/drawing/2014/main" id="{F49E720E-C106-33E5-B00C-AE69D88BF871}"/>
                </a:ext>
              </a:extLst>
            </p:cNvPr>
            <p:cNvSpPr/>
            <p:nvPr/>
          </p:nvSpPr>
          <p:spPr>
            <a:xfrm>
              <a:off x="5338274" y="5325414"/>
              <a:ext cx="894350" cy="924390"/>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TextBox 3">
            <a:extLst>
              <a:ext uri="{FF2B5EF4-FFF2-40B4-BE49-F238E27FC236}">
                <a16:creationId xmlns:a16="http://schemas.microsoft.com/office/drawing/2014/main" id="{F305C914-3360-DA8A-8207-7CAC551D1108}"/>
              </a:ext>
            </a:extLst>
          </p:cNvPr>
          <p:cNvSpPr txBox="1"/>
          <p:nvPr/>
        </p:nvSpPr>
        <p:spPr>
          <a:xfrm>
            <a:off x="585537" y="3465729"/>
            <a:ext cx="7506040" cy="1261884"/>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b="1" u="sng" dirty="0">
                <a:latin typeface="Perpetua" panose="02020502060401020303" pitchFamily="18" charset="0"/>
              </a:rPr>
              <a:t>Application</a:t>
            </a:r>
            <a:r>
              <a:rPr lang="en-US" sz="3800" dirty="0">
                <a:latin typeface="Perpetua" panose="02020502060401020303" pitchFamily="18" charset="0"/>
              </a:rPr>
              <a:t>: You don’t need to worry about God leaving or abandoning you</a:t>
            </a:r>
          </a:p>
        </p:txBody>
      </p:sp>
    </p:spTree>
    <p:extLst>
      <p:ext uri="{BB962C8B-B14F-4D97-AF65-F5344CB8AC3E}">
        <p14:creationId xmlns:p14="http://schemas.microsoft.com/office/powerpoint/2010/main" val="1332043289"/>
      </p:ext>
    </p:extLst>
  </p:cSld>
  <p:clrMapOvr>
    <a:masterClrMapping/>
  </p:clrMapOvr>
  <p:transition>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14</a:t>
            </a: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17</a:t>
            </a:r>
            <a:r>
              <a:rPr lang="en-US" kern="100" dirty="0">
                <a:effectLst/>
                <a:ea typeface="Aptos" panose="020B0004020202020204" pitchFamily="34" charset="0"/>
                <a:cs typeface="Times New Roman" panose="02020603050405020304" pitchFamily="18" charset="0"/>
              </a:rPr>
              <a:t>the Spirit of truth. The world cannot accept him, because it neither sees him nor knows him. But you know him, for he lives with you and will be in you. </a:t>
            </a:r>
          </a:p>
          <a:p>
            <a:pPr marL="0" indent="0">
              <a:lnSpc>
                <a:spcPct val="107000"/>
              </a:lnSpc>
              <a:spcBef>
                <a:spcPts val="0"/>
              </a:spcBef>
              <a:spcAft>
                <a:spcPts val="800"/>
              </a:spcAft>
              <a:buNone/>
            </a:pPr>
            <a:r>
              <a:rPr lang="en-US" kern="100" baseline="30000" dirty="0">
                <a:ea typeface="Aptos" panose="020B0004020202020204" pitchFamily="34" charset="0"/>
                <a:cs typeface="Times New Roman" panose="02020603050405020304" pitchFamily="18" charset="0"/>
              </a:rPr>
              <a:t>23</a:t>
            </a:r>
            <a:r>
              <a:rPr lang="en-US" kern="100" dirty="0">
                <a:effectLst/>
                <a:ea typeface="Aptos" panose="020B0004020202020204" pitchFamily="34" charset="0"/>
                <a:cs typeface="Times New Roman" panose="02020603050405020304" pitchFamily="18" charset="0"/>
              </a:rPr>
              <a:t>Jesus replied, “Anyone who loves me will obey my teaching. My Father will love them, and we will come to them and make our home with them. </a:t>
            </a:r>
          </a:p>
          <a:p>
            <a:pPr marL="0" marR="0" indent="0">
              <a:lnSpc>
                <a:spcPct val="107000"/>
              </a:lnSpc>
              <a:spcBef>
                <a:spcPts val="0"/>
              </a:spcBef>
              <a:spcAft>
                <a:spcPts val="800"/>
              </a:spcAft>
              <a:buNone/>
            </a:pPr>
            <a:endParaRPr lang="en-US" kern="100" baseline="30000" dirty="0">
              <a:effectLst/>
              <a:ea typeface="Aptos" panose="020B000402020202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8DDC5AD4-F7E2-3BFD-7FE6-8595F24FB220}"/>
              </a:ext>
            </a:extLst>
          </p:cNvPr>
          <p:cNvSpPr txBox="1"/>
          <p:nvPr/>
        </p:nvSpPr>
        <p:spPr>
          <a:xfrm>
            <a:off x="7125419" y="5525999"/>
            <a:ext cx="4934308" cy="1200329"/>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7200" b="1" dirty="0">
                <a:latin typeface="Avenir Next LT Pro" panose="020B0504020202020204" pitchFamily="34" charset="0"/>
              </a:rPr>
              <a:t>INDWELLS</a:t>
            </a:r>
            <a:endParaRPr lang="en-US" sz="3800" b="1" dirty="0">
              <a:latin typeface="Avenir Next LT Pro" panose="020B0504020202020204" pitchFamily="34" charset="0"/>
            </a:endParaRPr>
          </a:p>
        </p:txBody>
      </p:sp>
      <p:grpSp>
        <p:nvGrpSpPr>
          <p:cNvPr id="14" name="Group 13">
            <a:extLst>
              <a:ext uri="{FF2B5EF4-FFF2-40B4-BE49-F238E27FC236}">
                <a16:creationId xmlns:a16="http://schemas.microsoft.com/office/drawing/2014/main" id="{4EC1B5C4-8871-01A7-AF56-3C086C38F205}"/>
              </a:ext>
            </a:extLst>
          </p:cNvPr>
          <p:cNvGrpSpPr/>
          <p:nvPr/>
        </p:nvGrpSpPr>
        <p:grpSpPr>
          <a:xfrm>
            <a:off x="6088352" y="5201773"/>
            <a:ext cx="894350" cy="924390"/>
            <a:chOff x="5338274" y="5325414"/>
            <a:chExt cx="894350" cy="924390"/>
          </a:xfrm>
        </p:grpSpPr>
        <p:sp>
          <p:nvSpPr>
            <p:cNvPr id="5" name="TextBox 4">
              <a:extLst>
                <a:ext uri="{FF2B5EF4-FFF2-40B4-BE49-F238E27FC236}">
                  <a16:creationId xmlns:a16="http://schemas.microsoft.com/office/drawing/2014/main" id="{7733A3E1-9A65-2972-DE8F-F0B3C6A27672}"/>
                </a:ext>
              </a:extLst>
            </p:cNvPr>
            <p:cNvSpPr txBox="1"/>
            <p:nvPr/>
          </p:nvSpPr>
          <p:spPr>
            <a:xfrm>
              <a:off x="5387726" y="5449055"/>
              <a:ext cx="795446" cy="677108"/>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800" b="1" dirty="0">
                  <a:latin typeface="Avenir Next LT Pro" panose="020B0504020202020204" pitchFamily="34" charset="0"/>
                </a:rPr>
                <a:t>#5</a:t>
              </a:r>
            </a:p>
          </p:txBody>
        </p:sp>
        <p:sp>
          <p:nvSpPr>
            <p:cNvPr id="12" name="Oval 11">
              <a:extLst>
                <a:ext uri="{FF2B5EF4-FFF2-40B4-BE49-F238E27FC236}">
                  <a16:creationId xmlns:a16="http://schemas.microsoft.com/office/drawing/2014/main" id="{F49E720E-C106-33E5-B00C-AE69D88BF871}"/>
                </a:ext>
              </a:extLst>
            </p:cNvPr>
            <p:cNvSpPr/>
            <p:nvPr/>
          </p:nvSpPr>
          <p:spPr>
            <a:xfrm>
              <a:off x="5338274" y="5325414"/>
              <a:ext cx="894350" cy="924390"/>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1241543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par>
                                <p:cTn id="13" presetID="10" presetClass="entr" presetSubtype="0"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14</a:t>
            </a: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17</a:t>
            </a:r>
            <a:r>
              <a:rPr lang="en-US" kern="100" dirty="0">
                <a:effectLst/>
                <a:ea typeface="Aptos" panose="020B0004020202020204" pitchFamily="34" charset="0"/>
                <a:cs typeface="Times New Roman" panose="02020603050405020304" pitchFamily="18" charset="0"/>
              </a:rPr>
              <a:t>the Spirit of truth. The world cannot accept him, because it neither sees him nor knows him. But you know him, for he lives with you and will be in you. </a:t>
            </a:r>
          </a:p>
          <a:p>
            <a:pPr marL="0" indent="0">
              <a:lnSpc>
                <a:spcPct val="107000"/>
              </a:lnSpc>
              <a:spcBef>
                <a:spcPts val="0"/>
              </a:spcBef>
              <a:spcAft>
                <a:spcPts val="800"/>
              </a:spcAft>
              <a:buNone/>
            </a:pPr>
            <a:r>
              <a:rPr lang="en-US" kern="100" baseline="30000" dirty="0">
                <a:ea typeface="Aptos" panose="020B0004020202020204" pitchFamily="34" charset="0"/>
                <a:cs typeface="Times New Roman" panose="02020603050405020304" pitchFamily="18" charset="0"/>
              </a:rPr>
              <a:t>23</a:t>
            </a:r>
            <a:r>
              <a:rPr lang="en-US" kern="100" dirty="0">
                <a:effectLst/>
                <a:ea typeface="Aptos" panose="020B0004020202020204" pitchFamily="34" charset="0"/>
                <a:cs typeface="Times New Roman" panose="02020603050405020304" pitchFamily="18" charset="0"/>
              </a:rPr>
              <a:t>Jesus replied, “Anyone who loves me will obey my teaching. My Father will love them, and we will come to them and make our home with them. </a:t>
            </a:r>
          </a:p>
          <a:p>
            <a:pPr marL="0" marR="0" indent="0">
              <a:lnSpc>
                <a:spcPct val="107000"/>
              </a:lnSpc>
              <a:spcBef>
                <a:spcPts val="0"/>
              </a:spcBef>
              <a:spcAft>
                <a:spcPts val="800"/>
              </a:spcAft>
              <a:buNone/>
            </a:pPr>
            <a:endParaRPr lang="en-US" kern="100" baseline="30000" dirty="0">
              <a:effectLst/>
              <a:ea typeface="Aptos" panose="020B000402020202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8DDC5AD4-F7E2-3BFD-7FE6-8595F24FB220}"/>
              </a:ext>
            </a:extLst>
          </p:cNvPr>
          <p:cNvSpPr txBox="1"/>
          <p:nvPr/>
        </p:nvSpPr>
        <p:spPr>
          <a:xfrm>
            <a:off x="7125419" y="5525999"/>
            <a:ext cx="4934308" cy="1200329"/>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7200" b="1" dirty="0">
                <a:latin typeface="Avenir Next LT Pro" panose="020B0504020202020204" pitchFamily="34" charset="0"/>
              </a:rPr>
              <a:t>INDWELLS</a:t>
            </a:r>
            <a:endParaRPr lang="en-US" sz="3800" b="1" dirty="0">
              <a:latin typeface="Avenir Next LT Pro" panose="020B0504020202020204" pitchFamily="34" charset="0"/>
            </a:endParaRPr>
          </a:p>
        </p:txBody>
      </p:sp>
      <p:grpSp>
        <p:nvGrpSpPr>
          <p:cNvPr id="14" name="Group 13">
            <a:extLst>
              <a:ext uri="{FF2B5EF4-FFF2-40B4-BE49-F238E27FC236}">
                <a16:creationId xmlns:a16="http://schemas.microsoft.com/office/drawing/2014/main" id="{4EC1B5C4-8871-01A7-AF56-3C086C38F205}"/>
              </a:ext>
            </a:extLst>
          </p:cNvPr>
          <p:cNvGrpSpPr/>
          <p:nvPr/>
        </p:nvGrpSpPr>
        <p:grpSpPr>
          <a:xfrm>
            <a:off x="6088352" y="5201773"/>
            <a:ext cx="894350" cy="924390"/>
            <a:chOff x="5338274" y="5325414"/>
            <a:chExt cx="894350" cy="924390"/>
          </a:xfrm>
        </p:grpSpPr>
        <p:sp>
          <p:nvSpPr>
            <p:cNvPr id="5" name="TextBox 4">
              <a:extLst>
                <a:ext uri="{FF2B5EF4-FFF2-40B4-BE49-F238E27FC236}">
                  <a16:creationId xmlns:a16="http://schemas.microsoft.com/office/drawing/2014/main" id="{7733A3E1-9A65-2972-DE8F-F0B3C6A27672}"/>
                </a:ext>
              </a:extLst>
            </p:cNvPr>
            <p:cNvSpPr txBox="1"/>
            <p:nvPr/>
          </p:nvSpPr>
          <p:spPr>
            <a:xfrm>
              <a:off x="5387726" y="5449055"/>
              <a:ext cx="795446" cy="677108"/>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800" b="1" dirty="0">
                  <a:latin typeface="Avenir Next LT Pro" panose="020B0504020202020204" pitchFamily="34" charset="0"/>
                </a:rPr>
                <a:t>#5</a:t>
              </a:r>
            </a:p>
          </p:txBody>
        </p:sp>
        <p:sp>
          <p:nvSpPr>
            <p:cNvPr id="12" name="Oval 11">
              <a:extLst>
                <a:ext uri="{FF2B5EF4-FFF2-40B4-BE49-F238E27FC236}">
                  <a16:creationId xmlns:a16="http://schemas.microsoft.com/office/drawing/2014/main" id="{F49E720E-C106-33E5-B00C-AE69D88BF871}"/>
                </a:ext>
              </a:extLst>
            </p:cNvPr>
            <p:cNvSpPr/>
            <p:nvPr/>
          </p:nvSpPr>
          <p:spPr>
            <a:xfrm>
              <a:off x="5338274" y="5325414"/>
              <a:ext cx="894350" cy="924390"/>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extBox 5">
            <a:extLst>
              <a:ext uri="{FF2B5EF4-FFF2-40B4-BE49-F238E27FC236}">
                <a16:creationId xmlns:a16="http://schemas.microsoft.com/office/drawing/2014/main" id="{1749A4AC-BEA0-9200-1E3D-E4E72AB87CA6}"/>
              </a:ext>
            </a:extLst>
          </p:cNvPr>
          <p:cNvSpPr txBox="1"/>
          <p:nvPr/>
        </p:nvSpPr>
        <p:spPr>
          <a:xfrm>
            <a:off x="585537" y="3465729"/>
            <a:ext cx="7506040" cy="1261884"/>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b="1" u="sng" dirty="0">
                <a:latin typeface="Perpetua" panose="02020502060401020303" pitchFamily="18" charset="0"/>
              </a:rPr>
              <a:t>Application</a:t>
            </a:r>
            <a:r>
              <a:rPr lang="en-US" sz="3800" dirty="0">
                <a:latin typeface="Perpetua" panose="02020502060401020303" pitchFamily="18" charset="0"/>
              </a:rPr>
              <a:t>: You can have amazing intimacy with God</a:t>
            </a:r>
          </a:p>
        </p:txBody>
      </p:sp>
    </p:spTree>
    <p:extLst>
      <p:ext uri="{BB962C8B-B14F-4D97-AF65-F5344CB8AC3E}">
        <p14:creationId xmlns:p14="http://schemas.microsoft.com/office/powerpoint/2010/main" val="401665968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par>
                                <p:cTn id="13" presetID="10" presetClass="entr" presetSubtype="0"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500"/>
                                        <p:tgtEl>
                                          <p:spTgt spid="14"/>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E891C34F-E0C2-FF5A-8F37-1F3374AE52DA}"/>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1381239"/>
            <a:ext cx="1415143" cy="1415143"/>
          </a:xfrm>
        </p:spPr>
      </p:pic>
      <p:sp>
        <p:nvSpPr>
          <p:cNvPr id="6" name="TextBox 5">
            <a:extLst>
              <a:ext uri="{FF2B5EF4-FFF2-40B4-BE49-F238E27FC236}">
                <a16:creationId xmlns:a16="http://schemas.microsoft.com/office/drawing/2014/main" id="{B641E505-B92C-6F5D-71C9-193BC56D75FE}"/>
              </a:ext>
            </a:extLst>
          </p:cNvPr>
          <p:cNvSpPr txBox="1"/>
          <p:nvPr/>
        </p:nvSpPr>
        <p:spPr>
          <a:xfrm>
            <a:off x="1317170" y="1915886"/>
            <a:ext cx="6118799" cy="2554545"/>
          </a:xfrm>
          <a:prstGeom prst="rect">
            <a:avLst/>
          </a:prstGeom>
          <a:noFill/>
          <a:ln w="25400">
            <a:noFill/>
          </a:ln>
        </p:spPr>
        <p:txBody>
          <a:bodyPr wrap="square" rtlCol="0">
            <a:spAutoFit/>
          </a:bodyPr>
          <a:lstStyle/>
          <a:p>
            <a:r>
              <a:rPr lang="en-US" sz="4000" dirty="0">
                <a:latin typeface="Garamond" pitchFamily="18" charset="0"/>
              </a:rPr>
              <a:t>It would seem that admission to the inner circle of deepening intimacy with God is the outcome of </a:t>
            </a:r>
            <a:r>
              <a:rPr lang="en-US" sz="4000" i="1" dirty="0">
                <a:latin typeface="Garamond" pitchFamily="18" charset="0"/>
              </a:rPr>
              <a:t>deep desire</a:t>
            </a:r>
            <a:r>
              <a:rPr lang="en-US" sz="4000" dirty="0">
                <a:latin typeface="Garamond" pitchFamily="18" charset="0"/>
              </a:rPr>
              <a:t>. </a:t>
            </a:r>
          </a:p>
        </p:txBody>
      </p:sp>
      <p:sp>
        <p:nvSpPr>
          <p:cNvPr id="7" name="TextBox 6">
            <a:extLst>
              <a:ext uri="{FF2B5EF4-FFF2-40B4-BE49-F238E27FC236}">
                <a16:creationId xmlns:a16="http://schemas.microsoft.com/office/drawing/2014/main" id="{C43C199D-472B-0550-E2FC-C99D345778C8}"/>
              </a:ext>
            </a:extLst>
          </p:cNvPr>
          <p:cNvSpPr txBox="1"/>
          <p:nvPr/>
        </p:nvSpPr>
        <p:spPr>
          <a:xfrm>
            <a:off x="293298" y="35996"/>
            <a:ext cx="5900673" cy="1600438"/>
          </a:xfrm>
          <a:prstGeom prst="rect">
            <a:avLst/>
          </a:prstGeom>
          <a:noFill/>
          <a:ln w="25400">
            <a:noFill/>
          </a:ln>
        </p:spPr>
        <p:txBody>
          <a:bodyPr wrap="square" rtlCol="0">
            <a:spAutoFit/>
          </a:bodyPr>
          <a:lstStyle/>
          <a:p>
            <a:r>
              <a:rPr lang="en-US" sz="5000" dirty="0">
                <a:latin typeface="Perpetua" panose="02020502060401020303" pitchFamily="18" charset="0"/>
              </a:rPr>
              <a:t>J. Oswald Sanders</a:t>
            </a:r>
          </a:p>
          <a:p>
            <a:r>
              <a:rPr lang="en-US" sz="2400" dirty="0">
                <a:latin typeface="Perpetua" panose="02020502060401020303" pitchFamily="18" charset="0"/>
              </a:rPr>
              <a:t>(Christian author)</a:t>
            </a:r>
            <a:br>
              <a:rPr lang="en-US" sz="5000" dirty="0">
                <a:latin typeface="Perpetua" panose="02020502060401020303" pitchFamily="18" charset="0"/>
              </a:rPr>
            </a:br>
            <a:r>
              <a:rPr lang="en-US" sz="2400" i="1" dirty="0">
                <a:latin typeface="Perpetua" panose="02020502060401020303" pitchFamily="18" charset="0"/>
              </a:rPr>
              <a:t>Enjoying Intimacy with God</a:t>
            </a:r>
            <a:r>
              <a:rPr lang="en-US" sz="2400" dirty="0">
                <a:latin typeface="Perpetua" panose="02020502060401020303" pitchFamily="18" charset="0"/>
              </a:rPr>
              <a:t>, p.18</a:t>
            </a:r>
            <a:endParaRPr lang="en-US" sz="5000" dirty="0">
              <a:latin typeface="Perpetua" panose="02020502060401020303" pitchFamily="18" charset="0"/>
            </a:endParaRPr>
          </a:p>
        </p:txBody>
      </p:sp>
    </p:spTree>
    <p:extLst>
      <p:ext uri="{BB962C8B-B14F-4D97-AF65-F5344CB8AC3E}">
        <p14:creationId xmlns:p14="http://schemas.microsoft.com/office/powerpoint/2010/main" val="293458708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E891C34F-E0C2-FF5A-8F37-1F3374AE52DA}"/>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1381239"/>
            <a:ext cx="1415143" cy="1415143"/>
          </a:xfrm>
        </p:spPr>
      </p:pic>
      <p:sp>
        <p:nvSpPr>
          <p:cNvPr id="6" name="TextBox 5">
            <a:extLst>
              <a:ext uri="{FF2B5EF4-FFF2-40B4-BE49-F238E27FC236}">
                <a16:creationId xmlns:a16="http://schemas.microsoft.com/office/drawing/2014/main" id="{B641E505-B92C-6F5D-71C9-193BC56D75FE}"/>
              </a:ext>
            </a:extLst>
          </p:cNvPr>
          <p:cNvSpPr txBox="1"/>
          <p:nvPr/>
        </p:nvSpPr>
        <p:spPr>
          <a:xfrm>
            <a:off x="1317170" y="1915886"/>
            <a:ext cx="6118799" cy="4401205"/>
          </a:xfrm>
          <a:prstGeom prst="rect">
            <a:avLst/>
          </a:prstGeom>
          <a:noFill/>
          <a:ln w="25400">
            <a:noFill/>
          </a:ln>
        </p:spPr>
        <p:txBody>
          <a:bodyPr wrap="square" rtlCol="0">
            <a:spAutoFit/>
          </a:bodyPr>
          <a:lstStyle/>
          <a:p>
            <a:r>
              <a:rPr lang="en-US" sz="4000" dirty="0">
                <a:latin typeface="Perpetua" panose="02020502060401020303" pitchFamily="18" charset="0"/>
              </a:rPr>
              <a:t>Only those who count intimacy a prize worth sacrificing anything else for, are likely to attain it.</a:t>
            </a:r>
          </a:p>
          <a:p>
            <a:r>
              <a:rPr lang="en-US" sz="4000" dirty="0">
                <a:latin typeface="Perpetua" panose="02020502060401020303" pitchFamily="18" charset="0"/>
              </a:rPr>
              <a:t>If other intimacies are more desirable to us, we will not gain entry to that circle…</a:t>
            </a:r>
          </a:p>
        </p:txBody>
      </p:sp>
      <p:sp>
        <p:nvSpPr>
          <p:cNvPr id="7" name="TextBox 6">
            <a:extLst>
              <a:ext uri="{FF2B5EF4-FFF2-40B4-BE49-F238E27FC236}">
                <a16:creationId xmlns:a16="http://schemas.microsoft.com/office/drawing/2014/main" id="{C43C199D-472B-0550-E2FC-C99D345778C8}"/>
              </a:ext>
            </a:extLst>
          </p:cNvPr>
          <p:cNvSpPr txBox="1"/>
          <p:nvPr/>
        </p:nvSpPr>
        <p:spPr>
          <a:xfrm>
            <a:off x="293298" y="35996"/>
            <a:ext cx="5900673" cy="1600438"/>
          </a:xfrm>
          <a:prstGeom prst="rect">
            <a:avLst/>
          </a:prstGeom>
          <a:noFill/>
          <a:ln w="25400">
            <a:noFill/>
          </a:ln>
        </p:spPr>
        <p:txBody>
          <a:bodyPr wrap="square" rtlCol="0">
            <a:spAutoFit/>
          </a:bodyPr>
          <a:lstStyle/>
          <a:p>
            <a:r>
              <a:rPr lang="en-US" sz="5000" dirty="0">
                <a:latin typeface="Perpetua" panose="02020502060401020303" pitchFamily="18" charset="0"/>
              </a:rPr>
              <a:t>J. Oswald Sanders</a:t>
            </a:r>
          </a:p>
          <a:p>
            <a:r>
              <a:rPr lang="en-US" sz="2400" dirty="0">
                <a:latin typeface="Perpetua" panose="02020502060401020303" pitchFamily="18" charset="0"/>
              </a:rPr>
              <a:t>(Christian author)</a:t>
            </a:r>
            <a:br>
              <a:rPr lang="en-US" sz="5000" dirty="0">
                <a:latin typeface="Perpetua" panose="02020502060401020303" pitchFamily="18" charset="0"/>
              </a:rPr>
            </a:br>
            <a:r>
              <a:rPr lang="en-US" sz="2400" i="1" dirty="0">
                <a:latin typeface="Perpetua" panose="02020502060401020303" pitchFamily="18" charset="0"/>
              </a:rPr>
              <a:t>Enjoying Intimacy with God</a:t>
            </a:r>
            <a:r>
              <a:rPr lang="en-US" sz="2400" dirty="0">
                <a:latin typeface="Perpetua" panose="02020502060401020303" pitchFamily="18" charset="0"/>
              </a:rPr>
              <a:t>, p.18</a:t>
            </a:r>
            <a:endParaRPr lang="en-US" sz="5000" dirty="0">
              <a:latin typeface="Perpetua" panose="02020502060401020303" pitchFamily="18" charset="0"/>
            </a:endParaRPr>
          </a:p>
        </p:txBody>
      </p:sp>
    </p:spTree>
    <p:extLst>
      <p:ext uri="{BB962C8B-B14F-4D97-AF65-F5344CB8AC3E}">
        <p14:creationId xmlns:p14="http://schemas.microsoft.com/office/powerpoint/2010/main" val="73558071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wipe(left)">
                                      <p:cBhvr>
                                        <p:cTn id="7"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E891C34F-E0C2-FF5A-8F37-1F3374AE52DA}"/>
              </a:ext>
            </a:extLst>
          </p:cNvPr>
          <p:cNvPicPr>
            <a:picLocks noGrp="1" noChangeAspect="1"/>
          </p:cNvPicPr>
          <p:nvPr>
            <p:ph idx="1"/>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1381239"/>
            <a:ext cx="1415143" cy="1415143"/>
          </a:xfrm>
        </p:spPr>
      </p:pic>
      <p:sp>
        <p:nvSpPr>
          <p:cNvPr id="6" name="TextBox 5">
            <a:extLst>
              <a:ext uri="{FF2B5EF4-FFF2-40B4-BE49-F238E27FC236}">
                <a16:creationId xmlns:a16="http://schemas.microsoft.com/office/drawing/2014/main" id="{B641E505-B92C-6F5D-71C9-193BC56D75FE}"/>
              </a:ext>
            </a:extLst>
          </p:cNvPr>
          <p:cNvSpPr txBox="1"/>
          <p:nvPr/>
        </p:nvSpPr>
        <p:spPr>
          <a:xfrm>
            <a:off x="1317170" y="1915886"/>
            <a:ext cx="6118799" cy="1938992"/>
          </a:xfrm>
          <a:prstGeom prst="rect">
            <a:avLst/>
          </a:prstGeom>
          <a:noFill/>
          <a:ln w="25400">
            <a:noFill/>
          </a:ln>
        </p:spPr>
        <p:txBody>
          <a:bodyPr wrap="square" rtlCol="0">
            <a:spAutoFit/>
          </a:bodyPr>
          <a:lstStyle/>
          <a:p>
            <a:r>
              <a:rPr lang="en-US" sz="4000" dirty="0">
                <a:latin typeface="Perpetua" panose="02020502060401020303" pitchFamily="18" charset="0"/>
              </a:rPr>
              <a:t>We are now, and will be in the future, only as intimate with God as we really choose to be.</a:t>
            </a:r>
          </a:p>
        </p:txBody>
      </p:sp>
      <p:sp>
        <p:nvSpPr>
          <p:cNvPr id="7" name="TextBox 6">
            <a:extLst>
              <a:ext uri="{FF2B5EF4-FFF2-40B4-BE49-F238E27FC236}">
                <a16:creationId xmlns:a16="http://schemas.microsoft.com/office/drawing/2014/main" id="{C43C199D-472B-0550-E2FC-C99D345778C8}"/>
              </a:ext>
            </a:extLst>
          </p:cNvPr>
          <p:cNvSpPr txBox="1"/>
          <p:nvPr/>
        </p:nvSpPr>
        <p:spPr>
          <a:xfrm>
            <a:off x="293298" y="35996"/>
            <a:ext cx="5900673" cy="1600438"/>
          </a:xfrm>
          <a:prstGeom prst="rect">
            <a:avLst/>
          </a:prstGeom>
          <a:noFill/>
          <a:ln w="25400">
            <a:noFill/>
          </a:ln>
        </p:spPr>
        <p:txBody>
          <a:bodyPr wrap="square" rtlCol="0">
            <a:spAutoFit/>
          </a:bodyPr>
          <a:lstStyle/>
          <a:p>
            <a:r>
              <a:rPr lang="en-US" sz="5000" dirty="0">
                <a:latin typeface="Perpetua" panose="02020502060401020303" pitchFamily="18" charset="0"/>
              </a:rPr>
              <a:t>J. Oswald Sanders</a:t>
            </a:r>
          </a:p>
          <a:p>
            <a:r>
              <a:rPr lang="en-US" sz="2400" dirty="0">
                <a:latin typeface="Perpetua" panose="02020502060401020303" pitchFamily="18" charset="0"/>
              </a:rPr>
              <a:t>(Christian author)</a:t>
            </a:r>
            <a:br>
              <a:rPr lang="en-US" sz="5000" dirty="0">
                <a:latin typeface="Perpetua" panose="02020502060401020303" pitchFamily="18" charset="0"/>
              </a:rPr>
            </a:br>
            <a:r>
              <a:rPr lang="en-US" sz="2400" i="1" dirty="0">
                <a:latin typeface="Perpetua" panose="02020502060401020303" pitchFamily="18" charset="0"/>
              </a:rPr>
              <a:t>Enjoying Intimacy with God</a:t>
            </a:r>
            <a:r>
              <a:rPr lang="en-US" sz="2400" dirty="0">
                <a:latin typeface="Perpetua" panose="02020502060401020303" pitchFamily="18" charset="0"/>
              </a:rPr>
              <a:t>, p.18</a:t>
            </a:r>
            <a:endParaRPr lang="en-US" sz="5000" dirty="0">
              <a:latin typeface="Perpetua" panose="02020502060401020303" pitchFamily="18" charset="0"/>
            </a:endParaRPr>
          </a:p>
        </p:txBody>
      </p:sp>
    </p:spTree>
    <p:extLst>
      <p:ext uri="{BB962C8B-B14F-4D97-AF65-F5344CB8AC3E}">
        <p14:creationId xmlns:p14="http://schemas.microsoft.com/office/powerpoint/2010/main" val="21777068"/>
      </p:ext>
    </p:extLst>
  </p:cSld>
  <p:clrMapOvr>
    <a:masterClrMapping/>
  </p:clrMapOvr>
  <p:transition>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14</a:t>
            </a: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18</a:t>
            </a:r>
            <a:r>
              <a:rPr lang="en-US" kern="100" dirty="0">
                <a:effectLst/>
                <a:ea typeface="Aptos" panose="020B0004020202020204" pitchFamily="34" charset="0"/>
                <a:cs typeface="Times New Roman" panose="02020603050405020304" pitchFamily="18" charset="0"/>
              </a:rPr>
              <a:t>I will not leave you as orphans; I will come to you. </a:t>
            </a:r>
          </a:p>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19</a:t>
            </a:r>
            <a:r>
              <a:rPr lang="en-US" kern="100" dirty="0">
                <a:effectLst/>
                <a:ea typeface="Aptos" panose="020B0004020202020204" pitchFamily="34" charset="0"/>
                <a:cs typeface="Times New Roman" panose="02020603050405020304" pitchFamily="18" charset="0"/>
              </a:rPr>
              <a:t>Before long, the world will not see me anymore, but you will see me. Because I live, you will also live. </a:t>
            </a:r>
          </a:p>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20</a:t>
            </a:r>
            <a:r>
              <a:rPr lang="en-US" kern="100" dirty="0">
                <a:effectLst/>
                <a:ea typeface="Aptos" panose="020B0004020202020204" pitchFamily="34" charset="0"/>
                <a:cs typeface="Times New Roman" panose="02020603050405020304" pitchFamily="18" charset="0"/>
              </a:rPr>
              <a:t>On that day, you will realize that I am in my Father, and </a:t>
            </a:r>
            <a:r>
              <a:rPr lang="en-US" b="1" u="sng" kern="100" dirty="0">
                <a:effectLst/>
                <a:ea typeface="Aptos" panose="020B0004020202020204" pitchFamily="34" charset="0"/>
                <a:cs typeface="Times New Roman" panose="02020603050405020304" pitchFamily="18" charset="0"/>
              </a:rPr>
              <a:t>you are in me</a:t>
            </a:r>
            <a:r>
              <a:rPr lang="en-US" kern="100" dirty="0">
                <a:effectLst/>
                <a:ea typeface="Aptos" panose="020B0004020202020204" pitchFamily="34" charset="0"/>
                <a:cs typeface="Times New Roman" panose="02020603050405020304" pitchFamily="18" charset="0"/>
              </a:rPr>
              <a:t>, and I am in you. </a:t>
            </a:r>
          </a:p>
          <a:p>
            <a:pPr marL="0" marR="0" indent="0">
              <a:lnSpc>
                <a:spcPct val="107000"/>
              </a:lnSpc>
              <a:spcBef>
                <a:spcPts val="0"/>
              </a:spcBef>
              <a:spcAft>
                <a:spcPts val="800"/>
              </a:spcAft>
              <a:buNone/>
            </a:pPr>
            <a:endParaRPr lang="en-US" kern="100" baseline="30000" dirty="0">
              <a:effectLst/>
              <a:ea typeface="Aptos" panose="020B000402020202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8DDC5AD4-F7E2-3BFD-7FE6-8595F24FB220}"/>
              </a:ext>
            </a:extLst>
          </p:cNvPr>
          <p:cNvSpPr txBox="1"/>
          <p:nvPr/>
        </p:nvSpPr>
        <p:spPr>
          <a:xfrm>
            <a:off x="7453223" y="5525999"/>
            <a:ext cx="4606504" cy="1200329"/>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7200" b="1" dirty="0">
                <a:latin typeface="Avenir Next LT Pro" panose="020B0504020202020204" pitchFamily="34" charset="0"/>
              </a:rPr>
              <a:t>BAPTIZES</a:t>
            </a:r>
            <a:endParaRPr lang="en-US" sz="3800" b="1" dirty="0">
              <a:latin typeface="Avenir Next LT Pro" panose="020B0504020202020204" pitchFamily="34" charset="0"/>
            </a:endParaRPr>
          </a:p>
        </p:txBody>
      </p:sp>
      <p:grpSp>
        <p:nvGrpSpPr>
          <p:cNvPr id="14" name="Group 13">
            <a:extLst>
              <a:ext uri="{FF2B5EF4-FFF2-40B4-BE49-F238E27FC236}">
                <a16:creationId xmlns:a16="http://schemas.microsoft.com/office/drawing/2014/main" id="{4EC1B5C4-8871-01A7-AF56-3C086C38F205}"/>
              </a:ext>
            </a:extLst>
          </p:cNvPr>
          <p:cNvGrpSpPr/>
          <p:nvPr/>
        </p:nvGrpSpPr>
        <p:grpSpPr>
          <a:xfrm>
            <a:off x="6398906" y="5201773"/>
            <a:ext cx="894350" cy="924390"/>
            <a:chOff x="5338274" y="5325414"/>
            <a:chExt cx="894350" cy="924390"/>
          </a:xfrm>
        </p:grpSpPr>
        <p:sp>
          <p:nvSpPr>
            <p:cNvPr id="5" name="TextBox 4">
              <a:extLst>
                <a:ext uri="{FF2B5EF4-FFF2-40B4-BE49-F238E27FC236}">
                  <a16:creationId xmlns:a16="http://schemas.microsoft.com/office/drawing/2014/main" id="{7733A3E1-9A65-2972-DE8F-F0B3C6A27672}"/>
                </a:ext>
              </a:extLst>
            </p:cNvPr>
            <p:cNvSpPr txBox="1"/>
            <p:nvPr/>
          </p:nvSpPr>
          <p:spPr>
            <a:xfrm>
              <a:off x="5387726" y="5449055"/>
              <a:ext cx="795446" cy="677108"/>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800" b="1" dirty="0">
                  <a:latin typeface="Avenir Next LT Pro" panose="020B0504020202020204" pitchFamily="34" charset="0"/>
                </a:rPr>
                <a:t>#6</a:t>
              </a:r>
            </a:p>
          </p:txBody>
        </p:sp>
        <p:sp>
          <p:nvSpPr>
            <p:cNvPr id="12" name="Oval 11">
              <a:extLst>
                <a:ext uri="{FF2B5EF4-FFF2-40B4-BE49-F238E27FC236}">
                  <a16:creationId xmlns:a16="http://schemas.microsoft.com/office/drawing/2014/main" id="{F49E720E-C106-33E5-B00C-AE69D88BF871}"/>
                </a:ext>
              </a:extLst>
            </p:cNvPr>
            <p:cNvSpPr/>
            <p:nvPr/>
          </p:nvSpPr>
          <p:spPr>
            <a:xfrm>
              <a:off x="5338274" y="5325414"/>
              <a:ext cx="894350" cy="924390"/>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20492985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par>
                                <p:cTn id="18" presetID="10" presetClass="entr" presetSubtype="0" fill="hold" nodeType="with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fade">
                                      <p:cBhvr>
                                        <p:cTn id="2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14</a:t>
            </a: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18</a:t>
            </a:r>
            <a:r>
              <a:rPr lang="en-US" kern="100" dirty="0">
                <a:effectLst/>
                <a:ea typeface="Aptos" panose="020B0004020202020204" pitchFamily="34" charset="0"/>
                <a:cs typeface="Times New Roman" panose="02020603050405020304" pitchFamily="18" charset="0"/>
              </a:rPr>
              <a:t>I will not leave you as orphans; I will come to you. </a:t>
            </a:r>
          </a:p>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19</a:t>
            </a:r>
            <a:r>
              <a:rPr lang="en-US" kern="100" dirty="0">
                <a:effectLst/>
                <a:ea typeface="Aptos" panose="020B0004020202020204" pitchFamily="34" charset="0"/>
                <a:cs typeface="Times New Roman" panose="02020603050405020304" pitchFamily="18" charset="0"/>
              </a:rPr>
              <a:t>Before long, the world will not see me anymore, but you will see me. Because I live, you will also live. </a:t>
            </a:r>
          </a:p>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20</a:t>
            </a:r>
            <a:r>
              <a:rPr lang="en-US" kern="100" dirty="0">
                <a:effectLst/>
                <a:ea typeface="Aptos" panose="020B0004020202020204" pitchFamily="34" charset="0"/>
                <a:cs typeface="Times New Roman" panose="02020603050405020304" pitchFamily="18" charset="0"/>
              </a:rPr>
              <a:t>On that day, you will realize that I am in my Father, and </a:t>
            </a:r>
            <a:r>
              <a:rPr lang="en-US" b="1" u="sng" kern="100" dirty="0">
                <a:effectLst/>
                <a:ea typeface="Aptos" panose="020B0004020202020204" pitchFamily="34" charset="0"/>
                <a:cs typeface="Times New Roman" panose="02020603050405020304" pitchFamily="18" charset="0"/>
              </a:rPr>
              <a:t>you are in me</a:t>
            </a:r>
            <a:r>
              <a:rPr lang="en-US" kern="100" dirty="0">
                <a:effectLst/>
                <a:ea typeface="Aptos" panose="020B0004020202020204" pitchFamily="34" charset="0"/>
                <a:cs typeface="Times New Roman" panose="02020603050405020304" pitchFamily="18" charset="0"/>
              </a:rPr>
              <a:t>, and I am in you. </a:t>
            </a:r>
          </a:p>
          <a:p>
            <a:pPr marL="0" marR="0" indent="0">
              <a:lnSpc>
                <a:spcPct val="107000"/>
              </a:lnSpc>
              <a:spcBef>
                <a:spcPts val="0"/>
              </a:spcBef>
              <a:spcAft>
                <a:spcPts val="800"/>
              </a:spcAft>
              <a:buNone/>
            </a:pPr>
            <a:endParaRPr lang="en-US" kern="100" baseline="30000" dirty="0">
              <a:effectLst/>
              <a:ea typeface="Aptos" panose="020B000402020202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8DDC5AD4-F7E2-3BFD-7FE6-8595F24FB220}"/>
              </a:ext>
            </a:extLst>
          </p:cNvPr>
          <p:cNvSpPr txBox="1"/>
          <p:nvPr/>
        </p:nvSpPr>
        <p:spPr>
          <a:xfrm>
            <a:off x="7453223" y="5525999"/>
            <a:ext cx="4606504" cy="1200329"/>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7200" b="1" dirty="0">
                <a:latin typeface="Avenir Next LT Pro" panose="020B0504020202020204" pitchFamily="34" charset="0"/>
              </a:rPr>
              <a:t>BAPTIZES</a:t>
            </a:r>
            <a:endParaRPr lang="en-US" sz="3800" b="1" dirty="0">
              <a:latin typeface="Avenir Next LT Pro" panose="020B0504020202020204" pitchFamily="34" charset="0"/>
            </a:endParaRPr>
          </a:p>
        </p:txBody>
      </p:sp>
      <p:grpSp>
        <p:nvGrpSpPr>
          <p:cNvPr id="14" name="Group 13">
            <a:extLst>
              <a:ext uri="{FF2B5EF4-FFF2-40B4-BE49-F238E27FC236}">
                <a16:creationId xmlns:a16="http://schemas.microsoft.com/office/drawing/2014/main" id="{4EC1B5C4-8871-01A7-AF56-3C086C38F205}"/>
              </a:ext>
            </a:extLst>
          </p:cNvPr>
          <p:cNvGrpSpPr/>
          <p:nvPr/>
        </p:nvGrpSpPr>
        <p:grpSpPr>
          <a:xfrm>
            <a:off x="6398906" y="5201773"/>
            <a:ext cx="894350" cy="924390"/>
            <a:chOff x="5338274" y="5325414"/>
            <a:chExt cx="894350" cy="924390"/>
          </a:xfrm>
        </p:grpSpPr>
        <p:sp>
          <p:nvSpPr>
            <p:cNvPr id="5" name="TextBox 4">
              <a:extLst>
                <a:ext uri="{FF2B5EF4-FFF2-40B4-BE49-F238E27FC236}">
                  <a16:creationId xmlns:a16="http://schemas.microsoft.com/office/drawing/2014/main" id="{7733A3E1-9A65-2972-DE8F-F0B3C6A27672}"/>
                </a:ext>
              </a:extLst>
            </p:cNvPr>
            <p:cNvSpPr txBox="1"/>
            <p:nvPr/>
          </p:nvSpPr>
          <p:spPr>
            <a:xfrm>
              <a:off x="5387726" y="5449055"/>
              <a:ext cx="795446" cy="677108"/>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800" b="1" dirty="0">
                  <a:latin typeface="Avenir Next LT Pro" panose="020B0504020202020204" pitchFamily="34" charset="0"/>
                </a:rPr>
                <a:t>#6</a:t>
              </a:r>
            </a:p>
          </p:txBody>
        </p:sp>
        <p:sp>
          <p:nvSpPr>
            <p:cNvPr id="12" name="Oval 11">
              <a:extLst>
                <a:ext uri="{FF2B5EF4-FFF2-40B4-BE49-F238E27FC236}">
                  <a16:creationId xmlns:a16="http://schemas.microsoft.com/office/drawing/2014/main" id="{F49E720E-C106-33E5-B00C-AE69D88BF871}"/>
                </a:ext>
              </a:extLst>
            </p:cNvPr>
            <p:cNvSpPr/>
            <p:nvPr/>
          </p:nvSpPr>
          <p:spPr>
            <a:xfrm>
              <a:off x="5338274" y="5325414"/>
              <a:ext cx="894350" cy="924390"/>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TextBox 3">
            <a:extLst>
              <a:ext uri="{FF2B5EF4-FFF2-40B4-BE49-F238E27FC236}">
                <a16:creationId xmlns:a16="http://schemas.microsoft.com/office/drawing/2014/main" id="{77AC13D8-4AF0-387C-349C-257697759AB2}"/>
              </a:ext>
            </a:extLst>
          </p:cNvPr>
          <p:cNvSpPr txBox="1"/>
          <p:nvPr/>
        </p:nvSpPr>
        <p:spPr>
          <a:xfrm>
            <a:off x="4244195" y="412790"/>
            <a:ext cx="7539487" cy="1846659"/>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1 Corinthians 12:13 – we were all baptized by one Spirit into one body</a:t>
            </a:r>
          </a:p>
          <a:p>
            <a:pPr algn="ctr"/>
            <a:r>
              <a:rPr lang="en-US" sz="3800" b="1" u="sng" dirty="0">
                <a:latin typeface="Perpetua" panose="02020502060401020303" pitchFamily="18" charset="0"/>
              </a:rPr>
              <a:t>Baptism</a:t>
            </a:r>
            <a:r>
              <a:rPr lang="en-US" sz="3800" dirty="0">
                <a:latin typeface="Perpetua" panose="02020502060401020303" pitchFamily="18" charset="0"/>
              </a:rPr>
              <a:t> = to immerse, to put into</a:t>
            </a:r>
          </a:p>
        </p:txBody>
      </p:sp>
    </p:spTree>
    <p:extLst>
      <p:ext uri="{BB962C8B-B14F-4D97-AF65-F5344CB8AC3E}">
        <p14:creationId xmlns:p14="http://schemas.microsoft.com/office/powerpoint/2010/main" val="217590674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par>
                                <p:cTn id="18" presetID="22" presetClass="entr" presetSubtype="8" fill="hold" nodeType="withEffect">
                                  <p:stCondLst>
                                    <p:cond delay="0"/>
                                  </p:stCondLst>
                                  <p:childTnLst>
                                    <p:set>
                                      <p:cBhvr>
                                        <p:cTn id="19" dur="1" fill="hold">
                                          <p:stCondLst>
                                            <p:cond delay="0"/>
                                          </p:stCondLst>
                                        </p:cTn>
                                        <p:tgtEl>
                                          <p:spTgt spid="4">
                                            <p:txEl>
                                              <p:pRg st="0" end="0"/>
                                            </p:txEl>
                                          </p:spTgt>
                                        </p:tgtEl>
                                        <p:attrNameLst>
                                          <p:attrName>style.visibility</p:attrName>
                                        </p:attrNameLst>
                                      </p:cBhvr>
                                      <p:to>
                                        <p:strVal val="visible"/>
                                      </p:to>
                                    </p:set>
                                    <p:animEffect transition="in" filter="wipe(left)">
                                      <p:cBhvr>
                                        <p:cTn id="20" dur="500"/>
                                        <p:tgtEl>
                                          <p:spTgt spid="4">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Effect transition="in" filter="wipe(left)">
                                      <p:cBhvr>
                                        <p:cTn id="25" dur="500"/>
                                        <p:tgtEl>
                                          <p:spTgt spid="4">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2"/>
                                        </p:tgtEl>
                                        <p:attrNameLst>
                                          <p:attrName>style.visibility</p:attrName>
                                        </p:attrNameLst>
                                      </p:cBhvr>
                                      <p:to>
                                        <p:strVal val="visible"/>
                                      </p:to>
                                    </p:set>
                                    <p:animEffect transition="in" filter="fade">
                                      <p:cBhvr>
                                        <p:cTn id="30" dur="500"/>
                                        <p:tgtEl>
                                          <p:spTgt spid="2"/>
                                        </p:tgtEl>
                                      </p:cBhvr>
                                    </p:animEffect>
                                  </p:childTnLst>
                                </p:cTn>
                              </p:par>
                              <p:par>
                                <p:cTn id="31" presetID="10" presetClass="entr" presetSubtype="0" fill="hold" nodeType="with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fade">
                                      <p:cBhvr>
                                        <p:cTn id="3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14</a:t>
            </a: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18</a:t>
            </a:r>
            <a:r>
              <a:rPr lang="en-US" kern="100" dirty="0">
                <a:effectLst/>
                <a:ea typeface="Aptos" panose="020B0004020202020204" pitchFamily="34" charset="0"/>
                <a:cs typeface="Times New Roman" panose="02020603050405020304" pitchFamily="18" charset="0"/>
              </a:rPr>
              <a:t>I will not leave you as orphans; I will come to you. </a:t>
            </a:r>
          </a:p>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19</a:t>
            </a:r>
            <a:r>
              <a:rPr lang="en-US" kern="100" dirty="0">
                <a:effectLst/>
                <a:ea typeface="Aptos" panose="020B0004020202020204" pitchFamily="34" charset="0"/>
                <a:cs typeface="Times New Roman" panose="02020603050405020304" pitchFamily="18" charset="0"/>
              </a:rPr>
              <a:t>Before long, the world will not see me anymore, but you will see me. Because I live, you will also live. </a:t>
            </a:r>
          </a:p>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20</a:t>
            </a:r>
            <a:r>
              <a:rPr lang="en-US" kern="100" dirty="0">
                <a:effectLst/>
                <a:ea typeface="Aptos" panose="020B0004020202020204" pitchFamily="34" charset="0"/>
                <a:cs typeface="Times New Roman" panose="02020603050405020304" pitchFamily="18" charset="0"/>
              </a:rPr>
              <a:t>On that day, you will realize that I am in my Father, and </a:t>
            </a:r>
            <a:r>
              <a:rPr lang="en-US" b="1" u="sng" kern="100" dirty="0">
                <a:effectLst/>
                <a:ea typeface="Aptos" panose="020B0004020202020204" pitchFamily="34" charset="0"/>
                <a:cs typeface="Times New Roman" panose="02020603050405020304" pitchFamily="18" charset="0"/>
              </a:rPr>
              <a:t>you are in me</a:t>
            </a:r>
            <a:r>
              <a:rPr lang="en-US" kern="100" dirty="0">
                <a:effectLst/>
                <a:ea typeface="Aptos" panose="020B0004020202020204" pitchFamily="34" charset="0"/>
                <a:cs typeface="Times New Roman" panose="02020603050405020304" pitchFamily="18" charset="0"/>
              </a:rPr>
              <a:t>, and I am in you. </a:t>
            </a:r>
          </a:p>
          <a:p>
            <a:pPr marL="0" marR="0" indent="0">
              <a:lnSpc>
                <a:spcPct val="107000"/>
              </a:lnSpc>
              <a:spcBef>
                <a:spcPts val="0"/>
              </a:spcBef>
              <a:spcAft>
                <a:spcPts val="800"/>
              </a:spcAft>
              <a:buNone/>
            </a:pPr>
            <a:endParaRPr lang="en-US" kern="100" baseline="30000" dirty="0">
              <a:effectLst/>
              <a:ea typeface="Aptos" panose="020B000402020202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8DDC5AD4-F7E2-3BFD-7FE6-8595F24FB220}"/>
              </a:ext>
            </a:extLst>
          </p:cNvPr>
          <p:cNvSpPr txBox="1"/>
          <p:nvPr/>
        </p:nvSpPr>
        <p:spPr>
          <a:xfrm>
            <a:off x="7453223" y="5525999"/>
            <a:ext cx="4606504" cy="1200329"/>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7200" b="1" dirty="0">
                <a:latin typeface="Avenir Next LT Pro" panose="020B0504020202020204" pitchFamily="34" charset="0"/>
              </a:rPr>
              <a:t>BAPTIZES</a:t>
            </a:r>
            <a:endParaRPr lang="en-US" sz="3800" b="1" dirty="0">
              <a:latin typeface="Avenir Next LT Pro" panose="020B0504020202020204" pitchFamily="34" charset="0"/>
            </a:endParaRPr>
          </a:p>
        </p:txBody>
      </p:sp>
      <p:grpSp>
        <p:nvGrpSpPr>
          <p:cNvPr id="14" name="Group 13">
            <a:extLst>
              <a:ext uri="{FF2B5EF4-FFF2-40B4-BE49-F238E27FC236}">
                <a16:creationId xmlns:a16="http://schemas.microsoft.com/office/drawing/2014/main" id="{4EC1B5C4-8871-01A7-AF56-3C086C38F205}"/>
              </a:ext>
            </a:extLst>
          </p:cNvPr>
          <p:cNvGrpSpPr/>
          <p:nvPr/>
        </p:nvGrpSpPr>
        <p:grpSpPr>
          <a:xfrm>
            <a:off x="6398906" y="5201773"/>
            <a:ext cx="894350" cy="924390"/>
            <a:chOff x="5338274" y="5325414"/>
            <a:chExt cx="894350" cy="924390"/>
          </a:xfrm>
        </p:grpSpPr>
        <p:sp>
          <p:nvSpPr>
            <p:cNvPr id="5" name="TextBox 4">
              <a:extLst>
                <a:ext uri="{FF2B5EF4-FFF2-40B4-BE49-F238E27FC236}">
                  <a16:creationId xmlns:a16="http://schemas.microsoft.com/office/drawing/2014/main" id="{7733A3E1-9A65-2972-DE8F-F0B3C6A27672}"/>
                </a:ext>
              </a:extLst>
            </p:cNvPr>
            <p:cNvSpPr txBox="1"/>
            <p:nvPr/>
          </p:nvSpPr>
          <p:spPr>
            <a:xfrm>
              <a:off x="5387726" y="5449055"/>
              <a:ext cx="795446" cy="677108"/>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800" b="1" dirty="0">
                  <a:latin typeface="Avenir Next LT Pro" panose="020B0504020202020204" pitchFamily="34" charset="0"/>
                </a:rPr>
                <a:t>#6</a:t>
              </a:r>
            </a:p>
          </p:txBody>
        </p:sp>
        <p:sp>
          <p:nvSpPr>
            <p:cNvPr id="12" name="Oval 11">
              <a:extLst>
                <a:ext uri="{FF2B5EF4-FFF2-40B4-BE49-F238E27FC236}">
                  <a16:creationId xmlns:a16="http://schemas.microsoft.com/office/drawing/2014/main" id="{F49E720E-C106-33E5-B00C-AE69D88BF871}"/>
                </a:ext>
              </a:extLst>
            </p:cNvPr>
            <p:cNvSpPr/>
            <p:nvPr/>
          </p:nvSpPr>
          <p:spPr>
            <a:xfrm>
              <a:off x="5338274" y="5325414"/>
              <a:ext cx="894350" cy="924390"/>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TextBox 3">
            <a:extLst>
              <a:ext uri="{FF2B5EF4-FFF2-40B4-BE49-F238E27FC236}">
                <a16:creationId xmlns:a16="http://schemas.microsoft.com/office/drawing/2014/main" id="{77AC13D8-4AF0-387C-349C-257697759AB2}"/>
              </a:ext>
            </a:extLst>
          </p:cNvPr>
          <p:cNvSpPr txBox="1"/>
          <p:nvPr/>
        </p:nvSpPr>
        <p:spPr>
          <a:xfrm>
            <a:off x="4244195" y="412790"/>
            <a:ext cx="7539487" cy="1846659"/>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2 Corinthians 5:17 – Therefore, if anyone is in Christ, he is a new creation; the old has gone, the new has come!</a:t>
            </a:r>
          </a:p>
        </p:txBody>
      </p:sp>
      <p:sp>
        <p:nvSpPr>
          <p:cNvPr id="6" name="TextBox 5">
            <a:extLst>
              <a:ext uri="{FF2B5EF4-FFF2-40B4-BE49-F238E27FC236}">
                <a16:creationId xmlns:a16="http://schemas.microsoft.com/office/drawing/2014/main" id="{30610B15-FC29-ED3F-A11E-52D3326FFFD6}"/>
              </a:ext>
            </a:extLst>
          </p:cNvPr>
          <p:cNvSpPr txBox="1"/>
          <p:nvPr/>
        </p:nvSpPr>
        <p:spPr>
          <a:xfrm>
            <a:off x="1869586" y="5164362"/>
            <a:ext cx="3674853" cy="1261884"/>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800" dirty="0">
                <a:latin typeface="Perpetua" panose="02020502060401020303" pitchFamily="18" charset="0"/>
              </a:rPr>
              <a:t>When God sees you, He sees Christ</a:t>
            </a:r>
          </a:p>
        </p:txBody>
      </p:sp>
    </p:spTree>
    <p:extLst>
      <p:ext uri="{BB962C8B-B14F-4D97-AF65-F5344CB8AC3E}">
        <p14:creationId xmlns:p14="http://schemas.microsoft.com/office/powerpoint/2010/main" val="110679295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14</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1</a:t>
            </a:r>
            <a:r>
              <a:rPr lang="en-US" dirty="0"/>
              <a:t>Do not let your hearts me troubled. You believe in God; believe also in me. </a:t>
            </a:r>
          </a:p>
          <a:p>
            <a:pPr marL="0" indent="0">
              <a:buNone/>
            </a:pPr>
            <a:r>
              <a:rPr lang="en-US" baseline="30000" dirty="0"/>
              <a:t>2</a:t>
            </a:r>
            <a:r>
              <a:rPr lang="en-US" dirty="0"/>
              <a:t>My Father’s house has many rooms; if that were not so, would I have told you that I am going there to prepare a place for you? </a:t>
            </a:r>
          </a:p>
          <a:p>
            <a:pPr marL="0" indent="0">
              <a:buNone/>
            </a:pPr>
            <a:r>
              <a:rPr lang="en-US" baseline="30000" dirty="0"/>
              <a:t>3</a:t>
            </a:r>
            <a:r>
              <a:rPr lang="en-US" dirty="0"/>
              <a:t>And if I go and prepare a place for you, I will come back and take you to be with me that you also may be where I am. </a:t>
            </a:r>
          </a:p>
        </p:txBody>
      </p:sp>
    </p:spTree>
    <p:extLst>
      <p:ext uri="{BB962C8B-B14F-4D97-AF65-F5344CB8AC3E}">
        <p14:creationId xmlns:p14="http://schemas.microsoft.com/office/powerpoint/2010/main" val="118134581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14</a:t>
            </a: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18</a:t>
            </a:r>
            <a:r>
              <a:rPr lang="en-US" kern="100" dirty="0">
                <a:effectLst/>
                <a:ea typeface="Aptos" panose="020B0004020202020204" pitchFamily="34" charset="0"/>
                <a:cs typeface="Times New Roman" panose="02020603050405020304" pitchFamily="18" charset="0"/>
              </a:rPr>
              <a:t>I will not leave you as orphans; I will come to you. </a:t>
            </a:r>
          </a:p>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19</a:t>
            </a:r>
            <a:r>
              <a:rPr lang="en-US" kern="100" dirty="0">
                <a:effectLst/>
                <a:ea typeface="Aptos" panose="020B0004020202020204" pitchFamily="34" charset="0"/>
                <a:cs typeface="Times New Roman" panose="02020603050405020304" pitchFamily="18" charset="0"/>
              </a:rPr>
              <a:t>Before long, the world will not see me anymore, but you will see me. Because I live, you will also live. </a:t>
            </a:r>
          </a:p>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20</a:t>
            </a:r>
            <a:r>
              <a:rPr lang="en-US" kern="100" dirty="0">
                <a:effectLst/>
                <a:ea typeface="Aptos" panose="020B0004020202020204" pitchFamily="34" charset="0"/>
                <a:cs typeface="Times New Roman" panose="02020603050405020304" pitchFamily="18" charset="0"/>
              </a:rPr>
              <a:t>On that day, you will realize that I am in my Father, and </a:t>
            </a:r>
            <a:r>
              <a:rPr lang="en-US" b="1" u="sng" kern="100" dirty="0">
                <a:effectLst/>
                <a:ea typeface="Aptos" panose="020B0004020202020204" pitchFamily="34" charset="0"/>
                <a:cs typeface="Times New Roman" panose="02020603050405020304" pitchFamily="18" charset="0"/>
              </a:rPr>
              <a:t>you are in me</a:t>
            </a:r>
            <a:r>
              <a:rPr lang="en-US" kern="100" dirty="0">
                <a:effectLst/>
                <a:ea typeface="Aptos" panose="020B0004020202020204" pitchFamily="34" charset="0"/>
                <a:cs typeface="Times New Roman" panose="02020603050405020304" pitchFamily="18" charset="0"/>
              </a:rPr>
              <a:t>, and I am in you. </a:t>
            </a:r>
          </a:p>
          <a:p>
            <a:pPr marL="0" marR="0" indent="0">
              <a:lnSpc>
                <a:spcPct val="107000"/>
              </a:lnSpc>
              <a:spcBef>
                <a:spcPts val="0"/>
              </a:spcBef>
              <a:spcAft>
                <a:spcPts val="800"/>
              </a:spcAft>
              <a:buNone/>
            </a:pPr>
            <a:endParaRPr lang="en-US" kern="100" baseline="30000" dirty="0">
              <a:effectLst/>
              <a:ea typeface="Aptos" panose="020B000402020202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8DDC5AD4-F7E2-3BFD-7FE6-8595F24FB220}"/>
              </a:ext>
            </a:extLst>
          </p:cNvPr>
          <p:cNvSpPr txBox="1"/>
          <p:nvPr/>
        </p:nvSpPr>
        <p:spPr>
          <a:xfrm>
            <a:off x="7453223" y="5525999"/>
            <a:ext cx="4606504" cy="1200329"/>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7200" b="1" dirty="0">
                <a:latin typeface="Avenir Next LT Pro" panose="020B0504020202020204" pitchFamily="34" charset="0"/>
              </a:rPr>
              <a:t>BAPTIZES</a:t>
            </a:r>
            <a:endParaRPr lang="en-US" sz="3800" b="1" dirty="0">
              <a:latin typeface="Avenir Next LT Pro" panose="020B0504020202020204" pitchFamily="34" charset="0"/>
            </a:endParaRPr>
          </a:p>
        </p:txBody>
      </p:sp>
      <p:grpSp>
        <p:nvGrpSpPr>
          <p:cNvPr id="14" name="Group 13">
            <a:extLst>
              <a:ext uri="{FF2B5EF4-FFF2-40B4-BE49-F238E27FC236}">
                <a16:creationId xmlns:a16="http://schemas.microsoft.com/office/drawing/2014/main" id="{4EC1B5C4-8871-01A7-AF56-3C086C38F205}"/>
              </a:ext>
            </a:extLst>
          </p:cNvPr>
          <p:cNvGrpSpPr/>
          <p:nvPr/>
        </p:nvGrpSpPr>
        <p:grpSpPr>
          <a:xfrm>
            <a:off x="6398906" y="5201773"/>
            <a:ext cx="894350" cy="924390"/>
            <a:chOff x="5338274" y="5325414"/>
            <a:chExt cx="894350" cy="924390"/>
          </a:xfrm>
        </p:grpSpPr>
        <p:sp>
          <p:nvSpPr>
            <p:cNvPr id="5" name="TextBox 4">
              <a:extLst>
                <a:ext uri="{FF2B5EF4-FFF2-40B4-BE49-F238E27FC236}">
                  <a16:creationId xmlns:a16="http://schemas.microsoft.com/office/drawing/2014/main" id="{7733A3E1-9A65-2972-DE8F-F0B3C6A27672}"/>
                </a:ext>
              </a:extLst>
            </p:cNvPr>
            <p:cNvSpPr txBox="1"/>
            <p:nvPr/>
          </p:nvSpPr>
          <p:spPr>
            <a:xfrm>
              <a:off x="5387726" y="5449055"/>
              <a:ext cx="795446" cy="677108"/>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800" b="1" dirty="0">
                  <a:latin typeface="Avenir Next LT Pro" panose="020B0504020202020204" pitchFamily="34" charset="0"/>
                </a:rPr>
                <a:t>#6</a:t>
              </a:r>
            </a:p>
          </p:txBody>
        </p:sp>
        <p:sp>
          <p:nvSpPr>
            <p:cNvPr id="12" name="Oval 11">
              <a:extLst>
                <a:ext uri="{FF2B5EF4-FFF2-40B4-BE49-F238E27FC236}">
                  <a16:creationId xmlns:a16="http://schemas.microsoft.com/office/drawing/2014/main" id="{F49E720E-C106-33E5-B00C-AE69D88BF871}"/>
                </a:ext>
              </a:extLst>
            </p:cNvPr>
            <p:cNvSpPr/>
            <p:nvPr/>
          </p:nvSpPr>
          <p:spPr>
            <a:xfrm>
              <a:off x="5338274" y="5325414"/>
              <a:ext cx="894350" cy="924390"/>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TextBox 6">
            <a:extLst>
              <a:ext uri="{FF2B5EF4-FFF2-40B4-BE49-F238E27FC236}">
                <a16:creationId xmlns:a16="http://schemas.microsoft.com/office/drawing/2014/main" id="{72DB0DA6-62FD-3D12-9CF5-9C74949E67B7}"/>
              </a:ext>
            </a:extLst>
          </p:cNvPr>
          <p:cNvSpPr txBox="1"/>
          <p:nvPr/>
        </p:nvSpPr>
        <p:spPr>
          <a:xfrm>
            <a:off x="585537" y="3465729"/>
            <a:ext cx="7506040" cy="1261884"/>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b="1" u="sng" dirty="0">
                <a:latin typeface="Perpetua" panose="02020502060401020303" pitchFamily="18" charset="0"/>
              </a:rPr>
              <a:t>Application</a:t>
            </a:r>
            <a:r>
              <a:rPr lang="en-US" sz="3800" dirty="0">
                <a:latin typeface="Perpetua" panose="02020502060401020303" pitchFamily="18" charset="0"/>
              </a:rPr>
              <a:t>: Learn to live out your new identity in Christ</a:t>
            </a:r>
          </a:p>
        </p:txBody>
      </p:sp>
    </p:spTree>
    <p:extLst>
      <p:ext uri="{BB962C8B-B14F-4D97-AF65-F5344CB8AC3E}">
        <p14:creationId xmlns:p14="http://schemas.microsoft.com/office/powerpoint/2010/main" val="1449318165"/>
      </p:ext>
    </p:extLst>
  </p:cSld>
  <p:clrMapOvr>
    <a:masterClrMapping/>
  </p:clrMapOvr>
  <p:transition>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Kindle edition by Hilario ...">
            <a:extLst>
              <a:ext uri="{FF2B5EF4-FFF2-40B4-BE49-F238E27FC236}">
                <a16:creationId xmlns:a16="http://schemas.microsoft.com/office/drawing/2014/main" id="{35CA2600-4AFE-7578-2617-40E3F79505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1265" y="549934"/>
            <a:ext cx="3789871" cy="5643612"/>
          </a:xfrm>
          <a:prstGeom prst="rect">
            <a:avLst/>
          </a:prstGeom>
          <a:noFill/>
          <a:extLst>
            <a:ext uri="{909E8E84-426E-40DD-AFC4-6F175D3DCCD1}">
              <a14:hiddenFill xmlns:a14="http://schemas.microsoft.com/office/drawing/2010/main">
                <a:solidFill>
                  <a:srgbClr val="FFFFFF"/>
                </a:solidFill>
              </a14:hiddenFill>
            </a:ext>
          </a:extLst>
        </p:spPr>
      </p:pic>
      <p:pic>
        <p:nvPicPr>
          <p:cNvPr id="16388" name="Picture 4" descr="Walking in Victory: Experiencing the ...">
            <a:extLst>
              <a:ext uri="{FF2B5EF4-FFF2-40B4-BE49-F238E27FC236}">
                <a16:creationId xmlns:a16="http://schemas.microsoft.com/office/drawing/2014/main" id="{A1F497F4-BC43-F03A-CAF7-3E1C634119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80866" y="583625"/>
            <a:ext cx="4034318" cy="55762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9150176"/>
      </p:ext>
    </p:extLst>
  </p:cSld>
  <p:clrMapOvr>
    <a:masterClrMapping/>
  </p:clrMapOvr>
  <p:transition>
    <p:wipe dir="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14</a:t>
            </a: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21</a:t>
            </a:r>
            <a:r>
              <a:rPr lang="en-US" kern="100" dirty="0">
                <a:effectLst/>
                <a:ea typeface="Aptos" panose="020B0004020202020204" pitchFamily="34" charset="0"/>
                <a:cs typeface="Times New Roman" panose="02020603050405020304" pitchFamily="18" charset="0"/>
              </a:rPr>
              <a:t>Whoever has my commands and keeps them is the one who loves me. The one who loves me will be loved by my Father, and I too will love them and </a:t>
            </a:r>
            <a:r>
              <a:rPr lang="en-US" b="1" u="sng" kern="100" dirty="0">
                <a:effectLst/>
                <a:ea typeface="Aptos" panose="020B0004020202020204" pitchFamily="34" charset="0"/>
                <a:cs typeface="Times New Roman" panose="02020603050405020304" pitchFamily="18" charset="0"/>
              </a:rPr>
              <a:t>show myself to them</a:t>
            </a:r>
            <a:r>
              <a:rPr lang="en-US" kern="100" dirty="0">
                <a:effectLst/>
                <a:ea typeface="Aptos" panose="020B0004020202020204" pitchFamily="34" charset="0"/>
                <a:cs typeface="Times New Roman" panose="02020603050405020304" pitchFamily="18" charset="0"/>
              </a:rPr>
              <a:t>. </a:t>
            </a:r>
          </a:p>
        </p:txBody>
      </p:sp>
      <p:sp>
        <p:nvSpPr>
          <p:cNvPr id="2" name="TextBox 1">
            <a:extLst>
              <a:ext uri="{FF2B5EF4-FFF2-40B4-BE49-F238E27FC236}">
                <a16:creationId xmlns:a16="http://schemas.microsoft.com/office/drawing/2014/main" id="{8DDC5AD4-F7E2-3BFD-7FE6-8595F24FB220}"/>
              </a:ext>
            </a:extLst>
          </p:cNvPr>
          <p:cNvSpPr txBox="1"/>
          <p:nvPr/>
        </p:nvSpPr>
        <p:spPr>
          <a:xfrm>
            <a:off x="5743643" y="5525999"/>
            <a:ext cx="6316084" cy="1200329"/>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7200" b="1" dirty="0">
                <a:latin typeface="Avenir Next LT Pro" panose="020B0504020202020204" pitchFamily="34" charset="0"/>
              </a:rPr>
              <a:t>ILLUMINATES</a:t>
            </a:r>
            <a:endParaRPr lang="en-US" sz="3800" b="1" dirty="0">
              <a:latin typeface="Avenir Next LT Pro" panose="020B0504020202020204" pitchFamily="34" charset="0"/>
            </a:endParaRPr>
          </a:p>
        </p:txBody>
      </p:sp>
      <p:grpSp>
        <p:nvGrpSpPr>
          <p:cNvPr id="14" name="Group 13">
            <a:extLst>
              <a:ext uri="{FF2B5EF4-FFF2-40B4-BE49-F238E27FC236}">
                <a16:creationId xmlns:a16="http://schemas.microsoft.com/office/drawing/2014/main" id="{4EC1B5C4-8871-01A7-AF56-3C086C38F205}"/>
              </a:ext>
            </a:extLst>
          </p:cNvPr>
          <p:cNvGrpSpPr/>
          <p:nvPr/>
        </p:nvGrpSpPr>
        <p:grpSpPr>
          <a:xfrm>
            <a:off x="4690876" y="5201773"/>
            <a:ext cx="894350" cy="924390"/>
            <a:chOff x="5338274" y="5325414"/>
            <a:chExt cx="894350" cy="924390"/>
          </a:xfrm>
        </p:grpSpPr>
        <p:sp>
          <p:nvSpPr>
            <p:cNvPr id="5" name="TextBox 4">
              <a:extLst>
                <a:ext uri="{FF2B5EF4-FFF2-40B4-BE49-F238E27FC236}">
                  <a16:creationId xmlns:a16="http://schemas.microsoft.com/office/drawing/2014/main" id="{7733A3E1-9A65-2972-DE8F-F0B3C6A27672}"/>
                </a:ext>
              </a:extLst>
            </p:cNvPr>
            <p:cNvSpPr txBox="1"/>
            <p:nvPr/>
          </p:nvSpPr>
          <p:spPr>
            <a:xfrm>
              <a:off x="5387726" y="5449055"/>
              <a:ext cx="795446" cy="677108"/>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800" b="1" dirty="0">
                  <a:latin typeface="Avenir Next LT Pro" panose="020B0504020202020204" pitchFamily="34" charset="0"/>
                </a:rPr>
                <a:t>#7</a:t>
              </a:r>
            </a:p>
          </p:txBody>
        </p:sp>
        <p:sp>
          <p:nvSpPr>
            <p:cNvPr id="12" name="Oval 11">
              <a:extLst>
                <a:ext uri="{FF2B5EF4-FFF2-40B4-BE49-F238E27FC236}">
                  <a16:creationId xmlns:a16="http://schemas.microsoft.com/office/drawing/2014/main" id="{F49E720E-C106-33E5-B00C-AE69D88BF871}"/>
                </a:ext>
              </a:extLst>
            </p:cNvPr>
            <p:cNvSpPr/>
            <p:nvPr/>
          </p:nvSpPr>
          <p:spPr>
            <a:xfrm>
              <a:off x="5338274" y="5325414"/>
              <a:ext cx="894350" cy="924390"/>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TextBox 6">
            <a:extLst>
              <a:ext uri="{FF2B5EF4-FFF2-40B4-BE49-F238E27FC236}">
                <a16:creationId xmlns:a16="http://schemas.microsoft.com/office/drawing/2014/main" id="{72DB0DA6-62FD-3D12-9CF5-9C74949E67B7}"/>
              </a:ext>
            </a:extLst>
          </p:cNvPr>
          <p:cNvSpPr txBox="1"/>
          <p:nvPr/>
        </p:nvSpPr>
        <p:spPr>
          <a:xfrm>
            <a:off x="633663" y="3663951"/>
            <a:ext cx="7506040" cy="1261884"/>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b="1" u="sng" dirty="0">
                <a:latin typeface="Perpetua" panose="02020502060401020303" pitchFamily="18" charset="0"/>
              </a:rPr>
              <a:t>Application</a:t>
            </a:r>
            <a:r>
              <a:rPr lang="en-US" sz="3800" dirty="0">
                <a:latin typeface="Perpetua" panose="02020502060401020303" pitchFamily="18" charset="0"/>
              </a:rPr>
              <a:t>: Pray for insight before opening your Bible</a:t>
            </a:r>
          </a:p>
        </p:txBody>
      </p:sp>
    </p:spTree>
    <p:extLst>
      <p:ext uri="{BB962C8B-B14F-4D97-AF65-F5344CB8AC3E}">
        <p14:creationId xmlns:p14="http://schemas.microsoft.com/office/powerpoint/2010/main" val="163334931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5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14</a:t>
            </a: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22</a:t>
            </a:r>
            <a:r>
              <a:rPr lang="en-US" kern="100" dirty="0">
                <a:effectLst/>
                <a:ea typeface="Aptos" panose="020B0004020202020204" pitchFamily="34" charset="0"/>
                <a:cs typeface="Times New Roman" panose="02020603050405020304" pitchFamily="18" charset="0"/>
              </a:rPr>
              <a:t>Then Judas (not Judas Iscariot) said, “But, Lord, why do you intend to show yourself to us and not to the world?”</a:t>
            </a:r>
          </a:p>
        </p:txBody>
      </p:sp>
    </p:spTree>
    <p:extLst>
      <p:ext uri="{BB962C8B-B14F-4D97-AF65-F5344CB8AC3E}">
        <p14:creationId xmlns:p14="http://schemas.microsoft.com/office/powerpoint/2010/main" val="1990962085"/>
      </p:ext>
    </p:extLst>
  </p:cSld>
  <p:clrMapOvr>
    <a:masterClrMapping/>
  </p:clrMapOvr>
  <p:transition>
    <p:wipe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14</a:t>
            </a: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25</a:t>
            </a:r>
            <a:r>
              <a:rPr lang="en-US" kern="100" dirty="0">
                <a:effectLst/>
                <a:ea typeface="Aptos" panose="020B0004020202020204" pitchFamily="34" charset="0"/>
                <a:cs typeface="Times New Roman" panose="02020603050405020304" pitchFamily="18" charset="0"/>
              </a:rPr>
              <a:t>All this I have spoken while still with you. </a:t>
            </a:r>
          </a:p>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26</a:t>
            </a:r>
            <a:r>
              <a:rPr lang="en-US" kern="100" dirty="0">
                <a:effectLst/>
                <a:ea typeface="Aptos" panose="020B0004020202020204" pitchFamily="34" charset="0"/>
                <a:cs typeface="Times New Roman" panose="02020603050405020304" pitchFamily="18" charset="0"/>
              </a:rPr>
              <a:t>But the Advocate, the Holy Spirit, whom the Father will send in my name, will teach you all things and will remind you of everything I have said to you. </a:t>
            </a:r>
          </a:p>
        </p:txBody>
      </p:sp>
      <p:sp>
        <p:nvSpPr>
          <p:cNvPr id="2" name="TextBox 1">
            <a:extLst>
              <a:ext uri="{FF2B5EF4-FFF2-40B4-BE49-F238E27FC236}">
                <a16:creationId xmlns:a16="http://schemas.microsoft.com/office/drawing/2014/main" id="{8DDC5AD4-F7E2-3BFD-7FE6-8595F24FB220}"/>
              </a:ext>
            </a:extLst>
          </p:cNvPr>
          <p:cNvSpPr txBox="1"/>
          <p:nvPr/>
        </p:nvSpPr>
        <p:spPr>
          <a:xfrm>
            <a:off x="2173857" y="5525999"/>
            <a:ext cx="9885870" cy="1200329"/>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7200" b="1" dirty="0">
                <a:latin typeface="Avenir Next LT Pro" panose="020B0504020202020204" pitchFamily="34" charset="0"/>
              </a:rPr>
              <a:t>INSPIRED SCRIPTURE</a:t>
            </a:r>
            <a:endParaRPr lang="en-US" sz="3800" b="1" dirty="0">
              <a:latin typeface="Avenir Next LT Pro" panose="020B0504020202020204" pitchFamily="34" charset="0"/>
            </a:endParaRPr>
          </a:p>
        </p:txBody>
      </p:sp>
      <p:grpSp>
        <p:nvGrpSpPr>
          <p:cNvPr id="14" name="Group 13">
            <a:extLst>
              <a:ext uri="{FF2B5EF4-FFF2-40B4-BE49-F238E27FC236}">
                <a16:creationId xmlns:a16="http://schemas.microsoft.com/office/drawing/2014/main" id="{4EC1B5C4-8871-01A7-AF56-3C086C38F205}"/>
              </a:ext>
            </a:extLst>
          </p:cNvPr>
          <p:cNvGrpSpPr/>
          <p:nvPr/>
        </p:nvGrpSpPr>
        <p:grpSpPr>
          <a:xfrm>
            <a:off x="1171298" y="5201773"/>
            <a:ext cx="894350" cy="924390"/>
            <a:chOff x="5338274" y="5325414"/>
            <a:chExt cx="894350" cy="924390"/>
          </a:xfrm>
        </p:grpSpPr>
        <p:sp>
          <p:nvSpPr>
            <p:cNvPr id="5" name="TextBox 4">
              <a:extLst>
                <a:ext uri="{FF2B5EF4-FFF2-40B4-BE49-F238E27FC236}">
                  <a16:creationId xmlns:a16="http://schemas.microsoft.com/office/drawing/2014/main" id="{7733A3E1-9A65-2972-DE8F-F0B3C6A27672}"/>
                </a:ext>
              </a:extLst>
            </p:cNvPr>
            <p:cNvSpPr txBox="1"/>
            <p:nvPr/>
          </p:nvSpPr>
          <p:spPr>
            <a:xfrm>
              <a:off x="5387726" y="5449055"/>
              <a:ext cx="795446" cy="677108"/>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800" b="1" dirty="0">
                  <a:latin typeface="Avenir Next LT Pro" panose="020B0504020202020204" pitchFamily="34" charset="0"/>
                </a:rPr>
                <a:t>#8</a:t>
              </a:r>
            </a:p>
          </p:txBody>
        </p:sp>
        <p:sp>
          <p:nvSpPr>
            <p:cNvPr id="12" name="Oval 11">
              <a:extLst>
                <a:ext uri="{FF2B5EF4-FFF2-40B4-BE49-F238E27FC236}">
                  <a16:creationId xmlns:a16="http://schemas.microsoft.com/office/drawing/2014/main" id="{F49E720E-C106-33E5-B00C-AE69D88BF871}"/>
                </a:ext>
              </a:extLst>
            </p:cNvPr>
            <p:cNvSpPr/>
            <p:nvPr/>
          </p:nvSpPr>
          <p:spPr>
            <a:xfrm>
              <a:off x="5338274" y="5325414"/>
              <a:ext cx="894350" cy="924390"/>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01359937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par>
                                <p:cTn id="13" presetID="10" presetClass="entr" presetSubtype="0"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14</a:t>
            </a: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25</a:t>
            </a:r>
            <a:r>
              <a:rPr lang="en-US" kern="100" dirty="0">
                <a:effectLst/>
                <a:ea typeface="Aptos" panose="020B0004020202020204" pitchFamily="34" charset="0"/>
                <a:cs typeface="Times New Roman" panose="02020603050405020304" pitchFamily="18" charset="0"/>
              </a:rPr>
              <a:t>All this I have spoken while still with you. </a:t>
            </a:r>
          </a:p>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26</a:t>
            </a:r>
            <a:r>
              <a:rPr lang="en-US" kern="100" dirty="0">
                <a:effectLst/>
                <a:ea typeface="Aptos" panose="020B0004020202020204" pitchFamily="34" charset="0"/>
                <a:cs typeface="Times New Roman" panose="02020603050405020304" pitchFamily="18" charset="0"/>
              </a:rPr>
              <a:t>But the Advocate, the Holy Spirit, whom the Father will send in my name, will teach you all things and will remind you of everything I have said to you. </a:t>
            </a:r>
          </a:p>
        </p:txBody>
      </p:sp>
      <p:sp>
        <p:nvSpPr>
          <p:cNvPr id="2" name="TextBox 1">
            <a:extLst>
              <a:ext uri="{FF2B5EF4-FFF2-40B4-BE49-F238E27FC236}">
                <a16:creationId xmlns:a16="http://schemas.microsoft.com/office/drawing/2014/main" id="{8DDC5AD4-F7E2-3BFD-7FE6-8595F24FB220}"/>
              </a:ext>
            </a:extLst>
          </p:cNvPr>
          <p:cNvSpPr txBox="1"/>
          <p:nvPr/>
        </p:nvSpPr>
        <p:spPr>
          <a:xfrm>
            <a:off x="2173857" y="5525999"/>
            <a:ext cx="9885870" cy="1200329"/>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7200" b="1" dirty="0">
                <a:latin typeface="Avenir Next LT Pro" panose="020B0504020202020204" pitchFamily="34" charset="0"/>
              </a:rPr>
              <a:t>INSPIRED SCRIPTURE</a:t>
            </a:r>
            <a:endParaRPr lang="en-US" sz="3800" b="1" dirty="0">
              <a:latin typeface="Avenir Next LT Pro" panose="020B0504020202020204" pitchFamily="34" charset="0"/>
            </a:endParaRPr>
          </a:p>
        </p:txBody>
      </p:sp>
      <p:grpSp>
        <p:nvGrpSpPr>
          <p:cNvPr id="14" name="Group 13">
            <a:extLst>
              <a:ext uri="{FF2B5EF4-FFF2-40B4-BE49-F238E27FC236}">
                <a16:creationId xmlns:a16="http://schemas.microsoft.com/office/drawing/2014/main" id="{4EC1B5C4-8871-01A7-AF56-3C086C38F205}"/>
              </a:ext>
            </a:extLst>
          </p:cNvPr>
          <p:cNvGrpSpPr/>
          <p:nvPr/>
        </p:nvGrpSpPr>
        <p:grpSpPr>
          <a:xfrm>
            <a:off x="1171298" y="5201773"/>
            <a:ext cx="894350" cy="924390"/>
            <a:chOff x="5338274" y="5325414"/>
            <a:chExt cx="894350" cy="924390"/>
          </a:xfrm>
        </p:grpSpPr>
        <p:sp>
          <p:nvSpPr>
            <p:cNvPr id="5" name="TextBox 4">
              <a:extLst>
                <a:ext uri="{FF2B5EF4-FFF2-40B4-BE49-F238E27FC236}">
                  <a16:creationId xmlns:a16="http://schemas.microsoft.com/office/drawing/2014/main" id="{7733A3E1-9A65-2972-DE8F-F0B3C6A27672}"/>
                </a:ext>
              </a:extLst>
            </p:cNvPr>
            <p:cNvSpPr txBox="1"/>
            <p:nvPr/>
          </p:nvSpPr>
          <p:spPr>
            <a:xfrm>
              <a:off x="5387726" y="5449055"/>
              <a:ext cx="795446" cy="677108"/>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800" b="1" dirty="0">
                  <a:latin typeface="Avenir Next LT Pro" panose="020B0504020202020204" pitchFamily="34" charset="0"/>
                </a:rPr>
                <a:t>#8</a:t>
              </a:r>
            </a:p>
          </p:txBody>
        </p:sp>
        <p:sp>
          <p:nvSpPr>
            <p:cNvPr id="12" name="Oval 11">
              <a:extLst>
                <a:ext uri="{FF2B5EF4-FFF2-40B4-BE49-F238E27FC236}">
                  <a16:creationId xmlns:a16="http://schemas.microsoft.com/office/drawing/2014/main" id="{F49E720E-C106-33E5-B00C-AE69D88BF871}"/>
                </a:ext>
              </a:extLst>
            </p:cNvPr>
            <p:cNvSpPr/>
            <p:nvPr/>
          </p:nvSpPr>
          <p:spPr>
            <a:xfrm>
              <a:off x="5338274" y="5325414"/>
              <a:ext cx="894350" cy="924390"/>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TextBox 3">
            <a:extLst>
              <a:ext uri="{FF2B5EF4-FFF2-40B4-BE49-F238E27FC236}">
                <a16:creationId xmlns:a16="http://schemas.microsoft.com/office/drawing/2014/main" id="{38EE5BF7-4BB5-616C-50BA-63CAF4DA651A}"/>
              </a:ext>
            </a:extLst>
          </p:cNvPr>
          <p:cNvSpPr txBox="1"/>
          <p:nvPr/>
        </p:nvSpPr>
        <p:spPr>
          <a:xfrm>
            <a:off x="4244195" y="412790"/>
            <a:ext cx="7539487" cy="3600986"/>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2 Peter 1:20-21 – But know this first of all, that no prophecy of Scripture is a matter of one’s own interpretation, for no prophecy was ever made by an act of human will, but men moved by the Holy Spirit spoke from God. </a:t>
            </a:r>
          </a:p>
        </p:txBody>
      </p:sp>
    </p:spTree>
    <p:extLst>
      <p:ext uri="{BB962C8B-B14F-4D97-AF65-F5344CB8AC3E}">
        <p14:creationId xmlns:p14="http://schemas.microsoft.com/office/powerpoint/2010/main" val="210567635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par>
                                <p:cTn id="13" presetID="10" presetClass="entr" presetSubtype="0"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500"/>
                                        <p:tgtEl>
                                          <p:spTgt spid="14"/>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14</a:t>
            </a: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25</a:t>
            </a:r>
            <a:r>
              <a:rPr lang="en-US" kern="100" dirty="0">
                <a:effectLst/>
                <a:ea typeface="Aptos" panose="020B0004020202020204" pitchFamily="34" charset="0"/>
                <a:cs typeface="Times New Roman" panose="02020603050405020304" pitchFamily="18" charset="0"/>
              </a:rPr>
              <a:t>All this I have spoken while still with you. </a:t>
            </a:r>
          </a:p>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26</a:t>
            </a:r>
            <a:r>
              <a:rPr lang="en-US" kern="100" dirty="0">
                <a:effectLst/>
                <a:ea typeface="Aptos" panose="020B0004020202020204" pitchFamily="34" charset="0"/>
                <a:cs typeface="Times New Roman" panose="02020603050405020304" pitchFamily="18" charset="0"/>
              </a:rPr>
              <a:t>But the Advocate, the Holy Spirit, whom the Father will send in my name, will teach you all things and will remind you of everything I have said to you. </a:t>
            </a:r>
          </a:p>
        </p:txBody>
      </p:sp>
      <p:sp>
        <p:nvSpPr>
          <p:cNvPr id="2" name="TextBox 1">
            <a:extLst>
              <a:ext uri="{FF2B5EF4-FFF2-40B4-BE49-F238E27FC236}">
                <a16:creationId xmlns:a16="http://schemas.microsoft.com/office/drawing/2014/main" id="{8DDC5AD4-F7E2-3BFD-7FE6-8595F24FB220}"/>
              </a:ext>
            </a:extLst>
          </p:cNvPr>
          <p:cNvSpPr txBox="1"/>
          <p:nvPr/>
        </p:nvSpPr>
        <p:spPr>
          <a:xfrm>
            <a:off x="2173857" y="5525999"/>
            <a:ext cx="9885870" cy="1200329"/>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7200" b="1" dirty="0">
                <a:latin typeface="Avenir Next LT Pro" panose="020B0504020202020204" pitchFamily="34" charset="0"/>
              </a:rPr>
              <a:t>INSPIRED SCRIPTURE</a:t>
            </a:r>
            <a:endParaRPr lang="en-US" sz="3800" b="1" dirty="0">
              <a:latin typeface="Avenir Next LT Pro" panose="020B0504020202020204" pitchFamily="34" charset="0"/>
            </a:endParaRPr>
          </a:p>
        </p:txBody>
      </p:sp>
      <p:grpSp>
        <p:nvGrpSpPr>
          <p:cNvPr id="14" name="Group 13">
            <a:extLst>
              <a:ext uri="{FF2B5EF4-FFF2-40B4-BE49-F238E27FC236}">
                <a16:creationId xmlns:a16="http://schemas.microsoft.com/office/drawing/2014/main" id="{4EC1B5C4-8871-01A7-AF56-3C086C38F205}"/>
              </a:ext>
            </a:extLst>
          </p:cNvPr>
          <p:cNvGrpSpPr/>
          <p:nvPr/>
        </p:nvGrpSpPr>
        <p:grpSpPr>
          <a:xfrm>
            <a:off x="1171298" y="5201773"/>
            <a:ext cx="894350" cy="924390"/>
            <a:chOff x="5338274" y="5325414"/>
            <a:chExt cx="894350" cy="924390"/>
          </a:xfrm>
        </p:grpSpPr>
        <p:sp>
          <p:nvSpPr>
            <p:cNvPr id="5" name="TextBox 4">
              <a:extLst>
                <a:ext uri="{FF2B5EF4-FFF2-40B4-BE49-F238E27FC236}">
                  <a16:creationId xmlns:a16="http://schemas.microsoft.com/office/drawing/2014/main" id="{7733A3E1-9A65-2972-DE8F-F0B3C6A27672}"/>
                </a:ext>
              </a:extLst>
            </p:cNvPr>
            <p:cNvSpPr txBox="1"/>
            <p:nvPr/>
          </p:nvSpPr>
          <p:spPr>
            <a:xfrm>
              <a:off x="5387726" y="5449055"/>
              <a:ext cx="795446" cy="677108"/>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800" b="1" dirty="0">
                  <a:latin typeface="Avenir Next LT Pro" panose="020B0504020202020204" pitchFamily="34" charset="0"/>
                </a:rPr>
                <a:t>#8</a:t>
              </a:r>
            </a:p>
          </p:txBody>
        </p:sp>
        <p:sp>
          <p:nvSpPr>
            <p:cNvPr id="12" name="Oval 11">
              <a:extLst>
                <a:ext uri="{FF2B5EF4-FFF2-40B4-BE49-F238E27FC236}">
                  <a16:creationId xmlns:a16="http://schemas.microsoft.com/office/drawing/2014/main" id="{F49E720E-C106-33E5-B00C-AE69D88BF871}"/>
                </a:ext>
              </a:extLst>
            </p:cNvPr>
            <p:cNvSpPr/>
            <p:nvPr/>
          </p:nvSpPr>
          <p:spPr>
            <a:xfrm>
              <a:off x="5338274" y="5325414"/>
              <a:ext cx="894350" cy="924390"/>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TextBox 6">
            <a:extLst>
              <a:ext uri="{FF2B5EF4-FFF2-40B4-BE49-F238E27FC236}">
                <a16:creationId xmlns:a16="http://schemas.microsoft.com/office/drawing/2014/main" id="{72DB0DA6-62FD-3D12-9CF5-9C74949E67B7}"/>
              </a:ext>
            </a:extLst>
          </p:cNvPr>
          <p:cNvSpPr txBox="1"/>
          <p:nvPr/>
        </p:nvSpPr>
        <p:spPr>
          <a:xfrm>
            <a:off x="585537" y="3465729"/>
            <a:ext cx="7506040" cy="1261884"/>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b="1" u="sng" dirty="0">
                <a:latin typeface="Perpetua" panose="02020502060401020303" pitchFamily="18" charset="0"/>
              </a:rPr>
              <a:t>Application</a:t>
            </a:r>
            <a:r>
              <a:rPr lang="en-US" sz="3800" dirty="0">
                <a:latin typeface="Perpetua" panose="02020502060401020303" pitchFamily="18" charset="0"/>
              </a:rPr>
              <a:t>: We can trust our Bibles as being the word of God</a:t>
            </a:r>
          </a:p>
        </p:txBody>
      </p:sp>
    </p:spTree>
    <p:extLst>
      <p:ext uri="{BB962C8B-B14F-4D97-AF65-F5344CB8AC3E}">
        <p14:creationId xmlns:p14="http://schemas.microsoft.com/office/powerpoint/2010/main" val="4154378129"/>
      </p:ext>
    </p:extLst>
  </p:cSld>
  <p:clrMapOvr>
    <a:masterClrMapping/>
  </p:clrMapOvr>
  <p:transition>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E51E7-166F-5E27-8BE9-444C1EB4E0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DEE8D2-5772-5057-243C-7375B43EEAC5}"/>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8E87A75D-BEE7-0379-29FC-E40B55D07EEE}"/>
              </a:ext>
            </a:extLst>
          </p:cNvPr>
          <p:cNvSpPr>
            <a:spLocks noGrp="1"/>
          </p:cNvSpPr>
          <p:nvPr>
            <p:ph idx="1"/>
          </p:nvPr>
        </p:nvSpPr>
        <p:spPr/>
        <p:txBody>
          <a:bodyPr/>
          <a:lstStyle/>
          <a:p>
            <a:r>
              <a:rPr lang="en-US" dirty="0"/>
              <a:t>Covered eight ministries of the Holy Spirit</a:t>
            </a:r>
          </a:p>
        </p:txBody>
      </p:sp>
      <p:sp>
        <p:nvSpPr>
          <p:cNvPr id="4" name="TextBox 3">
            <a:extLst>
              <a:ext uri="{FF2B5EF4-FFF2-40B4-BE49-F238E27FC236}">
                <a16:creationId xmlns:a16="http://schemas.microsoft.com/office/drawing/2014/main" id="{086A775E-397A-6B24-7531-6E456D907D51}"/>
              </a:ext>
            </a:extLst>
          </p:cNvPr>
          <p:cNvSpPr txBox="1"/>
          <p:nvPr/>
        </p:nvSpPr>
        <p:spPr>
          <a:xfrm>
            <a:off x="1086929" y="2260121"/>
            <a:ext cx="4071668" cy="677108"/>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800" dirty="0">
                <a:latin typeface="Perpetua" panose="02020502060401020303" pitchFamily="18" charset="0"/>
              </a:rPr>
              <a:t>-Empowers </a:t>
            </a:r>
            <a:r>
              <a:rPr lang="en-US" sz="2400" dirty="0">
                <a:latin typeface="Perpetua" panose="02020502060401020303" pitchFamily="18" charset="0"/>
              </a:rPr>
              <a:t>(2 Cor. 3:5-6)</a:t>
            </a:r>
            <a:endParaRPr lang="en-US" sz="3800" dirty="0">
              <a:latin typeface="Perpetua" panose="02020502060401020303" pitchFamily="18" charset="0"/>
            </a:endParaRPr>
          </a:p>
        </p:txBody>
      </p:sp>
      <p:sp>
        <p:nvSpPr>
          <p:cNvPr id="6" name="TextBox 5">
            <a:extLst>
              <a:ext uri="{FF2B5EF4-FFF2-40B4-BE49-F238E27FC236}">
                <a16:creationId xmlns:a16="http://schemas.microsoft.com/office/drawing/2014/main" id="{08A5B407-8905-47ED-0C3F-D89B73783DA8}"/>
              </a:ext>
            </a:extLst>
          </p:cNvPr>
          <p:cNvSpPr txBox="1"/>
          <p:nvPr/>
        </p:nvSpPr>
        <p:spPr>
          <a:xfrm>
            <a:off x="5397260" y="2260121"/>
            <a:ext cx="4212565" cy="677108"/>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800" dirty="0">
                <a:latin typeface="Perpetua" panose="02020502060401020303" pitchFamily="18" charset="0"/>
              </a:rPr>
              <a:t>-Helps to pray </a:t>
            </a:r>
            <a:r>
              <a:rPr lang="en-US" sz="2400" dirty="0">
                <a:latin typeface="Perpetua" panose="02020502060401020303" pitchFamily="18" charset="0"/>
              </a:rPr>
              <a:t>(Rom. 8:26)</a:t>
            </a:r>
            <a:endParaRPr lang="en-US" sz="3800" dirty="0">
              <a:latin typeface="Perpetua" panose="02020502060401020303" pitchFamily="18" charset="0"/>
            </a:endParaRPr>
          </a:p>
        </p:txBody>
      </p:sp>
      <p:sp>
        <p:nvSpPr>
          <p:cNvPr id="7" name="TextBox 6">
            <a:extLst>
              <a:ext uri="{FF2B5EF4-FFF2-40B4-BE49-F238E27FC236}">
                <a16:creationId xmlns:a16="http://schemas.microsoft.com/office/drawing/2014/main" id="{8ECC067B-934E-5BF7-E16F-FFF62B982448}"/>
              </a:ext>
            </a:extLst>
          </p:cNvPr>
          <p:cNvSpPr txBox="1"/>
          <p:nvPr/>
        </p:nvSpPr>
        <p:spPr>
          <a:xfrm>
            <a:off x="5397260" y="3119792"/>
            <a:ext cx="4212565" cy="677108"/>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800" dirty="0">
                <a:latin typeface="Perpetua" panose="02020502060401020303" pitchFamily="18" charset="0"/>
              </a:rPr>
              <a:t>-Seals </a:t>
            </a:r>
            <a:r>
              <a:rPr lang="en-US" sz="2400" dirty="0">
                <a:latin typeface="Perpetua" panose="02020502060401020303" pitchFamily="18" charset="0"/>
              </a:rPr>
              <a:t>(Eph. 1:13-14)</a:t>
            </a:r>
            <a:endParaRPr lang="en-US" sz="3800" dirty="0">
              <a:latin typeface="Perpetua" panose="02020502060401020303" pitchFamily="18" charset="0"/>
            </a:endParaRPr>
          </a:p>
        </p:txBody>
      </p:sp>
      <p:sp>
        <p:nvSpPr>
          <p:cNvPr id="9" name="TextBox 8">
            <a:extLst>
              <a:ext uri="{FF2B5EF4-FFF2-40B4-BE49-F238E27FC236}">
                <a16:creationId xmlns:a16="http://schemas.microsoft.com/office/drawing/2014/main" id="{D78957B5-0A62-0E93-5AC7-3A678A0CCFF7}"/>
              </a:ext>
            </a:extLst>
          </p:cNvPr>
          <p:cNvSpPr txBox="1"/>
          <p:nvPr/>
        </p:nvSpPr>
        <p:spPr>
          <a:xfrm>
            <a:off x="1086929" y="3119792"/>
            <a:ext cx="4071668" cy="677108"/>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800" dirty="0">
                <a:latin typeface="Perpetua" panose="02020502060401020303" pitchFamily="18" charset="0"/>
              </a:rPr>
              <a:t>-Transforms </a:t>
            </a:r>
            <a:r>
              <a:rPr lang="en-US" sz="2400" dirty="0">
                <a:latin typeface="Perpetua" panose="02020502060401020303" pitchFamily="18" charset="0"/>
              </a:rPr>
              <a:t>(Phil. 1:6)</a:t>
            </a:r>
            <a:endParaRPr lang="en-US" sz="3800" dirty="0">
              <a:latin typeface="Perpetua" panose="02020502060401020303" pitchFamily="18" charset="0"/>
            </a:endParaRPr>
          </a:p>
        </p:txBody>
      </p:sp>
      <p:sp>
        <p:nvSpPr>
          <p:cNvPr id="10" name="TextBox 9">
            <a:extLst>
              <a:ext uri="{FF2B5EF4-FFF2-40B4-BE49-F238E27FC236}">
                <a16:creationId xmlns:a16="http://schemas.microsoft.com/office/drawing/2014/main" id="{78C6AC30-396F-ED45-5588-AF1B566BF55F}"/>
              </a:ext>
            </a:extLst>
          </p:cNvPr>
          <p:cNvSpPr txBox="1"/>
          <p:nvPr/>
        </p:nvSpPr>
        <p:spPr>
          <a:xfrm>
            <a:off x="1086929" y="3979463"/>
            <a:ext cx="4071668" cy="677108"/>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800" dirty="0">
                <a:latin typeface="Perpetua" panose="02020502060401020303" pitchFamily="18" charset="0"/>
              </a:rPr>
              <a:t>-Indwells </a:t>
            </a:r>
            <a:r>
              <a:rPr lang="en-US" sz="2400" dirty="0">
                <a:latin typeface="Perpetua" panose="02020502060401020303" pitchFamily="18" charset="0"/>
              </a:rPr>
              <a:t>(Jn. 14:23)</a:t>
            </a:r>
            <a:endParaRPr lang="en-US" sz="3800" dirty="0">
              <a:latin typeface="Perpetua" panose="02020502060401020303" pitchFamily="18" charset="0"/>
            </a:endParaRPr>
          </a:p>
        </p:txBody>
      </p:sp>
      <p:sp>
        <p:nvSpPr>
          <p:cNvPr id="11" name="TextBox 10">
            <a:extLst>
              <a:ext uri="{FF2B5EF4-FFF2-40B4-BE49-F238E27FC236}">
                <a16:creationId xmlns:a16="http://schemas.microsoft.com/office/drawing/2014/main" id="{F1C5AC69-EBBF-200F-001C-89794E6B57E1}"/>
              </a:ext>
            </a:extLst>
          </p:cNvPr>
          <p:cNvSpPr txBox="1"/>
          <p:nvPr/>
        </p:nvSpPr>
        <p:spPr>
          <a:xfrm>
            <a:off x="5364192" y="3979463"/>
            <a:ext cx="4212565" cy="677108"/>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800" dirty="0">
                <a:latin typeface="Perpetua" panose="02020502060401020303" pitchFamily="18" charset="0"/>
              </a:rPr>
              <a:t>-Baptizes </a:t>
            </a:r>
            <a:r>
              <a:rPr lang="en-US" sz="2400" dirty="0">
                <a:latin typeface="Perpetua" panose="02020502060401020303" pitchFamily="18" charset="0"/>
              </a:rPr>
              <a:t>(1 Cor. 12:13)</a:t>
            </a:r>
            <a:endParaRPr lang="en-US" sz="3800" dirty="0">
              <a:latin typeface="Perpetua" panose="02020502060401020303" pitchFamily="18" charset="0"/>
            </a:endParaRPr>
          </a:p>
        </p:txBody>
      </p:sp>
      <p:sp>
        <p:nvSpPr>
          <p:cNvPr id="12" name="TextBox 11">
            <a:extLst>
              <a:ext uri="{FF2B5EF4-FFF2-40B4-BE49-F238E27FC236}">
                <a16:creationId xmlns:a16="http://schemas.microsoft.com/office/drawing/2014/main" id="{B3733D5F-7878-67E5-8F8E-0C10A125A240}"/>
              </a:ext>
            </a:extLst>
          </p:cNvPr>
          <p:cNvSpPr txBox="1"/>
          <p:nvPr/>
        </p:nvSpPr>
        <p:spPr>
          <a:xfrm>
            <a:off x="1086929" y="4839134"/>
            <a:ext cx="4212564" cy="677108"/>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800" dirty="0">
                <a:latin typeface="Perpetua" panose="02020502060401020303" pitchFamily="18" charset="0"/>
              </a:rPr>
              <a:t>-Illuminates </a:t>
            </a:r>
            <a:r>
              <a:rPr lang="en-US" sz="2400" dirty="0">
                <a:latin typeface="Perpetua" panose="02020502060401020303" pitchFamily="18" charset="0"/>
              </a:rPr>
              <a:t>(1 Cor. 2:14-15)</a:t>
            </a:r>
            <a:endParaRPr lang="en-US" sz="3800" dirty="0">
              <a:latin typeface="Perpetua" panose="02020502060401020303" pitchFamily="18" charset="0"/>
            </a:endParaRPr>
          </a:p>
        </p:txBody>
      </p:sp>
      <p:sp>
        <p:nvSpPr>
          <p:cNvPr id="13" name="TextBox 12">
            <a:extLst>
              <a:ext uri="{FF2B5EF4-FFF2-40B4-BE49-F238E27FC236}">
                <a16:creationId xmlns:a16="http://schemas.microsoft.com/office/drawing/2014/main" id="{40C0EE20-3316-1F2B-2502-A940A9F5E9C8}"/>
              </a:ext>
            </a:extLst>
          </p:cNvPr>
          <p:cNvSpPr txBox="1"/>
          <p:nvPr/>
        </p:nvSpPr>
        <p:spPr>
          <a:xfrm>
            <a:off x="5397260" y="4839134"/>
            <a:ext cx="5403012" cy="677108"/>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800" dirty="0">
                <a:latin typeface="Perpetua" panose="02020502060401020303" pitchFamily="18" charset="0"/>
              </a:rPr>
              <a:t>-Inspired Scripture </a:t>
            </a:r>
            <a:r>
              <a:rPr lang="en-US" sz="2400" dirty="0">
                <a:latin typeface="Perpetua" panose="02020502060401020303" pitchFamily="18" charset="0"/>
              </a:rPr>
              <a:t>(2 Pet. 1:20-21)</a:t>
            </a:r>
            <a:endParaRPr lang="en-US" sz="3800" dirty="0">
              <a:latin typeface="Perpetua" panose="02020502060401020303" pitchFamily="18" charset="0"/>
            </a:endParaRPr>
          </a:p>
        </p:txBody>
      </p:sp>
    </p:spTree>
    <p:extLst>
      <p:ext uri="{BB962C8B-B14F-4D97-AF65-F5344CB8AC3E}">
        <p14:creationId xmlns:p14="http://schemas.microsoft.com/office/powerpoint/2010/main" val="21132800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500"/>
                                        <p:tgtEl>
                                          <p:spTgt spid="6"/>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childTnLst>
                          </p:cTn>
                        </p:par>
                        <p:par>
                          <p:cTn id="21" fill="hold">
                            <p:stCondLst>
                              <p:cond delay="1500"/>
                            </p:stCondLst>
                            <p:childTnLst>
                              <p:par>
                                <p:cTn id="22" presetID="10" presetClass="entr" presetSubtype="0" fill="hold" grpId="0" nodeType="after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500"/>
                                        <p:tgtEl>
                                          <p:spTgt spid="7"/>
                                        </p:tgtEl>
                                      </p:cBhvr>
                                    </p:animEffect>
                                  </p:childTnLst>
                                </p:cTn>
                              </p:par>
                            </p:childTnLst>
                          </p:cTn>
                        </p:par>
                        <p:par>
                          <p:cTn id="25" fill="hold">
                            <p:stCondLst>
                              <p:cond delay="2000"/>
                            </p:stCondLst>
                            <p:childTnLst>
                              <p:par>
                                <p:cTn id="26" presetID="10" presetClass="entr" presetSubtype="0"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500"/>
                                        <p:tgtEl>
                                          <p:spTgt spid="10"/>
                                        </p:tgtEl>
                                      </p:cBhvr>
                                    </p:animEffect>
                                  </p:childTnLst>
                                </p:cTn>
                              </p:par>
                            </p:childTnLst>
                          </p:cTn>
                        </p:par>
                        <p:par>
                          <p:cTn id="29" fill="hold">
                            <p:stCondLst>
                              <p:cond delay="2500"/>
                            </p:stCondLst>
                            <p:childTnLst>
                              <p:par>
                                <p:cTn id="30" presetID="10" presetClass="entr" presetSubtype="0" fill="hold" grpId="0" nodeType="after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fade">
                                      <p:cBhvr>
                                        <p:cTn id="32" dur="500"/>
                                        <p:tgtEl>
                                          <p:spTgt spid="11"/>
                                        </p:tgtEl>
                                      </p:cBhvr>
                                    </p:animEffect>
                                  </p:childTnLst>
                                </p:cTn>
                              </p:par>
                            </p:childTnLst>
                          </p:cTn>
                        </p:par>
                        <p:par>
                          <p:cTn id="33" fill="hold">
                            <p:stCondLst>
                              <p:cond delay="3000"/>
                            </p:stCondLst>
                            <p:childTnLst>
                              <p:par>
                                <p:cTn id="34" presetID="10" presetClass="entr" presetSubtype="0" fill="hold" grpId="0" nodeType="after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fade">
                                      <p:cBhvr>
                                        <p:cTn id="36" dur="500"/>
                                        <p:tgtEl>
                                          <p:spTgt spid="12"/>
                                        </p:tgtEl>
                                      </p:cBhvr>
                                    </p:animEffect>
                                  </p:childTnLst>
                                </p:cTn>
                              </p:par>
                            </p:childTnLst>
                          </p:cTn>
                        </p:par>
                        <p:par>
                          <p:cTn id="37" fill="hold">
                            <p:stCondLst>
                              <p:cond delay="3500"/>
                            </p:stCondLst>
                            <p:childTnLst>
                              <p:par>
                                <p:cTn id="38" presetID="10" presetClass="entr" presetSubtype="0"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fade">
                                      <p:cBhvr>
                                        <p:cTn id="4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9" grpId="0" animBg="1"/>
      <p:bldP spid="10" grpId="0" animBg="1"/>
      <p:bldP spid="11" grpId="0" animBg="1"/>
      <p:bldP spid="12" grpId="0" animBg="1"/>
      <p:bldP spid="13"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E51E7-166F-5E27-8BE9-444C1EB4E0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DEE8D2-5772-5057-243C-7375B43EEAC5}"/>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8E87A75D-BEE7-0379-29FC-E40B55D07EEE}"/>
              </a:ext>
            </a:extLst>
          </p:cNvPr>
          <p:cNvSpPr>
            <a:spLocks noGrp="1"/>
          </p:cNvSpPr>
          <p:nvPr>
            <p:ph idx="1"/>
          </p:nvPr>
        </p:nvSpPr>
        <p:spPr/>
        <p:txBody>
          <a:bodyPr/>
          <a:lstStyle/>
          <a:p>
            <a:r>
              <a:rPr lang="en-US" dirty="0"/>
              <a:t>Covered eight ministries of the Holy Spirit</a:t>
            </a:r>
          </a:p>
          <a:p>
            <a:r>
              <a:rPr lang="en-US" dirty="0"/>
              <a:t>How do I experience these things regularly?</a:t>
            </a:r>
          </a:p>
          <a:p>
            <a:pPr lvl="1"/>
            <a:r>
              <a:rPr lang="en-US" dirty="0"/>
              <a:t>Eph. 5:18b – “Be filled with the Spirit”</a:t>
            </a:r>
          </a:p>
        </p:txBody>
      </p:sp>
      <p:sp>
        <p:nvSpPr>
          <p:cNvPr id="5" name="TextBox 4">
            <a:extLst>
              <a:ext uri="{FF2B5EF4-FFF2-40B4-BE49-F238E27FC236}">
                <a16:creationId xmlns:a16="http://schemas.microsoft.com/office/drawing/2014/main" id="{50EFA307-128E-92ED-BBCE-952874F0F015}"/>
              </a:ext>
            </a:extLst>
          </p:cNvPr>
          <p:cNvSpPr txBox="1"/>
          <p:nvPr/>
        </p:nvSpPr>
        <p:spPr>
          <a:xfrm>
            <a:off x="2342979" y="3749694"/>
            <a:ext cx="7698167" cy="3016210"/>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b="1" u="sng" dirty="0">
                <a:latin typeface="Perpetua" panose="02020502060401020303" pitchFamily="18" charset="0"/>
              </a:rPr>
              <a:t>How can I be filled with the Spirit?</a:t>
            </a:r>
            <a:endParaRPr lang="en-US" sz="3800" dirty="0">
              <a:latin typeface="Perpetua" panose="02020502060401020303" pitchFamily="18" charset="0"/>
            </a:endParaRPr>
          </a:p>
          <a:p>
            <a:pPr marL="742950" indent="-742950">
              <a:buAutoNum type="arabicPeriod"/>
            </a:pPr>
            <a:r>
              <a:rPr lang="en-US" sz="3800" dirty="0">
                <a:latin typeface="Perpetua" panose="02020502060401020303" pitchFamily="18" charset="0"/>
              </a:rPr>
              <a:t>Ask Him </a:t>
            </a:r>
            <a:r>
              <a:rPr lang="en-US" sz="2400" dirty="0">
                <a:latin typeface="Perpetua" panose="02020502060401020303" pitchFamily="18" charset="0"/>
              </a:rPr>
              <a:t>(Jas. 4:2b)</a:t>
            </a:r>
            <a:endParaRPr lang="en-US" sz="3800" dirty="0">
              <a:latin typeface="Perpetua" panose="02020502060401020303" pitchFamily="18" charset="0"/>
            </a:endParaRPr>
          </a:p>
          <a:p>
            <a:pPr marL="742950" indent="-742950">
              <a:buAutoNum type="arabicPeriod"/>
            </a:pPr>
            <a:r>
              <a:rPr lang="en-US" sz="3800" dirty="0">
                <a:latin typeface="Perpetua" panose="02020502060401020303" pitchFamily="18" charset="0"/>
              </a:rPr>
              <a:t>Open your Bible</a:t>
            </a:r>
          </a:p>
          <a:p>
            <a:pPr marL="742950" indent="-742950">
              <a:buAutoNum type="arabicPeriod"/>
            </a:pPr>
            <a:r>
              <a:rPr lang="en-US" sz="3800" dirty="0">
                <a:latin typeface="Perpetua" panose="02020502060401020303" pitchFamily="18" charset="0"/>
              </a:rPr>
              <a:t>Take steps of faith </a:t>
            </a:r>
            <a:r>
              <a:rPr lang="en-US" sz="2400" dirty="0">
                <a:latin typeface="Perpetua" panose="02020502060401020303" pitchFamily="18" charset="0"/>
              </a:rPr>
              <a:t>(Acts 2:4; 4:8, 31; 6:3,5; 8:29)</a:t>
            </a:r>
            <a:endParaRPr lang="en-US" sz="3800" dirty="0">
              <a:latin typeface="Perpetua" panose="02020502060401020303" pitchFamily="18" charset="0"/>
            </a:endParaRPr>
          </a:p>
          <a:p>
            <a:pPr marL="742950" indent="-742950">
              <a:buAutoNum type="arabicPeriod"/>
            </a:pPr>
            <a:r>
              <a:rPr lang="en-US" sz="3800" dirty="0">
                <a:latin typeface="Perpetua" panose="02020502060401020303" pitchFamily="18" charset="0"/>
              </a:rPr>
              <a:t>Meet Him! </a:t>
            </a:r>
          </a:p>
        </p:txBody>
      </p:sp>
    </p:spTree>
    <p:extLst>
      <p:ext uri="{BB962C8B-B14F-4D97-AF65-F5344CB8AC3E}">
        <p14:creationId xmlns:p14="http://schemas.microsoft.com/office/powerpoint/2010/main" val="278464111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par>
                                <p:cTn id="13" presetID="22" presetClass="entr" presetSubtype="8" fill="hold" nodeType="with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Effect transition="in" filter="wipe(left)">
                                      <p:cBhvr>
                                        <p:cTn id="15" dur="500"/>
                                        <p:tgtEl>
                                          <p:spTgt spid="5">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5">
                                            <p:txEl>
                                              <p:pRg st="1" end="1"/>
                                            </p:txEl>
                                          </p:spTgt>
                                        </p:tgtEl>
                                        <p:attrNameLst>
                                          <p:attrName>style.visibility</p:attrName>
                                        </p:attrNameLst>
                                      </p:cBhvr>
                                      <p:to>
                                        <p:strVal val="visible"/>
                                      </p:to>
                                    </p:set>
                                    <p:animEffect transition="in" filter="wipe(left)">
                                      <p:cBhvr>
                                        <p:cTn id="20" dur="500"/>
                                        <p:tgtEl>
                                          <p:spTgt spid="5">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Effect transition="in" filter="wipe(left)">
                                      <p:cBhvr>
                                        <p:cTn id="25" dur="500"/>
                                        <p:tgtEl>
                                          <p:spTgt spid="5">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5">
                                            <p:txEl>
                                              <p:pRg st="3" end="3"/>
                                            </p:txEl>
                                          </p:spTgt>
                                        </p:tgtEl>
                                        <p:attrNameLst>
                                          <p:attrName>style.visibility</p:attrName>
                                        </p:attrNameLst>
                                      </p:cBhvr>
                                      <p:to>
                                        <p:strVal val="visible"/>
                                      </p:to>
                                    </p:set>
                                    <p:animEffect transition="in" filter="wipe(left)">
                                      <p:cBhvr>
                                        <p:cTn id="30" dur="500"/>
                                        <p:tgtEl>
                                          <p:spTgt spid="5">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Effect transition="in" filter="wipe(left)">
                                      <p:cBhvr>
                                        <p:cTn id="35"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751840" y="304800"/>
            <a:ext cx="10749280" cy="4419600"/>
          </a:xfrm>
        </p:spPr>
        <p:txBody>
          <a:bodyPr/>
          <a:lstStyle/>
          <a:p>
            <a:pPr eaLnBrk="1" hangingPunct="1"/>
            <a:r>
              <a:rPr lang="en-US" altLang="en-US" sz="19900" dirty="0">
                <a:latin typeface="Haettenschweiler" panose="020B0706040902060204" pitchFamily="34" charset="0"/>
              </a:rPr>
              <a:t>JOHN 14</a:t>
            </a:r>
            <a:endParaRPr lang="en-US" altLang="en-US" sz="8800" dirty="0">
              <a:latin typeface="Haettenschweiler" panose="020B0706040902060204" pitchFamily="34" charset="0"/>
            </a:endParaRPr>
          </a:p>
        </p:txBody>
      </p:sp>
      <p:sp>
        <p:nvSpPr>
          <p:cNvPr id="2" name="TextBox 1">
            <a:extLst>
              <a:ext uri="{FF2B5EF4-FFF2-40B4-BE49-F238E27FC236}">
                <a16:creationId xmlns:a16="http://schemas.microsoft.com/office/drawing/2014/main" id="{38880140-7AEB-80C9-15F1-E354BAACEB8E}"/>
              </a:ext>
            </a:extLst>
          </p:cNvPr>
          <p:cNvSpPr txBox="1">
            <a:spLocks noChangeArrowheads="1"/>
          </p:cNvSpPr>
          <p:nvPr/>
        </p:nvSpPr>
        <p:spPr bwMode="auto">
          <a:xfrm>
            <a:off x="2209800" y="4062680"/>
            <a:ext cx="77724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None/>
            </a:pPr>
            <a:r>
              <a:rPr lang="en-US" altLang="en-US" sz="8000" dirty="0">
                <a:solidFill>
                  <a:prstClr val="white"/>
                </a:solidFill>
                <a:latin typeface="Haettenschweiler" panose="020B0706040902060204" pitchFamily="34" charset="0"/>
                <a:cs typeface="AngsanaUPC" panose="020B0502040204020203" pitchFamily="18" charset="-34"/>
              </a:rPr>
              <a:t>The Holy Spirit</a:t>
            </a:r>
          </a:p>
        </p:txBody>
      </p:sp>
    </p:spTree>
    <p:extLst>
      <p:ext uri="{BB962C8B-B14F-4D97-AF65-F5344CB8AC3E}">
        <p14:creationId xmlns:p14="http://schemas.microsoft.com/office/powerpoint/2010/main" val="346726704"/>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14</a:t>
            </a: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4</a:t>
            </a:r>
            <a:r>
              <a:rPr lang="en-US" kern="100" dirty="0">
                <a:effectLst/>
                <a:ea typeface="Aptos" panose="020B0004020202020204" pitchFamily="34" charset="0"/>
                <a:cs typeface="Times New Roman" panose="02020603050405020304" pitchFamily="18" charset="0"/>
              </a:rPr>
              <a:t>You know the way to the place I am going. </a:t>
            </a:r>
          </a:p>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5</a:t>
            </a:r>
            <a:r>
              <a:rPr lang="en-US" kern="100" dirty="0">
                <a:effectLst/>
                <a:ea typeface="Aptos" panose="020B0004020202020204" pitchFamily="34" charset="0"/>
                <a:cs typeface="Times New Roman" panose="02020603050405020304" pitchFamily="18" charset="0"/>
              </a:rPr>
              <a:t>Thomas said to him, “Lord, we don’t know where you are going, so how can we know the way?” </a:t>
            </a:r>
          </a:p>
        </p:txBody>
      </p:sp>
    </p:spTree>
    <p:extLst>
      <p:ext uri="{BB962C8B-B14F-4D97-AF65-F5344CB8AC3E}">
        <p14:creationId xmlns:p14="http://schemas.microsoft.com/office/powerpoint/2010/main" val="313953714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14</a:t>
            </a:r>
          </a:p>
        </p:txBody>
      </p:sp>
      <p:sp>
        <p:nvSpPr>
          <p:cNvPr id="3" name="Content Placeholder 2"/>
          <p:cNvSpPr>
            <a:spLocks noGrp="1"/>
          </p:cNvSpPr>
          <p:nvPr>
            <p:ph idx="1"/>
          </p:nvPr>
        </p:nvSpPr>
        <p:spPr>
          <a:xfrm>
            <a:off x="633663" y="1600201"/>
            <a:ext cx="10972800" cy="4525963"/>
          </a:xfrm>
        </p:spPr>
        <p:txBody>
          <a:bodyPr/>
          <a:lstStyle/>
          <a:p>
            <a:pPr marL="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6</a:t>
            </a:r>
            <a:r>
              <a:rPr lang="en-US" kern="100" dirty="0">
                <a:effectLst/>
                <a:ea typeface="Aptos" panose="020B0004020202020204" pitchFamily="34" charset="0"/>
                <a:cs typeface="Times New Roman" panose="02020603050405020304" pitchFamily="18" charset="0"/>
              </a:rPr>
              <a:t>Jesus answered, “I am the way and the truth and the life. No one comes to the Father except through me.</a:t>
            </a:r>
          </a:p>
          <a:p>
            <a:pPr marL="0" marR="0" indent="0">
              <a:lnSpc>
                <a:spcPct val="107000"/>
              </a:lnSpc>
              <a:spcBef>
                <a:spcPts val="0"/>
              </a:spcBef>
              <a:spcAft>
                <a:spcPts val="800"/>
              </a:spcAft>
              <a:buNone/>
            </a:pPr>
            <a:endParaRPr lang="en-US"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942668281"/>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39D5B-758A-38F6-A12B-E371D0C9C06A}"/>
              </a:ext>
            </a:extLst>
          </p:cNvPr>
          <p:cNvSpPr>
            <a:spLocks noGrp="1"/>
          </p:cNvSpPr>
          <p:nvPr>
            <p:ph type="title"/>
          </p:nvPr>
        </p:nvSpPr>
        <p:spPr/>
        <p:txBody>
          <a:bodyPr/>
          <a:lstStyle/>
          <a:p>
            <a:endParaRPr lang="en-US"/>
          </a:p>
        </p:txBody>
      </p:sp>
      <p:sp>
        <p:nvSpPr>
          <p:cNvPr id="4" name="TextBox 3">
            <a:extLst>
              <a:ext uri="{FF2B5EF4-FFF2-40B4-BE49-F238E27FC236}">
                <a16:creationId xmlns:a16="http://schemas.microsoft.com/office/drawing/2014/main" id="{B853A817-3702-31ED-6F5C-4C4A0F585A52}"/>
              </a:ext>
            </a:extLst>
          </p:cNvPr>
          <p:cNvSpPr txBox="1"/>
          <p:nvPr/>
        </p:nvSpPr>
        <p:spPr>
          <a:xfrm>
            <a:off x="3496933" y="412790"/>
            <a:ext cx="8286750" cy="1846659"/>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Romans 5:8 – But God demonstrates his own love for us in this: While we were still sinners, Christ died for us.</a:t>
            </a: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45758263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a:t>
            </a:r>
            <a:r>
              <a:rPr lang="en-US" altLang="en-US" sz="7500" dirty="0"/>
              <a:t>6</a:t>
            </a:r>
            <a:endParaRPr lang="en-US" altLang="en-US" sz="7500" b="1" dirty="0">
              <a:latin typeface="Perpetua" panose="02020502060401020303" pitchFamily="18" charset="0"/>
            </a:endParaRP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7</a:t>
            </a:r>
            <a:r>
              <a:rPr lang="en-US" dirty="0">
                <a:effectLst/>
                <a:ea typeface="Aptos" panose="020B0004020202020204" pitchFamily="34" charset="0"/>
                <a:cs typeface="Times New Roman" panose="02020603050405020304" pitchFamily="18" charset="0"/>
              </a:rPr>
              <a:t>But very truly I tell you, </a:t>
            </a:r>
            <a:r>
              <a:rPr lang="en-US" b="1" u="sng" dirty="0">
                <a:effectLst/>
                <a:ea typeface="Aptos" panose="020B0004020202020204" pitchFamily="34" charset="0"/>
                <a:cs typeface="Times New Roman" panose="02020603050405020304" pitchFamily="18" charset="0"/>
              </a:rPr>
              <a:t>it is for your good</a:t>
            </a:r>
            <a:r>
              <a:rPr lang="en-US" dirty="0">
                <a:effectLst/>
                <a:ea typeface="Aptos" panose="020B0004020202020204" pitchFamily="34" charset="0"/>
                <a:cs typeface="Times New Roman" panose="02020603050405020304" pitchFamily="18" charset="0"/>
              </a:rPr>
              <a:t> that I am going away. Unless I go away, the Advocate will not come to you; but if I go, I will send him to you.</a:t>
            </a:r>
            <a:endParaRPr lang="en-US" kern="100" baseline="30000" dirty="0">
              <a:effectLst/>
              <a:ea typeface="Aptos" panose="020B000402020202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8DDC5AD4-F7E2-3BFD-7FE6-8595F24FB220}"/>
              </a:ext>
            </a:extLst>
          </p:cNvPr>
          <p:cNvSpPr txBox="1"/>
          <p:nvPr/>
        </p:nvSpPr>
        <p:spPr>
          <a:xfrm>
            <a:off x="609600" y="3864634"/>
            <a:ext cx="7965057" cy="1261884"/>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800" dirty="0">
                <a:latin typeface="Perpetua" panose="02020502060401020303" pitchFamily="18" charset="0"/>
              </a:rPr>
              <a:t>“Advocate” </a:t>
            </a:r>
            <a:r>
              <a:rPr lang="en-US" sz="3800" i="1" dirty="0" err="1">
                <a:effectLst/>
                <a:latin typeface="Perpetua" panose="02020502060401020303" pitchFamily="18" charset="0"/>
                <a:ea typeface="Aptos" panose="020B0004020202020204" pitchFamily="34" charset="0"/>
                <a:cs typeface="Times New Roman" panose="02020603050405020304" pitchFamily="18" charset="0"/>
              </a:rPr>
              <a:t>parakl</a:t>
            </a:r>
            <a:r>
              <a:rPr lang="en-US" sz="2800" i="1" dirty="0" err="1">
                <a:effectLst/>
                <a:latin typeface="Perpetua" panose="02020502060401020303" pitchFamily="18" charset="0"/>
                <a:ea typeface="Aptos" panose="020B0004020202020204" pitchFamily="34" charset="0"/>
                <a:cs typeface="Times New Roman" panose="02020603050405020304" pitchFamily="18" charset="0"/>
              </a:rPr>
              <a:t>ē</a:t>
            </a:r>
            <a:r>
              <a:rPr lang="en-US" sz="3800" i="1" dirty="0" err="1">
                <a:effectLst/>
                <a:latin typeface="Perpetua" panose="02020502060401020303" pitchFamily="18" charset="0"/>
                <a:ea typeface="Aptos" panose="020B0004020202020204" pitchFamily="34" charset="0"/>
                <a:cs typeface="Times New Roman" panose="02020603050405020304" pitchFamily="18" charset="0"/>
              </a:rPr>
              <a:t>tos</a:t>
            </a:r>
            <a:endParaRPr lang="en-US" sz="3800" i="1" dirty="0">
              <a:effectLst/>
              <a:latin typeface="Perpetua" panose="02020502060401020303" pitchFamily="18" charset="0"/>
              <a:ea typeface="Aptos" panose="020B0004020202020204" pitchFamily="34" charset="0"/>
              <a:cs typeface="Times New Roman" panose="02020603050405020304" pitchFamily="18" charset="0"/>
            </a:endParaRPr>
          </a:p>
          <a:p>
            <a:pPr marL="571500" indent="-571500" algn="l">
              <a:buFont typeface="Arial" panose="020B0604020202020204" pitchFamily="34" charset="0"/>
              <a:buChar char="•"/>
            </a:pPr>
            <a:r>
              <a:rPr lang="en-US" sz="3800" dirty="0">
                <a:latin typeface="Perpetua" panose="02020502060401020303" pitchFamily="18" charset="0"/>
              </a:rPr>
              <a:t>Paraclete, Counselor, Helper, Comforter</a:t>
            </a:r>
          </a:p>
        </p:txBody>
      </p:sp>
    </p:spTree>
    <p:extLst>
      <p:ext uri="{BB962C8B-B14F-4D97-AF65-F5344CB8AC3E}">
        <p14:creationId xmlns:p14="http://schemas.microsoft.com/office/powerpoint/2010/main" val="152740565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22" presetClass="entr" presetSubtype="8"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left)">
                                      <p:cBhvr>
                                        <p:cTn id="10" dur="5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wipe(left)">
                                      <p:cBhvr>
                                        <p:cTn id="15"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a:t>
            </a:r>
            <a:r>
              <a:rPr lang="en-US" altLang="en-US" sz="7500" dirty="0"/>
              <a:t>6</a:t>
            </a:r>
            <a:endParaRPr lang="en-US" altLang="en-US" sz="7500" b="1" dirty="0">
              <a:latin typeface="Perpetua" panose="02020502060401020303" pitchFamily="18" charset="0"/>
            </a:endParaRP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7</a:t>
            </a:r>
            <a:r>
              <a:rPr lang="en-US" dirty="0">
                <a:effectLst/>
                <a:ea typeface="Aptos" panose="020B0004020202020204" pitchFamily="34" charset="0"/>
                <a:cs typeface="Times New Roman" panose="02020603050405020304" pitchFamily="18" charset="0"/>
              </a:rPr>
              <a:t>But very truly I tell you, </a:t>
            </a:r>
            <a:r>
              <a:rPr lang="en-US" b="1" u="sng" dirty="0">
                <a:effectLst/>
                <a:ea typeface="Aptos" panose="020B0004020202020204" pitchFamily="34" charset="0"/>
                <a:cs typeface="Times New Roman" panose="02020603050405020304" pitchFamily="18" charset="0"/>
              </a:rPr>
              <a:t>it is for your good</a:t>
            </a:r>
            <a:r>
              <a:rPr lang="en-US" dirty="0">
                <a:effectLst/>
                <a:ea typeface="Aptos" panose="020B0004020202020204" pitchFamily="34" charset="0"/>
                <a:cs typeface="Times New Roman" panose="02020603050405020304" pitchFamily="18" charset="0"/>
              </a:rPr>
              <a:t> that I am going away. Unless I go away, the Advocate will not come to you; but if I go, I will send him to you.</a:t>
            </a:r>
            <a:endParaRPr lang="en-US" kern="100" baseline="30000" dirty="0">
              <a:effectLst/>
              <a:ea typeface="Aptos" panose="020B000402020202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8DDC5AD4-F7E2-3BFD-7FE6-8595F24FB220}"/>
              </a:ext>
            </a:extLst>
          </p:cNvPr>
          <p:cNvSpPr txBox="1"/>
          <p:nvPr/>
        </p:nvSpPr>
        <p:spPr>
          <a:xfrm>
            <a:off x="609600" y="3864634"/>
            <a:ext cx="7965057" cy="1261884"/>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800" dirty="0">
                <a:latin typeface="Perpetua" panose="02020502060401020303" pitchFamily="18" charset="0"/>
              </a:rPr>
              <a:t>“Advocate” </a:t>
            </a:r>
            <a:r>
              <a:rPr lang="en-US" sz="3800" i="1" dirty="0" err="1">
                <a:effectLst/>
                <a:latin typeface="Perpetua" panose="02020502060401020303" pitchFamily="18" charset="0"/>
                <a:ea typeface="Aptos" panose="020B0004020202020204" pitchFamily="34" charset="0"/>
                <a:cs typeface="Times New Roman" panose="02020603050405020304" pitchFamily="18" charset="0"/>
              </a:rPr>
              <a:t>parakl</a:t>
            </a:r>
            <a:r>
              <a:rPr lang="en-US" sz="2800" i="1" dirty="0" err="1">
                <a:effectLst/>
                <a:latin typeface="Perpetua" panose="02020502060401020303" pitchFamily="18" charset="0"/>
                <a:ea typeface="Aptos" panose="020B0004020202020204" pitchFamily="34" charset="0"/>
                <a:cs typeface="Times New Roman" panose="02020603050405020304" pitchFamily="18" charset="0"/>
              </a:rPr>
              <a:t>ē</a:t>
            </a:r>
            <a:r>
              <a:rPr lang="en-US" sz="3800" i="1" dirty="0" err="1">
                <a:effectLst/>
                <a:latin typeface="Perpetua" panose="02020502060401020303" pitchFamily="18" charset="0"/>
                <a:ea typeface="Aptos" panose="020B0004020202020204" pitchFamily="34" charset="0"/>
                <a:cs typeface="Times New Roman" panose="02020603050405020304" pitchFamily="18" charset="0"/>
              </a:rPr>
              <a:t>tos</a:t>
            </a:r>
            <a:endParaRPr lang="en-US" sz="3800" i="1" dirty="0">
              <a:effectLst/>
              <a:latin typeface="Perpetua" panose="02020502060401020303" pitchFamily="18" charset="0"/>
              <a:ea typeface="Aptos" panose="020B0004020202020204" pitchFamily="34" charset="0"/>
              <a:cs typeface="Times New Roman" panose="02020603050405020304" pitchFamily="18" charset="0"/>
            </a:endParaRPr>
          </a:p>
          <a:p>
            <a:pPr marL="571500" indent="-571500" algn="l">
              <a:buFont typeface="Arial" panose="020B0604020202020204" pitchFamily="34" charset="0"/>
              <a:buChar char="•"/>
            </a:pPr>
            <a:r>
              <a:rPr lang="en-US" sz="3800" dirty="0">
                <a:latin typeface="Perpetua" panose="02020502060401020303" pitchFamily="18" charset="0"/>
              </a:rPr>
              <a:t>Paraclete, Counselor, Helper, Comforter</a:t>
            </a:r>
          </a:p>
        </p:txBody>
      </p:sp>
      <p:sp>
        <p:nvSpPr>
          <p:cNvPr id="4" name="TextBox 3">
            <a:extLst>
              <a:ext uri="{FF2B5EF4-FFF2-40B4-BE49-F238E27FC236}">
                <a16:creationId xmlns:a16="http://schemas.microsoft.com/office/drawing/2014/main" id="{1790EC90-B6B3-9697-9CED-165B81ED5A07}"/>
              </a:ext>
            </a:extLst>
          </p:cNvPr>
          <p:cNvSpPr txBox="1"/>
          <p:nvPr/>
        </p:nvSpPr>
        <p:spPr>
          <a:xfrm>
            <a:off x="3496933" y="412790"/>
            <a:ext cx="8286750" cy="2431435"/>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John 14:16-17a – And I will ask the Father, and he will give you another advocate to help you and be with you forever – </a:t>
            </a:r>
            <a:br>
              <a:rPr lang="en-US" sz="3800" dirty="0">
                <a:latin typeface="Perpetua" panose="02020502060401020303" pitchFamily="18" charset="0"/>
              </a:rPr>
            </a:br>
            <a:r>
              <a:rPr lang="en-US" sz="3800" b="1" u="sng" dirty="0">
                <a:latin typeface="Perpetua" panose="02020502060401020303" pitchFamily="18" charset="0"/>
              </a:rPr>
              <a:t>the Spirit of truth. </a:t>
            </a:r>
            <a:endParaRPr lang="en-US" sz="3800" b="1" u="sng" baseline="30000" dirty="0">
              <a:latin typeface="Perpetua" panose="02020502060401020303" pitchFamily="18" charset="0"/>
            </a:endParaRPr>
          </a:p>
        </p:txBody>
      </p:sp>
    </p:spTree>
    <p:extLst>
      <p:ext uri="{BB962C8B-B14F-4D97-AF65-F5344CB8AC3E}">
        <p14:creationId xmlns:p14="http://schemas.microsoft.com/office/powerpoint/2010/main" val="41276391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22" presetClass="entr" presetSubtype="8"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left)">
                                      <p:cBhvr>
                                        <p:cTn id="10" dur="5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wipe(left)">
                                      <p:cBhvr>
                                        <p:cTn id="15" dur="500"/>
                                        <p:tgtEl>
                                          <p:spTgt spid="2">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Who is the Holy Spirit?</a:t>
            </a:r>
          </a:p>
        </p:txBody>
      </p:sp>
      <p:sp>
        <p:nvSpPr>
          <p:cNvPr id="3" name="Content Placeholder 2"/>
          <p:cNvSpPr>
            <a:spLocks noGrp="1"/>
          </p:cNvSpPr>
          <p:nvPr>
            <p:ph idx="1"/>
          </p:nvPr>
        </p:nvSpPr>
        <p:spPr>
          <a:xfrm>
            <a:off x="633663" y="1600201"/>
            <a:ext cx="10972800" cy="4525963"/>
          </a:xfrm>
        </p:spPr>
        <p:txBody>
          <a:bodyPr/>
          <a:lstStyle/>
          <a:p>
            <a:pPr marR="0">
              <a:lnSpc>
                <a:spcPct val="107000"/>
              </a:lnSpc>
              <a:spcBef>
                <a:spcPts val="0"/>
              </a:spcBef>
              <a:spcAft>
                <a:spcPts val="800"/>
              </a:spcAft>
              <a:buFontTx/>
              <a:buChar char="-"/>
            </a:pPr>
            <a:r>
              <a:rPr lang="en-US" kern="100" dirty="0">
                <a:effectLst/>
                <a:ea typeface="Aptos" panose="020B0004020202020204" pitchFamily="34" charset="0"/>
                <a:cs typeface="Times New Roman" panose="02020603050405020304" pitchFamily="18" charset="0"/>
              </a:rPr>
              <a:t>The Holy Spirit is a person, not a force</a:t>
            </a:r>
          </a:p>
          <a:p>
            <a:pPr lvl="1">
              <a:lnSpc>
                <a:spcPct val="107000"/>
              </a:lnSpc>
              <a:spcBef>
                <a:spcPts val="0"/>
              </a:spcBef>
              <a:spcAft>
                <a:spcPts val="800"/>
              </a:spcAft>
              <a:buFontTx/>
              <a:buChar char="-"/>
            </a:pPr>
            <a:r>
              <a:rPr lang="en-US" kern="100" dirty="0">
                <a:effectLst/>
                <a:ea typeface="Aptos" panose="020B0004020202020204" pitchFamily="34" charset="0"/>
                <a:cs typeface="Times New Roman" panose="02020603050405020304" pitchFamily="18" charset="0"/>
              </a:rPr>
              <a:t>Not like an electrical charge </a:t>
            </a:r>
          </a:p>
          <a:p>
            <a:pPr lvl="1">
              <a:lnSpc>
                <a:spcPct val="107000"/>
              </a:lnSpc>
              <a:spcBef>
                <a:spcPts val="0"/>
              </a:spcBef>
              <a:spcAft>
                <a:spcPts val="800"/>
              </a:spcAft>
              <a:buFontTx/>
              <a:buChar char="-"/>
            </a:pPr>
            <a:r>
              <a:rPr lang="en-US" kern="100" dirty="0">
                <a:ea typeface="Aptos" panose="020B0004020202020204" pitchFamily="34" charset="0"/>
                <a:cs typeface="Times New Roman" panose="02020603050405020304" pitchFamily="18" charset="0"/>
              </a:rPr>
              <a:t>Described as He, not It </a:t>
            </a:r>
          </a:p>
          <a:p>
            <a:pPr lvl="1">
              <a:lnSpc>
                <a:spcPct val="107000"/>
              </a:lnSpc>
              <a:spcBef>
                <a:spcPts val="0"/>
              </a:spcBef>
              <a:spcAft>
                <a:spcPts val="800"/>
              </a:spcAft>
              <a:buFontTx/>
              <a:buChar char="-"/>
            </a:pPr>
            <a:r>
              <a:rPr lang="en-US" kern="100" dirty="0">
                <a:effectLst/>
                <a:ea typeface="Aptos" panose="020B0004020202020204" pitchFamily="34" charset="0"/>
                <a:cs typeface="Times New Roman" panose="02020603050405020304" pitchFamily="18" charset="0"/>
              </a:rPr>
              <a:t>Has emotions </a:t>
            </a:r>
            <a:r>
              <a:rPr lang="en-US" sz="2400" kern="100" dirty="0">
                <a:effectLst/>
                <a:ea typeface="Aptos" panose="020B0004020202020204" pitchFamily="34" charset="0"/>
                <a:cs typeface="Times New Roman" panose="02020603050405020304" pitchFamily="18" charset="0"/>
              </a:rPr>
              <a:t>(Rom. 15:30; Eph. 4:30)</a:t>
            </a:r>
            <a:r>
              <a:rPr lang="en-US" kern="100" dirty="0">
                <a:effectLst/>
                <a:ea typeface="Aptos" panose="020B0004020202020204" pitchFamily="34" charset="0"/>
                <a:cs typeface="Times New Roman" panose="02020603050405020304" pitchFamily="18" charset="0"/>
              </a:rPr>
              <a:t>, intelligence </a:t>
            </a:r>
            <a:r>
              <a:rPr lang="en-US" sz="2400" kern="100" dirty="0">
                <a:effectLst/>
                <a:ea typeface="Aptos" panose="020B0004020202020204" pitchFamily="34" charset="0"/>
                <a:cs typeface="Times New Roman" panose="02020603050405020304" pitchFamily="18" charset="0"/>
              </a:rPr>
              <a:t>(1 Cor. 2:11)</a:t>
            </a:r>
            <a:r>
              <a:rPr lang="en-US" kern="100" dirty="0">
                <a:effectLst/>
                <a:ea typeface="Aptos" panose="020B0004020202020204" pitchFamily="34" charset="0"/>
                <a:cs typeface="Times New Roman" panose="02020603050405020304" pitchFamily="18" charset="0"/>
              </a:rPr>
              <a:t>, and a will </a:t>
            </a:r>
            <a:r>
              <a:rPr lang="en-US" sz="2400" kern="100" dirty="0">
                <a:effectLst/>
                <a:ea typeface="Aptos" panose="020B0004020202020204" pitchFamily="34" charset="0"/>
                <a:cs typeface="Times New Roman" panose="02020603050405020304" pitchFamily="18" charset="0"/>
              </a:rPr>
              <a:t>(1 Cor. 12:11)</a:t>
            </a:r>
            <a:endParaRPr lang="en-US"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24364545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spPr>
      <a:bodyPr wrap="square" rtlCol="0">
        <a:spAutoFit/>
      </a:bodyPr>
      <a:lstStyle>
        <a:defPPr algn="l">
          <a:defRPr sz="3800" dirty="0">
            <a:latin typeface="Perpetua" panose="02020502060401020303"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2148</Words>
  <Application>Microsoft Office PowerPoint</Application>
  <PresentationFormat>Widescreen</PresentationFormat>
  <Paragraphs>216</Paragraphs>
  <Slides>39</Slides>
  <Notes>33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39</vt:i4>
      </vt:variant>
    </vt:vector>
  </HeadingPairs>
  <TitlesOfParts>
    <vt:vector size="49" baseType="lpstr">
      <vt:lpstr>AngsanaUPC</vt:lpstr>
      <vt:lpstr>Aptos</vt:lpstr>
      <vt:lpstr>Arial</vt:lpstr>
      <vt:lpstr>Avenir Next LT Pro</vt:lpstr>
      <vt:lpstr>Calibri</vt:lpstr>
      <vt:lpstr>Garamond</vt:lpstr>
      <vt:lpstr>Haettenschweiler</vt:lpstr>
      <vt:lpstr>Perpetua</vt:lpstr>
      <vt:lpstr>Times New Roman</vt:lpstr>
      <vt:lpstr>1_Office Theme</vt:lpstr>
      <vt:lpstr>JOHN 14</vt:lpstr>
      <vt:lpstr>John 13</vt:lpstr>
      <vt:lpstr>John 14</vt:lpstr>
      <vt:lpstr>John 14</vt:lpstr>
      <vt:lpstr>John 14</vt:lpstr>
      <vt:lpstr>PowerPoint Presentation</vt:lpstr>
      <vt:lpstr>John 16</vt:lpstr>
      <vt:lpstr>John 16</vt:lpstr>
      <vt:lpstr>Who is the Holy Spirit?</vt:lpstr>
      <vt:lpstr>Who is the Holy Spirit?</vt:lpstr>
      <vt:lpstr>Who is the Holy Spirit?</vt:lpstr>
      <vt:lpstr>Who is the Holy Spirit?</vt:lpstr>
      <vt:lpstr>John 14</vt:lpstr>
      <vt:lpstr>John 14</vt:lpstr>
      <vt:lpstr>John 14</vt:lpstr>
      <vt:lpstr>John 14</vt:lpstr>
      <vt:lpstr>John 14</vt:lpstr>
      <vt:lpstr>John 14</vt:lpstr>
      <vt:lpstr>John 14</vt:lpstr>
      <vt:lpstr>John 14</vt:lpstr>
      <vt:lpstr>John 14</vt:lpstr>
      <vt:lpstr>John 14</vt:lpstr>
      <vt:lpstr>John 14</vt:lpstr>
      <vt:lpstr>PowerPoint Presentation</vt:lpstr>
      <vt:lpstr>PowerPoint Presentation</vt:lpstr>
      <vt:lpstr>PowerPoint Presentation</vt:lpstr>
      <vt:lpstr>John 14</vt:lpstr>
      <vt:lpstr>John 14</vt:lpstr>
      <vt:lpstr>John 14</vt:lpstr>
      <vt:lpstr>John 14</vt:lpstr>
      <vt:lpstr>PowerPoint Presentation</vt:lpstr>
      <vt:lpstr>John 14</vt:lpstr>
      <vt:lpstr>John 14</vt:lpstr>
      <vt:lpstr>John 14</vt:lpstr>
      <vt:lpstr>John 14</vt:lpstr>
      <vt:lpstr>John 14</vt:lpstr>
      <vt:lpstr>Conclusions</vt:lpstr>
      <vt:lpstr>Conclusions</vt:lpstr>
      <vt:lpstr>JOHN 14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2024-07-17T19:54:34Z</dcterms:created>
  <dcterms:modified xsi:type="dcterms:W3CDTF">2024-07-17T19:54:41Z</dcterms:modified>
</cp:coreProperties>
</file>