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43" r:id="rId2"/>
  </p:sldMasterIdLst>
  <p:sldIdLst>
    <p:sldId id="256" r:id="rId3"/>
    <p:sldId id="257" r:id="rId4"/>
    <p:sldId id="296" r:id="rId5"/>
    <p:sldId id="299" r:id="rId6"/>
    <p:sldId id="302" r:id="rId7"/>
    <p:sldId id="304" r:id="rId8"/>
    <p:sldId id="303" r:id="rId9"/>
    <p:sldId id="305" r:id="rId10"/>
    <p:sldId id="306" r:id="rId11"/>
    <p:sldId id="307" r:id="rId12"/>
    <p:sldId id="308" r:id="rId13"/>
    <p:sldId id="309" r:id="rId14"/>
    <p:sldId id="298" r:id="rId15"/>
    <p:sldId id="311" r:id="rId16"/>
    <p:sldId id="338" r:id="rId17"/>
    <p:sldId id="313" r:id="rId18"/>
    <p:sldId id="325" r:id="rId19"/>
    <p:sldId id="310" r:id="rId20"/>
    <p:sldId id="315" r:id="rId21"/>
    <p:sldId id="326" r:id="rId22"/>
    <p:sldId id="334" r:id="rId23"/>
    <p:sldId id="335" r:id="rId24"/>
    <p:sldId id="336" r:id="rId25"/>
    <p:sldId id="297" r:id="rId26"/>
    <p:sldId id="317" r:id="rId27"/>
    <p:sldId id="316" r:id="rId28"/>
    <p:sldId id="318" r:id="rId29"/>
    <p:sldId id="319" r:id="rId30"/>
    <p:sldId id="320" r:id="rId31"/>
    <p:sldId id="327" r:id="rId32"/>
    <p:sldId id="329" r:id="rId33"/>
    <p:sldId id="314" r:id="rId34"/>
    <p:sldId id="323" r:id="rId35"/>
    <p:sldId id="331" r:id="rId36"/>
    <p:sldId id="330" r:id="rId37"/>
    <p:sldId id="321" r:id="rId38"/>
    <p:sldId id="324" r:id="rId39"/>
    <p:sldId id="322" r:id="rId40"/>
    <p:sldId id="332" r:id="rId41"/>
    <p:sldId id="333" r:id="rId42"/>
    <p:sldId id="337" r:id="rId43"/>
    <p:sldId id="340" r:id="rId44"/>
    <p:sldId id="33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42"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12469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4159311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2931859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227240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3912926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243323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2FF1F3E6-039F-43C4-83D5-C01D3E0DA0E0}" type="datetimeFigureOut">
              <a:rPr lang="en-US" smtClean="0"/>
              <a:pPr>
                <a:defRPr/>
              </a:pPr>
              <a:t>7/7/2023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111629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72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7/7/2023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6804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235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0081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5604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9853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680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17878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9865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25459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655018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14527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07692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4732288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6130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BAC8FB6-89FA-4C4A-9553-0E26B7D2BBFF}" type="datetimeFigureOut">
              <a:rPr lang="en-US" smtClean="0"/>
              <a:pPr>
                <a:defRPr/>
              </a:pPr>
              <a:t>7/7/2023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581A2B-BDBB-4FB2-BC67-329F61924C3F}" type="slidenum">
              <a:rPr lang="en-US" altLang="en-US" smtClean="0"/>
              <a:pPr>
                <a:defRPr/>
              </a:pPr>
              <a:t>‹#›</a:t>
            </a:fld>
            <a:endParaRPr lang="en-US" altLang="en-US"/>
          </a:p>
        </p:txBody>
      </p:sp>
    </p:spTree>
    <p:extLst>
      <p:ext uri="{BB962C8B-B14F-4D97-AF65-F5344CB8AC3E}">
        <p14:creationId xmlns:p14="http://schemas.microsoft.com/office/powerpoint/2010/main" val="201774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29044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2938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E04A8A2-E901-406E-8EBE-FF1C72C95AE1}"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CE0E281-298C-4912-BD98-86F4546FA8AE}" type="slidenum">
              <a:rPr lang="en-US" altLang="en-US" smtClean="0"/>
              <a:pPr>
                <a:defRPr/>
              </a:pPr>
              <a:t>‹#›</a:t>
            </a:fld>
            <a:endParaRPr lang="en-US" altLang="en-US"/>
          </a:p>
        </p:txBody>
      </p:sp>
    </p:spTree>
    <p:extLst>
      <p:ext uri="{BB962C8B-B14F-4D97-AF65-F5344CB8AC3E}">
        <p14:creationId xmlns:p14="http://schemas.microsoft.com/office/powerpoint/2010/main" val="195873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E84AD6F-4F9F-45F7-9D7C-A2EAE6978E8E}" type="datetimeFigureOut">
              <a:rPr lang="en-US" smtClean="0"/>
              <a:pPr>
                <a:defRPr/>
              </a:pPr>
              <a:t>7/7/2023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D39D13F-7AD0-47BE-B6BB-EE616FE3A4A1}" type="slidenum">
              <a:rPr lang="en-US" altLang="en-US" smtClean="0"/>
              <a:pPr>
                <a:defRPr/>
              </a:pPr>
              <a:t>‹#›</a:t>
            </a:fld>
            <a:endParaRPr lang="en-US" altLang="en-US"/>
          </a:p>
        </p:txBody>
      </p:sp>
    </p:spTree>
    <p:extLst>
      <p:ext uri="{BB962C8B-B14F-4D97-AF65-F5344CB8AC3E}">
        <p14:creationId xmlns:p14="http://schemas.microsoft.com/office/powerpoint/2010/main" val="3833051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8D401FF5-36BE-4E26-805E-01511069605B}" type="datetimeFigureOut">
              <a:rPr lang="en-US" smtClean="0"/>
              <a:pPr>
                <a:defRPr/>
              </a:pPr>
              <a:t>7/7/2023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AB96A20-F3E9-4E1C-AD9B-4CC707E2CF54}" type="slidenum">
              <a:rPr lang="en-US" altLang="en-US" smtClean="0"/>
              <a:pPr>
                <a:defRPr/>
              </a:pPr>
              <a:t>‹#›</a:t>
            </a:fld>
            <a:endParaRPr lang="en-US" altLang="en-US"/>
          </a:p>
        </p:txBody>
      </p:sp>
    </p:spTree>
    <p:extLst>
      <p:ext uri="{BB962C8B-B14F-4D97-AF65-F5344CB8AC3E}">
        <p14:creationId xmlns:p14="http://schemas.microsoft.com/office/powerpoint/2010/main" val="308502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3CD88A4-8C78-469F-91AA-6B414AB02073}" type="datetimeFigureOut">
              <a:rPr lang="en-US" smtClean="0"/>
              <a:pPr>
                <a:defRPr/>
              </a:pPr>
              <a:t>7/7/2023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5EA8A58-9A5D-4358-AF91-73411033BAA3}" type="slidenum">
              <a:rPr lang="en-US" altLang="en-US" smtClean="0"/>
              <a:pPr>
                <a:defRPr/>
              </a:pPr>
              <a:t>‹#›</a:t>
            </a:fld>
            <a:endParaRPr lang="en-US" altLang="en-US"/>
          </a:p>
        </p:txBody>
      </p:sp>
    </p:spTree>
    <p:extLst>
      <p:ext uri="{BB962C8B-B14F-4D97-AF65-F5344CB8AC3E}">
        <p14:creationId xmlns:p14="http://schemas.microsoft.com/office/powerpoint/2010/main" val="195680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EABFFD4-88A8-4912-8E78-27BDF156EAE6}"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0C2485-2EEE-4DC1-B42E-D293479EA9AD}" type="slidenum">
              <a:rPr lang="en-US" altLang="en-US" smtClean="0"/>
              <a:pPr>
                <a:defRPr/>
              </a:pPr>
              <a:t>‹#›</a:t>
            </a:fld>
            <a:endParaRPr lang="en-US" altLang="en-US"/>
          </a:p>
        </p:txBody>
      </p:sp>
    </p:spTree>
    <p:extLst>
      <p:ext uri="{BB962C8B-B14F-4D97-AF65-F5344CB8AC3E}">
        <p14:creationId xmlns:p14="http://schemas.microsoft.com/office/powerpoint/2010/main" val="205318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6770B60-E9E4-4BFB-B926-156029B76E26}" type="datetimeFigureOut">
              <a:rPr lang="en-US" smtClean="0"/>
              <a:pPr>
                <a:defRPr/>
              </a:pPr>
              <a:t>7/7/2023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672F738-1EF5-40B6-8179-1806EC20C86D}" type="slidenum">
              <a:rPr lang="en-US" altLang="en-US" smtClean="0"/>
              <a:pPr>
                <a:defRPr/>
              </a:pPr>
              <a:t>‹#›</a:t>
            </a:fld>
            <a:endParaRPr lang="en-US" altLang="en-US"/>
          </a:p>
        </p:txBody>
      </p:sp>
    </p:spTree>
    <p:extLst>
      <p:ext uri="{BB962C8B-B14F-4D97-AF65-F5344CB8AC3E}">
        <p14:creationId xmlns:p14="http://schemas.microsoft.com/office/powerpoint/2010/main" val="430621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2FF1F3E6-039F-43C4-83D5-C01D3E0DA0E0}" type="datetimeFigureOut">
              <a:rPr lang="en-US" smtClean="0"/>
              <a:pPr>
                <a:defRPr/>
              </a:pPr>
              <a:t>7/7/2023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defRPr/>
            </a:pPr>
            <a:fld id="{356EEBA0-C2CC-447E-9220-07527CF1C15D}" type="slidenum">
              <a:rPr lang="en-US" altLang="en-US" smtClean="0"/>
              <a:pPr>
                <a:defRPr/>
              </a:pPr>
              <a:t>‹#›</a:t>
            </a:fld>
            <a:endParaRPr lang="en-US" altLang="en-US"/>
          </a:p>
        </p:txBody>
      </p:sp>
    </p:spTree>
    <p:extLst>
      <p:ext uri="{BB962C8B-B14F-4D97-AF65-F5344CB8AC3E}">
        <p14:creationId xmlns:p14="http://schemas.microsoft.com/office/powerpoint/2010/main" val="382634867"/>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7/7/2023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99601059"/>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B17D85-0F1A-275A-5BBB-1C044CB95446}"/>
              </a:ext>
            </a:extLst>
          </p:cNvPr>
          <p:cNvSpPr>
            <a:spLocks noGrp="1"/>
          </p:cNvSpPr>
          <p:nvPr>
            <p:ph type="ctrTitle"/>
          </p:nvPr>
        </p:nvSpPr>
        <p:spPr/>
        <p:txBody>
          <a:bodyPr>
            <a:normAutofit/>
          </a:bodyPr>
          <a:lstStyle/>
          <a:p>
            <a:pPr>
              <a:defRPr/>
            </a:pPr>
            <a:r>
              <a:rPr lang="en-US" sz="6000" dirty="0"/>
              <a:t>1 Corinthians 15</a:t>
            </a:r>
          </a:p>
        </p:txBody>
      </p:sp>
      <p:sp>
        <p:nvSpPr>
          <p:cNvPr id="9219" name="Subtitle 2">
            <a:extLst>
              <a:ext uri="{FF2B5EF4-FFF2-40B4-BE49-F238E27FC236}">
                <a16:creationId xmlns:a16="http://schemas.microsoft.com/office/drawing/2014/main" xmlns="" id="{DD3F4F1E-3E18-B208-306E-C0DC86CB3729}"/>
              </a:ext>
            </a:extLst>
          </p:cNvPr>
          <p:cNvSpPr>
            <a:spLocks noGrp="1"/>
          </p:cNvSpPr>
          <p:nvPr>
            <p:ph type="subTitle" idx="1"/>
          </p:nvPr>
        </p:nvSpPr>
        <p:spPr/>
        <p:txBody>
          <a:bodyPr>
            <a:normAutofit/>
          </a:bodyPr>
          <a:lstStyle/>
          <a:p>
            <a:pPr eaLnBrk="1" hangingPunct="1">
              <a:defRPr/>
            </a:pPr>
            <a:r>
              <a:rPr lang="en-US" sz="4400" dirty="0"/>
              <a:t>What is a Christian?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each other</a:t>
            </a:r>
          </a:p>
          <a:p>
            <a:pPr marL="0" indent="0" eaLnBrk="1" hangingPunct="1">
              <a:buNone/>
            </a:pPr>
            <a:endParaRPr lang="en-US" altLang="en-US" sz="40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2" name="TextBox 1">
            <a:extLst>
              <a:ext uri="{FF2B5EF4-FFF2-40B4-BE49-F238E27FC236}">
                <a16:creationId xmlns:a16="http://schemas.microsoft.com/office/drawing/2014/main" xmlns="" id="{34D88056-44C6-8616-021A-7FD17FD6F04E}"/>
              </a:ext>
            </a:extLst>
          </p:cNvPr>
          <p:cNvSpPr txBox="1"/>
          <p:nvPr/>
        </p:nvSpPr>
        <p:spPr>
          <a:xfrm>
            <a:off x="304800" y="4017606"/>
            <a:ext cx="1600200" cy="954107"/>
          </a:xfrm>
          <a:prstGeom prst="rect">
            <a:avLst/>
          </a:prstGeom>
          <a:noFill/>
        </p:spPr>
        <p:txBody>
          <a:bodyPr wrap="square" rtlCol="0">
            <a:spAutoFit/>
          </a:bodyPr>
          <a:lstStyle/>
          <a:p>
            <a:r>
              <a:rPr lang="en-US" sz="2800" dirty="0"/>
              <a:t>The early church</a:t>
            </a:r>
          </a:p>
        </p:txBody>
      </p:sp>
      <p:sp>
        <p:nvSpPr>
          <p:cNvPr id="3" name="TextBox 2">
            <a:extLst>
              <a:ext uri="{FF2B5EF4-FFF2-40B4-BE49-F238E27FC236}">
                <a16:creationId xmlns:a16="http://schemas.microsoft.com/office/drawing/2014/main" xmlns="" id="{A3470F32-A797-5C81-5746-EB26EE31FE7E}"/>
              </a:ext>
            </a:extLst>
          </p:cNvPr>
          <p:cNvSpPr txBox="1"/>
          <p:nvPr/>
        </p:nvSpPr>
        <p:spPr>
          <a:xfrm>
            <a:off x="2635896" y="3276600"/>
            <a:ext cx="2240904" cy="954107"/>
          </a:xfrm>
          <a:prstGeom prst="rect">
            <a:avLst/>
          </a:prstGeom>
          <a:noFill/>
        </p:spPr>
        <p:txBody>
          <a:bodyPr wrap="square" rtlCol="0">
            <a:spAutoFit/>
          </a:bodyPr>
          <a:lstStyle/>
          <a:p>
            <a:r>
              <a:rPr lang="en-US" sz="2800" dirty="0"/>
              <a:t>Roman Catholicism</a:t>
            </a:r>
          </a:p>
        </p:txBody>
      </p:sp>
      <p:sp>
        <p:nvSpPr>
          <p:cNvPr id="5" name="TextBox 4">
            <a:extLst>
              <a:ext uri="{FF2B5EF4-FFF2-40B4-BE49-F238E27FC236}">
                <a16:creationId xmlns:a16="http://schemas.microsoft.com/office/drawing/2014/main" xmlns="" id="{7C94C00C-099B-4E37-21EF-52EF711D514A}"/>
              </a:ext>
            </a:extLst>
          </p:cNvPr>
          <p:cNvSpPr txBox="1"/>
          <p:nvPr/>
        </p:nvSpPr>
        <p:spPr>
          <a:xfrm>
            <a:off x="2643672" y="4423985"/>
            <a:ext cx="1785257" cy="954107"/>
          </a:xfrm>
          <a:prstGeom prst="rect">
            <a:avLst/>
          </a:prstGeom>
          <a:noFill/>
        </p:spPr>
        <p:txBody>
          <a:bodyPr wrap="square" rtlCol="0">
            <a:spAutoFit/>
          </a:bodyPr>
          <a:lstStyle/>
          <a:p>
            <a:r>
              <a:rPr lang="en-US" sz="2800" dirty="0"/>
              <a:t>Eastern Orthodoxy</a:t>
            </a:r>
          </a:p>
        </p:txBody>
      </p:sp>
      <p:sp>
        <p:nvSpPr>
          <p:cNvPr id="7" name="TextBox 6">
            <a:extLst>
              <a:ext uri="{FF2B5EF4-FFF2-40B4-BE49-F238E27FC236}">
                <a16:creationId xmlns:a16="http://schemas.microsoft.com/office/drawing/2014/main" xmlns="" id="{6AAE2131-EC01-3755-8FFC-56B0243AB5A8}"/>
              </a:ext>
            </a:extLst>
          </p:cNvPr>
          <p:cNvSpPr txBox="1"/>
          <p:nvPr/>
        </p:nvSpPr>
        <p:spPr>
          <a:xfrm>
            <a:off x="2635896" y="5530492"/>
            <a:ext cx="1785257" cy="954107"/>
          </a:xfrm>
          <a:prstGeom prst="rect">
            <a:avLst/>
          </a:prstGeom>
          <a:noFill/>
        </p:spPr>
        <p:txBody>
          <a:bodyPr wrap="square" rtlCol="0">
            <a:spAutoFit/>
          </a:bodyPr>
          <a:lstStyle/>
          <a:p>
            <a:r>
              <a:rPr lang="en-US" sz="2800" dirty="0"/>
              <a:t>Assyrian Church</a:t>
            </a:r>
          </a:p>
        </p:txBody>
      </p:sp>
      <p:sp>
        <p:nvSpPr>
          <p:cNvPr id="9" name="TextBox 8">
            <a:extLst>
              <a:ext uri="{FF2B5EF4-FFF2-40B4-BE49-F238E27FC236}">
                <a16:creationId xmlns:a16="http://schemas.microsoft.com/office/drawing/2014/main" xmlns="" id="{DF01B983-2197-CC89-8AD8-A3D24DB0859E}"/>
              </a:ext>
            </a:extLst>
          </p:cNvPr>
          <p:cNvSpPr txBox="1"/>
          <p:nvPr/>
        </p:nvSpPr>
        <p:spPr>
          <a:xfrm>
            <a:off x="4610586" y="4017606"/>
            <a:ext cx="1926921" cy="523220"/>
          </a:xfrm>
          <a:prstGeom prst="rect">
            <a:avLst/>
          </a:prstGeom>
          <a:noFill/>
        </p:spPr>
        <p:txBody>
          <a:bodyPr wrap="square" rtlCol="0">
            <a:spAutoFit/>
          </a:bodyPr>
          <a:lstStyle/>
          <a:p>
            <a:r>
              <a:rPr lang="en-US" sz="2800" dirty="0"/>
              <a:t>Reformation</a:t>
            </a:r>
          </a:p>
        </p:txBody>
      </p:sp>
      <p:sp>
        <p:nvSpPr>
          <p:cNvPr id="10" name="TextBox 9">
            <a:extLst>
              <a:ext uri="{FF2B5EF4-FFF2-40B4-BE49-F238E27FC236}">
                <a16:creationId xmlns:a16="http://schemas.microsoft.com/office/drawing/2014/main" xmlns="" id="{23B1143D-0FD8-4CEC-D62D-E7D3A4B12C80}"/>
              </a:ext>
            </a:extLst>
          </p:cNvPr>
          <p:cNvSpPr txBox="1"/>
          <p:nvPr/>
        </p:nvSpPr>
        <p:spPr>
          <a:xfrm>
            <a:off x="7621407" y="3755996"/>
            <a:ext cx="1926921" cy="523220"/>
          </a:xfrm>
          <a:prstGeom prst="rect">
            <a:avLst/>
          </a:prstGeom>
          <a:noFill/>
        </p:spPr>
        <p:txBody>
          <a:bodyPr wrap="square" rtlCol="0">
            <a:spAutoFit/>
          </a:bodyPr>
          <a:lstStyle/>
          <a:p>
            <a:r>
              <a:rPr lang="en-US" sz="2800" dirty="0"/>
              <a:t>Anabaptist</a:t>
            </a:r>
          </a:p>
        </p:txBody>
      </p:sp>
      <p:sp>
        <p:nvSpPr>
          <p:cNvPr id="11" name="TextBox 10">
            <a:extLst>
              <a:ext uri="{FF2B5EF4-FFF2-40B4-BE49-F238E27FC236}">
                <a16:creationId xmlns:a16="http://schemas.microsoft.com/office/drawing/2014/main" xmlns="" id="{0CFC0206-DCF0-C0FA-167A-AD50C106E236}"/>
              </a:ext>
            </a:extLst>
          </p:cNvPr>
          <p:cNvSpPr txBox="1"/>
          <p:nvPr/>
        </p:nvSpPr>
        <p:spPr>
          <a:xfrm>
            <a:off x="7621407" y="4243449"/>
            <a:ext cx="1926921" cy="523220"/>
          </a:xfrm>
          <a:prstGeom prst="rect">
            <a:avLst/>
          </a:prstGeom>
          <a:noFill/>
        </p:spPr>
        <p:txBody>
          <a:bodyPr wrap="square" rtlCol="0">
            <a:spAutoFit/>
          </a:bodyPr>
          <a:lstStyle/>
          <a:p>
            <a:r>
              <a:rPr lang="en-US" sz="2800" dirty="0"/>
              <a:t>Calvinist</a:t>
            </a:r>
          </a:p>
        </p:txBody>
      </p:sp>
      <p:sp>
        <p:nvSpPr>
          <p:cNvPr id="12" name="TextBox 11">
            <a:extLst>
              <a:ext uri="{FF2B5EF4-FFF2-40B4-BE49-F238E27FC236}">
                <a16:creationId xmlns:a16="http://schemas.microsoft.com/office/drawing/2014/main" xmlns="" id="{EB4ECC8F-6CE3-F670-759F-B3E00CA42B46}"/>
              </a:ext>
            </a:extLst>
          </p:cNvPr>
          <p:cNvSpPr txBox="1"/>
          <p:nvPr/>
        </p:nvSpPr>
        <p:spPr>
          <a:xfrm>
            <a:off x="7646289" y="4750981"/>
            <a:ext cx="1926921" cy="523220"/>
          </a:xfrm>
          <a:prstGeom prst="rect">
            <a:avLst/>
          </a:prstGeom>
          <a:noFill/>
        </p:spPr>
        <p:txBody>
          <a:bodyPr wrap="square" rtlCol="0">
            <a:spAutoFit/>
          </a:bodyPr>
          <a:lstStyle/>
          <a:p>
            <a:r>
              <a:rPr lang="en-US" sz="2800" dirty="0"/>
              <a:t>Lutheran</a:t>
            </a:r>
          </a:p>
        </p:txBody>
      </p:sp>
      <p:sp>
        <p:nvSpPr>
          <p:cNvPr id="13" name="TextBox 12">
            <a:extLst>
              <a:ext uri="{FF2B5EF4-FFF2-40B4-BE49-F238E27FC236}">
                <a16:creationId xmlns:a16="http://schemas.microsoft.com/office/drawing/2014/main" xmlns="" id="{1379E4BD-A5A3-FD03-5E30-B5F7B44C7FAF}"/>
              </a:ext>
            </a:extLst>
          </p:cNvPr>
          <p:cNvSpPr txBox="1"/>
          <p:nvPr/>
        </p:nvSpPr>
        <p:spPr>
          <a:xfrm>
            <a:off x="7660285" y="5222746"/>
            <a:ext cx="1926921" cy="523220"/>
          </a:xfrm>
          <a:prstGeom prst="rect">
            <a:avLst/>
          </a:prstGeom>
          <a:noFill/>
        </p:spPr>
        <p:txBody>
          <a:bodyPr wrap="square" rtlCol="0">
            <a:spAutoFit/>
          </a:bodyPr>
          <a:lstStyle/>
          <a:p>
            <a:r>
              <a:rPr lang="en-US" sz="2800" dirty="0"/>
              <a:t>Anglican</a:t>
            </a:r>
          </a:p>
        </p:txBody>
      </p:sp>
      <p:cxnSp>
        <p:nvCxnSpPr>
          <p:cNvPr id="15" name="Straight Connector 14">
            <a:extLst>
              <a:ext uri="{FF2B5EF4-FFF2-40B4-BE49-F238E27FC236}">
                <a16:creationId xmlns:a16="http://schemas.microsoft.com/office/drawing/2014/main" xmlns="" id="{E6FE80A4-3056-927D-EE82-347EF9C4ADA4}"/>
              </a:ext>
            </a:extLst>
          </p:cNvPr>
          <p:cNvCxnSpPr>
            <a:cxnSpLocks/>
          </p:cNvCxnSpPr>
          <p:nvPr/>
        </p:nvCxnSpPr>
        <p:spPr>
          <a:xfrm flipV="1">
            <a:off x="1912776" y="3654843"/>
            <a:ext cx="730896" cy="827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FD2F08E6-588D-5194-8F69-B487375748F6}"/>
              </a:ext>
            </a:extLst>
          </p:cNvPr>
          <p:cNvCxnSpPr>
            <a:cxnSpLocks/>
          </p:cNvCxnSpPr>
          <p:nvPr/>
        </p:nvCxnSpPr>
        <p:spPr>
          <a:xfrm>
            <a:off x="1912776" y="4482492"/>
            <a:ext cx="706014" cy="239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BE52B49E-059C-ED5C-A903-22EA410AFAAB}"/>
              </a:ext>
            </a:extLst>
          </p:cNvPr>
          <p:cNvCxnSpPr>
            <a:cxnSpLocks/>
            <a:stCxn id="2" idx="3"/>
            <a:endCxn id="7" idx="1"/>
          </p:cNvCxnSpPr>
          <p:nvPr/>
        </p:nvCxnSpPr>
        <p:spPr>
          <a:xfrm>
            <a:off x="1905000" y="4494660"/>
            <a:ext cx="730896" cy="151288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56E11C5B-4EC3-ACBF-8B93-451391FCB968}"/>
              </a:ext>
            </a:extLst>
          </p:cNvPr>
          <p:cNvCxnSpPr>
            <a:cxnSpLocks/>
          </p:cNvCxnSpPr>
          <p:nvPr/>
        </p:nvCxnSpPr>
        <p:spPr>
          <a:xfrm flipV="1">
            <a:off x="4055705" y="3617094"/>
            <a:ext cx="4250095" cy="25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50E20806-0254-362E-6A33-6B032A465982}"/>
              </a:ext>
            </a:extLst>
          </p:cNvPr>
          <p:cNvCxnSpPr>
            <a:cxnSpLocks/>
          </p:cNvCxnSpPr>
          <p:nvPr/>
        </p:nvCxnSpPr>
        <p:spPr>
          <a:xfrm>
            <a:off x="4055705" y="4800600"/>
            <a:ext cx="21250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9AA714B0-E744-1045-1E2C-25EC9103C8C0}"/>
              </a:ext>
            </a:extLst>
          </p:cNvPr>
          <p:cNvCxnSpPr>
            <a:cxnSpLocks/>
          </p:cNvCxnSpPr>
          <p:nvPr/>
        </p:nvCxnSpPr>
        <p:spPr>
          <a:xfrm>
            <a:off x="4055705" y="5981532"/>
            <a:ext cx="21250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1FD7D013-DF47-C69C-0FD8-A08B253909A6}"/>
              </a:ext>
            </a:extLst>
          </p:cNvPr>
          <p:cNvCxnSpPr>
            <a:cxnSpLocks/>
          </p:cNvCxnSpPr>
          <p:nvPr/>
        </p:nvCxnSpPr>
        <p:spPr>
          <a:xfrm>
            <a:off x="4055705" y="3617094"/>
            <a:ext cx="668695" cy="560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209E4BF2-A4AD-5931-9B17-CDDD1C201786}"/>
              </a:ext>
            </a:extLst>
          </p:cNvPr>
          <p:cNvCxnSpPr>
            <a:cxnSpLocks/>
            <a:endCxn id="10" idx="1"/>
          </p:cNvCxnSpPr>
          <p:nvPr/>
        </p:nvCxnSpPr>
        <p:spPr>
          <a:xfrm flipV="1">
            <a:off x="6395843" y="4017606"/>
            <a:ext cx="1225564" cy="353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CF0270F7-3FC4-3945-2B50-81E225FB2517}"/>
              </a:ext>
            </a:extLst>
          </p:cNvPr>
          <p:cNvCxnSpPr>
            <a:cxnSpLocks/>
            <a:endCxn id="11" idx="1"/>
          </p:cNvCxnSpPr>
          <p:nvPr/>
        </p:nvCxnSpPr>
        <p:spPr>
          <a:xfrm>
            <a:off x="6395843" y="4373299"/>
            <a:ext cx="1225564" cy="1317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E35ADA97-E4F8-E33D-908C-96169CCF0291}"/>
              </a:ext>
            </a:extLst>
          </p:cNvPr>
          <p:cNvCxnSpPr>
            <a:cxnSpLocks/>
          </p:cNvCxnSpPr>
          <p:nvPr/>
        </p:nvCxnSpPr>
        <p:spPr>
          <a:xfrm>
            <a:off x="6395843" y="4373299"/>
            <a:ext cx="1236450" cy="636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1D3447C3-08B9-D65D-D352-E7C13BE00951}"/>
              </a:ext>
            </a:extLst>
          </p:cNvPr>
          <p:cNvCxnSpPr>
            <a:cxnSpLocks/>
            <a:endCxn id="13" idx="1"/>
          </p:cNvCxnSpPr>
          <p:nvPr/>
        </p:nvCxnSpPr>
        <p:spPr>
          <a:xfrm>
            <a:off x="6452604" y="4415665"/>
            <a:ext cx="1207681" cy="1068691"/>
          </a:xfrm>
          <a:prstGeom prst="line">
            <a:avLst/>
          </a:prstGeom>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xmlns="" id="{9B94FAEF-F194-6AEC-CA86-CE82EF4DD21E}"/>
              </a:ext>
            </a:extLst>
          </p:cNvPr>
          <p:cNvSpPr txBox="1"/>
          <p:nvPr/>
        </p:nvSpPr>
        <p:spPr>
          <a:xfrm>
            <a:off x="9002336" y="2986579"/>
            <a:ext cx="1926921"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Baptist</a:t>
            </a:r>
          </a:p>
        </p:txBody>
      </p:sp>
      <p:sp>
        <p:nvSpPr>
          <p:cNvPr id="49" name="TextBox 48">
            <a:extLst>
              <a:ext uri="{FF2B5EF4-FFF2-40B4-BE49-F238E27FC236}">
                <a16:creationId xmlns:a16="http://schemas.microsoft.com/office/drawing/2014/main" xmlns="" id="{F3217BCD-E933-9138-08A1-B2D0874CD7B5}"/>
              </a:ext>
            </a:extLst>
          </p:cNvPr>
          <p:cNvSpPr txBox="1"/>
          <p:nvPr/>
        </p:nvSpPr>
        <p:spPr>
          <a:xfrm>
            <a:off x="9002336" y="6246244"/>
            <a:ext cx="2514477"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Southern Baptist</a:t>
            </a:r>
          </a:p>
        </p:txBody>
      </p:sp>
      <p:sp>
        <p:nvSpPr>
          <p:cNvPr id="50" name="TextBox 49">
            <a:extLst>
              <a:ext uri="{FF2B5EF4-FFF2-40B4-BE49-F238E27FC236}">
                <a16:creationId xmlns:a16="http://schemas.microsoft.com/office/drawing/2014/main" xmlns="" id="{D9A5BD07-76B7-4570-07B0-7D66BE856DF3}"/>
              </a:ext>
            </a:extLst>
          </p:cNvPr>
          <p:cNvSpPr txBox="1"/>
          <p:nvPr/>
        </p:nvSpPr>
        <p:spPr>
          <a:xfrm>
            <a:off x="9498835" y="3863929"/>
            <a:ext cx="1926921"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Episcopal</a:t>
            </a:r>
          </a:p>
        </p:txBody>
      </p:sp>
      <p:sp>
        <p:nvSpPr>
          <p:cNvPr id="51" name="TextBox 50">
            <a:extLst>
              <a:ext uri="{FF2B5EF4-FFF2-40B4-BE49-F238E27FC236}">
                <a16:creationId xmlns:a16="http://schemas.microsoft.com/office/drawing/2014/main" xmlns="" id="{4EAD043E-BD0D-B2F6-1322-0E4AB1BDD928}"/>
              </a:ext>
            </a:extLst>
          </p:cNvPr>
          <p:cNvSpPr txBox="1"/>
          <p:nvPr/>
        </p:nvSpPr>
        <p:spPr>
          <a:xfrm>
            <a:off x="9536845" y="4715521"/>
            <a:ext cx="1926921"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Methodist</a:t>
            </a:r>
          </a:p>
        </p:txBody>
      </p:sp>
      <p:sp>
        <p:nvSpPr>
          <p:cNvPr id="52" name="TextBox 51">
            <a:extLst>
              <a:ext uri="{FF2B5EF4-FFF2-40B4-BE49-F238E27FC236}">
                <a16:creationId xmlns:a16="http://schemas.microsoft.com/office/drawing/2014/main" xmlns="" id="{ADC8F55D-A234-D2B3-0ECD-832678778498}"/>
              </a:ext>
            </a:extLst>
          </p:cNvPr>
          <p:cNvSpPr txBox="1"/>
          <p:nvPr/>
        </p:nvSpPr>
        <p:spPr>
          <a:xfrm>
            <a:off x="9240572" y="5514682"/>
            <a:ext cx="2166134"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Presbyterian</a:t>
            </a:r>
          </a:p>
        </p:txBody>
      </p:sp>
      <p:sp>
        <p:nvSpPr>
          <p:cNvPr id="53" name="TextBox 52">
            <a:extLst>
              <a:ext uri="{FF2B5EF4-FFF2-40B4-BE49-F238E27FC236}">
                <a16:creationId xmlns:a16="http://schemas.microsoft.com/office/drawing/2014/main" xmlns="" id="{52C4DA24-A710-9EC6-209E-3EECCAAFB10B}"/>
              </a:ext>
            </a:extLst>
          </p:cNvPr>
          <p:cNvSpPr txBox="1"/>
          <p:nvPr/>
        </p:nvSpPr>
        <p:spPr>
          <a:xfrm>
            <a:off x="6408543" y="6071159"/>
            <a:ext cx="2166134"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Quaker</a:t>
            </a:r>
          </a:p>
        </p:txBody>
      </p:sp>
      <p:sp>
        <p:nvSpPr>
          <p:cNvPr id="54" name="TextBox 53">
            <a:extLst>
              <a:ext uri="{FF2B5EF4-FFF2-40B4-BE49-F238E27FC236}">
                <a16:creationId xmlns:a16="http://schemas.microsoft.com/office/drawing/2014/main" xmlns="" id="{98EE9296-9000-C511-2B94-7A33473B475D}"/>
              </a:ext>
            </a:extLst>
          </p:cNvPr>
          <p:cNvSpPr txBox="1"/>
          <p:nvPr/>
        </p:nvSpPr>
        <p:spPr>
          <a:xfrm>
            <a:off x="7750479" y="1655374"/>
            <a:ext cx="2166134"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Quaker</a:t>
            </a:r>
          </a:p>
        </p:txBody>
      </p:sp>
      <p:sp>
        <p:nvSpPr>
          <p:cNvPr id="55" name="TextBox 54">
            <a:extLst>
              <a:ext uri="{FF2B5EF4-FFF2-40B4-BE49-F238E27FC236}">
                <a16:creationId xmlns:a16="http://schemas.microsoft.com/office/drawing/2014/main" xmlns="" id="{6A5FC90D-7938-83E3-8DA3-F44F44BD8A17}"/>
              </a:ext>
            </a:extLst>
          </p:cNvPr>
          <p:cNvSpPr txBox="1"/>
          <p:nvPr/>
        </p:nvSpPr>
        <p:spPr>
          <a:xfrm>
            <a:off x="9965796" y="2288341"/>
            <a:ext cx="2166134"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Pentecostal</a:t>
            </a:r>
          </a:p>
        </p:txBody>
      </p:sp>
      <p:sp>
        <p:nvSpPr>
          <p:cNvPr id="56" name="TextBox 55">
            <a:extLst>
              <a:ext uri="{FF2B5EF4-FFF2-40B4-BE49-F238E27FC236}">
                <a16:creationId xmlns:a16="http://schemas.microsoft.com/office/drawing/2014/main" xmlns="" id="{8C38DBC7-AC16-D8D2-D228-5082BB64B7A0}"/>
              </a:ext>
            </a:extLst>
          </p:cNvPr>
          <p:cNvSpPr txBox="1"/>
          <p:nvPr/>
        </p:nvSpPr>
        <p:spPr>
          <a:xfrm>
            <a:off x="7396482" y="712836"/>
            <a:ext cx="3211708" cy="5232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2800" dirty="0"/>
              <a:t>Non-Denominational</a:t>
            </a:r>
          </a:p>
        </p:txBody>
      </p:sp>
    </p:spTree>
    <p:extLst>
      <p:ext uri="{BB962C8B-B14F-4D97-AF65-F5344CB8AC3E}">
        <p14:creationId xmlns:p14="http://schemas.microsoft.com/office/powerpoint/2010/main" val="93760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P spid="9" grpId="0"/>
      <p:bldP spid="10" grpId="0"/>
      <p:bldP spid="11" grpId="0"/>
      <p:bldP spid="12" grpId="0"/>
      <p:bldP spid="13" grpId="0"/>
      <p:bldP spid="48" grpId="0" animBg="1"/>
      <p:bldP spid="49" grpId="0" animBg="1"/>
      <p:bldP spid="50" grpId="0" animBg="1"/>
      <p:bldP spid="51" grpId="0" animBg="1"/>
      <p:bldP spid="52" grpId="0" animBg="1"/>
      <p:bldP spid="53" grpId="0" animBg="1"/>
      <p:bldP spid="54" grpId="0" animBg="1"/>
      <p:bldP spid="55" grpId="0" animBg="1"/>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each other</a:t>
            </a:r>
          </a:p>
          <a:p>
            <a:pPr lvl="1"/>
            <a:r>
              <a:rPr lang="en-US" altLang="en-US" sz="3800" dirty="0"/>
              <a:t>Why so many?</a:t>
            </a:r>
          </a:p>
          <a:p>
            <a:pPr lvl="1"/>
            <a:endParaRPr lang="en-US" altLang="en-US" sz="3800" dirty="0"/>
          </a:p>
          <a:p>
            <a:pPr lvl="2"/>
            <a:r>
              <a:rPr lang="en-US" altLang="en-US" sz="3500" dirty="0"/>
              <a:t>Tradition, authority, role of leader, role of the Bible, political views, doctrinal views, ways to baptize</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Tree>
    <p:extLst>
      <p:ext uri="{BB962C8B-B14F-4D97-AF65-F5344CB8AC3E}">
        <p14:creationId xmlns:p14="http://schemas.microsoft.com/office/powerpoint/2010/main" val="3992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What does the Bible say?</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r>
              <a:rPr lang="en-US" altLang="en-US" sz="4400" dirty="0"/>
              <a:t>Essential Doctrine</a:t>
            </a:r>
          </a:p>
          <a:p>
            <a:pPr lvl="1"/>
            <a:r>
              <a:rPr lang="en-US" altLang="en-US" sz="3800" dirty="0"/>
              <a:t>What is necessary belief to be a Christian according to the Bible?</a:t>
            </a:r>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Tree>
    <p:extLst>
      <p:ext uri="{BB962C8B-B14F-4D97-AF65-F5344CB8AC3E}">
        <p14:creationId xmlns:p14="http://schemas.microsoft.com/office/powerpoint/2010/main" val="2243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lstStyle/>
          <a:p>
            <a:r>
              <a:rPr lang="en-US" dirty="0"/>
              <a:t>1 Corinthians 15:1–6 (NASB95) </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b="1" i="0" u="none" baseline="0" dirty="0"/>
              <a:t>1</a:t>
            </a:r>
            <a:r>
              <a:rPr lang="en-US" b="0" i="0" u="none" baseline="0" dirty="0"/>
              <a:t> Now I make known to you, brethren, </a:t>
            </a:r>
            <a:r>
              <a:rPr lang="en-US" b="0" i="0" u="sng" baseline="0" dirty="0"/>
              <a:t>the gospel </a:t>
            </a:r>
            <a:r>
              <a:rPr lang="en-US" b="0" i="0" u="none" baseline="0" dirty="0"/>
              <a:t>which I preached to you, which also you received, in which also you stand, </a:t>
            </a:r>
            <a:r>
              <a:rPr lang="en-US" b="1" i="0" u="none" baseline="0" dirty="0"/>
              <a:t>2</a:t>
            </a:r>
            <a:r>
              <a:rPr lang="en-US" b="0" i="0" u="none" baseline="0" dirty="0"/>
              <a:t> </a:t>
            </a:r>
            <a:r>
              <a:rPr lang="en-US" b="0" i="0" u="sng" baseline="0" dirty="0"/>
              <a:t>by which also you are saved</a:t>
            </a:r>
            <a:r>
              <a:rPr lang="en-US" b="0" i="0" u="none" baseline="0" dirty="0"/>
              <a:t>, if you hold fast the word which I preached to you, unless you believed in vain. </a:t>
            </a:r>
            <a:r>
              <a:rPr lang="en-US" b="1" i="0" u="none" baseline="0" dirty="0"/>
              <a:t>3</a:t>
            </a:r>
            <a:r>
              <a:rPr lang="en-US" b="0" i="0" u="none" baseline="0" dirty="0"/>
              <a:t> For I delivered to you as </a:t>
            </a:r>
            <a:r>
              <a:rPr lang="en-US" b="1" i="0" u="sng" baseline="0" dirty="0"/>
              <a:t>of first importance what I also received</a:t>
            </a:r>
            <a:r>
              <a:rPr lang="en-US" b="0" i="0" u="sng" baseline="0" dirty="0"/>
              <a:t>, that Christ died for our sins according to the Scriptures</a:t>
            </a:r>
            <a:r>
              <a:rPr lang="en-US" b="0" i="0" u="none" baseline="0" dirty="0"/>
              <a:t>, </a:t>
            </a:r>
            <a:endParaRPr lang="en-US" dirty="0"/>
          </a:p>
        </p:txBody>
      </p:sp>
    </p:spTree>
    <p:extLst>
      <p:ext uri="{BB962C8B-B14F-4D97-AF65-F5344CB8AC3E}">
        <p14:creationId xmlns:p14="http://schemas.microsoft.com/office/powerpoint/2010/main" val="1810944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i="0" u="none" baseline="0" dirty="0"/>
              <a:t>1) Salvation by faith alone “The Gospel”</a:t>
            </a:r>
            <a:endParaRPr lang="en-US" dirty="0"/>
          </a:p>
        </p:txBody>
      </p:sp>
      <p:sp>
        <p:nvSpPr>
          <p:cNvPr id="5" name="TextBox 4">
            <a:extLst>
              <a:ext uri="{FF2B5EF4-FFF2-40B4-BE49-F238E27FC236}">
                <a16:creationId xmlns:a16="http://schemas.microsoft.com/office/drawing/2014/main" xmlns="" id="{C412A3A2-476C-E36F-D4CD-1D5E92633720}"/>
              </a:ext>
            </a:extLst>
          </p:cNvPr>
          <p:cNvSpPr txBox="1"/>
          <p:nvPr/>
        </p:nvSpPr>
        <p:spPr>
          <a:xfrm>
            <a:off x="381000" y="3200400"/>
            <a:ext cx="9601200" cy="2062103"/>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3200" b="1" dirty="0"/>
              <a:t>Ephesians 2:8–9 (NASB95) — </a:t>
            </a:r>
            <a:r>
              <a:rPr lang="en-US" sz="3200" b="1" i="0" u="none" baseline="0" dirty="0"/>
              <a:t>8</a:t>
            </a:r>
            <a:r>
              <a:rPr lang="en-US" sz="3200" b="0" i="0" u="none" baseline="0" dirty="0"/>
              <a:t> For by grace you have been saved through faith; and that not of yourselves, it is the gift of God; </a:t>
            </a:r>
            <a:r>
              <a:rPr lang="en-US" sz="3200" b="1" i="0" u="none" baseline="0" dirty="0"/>
              <a:t>9</a:t>
            </a:r>
            <a:r>
              <a:rPr lang="en-US" sz="3200" b="0" i="0" u="none" baseline="0" dirty="0"/>
              <a:t> not as a result of works, so that no one may boast.</a:t>
            </a:r>
          </a:p>
        </p:txBody>
      </p:sp>
    </p:spTree>
    <p:extLst>
      <p:ext uri="{BB962C8B-B14F-4D97-AF65-F5344CB8AC3E}">
        <p14:creationId xmlns:p14="http://schemas.microsoft.com/office/powerpoint/2010/main" val="382704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i="0" u="none" baseline="0" dirty="0"/>
              <a:t>1) Salvation by faith alone “The Gospel”</a:t>
            </a:r>
            <a:endParaRPr lang="en-US" dirty="0"/>
          </a:p>
        </p:txBody>
      </p:sp>
      <p:sp>
        <p:nvSpPr>
          <p:cNvPr id="5" name="TextBox 4">
            <a:extLst>
              <a:ext uri="{FF2B5EF4-FFF2-40B4-BE49-F238E27FC236}">
                <a16:creationId xmlns:a16="http://schemas.microsoft.com/office/drawing/2014/main" xmlns="" id="{C412A3A2-476C-E36F-D4CD-1D5E92633720}"/>
              </a:ext>
            </a:extLst>
          </p:cNvPr>
          <p:cNvSpPr txBox="1"/>
          <p:nvPr/>
        </p:nvSpPr>
        <p:spPr>
          <a:xfrm>
            <a:off x="381000" y="2971800"/>
            <a:ext cx="9601200" cy="353943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r>
              <a:rPr lang="en-US" sz="3200" b="1" dirty="0"/>
              <a:t>Romans 10:9–11 (NASB95) — 9</a:t>
            </a:r>
            <a:r>
              <a:rPr lang="en-US" sz="3200" dirty="0"/>
              <a:t> that if you confess with your mouth Jesus as Lord, and believe in your heart that God raised Him from the dead, you will be saved; </a:t>
            </a:r>
            <a:r>
              <a:rPr lang="en-US" sz="3200" b="1" dirty="0"/>
              <a:t>10</a:t>
            </a:r>
            <a:r>
              <a:rPr lang="en-US" sz="3200" dirty="0"/>
              <a:t> for with the heart a person believes, resulting in righteousness, and with the mouth he confesses, resulting in salvation. </a:t>
            </a:r>
            <a:r>
              <a:rPr lang="en-US" sz="3200" b="1" dirty="0"/>
              <a:t>11</a:t>
            </a:r>
            <a:r>
              <a:rPr lang="en-US" sz="3200" dirty="0"/>
              <a:t> For the Scripture says, “Whoever believes in Him will not be disappointed.”</a:t>
            </a:r>
          </a:p>
        </p:txBody>
      </p:sp>
    </p:spTree>
    <p:extLst>
      <p:ext uri="{BB962C8B-B14F-4D97-AF65-F5344CB8AC3E}">
        <p14:creationId xmlns:p14="http://schemas.microsoft.com/office/powerpoint/2010/main" val="392944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2</a:t>
            </a:r>
            <a:r>
              <a:rPr lang="en-US" i="0" u="none" baseline="0" dirty="0"/>
              <a:t>) S</a:t>
            </a:r>
            <a:r>
              <a:rPr lang="en-US" dirty="0"/>
              <a:t>ubstitutionary</a:t>
            </a:r>
            <a:r>
              <a:rPr lang="en-US" i="0" u="none" baseline="0" dirty="0"/>
              <a:t> Atonement “The Gospel”</a:t>
            </a:r>
            <a:endParaRPr lang="en-US" dirty="0"/>
          </a:p>
        </p:txBody>
      </p:sp>
      <p:sp>
        <p:nvSpPr>
          <p:cNvPr id="5" name="TextBox 4">
            <a:extLst>
              <a:ext uri="{FF2B5EF4-FFF2-40B4-BE49-F238E27FC236}">
                <a16:creationId xmlns:a16="http://schemas.microsoft.com/office/drawing/2014/main" xmlns="" id="{5A4B7D82-1D32-9CA3-3B2D-4B26BBE6663E}"/>
              </a:ext>
            </a:extLst>
          </p:cNvPr>
          <p:cNvSpPr txBox="1"/>
          <p:nvPr/>
        </p:nvSpPr>
        <p:spPr>
          <a:xfrm>
            <a:off x="457200" y="3200400"/>
            <a:ext cx="10668000" cy="30469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Isaiah 53:5–6 (NASB95) — </a:t>
            </a:r>
            <a:r>
              <a:rPr lang="en-US" sz="3200" b="1" i="0" u="none" baseline="0" dirty="0"/>
              <a:t>5</a:t>
            </a:r>
            <a:r>
              <a:rPr lang="en-US" sz="3200" b="0" i="0" u="none" baseline="0" dirty="0"/>
              <a:t> But He was pierced through for our transgressions, He was crushed for our iniquities; The chastening for our well-being fell upon Him, And by His scourging we are healed. </a:t>
            </a:r>
            <a:r>
              <a:rPr lang="en-US" sz="3200" b="1" i="0" u="none" baseline="0" dirty="0"/>
              <a:t>6</a:t>
            </a:r>
            <a:r>
              <a:rPr lang="en-US" sz="3200" b="0" i="0" u="none" baseline="0" dirty="0"/>
              <a:t> All of us like sheep have gone astray, Each of us has turned to his own way; But the Lord has caused the iniquity of us all To fall on Him.</a:t>
            </a:r>
          </a:p>
        </p:txBody>
      </p:sp>
    </p:spTree>
    <p:extLst>
      <p:ext uri="{BB962C8B-B14F-4D97-AF65-F5344CB8AC3E}">
        <p14:creationId xmlns:p14="http://schemas.microsoft.com/office/powerpoint/2010/main" val="381341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2</a:t>
            </a:r>
            <a:r>
              <a:rPr lang="en-US" i="0" u="none" baseline="0" dirty="0"/>
              <a:t>) S</a:t>
            </a:r>
            <a:r>
              <a:rPr lang="en-US" dirty="0"/>
              <a:t>ubstitutionary</a:t>
            </a:r>
            <a:r>
              <a:rPr lang="en-US" i="0" u="none" baseline="0" dirty="0"/>
              <a:t> Atonement “The Gospel”</a:t>
            </a:r>
            <a:endParaRPr lang="en-US" dirty="0"/>
          </a:p>
        </p:txBody>
      </p:sp>
      <p:sp>
        <p:nvSpPr>
          <p:cNvPr id="5" name="TextBox 4">
            <a:extLst>
              <a:ext uri="{FF2B5EF4-FFF2-40B4-BE49-F238E27FC236}">
                <a16:creationId xmlns:a16="http://schemas.microsoft.com/office/drawing/2014/main" xmlns="" id="{5A4B7D82-1D32-9CA3-3B2D-4B26BBE6663E}"/>
              </a:ext>
            </a:extLst>
          </p:cNvPr>
          <p:cNvSpPr txBox="1"/>
          <p:nvPr/>
        </p:nvSpPr>
        <p:spPr>
          <a:xfrm>
            <a:off x="457200" y="3200400"/>
            <a:ext cx="10668000" cy="156966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2 Corinthians 5:21 (NASB95) — </a:t>
            </a:r>
            <a:r>
              <a:rPr lang="en-US" sz="3200" b="1" i="0" u="none" baseline="0" dirty="0"/>
              <a:t>21</a:t>
            </a:r>
            <a:r>
              <a:rPr lang="en-US" sz="3200" b="0" i="0" u="none" baseline="0" dirty="0"/>
              <a:t> He made Him who knew no sin to be sin on our behalf, so that we might become the righteousness of God in Him.</a:t>
            </a:r>
          </a:p>
        </p:txBody>
      </p:sp>
    </p:spTree>
    <p:extLst>
      <p:ext uri="{BB962C8B-B14F-4D97-AF65-F5344CB8AC3E}">
        <p14:creationId xmlns:p14="http://schemas.microsoft.com/office/powerpoint/2010/main" val="138128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lstStyle/>
          <a:p>
            <a:r>
              <a:rPr lang="en-US" dirty="0"/>
              <a:t>1 Corinthians 15:1–6 (NASB95) </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b="1" i="0" u="none" baseline="0" dirty="0"/>
              <a:t>4</a:t>
            </a:r>
            <a:r>
              <a:rPr lang="en-US" b="0" i="0" u="none" baseline="0" dirty="0"/>
              <a:t> and </a:t>
            </a:r>
            <a:r>
              <a:rPr lang="en-US" b="0" i="0" u="sng" baseline="0" dirty="0"/>
              <a:t>that He was buried, and that He was raised on the third day according to the Scriptures</a:t>
            </a:r>
            <a:r>
              <a:rPr lang="en-US" b="0" i="0" u="none" baseline="0" dirty="0"/>
              <a:t>, </a:t>
            </a:r>
            <a:r>
              <a:rPr lang="en-US" b="1" i="0" u="none" baseline="0" dirty="0"/>
              <a:t>5</a:t>
            </a:r>
            <a:r>
              <a:rPr lang="en-US" b="0" i="0" u="none" baseline="0" dirty="0"/>
              <a:t> and that He appeared to Cephas, then to the twelve. </a:t>
            </a:r>
            <a:r>
              <a:rPr lang="en-US" b="1" i="0" u="none" baseline="0" dirty="0"/>
              <a:t>6</a:t>
            </a:r>
            <a:r>
              <a:rPr lang="en-US" b="0" i="0" u="none" baseline="0" dirty="0"/>
              <a:t> After that He appeared to more than five hundred brethren at one time, most of whom remain until now, but some have fallen asleep; </a:t>
            </a:r>
          </a:p>
        </p:txBody>
      </p:sp>
    </p:spTree>
    <p:extLst>
      <p:ext uri="{BB962C8B-B14F-4D97-AF65-F5344CB8AC3E}">
        <p14:creationId xmlns:p14="http://schemas.microsoft.com/office/powerpoint/2010/main" val="2453965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i="0" u="none" baseline="0" dirty="0"/>
              <a:t>3) Literal death and literal bodily</a:t>
            </a:r>
            <a:r>
              <a:rPr lang="en-US" i="0" u="none" dirty="0"/>
              <a:t> r</a:t>
            </a:r>
            <a:r>
              <a:rPr lang="en-US" i="0" u="none" baseline="0" dirty="0"/>
              <a:t>esurrection of Christ</a:t>
            </a:r>
          </a:p>
          <a:p>
            <a:r>
              <a:rPr lang="en-US" dirty="0"/>
              <a:t>The Corinthians appeared to have a problem here</a:t>
            </a:r>
          </a:p>
          <a:p>
            <a:r>
              <a:rPr lang="en-US" i="0" u="none" baseline="0" dirty="0"/>
              <a:t>Different views through history</a:t>
            </a:r>
          </a:p>
          <a:p>
            <a:pPr lvl="1"/>
            <a:r>
              <a:rPr lang="en-US" dirty="0"/>
              <a:t>Jesus didn’t really die</a:t>
            </a:r>
          </a:p>
          <a:p>
            <a:pPr lvl="1"/>
            <a:r>
              <a:rPr lang="en-US" dirty="0"/>
              <a:t>The spirit of God possessed someone named Jesus and left before Jesus died</a:t>
            </a:r>
          </a:p>
          <a:p>
            <a:pPr lvl="1"/>
            <a:r>
              <a:rPr lang="en-US" i="0" u="none" baseline="0" dirty="0"/>
              <a:t>Jesus didn’t raise from the dead </a:t>
            </a:r>
            <a:r>
              <a:rPr lang="en-US" dirty="0"/>
              <a:t>only “in our hearts”</a:t>
            </a:r>
            <a:endParaRPr lang="en-US" i="0" u="none" baseline="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6391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F7DC4AD2-C93F-DFE4-9FB3-E3E400943FF8}"/>
              </a:ext>
            </a:extLst>
          </p:cNvPr>
          <p:cNvSpPr>
            <a:spLocks noGrp="1"/>
          </p:cNvSpPr>
          <p:nvPr>
            <p:ph type="title"/>
          </p:nvPr>
        </p:nvSpPr>
        <p:spPr/>
        <p:txBody>
          <a:bodyPr/>
          <a:lstStyle/>
          <a:p>
            <a:pPr eaLnBrk="1" hangingPunct="1"/>
            <a:r>
              <a:rPr lang="en-US" altLang="en-US"/>
              <a:t>Problems in the Corinth</a:t>
            </a:r>
          </a:p>
        </p:txBody>
      </p:sp>
      <p:sp>
        <p:nvSpPr>
          <p:cNvPr id="10243" name="Content Placeholder 2">
            <a:extLst>
              <a:ext uri="{FF2B5EF4-FFF2-40B4-BE49-F238E27FC236}">
                <a16:creationId xmlns:a16="http://schemas.microsoft.com/office/drawing/2014/main" xmlns="" id="{27DE40E1-F01C-709F-1040-F1197CBEB6F2}"/>
              </a:ext>
            </a:extLst>
          </p:cNvPr>
          <p:cNvSpPr>
            <a:spLocks noGrp="1"/>
          </p:cNvSpPr>
          <p:nvPr>
            <p:ph idx="1"/>
          </p:nvPr>
        </p:nvSpPr>
        <p:spPr/>
        <p:txBody>
          <a:bodyPr/>
          <a:lstStyle/>
          <a:p>
            <a:pPr eaLnBrk="1" hangingPunct="1"/>
            <a:r>
              <a:rPr lang="en-US" altLang="en-US" sz="4400"/>
              <a:t>Rampant Selfishness</a:t>
            </a:r>
          </a:p>
          <a:p>
            <a:pPr lvl="1" eaLnBrk="1" hangingPunct="1"/>
            <a:r>
              <a:rPr lang="en-US" altLang="en-US" sz="4000"/>
              <a:t>Infighting</a:t>
            </a:r>
          </a:p>
          <a:p>
            <a:pPr lvl="1" eaLnBrk="1" hangingPunct="1"/>
            <a:r>
              <a:rPr lang="en-US" altLang="en-US" sz="4000"/>
              <a:t>Division</a:t>
            </a:r>
          </a:p>
          <a:p>
            <a:pPr lvl="1" eaLnBrk="1" hangingPunct="1"/>
            <a:r>
              <a:rPr lang="en-US" altLang="en-US" sz="4000"/>
              <a:t>Sexual Immorality</a:t>
            </a:r>
          </a:p>
          <a:p>
            <a:pPr eaLnBrk="1" hangingPunct="1">
              <a:buFont typeface="Wingdings" panose="05000000000000000000" pitchFamily="2" charset="2"/>
              <a:buNone/>
            </a:pPr>
            <a:endParaRPr lang="en-US" altLang="en-US" sz="430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 Literal death and literal bodily resurrection of Christ</a:t>
            </a:r>
          </a:p>
          <a:p>
            <a:r>
              <a:rPr lang="en-US" dirty="0"/>
              <a:t>Paul’s argument</a:t>
            </a:r>
          </a:p>
          <a:p>
            <a:pPr lvl="1"/>
            <a:r>
              <a:rPr lang="en-US" i="0" u="none" baseline="0" dirty="0"/>
              <a:t>Peter saw Him</a:t>
            </a:r>
          </a:p>
          <a:p>
            <a:pPr lvl="1"/>
            <a:r>
              <a:rPr lang="en-US" dirty="0"/>
              <a:t>All 12 disciples saw Him</a:t>
            </a:r>
          </a:p>
          <a:p>
            <a:pPr lvl="1"/>
            <a:r>
              <a:rPr lang="en-US" i="0" u="none" baseline="0" dirty="0"/>
              <a:t>500 people in Jerusalem saw Him (most of whom were still alive when Paul is writing)</a:t>
            </a:r>
          </a:p>
          <a:p>
            <a:pPr lvl="1"/>
            <a:r>
              <a:rPr lang="en-US" dirty="0"/>
              <a:t>The OT explained all of this before it happened</a:t>
            </a:r>
            <a:endParaRPr lang="en-US" i="0" u="none" baseline="0" dirty="0"/>
          </a:p>
          <a:p>
            <a:pPr lvl="1"/>
            <a:endParaRPr lang="en-US" i="0" u="none" baseline="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5629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 Literal death and literal bodily resurrection of Christ</a:t>
            </a:r>
          </a:p>
          <a:p>
            <a:r>
              <a:rPr lang="en-US" dirty="0"/>
              <a:t>Paul’s Experience</a:t>
            </a:r>
          </a:p>
          <a:p>
            <a:pPr lvl="1"/>
            <a:r>
              <a:rPr lang="en-US" i="0" u="none" baseline="0" dirty="0"/>
              <a:t>Persecutor of the church</a:t>
            </a:r>
          </a:p>
          <a:p>
            <a:pPr lvl="1"/>
            <a:r>
              <a:rPr lang="en-US" dirty="0"/>
              <a:t>Met the risen Christ</a:t>
            </a:r>
          </a:p>
          <a:p>
            <a:pPr lvl="1"/>
            <a:r>
              <a:rPr lang="en-US" i="0" u="none" baseline="0" dirty="0"/>
              <a:t>Heard the gospel from the resurrected Jesus</a:t>
            </a:r>
          </a:p>
          <a:p>
            <a:pPr lvl="1"/>
            <a:r>
              <a:rPr lang="en-US" dirty="0"/>
              <a:t>Is now sharing that every where he can</a:t>
            </a:r>
            <a:endParaRPr lang="en-US" i="0" u="none" baseline="0" dirty="0"/>
          </a:p>
          <a:p>
            <a:pPr lvl="1"/>
            <a:endParaRPr lang="en-US" i="0" u="none" baseline="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78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 Literal death and literal bodily resurrection of Christ</a:t>
            </a:r>
          </a:p>
          <a:p>
            <a:r>
              <a:rPr lang="en-US" dirty="0"/>
              <a:t>The change in everyone involved</a:t>
            </a:r>
          </a:p>
          <a:p>
            <a:pPr lvl="1"/>
            <a:r>
              <a:rPr lang="en-US" i="0" u="none" baseline="0" dirty="0"/>
              <a:t>Peter denied Christ </a:t>
            </a:r>
            <a:r>
              <a:rPr lang="en-US" i="0" u="none" baseline="0" dirty="0">
                <a:sym typeface="Wingdings" panose="05000000000000000000" pitchFamily="2" charset="2"/>
              </a:rPr>
              <a:t> was willing to die</a:t>
            </a:r>
          </a:p>
          <a:p>
            <a:pPr lvl="1"/>
            <a:r>
              <a:rPr lang="en-US" dirty="0">
                <a:sym typeface="Wingdings" panose="05000000000000000000" pitchFamily="2" charset="2"/>
              </a:rPr>
              <a:t>All the apostles became willing to die</a:t>
            </a:r>
          </a:p>
          <a:p>
            <a:pPr lvl="1"/>
            <a:r>
              <a:rPr lang="en-US" i="0" u="none" baseline="0" dirty="0">
                <a:sym typeface="Wingdings" panose="05000000000000000000" pitchFamily="2" charset="2"/>
              </a:rPr>
              <a:t>1000’s  10,000’s1,000,000’s</a:t>
            </a:r>
            <a:endParaRPr lang="en-US" i="0" u="none" baseline="0" dirty="0"/>
          </a:p>
          <a:p>
            <a:pPr lvl="1"/>
            <a:endParaRPr lang="en-US" i="0" u="none" baseline="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57502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 Literal death and literal bodily resurrection of Christ</a:t>
            </a:r>
          </a:p>
          <a:p>
            <a:r>
              <a:rPr lang="en-US" dirty="0"/>
              <a:t>Because of an empty tomb</a:t>
            </a:r>
          </a:p>
          <a:p>
            <a:r>
              <a:rPr lang="en-US" i="0" u="none" baseline="0" dirty="0"/>
              <a:t>No</a:t>
            </a:r>
            <a:r>
              <a:rPr lang="en-US" i="0" u="none" dirty="0"/>
              <a:t> body could be produced</a:t>
            </a:r>
          </a:p>
          <a:p>
            <a:r>
              <a:rPr lang="en-US" baseline="0" dirty="0"/>
              <a:t>100’s saw</a:t>
            </a:r>
            <a:r>
              <a:rPr lang="en-US" dirty="0"/>
              <a:t> Jesus</a:t>
            </a:r>
          </a:p>
          <a:p>
            <a:r>
              <a:rPr lang="en-US" i="0" u="none" baseline="0" dirty="0"/>
              <a:t>Disciples</a:t>
            </a:r>
            <a:r>
              <a:rPr lang="en-US" i="0" u="none" dirty="0"/>
              <a:t> spoke with him, touched him, he made them breakfast</a:t>
            </a:r>
            <a:endParaRPr lang="en-US" i="0" u="none" baseline="0" dirty="0"/>
          </a:p>
          <a:p>
            <a:pPr lvl="1"/>
            <a:endParaRPr lang="en-US" i="0" u="none" baseline="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4556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3B0D7-A2BC-1AAA-131D-9B467BB09F4A}"/>
              </a:ext>
            </a:extLst>
          </p:cNvPr>
          <p:cNvSpPr>
            <a:spLocks noGrp="1"/>
          </p:cNvSpPr>
          <p:nvPr>
            <p:ph type="title"/>
          </p:nvPr>
        </p:nvSpPr>
        <p:spPr/>
        <p:txBody>
          <a:bodyPr/>
          <a:lstStyle/>
          <a:p>
            <a:r>
              <a:rPr lang="en-US" dirty="0"/>
              <a:t>1 Corinthians 15:12–19 (NASB95) </a:t>
            </a:r>
          </a:p>
        </p:txBody>
      </p:sp>
      <p:sp>
        <p:nvSpPr>
          <p:cNvPr id="3" name="Content Placeholder 2">
            <a:extLst>
              <a:ext uri="{FF2B5EF4-FFF2-40B4-BE49-F238E27FC236}">
                <a16:creationId xmlns:a16="http://schemas.microsoft.com/office/drawing/2014/main" xmlns="" id="{8437EB88-668B-B09C-3D93-E9DFEF5F754A}"/>
              </a:ext>
            </a:extLst>
          </p:cNvPr>
          <p:cNvSpPr>
            <a:spLocks noGrp="1"/>
          </p:cNvSpPr>
          <p:nvPr>
            <p:ph idx="1"/>
          </p:nvPr>
        </p:nvSpPr>
        <p:spPr/>
        <p:txBody>
          <a:bodyPr>
            <a:normAutofit/>
          </a:bodyPr>
          <a:lstStyle/>
          <a:p>
            <a:pPr marL="0" indent="0">
              <a:buNone/>
            </a:pPr>
            <a:r>
              <a:rPr lang="en-US" b="1" i="0" u="none" baseline="0" dirty="0"/>
              <a:t>12</a:t>
            </a:r>
            <a:r>
              <a:rPr lang="en-US" b="0" i="0" u="none" baseline="0" dirty="0"/>
              <a:t> Now if Christ is preached, that He has been raised from the dead, how do some among you say that there is no resurrection of the dead? </a:t>
            </a:r>
            <a:r>
              <a:rPr lang="en-US" b="1" i="0" u="none" baseline="0" dirty="0"/>
              <a:t>13</a:t>
            </a:r>
            <a:r>
              <a:rPr lang="en-US" b="0" i="0" u="none" baseline="0" dirty="0"/>
              <a:t> But if there is no resurrection of the dead, not even Christ has been raised; </a:t>
            </a:r>
            <a:r>
              <a:rPr lang="en-US" b="1" i="0" u="none" baseline="0" dirty="0"/>
              <a:t>14</a:t>
            </a:r>
            <a:r>
              <a:rPr lang="en-US" b="0" i="0" u="none" baseline="0" dirty="0"/>
              <a:t> and if Christ has not been raised, </a:t>
            </a:r>
            <a:r>
              <a:rPr lang="en-US" b="0" i="0" u="sng" baseline="0" dirty="0"/>
              <a:t>then our preaching is vain, your faith also is vain</a:t>
            </a:r>
            <a:r>
              <a:rPr lang="en-US" b="0" i="0" u="none" baseline="0" dirty="0"/>
              <a:t>. </a:t>
            </a:r>
            <a:endParaRPr lang="en-US" dirty="0"/>
          </a:p>
        </p:txBody>
      </p:sp>
    </p:spTree>
    <p:extLst>
      <p:ext uri="{BB962C8B-B14F-4D97-AF65-F5344CB8AC3E}">
        <p14:creationId xmlns:p14="http://schemas.microsoft.com/office/powerpoint/2010/main" val="351029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3B0D7-A2BC-1AAA-131D-9B467BB09F4A}"/>
              </a:ext>
            </a:extLst>
          </p:cNvPr>
          <p:cNvSpPr>
            <a:spLocks noGrp="1"/>
          </p:cNvSpPr>
          <p:nvPr>
            <p:ph type="title"/>
          </p:nvPr>
        </p:nvSpPr>
        <p:spPr/>
        <p:txBody>
          <a:bodyPr/>
          <a:lstStyle/>
          <a:p>
            <a:r>
              <a:rPr lang="en-US" dirty="0"/>
              <a:t>1 Corinthians 15:12–19 (NASB95) </a:t>
            </a:r>
          </a:p>
        </p:txBody>
      </p:sp>
      <p:sp>
        <p:nvSpPr>
          <p:cNvPr id="3" name="Content Placeholder 2">
            <a:extLst>
              <a:ext uri="{FF2B5EF4-FFF2-40B4-BE49-F238E27FC236}">
                <a16:creationId xmlns:a16="http://schemas.microsoft.com/office/drawing/2014/main" xmlns="" id="{8437EB88-668B-B09C-3D93-E9DFEF5F754A}"/>
              </a:ext>
            </a:extLst>
          </p:cNvPr>
          <p:cNvSpPr>
            <a:spLocks noGrp="1"/>
          </p:cNvSpPr>
          <p:nvPr>
            <p:ph idx="1"/>
          </p:nvPr>
        </p:nvSpPr>
        <p:spPr/>
        <p:txBody>
          <a:bodyPr>
            <a:normAutofit/>
          </a:bodyPr>
          <a:lstStyle/>
          <a:p>
            <a:pPr marL="0" indent="0">
              <a:buNone/>
            </a:pPr>
            <a:r>
              <a:rPr lang="en-US" b="1" i="0" u="none" baseline="0" dirty="0"/>
              <a:t>12</a:t>
            </a:r>
            <a:r>
              <a:rPr lang="en-US" b="0" i="0" u="none" baseline="0" dirty="0"/>
              <a:t> Now if Christ is preached, that He has been raised from the dead, how do some among you say that there is no resurrection of the dead? </a:t>
            </a:r>
            <a:r>
              <a:rPr lang="en-US" b="1" i="0" u="none" baseline="0" dirty="0"/>
              <a:t>13</a:t>
            </a:r>
            <a:r>
              <a:rPr lang="en-US" b="0" i="0" u="none" baseline="0" dirty="0"/>
              <a:t> But if there is no resurrection of the dead, not even Christ has been raised; </a:t>
            </a:r>
            <a:r>
              <a:rPr lang="en-US" b="1" i="0" u="none" baseline="0" dirty="0"/>
              <a:t>14</a:t>
            </a:r>
            <a:r>
              <a:rPr lang="en-US" b="0" i="0" u="none" baseline="0" dirty="0"/>
              <a:t> and if Christ has not been raised, </a:t>
            </a:r>
            <a:r>
              <a:rPr lang="en-US" b="0" i="0" u="sng" baseline="0" dirty="0"/>
              <a:t>then our preaching is vain, your faith also is vain</a:t>
            </a:r>
            <a:r>
              <a:rPr lang="en-US" b="0" i="0" u="none" baseline="0" dirty="0"/>
              <a:t>. </a:t>
            </a:r>
            <a:endParaRPr lang="en-US" dirty="0"/>
          </a:p>
        </p:txBody>
      </p:sp>
      <p:sp>
        <p:nvSpPr>
          <p:cNvPr id="4" name="TextBox 3">
            <a:extLst>
              <a:ext uri="{FF2B5EF4-FFF2-40B4-BE49-F238E27FC236}">
                <a16:creationId xmlns:a16="http://schemas.microsoft.com/office/drawing/2014/main" xmlns="" id="{8625934A-0A89-7F15-9071-4D34FEA015BD}"/>
              </a:ext>
            </a:extLst>
          </p:cNvPr>
          <p:cNvSpPr txBox="1"/>
          <p:nvPr/>
        </p:nvSpPr>
        <p:spPr>
          <a:xfrm>
            <a:off x="304800" y="2174168"/>
            <a:ext cx="4267200" cy="230832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7200" dirty="0"/>
              <a:t>Why so Important?</a:t>
            </a:r>
          </a:p>
        </p:txBody>
      </p:sp>
    </p:spTree>
    <p:extLst>
      <p:ext uri="{BB962C8B-B14F-4D97-AF65-F5344CB8AC3E}">
        <p14:creationId xmlns:p14="http://schemas.microsoft.com/office/powerpoint/2010/main" val="148876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3B0D7-A2BC-1AAA-131D-9B467BB09F4A}"/>
              </a:ext>
            </a:extLst>
          </p:cNvPr>
          <p:cNvSpPr>
            <a:spLocks noGrp="1"/>
          </p:cNvSpPr>
          <p:nvPr>
            <p:ph type="title"/>
          </p:nvPr>
        </p:nvSpPr>
        <p:spPr/>
        <p:txBody>
          <a:bodyPr/>
          <a:lstStyle/>
          <a:p>
            <a:r>
              <a:rPr lang="en-US" dirty="0"/>
              <a:t>1 Corinthians 15:12–19 (NASB95) </a:t>
            </a:r>
          </a:p>
        </p:txBody>
      </p:sp>
      <p:sp>
        <p:nvSpPr>
          <p:cNvPr id="3" name="Content Placeholder 2">
            <a:extLst>
              <a:ext uri="{FF2B5EF4-FFF2-40B4-BE49-F238E27FC236}">
                <a16:creationId xmlns:a16="http://schemas.microsoft.com/office/drawing/2014/main" xmlns="" id="{8437EB88-668B-B09C-3D93-E9DFEF5F754A}"/>
              </a:ext>
            </a:extLst>
          </p:cNvPr>
          <p:cNvSpPr>
            <a:spLocks noGrp="1"/>
          </p:cNvSpPr>
          <p:nvPr>
            <p:ph idx="1"/>
          </p:nvPr>
        </p:nvSpPr>
        <p:spPr/>
        <p:txBody>
          <a:bodyPr>
            <a:normAutofit/>
          </a:bodyPr>
          <a:lstStyle/>
          <a:p>
            <a:pPr marL="0" indent="0">
              <a:buNone/>
            </a:pPr>
            <a:r>
              <a:rPr lang="en-US" b="1" i="0" u="none" baseline="0" dirty="0"/>
              <a:t>15</a:t>
            </a:r>
            <a:r>
              <a:rPr lang="en-US" b="0" i="0" u="none" baseline="0" dirty="0"/>
              <a:t> Moreover </a:t>
            </a:r>
            <a:r>
              <a:rPr lang="en-US" b="0" i="0" u="sng" baseline="0" dirty="0"/>
              <a:t>we are even found to be false witnesses of God</a:t>
            </a:r>
            <a:r>
              <a:rPr lang="en-US" b="0" i="0" u="none" baseline="0" dirty="0"/>
              <a:t>, because we testified against God that He raised Christ, whom He did not raise, if in fact the dead are not raised. </a:t>
            </a:r>
            <a:r>
              <a:rPr lang="en-US" b="1" i="0" u="none" baseline="0" dirty="0"/>
              <a:t>16</a:t>
            </a:r>
            <a:r>
              <a:rPr lang="en-US" b="0" i="0" u="none" baseline="0" dirty="0"/>
              <a:t> For if the dead are not raised, not even Christ has been raised; </a:t>
            </a:r>
            <a:endParaRPr lang="en-US" b="0" i="0" u="sng" baseline="0" dirty="0"/>
          </a:p>
        </p:txBody>
      </p:sp>
    </p:spTree>
    <p:extLst>
      <p:ext uri="{BB962C8B-B14F-4D97-AF65-F5344CB8AC3E}">
        <p14:creationId xmlns:p14="http://schemas.microsoft.com/office/powerpoint/2010/main" val="2746680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5211-64A8-980A-A830-B98D56911DB6}"/>
              </a:ext>
            </a:extLst>
          </p:cNvPr>
          <p:cNvSpPr>
            <a:spLocks noGrp="1"/>
          </p:cNvSpPr>
          <p:nvPr>
            <p:ph type="title"/>
          </p:nvPr>
        </p:nvSpPr>
        <p:spPr/>
        <p:txBody>
          <a:bodyPr/>
          <a:lstStyle/>
          <a:p>
            <a:r>
              <a:rPr lang="en-US" dirty="0"/>
              <a:t>Why is a literal resurrection “Essential”?</a:t>
            </a:r>
          </a:p>
        </p:txBody>
      </p:sp>
      <p:sp>
        <p:nvSpPr>
          <p:cNvPr id="3" name="Content Placeholder 2">
            <a:extLst>
              <a:ext uri="{FF2B5EF4-FFF2-40B4-BE49-F238E27FC236}">
                <a16:creationId xmlns:a16="http://schemas.microsoft.com/office/drawing/2014/main" xmlns="" id="{746368BC-739E-5F06-1A00-8E933A41C2FE}"/>
              </a:ext>
            </a:extLst>
          </p:cNvPr>
          <p:cNvSpPr>
            <a:spLocks noGrp="1"/>
          </p:cNvSpPr>
          <p:nvPr>
            <p:ph idx="1"/>
          </p:nvPr>
        </p:nvSpPr>
        <p:spPr>
          <a:xfrm>
            <a:off x="225633" y="2286000"/>
            <a:ext cx="11798135" cy="4466009"/>
          </a:xfrm>
        </p:spPr>
        <p:txBody>
          <a:bodyPr/>
          <a:lstStyle/>
          <a:p>
            <a:r>
              <a:rPr lang="en-US" dirty="0"/>
              <a:t>The apostles and Jesus are liars</a:t>
            </a:r>
          </a:p>
          <a:p>
            <a:pPr marL="0" indent="0">
              <a:buNone/>
            </a:pPr>
            <a:endParaRPr lang="en-US" dirty="0"/>
          </a:p>
        </p:txBody>
      </p:sp>
      <p:sp>
        <p:nvSpPr>
          <p:cNvPr id="5" name="TextBox 4">
            <a:extLst>
              <a:ext uri="{FF2B5EF4-FFF2-40B4-BE49-F238E27FC236}">
                <a16:creationId xmlns:a16="http://schemas.microsoft.com/office/drawing/2014/main" xmlns="" id="{427DC94E-4265-30C1-FB96-DD5082E1F900}"/>
              </a:ext>
            </a:extLst>
          </p:cNvPr>
          <p:cNvSpPr txBox="1"/>
          <p:nvPr/>
        </p:nvSpPr>
        <p:spPr>
          <a:xfrm>
            <a:off x="225632" y="2971800"/>
            <a:ext cx="11585367" cy="341632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Matthew 12:39–40 (NASB95) — </a:t>
            </a:r>
            <a:r>
              <a:rPr lang="en-US" sz="3600" b="1" i="0" u="none" baseline="0" dirty="0"/>
              <a:t>39</a:t>
            </a:r>
            <a:r>
              <a:rPr lang="en-US" sz="3600" b="0" i="0" u="none" baseline="0" dirty="0"/>
              <a:t> But He answered and said to them, “An evil and adulterous generation craves for a sign; and yet no sign will be given to it but the sign of Jonah the prophet; </a:t>
            </a:r>
            <a:r>
              <a:rPr lang="en-US" sz="3600" b="1" i="0" u="none" baseline="0" dirty="0"/>
              <a:t>40</a:t>
            </a:r>
            <a:r>
              <a:rPr lang="en-US" sz="3600" b="0" i="0" u="none" baseline="0" dirty="0"/>
              <a:t> for just as Jonah was three days and three nights in the belly of the sea monster, so will the Son of Man be three days and three nights in the heart of the earth.</a:t>
            </a:r>
          </a:p>
        </p:txBody>
      </p:sp>
    </p:spTree>
    <p:extLst>
      <p:ext uri="{BB962C8B-B14F-4D97-AF65-F5344CB8AC3E}">
        <p14:creationId xmlns:p14="http://schemas.microsoft.com/office/powerpoint/2010/main" val="116010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5211-64A8-980A-A830-B98D56911DB6}"/>
              </a:ext>
            </a:extLst>
          </p:cNvPr>
          <p:cNvSpPr>
            <a:spLocks noGrp="1"/>
          </p:cNvSpPr>
          <p:nvPr>
            <p:ph type="title"/>
          </p:nvPr>
        </p:nvSpPr>
        <p:spPr/>
        <p:txBody>
          <a:bodyPr/>
          <a:lstStyle/>
          <a:p>
            <a:r>
              <a:rPr lang="en-US" dirty="0"/>
              <a:t>Why is a literal resurrection “Essential”?</a:t>
            </a:r>
          </a:p>
        </p:txBody>
      </p:sp>
      <p:sp>
        <p:nvSpPr>
          <p:cNvPr id="3" name="Content Placeholder 2">
            <a:extLst>
              <a:ext uri="{FF2B5EF4-FFF2-40B4-BE49-F238E27FC236}">
                <a16:creationId xmlns:a16="http://schemas.microsoft.com/office/drawing/2014/main" xmlns="" id="{746368BC-739E-5F06-1A00-8E933A41C2FE}"/>
              </a:ext>
            </a:extLst>
          </p:cNvPr>
          <p:cNvSpPr>
            <a:spLocks noGrp="1"/>
          </p:cNvSpPr>
          <p:nvPr>
            <p:ph idx="1"/>
          </p:nvPr>
        </p:nvSpPr>
        <p:spPr>
          <a:xfrm>
            <a:off x="225633" y="2286000"/>
            <a:ext cx="11798135" cy="4466009"/>
          </a:xfrm>
        </p:spPr>
        <p:txBody>
          <a:bodyPr/>
          <a:lstStyle/>
          <a:p>
            <a:r>
              <a:rPr lang="en-US" dirty="0"/>
              <a:t>The apostles and Jesus are liars</a:t>
            </a:r>
          </a:p>
        </p:txBody>
      </p:sp>
      <p:sp>
        <p:nvSpPr>
          <p:cNvPr id="5" name="TextBox 4">
            <a:extLst>
              <a:ext uri="{FF2B5EF4-FFF2-40B4-BE49-F238E27FC236}">
                <a16:creationId xmlns:a16="http://schemas.microsoft.com/office/drawing/2014/main" xmlns="" id="{427DC94E-4265-30C1-FB96-DD5082E1F900}"/>
              </a:ext>
            </a:extLst>
          </p:cNvPr>
          <p:cNvSpPr txBox="1"/>
          <p:nvPr/>
        </p:nvSpPr>
        <p:spPr>
          <a:xfrm>
            <a:off x="225632" y="2971800"/>
            <a:ext cx="11204367" cy="286232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Matthew 17:22–23 (NASB95) — </a:t>
            </a:r>
            <a:r>
              <a:rPr lang="en-US" sz="3600" b="1" i="0" u="none" baseline="0" dirty="0"/>
              <a:t>22</a:t>
            </a:r>
            <a:r>
              <a:rPr lang="en-US" sz="3600" b="0" i="0" u="none" baseline="0" dirty="0"/>
              <a:t> And while they were gathering together in Galilee, Jesus said to them, “The Son of Man is going to be delivered into the hands of men; </a:t>
            </a:r>
            <a:r>
              <a:rPr lang="en-US" sz="3600" b="1" i="0" u="none" baseline="0" dirty="0"/>
              <a:t>23</a:t>
            </a:r>
            <a:r>
              <a:rPr lang="en-US" sz="3600" b="0" i="0" u="none" baseline="0" dirty="0"/>
              <a:t> and they will kill Him, and He will be raised on the third day.” And they were deeply grieved.</a:t>
            </a:r>
          </a:p>
        </p:txBody>
      </p:sp>
    </p:spTree>
    <p:extLst>
      <p:ext uri="{BB962C8B-B14F-4D97-AF65-F5344CB8AC3E}">
        <p14:creationId xmlns:p14="http://schemas.microsoft.com/office/powerpoint/2010/main" val="1743153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3B0D7-A2BC-1AAA-131D-9B467BB09F4A}"/>
              </a:ext>
            </a:extLst>
          </p:cNvPr>
          <p:cNvSpPr>
            <a:spLocks noGrp="1"/>
          </p:cNvSpPr>
          <p:nvPr>
            <p:ph type="title"/>
          </p:nvPr>
        </p:nvSpPr>
        <p:spPr/>
        <p:txBody>
          <a:bodyPr/>
          <a:lstStyle/>
          <a:p>
            <a:r>
              <a:rPr lang="en-US" dirty="0"/>
              <a:t>1 Corinthians 15:12–19 (NASB95) </a:t>
            </a:r>
          </a:p>
        </p:txBody>
      </p:sp>
      <p:sp>
        <p:nvSpPr>
          <p:cNvPr id="3" name="Content Placeholder 2">
            <a:extLst>
              <a:ext uri="{FF2B5EF4-FFF2-40B4-BE49-F238E27FC236}">
                <a16:creationId xmlns:a16="http://schemas.microsoft.com/office/drawing/2014/main" xmlns="" id="{8437EB88-668B-B09C-3D93-E9DFEF5F754A}"/>
              </a:ext>
            </a:extLst>
          </p:cNvPr>
          <p:cNvSpPr>
            <a:spLocks noGrp="1"/>
          </p:cNvSpPr>
          <p:nvPr>
            <p:ph idx="1"/>
          </p:nvPr>
        </p:nvSpPr>
        <p:spPr/>
        <p:txBody>
          <a:bodyPr>
            <a:normAutofit/>
          </a:bodyPr>
          <a:lstStyle/>
          <a:p>
            <a:pPr marL="0" indent="0">
              <a:buNone/>
            </a:pPr>
            <a:r>
              <a:rPr lang="en-US" b="1" i="0" u="none" baseline="0" dirty="0"/>
              <a:t>17</a:t>
            </a:r>
            <a:r>
              <a:rPr lang="en-US" b="0" i="0" u="none" baseline="0" dirty="0"/>
              <a:t> and </a:t>
            </a:r>
            <a:r>
              <a:rPr lang="en-US" b="0" i="0" u="sng" baseline="0" dirty="0"/>
              <a:t>if Christ has not been raised, your faith is worthless; you are still in your sins</a:t>
            </a:r>
            <a:r>
              <a:rPr lang="en-US" b="0" i="0" u="none" baseline="0" dirty="0"/>
              <a:t>. </a:t>
            </a:r>
            <a:r>
              <a:rPr lang="en-US" b="1" i="0" u="none" baseline="0" dirty="0"/>
              <a:t>18</a:t>
            </a:r>
            <a:r>
              <a:rPr lang="en-US" b="0" i="0" u="none" baseline="0" dirty="0"/>
              <a:t> Then those also who have fallen asleep in Christ have perished. </a:t>
            </a:r>
            <a:r>
              <a:rPr lang="en-US" b="1" i="0" u="none" baseline="0" dirty="0"/>
              <a:t>19</a:t>
            </a:r>
            <a:r>
              <a:rPr lang="en-US" b="0" i="0" u="none" baseline="0" dirty="0"/>
              <a:t> </a:t>
            </a:r>
            <a:r>
              <a:rPr lang="en-US" b="0" i="0" u="sng" baseline="0" dirty="0"/>
              <a:t>If we have hoped in Christ in this life only, we are of all men most to be pitied.</a:t>
            </a:r>
          </a:p>
        </p:txBody>
      </p:sp>
    </p:spTree>
    <p:extLst>
      <p:ext uri="{BB962C8B-B14F-4D97-AF65-F5344CB8AC3E}">
        <p14:creationId xmlns:p14="http://schemas.microsoft.com/office/powerpoint/2010/main" val="22807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a:t>Problems in the Corinth</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Solutions</a:t>
            </a:r>
          </a:p>
          <a:p>
            <a:pPr lvl="1" eaLnBrk="1" hangingPunct="1"/>
            <a:r>
              <a:rPr lang="en-US" altLang="en-US" sz="4000" dirty="0"/>
              <a:t>Outward focus</a:t>
            </a:r>
          </a:p>
          <a:p>
            <a:pPr lvl="1" eaLnBrk="1" hangingPunct="1"/>
            <a:r>
              <a:rPr lang="en-US" altLang="en-US" sz="4000" dirty="0"/>
              <a:t>Sacrificing rights for others</a:t>
            </a:r>
          </a:p>
          <a:p>
            <a:pPr lvl="1" eaLnBrk="1" hangingPunct="1"/>
            <a:r>
              <a:rPr lang="en-US" altLang="en-US" sz="4000" dirty="0"/>
              <a:t>Love</a:t>
            </a:r>
          </a:p>
          <a:p>
            <a:pPr eaLnBrk="1" hangingPunct="1">
              <a:buFont typeface="Wingdings" panose="05000000000000000000" pitchFamily="2" charset="2"/>
              <a:buNone/>
            </a:pPr>
            <a:endParaRPr lang="en-US" altLang="en-US" sz="4300" dirty="0"/>
          </a:p>
        </p:txBody>
      </p:sp>
    </p:spTree>
    <p:extLst>
      <p:ext uri="{BB962C8B-B14F-4D97-AF65-F5344CB8AC3E}">
        <p14:creationId xmlns:p14="http://schemas.microsoft.com/office/powerpoint/2010/main" val="1668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5211-64A8-980A-A830-B98D56911DB6}"/>
              </a:ext>
            </a:extLst>
          </p:cNvPr>
          <p:cNvSpPr>
            <a:spLocks noGrp="1"/>
          </p:cNvSpPr>
          <p:nvPr>
            <p:ph type="title"/>
          </p:nvPr>
        </p:nvSpPr>
        <p:spPr/>
        <p:txBody>
          <a:bodyPr/>
          <a:lstStyle/>
          <a:p>
            <a:r>
              <a:rPr lang="en-US" dirty="0"/>
              <a:t>Why is a literal resurrection “Essential”?</a:t>
            </a:r>
          </a:p>
        </p:txBody>
      </p:sp>
      <p:sp>
        <p:nvSpPr>
          <p:cNvPr id="3" name="Content Placeholder 2">
            <a:extLst>
              <a:ext uri="{FF2B5EF4-FFF2-40B4-BE49-F238E27FC236}">
                <a16:creationId xmlns:a16="http://schemas.microsoft.com/office/drawing/2014/main" xmlns="" id="{746368BC-739E-5F06-1A00-8E933A41C2FE}"/>
              </a:ext>
            </a:extLst>
          </p:cNvPr>
          <p:cNvSpPr>
            <a:spLocks noGrp="1"/>
          </p:cNvSpPr>
          <p:nvPr>
            <p:ph idx="1"/>
          </p:nvPr>
        </p:nvSpPr>
        <p:spPr>
          <a:xfrm>
            <a:off x="225633" y="2286000"/>
            <a:ext cx="11798135" cy="4466009"/>
          </a:xfrm>
        </p:spPr>
        <p:txBody>
          <a:bodyPr/>
          <a:lstStyle/>
          <a:p>
            <a:r>
              <a:rPr lang="en-US" dirty="0"/>
              <a:t>The apostles and Jesus are liars</a:t>
            </a:r>
          </a:p>
          <a:p>
            <a:r>
              <a:rPr lang="en-US" dirty="0"/>
              <a:t>A literal resurrection is proof of God’s involvement</a:t>
            </a:r>
          </a:p>
          <a:p>
            <a:pPr marL="0" indent="0">
              <a:buNone/>
            </a:pPr>
            <a:endParaRPr lang="en-US" dirty="0"/>
          </a:p>
        </p:txBody>
      </p:sp>
      <p:sp>
        <p:nvSpPr>
          <p:cNvPr id="6" name="TextBox 5">
            <a:extLst>
              <a:ext uri="{FF2B5EF4-FFF2-40B4-BE49-F238E27FC236}">
                <a16:creationId xmlns:a16="http://schemas.microsoft.com/office/drawing/2014/main" xmlns="" id="{8A1D095E-A4BE-3AD6-9178-AB1A410D70C0}"/>
              </a:ext>
            </a:extLst>
          </p:cNvPr>
          <p:cNvSpPr txBox="1"/>
          <p:nvPr/>
        </p:nvSpPr>
        <p:spPr>
          <a:xfrm>
            <a:off x="762000" y="3886200"/>
            <a:ext cx="9448800" cy="280076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400" b="1" dirty="0"/>
              <a:t>Romans 4:25 (NASB95) — </a:t>
            </a:r>
            <a:r>
              <a:rPr lang="en-US" sz="4400" b="1" i="0" u="none" baseline="0" dirty="0"/>
              <a:t>25</a:t>
            </a:r>
            <a:r>
              <a:rPr lang="en-US" sz="4400" b="0" i="0" u="none" baseline="0" dirty="0"/>
              <a:t> He who was delivered over because of our transgressions, and was raised because of our justification.</a:t>
            </a:r>
          </a:p>
        </p:txBody>
      </p:sp>
    </p:spTree>
    <p:extLst>
      <p:ext uri="{BB962C8B-B14F-4D97-AF65-F5344CB8AC3E}">
        <p14:creationId xmlns:p14="http://schemas.microsoft.com/office/powerpoint/2010/main" val="56146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5211-64A8-980A-A830-B98D56911DB6}"/>
              </a:ext>
            </a:extLst>
          </p:cNvPr>
          <p:cNvSpPr>
            <a:spLocks noGrp="1"/>
          </p:cNvSpPr>
          <p:nvPr>
            <p:ph type="title"/>
          </p:nvPr>
        </p:nvSpPr>
        <p:spPr/>
        <p:txBody>
          <a:bodyPr/>
          <a:lstStyle/>
          <a:p>
            <a:r>
              <a:rPr lang="en-US" dirty="0"/>
              <a:t>Why is a literal resurrection “Essential”?</a:t>
            </a:r>
          </a:p>
        </p:txBody>
      </p:sp>
      <p:sp>
        <p:nvSpPr>
          <p:cNvPr id="3" name="Content Placeholder 2">
            <a:extLst>
              <a:ext uri="{FF2B5EF4-FFF2-40B4-BE49-F238E27FC236}">
                <a16:creationId xmlns:a16="http://schemas.microsoft.com/office/drawing/2014/main" xmlns="" id="{746368BC-739E-5F06-1A00-8E933A41C2FE}"/>
              </a:ext>
            </a:extLst>
          </p:cNvPr>
          <p:cNvSpPr>
            <a:spLocks noGrp="1"/>
          </p:cNvSpPr>
          <p:nvPr>
            <p:ph idx="1"/>
          </p:nvPr>
        </p:nvSpPr>
        <p:spPr>
          <a:xfrm>
            <a:off x="225633" y="2286000"/>
            <a:ext cx="11798135" cy="4466009"/>
          </a:xfrm>
        </p:spPr>
        <p:txBody>
          <a:bodyPr/>
          <a:lstStyle/>
          <a:p>
            <a:r>
              <a:rPr lang="en-US" dirty="0"/>
              <a:t>The apostles and Jesus are liars</a:t>
            </a:r>
          </a:p>
          <a:p>
            <a:r>
              <a:rPr lang="en-US" dirty="0"/>
              <a:t>A literal resurrection is proof of God’s involvement</a:t>
            </a:r>
          </a:p>
          <a:p>
            <a:r>
              <a:rPr lang="en-US" dirty="0"/>
              <a:t>If the Bible isn’t true, then Christians are wasting their lives</a:t>
            </a:r>
          </a:p>
          <a:p>
            <a:pPr marL="0" indent="0">
              <a:buNone/>
            </a:pPr>
            <a:endParaRPr lang="en-US" dirty="0"/>
          </a:p>
        </p:txBody>
      </p:sp>
      <p:sp>
        <p:nvSpPr>
          <p:cNvPr id="5" name="TextBox 4">
            <a:extLst>
              <a:ext uri="{FF2B5EF4-FFF2-40B4-BE49-F238E27FC236}">
                <a16:creationId xmlns:a16="http://schemas.microsoft.com/office/drawing/2014/main" xmlns="" id="{48876663-293C-4C97-2AAA-64F85A7ACE04}"/>
              </a:ext>
            </a:extLst>
          </p:cNvPr>
          <p:cNvSpPr txBox="1"/>
          <p:nvPr/>
        </p:nvSpPr>
        <p:spPr>
          <a:xfrm>
            <a:off x="457200" y="4648200"/>
            <a:ext cx="10439400" cy="193899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4000" b="1" dirty="0"/>
              <a:t>1 Corinthians 15:32 (NASB95) — </a:t>
            </a:r>
            <a:r>
              <a:rPr lang="en-US" sz="4000" b="1" i="0" u="none" baseline="0" dirty="0"/>
              <a:t>32</a:t>
            </a:r>
            <a:r>
              <a:rPr lang="en-US" sz="4000" b="0" i="0" u="none" baseline="0" dirty="0"/>
              <a:t> …If the dead are not raised, let us eat and drink, for tomorrow we die.</a:t>
            </a:r>
          </a:p>
        </p:txBody>
      </p:sp>
    </p:spTree>
    <p:extLst>
      <p:ext uri="{BB962C8B-B14F-4D97-AF65-F5344CB8AC3E}">
        <p14:creationId xmlns:p14="http://schemas.microsoft.com/office/powerpoint/2010/main" val="284296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a:t>
            </a:r>
            <a:r>
              <a:rPr lang="en-US" i="0" u="none" baseline="0" dirty="0"/>
              <a:t>) The humanity and deity of Christ</a:t>
            </a:r>
            <a:endParaRPr lang="en-US" dirty="0"/>
          </a:p>
        </p:txBody>
      </p:sp>
      <p:sp>
        <p:nvSpPr>
          <p:cNvPr id="5" name="TextBox 4">
            <a:extLst>
              <a:ext uri="{FF2B5EF4-FFF2-40B4-BE49-F238E27FC236}">
                <a16:creationId xmlns:a16="http://schemas.microsoft.com/office/drawing/2014/main" xmlns="" id="{E2B6ED7E-FE51-4381-3FB0-06E1A632BC7B}"/>
              </a:ext>
            </a:extLst>
          </p:cNvPr>
          <p:cNvSpPr txBox="1"/>
          <p:nvPr/>
        </p:nvSpPr>
        <p:spPr>
          <a:xfrm>
            <a:off x="666750" y="4188709"/>
            <a:ext cx="8458200" cy="230832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John 1:14 (NASB95) — </a:t>
            </a:r>
            <a:r>
              <a:rPr lang="en-US" sz="3600" b="1" i="0" u="none" baseline="0" dirty="0"/>
              <a:t>14</a:t>
            </a:r>
            <a:r>
              <a:rPr lang="en-US" sz="3600" b="0" i="0" u="none" baseline="0" dirty="0"/>
              <a:t> And the Word became flesh, and dwelt among us, and we saw His glory, glory as of the only begotten from the Father, full of grace and truth.</a:t>
            </a:r>
          </a:p>
        </p:txBody>
      </p:sp>
      <p:sp>
        <p:nvSpPr>
          <p:cNvPr id="7" name="TextBox 6">
            <a:extLst>
              <a:ext uri="{FF2B5EF4-FFF2-40B4-BE49-F238E27FC236}">
                <a16:creationId xmlns:a16="http://schemas.microsoft.com/office/drawing/2014/main" xmlns="" id="{1D8C96E0-119B-BD19-7B2B-C5683DE2DFF8}"/>
              </a:ext>
            </a:extLst>
          </p:cNvPr>
          <p:cNvSpPr txBox="1"/>
          <p:nvPr/>
        </p:nvSpPr>
        <p:spPr>
          <a:xfrm>
            <a:off x="685800" y="3125679"/>
            <a:ext cx="8458200" cy="95410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2800" b="1" dirty="0"/>
              <a:t>John 1:1 (NASB95) — </a:t>
            </a:r>
            <a:r>
              <a:rPr lang="en-US" sz="2800" b="1" i="0" u="none" baseline="0" dirty="0"/>
              <a:t>1</a:t>
            </a:r>
            <a:r>
              <a:rPr lang="en-US" sz="2800" b="0" i="0" u="none" baseline="0" dirty="0"/>
              <a:t> In the beginning was the Word, and the Word was with God, and the Word was God.</a:t>
            </a:r>
          </a:p>
        </p:txBody>
      </p:sp>
    </p:spTree>
    <p:extLst>
      <p:ext uri="{BB962C8B-B14F-4D97-AF65-F5344CB8AC3E}">
        <p14:creationId xmlns:p14="http://schemas.microsoft.com/office/powerpoint/2010/main" val="225789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a:t>
            </a:r>
            <a:r>
              <a:rPr lang="en-US" i="0" u="none" baseline="0" dirty="0"/>
              <a:t>) The humanity and deity of Christ</a:t>
            </a:r>
            <a:endParaRPr lang="en-US" dirty="0"/>
          </a:p>
        </p:txBody>
      </p:sp>
      <p:sp>
        <p:nvSpPr>
          <p:cNvPr id="6" name="TextBox 5">
            <a:extLst>
              <a:ext uri="{FF2B5EF4-FFF2-40B4-BE49-F238E27FC236}">
                <a16:creationId xmlns:a16="http://schemas.microsoft.com/office/drawing/2014/main" xmlns="" id="{AAB1EB03-DDDE-90D5-88B0-0BF3758A8813}"/>
              </a:ext>
            </a:extLst>
          </p:cNvPr>
          <p:cNvSpPr txBox="1"/>
          <p:nvPr/>
        </p:nvSpPr>
        <p:spPr>
          <a:xfrm>
            <a:off x="1066800" y="3276600"/>
            <a:ext cx="7772400" cy="107721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Colossians 2:9 (NASB95) — </a:t>
            </a:r>
            <a:r>
              <a:rPr lang="en-US" sz="3200" b="1" i="0" u="none" baseline="0" dirty="0"/>
              <a:t>9</a:t>
            </a:r>
            <a:r>
              <a:rPr lang="en-US" sz="3200" b="0" i="0" u="none" baseline="0" dirty="0"/>
              <a:t> For in Him all the fullness of Deity dwells in bodily form,</a:t>
            </a:r>
          </a:p>
        </p:txBody>
      </p:sp>
    </p:spTree>
    <p:extLst>
      <p:ext uri="{BB962C8B-B14F-4D97-AF65-F5344CB8AC3E}">
        <p14:creationId xmlns:p14="http://schemas.microsoft.com/office/powerpoint/2010/main" val="2169879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a:t>
            </a:r>
            <a:r>
              <a:rPr lang="en-US" i="0" u="none" baseline="0" dirty="0"/>
              <a:t>) The humanity and deity of Christ</a:t>
            </a:r>
            <a:endParaRPr lang="en-US" dirty="0"/>
          </a:p>
        </p:txBody>
      </p:sp>
      <p:sp>
        <p:nvSpPr>
          <p:cNvPr id="4" name="TextBox 3">
            <a:extLst>
              <a:ext uri="{FF2B5EF4-FFF2-40B4-BE49-F238E27FC236}">
                <a16:creationId xmlns:a16="http://schemas.microsoft.com/office/drawing/2014/main" xmlns="" id="{27906597-E874-B91F-3D3A-533DADCF5FA5}"/>
              </a:ext>
            </a:extLst>
          </p:cNvPr>
          <p:cNvSpPr txBox="1"/>
          <p:nvPr/>
        </p:nvSpPr>
        <p:spPr>
          <a:xfrm>
            <a:off x="762000" y="3200400"/>
            <a:ext cx="8763000" cy="230832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algn="l" rtl="0"/>
            <a:r>
              <a:rPr lang="en-US" sz="3600" b="1" dirty="0"/>
              <a:t>John 8:24 (NASB95) — </a:t>
            </a:r>
            <a:r>
              <a:rPr lang="en-US" sz="3600" b="1" i="0" u="none" baseline="0" dirty="0"/>
              <a:t>24</a:t>
            </a:r>
            <a:r>
              <a:rPr lang="en-US" sz="3600" b="0" i="0" u="none" baseline="0" dirty="0"/>
              <a:t> “Therefore I said to you that you will die in your sins; for unless you believe that I am He, you will die in your sins.”</a:t>
            </a:r>
          </a:p>
        </p:txBody>
      </p:sp>
    </p:spTree>
    <p:extLst>
      <p:ext uri="{BB962C8B-B14F-4D97-AF65-F5344CB8AC3E}">
        <p14:creationId xmlns:p14="http://schemas.microsoft.com/office/powerpoint/2010/main" val="3695027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3</a:t>
            </a:r>
            <a:r>
              <a:rPr lang="en-US" i="0" u="none" baseline="0" dirty="0"/>
              <a:t>) The humanity and deity of Christ</a:t>
            </a:r>
            <a:endParaRPr lang="en-US" dirty="0"/>
          </a:p>
        </p:txBody>
      </p:sp>
      <p:sp>
        <p:nvSpPr>
          <p:cNvPr id="6" name="TextBox 5">
            <a:extLst>
              <a:ext uri="{FF2B5EF4-FFF2-40B4-BE49-F238E27FC236}">
                <a16:creationId xmlns:a16="http://schemas.microsoft.com/office/drawing/2014/main" xmlns="" id="{AAB1EB03-DDDE-90D5-88B0-0BF3758A8813}"/>
              </a:ext>
            </a:extLst>
          </p:cNvPr>
          <p:cNvSpPr txBox="1"/>
          <p:nvPr/>
        </p:nvSpPr>
        <p:spPr>
          <a:xfrm>
            <a:off x="1066800" y="3276600"/>
            <a:ext cx="7772400" cy="255454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Hebrews 2:17 (NASB95) — </a:t>
            </a:r>
            <a:r>
              <a:rPr lang="en-US" sz="3200" b="1" i="0" u="none" baseline="0" dirty="0"/>
              <a:t>17</a:t>
            </a:r>
            <a:r>
              <a:rPr lang="en-US" sz="3200" b="0" i="0" u="none" baseline="0" dirty="0"/>
              <a:t> Therefore, He had to be made like His brethren in all things, so that He might become a merciful and faithful high priest in things pertaining to God, to make propitiation for the sins of the people.</a:t>
            </a:r>
          </a:p>
        </p:txBody>
      </p:sp>
    </p:spTree>
    <p:extLst>
      <p:ext uri="{BB962C8B-B14F-4D97-AF65-F5344CB8AC3E}">
        <p14:creationId xmlns:p14="http://schemas.microsoft.com/office/powerpoint/2010/main" val="4043195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4) Salvation through Christ alone</a:t>
            </a:r>
          </a:p>
        </p:txBody>
      </p:sp>
      <p:sp>
        <p:nvSpPr>
          <p:cNvPr id="5" name="TextBox 4">
            <a:extLst>
              <a:ext uri="{FF2B5EF4-FFF2-40B4-BE49-F238E27FC236}">
                <a16:creationId xmlns:a16="http://schemas.microsoft.com/office/drawing/2014/main" xmlns="" id="{EAB43108-B8B4-708E-250D-B43FAEB4B8D1}"/>
              </a:ext>
            </a:extLst>
          </p:cNvPr>
          <p:cNvSpPr txBox="1"/>
          <p:nvPr/>
        </p:nvSpPr>
        <p:spPr>
          <a:xfrm>
            <a:off x="457200" y="3124200"/>
            <a:ext cx="9982200" cy="17543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John 14:6 (NASB95) — </a:t>
            </a:r>
            <a:r>
              <a:rPr lang="en-US" sz="3600" b="1" i="0" u="none" baseline="0" dirty="0"/>
              <a:t>6</a:t>
            </a:r>
            <a:r>
              <a:rPr lang="en-US" sz="3600" b="0" i="0" u="none" baseline="0" dirty="0"/>
              <a:t> Jesus said to him, “I am the way, and the truth, and the life; no one comes to the Father but through Me.</a:t>
            </a:r>
          </a:p>
        </p:txBody>
      </p:sp>
    </p:spTree>
    <p:extLst>
      <p:ext uri="{BB962C8B-B14F-4D97-AF65-F5344CB8AC3E}">
        <p14:creationId xmlns:p14="http://schemas.microsoft.com/office/powerpoint/2010/main" val="208404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Essential Doctrine according to the Bible</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pPr marL="0" indent="0">
              <a:buNone/>
            </a:pPr>
            <a:r>
              <a:rPr lang="en-US" dirty="0"/>
              <a:t>4) Salvation through Christ alone</a:t>
            </a:r>
          </a:p>
        </p:txBody>
      </p:sp>
      <p:sp>
        <p:nvSpPr>
          <p:cNvPr id="6" name="TextBox 5">
            <a:extLst>
              <a:ext uri="{FF2B5EF4-FFF2-40B4-BE49-F238E27FC236}">
                <a16:creationId xmlns:a16="http://schemas.microsoft.com/office/drawing/2014/main" xmlns="" id="{DE918C69-B0DF-B79C-8067-6225A303C6AA}"/>
              </a:ext>
            </a:extLst>
          </p:cNvPr>
          <p:cNvSpPr txBox="1"/>
          <p:nvPr/>
        </p:nvSpPr>
        <p:spPr>
          <a:xfrm>
            <a:off x="609600" y="3048000"/>
            <a:ext cx="8915400" cy="230832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Acts 4:12 (NASB95) — </a:t>
            </a:r>
            <a:r>
              <a:rPr lang="en-US" sz="3600" b="1" i="0" u="none" baseline="0" dirty="0"/>
              <a:t>12</a:t>
            </a:r>
            <a:r>
              <a:rPr lang="en-US" sz="3600" b="0" i="0" u="none" baseline="0" dirty="0"/>
              <a:t> “And there is salvation in no one else; for there is no other name under heaven that has been given among men by which we must be saved.”</a:t>
            </a:r>
          </a:p>
        </p:txBody>
      </p:sp>
    </p:spTree>
    <p:extLst>
      <p:ext uri="{BB962C8B-B14F-4D97-AF65-F5344CB8AC3E}">
        <p14:creationId xmlns:p14="http://schemas.microsoft.com/office/powerpoint/2010/main" val="1289222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E1D2B-D144-F856-2CC1-8E4264D9370A}"/>
              </a:ext>
            </a:extLst>
          </p:cNvPr>
          <p:cNvSpPr>
            <a:spLocks noGrp="1"/>
          </p:cNvSpPr>
          <p:nvPr>
            <p:ph type="title"/>
          </p:nvPr>
        </p:nvSpPr>
        <p:spPr/>
        <p:txBody>
          <a:bodyPr>
            <a:normAutofit/>
          </a:bodyPr>
          <a:lstStyle/>
          <a:p>
            <a:r>
              <a:rPr lang="en-US" sz="3600" dirty="0"/>
              <a:t>Why all these denominations and disagreement?</a:t>
            </a:r>
          </a:p>
        </p:txBody>
      </p:sp>
      <p:sp>
        <p:nvSpPr>
          <p:cNvPr id="3" name="Content Placeholder 2">
            <a:extLst>
              <a:ext uri="{FF2B5EF4-FFF2-40B4-BE49-F238E27FC236}">
                <a16:creationId xmlns:a16="http://schemas.microsoft.com/office/drawing/2014/main" xmlns="" id="{0E8A403D-CAFD-C9A0-7EA0-14283F1C987C}"/>
              </a:ext>
            </a:extLst>
          </p:cNvPr>
          <p:cNvSpPr>
            <a:spLocks noGrp="1"/>
          </p:cNvSpPr>
          <p:nvPr>
            <p:ph idx="1"/>
          </p:nvPr>
        </p:nvSpPr>
        <p:spPr/>
        <p:txBody>
          <a:bodyPr>
            <a:normAutofit/>
          </a:bodyPr>
          <a:lstStyle/>
          <a:p>
            <a:r>
              <a:rPr lang="en-US" dirty="0"/>
              <a:t>Please excuse our mess</a:t>
            </a:r>
          </a:p>
          <a:p>
            <a:r>
              <a:rPr lang="en-US" dirty="0"/>
              <a:t>The upside of many denominations</a:t>
            </a:r>
          </a:p>
          <a:p>
            <a:r>
              <a:rPr lang="en-US" dirty="0"/>
              <a:t>Don’t take the word of people/pastors/traditions etc.</a:t>
            </a:r>
          </a:p>
          <a:p>
            <a:r>
              <a:rPr lang="en-US" dirty="0"/>
              <a:t>God defines what Christianity is in the Bible</a:t>
            </a:r>
          </a:p>
        </p:txBody>
      </p:sp>
    </p:spTree>
    <p:extLst>
      <p:ext uri="{BB962C8B-B14F-4D97-AF65-F5344CB8AC3E}">
        <p14:creationId xmlns:p14="http://schemas.microsoft.com/office/powerpoint/2010/main" val="243710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3CB0A-98B1-2314-D981-773C65AF3E06}"/>
              </a:ext>
            </a:extLst>
          </p:cNvPr>
          <p:cNvSpPr>
            <a:spLocks noGrp="1"/>
          </p:cNvSpPr>
          <p:nvPr>
            <p:ph type="title"/>
          </p:nvPr>
        </p:nvSpPr>
        <p:spPr/>
        <p:txBody>
          <a:bodyPr/>
          <a:lstStyle/>
          <a:p>
            <a:r>
              <a:rPr lang="en-US" dirty="0"/>
              <a:t>Things you don’t need for salvation</a:t>
            </a:r>
          </a:p>
        </p:txBody>
      </p:sp>
      <p:sp>
        <p:nvSpPr>
          <p:cNvPr id="3" name="Content Placeholder 2">
            <a:extLst>
              <a:ext uri="{FF2B5EF4-FFF2-40B4-BE49-F238E27FC236}">
                <a16:creationId xmlns:a16="http://schemas.microsoft.com/office/drawing/2014/main" xmlns="" id="{0817B5CA-AC4C-E59F-CF1C-44DEA4896C35}"/>
              </a:ext>
            </a:extLst>
          </p:cNvPr>
          <p:cNvSpPr>
            <a:spLocks noGrp="1"/>
          </p:cNvSpPr>
          <p:nvPr>
            <p:ph idx="1"/>
          </p:nvPr>
        </p:nvSpPr>
        <p:spPr/>
        <p:txBody>
          <a:bodyPr/>
          <a:lstStyle/>
          <a:p>
            <a:r>
              <a:rPr lang="en-US" dirty="0"/>
              <a:t>Be a republican or a democrat</a:t>
            </a:r>
          </a:p>
          <a:p>
            <a:r>
              <a:rPr lang="en-US" dirty="0"/>
              <a:t>Give your money</a:t>
            </a:r>
          </a:p>
          <a:p>
            <a:r>
              <a:rPr lang="en-US" dirty="0"/>
              <a:t>Go to church</a:t>
            </a:r>
          </a:p>
          <a:p>
            <a:r>
              <a:rPr lang="en-US" dirty="0"/>
              <a:t>Partake in rituals</a:t>
            </a:r>
          </a:p>
          <a:p>
            <a:r>
              <a:rPr lang="en-US" dirty="0"/>
              <a:t>Agree with the entire Bible?</a:t>
            </a:r>
          </a:p>
        </p:txBody>
      </p:sp>
    </p:spTree>
    <p:extLst>
      <p:ext uri="{BB962C8B-B14F-4D97-AF65-F5344CB8AC3E}">
        <p14:creationId xmlns:p14="http://schemas.microsoft.com/office/powerpoint/2010/main" val="161626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Tree>
    <p:extLst>
      <p:ext uri="{BB962C8B-B14F-4D97-AF65-F5344CB8AC3E}">
        <p14:creationId xmlns:p14="http://schemas.microsoft.com/office/powerpoint/2010/main" val="354832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3CB0A-98B1-2314-D981-773C65AF3E06}"/>
              </a:ext>
            </a:extLst>
          </p:cNvPr>
          <p:cNvSpPr>
            <a:spLocks noGrp="1"/>
          </p:cNvSpPr>
          <p:nvPr>
            <p:ph type="title"/>
          </p:nvPr>
        </p:nvSpPr>
        <p:spPr/>
        <p:txBody>
          <a:bodyPr/>
          <a:lstStyle/>
          <a:p>
            <a:r>
              <a:rPr lang="en-US" dirty="0"/>
              <a:t>If what the Bible says is true</a:t>
            </a:r>
          </a:p>
        </p:txBody>
      </p:sp>
      <p:sp>
        <p:nvSpPr>
          <p:cNvPr id="3" name="Content Placeholder 2">
            <a:extLst>
              <a:ext uri="{FF2B5EF4-FFF2-40B4-BE49-F238E27FC236}">
                <a16:creationId xmlns:a16="http://schemas.microsoft.com/office/drawing/2014/main" xmlns="" id="{0817B5CA-AC4C-E59F-CF1C-44DEA4896C35}"/>
              </a:ext>
            </a:extLst>
          </p:cNvPr>
          <p:cNvSpPr>
            <a:spLocks noGrp="1"/>
          </p:cNvSpPr>
          <p:nvPr>
            <p:ph idx="1"/>
          </p:nvPr>
        </p:nvSpPr>
        <p:spPr/>
        <p:txBody>
          <a:bodyPr/>
          <a:lstStyle/>
          <a:p>
            <a:r>
              <a:rPr lang="en-US" dirty="0"/>
              <a:t>There is a God</a:t>
            </a:r>
          </a:p>
          <a:p>
            <a:r>
              <a:rPr lang="en-US" dirty="0"/>
              <a:t>He has validated Jesus’ claims</a:t>
            </a:r>
          </a:p>
          <a:p>
            <a:r>
              <a:rPr lang="en-US" dirty="0"/>
              <a:t>There is an after life</a:t>
            </a:r>
          </a:p>
          <a:p>
            <a:r>
              <a:rPr lang="en-US" dirty="0"/>
              <a:t>Our sins can be forgiven</a:t>
            </a:r>
          </a:p>
          <a:p>
            <a:r>
              <a:rPr lang="en-US" dirty="0"/>
              <a:t>We are eternal beings who will live on after death either with God or without Him</a:t>
            </a:r>
          </a:p>
        </p:txBody>
      </p:sp>
      <p:sp>
        <p:nvSpPr>
          <p:cNvPr id="4" name="TextBox 3">
            <a:extLst>
              <a:ext uri="{FF2B5EF4-FFF2-40B4-BE49-F238E27FC236}">
                <a16:creationId xmlns:a16="http://schemas.microsoft.com/office/drawing/2014/main" xmlns="" id="{05B517F6-5D8F-CE83-4BDB-027E8BDE8598}"/>
              </a:ext>
            </a:extLst>
          </p:cNvPr>
          <p:cNvSpPr txBox="1"/>
          <p:nvPr/>
        </p:nvSpPr>
        <p:spPr>
          <a:xfrm>
            <a:off x="7391400" y="2151965"/>
            <a:ext cx="4495800" cy="156966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r>
              <a:rPr lang="en-US" sz="3200" dirty="0"/>
              <a:t>If this is true it should change the way we think about everything</a:t>
            </a:r>
          </a:p>
        </p:txBody>
      </p:sp>
    </p:spTree>
    <p:extLst>
      <p:ext uri="{BB962C8B-B14F-4D97-AF65-F5344CB8AC3E}">
        <p14:creationId xmlns:p14="http://schemas.microsoft.com/office/powerpoint/2010/main" val="71964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543AB7-8041-0B1F-03D0-4AD989FA5EE8}"/>
              </a:ext>
            </a:extLst>
          </p:cNvPr>
          <p:cNvSpPr>
            <a:spLocks noGrp="1"/>
          </p:cNvSpPr>
          <p:nvPr>
            <p:ph type="title"/>
          </p:nvPr>
        </p:nvSpPr>
        <p:spPr/>
        <p:txBody>
          <a:bodyPr/>
          <a:lstStyle/>
          <a:p>
            <a:r>
              <a:rPr lang="en-US" dirty="0"/>
              <a:t>What is a Christian</a:t>
            </a:r>
          </a:p>
        </p:txBody>
      </p:sp>
      <p:sp>
        <p:nvSpPr>
          <p:cNvPr id="3" name="Content Placeholder 2">
            <a:extLst>
              <a:ext uri="{FF2B5EF4-FFF2-40B4-BE49-F238E27FC236}">
                <a16:creationId xmlns:a16="http://schemas.microsoft.com/office/drawing/2014/main" xmlns="" id="{5DDD75B6-EFC7-0492-F090-C917E44A9EEA}"/>
              </a:ext>
            </a:extLst>
          </p:cNvPr>
          <p:cNvSpPr>
            <a:spLocks noGrp="1"/>
          </p:cNvSpPr>
          <p:nvPr>
            <p:ph idx="1"/>
          </p:nvPr>
        </p:nvSpPr>
        <p:spPr/>
        <p:txBody>
          <a:bodyPr/>
          <a:lstStyle/>
          <a:p>
            <a:r>
              <a:rPr lang="en-US" dirty="0"/>
              <a:t>A sinful human being</a:t>
            </a:r>
          </a:p>
          <a:p>
            <a:r>
              <a:rPr lang="en-US" dirty="0"/>
              <a:t>Who has admitted defeat</a:t>
            </a:r>
          </a:p>
          <a:p>
            <a:r>
              <a:rPr lang="en-US" dirty="0"/>
              <a:t>Sincerely called out for help and asked for forgiveness in the name of Jesus</a:t>
            </a:r>
          </a:p>
        </p:txBody>
      </p:sp>
    </p:spTree>
    <p:extLst>
      <p:ext uri="{BB962C8B-B14F-4D97-AF65-F5344CB8AC3E}">
        <p14:creationId xmlns:p14="http://schemas.microsoft.com/office/powerpoint/2010/main" val="4066662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543AB7-8041-0B1F-03D0-4AD989FA5EE8}"/>
              </a:ext>
            </a:extLst>
          </p:cNvPr>
          <p:cNvSpPr>
            <a:spLocks noGrp="1"/>
          </p:cNvSpPr>
          <p:nvPr>
            <p:ph type="title"/>
          </p:nvPr>
        </p:nvSpPr>
        <p:spPr/>
        <p:txBody>
          <a:bodyPr/>
          <a:lstStyle/>
          <a:p>
            <a:r>
              <a:rPr lang="en-US" dirty="0"/>
              <a:t>What a Christian should do</a:t>
            </a:r>
          </a:p>
        </p:txBody>
      </p:sp>
      <p:sp>
        <p:nvSpPr>
          <p:cNvPr id="3" name="Content Placeholder 2">
            <a:extLst>
              <a:ext uri="{FF2B5EF4-FFF2-40B4-BE49-F238E27FC236}">
                <a16:creationId xmlns:a16="http://schemas.microsoft.com/office/drawing/2014/main" xmlns="" id="{5DDD75B6-EFC7-0492-F090-C917E44A9EEA}"/>
              </a:ext>
            </a:extLst>
          </p:cNvPr>
          <p:cNvSpPr>
            <a:spLocks noGrp="1"/>
          </p:cNvSpPr>
          <p:nvPr>
            <p:ph idx="1"/>
          </p:nvPr>
        </p:nvSpPr>
        <p:spPr>
          <a:xfrm>
            <a:off x="196932" y="1905000"/>
            <a:ext cx="11798135" cy="4466009"/>
          </a:xfrm>
        </p:spPr>
        <p:txBody>
          <a:bodyPr>
            <a:normAutofit fontScale="85000" lnSpcReduction="10000"/>
          </a:bodyPr>
          <a:lstStyle/>
          <a:p>
            <a:r>
              <a:rPr lang="en-US" dirty="0"/>
              <a:t>Get baptized</a:t>
            </a:r>
          </a:p>
          <a:p>
            <a:r>
              <a:rPr lang="en-US" dirty="0"/>
              <a:t>Study and challenge areas we have tension with the Bible</a:t>
            </a:r>
          </a:p>
          <a:p>
            <a:r>
              <a:rPr lang="en-US" dirty="0"/>
              <a:t>Get involved in discipleship and community</a:t>
            </a:r>
          </a:p>
          <a:p>
            <a:r>
              <a:rPr lang="en-US" dirty="0"/>
              <a:t>Immediately find ways to begin serving others</a:t>
            </a:r>
          </a:p>
          <a:p>
            <a:r>
              <a:rPr lang="en-US" dirty="0"/>
              <a:t>Share our faith and be heart broken for those who don’t know God</a:t>
            </a:r>
          </a:p>
          <a:p>
            <a:r>
              <a:rPr lang="en-US" dirty="0"/>
              <a:t>Be open honest and transparent where we struggle</a:t>
            </a:r>
          </a:p>
          <a:p>
            <a:r>
              <a:rPr lang="en-US" dirty="0"/>
              <a:t>Make God/love, relationships, family and community #1</a:t>
            </a:r>
          </a:p>
          <a:p>
            <a:endParaRPr lang="en-US" dirty="0"/>
          </a:p>
          <a:p>
            <a:endParaRPr lang="en-US" dirty="0"/>
          </a:p>
        </p:txBody>
      </p:sp>
    </p:spTree>
    <p:extLst>
      <p:ext uri="{BB962C8B-B14F-4D97-AF65-F5344CB8AC3E}">
        <p14:creationId xmlns:p14="http://schemas.microsoft.com/office/powerpoint/2010/main" val="385253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5A665-2FD6-F946-20D7-E9ECD22EE734}"/>
              </a:ext>
            </a:extLst>
          </p:cNvPr>
          <p:cNvSpPr>
            <a:spLocks noGrp="1"/>
          </p:cNvSpPr>
          <p:nvPr>
            <p:ph type="title"/>
          </p:nvPr>
        </p:nvSpPr>
        <p:spPr/>
        <p:txBody>
          <a:bodyPr/>
          <a:lstStyle/>
          <a:p>
            <a:r>
              <a:rPr lang="en-US"/>
              <a:t>Thanks!</a:t>
            </a:r>
          </a:p>
        </p:txBody>
      </p:sp>
      <p:sp>
        <p:nvSpPr>
          <p:cNvPr id="3" name="Content Placeholder 2">
            <a:extLst>
              <a:ext uri="{FF2B5EF4-FFF2-40B4-BE49-F238E27FC236}">
                <a16:creationId xmlns:a16="http://schemas.microsoft.com/office/drawing/2014/main" xmlns="" id="{C726C951-9393-C00C-CE22-1A020E87F4E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0339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lvl="1"/>
            <a:r>
              <a:rPr lang="en-US" altLang="en-US" sz="3800" dirty="0"/>
              <a:t>Good tension</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3" name="TextBox 2">
            <a:extLst>
              <a:ext uri="{FF2B5EF4-FFF2-40B4-BE49-F238E27FC236}">
                <a16:creationId xmlns:a16="http://schemas.microsoft.com/office/drawing/2014/main" xmlns="" id="{291DD548-852C-0558-9296-9764AA41CC02}"/>
              </a:ext>
            </a:extLst>
          </p:cNvPr>
          <p:cNvSpPr txBox="1"/>
          <p:nvPr/>
        </p:nvSpPr>
        <p:spPr>
          <a:xfrm>
            <a:off x="609600" y="3886200"/>
            <a:ext cx="10972800" cy="267765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2800" b="1" dirty="0"/>
              <a:t>John 17:13–16 (NASB95) — </a:t>
            </a:r>
            <a:r>
              <a:rPr lang="en-US" sz="2800" b="1" i="0" u="none" baseline="0" dirty="0"/>
              <a:t>13</a:t>
            </a:r>
            <a:r>
              <a:rPr lang="en-US" sz="2800" b="0" i="0" u="none" baseline="0" dirty="0"/>
              <a:t> “But now I come to You; and these things I speak in the world so that they may have My joy made full in themselves. </a:t>
            </a:r>
            <a:r>
              <a:rPr lang="en-US" sz="2800" b="1" i="0" u="none" baseline="0" dirty="0"/>
              <a:t>14</a:t>
            </a:r>
            <a:r>
              <a:rPr lang="en-US" sz="2800" b="0" i="0" u="none" baseline="0" dirty="0"/>
              <a:t> “I have given them Your word; and the world has hated them, because they are not of the world, even as I am not of the world. </a:t>
            </a:r>
            <a:r>
              <a:rPr lang="en-US" sz="2800" b="1" i="0" u="none" baseline="0" dirty="0"/>
              <a:t>15</a:t>
            </a:r>
            <a:r>
              <a:rPr lang="en-US" sz="2800" b="0" i="0" u="none" baseline="0" dirty="0"/>
              <a:t> “I do not ask You to take them out of the world, but to keep them from the evil one. </a:t>
            </a:r>
            <a:r>
              <a:rPr lang="en-US" sz="2800" b="1" i="0" u="none" baseline="0" dirty="0"/>
              <a:t>16</a:t>
            </a:r>
            <a:r>
              <a:rPr lang="en-US" sz="2800" b="0" i="0" u="none" baseline="0" dirty="0"/>
              <a:t> “They are not of the world, even as I am not of the world.</a:t>
            </a:r>
          </a:p>
        </p:txBody>
      </p:sp>
    </p:spTree>
    <p:extLst>
      <p:ext uri="{BB962C8B-B14F-4D97-AF65-F5344CB8AC3E}">
        <p14:creationId xmlns:p14="http://schemas.microsoft.com/office/powerpoint/2010/main" val="327448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lvl="1"/>
            <a:r>
              <a:rPr lang="en-US" altLang="en-US" sz="3800" dirty="0"/>
              <a:t>Good tension</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3" name="TextBox 2">
            <a:extLst>
              <a:ext uri="{FF2B5EF4-FFF2-40B4-BE49-F238E27FC236}">
                <a16:creationId xmlns:a16="http://schemas.microsoft.com/office/drawing/2014/main" xmlns="" id="{291DD548-852C-0558-9296-9764AA41CC02}"/>
              </a:ext>
            </a:extLst>
          </p:cNvPr>
          <p:cNvSpPr txBox="1"/>
          <p:nvPr/>
        </p:nvSpPr>
        <p:spPr>
          <a:xfrm>
            <a:off x="609600" y="3886200"/>
            <a:ext cx="10972800" cy="255454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Luke 6:26–28 (NASB95) — </a:t>
            </a:r>
            <a:r>
              <a:rPr lang="en-US" sz="3200" b="1" i="0" u="none" baseline="0" dirty="0"/>
              <a:t>26</a:t>
            </a:r>
            <a:r>
              <a:rPr lang="en-US" sz="3200" b="0" i="0" u="none" baseline="0" dirty="0"/>
              <a:t> “Woe to you when all men speak well of you, for their fathers used to treat the false prophets in the same way. </a:t>
            </a:r>
            <a:r>
              <a:rPr lang="en-US" sz="3200" b="1" i="0" u="none" baseline="0" dirty="0"/>
              <a:t>27</a:t>
            </a:r>
            <a:r>
              <a:rPr lang="en-US" sz="3200" b="0" i="0" u="none" baseline="0" dirty="0"/>
              <a:t> “But I say to you who hear, love your enemies, do good to those who hate you, </a:t>
            </a:r>
            <a:r>
              <a:rPr lang="en-US" sz="3200" b="1" i="0" u="none" baseline="0" dirty="0"/>
              <a:t>28</a:t>
            </a:r>
            <a:r>
              <a:rPr lang="en-US" sz="3200" b="0" i="0" u="none" baseline="0" dirty="0"/>
              <a:t> bless those who curse you, pray for those who mistreat you.</a:t>
            </a:r>
          </a:p>
        </p:txBody>
      </p:sp>
    </p:spTree>
    <p:extLst>
      <p:ext uri="{BB962C8B-B14F-4D97-AF65-F5344CB8AC3E}">
        <p14:creationId xmlns:p14="http://schemas.microsoft.com/office/powerpoint/2010/main" val="2019599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lvl="1"/>
            <a:r>
              <a:rPr lang="en-US" altLang="en-US" sz="3800" dirty="0"/>
              <a:t>Good tension</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3" name="TextBox 2">
            <a:extLst>
              <a:ext uri="{FF2B5EF4-FFF2-40B4-BE49-F238E27FC236}">
                <a16:creationId xmlns:a16="http://schemas.microsoft.com/office/drawing/2014/main" xmlns="" id="{291DD548-852C-0558-9296-9764AA41CC02}"/>
              </a:ext>
            </a:extLst>
          </p:cNvPr>
          <p:cNvSpPr txBox="1"/>
          <p:nvPr/>
        </p:nvSpPr>
        <p:spPr>
          <a:xfrm>
            <a:off x="304800" y="3886200"/>
            <a:ext cx="11430000" cy="255454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200" b="1" dirty="0"/>
              <a:t>2 Corinthians 2:15–16 (NASB95) — </a:t>
            </a:r>
            <a:r>
              <a:rPr lang="en-US" sz="3200" b="1" i="0" u="none" baseline="0" dirty="0"/>
              <a:t>15</a:t>
            </a:r>
            <a:r>
              <a:rPr lang="en-US" sz="3200" b="0" i="0" u="none" baseline="0" dirty="0"/>
              <a:t> For we are a fragrance of Christ to God among those who are being saved and among those who are perishing; </a:t>
            </a:r>
            <a:r>
              <a:rPr lang="en-US" sz="3200" b="1" i="0" u="none" baseline="0" dirty="0"/>
              <a:t>16</a:t>
            </a:r>
            <a:r>
              <a:rPr lang="en-US" sz="3200" b="0" i="0" u="none" baseline="0" dirty="0"/>
              <a:t> to the one an aroma from death to death, to the other an aroma from life to life. And who is adequate for these things?</a:t>
            </a:r>
          </a:p>
        </p:txBody>
      </p:sp>
    </p:spTree>
    <p:extLst>
      <p:ext uri="{BB962C8B-B14F-4D97-AF65-F5344CB8AC3E}">
        <p14:creationId xmlns:p14="http://schemas.microsoft.com/office/powerpoint/2010/main" val="226968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lvl="1"/>
            <a:r>
              <a:rPr lang="en-US" altLang="en-US" sz="3800" dirty="0"/>
              <a:t>Bad tension</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4" name="TextBox 3">
            <a:extLst>
              <a:ext uri="{FF2B5EF4-FFF2-40B4-BE49-F238E27FC236}">
                <a16:creationId xmlns:a16="http://schemas.microsoft.com/office/drawing/2014/main" xmlns="" id="{CA6801D2-5929-FC41-9B7C-CA903C6D012A}"/>
              </a:ext>
            </a:extLst>
          </p:cNvPr>
          <p:cNvSpPr txBox="1"/>
          <p:nvPr/>
        </p:nvSpPr>
        <p:spPr>
          <a:xfrm>
            <a:off x="533400" y="3882327"/>
            <a:ext cx="10668000" cy="286232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1 Peter 4:15–16 (NASB95) — </a:t>
            </a:r>
            <a:r>
              <a:rPr lang="en-US" sz="3600" b="1" i="0" u="none" baseline="0" dirty="0"/>
              <a:t>15</a:t>
            </a:r>
            <a:r>
              <a:rPr lang="en-US" sz="3600" b="0" i="0" u="none" baseline="0" dirty="0"/>
              <a:t> Make sure that none of you suffers as a murderer, or thief, or evildoer, </a:t>
            </a:r>
            <a:r>
              <a:rPr lang="en-US" sz="3600" b="1" i="0" u="sng" baseline="0" dirty="0"/>
              <a:t>or a troublesome meddler</a:t>
            </a:r>
            <a:r>
              <a:rPr lang="en-US" sz="3600" b="0" i="0" u="none" baseline="0" dirty="0"/>
              <a:t>; </a:t>
            </a:r>
            <a:r>
              <a:rPr lang="en-US" sz="3600" b="1" i="0" u="none" baseline="0" dirty="0"/>
              <a:t>16</a:t>
            </a:r>
            <a:r>
              <a:rPr lang="en-US" sz="3600" b="0" i="0" u="none" baseline="0" dirty="0"/>
              <a:t> but if anyone suffers as a Christian, he is not to be ashamed, but is to glorify God in this name.</a:t>
            </a:r>
          </a:p>
        </p:txBody>
      </p:sp>
    </p:spTree>
    <p:extLst>
      <p:ext uri="{BB962C8B-B14F-4D97-AF65-F5344CB8AC3E}">
        <p14:creationId xmlns:p14="http://schemas.microsoft.com/office/powerpoint/2010/main" val="197060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1E16A9F-C0E6-C0C3-C5BE-A386E0FD1BCF}"/>
              </a:ext>
            </a:extLst>
          </p:cNvPr>
          <p:cNvSpPr>
            <a:spLocks noGrp="1"/>
          </p:cNvSpPr>
          <p:nvPr>
            <p:ph type="title"/>
          </p:nvPr>
        </p:nvSpPr>
        <p:spPr/>
        <p:txBody>
          <a:bodyPr/>
          <a:lstStyle/>
          <a:p>
            <a:pPr eaLnBrk="1" hangingPunct="1"/>
            <a:r>
              <a:rPr lang="en-US" altLang="en-US" dirty="0"/>
              <a:t>Christians Have problems</a:t>
            </a:r>
          </a:p>
        </p:txBody>
      </p:sp>
      <p:sp>
        <p:nvSpPr>
          <p:cNvPr id="11267" name="Content Placeholder 2">
            <a:extLst>
              <a:ext uri="{FF2B5EF4-FFF2-40B4-BE49-F238E27FC236}">
                <a16:creationId xmlns:a16="http://schemas.microsoft.com/office/drawing/2014/main" xmlns="" id="{82C31EEE-CECF-F17B-EF91-F6974E54368A}"/>
              </a:ext>
            </a:extLst>
          </p:cNvPr>
          <p:cNvSpPr>
            <a:spLocks noGrp="1"/>
          </p:cNvSpPr>
          <p:nvPr>
            <p:ph idx="1"/>
          </p:nvPr>
        </p:nvSpPr>
        <p:spPr/>
        <p:txBody>
          <a:bodyPr/>
          <a:lstStyle/>
          <a:p>
            <a:pPr eaLnBrk="1" hangingPunct="1"/>
            <a:r>
              <a:rPr lang="en-US" altLang="en-US" sz="4400" dirty="0"/>
              <a:t>We are at tension with the world</a:t>
            </a:r>
          </a:p>
          <a:p>
            <a:pPr lvl="1"/>
            <a:r>
              <a:rPr lang="en-US" altLang="en-US" sz="3800" dirty="0"/>
              <a:t>Bad tension</a:t>
            </a:r>
          </a:p>
          <a:p>
            <a:pPr marL="685835" lvl="2" indent="0">
              <a:buNone/>
            </a:pPr>
            <a:endParaRPr lang="en-US" altLang="en-US" sz="3500" dirty="0"/>
          </a:p>
          <a:p>
            <a:pPr marL="0" indent="0" eaLnBrk="1" hangingPunct="1">
              <a:buNone/>
            </a:pPr>
            <a:endParaRPr lang="en-US" altLang="en-US" sz="4000" dirty="0"/>
          </a:p>
          <a:p>
            <a:pPr eaLnBrk="1" hangingPunct="1">
              <a:buFont typeface="Wingdings" panose="05000000000000000000" pitchFamily="2" charset="2"/>
              <a:buNone/>
            </a:pPr>
            <a:endParaRPr lang="en-US" altLang="en-US" sz="4300" dirty="0"/>
          </a:p>
        </p:txBody>
      </p:sp>
      <p:sp>
        <p:nvSpPr>
          <p:cNvPr id="4" name="TextBox 3">
            <a:extLst>
              <a:ext uri="{FF2B5EF4-FFF2-40B4-BE49-F238E27FC236}">
                <a16:creationId xmlns:a16="http://schemas.microsoft.com/office/drawing/2014/main" xmlns="" id="{CA6801D2-5929-FC41-9B7C-CA903C6D012A}"/>
              </a:ext>
            </a:extLst>
          </p:cNvPr>
          <p:cNvSpPr txBox="1"/>
          <p:nvPr/>
        </p:nvSpPr>
        <p:spPr>
          <a:xfrm>
            <a:off x="533400" y="3882327"/>
            <a:ext cx="10668000" cy="286232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1 Peter 4:15–16 (NASB95) — </a:t>
            </a:r>
            <a:r>
              <a:rPr lang="en-US" sz="3600" b="1" i="0" u="none" baseline="0" dirty="0"/>
              <a:t>15</a:t>
            </a:r>
            <a:r>
              <a:rPr lang="en-US" sz="3600" b="0" i="0" u="none" baseline="0" dirty="0"/>
              <a:t> Make sure that none of you suffers as a murderer, or thief, or evildoer, </a:t>
            </a:r>
            <a:r>
              <a:rPr lang="en-US" sz="3600" b="1" i="0" u="sng" baseline="0" dirty="0"/>
              <a:t>or a troublesome meddler</a:t>
            </a:r>
            <a:r>
              <a:rPr lang="en-US" sz="3600" b="0" i="0" u="none" baseline="0" dirty="0"/>
              <a:t>; </a:t>
            </a:r>
            <a:r>
              <a:rPr lang="en-US" sz="3600" b="1" i="0" u="none" baseline="0" dirty="0"/>
              <a:t>16</a:t>
            </a:r>
            <a:r>
              <a:rPr lang="en-US" sz="3600" b="0" i="0" u="none" baseline="0" dirty="0"/>
              <a:t> but if anyone suffers as a Christian, he is not to be ashamed, but is to glorify God in this name.</a:t>
            </a:r>
          </a:p>
        </p:txBody>
      </p:sp>
      <p:sp>
        <p:nvSpPr>
          <p:cNvPr id="6" name="TextBox 5">
            <a:extLst>
              <a:ext uri="{FF2B5EF4-FFF2-40B4-BE49-F238E27FC236}">
                <a16:creationId xmlns:a16="http://schemas.microsoft.com/office/drawing/2014/main" xmlns="" id="{10FBE8D5-BAA9-505A-CB8D-198DC64B6FF6}"/>
              </a:ext>
            </a:extLst>
          </p:cNvPr>
          <p:cNvSpPr txBox="1"/>
          <p:nvPr/>
        </p:nvSpPr>
        <p:spPr>
          <a:xfrm>
            <a:off x="4422567" y="1130483"/>
            <a:ext cx="7543800" cy="2308324"/>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marL="0" indent="0">
              <a:buNone/>
            </a:pPr>
            <a:r>
              <a:rPr lang="el-GR" sz="3200" b="1" dirty="0"/>
              <a:t>ἀλλοτριεπίσκοπος</a:t>
            </a:r>
            <a:r>
              <a:rPr lang="en-US" sz="3200" b="1" dirty="0"/>
              <a:t> [</a:t>
            </a:r>
            <a:r>
              <a:rPr lang="en-US" sz="3200" b="1" i="1" dirty="0" err="1"/>
              <a:t>allotriepiskopos</a:t>
            </a:r>
            <a:r>
              <a:rPr lang="en-US" sz="3200" b="1" i="1" dirty="0"/>
              <a:t> /</a:t>
            </a:r>
            <a:r>
              <a:rPr lang="en-US" sz="3200" b="1" i="1" dirty="0" err="1"/>
              <a:t>al·lot·ree·ep·is·kop·os</a:t>
            </a:r>
            <a:r>
              <a:rPr lang="en-US" sz="3200" b="1" i="1" dirty="0"/>
              <a:t>/</a:t>
            </a:r>
          </a:p>
          <a:p>
            <a:pPr marL="0" indent="0">
              <a:buNone/>
            </a:pPr>
            <a:r>
              <a:rPr lang="en-US" sz="4000" b="1" i="1" dirty="0"/>
              <a:t>one who busies himself in the affairs of others in an unwarranted manner</a:t>
            </a:r>
          </a:p>
        </p:txBody>
      </p:sp>
      <p:cxnSp>
        <p:nvCxnSpPr>
          <p:cNvPr id="8" name="Straight Arrow Connector 7">
            <a:extLst>
              <a:ext uri="{FF2B5EF4-FFF2-40B4-BE49-F238E27FC236}">
                <a16:creationId xmlns:a16="http://schemas.microsoft.com/office/drawing/2014/main" xmlns="" id="{EBBCF437-98EB-1FB1-C340-49E516F3639A}"/>
              </a:ext>
            </a:extLst>
          </p:cNvPr>
          <p:cNvCxnSpPr>
            <a:cxnSpLocks/>
          </p:cNvCxnSpPr>
          <p:nvPr/>
        </p:nvCxnSpPr>
        <p:spPr>
          <a:xfrm flipV="1">
            <a:off x="3048000" y="1752600"/>
            <a:ext cx="1524000" cy="34290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38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3647</TotalTime>
  <Words>2321</Words>
  <Application>Microsoft Office PowerPoint</Application>
  <PresentationFormat>Widescreen</PresentationFormat>
  <Paragraphs>198</Paragraphs>
  <Slides>43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43</vt:i4>
      </vt:variant>
    </vt:vector>
  </HeadingPairs>
  <TitlesOfParts>
    <vt:vector size="50" baseType="lpstr">
      <vt:lpstr>Arial</vt:lpstr>
      <vt:lpstr>Lao UI</vt:lpstr>
      <vt:lpstr>Trebuchet MS</vt:lpstr>
      <vt:lpstr>Tw Cen MT</vt:lpstr>
      <vt:lpstr>Wingdings</vt:lpstr>
      <vt:lpstr>Dwell-Theme</vt:lpstr>
      <vt:lpstr>Dwell-Light-Theme</vt:lpstr>
      <vt:lpstr>1 Corinthians 15</vt:lpstr>
      <vt:lpstr>Problems in the Corinth</vt:lpstr>
      <vt:lpstr>Problems in the Corinth</vt:lpstr>
      <vt:lpstr>Christians Have problems</vt:lpstr>
      <vt:lpstr>Christians Have problems</vt:lpstr>
      <vt:lpstr>Christians Have problems</vt:lpstr>
      <vt:lpstr>Christians Have problems</vt:lpstr>
      <vt:lpstr>Christians Have problems</vt:lpstr>
      <vt:lpstr>Christians Have problems</vt:lpstr>
      <vt:lpstr>Christians Have problems</vt:lpstr>
      <vt:lpstr>Christians Have problems</vt:lpstr>
      <vt:lpstr>What does the Bible say?</vt:lpstr>
      <vt:lpstr>1 Corinthians 15:1–6 (NASB95) </vt:lpstr>
      <vt:lpstr>Essential Doctrine according to the Bible</vt:lpstr>
      <vt:lpstr>Essential Doctrine according to the Bible</vt:lpstr>
      <vt:lpstr>Essential Doctrine according to the Bible</vt:lpstr>
      <vt:lpstr>Essential Doctrine according to the Bible</vt:lpstr>
      <vt:lpstr>1 Corinthians 15:1–6 (NASB95) </vt:lpstr>
      <vt:lpstr>Essential Doctrine according to the Bible</vt:lpstr>
      <vt:lpstr>Essential Doctrine according to the Bible</vt:lpstr>
      <vt:lpstr>Essential Doctrine according to the Bible</vt:lpstr>
      <vt:lpstr>Essential Doctrine according to the Bible</vt:lpstr>
      <vt:lpstr>Essential Doctrine according to the Bible</vt:lpstr>
      <vt:lpstr>1 Corinthians 15:12–19 (NASB95) </vt:lpstr>
      <vt:lpstr>1 Corinthians 15:12–19 (NASB95) </vt:lpstr>
      <vt:lpstr>1 Corinthians 15:12–19 (NASB95) </vt:lpstr>
      <vt:lpstr>Why is a literal resurrection “Essential”?</vt:lpstr>
      <vt:lpstr>Why is a literal resurrection “Essential”?</vt:lpstr>
      <vt:lpstr>1 Corinthians 15:12–19 (NASB95) </vt:lpstr>
      <vt:lpstr>Why is a literal resurrection “Essential”?</vt:lpstr>
      <vt:lpstr>Why is a literal resurrection “Essential”?</vt:lpstr>
      <vt:lpstr>Essential Doctrine according to the Bible</vt:lpstr>
      <vt:lpstr>Essential Doctrine according to the Bible</vt:lpstr>
      <vt:lpstr>Essential Doctrine according to the Bible</vt:lpstr>
      <vt:lpstr>Essential Doctrine according to the Bible</vt:lpstr>
      <vt:lpstr>Essential Doctrine according to the Bible</vt:lpstr>
      <vt:lpstr>Essential Doctrine according to the Bible</vt:lpstr>
      <vt:lpstr>Why all these denominations and disagreement?</vt:lpstr>
      <vt:lpstr>Things you don’t need for salvation</vt:lpstr>
      <vt:lpstr>If what the Bible says is true</vt:lpstr>
      <vt:lpstr>What is a Christian</vt:lpstr>
      <vt:lpstr>What a Christian should do</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12</dc:title>
  <dc:creator>Ryan Lowery</dc:creator>
  <cp:lastModifiedBy>DoddH</cp:lastModifiedBy>
  <cp:revision>32</cp:revision>
  <dcterms:created xsi:type="dcterms:W3CDTF">2010-05-22T15:09:58Z</dcterms:created>
  <dcterms:modified xsi:type="dcterms:W3CDTF">2023-07-07T15:17:30Z</dcterms:modified>
</cp:coreProperties>
</file>