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ontserrat SemiBold" panose="020B0604020202020204" charset="0"/>
      <p:regular r:id="rId18"/>
      <p:bold r:id="rId19"/>
      <p:italic r:id="rId20"/>
      <p:boldItalic r:id="rId21"/>
    </p:embeddedFont>
    <p:embeddedFont>
      <p:font typeface="Montserrat Medium" panose="020B060402020202020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  <p:embeddedFont>
      <p:font typeface="Roboto Medium" panose="020B060402020202020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Merriweather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68" y="3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88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44ea245a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44ea245a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6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c9014295f_0_2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c9014295f_0_2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28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421033a3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421033a3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69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bb5dbc90da9eb6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bb5dbc90da9eb6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03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ab674d1b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ab674d1b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20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c9014295f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c9014295f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405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c9014295f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0c9014295f_0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64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44ea245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44ea245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41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44ea245a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44ea245a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87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c9014295f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c9014295f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50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c9014295f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c9014295f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15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903e30a92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903e30a92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65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a05ff62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a05ff62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67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a05ff625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a05ff625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637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c9014295f_0_2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c9014295f_0_2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1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438250" y="806500"/>
            <a:ext cx="8255700" cy="377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1331875" y="317550"/>
            <a:ext cx="64143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The CHURCH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292725" y="747000"/>
            <a:ext cx="6567000" cy="356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Montserrat"/>
                <a:ea typeface="Montserrat"/>
                <a:cs typeface="Montserrat"/>
                <a:sym typeface="Montserrat"/>
              </a:rPr>
              <a:t>Called to unexpected populations </a:t>
            </a:r>
            <a:endParaRPr sz="11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Roboto"/>
                <a:ea typeface="Roboto"/>
                <a:cs typeface="Roboto"/>
                <a:sym typeface="Roboto"/>
              </a:rPr>
              <a:t>ACTS 9:</a:t>
            </a:r>
            <a:r>
              <a:rPr lang="en" sz="1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15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But the Lord said to Ananias, “Go! This man is </a:t>
            </a:r>
            <a:r>
              <a:rPr lang="en" sz="1100" u="sng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my chosen instrument to proclaim my name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the Gentiles and their kings and to the people of Israel. 16 I will show him how much he must suffer for my name.”</a:t>
            </a:r>
            <a:endParaRPr sz="1100" dirty="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Montserrat"/>
                <a:ea typeface="Montserrat"/>
                <a:cs typeface="Montserrat"/>
                <a:sym typeface="Montserrat"/>
              </a:rPr>
              <a:t>Sent for new work</a:t>
            </a:r>
            <a:endParaRPr sz="11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ACTS </a:t>
            </a:r>
            <a:r>
              <a:rPr lang="en" sz="1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13:2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While they were worshiping the Lord and fasting, the Holy Spirit said,</a:t>
            </a:r>
            <a:r>
              <a:rPr lang="en" sz="1100" u="sng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“Set apart for me Barnabas and Saul for the work to which I have called them.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” 3 So after they had fasted and prayed, they placed their hands on them and sent them off.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Called to innovate in unexpected ways. </a:t>
            </a:r>
            <a:endParaRPr sz="1100" b="1" dirty="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Roboto"/>
                <a:ea typeface="Roboto"/>
                <a:cs typeface="Roboto"/>
                <a:sym typeface="Roboto"/>
              </a:rPr>
              <a:t>ACTS </a:t>
            </a:r>
            <a:r>
              <a:rPr lang="en" sz="1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16:6 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Paul and his companions traveled throughout the region of Phrygia and Galatia, having been </a:t>
            </a:r>
            <a:r>
              <a:rPr lang="en" sz="1100" u="sng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kept by the Holy Spirit from preaching the word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province of Asia. </a:t>
            </a:r>
            <a:r>
              <a:rPr lang="en" sz="1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 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When they came to the border of Mysia, they tried to enter Bithynia, but the Spirit of Jesus would not allow them to. </a:t>
            </a:r>
            <a:r>
              <a:rPr lang="en" sz="1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 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 they passed by Mysia and went down to Troas. </a:t>
            </a:r>
            <a:r>
              <a:rPr lang="en" sz="1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During the night Paul had a vision of a man of Macedonia standing and begging him, “Come over to Macedonia and help us.” </a:t>
            </a:r>
            <a:r>
              <a:rPr lang="en" sz="1100" b="1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" sz="1100" u="sng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After Paul had seen the vision, we got ready at once to leave for Macedonia, concluding that God had called us to preach the gospel to them</a:t>
            </a:r>
            <a:r>
              <a:rPr lang="en" sz="11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651100" y="4704406"/>
            <a:ext cx="19833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 Something New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/>
          <p:nvPr/>
        </p:nvSpPr>
        <p:spPr>
          <a:xfrm>
            <a:off x="664000" y="806500"/>
            <a:ext cx="7814700" cy="352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4">
            <a:alphaModFix/>
          </a:blip>
          <a:srcRect l="950" t="4039"/>
          <a:stretch/>
        </p:blipFill>
        <p:spPr>
          <a:xfrm>
            <a:off x="147775" y="88825"/>
            <a:ext cx="2734647" cy="6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1181075" y="2043150"/>
            <a:ext cx="1983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Incubation</a:t>
            </a:r>
            <a:endParaRPr sz="12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New calling for a different kind of microchurch.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Won’t look like your microchurch.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Needs help, support and time to find its feet.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3452400" y="2043150"/>
            <a:ext cx="19839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Replication</a:t>
            </a:r>
            <a:endParaRPr sz="12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Calling to plant identical microchurch.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Looks like your microchurch.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Usually has a strong relationship with existing MC.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Needs coaching, processes and unity about methods.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5723725" y="2043150"/>
            <a:ext cx="19344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Scaling </a:t>
            </a:r>
            <a:endParaRPr sz="12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Calling to expand current microchurch.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Continues as a part of your microchurch.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Is a part of your microchurch but reaches new area, people, or need.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Char char="●"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Needs support structure, leadership development.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6152575" y="4645421"/>
            <a:ext cx="2481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Microchurch Expansion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3310800" y="584525"/>
            <a:ext cx="252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Expansion</a:t>
            </a:r>
            <a:endParaRPr sz="1800">
              <a:solidFill>
                <a:srgbClr val="C662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862" y="1332951"/>
            <a:ext cx="670124" cy="67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2950" y="1298750"/>
            <a:ext cx="738526" cy="73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0050" y="1298750"/>
            <a:ext cx="738526" cy="73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/>
          <p:nvPr/>
        </p:nvSpPr>
        <p:spPr>
          <a:xfrm>
            <a:off x="438250" y="806500"/>
            <a:ext cx="8255700" cy="377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 txBox="1"/>
          <p:nvPr/>
        </p:nvSpPr>
        <p:spPr>
          <a:xfrm>
            <a:off x="2462850" y="464600"/>
            <a:ext cx="42183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Microchurch Development Cycles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6064125" y="4692609"/>
            <a:ext cx="25704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Microchurch Development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66" name="Google Shape;266;p23"/>
          <p:cNvGrpSpPr/>
          <p:nvPr/>
        </p:nvGrpSpPr>
        <p:grpSpPr>
          <a:xfrm>
            <a:off x="2380525" y="1037575"/>
            <a:ext cx="3765777" cy="3552152"/>
            <a:chOff x="2380525" y="1037575"/>
            <a:chExt cx="3765777" cy="3552152"/>
          </a:xfrm>
        </p:grpSpPr>
        <p:cxnSp>
          <p:nvCxnSpPr>
            <p:cNvPr id="267" name="Google Shape;267;p23"/>
            <p:cNvCxnSpPr/>
            <p:nvPr/>
          </p:nvCxnSpPr>
          <p:spPr>
            <a:xfrm>
              <a:off x="2791222" y="1115826"/>
              <a:ext cx="0" cy="29889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23"/>
            <p:cNvCxnSpPr/>
            <p:nvPr/>
          </p:nvCxnSpPr>
          <p:spPr>
            <a:xfrm>
              <a:off x="2771002" y="4104816"/>
              <a:ext cx="33753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9" name="Google Shape;269;p23"/>
            <p:cNvGrpSpPr/>
            <p:nvPr/>
          </p:nvGrpSpPr>
          <p:grpSpPr>
            <a:xfrm>
              <a:off x="2380525" y="1037575"/>
              <a:ext cx="3732677" cy="3552152"/>
              <a:chOff x="2380525" y="1037575"/>
              <a:chExt cx="3732677" cy="3552152"/>
            </a:xfrm>
          </p:grpSpPr>
          <p:pic>
            <p:nvPicPr>
              <p:cNvPr id="270" name="Google Shape;270;p23"/>
              <p:cNvPicPr preferRelativeResize="0"/>
              <p:nvPr/>
            </p:nvPicPr>
            <p:blipFill rotWithShape="1">
              <a:blip r:embed="rId4">
                <a:alphaModFix/>
              </a:blip>
              <a:srcRect l="78546" t="4039"/>
              <a:stretch/>
            </p:blipFill>
            <p:spPr>
              <a:xfrm>
                <a:off x="4881804" y="1037575"/>
                <a:ext cx="1204780" cy="13630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Google Shape;271;p23"/>
              <p:cNvPicPr preferRelativeResize="0"/>
              <p:nvPr/>
            </p:nvPicPr>
            <p:blipFill rotWithShape="1">
              <a:blip r:embed="rId4">
                <a:alphaModFix/>
              </a:blip>
              <a:srcRect l="52176" t="4039" r="25421"/>
              <a:stretch/>
            </p:blipFill>
            <p:spPr>
              <a:xfrm>
                <a:off x="3170569" y="1037575"/>
                <a:ext cx="1258014" cy="13630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23"/>
              <p:cNvPicPr preferRelativeResize="0"/>
              <p:nvPr/>
            </p:nvPicPr>
            <p:blipFill rotWithShape="1">
              <a:blip r:embed="rId4">
                <a:alphaModFix/>
              </a:blip>
              <a:srcRect l="26965" t="4039" r="51581"/>
              <a:stretch/>
            </p:blipFill>
            <p:spPr>
              <a:xfrm>
                <a:off x="3197186" y="2590858"/>
                <a:ext cx="1204780" cy="13630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23"/>
              <p:cNvPicPr preferRelativeResize="0"/>
              <p:nvPr/>
            </p:nvPicPr>
            <p:blipFill rotWithShape="1">
              <a:blip r:embed="rId4">
                <a:alphaModFix/>
              </a:blip>
              <a:srcRect l="949" t="4039" r="76648"/>
              <a:stretch/>
            </p:blipFill>
            <p:spPr>
              <a:xfrm>
                <a:off x="4855188" y="2590858"/>
                <a:ext cx="1258014" cy="136307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4" name="Google Shape;274;p23"/>
              <p:cNvSpPr txBox="1"/>
              <p:nvPr/>
            </p:nvSpPr>
            <p:spPr>
              <a:xfrm rot="-5400000">
                <a:off x="1803025" y="2410294"/>
                <a:ext cx="1555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DISCIPLESHIP</a:t>
                </a:r>
                <a:endParaRPr/>
              </a:p>
            </p:txBody>
          </p:sp>
          <p:sp>
            <p:nvSpPr>
              <p:cNvPr id="275" name="Google Shape;275;p23"/>
              <p:cNvSpPr txBox="1"/>
              <p:nvPr/>
            </p:nvSpPr>
            <p:spPr>
              <a:xfrm>
                <a:off x="3680979" y="4189527"/>
                <a:ext cx="1555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APOSTOLIC</a:t>
                </a:r>
                <a:endParaRPr/>
              </a:p>
            </p:txBody>
          </p:sp>
          <p:sp>
            <p:nvSpPr>
              <p:cNvPr id="276" name="Google Shape;276;p23"/>
              <p:cNvSpPr txBox="1"/>
              <p:nvPr/>
            </p:nvSpPr>
            <p:spPr>
              <a:xfrm>
                <a:off x="4733782" y="2590858"/>
                <a:ext cx="369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P1</a:t>
                </a:r>
                <a:endParaRPr sz="1100"/>
              </a:p>
            </p:txBody>
          </p:sp>
          <p:sp>
            <p:nvSpPr>
              <p:cNvPr id="277" name="Google Shape;277;p23"/>
              <p:cNvSpPr txBox="1"/>
              <p:nvPr/>
            </p:nvSpPr>
            <p:spPr>
              <a:xfrm>
                <a:off x="3031888" y="2590848"/>
                <a:ext cx="369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P2</a:t>
                </a:r>
                <a:endParaRPr sz="1100"/>
              </a:p>
            </p:txBody>
          </p:sp>
          <p:sp>
            <p:nvSpPr>
              <p:cNvPr id="278" name="Google Shape;278;p23"/>
              <p:cNvSpPr txBox="1"/>
              <p:nvPr/>
            </p:nvSpPr>
            <p:spPr>
              <a:xfrm>
                <a:off x="2985409" y="1037575"/>
                <a:ext cx="369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P3</a:t>
                </a:r>
                <a:endParaRPr sz="1100"/>
              </a:p>
            </p:txBody>
          </p:sp>
          <p:sp>
            <p:nvSpPr>
              <p:cNvPr id="279" name="Google Shape;279;p23"/>
              <p:cNvSpPr txBox="1"/>
              <p:nvPr/>
            </p:nvSpPr>
            <p:spPr>
              <a:xfrm>
                <a:off x="4733782" y="1037575"/>
                <a:ext cx="369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P4</a:t>
                </a:r>
                <a:endParaRPr sz="11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>
            <a:off x="438250" y="806500"/>
            <a:ext cx="8255700" cy="377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24"/>
          <p:cNvGrpSpPr/>
          <p:nvPr/>
        </p:nvGrpSpPr>
        <p:grpSpPr>
          <a:xfrm>
            <a:off x="585650" y="929300"/>
            <a:ext cx="7954200" cy="3676300"/>
            <a:chOff x="585650" y="929300"/>
            <a:chExt cx="7954200" cy="3676300"/>
          </a:xfrm>
        </p:grpSpPr>
        <p:pic>
          <p:nvPicPr>
            <p:cNvPr id="287" name="Google Shape;287;p24"/>
            <p:cNvPicPr preferRelativeResize="0"/>
            <p:nvPr/>
          </p:nvPicPr>
          <p:blipFill rotWithShape="1">
            <a:blip r:embed="rId4">
              <a:alphaModFix/>
            </a:blip>
            <a:srcRect l="950" t="4039"/>
            <a:stretch/>
          </p:blipFill>
          <p:spPr>
            <a:xfrm>
              <a:off x="585650" y="929300"/>
              <a:ext cx="7893049" cy="1934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24"/>
            <p:cNvSpPr txBox="1"/>
            <p:nvPr/>
          </p:nvSpPr>
          <p:spPr>
            <a:xfrm>
              <a:off x="597875" y="2795100"/>
              <a:ext cx="1700100" cy="13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accent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Path Forward:</a:t>
              </a:r>
              <a:endParaRPr sz="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Pray for clarity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Refine the purpose.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Share the vision with others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Invite others to join it.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9" name="Google Shape;289;p24"/>
            <p:cNvSpPr txBox="1"/>
            <p:nvPr/>
          </p:nvSpPr>
          <p:spPr>
            <a:xfrm>
              <a:off x="2645500" y="2787325"/>
              <a:ext cx="1773900" cy="16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accent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Path Forward:</a:t>
              </a:r>
              <a:endParaRPr sz="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Pray for new experiments. 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Try and fail. 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Generate feedback loops.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Learn &amp; discern changes.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Build a core. 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Refine methods, rhythms and patterns.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0" name="Google Shape;290;p24"/>
            <p:cNvSpPr txBox="1"/>
            <p:nvPr/>
          </p:nvSpPr>
          <p:spPr>
            <a:xfrm>
              <a:off x="4769325" y="2787325"/>
              <a:ext cx="1700100" cy="15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accent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Path Forward:</a:t>
              </a:r>
              <a:endParaRPr sz="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57175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Pray to identify your convictions.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57175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Optimize methods, rhythms and patterns.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57175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Invest deeply in others.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57175" lvl="0" indent="-193675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Create ways to pass on what you have learned.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1" name="Google Shape;291;p24"/>
            <p:cNvSpPr txBox="1"/>
            <p:nvPr/>
          </p:nvSpPr>
          <p:spPr>
            <a:xfrm>
              <a:off x="6839750" y="2795100"/>
              <a:ext cx="1700100" cy="18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accent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Path Forward:</a:t>
              </a:r>
              <a:endParaRPr sz="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2860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Pray &amp; listen for new callings.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2860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Inspire openness to new callings.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2860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Support those called to new things. 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2860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Incubate new ideas.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28600" lvl="0" indent="-165100" algn="l" rtl="0">
                <a:spcBef>
                  <a:spcPts val="0"/>
                </a:spcBef>
                <a:spcAft>
                  <a:spcPts val="0"/>
                </a:spcAft>
                <a:buSzPts val="800"/>
                <a:buFont typeface="Montserrat"/>
                <a:buChar char="❏"/>
              </a:pPr>
              <a:r>
                <a:rPr lang="en" sz="800">
                  <a:latin typeface="Montserrat"/>
                  <a:ea typeface="Montserrat"/>
                  <a:cs typeface="Montserrat"/>
                  <a:sym typeface="Montserrat"/>
                </a:rPr>
                <a:t>Send leaders to plant new microchurches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/>
          <p:nvPr/>
        </p:nvSpPr>
        <p:spPr>
          <a:xfrm>
            <a:off x="1122225" y="673325"/>
            <a:ext cx="7146900" cy="359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 txBox="1"/>
          <p:nvPr/>
        </p:nvSpPr>
        <p:spPr>
          <a:xfrm>
            <a:off x="1052625" y="1429475"/>
            <a:ext cx="7286100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The Call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Can you write it down- “maybe, sort-of, I think…Jesus wants us to ____”?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What is the need or group of people you pray for first?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Can you begin to describe the “what if” without fixating on the methods so a team can form?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9" name="Google Shape;299;p25"/>
          <p:cNvCxnSpPr/>
          <p:nvPr/>
        </p:nvCxnSpPr>
        <p:spPr>
          <a:xfrm>
            <a:off x="3706950" y="1960600"/>
            <a:ext cx="1945200" cy="0"/>
          </a:xfrm>
          <a:prstGeom prst="straightConnector1">
            <a:avLst/>
          </a:prstGeom>
          <a:noFill/>
          <a:ln w="9525" cap="flat" cmpd="sng">
            <a:solidFill>
              <a:srgbClr val="002F4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p25"/>
          <p:cNvSpPr txBox="1"/>
          <p:nvPr/>
        </p:nvSpPr>
        <p:spPr>
          <a:xfrm>
            <a:off x="6152575" y="4692609"/>
            <a:ext cx="2481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Microchurch Exists for a Reason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01" name="Google Shape;301;p25"/>
          <p:cNvPicPr preferRelativeResize="0"/>
          <p:nvPr/>
        </p:nvPicPr>
        <p:blipFill rotWithShape="1">
          <a:blip r:embed="rId4">
            <a:alphaModFix/>
          </a:blip>
          <a:srcRect l="951" t="4039" r="76607"/>
          <a:stretch/>
        </p:blipFill>
        <p:spPr>
          <a:xfrm>
            <a:off x="147775" y="88825"/>
            <a:ext cx="619575" cy="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/>
          <p:nvPr/>
        </p:nvSpPr>
        <p:spPr>
          <a:xfrm>
            <a:off x="1122225" y="673325"/>
            <a:ext cx="7146900" cy="359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928950" y="1429475"/>
            <a:ext cx="7286100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The Minimum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How is Jesus asking you to manifest WORSHIP - COMMUNITY - MISSION through your microchurch?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How can you experiment, try and fail to be the church in minimum ways?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What tools can help you get to the heart of WORSHIP - COMMUNITY - MISSION?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9" name="Google Shape;309;p26"/>
          <p:cNvCxnSpPr/>
          <p:nvPr/>
        </p:nvCxnSpPr>
        <p:spPr>
          <a:xfrm>
            <a:off x="3706950" y="1960600"/>
            <a:ext cx="1945200" cy="0"/>
          </a:xfrm>
          <a:prstGeom prst="straightConnector1">
            <a:avLst/>
          </a:prstGeom>
          <a:noFill/>
          <a:ln w="9525" cap="flat" cmpd="sng">
            <a:solidFill>
              <a:srgbClr val="002F4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26"/>
          <p:cNvSpPr txBox="1"/>
          <p:nvPr/>
        </p:nvSpPr>
        <p:spPr>
          <a:xfrm>
            <a:off x="6152575" y="4680812"/>
            <a:ext cx="2481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Microchurch is the minimum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1" name="Google Shape;311;p26"/>
          <p:cNvPicPr preferRelativeResize="0"/>
          <p:nvPr/>
        </p:nvPicPr>
        <p:blipFill rotWithShape="1">
          <a:blip r:embed="rId4">
            <a:alphaModFix/>
          </a:blip>
          <a:srcRect l="950" t="4039" r="51034"/>
          <a:stretch/>
        </p:blipFill>
        <p:spPr>
          <a:xfrm>
            <a:off x="147775" y="88825"/>
            <a:ext cx="1325650" cy="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/>
          <p:nvPr/>
        </p:nvSpPr>
        <p:spPr>
          <a:xfrm>
            <a:off x="1122225" y="673325"/>
            <a:ext cx="7146900" cy="359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/>
          <p:nvPr/>
        </p:nvSpPr>
        <p:spPr>
          <a:xfrm>
            <a:off x="1052625" y="1429475"/>
            <a:ext cx="7286100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The Type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How is Jesus asking you to organize your microchurch? (specific, distributive, or don’t know yet)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How can you experiment, try and fail new ways to be this type of microchurch?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How does this help you focus your methods as you move forward?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9" name="Google Shape;319;p27"/>
          <p:cNvCxnSpPr/>
          <p:nvPr/>
        </p:nvCxnSpPr>
        <p:spPr>
          <a:xfrm>
            <a:off x="3706950" y="1960600"/>
            <a:ext cx="1945200" cy="0"/>
          </a:xfrm>
          <a:prstGeom prst="straightConnector1">
            <a:avLst/>
          </a:prstGeom>
          <a:noFill/>
          <a:ln w="9525" cap="flat" cmpd="sng">
            <a:solidFill>
              <a:srgbClr val="002F4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27"/>
          <p:cNvSpPr txBox="1"/>
          <p:nvPr/>
        </p:nvSpPr>
        <p:spPr>
          <a:xfrm>
            <a:off x="6152575" y="4669015"/>
            <a:ext cx="2481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Microchurch Organized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1" name="Google Shape;321;p27"/>
          <p:cNvPicPr preferRelativeResize="0"/>
          <p:nvPr/>
        </p:nvPicPr>
        <p:blipFill rotWithShape="1">
          <a:blip r:embed="rId4">
            <a:alphaModFix/>
          </a:blip>
          <a:srcRect l="952" t="4039" r="25203"/>
          <a:stretch/>
        </p:blipFill>
        <p:spPr>
          <a:xfrm>
            <a:off x="147775" y="88825"/>
            <a:ext cx="2038725" cy="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4"/>
          <p:cNvGrpSpPr/>
          <p:nvPr/>
        </p:nvGrpSpPr>
        <p:grpSpPr>
          <a:xfrm>
            <a:off x="1446372" y="0"/>
            <a:ext cx="6251256" cy="5143499"/>
            <a:chOff x="1446372" y="0"/>
            <a:chExt cx="6251256" cy="5143499"/>
          </a:xfrm>
        </p:grpSpPr>
        <p:grpSp>
          <p:nvGrpSpPr>
            <p:cNvPr id="74" name="Google Shape;74;p14"/>
            <p:cNvGrpSpPr/>
            <p:nvPr/>
          </p:nvGrpSpPr>
          <p:grpSpPr>
            <a:xfrm>
              <a:off x="1446372" y="0"/>
              <a:ext cx="6251256" cy="5143499"/>
              <a:chOff x="1446372" y="0"/>
              <a:chExt cx="6251256" cy="5143499"/>
            </a:xfrm>
          </p:grpSpPr>
          <p:pic>
            <p:nvPicPr>
              <p:cNvPr id="75" name="Google Shape;75;p14"/>
              <p:cNvPicPr preferRelativeResize="0"/>
              <p:nvPr/>
            </p:nvPicPr>
            <p:blipFill rotWithShape="1">
              <a:blip r:embed="rId3">
                <a:alphaModFix/>
              </a:blip>
              <a:srcRect t="17857"/>
              <a:stretch/>
            </p:blipFill>
            <p:spPr>
              <a:xfrm>
                <a:off x="1446372" y="0"/>
                <a:ext cx="6251256" cy="51434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Google Shape;76;p14"/>
              <p:cNvSpPr/>
              <p:nvPr/>
            </p:nvSpPr>
            <p:spPr>
              <a:xfrm>
                <a:off x="1668125" y="4821425"/>
                <a:ext cx="236700" cy="2259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14"/>
            <p:cNvSpPr/>
            <p:nvPr/>
          </p:nvSpPr>
          <p:spPr>
            <a:xfrm>
              <a:off x="5240600" y="614100"/>
              <a:ext cx="1710900" cy="231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745375" y="6133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C662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MISSIONARY JOURNEY MAP</a:t>
            </a:r>
            <a:endParaRPr>
              <a:solidFill>
                <a:srgbClr val="C662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409150" y="1041750"/>
            <a:ext cx="8369100" cy="351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5"/>
          <p:cNvGrpSpPr/>
          <p:nvPr/>
        </p:nvGrpSpPr>
        <p:grpSpPr>
          <a:xfrm>
            <a:off x="1931031" y="2756110"/>
            <a:ext cx="1662001" cy="1800202"/>
            <a:chOff x="2739029" y="1917910"/>
            <a:chExt cx="1662001" cy="1800202"/>
          </a:xfrm>
        </p:grpSpPr>
        <p:sp>
          <p:nvSpPr>
            <p:cNvPr id="87" name="Google Shape;87;p15"/>
            <p:cNvSpPr/>
            <p:nvPr/>
          </p:nvSpPr>
          <p:spPr>
            <a:xfrm>
              <a:off x="3281044" y="1917910"/>
              <a:ext cx="577800" cy="498000"/>
            </a:xfrm>
            <a:prstGeom prst="ellipse">
              <a:avLst/>
            </a:prstGeom>
            <a:noFill/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2739031" y="2507814"/>
              <a:ext cx="1662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Jesus is Lord</a:t>
              </a:r>
              <a:endParaRPr sz="10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2739029" y="2890713"/>
              <a:ext cx="1662000" cy="8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How can you create altar moments of brokenness and Lordship?</a:t>
              </a:r>
              <a:endParaRPr sz="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3357610" y="2032924"/>
              <a:ext cx="427800" cy="2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Altar</a:t>
              </a:r>
              <a:endParaRPr sz="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" name="Google Shape;91;p15"/>
          <p:cNvGrpSpPr/>
          <p:nvPr/>
        </p:nvGrpSpPr>
        <p:grpSpPr>
          <a:xfrm>
            <a:off x="3955557" y="2756110"/>
            <a:ext cx="1662004" cy="1820603"/>
            <a:chOff x="4763556" y="1917910"/>
            <a:chExt cx="1662004" cy="1820603"/>
          </a:xfrm>
        </p:grpSpPr>
        <p:sp>
          <p:nvSpPr>
            <p:cNvPr id="92" name="Google Shape;92;p15"/>
            <p:cNvSpPr/>
            <p:nvPr/>
          </p:nvSpPr>
          <p:spPr>
            <a:xfrm>
              <a:off x="5305566" y="1917910"/>
              <a:ext cx="577800" cy="498000"/>
            </a:xfrm>
            <a:prstGeom prst="ellipse">
              <a:avLst/>
            </a:prstGeom>
            <a:noFill/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4763556" y="2507814"/>
              <a:ext cx="1662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Pain (theirs &amp; others)</a:t>
              </a:r>
              <a:endParaRPr sz="10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4763559" y="2890714"/>
              <a:ext cx="1662000" cy="8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How can normalize pain, expose disciples to the grieving heart of God?</a:t>
              </a:r>
              <a:endParaRPr sz="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5"/>
            <p:cNvSpPr txBox="1"/>
            <p:nvPr/>
          </p:nvSpPr>
          <p:spPr>
            <a:xfrm>
              <a:off x="5382143" y="2032918"/>
              <a:ext cx="424800" cy="2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Pain</a:t>
              </a:r>
              <a:endParaRPr sz="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5980065" y="2756110"/>
            <a:ext cx="1662005" cy="1820602"/>
            <a:chOff x="6788063" y="1917910"/>
            <a:chExt cx="1662005" cy="1820602"/>
          </a:xfrm>
        </p:grpSpPr>
        <p:sp>
          <p:nvSpPr>
            <p:cNvPr id="97" name="Google Shape;97;p15"/>
            <p:cNvSpPr/>
            <p:nvPr/>
          </p:nvSpPr>
          <p:spPr>
            <a:xfrm>
              <a:off x="7330081" y="1917910"/>
              <a:ext cx="577800" cy="498000"/>
            </a:xfrm>
            <a:prstGeom prst="ellipse">
              <a:avLst/>
            </a:prstGeom>
            <a:noFill/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6788068" y="2507814"/>
              <a:ext cx="1662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Calling</a:t>
              </a:r>
              <a:endParaRPr sz="10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6788063" y="2890713"/>
              <a:ext cx="1662000" cy="8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How can you stir the question in the hearts of believers, “Jesus how are you inviting me into your mission?”</a:t>
              </a:r>
              <a:endParaRPr sz="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5"/>
            <p:cNvSpPr txBox="1"/>
            <p:nvPr/>
          </p:nvSpPr>
          <p:spPr>
            <a:xfrm>
              <a:off x="7332547" y="2032918"/>
              <a:ext cx="577800" cy="2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Listen</a:t>
              </a:r>
              <a:endParaRPr sz="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1" name="Google Shape;101;p15"/>
          <p:cNvSpPr txBox="1"/>
          <p:nvPr/>
        </p:nvSpPr>
        <p:spPr>
          <a:xfrm>
            <a:off x="4966750" y="4595750"/>
            <a:ext cx="36933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Engineer Environments to Start Something New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3491719" y="2999975"/>
            <a:ext cx="577800" cy="31200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5541294" y="2999975"/>
            <a:ext cx="577800" cy="31200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1651869" y="927550"/>
            <a:ext cx="577800" cy="31200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15"/>
          <p:cNvGrpSpPr/>
          <p:nvPr/>
        </p:nvGrpSpPr>
        <p:grpSpPr>
          <a:xfrm>
            <a:off x="178706" y="683685"/>
            <a:ext cx="1706700" cy="1742602"/>
            <a:chOff x="669879" y="1917910"/>
            <a:chExt cx="1706700" cy="1742602"/>
          </a:xfrm>
        </p:grpSpPr>
        <p:sp>
          <p:nvSpPr>
            <p:cNvPr id="106" name="Google Shape;106;p15"/>
            <p:cNvSpPr/>
            <p:nvPr/>
          </p:nvSpPr>
          <p:spPr>
            <a:xfrm>
              <a:off x="1234203" y="1917910"/>
              <a:ext cx="577800" cy="498000"/>
            </a:xfrm>
            <a:prstGeom prst="ellipse">
              <a:avLst/>
            </a:prstGeom>
            <a:noFill/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1164575" y="2032925"/>
              <a:ext cx="723900" cy="2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One Thing</a:t>
              </a:r>
              <a:endParaRPr sz="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692189" y="2507814"/>
              <a:ext cx="1662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Love Jesus</a:t>
              </a:r>
              <a:endParaRPr sz="10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669879" y="2890712"/>
              <a:ext cx="1706700" cy="76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Jesus is central, above all things and is Lord. Are we falling in love more and more with him and his ways?</a:t>
              </a:r>
              <a:endParaRPr sz="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5"/>
          <p:cNvGrpSpPr/>
          <p:nvPr/>
        </p:nvGrpSpPr>
        <p:grpSpPr>
          <a:xfrm>
            <a:off x="2019256" y="683685"/>
            <a:ext cx="1662001" cy="1800202"/>
            <a:chOff x="2739029" y="1917910"/>
            <a:chExt cx="1662001" cy="1800202"/>
          </a:xfrm>
        </p:grpSpPr>
        <p:sp>
          <p:nvSpPr>
            <p:cNvPr id="111" name="Google Shape;111;p15"/>
            <p:cNvSpPr/>
            <p:nvPr/>
          </p:nvSpPr>
          <p:spPr>
            <a:xfrm>
              <a:off x="3281044" y="1917910"/>
              <a:ext cx="577800" cy="498000"/>
            </a:xfrm>
            <a:prstGeom prst="ellipse">
              <a:avLst/>
            </a:prstGeom>
            <a:noFill/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2739031" y="2507814"/>
              <a:ext cx="1662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Listen for His Voice</a:t>
              </a:r>
              <a:endParaRPr sz="10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2739029" y="2890713"/>
              <a:ext cx="1662000" cy="8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Foundational Listening Prayer: Can we move away from mission as strategy and towards mission in response to his living voice? </a:t>
              </a:r>
              <a:endParaRPr sz="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3207601" y="2032925"/>
              <a:ext cx="714600" cy="2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Be Sheep</a:t>
              </a:r>
              <a:endParaRPr sz="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3891382" y="683685"/>
            <a:ext cx="1662004" cy="1820603"/>
            <a:chOff x="4763556" y="1917910"/>
            <a:chExt cx="1662004" cy="1820603"/>
          </a:xfrm>
        </p:grpSpPr>
        <p:sp>
          <p:nvSpPr>
            <p:cNvPr id="116" name="Google Shape;116;p15"/>
            <p:cNvSpPr/>
            <p:nvPr/>
          </p:nvSpPr>
          <p:spPr>
            <a:xfrm>
              <a:off x="5305566" y="1917910"/>
              <a:ext cx="577800" cy="498000"/>
            </a:xfrm>
            <a:prstGeom prst="ellipse">
              <a:avLst/>
            </a:prstGeom>
            <a:noFill/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4763556" y="2507814"/>
              <a:ext cx="1662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Stir Calling</a:t>
              </a:r>
              <a:endParaRPr sz="10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4763559" y="2890714"/>
              <a:ext cx="1662000" cy="8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Leverage overlap platforms to stir calling in people. </a:t>
              </a:r>
              <a:endParaRPr sz="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5229149" y="1956725"/>
              <a:ext cx="766500" cy="2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Cultivate Environments</a:t>
              </a:r>
              <a:endParaRPr sz="7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0" name="Google Shape;120;p15"/>
          <p:cNvSpPr/>
          <p:nvPr/>
        </p:nvSpPr>
        <p:spPr>
          <a:xfrm>
            <a:off x="3503744" y="927550"/>
            <a:ext cx="577800" cy="31200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5324719" y="927550"/>
            <a:ext cx="577800" cy="31200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5"/>
          <p:cNvGrpSpPr/>
          <p:nvPr/>
        </p:nvGrpSpPr>
        <p:grpSpPr>
          <a:xfrm>
            <a:off x="7150890" y="683685"/>
            <a:ext cx="1662005" cy="1820602"/>
            <a:chOff x="6788063" y="1917910"/>
            <a:chExt cx="1662005" cy="1820602"/>
          </a:xfrm>
        </p:grpSpPr>
        <p:sp>
          <p:nvSpPr>
            <p:cNvPr id="123" name="Google Shape;123;p15"/>
            <p:cNvSpPr/>
            <p:nvPr/>
          </p:nvSpPr>
          <p:spPr>
            <a:xfrm>
              <a:off x="7330081" y="1917910"/>
              <a:ext cx="577800" cy="498000"/>
            </a:xfrm>
            <a:prstGeom prst="ellipse">
              <a:avLst/>
            </a:prstGeom>
            <a:noFill/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6788068" y="2507814"/>
              <a:ext cx="1662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Start Something New</a:t>
              </a:r>
              <a:endParaRPr sz="10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6788063" y="2890713"/>
              <a:ext cx="1662000" cy="8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Support their work. Can we provide relational support, tools, coaching to help people do something different from you? </a:t>
              </a:r>
              <a:endParaRPr sz="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7276726" y="2032925"/>
              <a:ext cx="670200" cy="2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Incubate</a:t>
              </a:r>
              <a:endParaRPr sz="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5611090" y="683685"/>
            <a:ext cx="1662005" cy="1820602"/>
            <a:chOff x="6788063" y="1917910"/>
            <a:chExt cx="1662005" cy="1820602"/>
          </a:xfrm>
        </p:grpSpPr>
        <p:sp>
          <p:nvSpPr>
            <p:cNvPr id="128" name="Google Shape;128;p15"/>
            <p:cNvSpPr/>
            <p:nvPr/>
          </p:nvSpPr>
          <p:spPr>
            <a:xfrm>
              <a:off x="7330081" y="1917910"/>
              <a:ext cx="577800" cy="498000"/>
            </a:xfrm>
            <a:prstGeom prst="ellipse">
              <a:avLst/>
            </a:prstGeom>
            <a:noFill/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6788068" y="2507814"/>
              <a:ext cx="16620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Give Permission</a:t>
              </a:r>
              <a:endParaRPr sz="10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7276726" y="2032925"/>
              <a:ext cx="670200" cy="2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Try</a:t>
              </a:r>
              <a:endParaRPr sz="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6788063" y="2890713"/>
              <a:ext cx="1662000" cy="8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Expand missional imagination. Can we give permission for people to try something new as they obey Jesus?</a:t>
              </a:r>
              <a:endParaRPr sz="8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" name="Google Shape;132;p15"/>
          <p:cNvSpPr/>
          <p:nvPr/>
        </p:nvSpPr>
        <p:spPr>
          <a:xfrm>
            <a:off x="7001869" y="927550"/>
            <a:ext cx="577800" cy="31200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 rot="-5400000">
            <a:off x="4563652" y="2327050"/>
            <a:ext cx="445800" cy="31200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1493925" y="920425"/>
            <a:ext cx="6366600" cy="32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0" name="Google Shape;140;p16"/>
          <p:cNvGrpSpPr/>
          <p:nvPr/>
        </p:nvGrpSpPr>
        <p:grpSpPr>
          <a:xfrm>
            <a:off x="2164250" y="1012575"/>
            <a:ext cx="5146825" cy="2048275"/>
            <a:chOff x="2164250" y="1012575"/>
            <a:chExt cx="5146825" cy="2048275"/>
          </a:xfrm>
        </p:grpSpPr>
        <p:sp>
          <p:nvSpPr>
            <p:cNvPr id="141" name="Google Shape;141;p16"/>
            <p:cNvSpPr/>
            <p:nvPr/>
          </p:nvSpPr>
          <p:spPr>
            <a:xfrm>
              <a:off x="3957500" y="1430050"/>
              <a:ext cx="1630800" cy="1630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5024175" y="1916925"/>
              <a:ext cx="193200" cy="193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5293575" y="1858875"/>
              <a:ext cx="2017500" cy="30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highlight>
                    <a:schemeClr val="lt1"/>
                  </a:highlight>
                  <a:latin typeface="Montserrat Medium"/>
                  <a:ea typeface="Montserrat Medium"/>
                  <a:cs typeface="Montserrat Medium"/>
                  <a:sym typeface="Montserrat Medium"/>
                </a:rPr>
                <a:t>Specific calling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2164250" y="1012575"/>
              <a:ext cx="2195400" cy="51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highlight>
                    <a:schemeClr val="lt1"/>
                  </a:highlight>
                  <a:latin typeface="Montserrat Medium"/>
                  <a:ea typeface="Montserrat Medium"/>
                  <a:cs typeface="Montserrat Medium"/>
                  <a:sym typeface="Montserrat Medium"/>
                </a:rPr>
                <a:t>General Calling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6"/>
            <p:cNvSpPr txBox="1"/>
            <p:nvPr/>
          </p:nvSpPr>
          <p:spPr>
            <a:xfrm>
              <a:off x="2550725" y="1391325"/>
              <a:ext cx="1553700" cy="26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What we know from scripture, revealed will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5640350" y="2308650"/>
              <a:ext cx="1553700" cy="26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What we discern through listening and stepping out in faith over time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7" name="Google Shape;147;p16"/>
            <p:cNvCxnSpPr/>
            <p:nvPr/>
          </p:nvCxnSpPr>
          <p:spPr>
            <a:xfrm>
              <a:off x="4158475" y="1252175"/>
              <a:ext cx="170100" cy="278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6"/>
            <p:cNvCxnSpPr/>
            <p:nvPr/>
          </p:nvCxnSpPr>
          <p:spPr>
            <a:xfrm rot="10800000">
              <a:off x="5217225" y="2013650"/>
              <a:ext cx="185700" cy="19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9" name="Google Shape;149;p16"/>
          <p:cNvPicPr preferRelativeResize="0"/>
          <p:nvPr/>
        </p:nvPicPr>
        <p:blipFill rotWithShape="1">
          <a:blip r:embed="rId4">
            <a:alphaModFix/>
          </a:blip>
          <a:srcRect l="951" t="4039" r="76607"/>
          <a:stretch/>
        </p:blipFill>
        <p:spPr>
          <a:xfrm>
            <a:off x="147775" y="88825"/>
            <a:ext cx="619575" cy="6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6651100" y="4680812"/>
            <a:ext cx="19833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Calling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438250" y="806500"/>
            <a:ext cx="8255700" cy="377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4">
            <a:alphaModFix/>
          </a:blip>
          <a:srcRect l="17321" t="36182" r="16487" b="19317"/>
          <a:stretch/>
        </p:blipFill>
        <p:spPr>
          <a:xfrm>
            <a:off x="1617900" y="504375"/>
            <a:ext cx="5908201" cy="397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6651100" y="4692609"/>
            <a:ext cx="19833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Ecclesial Minimum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3645675" y="1150400"/>
            <a:ext cx="1700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Centrality of Jesus 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 Breaking worldly patterns 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 New kingdom patterns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2599375" y="2675950"/>
            <a:ext cx="1700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Contact work 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 Kingdom Intentionality 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 Discern Next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4702400" y="2719300"/>
            <a:ext cx="1700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Shared Purpose 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 Synced Activities 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 Shared Life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2002300" y="548050"/>
            <a:ext cx="1700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Worship Tools:</a:t>
            </a:r>
            <a:endParaRPr sz="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Bible Study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Singing Songs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Prayer Rooms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Intercession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Confession/Absolution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Silence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Meditation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Examen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Giving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039000" y="2491700"/>
            <a:ext cx="1700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Mission Tools:</a:t>
            </a:r>
            <a:endParaRPr sz="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Social Maps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Joint Outreach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Investigative Bible Studies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Peer Coaching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Intercession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Listening Prayer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Practice Gospel Proclamation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5923775" y="1704500"/>
            <a:ext cx="1700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Community Tools:</a:t>
            </a:r>
            <a:endParaRPr sz="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Regular Meeting Time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Singing Songs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Life Updates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Dinner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Retreat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Testimonies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Peer Coaching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Shared Reading Plan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T-shirts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Confession/Absolution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17"/>
          <p:cNvPicPr preferRelativeResize="0"/>
          <p:nvPr/>
        </p:nvPicPr>
        <p:blipFill rotWithShape="1">
          <a:blip r:embed="rId5">
            <a:alphaModFix/>
          </a:blip>
          <a:srcRect l="950" t="4039" r="51034"/>
          <a:stretch/>
        </p:blipFill>
        <p:spPr>
          <a:xfrm>
            <a:off x="147775" y="88825"/>
            <a:ext cx="1325650" cy="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/>
          <p:nvPr/>
        </p:nvSpPr>
        <p:spPr>
          <a:xfrm>
            <a:off x="714075" y="832700"/>
            <a:ext cx="7792200" cy="375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5841250" y="1018850"/>
            <a:ext cx="2145600" cy="338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4">
            <a:alphaModFix/>
          </a:blip>
          <a:srcRect l="15350" r="10887"/>
          <a:stretch/>
        </p:blipFill>
        <p:spPr>
          <a:xfrm>
            <a:off x="1048775" y="1074200"/>
            <a:ext cx="4407125" cy="30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1716087" y="1390559"/>
            <a:ext cx="2806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(risk, adventure, apostolic mission)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1487187" y="3608917"/>
            <a:ext cx="326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(belonging, safety, healing community)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3538162" y="515000"/>
            <a:ext cx="23031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Two Spaces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6651100" y="4692609"/>
            <a:ext cx="19833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Microchurch Organized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78" name="Google Shape;178;p18"/>
          <p:cNvGrpSpPr/>
          <p:nvPr/>
        </p:nvGrpSpPr>
        <p:grpSpPr>
          <a:xfrm>
            <a:off x="5786350" y="2792450"/>
            <a:ext cx="2255400" cy="1468975"/>
            <a:chOff x="5717175" y="1045350"/>
            <a:chExt cx="2255400" cy="1468975"/>
          </a:xfrm>
        </p:grpSpPr>
        <p:sp>
          <p:nvSpPr>
            <p:cNvPr id="179" name="Google Shape;179;p18"/>
            <p:cNvSpPr/>
            <p:nvPr/>
          </p:nvSpPr>
          <p:spPr>
            <a:xfrm>
              <a:off x="6593650" y="1959025"/>
              <a:ext cx="555300" cy="5553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6706775" y="1411363"/>
              <a:ext cx="914100" cy="9141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6052550" y="1411363"/>
              <a:ext cx="914100" cy="9141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5717175" y="1045350"/>
              <a:ext cx="2255400" cy="4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worship/community space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5731450" y="1074200"/>
            <a:ext cx="2255400" cy="1588250"/>
            <a:chOff x="5725400" y="2647950"/>
            <a:chExt cx="2255400" cy="1588250"/>
          </a:xfrm>
        </p:grpSpPr>
        <p:sp>
          <p:nvSpPr>
            <p:cNvPr id="184" name="Google Shape;184;p18"/>
            <p:cNvSpPr/>
            <p:nvPr/>
          </p:nvSpPr>
          <p:spPr>
            <a:xfrm>
              <a:off x="6374300" y="3009243"/>
              <a:ext cx="555300" cy="5553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6832407" y="3009243"/>
              <a:ext cx="555300" cy="5553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6437250" y="3322100"/>
              <a:ext cx="914100" cy="9141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5725400" y="2647950"/>
              <a:ext cx="2255400" cy="4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mission space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88" name="Google Shape;188;p18"/>
          <p:cNvPicPr preferRelativeResize="0"/>
          <p:nvPr/>
        </p:nvPicPr>
        <p:blipFill rotWithShape="1">
          <a:blip r:embed="rId5">
            <a:alphaModFix/>
          </a:blip>
          <a:srcRect l="952" t="4039" r="25203"/>
          <a:stretch/>
        </p:blipFill>
        <p:spPr>
          <a:xfrm>
            <a:off x="147775" y="88825"/>
            <a:ext cx="2038725" cy="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 rotWithShape="1">
          <a:blip r:embed="rId4">
            <a:alphaModFix/>
          </a:blip>
          <a:srcRect t="36063" r="-857" b="34580"/>
          <a:stretch/>
        </p:blipFill>
        <p:spPr>
          <a:xfrm>
            <a:off x="623162" y="1394475"/>
            <a:ext cx="7897676" cy="23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/>
          <p:nvPr/>
        </p:nvSpPr>
        <p:spPr>
          <a:xfrm>
            <a:off x="3310800" y="584525"/>
            <a:ext cx="252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6624C"/>
                </a:solidFill>
                <a:latin typeface="Montserrat"/>
                <a:ea typeface="Montserrat"/>
                <a:cs typeface="Montserrat"/>
                <a:sym typeface="Montserrat"/>
              </a:rPr>
              <a:t>TYPES OF MICROCHURCHES</a:t>
            </a:r>
            <a:endParaRPr sz="1000" b="1">
              <a:solidFill>
                <a:srgbClr val="C662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1191775" y="4059925"/>
            <a:ext cx="7447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Challenges:</a:t>
            </a: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finding missionaries to join you - high barriers to conversion - slower growth  - burnout</a:t>
            </a:r>
            <a:endParaRPr sz="13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7" name="Google Shape;197;p19"/>
          <p:cNvPicPr preferRelativeResize="0"/>
          <p:nvPr/>
        </p:nvPicPr>
        <p:blipFill rotWithShape="1">
          <a:blip r:embed="rId5">
            <a:alphaModFix/>
          </a:blip>
          <a:srcRect l="952" t="4039" r="25203"/>
          <a:stretch/>
        </p:blipFill>
        <p:spPr>
          <a:xfrm>
            <a:off x="147775" y="88825"/>
            <a:ext cx="2038725" cy="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 t="67211" r="704" b="5670"/>
          <a:stretch/>
        </p:blipFill>
        <p:spPr>
          <a:xfrm>
            <a:off x="615537" y="1529350"/>
            <a:ext cx="7912926" cy="2164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 txBox="1"/>
          <p:nvPr/>
        </p:nvSpPr>
        <p:spPr>
          <a:xfrm>
            <a:off x="3309101" y="584525"/>
            <a:ext cx="2522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6624C"/>
                </a:solidFill>
                <a:latin typeface="Montserrat"/>
                <a:ea typeface="Montserrat"/>
                <a:cs typeface="Montserrat"/>
                <a:sym typeface="Montserrat"/>
              </a:rPr>
              <a:t>TYPES OF MICROCHURCHES</a:t>
            </a:r>
            <a:endParaRPr sz="1000" b="1">
              <a:solidFill>
                <a:srgbClr val="C662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764051" y="4134575"/>
            <a:ext cx="7612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Challenges:  </a:t>
            </a:r>
            <a:r>
              <a:rPr lang="en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feeling like family, equipping for diverse mission, actionable mission steps</a:t>
            </a:r>
            <a:endParaRPr sz="13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5">
            <a:alphaModFix/>
          </a:blip>
          <a:srcRect l="952" t="4039" r="25203"/>
          <a:stretch/>
        </p:blipFill>
        <p:spPr>
          <a:xfrm>
            <a:off x="147775" y="88825"/>
            <a:ext cx="2038725" cy="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074" y="175474"/>
            <a:ext cx="670126" cy="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764051" y="4134575"/>
            <a:ext cx="7612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Common Vision: </a:t>
            </a: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be people of the Sermon, inviting others to discover Jesus.</a:t>
            </a:r>
            <a:r>
              <a:rPr lang="en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1079850" y="1223975"/>
            <a:ext cx="7432200" cy="282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5858804" y="1618511"/>
            <a:ext cx="773400" cy="483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1593006" y="2529008"/>
            <a:ext cx="1451400" cy="483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3846316" y="2044905"/>
            <a:ext cx="1451400" cy="1451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4148183" y="1050900"/>
            <a:ext cx="898800" cy="917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Montserrat SemiBold"/>
                <a:ea typeface="Montserrat SemiBold"/>
                <a:cs typeface="Montserrat SemiBold"/>
                <a:sym typeface="Montserrat SemiBold"/>
              </a:rPr>
              <a:t>Invite New PMCs</a:t>
            </a:r>
            <a:endParaRPr sz="7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8" name="Google Shape;218;p21"/>
          <p:cNvSpPr/>
          <p:nvPr/>
        </p:nvSpPr>
        <p:spPr>
          <a:xfrm rot="10800000" flipH="1">
            <a:off x="2850353" y="3219963"/>
            <a:ext cx="1036500" cy="345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7063382" y="897919"/>
            <a:ext cx="697500" cy="6975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1398600" y="2611005"/>
            <a:ext cx="18354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Neighbors</a:t>
            </a:r>
            <a:endParaRPr sz="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3137663" y="283325"/>
            <a:ext cx="30465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6624C"/>
                </a:solidFill>
                <a:latin typeface="Montserrat"/>
                <a:ea typeface="Montserrat"/>
                <a:cs typeface="Montserrat"/>
                <a:sym typeface="Montserrat"/>
              </a:rPr>
              <a:t>DISTRIBUTIVE MISSION (weekly)</a:t>
            </a:r>
            <a:endParaRPr sz="1000" b="1">
              <a:solidFill>
                <a:srgbClr val="C662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3654300" y="2137036"/>
            <a:ext cx="18354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 Theme</a:t>
            </a: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Sing Songs</a:t>
            </a: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Pray for each other</a:t>
            </a: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Dinner (theme convo)</a:t>
            </a: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Bible Time</a:t>
            </a: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Listening prayer</a:t>
            </a: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Peer Mission Coaching</a:t>
            </a: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Shared Bible Plan</a:t>
            </a: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75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7034274" y="1050900"/>
            <a:ext cx="7734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NEW PLANT</a:t>
            </a:r>
            <a:endParaRPr sz="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24" name="Google Shape;224;p21"/>
          <p:cNvGrpSpPr/>
          <p:nvPr/>
        </p:nvGrpSpPr>
        <p:grpSpPr>
          <a:xfrm>
            <a:off x="5859523" y="3456300"/>
            <a:ext cx="1194000" cy="498613"/>
            <a:chOff x="5859523" y="3456300"/>
            <a:chExt cx="1194000" cy="498613"/>
          </a:xfrm>
        </p:grpSpPr>
        <p:sp>
          <p:nvSpPr>
            <p:cNvPr id="225" name="Google Shape;225;p21"/>
            <p:cNvSpPr/>
            <p:nvPr/>
          </p:nvSpPr>
          <p:spPr>
            <a:xfrm>
              <a:off x="5906904" y="3456300"/>
              <a:ext cx="1108500" cy="4836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 txBox="1"/>
            <p:nvPr/>
          </p:nvSpPr>
          <p:spPr>
            <a:xfrm>
              <a:off x="5859523" y="3471313"/>
              <a:ext cx="1194000" cy="4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Tomlin Middle School</a:t>
              </a:r>
              <a:endParaRPr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227" name="Google Shape;227;p21"/>
          <p:cNvSpPr txBox="1"/>
          <p:nvPr/>
        </p:nvSpPr>
        <p:spPr>
          <a:xfrm>
            <a:off x="3470250" y="651476"/>
            <a:ext cx="22035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Khora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5794361" y="1636113"/>
            <a:ext cx="8988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Whiskey Club</a:t>
            </a:r>
            <a:endParaRPr sz="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9" name="Google Shape;229;p21"/>
          <p:cNvCxnSpPr/>
          <p:nvPr/>
        </p:nvCxnSpPr>
        <p:spPr>
          <a:xfrm rot="10800000">
            <a:off x="3166750" y="2770700"/>
            <a:ext cx="522900" cy="0"/>
          </a:xfrm>
          <a:prstGeom prst="straightConnector1">
            <a:avLst/>
          </a:prstGeom>
          <a:noFill/>
          <a:ln w="28575" cap="flat" cmpd="sng">
            <a:solidFill>
              <a:srgbClr val="C662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Google Shape;230;p21"/>
          <p:cNvCxnSpPr/>
          <p:nvPr/>
        </p:nvCxnSpPr>
        <p:spPr>
          <a:xfrm>
            <a:off x="5179876" y="3398940"/>
            <a:ext cx="589500" cy="201300"/>
          </a:xfrm>
          <a:prstGeom prst="straightConnector1">
            <a:avLst/>
          </a:prstGeom>
          <a:noFill/>
          <a:ln w="28575" cap="flat" cmpd="sng">
            <a:solidFill>
              <a:srgbClr val="C662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1" name="Google Shape;231;p21"/>
          <p:cNvCxnSpPr/>
          <p:nvPr/>
        </p:nvCxnSpPr>
        <p:spPr>
          <a:xfrm rot="10800000" flipH="1">
            <a:off x="5221582" y="1998071"/>
            <a:ext cx="565200" cy="279000"/>
          </a:xfrm>
          <a:prstGeom prst="straightConnector1">
            <a:avLst/>
          </a:prstGeom>
          <a:noFill/>
          <a:ln w="28575" cap="flat" cmpd="sng">
            <a:solidFill>
              <a:srgbClr val="C662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21"/>
          <p:cNvCxnSpPr/>
          <p:nvPr/>
        </p:nvCxnSpPr>
        <p:spPr>
          <a:xfrm rot="10800000" flipH="1">
            <a:off x="6697170" y="1462550"/>
            <a:ext cx="393300" cy="212400"/>
          </a:xfrm>
          <a:prstGeom prst="straightConnector1">
            <a:avLst/>
          </a:prstGeom>
          <a:noFill/>
          <a:ln w="28575" cap="flat" cmpd="sng">
            <a:solidFill>
              <a:srgbClr val="C6624C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33" name="Google Shape;233;p21"/>
          <p:cNvGrpSpPr/>
          <p:nvPr/>
        </p:nvGrpSpPr>
        <p:grpSpPr>
          <a:xfrm>
            <a:off x="2237929" y="1567113"/>
            <a:ext cx="1108521" cy="483600"/>
            <a:chOff x="5906904" y="3456300"/>
            <a:chExt cx="1108521" cy="483600"/>
          </a:xfrm>
        </p:grpSpPr>
        <p:sp>
          <p:nvSpPr>
            <p:cNvPr id="234" name="Google Shape;234;p21"/>
            <p:cNvSpPr/>
            <p:nvPr/>
          </p:nvSpPr>
          <p:spPr>
            <a:xfrm>
              <a:off x="5906904" y="3456300"/>
              <a:ext cx="1108500" cy="4836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 txBox="1"/>
            <p:nvPr/>
          </p:nvSpPr>
          <p:spPr>
            <a:xfrm>
              <a:off x="5906925" y="3545563"/>
              <a:ext cx="11085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911 Call Center</a:t>
              </a:r>
              <a:endParaRPr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cxnSp>
        <p:nvCxnSpPr>
          <p:cNvPr id="236" name="Google Shape;236;p21"/>
          <p:cNvCxnSpPr/>
          <p:nvPr/>
        </p:nvCxnSpPr>
        <p:spPr>
          <a:xfrm rot="10800000">
            <a:off x="3416350" y="2137025"/>
            <a:ext cx="463800" cy="221700"/>
          </a:xfrm>
          <a:prstGeom prst="straightConnector1">
            <a:avLst/>
          </a:prstGeom>
          <a:noFill/>
          <a:ln w="28575" cap="flat" cmpd="sng">
            <a:solidFill>
              <a:srgbClr val="C6624C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37" name="Google Shape;237;p21"/>
          <p:cNvGrpSpPr/>
          <p:nvPr/>
        </p:nvGrpSpPr>
        <p:grpSpPr>
          <a:xfrm>
            <a:off x="6140354" y="2483738"/>
            <a:ext cx="1108521" cy="498612"/>
            <a:chOff x="5906904" y="3456300"/>
            <a:chExt cx="1108521" cy="498612"/>
          </a:xfrm>
        </p:grpSpPr>
        <p:sp>
          <p:nvSpPr>
            <p:cNvPr id="238" name="Google Shape;238;p21"/>
            <p:cNvSpPr/>
            <p:nvPr/>
          </p:nvSpPr>
          <p:spPr>
            <a:xfrm>
              <a:off x="5906904" y="3456300"/>
              <a:ext cx="1108500" cy="4836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 txBox="1"/>
            <p:nvPr/>
          </p:nvSpPr>
          <p:spPr>
            <a:xfrm>
              <a:off x="5906925" y="3471313"/>
              <a:ext cx="1108500" cy="4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Firefighter Station 5</a:t>
              </a:r>
              <a:endParaRPr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cxnSp>
        <p:nvCxnSpPr>
          <p:cNvPr id="240" name="Google Shape;240;p21"/>
          <p:cNvCxnSpPr/>
          <p:nvPr/>
        </p:nvCxnSpPr>
        <p:spPr>
          <a:xfrm rot="10800000" flipH="1">
            <a:off x="5457582" y="2762621"/>
            <a:ext cx="597300" cy="11700"/>
          </a:xfrm>
          <a:prstGeom prst="straightConnector1">
            <a:avLst/>
          </a:prstGeom>
          <a:noFill/>
          <a:ln w="28575" cap="flat" cmpd="sng">
            <a:solidFill>
              <a:srgbClr val="C6624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Google Shape;241;p21"/>
          <p:cNvSpPr txBox="1"/>
          <p:nvPr/>
        </p:nvSpPr>
        <p:spPr>
          <a:xfrm>
            <a:off x="6152575" y="4692609"/>
            <a:ext cx="2481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Microchurch Example</a:t>
            </a:r>
            <a:endParaRPr sz="1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195425" y="136625"/>
            <a:ext cx="1938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Montserrat"/>
                <a:ea typeface="Montserrat"/>
                <a:cs typeface="Montserrat"/>
                <a:sym typeface="Montserrat"/>
              </a:rPr>
              <a:t>Khora Call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In the name of the Father, Son and Holy Spirit.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We want…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To be Sermon on the Mount people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Who embody the foundational teachings of Jesus, and invite others to do the same 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Who build lives on foundation of his love, 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Who serve others, being faithful in little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Who are accountable for a Missional life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We Gather here… So we can Go there. 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Montserrat"/>
              <a:buChar char="●"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We commune with each other, confessing our need for Jesus… So we can reach out to others with his living presence.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On-screen Show (16:9)</PresentationFormat>
  <Paragraphs>208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Montserrat SemiBold</vt:lpstr>
      <vt:lpstr>Montserrat Medium</vt:lpstr>
      <vt:lpstr>Roboto</vt:lpstr>
      <vt:lpstr>Lato</vt:lpstr>
      <vt:lpstr>Montserrat</vt:lpstr>
      <vt:lpstr>Roboto Medium</vt:lpstr>
      <vt:lpstr>Century Gothic</vt:lpstr>
      <vt:lpstr>Merriweather</vt:lpstr>
      <vt:lpstr>Paradigm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2022-07-21T01:17:08Z</dcterms:modified>
</cp:coreProperties>
</file>