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sldIdLst>
    <p:sldId id="1273" r:id="rId2"/>
    <p:sldId id="7475" r:id="rId3"/>
    <p:sldId id="7322" r:id="rId4"/>
    <p:sldId id="7476" r:id="rId5"/>
    <p:sldId id="7460" r:id="rId6"/>
    <p:sldId id="7477" r:id="rId7"/>
    <p:sldId id="7478" r:id="rId8"/>
    <p:sldId id="7479" r:id="rId9"/>
    <p:sldId id="7480" r:id="rId10"/>
    <p:sldId id="7481" r:id="rId11"/>
    <p:sldId id="7482" r:id="rId12"/>
    <p:sldId id="7483" r:id="rId13"/>
    <p:sldId id="7485" r:id="rId14"/>
    <p:sldId id="7486" r:id="rId15"/>
    <p:sldId id="7487" r:id="rId16"/>
    <p:sldId id="7488" r:id="rId17"/>
    <p:sldId id="7489" r:id="rId18"/>
    <p:sldId id="7490" r:id="rId19"/>
    <p:sldId id="7491" r:id="rId20"/>
    <p:sldId id="7492" r:id="rId21"/>
    <p:sldId id="7494" r:id="rId22"/>
    <p:sldId id="7495" r:id="rId23"/>
    <p:sldId id="7498" r:id="rId24"/>
    <p:sldId id="7499" r:id="rId25"/>
    <p:sldId id="7504" r:id="rId26"/>
    <p:sldId id="7493" r:id="rId27"/>
    <p:sldId id="7505" r:id="rId28"/>
    <p:sldId id="7506" r:id="rId29"/>
    <p:sldId id="7510" r:id="rId30"/>
    <p:sldId id="7511" r:id="rId31"/>
    <p:sldId id="7512" r:id="rId32"/>
    <p:sldId id="7513" r:id="rId33"/>
    <p:sldId id="7515" r:id="rId34"/>
    <p:sldId id="7514" r:id="rId35"/>
    <p:sldId id="7516" r:id="rId36"/>
    <p:sldId id="7517" r:id="rId37"/>
    <p:sldId id="7518" r:id="rId38"/>
    <p:sldId id="7519" r:id="rId39"/>
    <p:sldId id="7520" r:id="rId40"/>
    <p:sldId id="7521" r:id="rId41"/>
    <p:sldId id="7522" r:id="rId42"/>
    <p:sldId id="7523" r:id="rId43"/>
    <p:sldId id="7524" r:id="rId44"/>
    <p:sldId id="7525" r:id="rId45"/>
    <p:sldId id="7526" r:id="rId46"/>
    <p:sldId id="7405" r:id="rId47"/>
    <p:sldId id="7527" r:id="rId48"/>
    <p:sldId id="6665" r:id="rId49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21" autoAdjust="0"/>
    <p:restoredTop sz="73089" autoAdjust="0"/>
  </p:normalViewPr>
  <p:slideViewPr>
    <p:cSldViewPr>
      <p:cViewPr varScale="1">
        <p:scale>
          <a:sx n="73" d="100"/>
          <a:sy n="73" d="100"/>
        </p:scale>
        <p:origin x="268" y="5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6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810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53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76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224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20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63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980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375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289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0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37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366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6707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209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05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993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397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090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2098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970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4750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144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133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120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4718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216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2677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03530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493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6030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14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86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67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45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49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172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06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46667" y="1638300"/>
            <a:ext cx="8465457" cy="1225021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The Reign of David: Uniting the Nation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1335" y="3454400"/>
            <a:ext cx="8297333" cy="1460500"/>
          </a:xfrm>
        </p:spPr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2 Samuel 2-6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These are the sons who </a:t>
            </a:r>
            <a:br>
              <a:rPr lang="en-US" dirty="0"/>
            </a:br>
            <a:r>
              <a:rPr lang="en-US" dirty="0"/>
              <a:t>were born to David in Hebron:</a:t>
            </a:r>
          </a:p>
          <a:p>
            <a:r>
              <a:rPr lang="en-US" dirty="0"/>
              <a:t>The oldest was Amnon, </a:t>
            </a:r>
            <a:r>
              <a:rPr lang="en-US" sz="2000" i="1" dirty="0"/>
              <a:t>(2 Samuel 13)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whose mother was </a:t>
            </a:r>
            <a:r>
              <a:rPr lang="en-US" dirty="0" err="1"/>
              <a:t>Ahinoam</a:t>
            </a:r>
            <a:r>
              <a:rPr lang="en-US" dirty="0"/>
              <a:t>…</a:t>
            </a:r>
          </a:p>
          <a:p>
            <a:r>
              <a:rPr lang="en-US" baseline="30000" dirty="0"/>
              <a:t>3 </a:t>
            </a:r>
            <a:r>
              <a:rPr lang="en-US" dirty="0"/>
              <a:t>The second was Daniel,</a:t>
            </a:r>
            <a:br>
              <a:rPr lang="en-US" dirty="0"/>
            </a:br>
            <a:r>
              <a:rPr lang="en-US" dirty="0"/>
              <a:t>whose mother was Abigail…</a:t>
            </a:r>
          </a:p>
          <a:p>
            <a:r>
              <a:rPr lang="en-US" dirty="0"/>
              <a:t>The third was Absalom, </a:t>
            </a:r>
            <a:r>
              <a:rPr lang="en-US" sz="2000" i="1" dirty="0"/>
              <a:t>(2 Samuel 13-18)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whose mother was </a:t>
            </a:r>
            <a:r>
              <a:rPr lang="en-US" dirty="0" err="1"/>
              <a:t>Maacah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daughter of </a:t>
            </a:r>
            <a:r>
              <a:rPr lang="en-US" dirty="0" err="1"/>
              <a:t>Talmai</a:t>
            </a:r>
            <a:r>
              <a:rPr lang="en-US" dirty="0"/>
              <a:t>, </a:t>
            </a:r>
            <a:r>
              <a:rPr lang="en-US" u="sng" dirty="0"/>
              <a:t>king of </a:t>
            </a:r>
            <a:r>
              <a:rPr lang="en-US" u="sng" dirty="0" err="1"/>
              <a:t>Geshur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90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 fourth was Adonijah, </a:t>
            </a:r>
            <a:r>
              <a:rPr lang="en-US" sz="2000" i="1" dirty="0"/>
              <a:t>(1 Kings 1-2; cf. 1 Kings 1:6)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whose mother was </a:t>
            </a:r>
            <a:r>
              <a:rPr lang="en-US" dirty="0" err="1"/>
              <a:t>Haggith</a:t>
            </a:r>
            <a:r>
              <a:rPr lang="en-US" dirty="0"/>
              <a:t>.</a:t>
            </a:r>
          </a:p>
          <a:p>
            <a:r>
              <a:rPr lang="en-US" dirty="0"/>
              <a:t>The fifth was </a:t>
            </a:r>
            <a:r>
              <a:rPr lang="en-US" dirty="0" err="1"/>
              <a:t>Shephatiah</a:t>
            </a:r>
            <a:r>
              <a:rPr lang="en-US" dirty="0"/>
              <a:t>, whose mother was </a:t>
            </a:r>
            <a:r>
              <a:rPr lang="en-US" dirty="0" err="1"/>
              <a:t>Abital</a:t>
            </a:r>
            <a:r>
              <a:rPr lang="en-US" dirty="0"/>
              <a:t>.</a:t>
            </a:r>
          </a:p>
          <a:p>
            <a:r>
              <a:rPr lang="en-US" baseline="30000" dirty="0"/>
              <a:t>5 </a:t>
            </a:r>
            <a:r>
              <a:rPr lang="en-US" dirty="0"/>
              <a:t>The sixth was </a:t>
            </a:r>
            <a:r>
              <a:rPr lang="en-US" dirty="0" err="1"/>
              <a:t>Ithream</a:t>
            </a:r>
            <a:r>
              <a:rPr lang="en-US" dirty="0"/>
              <a:t>, whose mother was </a:t>
            </a:r>
            <a:r>
              <a:rPr lang="en-US" dirty="0" err="1"/>
              <a:t>Eglah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86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David then sent this message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Ishbosheth</a:t>
            </a:r>
            <a:r>
              <a:rPr lang="en-US" dirty="0"/>
              <a:t>, Saul’s son:</a:t>
            </a:r>
          </a:p>
          <a:p>
            <a:r>
              <a:rPr lang="en-US" dirty="0"/>
              <a:t>	“Give me back my wife Michal…”</a:t>
            </a:r>
          </a:p>
          <a:p>
            <a:r>
              <a:rPr lang="en-US" baseline="30000" dirty="0"/>
              <a:t>15 </a:t>
            </a:r>
            <a:r>
              <a:rPr lang="en-US" dirty="0"/>
              <a:t>So </a:t>
            </a:r>
            <a:r>
              <a:rPr lang="en-US" dirty="0" err="1"/>
              <a:t>Ishbosheth</a:t>
            </a:r>
            <a:r>
              <a:rPr lang="en-US" dirty="0"/>
              <a:t> took Michal away </a:t>
            </a:r>
            <a:br>
              <a:rPr lang="en-US" dirty="0"/>
            </a:br>
            <a:r>
              <a:rPr lang="en-US" dirty="0"/>
              <a:t>from her husband, </a:t>
            </a:r>
            <a:r>
              <a:rPr lang="en-US" dirty="0" err="1"/>
              <a:t>Palti</a:t>
            </a:r>
            <a:r>
              <a:rPr lang="en-US" dirty="0"/>
              <a:t> son of </a:t>
            </a:r>
            <a:r>
              <a:rPr lang="en-US" dirty="0" err="1"/>
              <a:t>Laish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3826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 err="1"/>
              <a:t>Palti</a:t>
            </a:r>
            <a:r>
              <a:rPr lang="en-US" dirty="0"/>
              <a:t> followed along behind her as far as Bahurim,</a:t>
            </a:r>
          </a:p>
          <a:p>
            <a:r>
              <a:rPr lang="en-US" dirty="0"/>
              <a:t>	weeping as he went.</a:t>
            </a:r>
          </a:p>
          <a:p>
            <a:r>
              <a:rPr lang="en-US" dirty="0"/>
              <a:t>Then Abner told him, “Go back home!”</a:t>
            </a:r>
          </a:p>
          <a:p>
            <a:r>
              <a:rPr lang="en-US" dirty="0"/>
              <a:t>So </a:t>
            </a:r>
            <a:r>
              <a:rPr lang="en-US" dirty="0" err="1"/>
              <a:t>Palti</a:t>
            </a:r>
            <a:r>
              <a:rPr lang="en-US" dirty="0"/>
              <a:t> returned.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1B6C35D-9367-0FE1-94F9-60325D6BE036}"/>
              </a:ext>
            </a:extLst>
          </p:cNvPr>
          <p:cNvSpPr/>
          <p:nvPr/>
        </p:nvSpPr>
        <p:spPr bwMode="auto">
          <a:xfrm>
            <a:off x="584200" y="27051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is now up to 7 wives!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Imagine how Michal must have felt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So, what David good or bad?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Lesson: The seeds of future failure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often sown during times of success</a:t>
            </a:r>
          </a:p>
        </p:txBody>
      </p:sp>
    </p:spTree>
    <p:extLst>
      <p:ext uri="{BB962C8B-B14F-4D97-AF65-F5344CB8AC3E}">
        <p14:creationId xmlns:p14="http://schemas.microsoft.com/office/powerpoint/2010/main" val="450386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 err="1"/>
              <a:t>Palti</a:t>
            </a:r>
            <a:r>
              <a:rPr lang="en-US" dirty="0"/>
              <a:t> followed along behind her as far as Bahurim,</a:t>
            </a:r>
          </a:p>
          <a:p>
            <a:r>
              <a:rPr lang="en-US" dirty="0"/>
              <a:t>	weeping as he went.</a:t>
            </a:r>
          </a:p>
          <a:p>
            <a:r>
              <a:rPr lang="en-US" dirty="0"/>
              <a:t>Then Abner told him, “Go back home!”</a:t>
            </a:r>
          </a:p>
          <a:p>
            <a:r>
              <a:rPr lang="en-US" dirty="0"/>
              <a:t>So </a:t>
            </a:r>
            <a:r>
              <a:rPr lang="en-US" dirty="0" err="1"/>
              <a:t>Palti</a:t>
            </a:r>
            <a:r>
              <a:rPr lang="en-US" dirty="0"/>
              <a:t> returned.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1B6C35D-9367-0FE1-94F9-60325D6BE036}"/>
              </a:ext>
            </a:extLst>
          </p:cNvPr>
          <p:cNvSpPr/>
          <p:nvPr/>
        </p:nvSpPr>
        <p:spPr bwMode="auto">
          <a:xfrm>
            <a:off x="584200" y="27051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During times of success: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We need God’s word more than ever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Be on guard against sexual indulgence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Keep looking to God (not the “other nations”) for how to live</a:t>
            </a:r>
          </a:p>
        </p:txBody>
      </p:sp>
    </p:spTree>
    <p:extLst>
      <p:ext uri="{BB962C8B-B14F-4D97-AF65-F5344CB8AC3E}">
        <p14:creationId xmlns:p14="http://schemas.microsoft.com/office/powerpoint/2010/main" val="1071837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F468A4F-7221-DC6A-7ACE-5B19668F4215}"/>
              </a:ext>
            </a:extLst>
          </p:cNvPr>
          <p:cNvSpPr/>
          <p:nvPr/>
        </p:nvSpPr>
        <p:spPr bwMode="auto">
          <a:xfrm>
            <a:off x="2121391" y="1814137"/>
            <a:ext cx="5917217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Samuel 3-4 contain more intrigue and betrayal.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Finally,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Ishbosheth’s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generals assassinate him.</a:t>
            </a:r>
          </a:p>
        </p:txBody>
      </p:sp>
    </p:spTree>
    <p:extLst>
      <p:ext uri="{BB962C8B-B14F-4D97-AF65-F5344CB8AC3E}">
        <p14:creationId xmlns:p14="http://schemas.microsoft.com/office/powerpoint/2010/main" val="37103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all the tribes of Israel went to David at Hebron and told him,</a:t>
            </a:r>
          </a:p>
          <a:p>
            <a:r>
              <a:rPr lang="en-US" dirty="0"/>
              <a:t>	“We are your own flesh and blood.</a:t>
            </a:r>
          </a:p>
          <a:p>
            <a:r>
              <a:rPr lang="en-US" baseline="30000" dirty="0"/>
              <a:t>2 </a:t>
            </a:r>
            <a:r>
              <a:rPr lang="en-US" dirty="0"/>
              <a:t>In the past, when Saul was our king, you were the one who really led the forces of Israel.</a:t>
            </a:r>
          </a:p>
          <a:p>
            <a:r>
              <a:rPr lang="en-US" dirty="0"/>
              <a:t>And Yahweh told you,</a:t>
            </a:r>
          </a:p>
          <a:p>
            <a:r>
              <a:rPr lang="en-US" dirty="0"/>
              <a:t>	‘You will be the shepherd of my people Israel. </a:t>
            </a:r>
            <a:br>
              <a:rPr lang="en-US" dirty="0"/>
            </a:br>
            <a:r>
              <a:rPr lang="en-US" dirty="0"/>
              <a:t>You will be Israel’s leader.’”</a:t>
            </a:r>
          </a:p>
        </p:txBody>
      </p:sp>
    </p:spTree>
    <p:extLst>
      <p:ext uri="{BB962C8B-B14F-4D97-AF65-F5344CB8AC3E}">
        <p14:creationId xmlns:p14="http://schemas.microsoft.com/office/powerpoint/2010/main" val="25957788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So there at Hebron, King David made a covenant before Yahweh with all the elders of Israel.</a:t>
            </a:r>
          </a:p>
          <a:p>
            <a:r>
              <a:rPr lang="en-US" dirty="0"/>
              <a:t>And they anointed him king of Israel.</a:t>
            </a:r>
          </a:p>
          <a:p>
            <a:r>
              <a:rPr lang="en-US" baseline="30000" dirty="0"/>
              <a:t>4 </a:t>
            </a:r>
            <a:r>
              <a:rPr lang="en-US" dirty="0"/>
              <a:t>David was </a:t>
            </a:r>
            <a:r>
              <a:rPr lang="en-US" u="sng" dirty="0"/>
              <a:t>thirty years old</a:t>
            </a:r>
            <a:r>
              <a:rPr lang="en-US" dirty="0"/>
              <a:t> when he began to reign, and he reigned </a:t>
            </a:r>
            <a:r>
              <a:rPr lang="en-US" u="sng" dirty="0"/>
              <a:t>forty years</a:t>
            </a:r>
            <a:r>
              <a:rPr lang="en-US" dirty="0"/>
              <a:t> in all.</a:t>
            </a:r>
          </a:p>
          <a:p>
            <a:r>
              <a:rPr lang="en-US" dirty="0"/>
              <a:t>5 He had reigned over Judah from Hebron </a:t>
            </a:r>
            <a:br>
              <a:rPr lang="en-US" dirty="0"/>
            </a:br>
            <a:r>
              <a:rPr lang="en-US" dirty="0"/>
              <a:t>for seven years and six months,</a:t>
            </a:r>
          </a:p>
          <a:p>
            <a:r>
              <a:rPr lang="en-US" dirty="0"/>
              <a:t>and from Jerusalem he reigned over </a:t>
            </a:r>
            <a:br>
              <a:rPr lang="en-US" dirty="0"/>
            </a:br>
            <a:r>
              <a:rPr lang="en-US" dirty="0"/>
              <a:t>all Israel and Judah for thirty-three years.</a:t>
            </a:r>
          </a:p>
        </p:txBody>
      </p:sp>
    </p:spTree>
    <p:extLst>
      <p:ext uri="{BB962C8B-B14F-4D97-AF65-F5344CB8AC3E}">
        <p14:creationId xmlns:p14="http://schemas.microsoft.com/office/powerpoint/2010/main" val="38410901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CACA9F8-D0B8-2C55-DDD4-23CB1FD8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David’s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63AF7E2-18DD-039A-7335-A69FBDCF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1435100"/>
          </a:xfrm>
        </p:spPr>
        <p:txBody>
          <a:bodyPr/>
          <a:lstStyle/>
          <a:p>
            <a:r>
              <a:rPr lang="en-US" dirty="0"/>
              <a:t>In hindsight it doesn’t seem like that long</a:t>
            </a:r>
          </a:p>
          <a:p>
            <a:r>
              <a:rPr lang="en-US" dirty="0"/>
              <a:t>But while you’re waiting it feels like forever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CE9148C-FD49-66E5-8C17-A8737367FEFF}"/>
              </a:ext>
            </a:extLst>
          </p:cNvPr>
          <p:cNvCxnSpPr/>
          <p:nvPr/>
        </p:nvCxnSpPr>
        <p:spPr bwMode="auto">
          <a:xfrm>
            <a:off x="431800" y="4675519"/>
            <a:ext cx="922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1477085-39E5-9D90-F500-5CB9226F0886}"/>
              </a:ext>
            </a:extLst>
          </p:cNvPr>
          <p:cNvGrpSpPr/>
          <p:nvPr/>
        </p:nvGrpSpPr>
        <p:grpSpPr>
          <a:xfrm>
            <a:off x="105834" y="2502319"/>
            <a:ext cx="1154131" cy="2776092"/>
            <a:chOff x="105834" y="2502319"/>
            <a:chExt cx="1154131" cy="277609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5DB3C62-F65B-77C0-DD1A-6F2C7291E0B6}"/>
                </a:ext>
              </a:extLst>
            </p:cNvPr>
            <p:cNvSpPr txBox="1"/>
            <p:nvPr/>
          </p:nvSpPr>
          <p:spPr>
            <a:xfrm rot="18780455">
              <a:off x="129378" y="3048131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Anointed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0CDAF5D-6EB0-9655-1D8B-454153A7A907}"/>
                </a:ext>
              </a:extLst>
            </p:cNvPr>
            <p:cNvGrpSpPr/>
            <p:nvPr/>
          </p:nvGrpSpPr>
          <p:grpSpPr>
            <a:xfrm>
              <a:off x="105834" y="4465969"/>
              <a:ext cx="630766" cy="812442"/>
              <a:chOff x="105834" y="4465969"/>
              <a:chExt cx="630766" cy="812442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5E9BC9C3-73F6-CF6A-2C09-5D14374E22C0}"/>
                  </a:ext>
                </a:extLst>
              </p:cNvPr>
              <p:cNvCxnSpPr/>
              <p:nvPr/>
            </p:nvCxnSpPr>
            <p:spPr bwMode="auto">
              <a:xfrm>
                <a:off x="431800" y="4465969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A45133E-8BDE-5E96-A462-9095457C711C}"/>
                  </a:ext>
                </a:extLst>
              </p:cNvPr>
              <p:cNvSpPr txBox="1"/>
              <p:nvPr/>
            </p:nvSpPr>
            <p:spPr>
              <a:xfrm>
                <a:off x="105834" y="4878301"/>
                <a:ext cx="630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~15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E02F456-87E7-3990-6587-98258541780A}"/>
              </a:ext>
            </a:extLst>
          </p:cNvPr>
          <p:cNvGrpSpPr/>
          <p:nvPr/>
        </p:nvGrpSpPr>
        <p:grpSpPr>
          <a:xfrm>
            <a:off x="2242609" y="4465969"/>
            <a:ext cx="630766" cy="812442"/>
            <a:chOff x="2242609" y="4465969"/>
            <a:chExt cx="630766" cy="81244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E14CFD3-6BAD-3C18-11D0-98FEA8B334C1}"/>
                </a:ext>
              </a:extLst>
            </p:cNvPr>
            <p:cNvCxnSpPr/>
            <p:nvPr/>
          </p:nvCxnSpPr>
          <p:spPr bwMode="auto">
            <a:xfrm>
              <a:off x="2586567" y="4465969"/>
              <a:ext cx="0" cy="38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B907BCF-4576-0A30-4A3E-CCA123703DC8}"/>
                </a:ext>
              </a:extLst>
            </p:cNvPr>
            <p:cNvSpPr txBox="1"/>
            <p:nvPr/>
          </p:nvSpPr>
          <p:spPr>
            <a:xfrm>
              <a:off x="2242609" y="4878301"/>
              <a:ext cx="6307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~20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BF1DA46B-93C8-4E5C-92F1-F04BE4D74CA5}"/>
              </a:ext>
            </a:extLst>
          </p:cNvPr>
          <p:cNvGrpSpPr/>
          <p:nvPr/>
        </p:nvGrpSpPr>
        <p:grpSpPr>
          <a:xfrm>
            <a:off x="6527801" y="4476750"/>
            <a:ext cx="609598" cy="801661"/>
            <a:chOff x="6527801" y="4476750"/>
            <a:chExt cx="609598" cy="80166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E63CB0B0-993D-F05B-CDA5-70BB02DBF398}"/>
                </a:ext>
              </a:extLst>
            </p:cNvPr>
            <p:cNvCxnSpPr/>
            <p:nvPr/>
          </p:nvCxnSpPr>
          <p:spPr bwMode="auto">
            <a:xfrm>
              <a:off x="6832600" y="4476750"/>
              <a:ext cx="0" cy="38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CA1C6BB-AF83-FC6B-6FD7-6CAFBF27C265}"/>
                </a:ext>
              </a:extLst>
            </p:cNvPr>
            <p:cNvSpPr txBox="1"/>
            <p:nvPr/>
          </p:nvSpPr>
          <p:spPr>
            <a:xfrm>
              <a:off x="6527801" y="4878301"/>
              <a:ext cx="6095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2178773-CFC4-D82D-3EB3-D2398C38A055}"/>
              </a:ext>
            </a:extLst>
          </p:cNvPr>
          <p:cNvGrpSpPr/>
          <p:nvPr/>
        </p:nvGrpSpPr>
        <p:grpSpPr>
          <a:xfrm>
            <a:off x="9288992" y="4472921"/>
            <a:ext cx="696381" cy="805490"/>
            <a:chOff x="9288992" y="4472921"/>
            <a:chExt cx="696381" cy="80549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177CCF72-87FC-A10A-E4FE-19FED555F363}"/>
                </a:ext>
              </a:extLst>
            </p:cNvPr>
            <p:cNvCxnSpPr/>
            <p:nvPr/>
          </p:nvCxnSpPr>
          <p:spPr bwMode="auto">
            <a:xfrm>
              <a:off x="9651999" y="4472921"/>
              <a:ext cx="0" cy="381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947DB65-A8C7-5A0B-7FCC-55E8DD4442C3}"/>
                </a:ext>
              </a:extLst>
            </p:cNvPr>
            <p:cNvSpPr txBox="1"/>
            <p:nvPr/>
          </p:nvSpPr>
          <p:spPr>
            <a:xfrm>
              <a:off x="9288992" y="4878301"/>
              <a:ext cx="6963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37.5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983CCCD-2901-EDD0-E58B-B88E9D5FD01C}"/>
              </a:ext>
            </a:extLst>
          </p:cNvPr>
          <p:cNvGrpSpPr/>
          <p:nvPr/>
        </p:nvGrpSpPr>
        <p:grpSpPr>
          <a:xfrm>
            <a:off x="2586566" y="2115816"/>
            <a:ext cx="4246033" cy="2332359"/>
            <a:chOff x="2586566" y="1938740"/>
            <a:chExt cx="4246033" cy="23323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EAF7E7B-D648-9A7F-597C-AD0C32B930A7}"/>
                </a:ext>
              </a:extLst>
            </p:cNvPr>
            <p:cNvSpPr txBox="1"/>
            <p:nvPr/>
          </p:nvSpPr>
          <p:spPr>
            <a:xfrm rot="18780455">
              <a:off x="4256609" y="2688254"/>
              <a:ext cx="20838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On the Run</a:t>
              </a:r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xmlns="" id="{91C58F25-EAC5-C0DD-7D43-32E991FFA61E}"/>
                </a:ext>
              </a:extLst>
            </p:cNvPr>
            <p:cNvSpPr/>
            <p:nvPr/>
          </p:nvSpPr>
          <p:spPr bwMode="auto">
            <a:xfrm rot="5400000">
              <a:off x="4519083" y="1957582"/>
              <a:ext cx="381000" cy="4246033"/>
            </a:xfrm>
            <a:prstGeom prst="leftBrace">
              <a:avLst>
                <a:gd name="adj1" fmla="val 60833"/>
                <a:gd name="adj2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E71C79D-0D51-9668-D43B-AE5B8C3DF17D}"/>
              </a:ext>
            </a:extLst>
          </p:cNvPr>
          <p:cNvGrpSpPr/>
          <p:nvPr/>
        </p:nvGrpSpPr>
        <p:grpSpPr>
          <a:xfrm>
            <a:off x="6832599" y="1785337"/>
            <a:ext cx="2804583" cy="2672363"/>
            <a:chOff x="4028016" y="1598736"/>
            <a:chExt cx="2804583" cy="26723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C3C98BDF-7F08-D157-0921-57956B1382A2}"/>
                </a:ext>
              </a:extLst>
            </p:cNvPr>
            <p:cNvSpPr txBox="1"/>
            <p:nvPr/>
          </p:nvSpPr>
          <p:spPr>
            <a:xfrm rot="18780455">
              <a:off x="4818592" y="2544641"/>
              <a:ext cx="24765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King of Judah</a:t>
              </a: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xmlns="" id="{8A56E66C-B896-17F5-3C06-2A0A75DCFEF7}"/>
                </a:ext>
              </a:extLst>
            </p:cNvPr>
            <p:cNvSpPr/>
            <p:nvPr/>
          </p:nvSpPr>
          <p:spPr bwMode="auto">
            <a:xfrm rot="5400000">
              <a:off x="5239808" y="2678307"/>
              <a:ext cx="381000" cy="2804583"/>
            </a:xfrm>
            <a:prstGeom prst="leftBrace">
              <a:avLst>
                <a:gd name="adj1" fmla="val 60833"/>
                <a:gd name="adj2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18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63AF7E2-18DD-039A-7335-A69FBDCF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38100"/>
            <a:ext cx="9821333" cy="1435100"/>
          </a:xfrm>
        </p:spPr>
        <p:txBody>
          <a:bodyPr/>
          <a:lstStyle/>
          <a:p>
            <a:pPr marL="0" indent="0" algn="ctr"/>
            <a:r>
              <a:rPr lang="en-US" dirty="0"/>
              <a:t>When God wants to, make an oak, </a:t>
            </a:r>
            <a:br>
              <a:rPr lang="en-US" dirty="0"/>
            </a:br>
            <a:r>
              <a:rPr lang="en-US" dirty="0"/>
              <a:t>He takes a hundred years, </a:t>
            </a:r>
          </a:p>
          <a:p>
            <a:pPr marL="0" indent="0" algn="ctr"/>
            <a:r>
              <a:rPr lang="en-US" dirty="0"/>
              <a:t>but when He wants to make a squash, </a:t>
            </a:r>
            <a:br>
              <a:rPr lang="en-US" dirty="0"/>
            </a:br>
            <a:r>
              <a:rPr lang="en-US" dirty="0"/>
              <a:t>He takes six months.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xmlns="" id="{D3C4E525-5D37-E6C8-8AD9-32DE319BDF90}"/>
              </a:ext>
            </a:extLst>
          </p:cNvPr>
          <p:cNvSpPr txBox="1">
            <a:spLocks/>
          </p:cNvSpPr>
          <p:nvPr/>
        </p:nvSpPr>
        <p:spPr bwMode="auto">
          <a:xfrm>
            <a:off x="3996267" y="5400675"/>
            <a:ext cx="21674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sz="600" i="1" kern="0" dirty="0">
                <a:solidFill>
                  <a:schemeClr val="bg1">
                    <a:lumMod val="50000"/>
                  </a:schemeClr>
                </a:solidFill>
              </a:rPr>
              <a:t>Miles Stanford, The Complete Green Letters (Grand Rapids: Zondervan, 1983), p. 6-7</a:t>
            </a:r>
          </a:p>
        </p:txBody>
      </p:sp>
    </p:spTree>
    <p:extLst>
      <p:ext uri="{BB962C8B-B14F-4D97-AF65-F5344CB8AC3E}">
        <p14:creationId xmlns:p14="http://schemas.microsoft.com/office/powerpoint/2010/main" val="34465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ABAD2FC-6950-2127-2D8E-4062E2C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&amp; 2 Samuel</a:t>
            </a:r>
          </a:p>
        </p:txBody>
      </p:sp>
    </p:spTree>
    <p:extLst>
      <p:ext uri="{BB962C8B-B14F-4D97-AF65-F5344CB8AC3E}">
        <p14:creationId xmlns:p14="http://schemas.microsoft.com/office/powerpoint/2010/main" val="1317702311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5596466" cy="4838700"/>
          </a:xfrm>
        </p:spPr>
        <p:txBody>
          <a:bodyPr/>
          <a:lstStyle/>
          <a:p>
            <a:r>
              <a:rPr lang="en-US" dirty="0"/>
              <a:t>Now that David has united the kingdom, he needs a capital city</a:t>
            </a:r>
          </a:p>
        </p:txBody>
      </p:sp>
    </p:spTree>
    <p:extLst>
      <p:ext uri="{BB962C8B-B14F-4D97-AF65-F5344CB8AC3E}">
        <p14:creationId xmlns:p14="http://schemas.microsoft.com/office/powerpoint/2010/main" val="27823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9821332" cy="4838700"/>
          </a:xfrm>
        </p:spPr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David then led his men to Jerusalem to fight against </a:t>
            </a:r>
            <a:r>
              <a:rPr lang="en-US" u="sng" dirty="0"/>
              <a:t>the Jebusites</a:t>
            </a:r>
            <a:r>
              <a:rPr lang="en-US" dirty="0"/>
              <a:t>, the original inhabitants of the land who were living there.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BA38A5EA-56BB-4C44-5A78-29AC1E06ECE7}"/>
              </a:ext>
            </a:extLst>
          </p:cNvPr>
          <p:cNvSpPr/>
          <p:nvPr/>
        </p:nvSpPr>
        <p:spPr bwMode="auto">
          <a:xfrm>
            <a:off x="2121391" y="2312735"/>
            <a:ext cx="5917217" cy="13665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people were guilty of 800 years of savage practices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1 Samuel 15 teaching)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9821332" cy="4838700"/>
          </a:xfrm>
        </p:spPr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The Jebusites taunted David, saying, </a:t>
            </a:r>
            <a:br>
              <a:rPr lang="en-US" dirty="0"/>
            </a:br>
            <a:r>
              <a:rPr lang="en-US" dirty="0"/>
              <a:t>“You’ll never get in here! </a:t>
            </a:r>
            <a:br>
              <a:rPr lang="en-US" dirty="0"/>
            </a:br>
            <a:r>
              <a:rPr lang="en-US" dirty="0"/>
              <a:t>Even the blind and lame could keep you out!”…</a:t>
            </a:r>
          </a:p>
          <a:p>
            <a:r>
              <a:rPr lang="en-US" baseline="30000" dirty="0"/>
              <a:t>8 </a:t>
            </a:r>
            <a:r>
              <a:rPr lang="en-US" dirty="0"/>
              <a:t>On the day of the attack, David said to his troops… “Whoever attacks them should strike by going into the city through the water tunnel.”…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414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9821332" cy="4838700"/>
          </a:xfrm>
        </p:spPr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So David made the fortress his home, </a:t>
            </a:r>
            <a:br>
              <a:rPr lang="en-US" dirty="0"/>
            </a:br>
            <a:r>
              <a:rPr lang="en-US" dirty="0"/>
              <a:t>and he called it the City of David.</a:t>
            </a:r>
          </a:p>
          <a:p>
            <a:r>
              <a:rPr lang="en-US" dirty="0"/>
              <a:t>He extended the city, </a:t>
            </a:r>
            <a:br>
              <a:rPr lang="en-US" dirty="0"/>
            </a:br>
            <a:r>
              <a:rPr lang="en-US" dirty="0"/>
              <a:t>starting at the supporting terraces </a:t>
            </a:r>
            <a:br>
              <a:rPr lang="en-US" dirty="0"/>
            </a:br>
            <a:r>
              <a:rPr lang="en-US" dirty="0"/>
              <a:t>and working inward.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BFD95C5-981E-BF1F-F3CA-603224AFF42C}"/>
              </a:ext>
            </a:extLst>
          </p:cNvPr>
          <p:cNvSpPr/>
          <p:nvPr/>
        </p:nvSpPr>
        <p:spPr bwMode="auto">
          <a:xfrm>
            <a:off x="4394200" y="3859305"/>
            <a:ext cx="547320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beginning of the most important city in the world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9821332" cy="4838700"/>
          </a:xfrm>
        </p:spPr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Then King Hiram of </a:t>
            </a:r>
            <a:r>
              <a:rPr lang="en-US" dirty="0" err="1"/>
              <a:t>Tyre</a:t>
            </a:r>
            <a:r>
              <a:rPr lang="en-US" dirty="0"/>
              <a:t> sent messengers to David, along with cedar timber and carpenters and stonemasons, and they built David a palace.</a:t>
            </a:r>
          </a:p>
        </p:txBody>
      </p:sp>
    </p:spTree>
    <p:extLst>
      <p:ext uri="{BB962C8B-B14F-4D97-AF65-F5344CB8AC3E}">
        <p14:creationId xmlns:p14="http://schemas.microsoft.com/office/powerpoint/2010/main" val="3146278202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335" y="114300"/>
            <a:ext cx="9821332" cy="4838700"/>
          </a:xfrm>
        </p:spPr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When the Philistines heard that David had been anointed king of Israel, they mobilized all their forces to capture him…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910C10F-CDEC-9B5A-A7CC-EDCBED7404A4}"/>
              </a:ext>
            </a:extLst>
          </p:cNvPr>
          <p:cNvSpPr/>
          <p:nvPr/>
        </p:nvSpPr>
        <p:spPr bwMode="auto">
          <a:xfrm>
            <a:off x="4165600" y="3162300"/>
            <a:ext cx="563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defeats the Philistines, and they basically disappear from the narrative</a:t>
            </a:r>
          </a:p>
        </p:txBody>
      </p:sp>
    </p:spTree>
    <p:extLst>
      <p:ext uri="{BB962C8B-B14F-4D97-AF65-F5344CB8AC3E}">
        <p14:creationId xmlns:p14="http://schemas.microsoft.com/office/powerpoint/2010/main" val="36391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FC4936EC-F8ED-EB9D-3B40-E0862B64C1AB}"/>
              </a:ext>
            </a:extLst>
          </p:cNvPr>
          <p:cNvSpPr/>
          <p:nvPr/>
        </p:nvSpPr>
        <p:spPr bwMode="auto">
          <a:xfrm>
            <a:off x="1816593" y="1333500"/>
            <a:ext cx="652681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is now king of all Israel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a capital city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an alliance with King Hiram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has a palace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he turns his attention to the spiritual life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361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Then David again gathered </a:t>
            </a:r>
            <a:br>
              <a:rPr lang="en-US" dirty="0"/>
            </a:br>
            <a:r>
              <a:rPr lang="en-US" dirty="0"/>
              <a:t>all the elite troops in Israel, 30,000 in all.</a:t>
            </a:r>
          </a:p>
          <a:p>
            <a:r>
              <a:rPr lang="en-US" baseline="30000" dirty="0"/>
              <a:t>2 </a:t>
            </a:r>
            <a:r>
              <a:rPr lang="en-US" dirty="0"/>
              <a:t>He led them to Baalah [Kiriath-Jearim] of Judah </a:t>
            </a:r>
            <a:br>
              <a:rPr lang="en-US" dirty="0"/>
            </a:br>
            <a:r>
              <a:rPr lang="en-US" dirty="0"/>
              <a:t>to bring back the Ark of God,</a:t>
            </a:r>
          </a:p>
          <a:p>
            <a:r>
              <a:rPr lang="en-US" dirty="0"/>
              <a:t>which bears the name of Yahweh, </a:t>
            </a:r>
            <a:br>
              <a:rPr lang="en-US" dirty="0"/>
            </a:br>
            <a:r>
              <a:rPr lang="en-US" dirty="0"/>
              <a:t>God of Heaven’s Armies, </a:t>
            </a:r>
            <a:br>
              <a:rPr lang="en-US" dirty="0"/>
            </a:br>
            <a:r>
              <a:rPr lang="en-US" dirty="0"/>
              <a:t>who is enthroned between the cherubim.</a:t>
            </a:r>
          </a:p>
        </p:txBody>
      </p:sp>
    </p:spTree>
    <p:extLst>
      <p:ext uri="{BB962C8B-B14F-4D97-AF65-F5344CB8AC3E}">
        <p14:creationId xmlns:p14="http://schemas.microsoft.com/office/powerpoint/2010/main" val="1757653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David again gathered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elite troops in Israel, 30,000 in all.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led them to Baalah [Kiriath-Jearim] of Judah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bring back </a:t>
            </a:r>
            <a:r>
              <a:rPr lang="en-US" dirty="0"/>
              <a:t>the Ark of God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bears the name of Yahweh,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God of Heaven’s Armies,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is enthroned between the cherubim.</a:t>
            </a:r>
          </a:p>
        </p:txBody>
      </p:sp>
    </p:spTree>
    <p:extLst>
      <p:ext uri="{BB962C8B-B14F-4D97-AF65-F5344CB8AC3E}">
        <p14:creationId xmlns:p14="http://schemas.microsoft.com/office/powerpoint/2010/main" val="88825232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8D407-84D4-87BD-6DE2-E7175B8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1791445-9A2D-C3E5-CB06-644110CE403B}"/>
              </a:ext>
            </a:extLst>
          </p:cNvPr>
          <p:cNvSpPr/>
          <p:nvPr/>
        </p:nvSpPr>
        <p:spPr bwMode="auto">
          <a:xfrm>
            <a:off x="60325" y="53102"/>
            <a:ext cx="1003850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Most important item in ancient Israelite religion.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Symbolized the presence of God.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items from Israel’s past failures (or “sins”)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angels “looked down” on the sins of the people</a:t>
            </a:r>
          </a:p>
        </p:txBody>
      </p:sp>
    </p:spTree>
    <p:extLst>
      <p:ext uri="{BB962C8B-B14F-4D97-AF65-F5344CB8AC3E}">
        <p14:creationId xmlns:p14="http://schemas.microsoft.com/office/powerpoint/2010/main" val="30790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Then the men of Judah came to David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anointed him king</a:t>
            </a:r>
            <a:r>
              <a:rPr lang="en-US" dirty="0"/>
              <a:t> over the people of Judah.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8D407-84D4-87BD-6DE2-E7175B82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1791445-9A2D-C3E5-CB06-644110CE403B}"/>
              </a:ext>
            </a:extLst>
          </p:cNvPr>
          <p:cNvSpPr/>
          <p:nvPr/>
        </p:nvSpPr>
        <p:spPr bwMode="auto">
          <a:xfrm>
            <a:off x="60325" y="53102"/>
            <a:ext cx="10038504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Used in an important ritual once per year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Taught the people that sin brings death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 substitute can pay that death sentence.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all pointed forward to the work of Christ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0311A12F-90C6-59F9-8864-B664CEC40C0E}"/>
              </a:ext>
            </a:extLst>
          </p:cNvPr>
          <p:cNvSpPr/>
          <p:nvPr/>
        </p:nvSpPr>
        <p:spPr bwMode="auto">
          <a:xfrm>
            <a:off x="507365" y="3344631"/>
            <a:ext cx="4006004" cy="13111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Why was the Ark at Kiriath Jearim?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Samuel 4-6)</a:t>
            </a:r>
          </a:p>
        </p:txBody>
      </p:sp>
    </p:spTree>
    <p:extLst>
      <p:ext uri="{BB962C8B-B14F-4D97-AF65-F5344CB8AC3E}">
        <p14:creationId xmlns:p14="http://schemas.microsoft.com/office/powerpoint/2010/main" val="36618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They placed the Ark of God on a new cart and brought it from </a:t>
            </a:r>
            <a:r>
              <a:rPr lang="en-US" dirty="0" err="1"/>
              <a:t>Abinadab’s</a:t>
            </a:r>
            <a:r>
              <a:rPr lang="en-US" dirty="0"/>
              <a:t> house, which was on a hill.</a:t>
            </a:r>
          </a:p>
          <a:p>
            <a:r>
              <a:rPr lang="en-US" dirty="0"/>
              <a:t>Uzzah and </a:t>
            </a:r>
            <a:r>
              <a:rPr lang="en-US" dirty="0" err="1"/>
              <a:t>Ahio</a:t>
            </a:r>
            <a:r>
              <a:rPr lang="en-US" dirty="0"/>
              <a:t>, </a:t>
            </a:r>
            <a:r>
              <a:rPr lang="en-US" dirty="0" err="1"/>
              <a:t>Abinadab’s</a:t>
            </a:r>
            <a:r>
              <a:rPr lang="en-US" dirty="0"/>
              <a:t> sons, were guiding the cart </a:t>
            </a:r>
            <a:r>
              <a:rPr lang="en-US" baseline="30000" dirty="0"/>
              <a:t>4 </a:t>
            </a:r>
            <a:r>
              <a:rPr lang="en-US" dirty="0"/>
              <a:t>that carried the Ark of God…</a:t>
            </a:r>
          </a:p>
          <a:p>
            <a:r>
              <a:rPr lang="en-US" baseline="30000" dirty="0"/>
              <a:t>5 </a:t>
            </a:r>
            <a:r>
              <a:rPr lang="en-US" dirty="0"/>
              <a:t>David and all the people of Israel were celebrating before Yahweh, singing songs and playing all kinds of musical instruments…</a:t>
            </a:r>
          </a:p>
        </p:txBody>
      </p:sp>
    </p:spTree>
    <p:extLst>
      <p:ext uri="{BB962C8B-B14F-4D97-AF65-F5344CB8AC3E}">
        <p14:creationId xmlns:p14="http://schemas.microsoft.com/office/powerpoint/2010/main" val="4150646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placed the Ark of God on a new cart and brought it from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Abinadab’s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house, which was on a hill.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Uzzah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Ahio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Abinadab’s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sons, were guiding the cart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carried the Ark of God…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/>
              <a:t>David and all the people of Israel were celebrating before Yahweh, singing songs and playing all kinds of musical instruments…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54E606FC-A6B1-8A8A-A3BA-FBA2B5BF7911}"/>
              </a:ext>
            </a:extLst>
          </p:cNvPr>
          <p:cNvSpPr/>
          <p:nvPr/>
        </p:nvSpPr>
        <p:spPr bwMode="auto">
          <a:xfrm>
            <a:off x="60325" y="53102"/>
            <a:ext cx="1003850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glorious celebration with only one problem: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hadn’t consulted God’s word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ark must be treated with great respect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(Numbers 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 did they get the cart idea?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 6:7)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only had they neglected the Ark for decades…</a:t>
            </a:r>
            <a:endParaRPr lang="en-US" sz="8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210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But when they arrived at the threshing floor of </a:t>
            </a:r>
            <a:r>
              <a:rPr lang="en-US" dirty="0" err="1"/>
              <a:t>Nacon</a:t>
            </a:r>
            <a:r>
              <a:rPr lang="en-US" dirty="0"/>
              <a:t>, the oxen stumbled, and Uzzah reached out his hand and steadied the Ark of God.</a:t>
            </a:r>
          </a:p>
          <a:p>
            <a:r>
              <a:rPr lang="en-US" baseline="30000" dirty="0"/>
              <a:t>7 </a:t>
            </a:r>
            <a:r>
              <a:rPr lang="en-US" dirty="0"/>
              <a:t>Then Yahweh’s anger was aroused against Uzzah, and God struck him dead because of this.</a:t>
            </a:r>
          </a:p>
          <a:p>
            <a:r>
              <a:rPr lang="en-US" dirty="0"/>
              <a:t>	So Uzzah died right there beside the Ark of God.</a:t>
            </a:r>
          </a:p>
        </p:txBody>
      </p:sp>
    </p:spTree>
    <p:extLst>
      <p:ext uri="{BB962C8B-B14F-4D97-AF65-F5344CB8AC3E}">
        <p14:creationId xmlns:p14="http://schemas.microsoft.com/office/powerpoint/2010/main" val="3509625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David was angry because Yahweh’s anger had burst out against Uzzah…</a:t>
            </a:r>
          </a:p>
          <a:p>
            <a:r>
              <a:rPr lang="en-US" baseline="30000" dirty="0"/>
              <a:t>9 </a:t>
            </a:r>
            <a:r>
              <a:rPr lang="en-US" dirty="0"/>
              <a:t>David was now afraid of Yahweh, and he asked, “How can I ever bring the Ark of Yahweh back into my care?”</a:t>
            </a:r>
          </a:p>
          <a:p>
            <a:r>
              <a:rPr lang="en-US" baseline="30000" dirty="0"/>
              <a:t>10 </a:t>
            </a:r>
            <a:r>
              <a:rPr lang="en-US" dirty="0"/>
              <a:t>So David decided not to move the Ark of Yahweh into the City of David. Instead, he took it to the house of Obed-</a:t>
            </a:r>
            <a:r>
              <a:rPr lang="en-US" dirty="0" err="1"/>
              <a:t>edom</a:t>
            </a:r>
            <a:r>
              <a:rPr lang="en-US" dirty="0"/>
              <a:t> of Gath.</a:t>
            </a:r>
          </a:p>
        </p:txBody>
      </p:sp>
    </p:spTree>
    <p:extLst>
      <p:ext uri="{BB962C8B-B14F-4D97-AF65-F5344CB8AC3E}">
        <p14:creationId xmlns:p14="http://schemas.microsoft.com/office/powerpoint/2010/main" val="2467746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The Ark of Yahweh remained there in Obed-</a:t>
            </a:r>
            <a:r>
              <a:rPr lang="en-US" dirty="0" err="1"/>
              <a:t>edom’s</a:t>
            </a:r>
            <a:r>
              <a:rPr lang="en-US" dirty="0"/>
              <a:t> house for three months, and Yahweh blessed Obed-</a:t>
            </a:r>
            <a:r>
              <a:rPr lang="en-US" dirty="0" err="1"/>
              <a:t>edom</a:t>
            </a:r>
            <a:r>
              <a:rPr lang="en-US" dirty="0"/>
              <a:t> and his entire household.</a:t>
            </a:r>
          </a:p>
          <a:p>
            <a:r>
              <a:rPr lang="en-US" baseline="30000" dirty="0"/>
              <a:t>12 </a:t>
            </a:r>
            <a:r>
              <a:rPr lang="en-US" dirty="0"/>
              <a:t>Then King David was told, </a:t>
            </a:r>
            <a:br>
              <a:rPr lang="en-US" dirty="0"/>
            </a:br>
            <a:r>
              <a:rPr lang="en-US" dirty="0"/>
              <a:t>“Yahweh has blessed Obed-</a:t>
            </a:r>
            <a:r>
              <a:rPr lang="en-US" dirty="0" err="1"/>
              <a:t>edom’s</a:t>
            </a:r>
            <a:r>
              <a:rPr lang="en-US" dirty="0"/>
              <a:t> household </a:t>
            </a:r>
            <a:br>
              <a:rPr lang="en-US" dirty="0"/>
            </a:br>
            <a:r>
              <a:rPr lang="en-US" dirty="0"/>
              <a:t>and everything he has because of the Ark of God.”</a:t>
            </a:r>
          </a:p>
          <a:p>
            <a:r>
              <a:rPr lang="en-US" dirty="0"/>
              <a:t>So David went there and brought the Ark of God from the house of Obed-</a:t>
            </a:r>
            <a:r>
              <a:rPr lang="en-US" dirty="0" err="1"/>
              <a:t>edom</a:t>
            </a:r>
            <a:r>
              <a:rPr lang="en-US" dirty="0"/>
              <a:t> to the City of David with a great celebration.</a:t>
            </a:r>
          </a:p>
        </p:txBody>
      </p:sp>
    </p:spTree>
    <p:extLst>
      <p:ext uri="{BB962C8B-B14F-4D97-AF65-F5344CB8AC3E}">
        <p14:creationId xmlns:p14="http://schemas.microsoft.com/office/powerpoint/2010/main" val="16184898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After the men who were carrying </a:t>
            </a:r>
            <a:br>
              <a:rPr lang="en-US" dirty="0"/>
            </a:br>
            <a:r>
              <a:rPr lang="en-US" dirty="0"/>
              <a:t>the Ark of Yahweh had gone six steps, </a:t>
            </a:r>
            <a:br>
              <a:rPr lang="en-US" dirty="0"/>
            </a:br>
            <a:r>
              <a:rPr lang="en-US" dirty="0"/>
              <a:t>David sacrificed a bull and a fattened calf.</a:t>
            </a:r>
          </a:p>
          <a:p>
            <a:r>
              <a:rPr lang="en-US" baseline="30000" dirty="0"/>
              <a:t>14 </a:t>
            </a:r>
            <a:r>
              <a:rPr lang="en-US" dirty="0"/>
              <a:t>And David danced before Yahweh with all his might, wearing a priestly garment.</a:t>
            </a:r>
          </a:p>
        </p:txBody>
      </p:sp>
    </p:spTree>
    <p:extLst>
      <p:ext uri="{BB962C8B-B14F-4D97-AF65-F5344CB8AC3E}">
        <p14:creationId xmlns:p14="http://schemas.microsoft.com/office/powerpoint/2010/main" val="397259137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So David and all the people of Israel brought up the Ark of Yahweh with shouts of joy and the blowing of rams’ horns.</a:t>
            </a:r>
          </a:p>
        </p:txBody>
      </p:sp>
    </p:spTree>
    <p:extLst>
      <p:ext uri="{BB962C8B-B14F-4D97-AF65-F5344CB8AC3E}">
        <p14:creationId xmlns:p14="http://schemas.microsoft.com/office/powerpoint/2010/main" val="3919918521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5494D-F1E3-F144-FDF4-44BC74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F921B-46ED-EEAB-FBEB-982A160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4161366" cy="4838700"/>
          </a:xfrm>
        </p:spPr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But as the Ark of Yahweh entered the City of David, Michal, the daughter of Saul, looked down from her window.</a:t>
            </a:r>
          </a:p>
        </p:txBody>
      </p:sp>
    </p:spTree>
    <p:extLst>
      <p:ext uri="{BB962C8B-B14F-4D97-AF65-F5344CB8AC3E}">
        <p14:creationId xmlns:p14="http://schemas.microsoft.com/office/powerpoint/2010/main" val="37902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5494D-F1E3-F144-FDF4-44BC74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F921B-46ED-EEAB-FBEB-982A160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4161366" cy="4838700"/>
          </a:xfrm>
        </p:spPr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When she saw King David leaping and dancing before Yahweh, she was filled with contempt for him.</a:t>
            </a:r>
          </a:p>
        </p:txBody>
      </p:sp>
    </p:spTree>
    <p:extLst>
      <p:ext uri="{BB962C8B-B14F-4D97-AF65-F5344CB8AC3E}">
        <p14:creationId xmlns:p14="http://schemas.microsoft.com/office/powerpoint/2010/main" val="1658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Then the men of Judah came to David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anointed him king</a:t>
            </a:r>
            <a:r>
              <a:rPr lang="en-US" dirty="0"/>
              <a:t> over the people of Judah.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AF098DF-39AA-51D4-88C8-4A4B89AE77BA}"/>
              </a:ext>
            </a:extLst>
          </p:cNvPr>
          <p:cNvSpPr/>
          <p:nvPr/>
        </p:nvSpPr>
        <p:spPr bwMode="auto">
          <a:xfrm>
            <a:off x="355600" y="17145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king must not build up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large stable of horses for himself…</a:t>
            </a:r>
          </a:p>
          <a:p>
            <a:pPr marL="346075" indent="-34607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king must not take many wives for himself, because they will turn his heart away from Yahweh.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(Genesis 2:24; Matthew 19:4-6)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59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5494D-F1E3-F144-FDF4-44BC74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F921B-46ED-EEAB-FBEB-982A160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4161366" cy="4838700"/>
          </a:xfrm>
        </p:spPr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They brought the Ark of Yahweh and set it in its place inside the special tent David had prepared for it.</a:t>
            </a:r>
          </a:p>
          <a:p>
            <a:r>
              <a:rPr lang="en-US" dirty="0"/>
              <a:t>And David sacrificed burnt offerings and peace offerings to Yahweh.</a:t>
            </a:r>
          </a:p>
        </p:txBody>
      </p:sp>
    </p:spTree>
    <p:extLst>
      <p:ext uri="{BB962C8B-B14F-4D97-AF65-F5344CB8AC3E}">
        <p14:creationId xmlns:p14="http://schemas.microsoft.com/office/powerpoint/2010/main" val="288636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5494D-F1E3-F144-FDF4-44BC74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F921B-46ED-EEAB-FBEB-982A160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4161366" cy="4838700"/>
          </a:xfrm>
        </p:spPr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When he had finished his sacrifices, David blessed the people in the name of Yahweh of Heaven’s Armies. </a:t>
            </a:r>
          </a:p>
        </p:txBody>
      </p:sp>
    </p:spTree>
    <p:extLst>
      <p:ext uri="{BB962C8B-B14F-4D97-AF65-F5344CB8AC3E}">
        <p14:creationId xmlns:p14="http://schemas.microsoft.com/office/powerpoint/2010/main" val="13013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B5494D-F1E3-F144-FDF4-44BC74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DF921B-46ED-EEAB-FBEB-982A160E1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5" y="114300"/>
            <a:ext cx="4161366" cy="4838700"/>
          </a:xfrm>
        </p:spPr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Then he gave to every Israelite man and woman in the crowd a loaf of bread, a cake of dates, and a cake of raisins.</a:t>
            </a:r>
          </a:p>
          <a:p>
            <a:r>
              <a:rPr lang="en-US" dirty="0"/>
              <a:t>Then all the people returned to their homes.</a:t>
            </a:r>
          </a:p>
        </p:txBody>
      </p:sp>
    </p:spTree>
    <p:extLst>
      <p:ext uri="{BB962C8B-B14F-4D97-AF65-F5344CB8AC3E}">
        <p14:creationId xmlns:p14="http://schemas.microsoft.com/office/powerpoint/2010/main" val="39594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When David returned home to bless his own family, Michal, the daughter of Saul, came out to meet him.</a:t>
            </a:r>
          </a:p>
          <a:p>
            <a:r>
              <a:rPr lang="en-US" dirty="0"/>
              <a:t>She said in disgust, “How distinguished the king of Israel looked today, shamelessly exposing himself to the servant girls like any vulgar person might do!”</a:t>
            </a:r>
          </a:p>
        </p:txBody>
      </p:sp>
    </p:spTree>
    <p:extLst>
      <p:ext uri="{BB962C8B-B14F-4D97-AF65-F5344CB8AC3E}">
        <p14:creationId xmlns:p14="http://schemas.microsoft.com/office/powerpoint/2010/main" val="32630552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David retorted to Michal, </a:t>
            </a:r>
          </a:p>
          <a:p>
            <a:r>
              <a:rPr lang="en-US" dirty="0"/>
              <a:t>“I was dancing before Yahweh, who chose me above your father and all his family!</a:t>
            </a:r>
          </a:p>
          <a:p>
            <a:r>
              <a:rPr lang="en-US" dirty="0"/>
              <a:t>He appointed me as the leader of Israel, the people of Yahweh, so I celebrate before Yahweh.</a:t>
            </a:r>
          </a:p>
        </p:txBody>
      </p:sp>
    </p:spTree>
    <p:extLst>
      <p:ext uri="{BB962C8B-B14F-4D97-AF65-F5344CB8AC3E}">
        <p14:creationId xmlns:p14="http://schemas.microsoft.com/office/powerpoint/2010/main" val="2071499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6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 </a:t>
            </a:r>
            <a:r>
              <a:rPr lang="en-US" dirty="0"/>
              <a:t>Yes, and I am willing to look even more foolish than this, even to be humiliated in my own eyes! </a:t>
            </a:r>
          </a:p>
          <a:p>
            <a:r>
              <a:rPr lang="en-US" dirty="0"/>
              <a:t>But those servant girls you mentioned will indeed think I am distinguished!”</a:t>
            </a:r>
          </a:p>
          <a:p>
            <a:r>
              <a:rPr lang="en-US" baseline="30000" dirty="0"/>
              <a:t>23 </a:t>
            </a:r>
            <a:r>
              <a:rPr lang="en-US" dirty="0"/>
              <a:t>So Michal, the daughter of Saul, remained childless throughout her entire life.</a:t>
            </a:r>
          </a:p>
        </p:txBody>
      </p:sp>
    </p:spTree>
    <p:extLst>
      <p:ext uri="{BB962C8B-B14F-4D97-AF65-F5344CB8AC3E}">
        <p14:creationId xmlns:p14="http://schemas.microsoft.com/office/powerpoint/2010/main" val="39704703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A5A23-2FA7-1F29-3EDC-8E56A045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from David?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82AF1-4A5F-14C8-AFA3-EC1FE9F3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cool to express emotion.</a:t>
            </a:r>
          </a:p>
          <a:p>
            <a:r>
              <a:rPr lang="en-US" dirty="0"/>
              <a:t>It’s weird when we don’t express emotion</a:t>
            </a:r>
          </a:p>
          <a:p>
            <a:r>
              <a:rPr lang="en-US" dirty="0"/>
              <a:t>God commands us to express emotion </a:t>
            </a:r>
            <a:r>
              <a:rPr lang="en-US" sz="2000" i="1" dirty="0"/>
              <a:t>(Romans 12:15)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A5A23-2FA7-1F29-3EDC-8E56A045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from David?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82AF1-4A5F-14C8-AFA3-EC1FE9F3A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David develop such a rich emotional life?</a:t>
            </a:r>
          </a:p>
          <a:p>
            <a:r>
              <a:rPr lang="en-US" dirty="0"/>
              <a:t>Expressed himself to God in private </a:t>
            </a:r>
            <a:r>
              <a:rPr lang="en-US" sz="2000" i="1" dirty="0"/>
              <a:t>(Psalms)</a:t>
            </a:r>
            <a:endParaRPr lang="en-US" i="1" dirty="0"/>
          </a:p>
          <a:p>
            <a:r>
              <a:rPr lang="en-US" dirty="0"/>
              <a:t>David acted on the teachings of Scripture </a:t>
            </a:r>
            <a:r>
              <a:rPr lang="en-US" sz="2000" i="1" dirty="0"/>
              <a:t>(John 13:17)</a:t>
            </a:r>
            <a:r>
              <a:rPr lang="en-US" dirty="0"/>
              <a:t> </a:t>
            </a:r>
          </a:p>
          <a:p>
            <a:r>
              <a:rPr lang="en-US" dirty="0"/>
              <a:t>He got his eyes off of people and onto God </a:t>
            </a:r>
            <a:r>
              <a:rPr lang="en-US" sz="2000" i="1" dirty="0"/>
              <a:t>(2 Sam 6:11)</a:t>
            </a:r>
            <a:endParaRPr lang="en-US" sz="4400" i="1" dirty="0"/>
          </a:p>
          <a:p>
            <a:r>
              <a:rPr lang="en-US" dirty="0"/>
              <a:t>David realized that people will respect a passionate, expressive person </a:t>
            </a:r>
            <a:r>
              <a:rPr lang="en-US" sz="2000" i="1" dirty="0"/>
              <a:t>(2 Sam 6:22)</a:t>
            </a:r>
            <a:endParaRPr lang="en-US" i="1" dirty="0"/>
          </a:p>
          <a:p>
            <a:r>
              <a:rPr lang="en-US" dirty="0"/>
              <a:t>David enjoyed being with God’s people </a:t>
            </a:r>
            <a:r>
              <a:rPr lang="en-US" sz="2000" i="1" dirty="0"/>
              <a:t>(2 Sam 6:15)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9380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David’s Reign: Uniting the Tribes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2 Samuel 7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Big Promise to David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4000" y="5143500"/>
            <a:ext cx="3386666" cy="482314"/>
          </a:xfrm>
        </p:spPr>
        <p:txBody>
          <a:bodyPr/>
          <a:lstStyle/>
          <a:p>
            <a:r>
              <a:rPr lang="en-US" sz="800" i="1" dirty="0">
                <a:ea typeface="ＭＳ Ｐゴシック"/>
              </a:rPr>
              <a:t>Linda Waite, Professor of Sociology  at the Univ of Chicago</a:t>
            </a:r>
            <a:br>
              <a:rPr lang="en-US" sz="800" i="1" dirty="0">
                <a:ea typeface="ＭＳ Ｐゴシック"/>
              </a:rPr>
            </a:br>
            <a:r>
              <a:rPr lang="en-US" sz="800" i="1" dirty="0">
                <a:ea typeface="ＭＳ Ｐゴシック"/>
              </a:rPr>
              <a:t>Waite, Linda J., and Maggie Gallagher. The Case for Marriage: Why Married People Are Happier, Healthier, and Better off Financially. New York: Doubleday, 2000. 79.</a:t>
            </a:r>
            <a:endParaRPr lang="en-US" sz="8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Married people have both more and better sex than singles do.</a:t>
            </a:r>
          </a:p>
          <a:p>
            <a:r>
              <a:rPr lang="en-US" dirty="0"/>
              <a:t>They not only have sex more often, but they enjoy it more, both physically and emotionally, than do their unmarried counterparts…</a:t>
            </a:r>
          </a:p>
        </p:txBody>
      </p:sp>
    </p:spTree>
    <p:extLst>
      <p:ext uri="{BB962C8B-B14F-4D97-AF65-F5344CB8AC3E}">
        <p14:creationId xmlns:p14="http://schemas.microsoft.com/office/powerpoint/2010/main" val="1740241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Then the men of Judah came to David </a:t>
            </a:r>
            <a:br>
              <a:rPr lang="en-US" dirty="0"/>
            </a:br>
            <a:r>
              <a:rPr lang="en-US" dirty="0"/>
              <a:t>and anointed him king over the people of Judah.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9AF098DF-39AA-51D4-88C8-4A4B89AE77BA}"/>
              </a:ext>
            </a:extLst>
          </p:cNvPr>
          <p:cNvSpPr/>
          <p:nvPr/>
        </p:nvSpPr>
        <p:spPr bwMode="auto">
          <a:xfrm>
            <a:off x="355600" y="1714500"/>
            <a:ext cx="94488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he sits on the throne as king,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must copy for himself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body of instruction on a scroll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presence of the Levitical priests.</a:t>
            </a:r>
          </a:p>
          <a:p>
            <a:pPr marL="346075" indent="-346075">
              <a:lnSpc>
                <a:spcPct val="90000"/>
              </a:lnSpc>
            </a:pPr>
            <a:r>
              <a:rPr lang="en-US" sz="3600" baseline="30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must always keep that copy with him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it daily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 long as he lives.</a:t>
            </a:r>
          </a:p>
        </p:txBody>
      </p:sp>
    </p:spTree>
    <p:extLst>
      <p:ext uri="{BB962C8B-B14F-4D97-AF65-F5344CB8AC3E}">
        <p14:creationId xmlns:p14="http://schemas.microsoft.com/office/powerpoint/2010/main" val="41674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</a:t>
            </a:r>
            <a:r>
              <a:rPr lang="en-US" dirty="0"/>
              <a:t> David’s two wives were </a:t>
            </a:r>
            <a:r>
              <a:rPr lang="en-US" dirty="0" err="1"/>
              <a:t>Ahinoam</a:t>
            </a:r>
            <a:r>
              <a:rPr lang="en-US" dirty="0"/>
              <a:t> from Jezreel </a:t>
            </a:r>
            <a:br>
              <a:rPr lang="en-US" dirty="0"/>
            </a:br>
            <a:r>
              <a:rPr lang="en-US" dirty="0"/>
              <a:t>and Abigail, the widow of </a:t>
            </a:r>
            <a:r>
              <a:rPr lang="en-US" dirty="0" err="1"/>
              <a:t>Nabal</a:t>
            </a:r>
            <a:r>
              <a:rPr lang="en-US" dirty="0"/>
              <a:t>. </a:t>
            </a:r>
            <a:r>
              <a:rPr lang="en-US" sz="2000" i="1" dirty="0"/>
              <a:t>(cf. 1 Sam 25 &amp; 1 Sam 18:27)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467854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But Abner son of Ner, </a:t>
            </a:r>
            <a:br>
              <a:rPr lang="en-US" dirty="0"/>
            </a:br>
            <a:r>
              <a:rPr lang="en-US" dirty="0"/>
              <a:t>the commander of Saul’s army, </a:t>
            </a:r>
            <a:br>
              <a:rPr lang="en-US" dirty="0"/>
            </a:br>
            <a:r>
              <a:rPr lang="en-US" dirty="0"/>
              <a:t>had already gone to </a:t>
            </a:r>
            <a:r>
              <a:rPr lang="en-US" dirty="0" err="1"/>
              <a:t>Mahanaim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 Saul’s son </a:t>
            </a:r>
            <a:r>
              <a:rPr lang="en-US" dirty="0" err="1"/>
              <a:t>Ishbosheth</a:t>
            </a:r>
            <a:r>
              <a:rPr lang="en-US" dirty="0"/>
              <a:t>.</a:t>
            </a:r>
          </a:p>
          <a:p>
            <a:r>
              <a:rPr lang="en-US" baseline="30000" dirty="0"/>
              <a:t>9 </a:t>
            </a:r>
            <a:r>
              <a:rPr lang="en-US" dirty="0"/>
              <a:t>There he proclaimed </a:t>
            </a:r>
            <a:r>
              <a:rPr lang="en-US" dirty="0" err="1"/>
              <a:t>Ishbosheth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king over … the rest of Israel.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40300D9-BB2E-1240-1455-357867C13B19}"/>
              </a:ext>
            </a:extLst>
          </p:cNvPr>
          <p:cNvSpPr/>
          <p:nvPr/>
        </p:nvSpPr>
        <p:spPr bwMode="auto">
          <a:xfrm>
            <a:off x="915383" y="4152900"/>
            <a:ext cx="4328658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Samuel 2 narrates the first bloody battle</a:t>
            </a:r>
          </a:p>
        </p:txBody>
      </p:sp>
    </p:spTree>
    <p:extLst>
      <p:ext uri="{BB962C8B-B14F-4D97-AF65-F5344CB8AC3E}">
        <p14:creationId xmlns:p14="http://schemas.microsoft.com/office/powerpoint/2010/main" val="3625716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That was the beginning of a long war </a:t>
            </a:r>
            <a:br>
              <a:rPr lang="en-US" dirty="0"/>
            </a:br>
            <a:r>
              <a:rPr lang="en-US" dirty="0"/>
              <a:t>between those who were loyal to Saul </a:t>
            </a:r>
            <a:br>
              <a:rPr lang="en-US" dirty="0"/>
            </a:br>
            <a:r>
              <a:rPr lang="en-US" dirty="0"/>
              <a:t>and those loyal to David.</a:t>
            </a:r>
          </a:p>
          <a:p>
            <a:r>
              <a:rPr lang="en-US" dirty="0"/>
              <a:t>As time passed David became </a:t>
            </a:r>
            <a:br>
              <a:rPr lang="en-US" dirty="0"/>
            </a:br>
            <a:r>
              <a:rPr lang="en-US" dirty="0"/>
              <a:t>stronger and stronger,</a:t>
            </a:r>
          </a:p>
          <a:p>
            <a:r>
              <a:rPr lang="en-US" dirty="0"/>
              <a:t>while Saul’s dynasty became </a:t>
            </a:r>
            <a:br>
              <a:rPr lang="en-US" dirty="0"/>
            </a:br>
            <a:r>
              <a:rPr lang="en-US" dirty="0"/>
              <a:t>weaker and weaker.</a:t>
            </a:r>
          </a:p>
        </p:txBody>
      </p:sp>
    </p:spTree>
    <p:extLst>
      <p:ext uri="{BB962C8B-B14F-4D97-AF65-F5344CB8AC3E}">
        <p14:creationId xmlns:p14="http://schemas.microsoft.com/office/powerpoint/2010/main" val="58159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1582</Words>
  <Application>Microsoft Office PowerPoint</Application>
  <PresentationFormat>Custom</PresentationFormat>
  <Paragraphs>231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Reign of David: Uniting the Nation</vt:lpstr>
      <vt:lpstr>1 &amp; 2 Samuel</vt:lpstr>
      <vt:lpstr>2 Samuel 2</vt:lpstr>
      <vt:lpstr>2 Samuel 2</vt:lpstr>
      <vt:lpstr>Linda Waite, Professor of Sociology  at the Univ of Chicago Waite, Linda J., and Maggie Gallagher. The Case for Marriage: Why Married People Are Happier, Healthier, and Better off Financially. New York: Doubleday, 2000. 79.</vt:lpstr>
      <vt:lpstr>2 Samuel 2</vt:lpstr>
      <vt:lpstr>2 Samuel 2</vt:lpstr>
      <vt:lpstr>2 Samuel 2</vt:lpstr>
      <vt:lpstr>2 Samuel 3</vt:lpstr>
      <vt:lpstr>2 Samuel 3</vt:lpstr>
      <vt:lpstr>2 Samuel 3</vt:lpstr>
      <vt:lpstr>2 Samuel 3</vt:lpstr>
      <vt:lpstr>2 Samuel 3</vt:lpstr>
      <vt:lpstr>2 Samuel 3</vt:lpstr>
      <vt:lpstr>PowerPoint Presentation</vt:lpstr>
      <vt:lpstr>2 Samuel 5</vt:lpstr>
      <vt:lpstr>2 Samuel 5</vt:lpstr>
      <vt:lpstr>David’s Life</vt:lpstr>
      <vt:lpstr>PowerPoint Presentation</vt:lpstr>
      <vt:lpstr>2 Samuel 5</vt:lpstr>
      <vt:lpstr>2 Samuel 5</vt:lpstr>
      <vt:lpstr>2 Samuel 5</vt:lpstr>
      <vt:lpstr>2 Samuel 5</vt:lpstr>
      <vt:lpstr>2 Samuel 5</vt:lpstr>
      <vt:lpstr>2 Samuel 5</vt:lpstr>
      <vt:lpstr>PowerPoint Presentation</vt:lpstr>
      <vt:lpstr>2 Samuel 6</vt:lpstr>
      <vt:lpstr>2 Samuel 6</vt:lpstr>
      <vt:lpstr>PowerPoint Presentation</vt:lpstr>
      <vt:lpstr>PowerPoint Presentation</vt:lpstr>
      <vt:lpstr>2 Samuel 6</vt:lpstr>
      <vt:lpstr>2 Samuel 6</vt:lpstr>
      <vt:lpstr>2 Samuel 6</vt:lpstr>
      <vt:lpstr>2 Samuel 6</vt:lpstr>
      <vt:lpstr>2 Samuel 6</vt:lpstr>
      <vt:lpstr>2 Samuel 6</vt:lpstr>
      <vt:lpstr>2 Samuel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Samuel 6</vt:lpstr>
      <vt:lpstr>2 Samuel 6</vt:lpstr>
      <vt:lpstr>2 Samuel 6</vt:lpstr>
      <vt:lpstr>What can we learn from David?</vt:lpstr>
      <vt:lpstr>What can we learn from David?</vt:lpstr>
      <vt:lpstr>David’s Reign: Uniting the Tribes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2023-11-09T19:30:14Z</dcterms:modified>
</cp:coreProperties>
</file>