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7"/>
  </p:notesMasterIdLst>
  <p:sldIdLst>
    <p:sldId id="6226" r:id="rId2"/>
    <p:sldId id="6588" r:id="rId3"/>
    <p:sldId id="6618" r:id="rId4"/>
    <p:sldId id="6619" r:id="rId5"/>
    <p:sldId id="6589" r:id="rId6"/>
    <p:sldId id="6620" r:id="rId7"/>
    <p:sldId id="6621" r:id="rId8"/>
    <p:sldId id="6623" r:id="rId9"/>
    <p:sldId id="6590" r:id="rId10"/>
    <p:sldId id="6592" r:id="rId11"/>
    <p:sldId id="6624" r:id="rId12"/>
    <p:sldId id="6625" r:id="rId13"/>
    <p:sldId id="6595" r:id="rId14"/>
    <p:sldId id="6626" r:id="rId15"/>
    <p:sldId id="6593" r:id="rId16"/>
    <p:sldId id="6601" r:id="rId17"/>
    <p:sldId id="6627" r:id="rId18"/>
    <p:sldId id="6628" r:id="rId19"/>
    <p:sldId id="6629" r:id="rId20"/>
    <p:sldId id="6630" r:id="rId21"/>
    <p:sldId id="6631" r:id="rId22"/>
    <p:sldId id="6632" r:id="rId23"/>
    <p:sldId id="6633" r:id="rId24"/>
    <p:sldId id="6209" r:id="rId25"/>
    <p:sldId id="6634" r:id="rId26"/>
    <p:sldId id="6635" r:id="rId27"/>
    <p:sldId id="6637" r:id="rId28"/>
    <p:sldId id="6638" r:id="rId29"/>
    <p:sldId id="6639" r:id="rId30"/>
    <p:sldId id="6640" r:id="rId31"/>
    <p:sldId id="6641" r:id="rId32"/>
    <p:sldId id="6642" r:id="rId33"/>
    <p:sldId id="6643" r:id="rId34"/>
    <p:sldId id="6644" r:id="rId35"/>
    <p:sldId id="6645" r:id="rId36"/>
    <p:sldId id="6649" r:id="rId37"/>
    <p:sldId id="6650" r:id="rId38"/>
    <p:sldId id="6660" r:id="rId39"/>
    <p:sldId id="6652" r:id="rId40"/>
    <p:sldId id="6653" r:id="rId41"/>
    <p:sldId id="6656" r:id="rId42"/>
    <p:sldId id="6586" r:id="rId43"/>
    <p:sldId id="6658" r:id="rId44"/>
    <p:sldId id="6659" r:id="rId45"/>
    <p:sldId id="6636"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0000"/>
    <a:srgbClr val="6C2008"/>
    <a:srgbClr val="002060"/>
    <a:srgbClr val="004C22"/>
    <a:srgbClr val="A732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FE0E3D-F0AE-42C5-B92F-1B48F5925EBC}" v="1072" dt="2025-01-27T21:20:06.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365" autoAdjust="0"/>
    <p:restoredTop sz="89165" autoAdjust="0"/>
  </p:normalViewPr>
  <p:slideViewPr>
    <p:cSldViewPr snapToGrid="0">
      <p:cViewPr varScale="1">
        <p:scale>
          <a:sx n="54" d="100"/>
          <a:sy n="54" d="100"/>
        </p:scale>
        <p:origin x="64" y="336"/>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366D1-0CD5-5BE0-F494-CFF23586151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75FA224-6E33-C95D-0BD3-6AAA6F50CC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778AA7B-ECF7-0CFA-4B4A-537EF5208F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875AC23-64B3-DC5A-26DF-30E38547CE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62777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4407C-5858-4ED0-3FEE-56680B105A7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0563BB8-3720-F71A-6D8F-A6D63B8739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4B733F0-C2D5-7623-F84A-E313865176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80582CB-6E81-6B6B-B156-F126C74DD4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66787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DBBB71-240C-97A3-9451-37E76B84E1A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B5042A8-D3A4-A037-0B93-A77FE3199E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2F9E7C3-7458-92BF-10B0-5A504B3E3A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3929EF6-F60A-F20C-441B-AA4A9B0252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8547499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108214-C1D1-7DEA-1B0B-81FD73D01C8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36DB044-7C05-4D71-7771-87E8A878BD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146E002-B5CA-3A2B-8EEE-80DB920A71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8CF57FA-7BD1-268E-A42A-B5FFB2FEF3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8714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5F24CF-C255-CB3E-D626-FD456F4E87A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A99B564-CD59-4F68-12B4-D6076FFBF1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422EA3C-6E89-279F-C8B7-6314C82428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4E6BB25-520E-983D-2A69-04ED7918E2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060032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B8295-E62F-5C93-8930-25700ABA0A6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72BA415-7535-4CDE-18D0-6F3F736650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A20D5AE-6B84-BFB1-E6E8-063B53AADE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7E451C6-F7CB-32B4-31CD-A34C1848D3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53802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D03E7-46B1-22E3-5FE9-190CD8976FD5}"/>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C6171B9-009E-C432-8120-A185C1AEDA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99731BC-A633-C3BB-9BEA-6328A5350D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4A1D518-28FE-9559-B5E1-ABCD4B390B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37804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398871-E262-5976-8286-5701A19A10B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C1221E0-386D-83D0-ACAA-C6B174F6C0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F085822-5019-A4F5-BEA0-D07D2E1E9E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700CD58-0D58-A1EC-5E45-ACAA60E09A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90931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829FF4-5DA5-7D61-C102-24268296CE2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7FCED67-BE08-AB89-D256-DD3103DA4B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FE67E3A-7FAD-2404-4EBC-42A09FAA2D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4F529B2-5D71-F48C-B33C-FF141D531D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3126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1E39F8-C2C2-367A-E74F-BFCCE224EE4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A8B293A-5B8A-DD9A-5035-1C571BB761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0F9C745-7AA0-AFC2-17B9-F66C6746D5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114E2DF-4598-EB06-A29C-D8470EEF413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68588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B7501-0F48-26E6-EC8F-AD83A093C61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E3080C3-08F1-4BAF-0816-D5687EE55E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31003BD-04F1-07EC-244D-C59D35EB7A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1B49CF0-5811-091E-7DFF-8D537CB602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5458185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4E52D9-2E37-EAA3-F53C-9A6E4BF88A5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67D053A-732A-3C0B-6B2A-823073408B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B3C5704-B036-A17F-97DC-88A22655CD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EB17F6D-89FB-80C8-0901-2A60AAC9C5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8151915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BB1725-520B-0F99-D9FB-5F130491B9B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D673E61-6B95-8024-E0E7-BA8FBF1933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19842EB-2C0A-4ECF-A529-748CB25052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BB18FA0-F684-03B9-4DF8-77B2DC09AF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789261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A691C-A6B2-3B26-49FE-953399309EF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32401AE-2B3F-578A-23C9-C82E4DC2B0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8DBFDE8-D04B-7136-81CF-14BA1A03FF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80E24F1-D3CB-58D9-0F09-4290DA6FAC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25846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B2624B-99CF-FF8A-68FB-551F5D5FE8C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BBD6A13-3B8B-A5BE-6FD6-FAAF98C0C2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03881CD2-949B-9965-7C59-76B3911130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2D30FC3-B9F3-F29D-637C-00AE67877DB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1934648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A4D742-A376-D42E-1390-54518286308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7B12437-3C61-F902-F347-965A068537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CCDDBCD-4CC7-6F19-39E9-4DF8A9F6A1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23F9480-DB25-8C60-48EB-3D46BD4B3A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269253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4489A-01FF-F27C-E393-186F63D6E6B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E91C921-B8D5-AF52-A639-B5520052E4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8F1FD28-2E6E-12ED-ACDD-F48D977068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E37A2A1-5217-95B0-7950-E85FB17842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4833255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A73D5-0958-9E0D-0BEE-199C3CE5694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67E642C-C95B-5565-3799-21D6A2AC41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1C0A53C-1E53-5D2C-4B18-02DA01E263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79E00F7-229F-9C01-4FA3-DF31209592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548057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D823E-5251-9F57-F18D-71628AB18B2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8827C93-5A4A-A92C-A5F0-3A064A58D2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DB4DDD2-1E38-25F4-2CCE-C10BFFF2CE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96D3994-975A-CA1D-C33E-1A636B1E89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428754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FCAB4C-1FA6-ACF1-5418-9008B2A34E6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3521E86-E87B-14EF-4643-4C394A3EF2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8177653-6D8B-BF04-2F9B-0320EB8245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032E6D3-00F6-8C0E-83FE-B870837294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192201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C3665-781B-5B6C-4643-336E60E8689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8C5C6BD-7BF0-1F7D-8631-EDD4BBC2FB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2691FF7-EDB1-A6CE-21F1-5942BC5F24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03924D7-404C-DC15-2650-25A835900D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34934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DB32A-75DE-5982-C2D1-38F8C27DDB13}"/>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37A0173-FE6C-7376-CE94-2D5B1CD8C7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89E9447-DCF5-367C-2E8B-DFFB8CA1FB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DE27684-7F8D-F490-6F7B-03CE45177B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390574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C0E6E-F610-B175-0991-D7533DE56F11}"/>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8941A639-2009-F775-D4CD-26B241D900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056E7C3-0AEF-CE25-6158-F5CA32AF43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A6D280C-AE32-4FDF-4C6B-5BF329C044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847104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BB421-7BC2-60C0-B76F-33E7D874C87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639DAEE-2544-3062-1909-CACE6361BA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B322BAD-4B21-AC43-9EF0-22D6511130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4FBCD39-38BC-01F4-08AC-2840417E19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969586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A0B5E-3A8B-7606-7C9A-CC2ECD453F0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BE1DBD9-7333-1CFA-F7D8-96ADCE1901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81D60D3-AC41-EDDF-5A61-DE9C4FA0B4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FAB3D89A-B1FD-B3E6-4D35-78C8FC87A1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1436986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2CEF7-38C4-79C5-FFC5-B87BEDD8F5C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6680B6C-342C-0D53-41E8-4A9D29CE6E7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B58CE81-0BAE-A091-01D5-61340E5024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26D4DEE-87B5-B3B0-920C-356AD28B06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629186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2A6691-4D2C-CC44-72E2-03B5110C007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B502C04-A26D-B54F-EABD-7F5425C2A7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D675D25-839A-62C7-4312-CE2C9F5C1B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E3F36D9-1C5A-2453-35BC-B7C5329386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7505969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8C77B-6927-51F4-22E5-DD0E3F1D77E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E391A4B-E8C1-B797-7240-2DAD70F165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ACBA5D1-E859-E468-E28A-7CAFB082D3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D9C2AC4-9AB4-975B-3485-EC4D9B578A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168604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19560-2C9B-A844-C5E1-E4B642F75D0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9BC6D780-7315-8E07-51E4-0516559DC1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4E1B82B-27B7-DA65-30A9-6493ECACE1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525D391-BDDC-0B78-DCDC-5D74060067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6451098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5394B-DB13-B93B-9857-5E59A4F1F95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F1809CE-BBB4-0310-5663-AFA9D20E87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32D8E93-E736-4182-311C-DB486CF7D1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93EB2B5-6DF4-09A0-27E4-878BE7DA81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412029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716F80-616C-BEA1-B899-8E4BA2A4731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80C094B8-5E11-BA6E-607B-DF9D996065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ECBBE6C-4BB7-231B-2EAF-8118FBCA96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D17B58BC-0CE9-9074-59A6-C548E5F508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00837361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29150-0979-9984-7EC0-17ACE01D67BC}"/>
            </a:ext>
          </a:extLst>
        </p:cNvPr>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C8594BED-D33F-42BB-6F60-70167954AF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E3CBFAE4-C612-B359-ADDE-1FEFF4CA17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a:extLst>
              <a:ext uri="{FF2B5EF4-FFF2-40B4-BE49-F238E27FC236}">
                <a16:creationId xmlns:a16="http://schemas.microsoft.com/office/drawing/2014/main" id="{3B28D587-0B19-C412-7A05-7B8456F6F7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40715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13DF5C-E1D2-2A36-70FF-B2BA11EBECB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B2CC147-994D-7704-DE18-F1CB90C36F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FDA1E76-5FE9-FF96-7682-E54D054B1E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810FA8D-4DD3-6625-DC53-C4C99E32F4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81135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C09E4-3059-BAFB-E5B4-5C08E957CC1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BAD02F9-4FAB-8FC4-6F8B-AAB7698B19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AB603FA-9CB9-A84B-5781-F8AB31B6AB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817B94B-C86E-EBFD-7CE3-E2FA9EDF02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155054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60EBDD-E7ED-A797-A8EE-F113E65C1D2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4215534-DD8E-58D7-D6CC-BA679A0FF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4DE671E-1C9A-1171-00DF-93F9620FC2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EDCE675-8838-CAD5-83B9-8E46015057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205203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4D0D6-77BA-B6CD-4BCE-BE6A5D799FCF}"/>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900BEBC-1213-6FEA-CC42-1009C3D1EF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03C4EA8-04F8-D416-B5AB-79355C3497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0FD7134-6CD5-70DB-4F50-5332C5AF7B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414813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335E5-C387-C4A4-FD58-D37A9CADF49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048BC01-8874-B481-35FE-2EEF282638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7E53B0E-C419-E020-2ECD-7C04D59664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A31EE74A-D104-3993-D579-4406C8565F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52640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6EBB0A-A4A8-BD31-25EC-FACF78A7ADA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44B8FC0-02C5-0936-C976-683FE0D6941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7852A13-EFE6-A742-F4F9-2A8C0775A7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49B9827F-36DE-88D1-2718-F9CB045F51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49690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2/3/2025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2/3/2025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2/3/2025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2/3/2025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2/3/2025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2/3/2025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REVELATION 13</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Satan’s Key Players</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D4E07B-D387-3161-9F44-22269E3AAD2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04F94B1-47AC-E6A3-C190-1B8D670A8F6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D1B95BFD-DF50-4DBD-CB26-19B286E33E6C}"/>
              </a:ext>
            </a:extLst>
          </p:cNvPr>
          <p:cNvSpPr>
            <a:spLocks noGrp="1"/>
          </p:cNvSpPr>
          <p:nvPr>
            <p:ph idx="1"/>
          </p:nvPr>
        </p:nvSpPr>
        <p:spPr>
          <a:xfrm>
            <a:off x="609600" y="1600201"/>
            <a:ext cx="10972800" cy="4525963"/>
          </a:xfrm>
        </p:spPr>
        <p:txBody>
          <a:bodyPr/>
          <a:lstStyle/>
          <a:p>
            <a:pPr marL="0" indent="0">
              <a:buNone/>
            </a:pPr>
            <a:r>
              <a:rPr lang="en-US" baseline="30000" dirty="0"/>
              <a:t>19</a:t>
            </a:r>
            <a:r>
              <a:rPr lang="en-US" dirty="0"/>
              <a:t>Then I wanted to know the meaning of the fourth beast, which was different from all the others and most terrifying…</a:t>
            </a:r>
          </a:p>
          <a:p>
            <a:pPr marL="0" indent="0">
              <a:buNone/>
            </a:pPr>
            <a:r>
              <a:rPr lang="en-US" baseline="30000" dirty="0"/>
              <a:t>23</a:t>
            </a:r>
            <a:r>
              <a:rPr lang="en-US" dirty="0"/>
              <a:t>He gave me this explanation: ‘The fourth beast is a fourth kingdom that will appear on earth. </a:t>
            </a:r>
          </a:p>
        </p:txBody>
      </p:sp>
    </p:spTree>
    <p:extLst>
      <p:ext uri="{BB962C8B-B14F-4D97-AF65-F5344CB8AC3E}">
        <p14:creationId xmlns:p14="http://schemas.microsoft.com/office/powerpoint/2010/main" val="14148867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99455E-2586-601E-81CC-B598D508356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78708E2-E2E2-F557-7D91-0270B302A0A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5FD099DA-15F6-D724-FCED-9349AFE4BD4F}"/>
              </a:ext>
            </a:extLst>
          </p:cNvPr>
          <p:cNvSpPr>
            <a:spLocks noGrp="1"/>
          </p:cNvSpPr>
          <p:nvPr>
            <p:ph idx="1"/>
          </p:nvPr>
        </p:nvSpPr>
        <p:spPr>
          <a:xfrm>
            <a:off x="609600" y="1600201"/>
            <a:ext cx="10972800" cy="4525963"/>
          </a:xfrm>
        </p:spPr>
        <p:txBody>
          <a:bodyPr/>
          <a:lstStyle/>
          <a:p>
            <a:pPr marL="0" indent="0">
              <a:buNone/>
            </a:pPr>
            <a:r>
              <a:rPr lang="en-US" baseline="30000" dirty="0"/>
              <a:t>23</a:t>
            </a:r>
            <a:r>
              <a:rPr lang="en-US" dirty="0"/>
              <a:t>It will be different from all the other kingdoms and </a:t>
            </a:r>
            <a:r>
              <a:rPr lang="en-US" b="1" u="sng" dirty="0"/>
              <a:t>will devour the whole earth</a:t>
            </a:r>
            <a:r>
              <a:rPr lang="en-US" dirty="0"/>
              <a:t>, trampling it down and crushing it. </a:t>
            </a:r>
            <a:endParaRPr lang="en-US" baseline="30000" dirty="0"/>
          </a:p>
          <a:p>
            <a:pPr marL="0" indent="0">
              <a:buNone/>
            </a:pPr>
            <a:r>
              <a:rPr lang="en-US" baseline="30000" dirty="0"/>
              <a:t>24</a:t>
            </a:r>
            <a:r>
              <a:rPr lang="en-US" b="1" u="sng" dirty="0"/>
              <a:t>The ten horns are ten kings</a:t>
            </a:r>
            <a:r>
              <a:rPr lang="en-US" b="1" dirty="0"/>
              <a:t> </a:t>
            </a:r>
            <a:r>
              <a:rPr lang="en-US" dirty="0"/>
              <a:t>who will come from this kingdom. </a:t>
            </a:r>
          </a:p>
        </p:txBody>
      </p:sp>
    </p:spTree>
    <p:extLst>
      <p:ext uri="{BB962C8B-B14F-4D97-AF65-F5344CB8AC3E}">
        <p14:creationId xmlns:p14="http://schemas.microsoft.com/office/powerpoint/2010/main" val="42893954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D408A-18A4-440B-1F85-E8DA0ED30A1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D4ABA9C-773E-0AFE-7DD2-9B8DAA27D6C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0B735A19-6E4B-E9E5-45A2-E0283073B49E}"/>
              </a:ext>
            </a:extLst>
          </p:cNvPr>
          <p:cNvSpPr>
            <a:spLocks noGrp="1"/>
          </p:cNvSpPr>
          <p:nvPr>
            <p:ph idx="1"/>
          </p:nvPr>
        </p:nvSpPr>
        <p:spPr>
          <a:xfrm>
            <a:off x="609600" y="1600201"/>
            <a:ext cx="10972800" cy="4525963"/>
          </a:xfrm>
        </p:spPr>
        <p:txBody>
          <a:bodyPr/>
          <a:lstStyle/>
          <a:p>
            <a:pPr marL="0" indent="0">
              <a:buNone/>
            </a:pPr>
            <a:r>
              <a:rPr lang="en-US" baseline="30000" dirty="0"/>
              <a:t>24</a:t>
            </a:r>
            <a:r>
              <a:rPr lang="en-US" dirty="0"/>
              <a:t>After them </a:t>
            </a:r>
            <a:r>
              <a:rPr lang="en-US" b="1" u="sng" dirty="0"/>
              <a:t>another king will arise</a:t>
            </a:r>
            <a:r>
              <a:rPr lang="en-US" dirty="0"/>
              <a:t>, different from the earlier ones…</a:t>
            </a:r>
          </a:p>
          <a:p>
            <a:pPr marL="0" indent="0">
              <a:buNone/>
            </a:pPr>
            <a:r>
              <a:rPr lang="en-US" baseline="30000" dirty="0"/>
              <a:t>25</a:t>
            </a:r>
            <a:r>
              <a:rPr lang="en-US" dirty="0"/>
              <a:t>He will </a:t>
            </a:r>
            <a:r>
              <a:rPr lang="en-US" b="1" u="sng" dirty="0"/>
              <a:t>speak against the Most High and oppress the holy people</a:t>
            </a:r>
            <a:r>
              <a:rPr lang="en-US" dirty="0"/>
              <a:t>…</a:t>
            </a:r>
            <a:endParaRPr lang="en-US" b="1" u="sng" dirty="0"/>
          </a:p>
          <a:p>
            <a:pPr marL="0" indent="0">
              <a:buNone/>
            </a:pPr>
            <a:r>
              <a:rPr lang="en-US" dirty="0"/>
              <a:t>The holy people will be delivered into his hands for </a:t>
            </a:r>
            <a:r>
              <a:rPr lang="en-US" b="1" u="sng" dirty="0"/>
              <a:t>a time, times and half a time</a:t>
            </a:r>
            <a:r>
              <a:rPr lang="en-US" dirty="0"/>
              <a:t>. </a:t>
            </a:r>
          </a:p>
        </p:txBody>
      </p:sp>
    </p:spTree>
    <p:extLst>
      <p:ext uri="{BB962C8B-B14F-4D97-AF65-F5344CB8AC3E}">
        <p14:creationId xmlns:p14="http://schemas.microsoft.com/office/powerpoint/2010/main" val="15985292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FB23E-66C1-ED60-EA50-384BFE305E8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D68906C-A5AF-1CE7-CDD5-4F3EF0E47DB5}"/>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566F6B87-25A4-95CF-8C05-D49F27DDBE5F}"/>
              </a:ext>
            </a:extLst>
          </p:cNvPr>
          <p:cNvSpPr>
            <a:spLocks noGrp="1"/>
          </p:cNvSpPr>
          <p:nvPr>
            <p:ph idx="1"/>
          </p:nvPr>
        </p:nvSpPr>
        <p:spPr>
          <a:xfrm>
            <a:off x="609600" y="1600201"/>
            <a:ext cx="10972800" cy="4525963"/>
          </a:xfrm>
        </p:spPr>
        <p:txBody>
          <a:bodyPr/>
          <a:lstStyle/>
          <a:p>
            <a:pPr marL="0" indent="0">
              <a:buNone/>
            </a:pPr>
            <a:r>
              <a:rPr lang="en-US" baseline="30000" dirty="0"/>
              <a:t>26</a:t>
            </a:r>
            <a:r>
              <a:rPr lang="en-US" dirty="0"/>
              <a:t>But the court will sit, and his power will be taken away and </a:t>
            </a:r>
            <a:r>
              <a:rPr lang="en-US" b="1" u="sng" dirty="0"/>
              <a:t>completely destroyed forever</a:t>
            </a:r>
            <a:r>
              <a:rPr lang="en-US" dirty="0"/>
              <a:t>. </a:t>
            </a:r>
          </a:p>
          <a:p>
            <a:pPr marL="0" indent="0">
              <a:buNone/>
            </a:pPr>
            <a:r>
              <a:rPr lang="en-US" baseline="30000" dirty="0"/>
              <a:t>27</a:t>
            </a:r>
            <a:r>
              <a:rPr lang="en-US" dirty="0"/>
              <a:t>Then the sovereignty, power and greatness of all the kingdoms under heaven will be handed over to the holy people of the Most High. His kingdom will be an </a:t>
            </a:r>
            <a:r>
              <a:rPr lang="en-US" b="1" u="sng" dirty="0"/>
              <a:t>everlasting kingdom</a:t>
            </a:r>
            <a:r>
              <a:rPr lang="en-US" dirty="0"/>
              <a:t>, and all rulers will worship and obey him.’ </a:t>
            </a:r>
          </a:p>
        </p:txBody>
      </p:sp>
    </p:spTree>
    <p:extLst>
      <p:ext uri="{BB962C8B-B14F-4D97-AF65-F5344CB8AC3E}">
        <p14:creationId xmlns:p14="http://schemas.microsoft.com/office/powerpoint/2010/main" val="34285396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BFB30-36EC-586E-39B6-CA22261DE75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3F7BD45-38F3-4B59-B544-210761CEE95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BDC35914-561F-5CD2-2E00-BAADD1E6CF4A}"/>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28</a:t>
            </a:r>
            <a:r>
              <a:rPr lang="en-US" kern="100" dirty="0">
                <a:effectLst/>
                <a:ea typeface="Aptos" panose="020B0004020202020204" pitchFamily="34" charset="0"/>
                <a:cs typeface="Times New Roman" panose="02020603050405020304" pitchFamily="18" charset="0"/>
              </a:rPr>
              <a:t>This is the end of the matter. I, Daniel, was deeply troubled by my thoughts, and my face turned pale, but I kept the matter to myself.</a:t>
            </a:r>
          </a:p>
        </p:txBody>
      </p:sp>
    </p:spTree>
    <p:extLst>
      <p:ext uri="{BB962C8B-B14F-4D97-AF65-F5344CB8AC3E}">
        <p14:creationId xmlns:p14="http://schemas.microsoft.com/office/powerpoint/2010/main" val="1114046820"/>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1A095-B4F8-1E56-1C34-D749E25D5E5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1734313-E30D-6582-0FE1-5D7B18145E4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3A590FB2-977C-A5CE-A68C-52A11C6726B2}"/>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a:t>
            </a:r>
            <a:r>
              <a:rPr lang="en-US" kern="100" dirty="0">
                <a:effectLst/>
                <a:ea typeface="Aptos" panose="020B0004020202020204" pitchFamily="34" charset="0"/>
                <a:cs typeface="Times New Roman" panose="02020603050405020304" pitchFamily="18" charset="0"/>
              </a:rPr>
              <a:t>The dragon stood on the shore of the sea. And I saw a beast coming out of the sea.</a:t>
            </a:r>
          </a:p>
        </p:txBody>
      </p:sp>
      <p:sp>
        <p:nvSpPr>
          <p:cNvPr id="2" name="TextBox 1">
            <a:extLst>
              <a:ext uri="{FF2B5EF4-FFF2-40B4-BE49-F238E27FC236}">
                <a16:creationId xmlns:a16="http://schemas.microsoft.com/office/drawing/2014/main" id="{6A3F9D1C-5D34-7C25-A04D-32EC4E1861DF}"/>
              </a:ext>
            </a:extLst>
          </p:cNvPr>
          <p:cNvSpPr txBox="1"/>
          <p:nvPr/>
        </p:nvSpPr>
        <p:spPr>
          <a:xfrm>
            <a:off x="2408131" y="3429000"/>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Dragon – Satan</a:t>
            </a:r>
          </a:p>
          <a:p>
            <a:pPr algn="ctr"/>
            <a:r>
              <a:rPr lang="en-US" sz="3800" dirty="0">
                <a:latin typeface="Aptos" panose="020B0004020202020204" pitchFamily="34" charset="0"/>
              </a:rPr>
              <a:t>Sea – rebellious humanity</a:t>
            </a:r>
          </a:p>
        </p:txBody>
      </p:sp>
    </p:spTree>
    <p:extLst>
      <p:ext uri="{BB962C8B-B14F-4D97-AF65-F5344CB8AC3E}">
        <p14:creationId xmlns:p14="http://schemas.microsoft.com/office/powerpoint/2010/main" val="28514175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wipe(left)">
                                      <p:cBhvr>
                                        <p:cTn id="20"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C8D4C-2247-1D55-2C27-51142018349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14EA3B2-2E53-6C07-2B7C-0FF85FF7A70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E6ED3E82-7B34-5C63-94FE-3BCDDE2DDCE9}"/>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a:t>
            </a:r>
            <a:r>
              <a:rPr lang="en-US" kern="100" dirty="0">
                <a:effectLst/>
                <a:ea typeface="Aptos" panose="020B0004020202020204" pitchFamily="34" charset="0"/>
                <a:cs typeface="Times New Roman" panose="02020603050405020304" pitchFamily="18" charset="0"/>
              </a:rPr>
              <a:t>It had ten horns and seven heads, with ten crowns on its horns, and on each head a blasphemous name.</a:t>
            </a:r>
          </a:p>
        </p:txBody>
      </p:sp>
    </p:spTree>
    <p:extLst>
      <p:ext uri="{BB962C8B-B14F-4D97-AF65-F5344CB8AC3E}">
        <p14:creationId xmlns:p14="http://schemas.microsoft.com/office/powerpoint/2010/main" val="3235884907"/>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8913EC-58FB-5D47-1D9C-A4DB48027A7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9B63B4F-28C3-C20D-5531-FA4E49C6227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91DDAB99-2672-10DC-BD98-67632415E7E2}"/>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a:t>
            </a:r>
            <a:r>
              <a:rPr lang="en-US" kern="100" dirty="0">
                <a:effectLst/>
                <a:ea typeface="Aptos" panose="020B0004020202020204" pitchFamily="34" charset="0"/>
                <a:cs typeface="Times New Roman" panose="02020603050405020304" pitchFamily="18" charset="0"/>
              </a:rPr>
              <a:t>It had ten horns</a:t>
            </a:r>
            <a:r>
              <a:rPr lang="en-US" kern="100" dirty="0">
                <a:solidFill>
                  <a:schemeClr val="tx1">
                    <a:lumMod val="50000"/>
                  </a:schemeClr>
                </a:solidFill>
                <a:effectLst/>
                <a:ea typeface="Aptos" panose="020B0004020202020204" pitchFamily="34" charset="0"/>
                <a:cs typeface="Times New Roman" panose="02020603050405020304" pitchFamily="18" charset="0"/>
              </a:rPr>
              <a:t> and seven heads, </a:t>
            </a:r>
            <a:r>
              <a:rPr lang="en-US" kern="100" dirty="0">
                <a:effectLst/>
                <a:ea typeface="Aptos" panose="020B0004020202020204" pitchFamily="34" charset="0"/>
                <a:cs typeface="Times New Roman" panose="02020603050405020304" pitchFamily="18" charset="0"/>
              </a:rPr>
              <a:t>with ten crowns on its horns</a:t>
            </a:r>
            <a:r>
              <a:rPr lang="en-US" kern="100" dirty="0">
                <a:solidFill>
                  <a:schemeClr val="tx1">
                    <a:lumMod val="50000"/>
                  </a:schemeClr>
                </a:solidFill>
                <a:effectLst/>
                <a:ea typeface="Aptos" panose="020B0004020202020204" pitchFamily="34" charset="0"/>
                <a:cs typeface="Times New Roman" panose="02020603050405020304" pitchFamily="18" charset="0"/>
              </a:rPr>
              <a:t>, and on each head a blasphemous name.</a:t>
            </a:r>
          </a:p>
        </p:txBody>
      </p:sp>
      <p:sp>
        <p:nvSpPr>
          <p:cNvPr id="4" name="TextBox 3">
            <a:extLst>
              <a:ext uri="{FF2B5EF4-FFF2-40B4-BE49-F238E27FC236}">
                <a16:creationId xmlns:a16="http://schemas.microsoft.com/office/drawing/2014/main" id="{788A941E-D641-534A-4271-A1CB41771ED3}"/>
              </a:ext>
            </a:extLst>
          </p:cNvPr>
          <p:cNvSpPr txBox="1"/>
          <p:nvPr/>
        </p:nvSpPr>
        <p:spPr>
          <a:xfrm>
            <a:off x="1765233" y="2397601"/>
            <a:ext cx="10426767" cy="4185761"/>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Rev. 17:12-14 – </a:t>
            </a:r>
            <a:r>
              <a:rPr lang="en-US" sz="3800" baseline="30000" dirty="0">
                <a:latin typeface="Aptos" panose="020B0004020202020204" pitchFamily="34" charset="0"/>
              </a:rPr>
              <a:t>12</a:t>
            </a:r>
            <a:r>
              <a:rPr lang="en-US" sz="3800" dirty="0">
                <a:latin typeface="Aptos" panose="020B0004020202020204" pitchFamily="34" charset="0"/>
              </a:rPr>
              <a:t>The ten horns you saw are ten kings who have not yet received a kingdom, but who for one hour will receive authority as kings along with the beast. </a:t>
            </a:r>
            <a:r>
              <a:rPr lang="en-US" sz="3800" baseline="30000" dirty="0">
                <a:latin typeface="Aptos" panose="020B0004020202020204" pitchFamily="34" charset="0"/>
              </a:rPr>
              <a:t>13</a:t>
            </a:r>
            <a:r>
              <a:rPr lang="en-US" sz="3800" dirty="0">
                <a:latin typeface="Aptos" panose="020B0004020202020204" pitchFamily="34" charset="0"/>
              </a:rPr>
              <a:t>They have one purpose and will give their power and authority to the beast. </a:t>
            </a:r>
            <a:r>
              <a:rPr lang="en-US" sz="3800" baseline="30000" dirty="0">
                <a:latin typeface="Aptos" panose="020B0004020202020204" pitchFamily="34" charset="0"/>
              </a:rPr>
              <a:t>14</a:t>
            </a:r>
            <a:r>
              <a:rPr lang="en-US" sz="3800" dirty="0">
                <a:latin typeface="Aptos" panose="020B0004020202020204" pitchFamily="34" charset="0"/>
              </a:rPr>
              <a:t>They will wage war with the Lamb, but the Lamb will triumph over them…</a:t>
            </a:r>
            <a:endParaRPr lang="en-US" sz="3800" baseline="30000" dirty="0">
              <a:latin typeface="Aptos" panose="020B0004020202020204" pitchFamily="34" charset="0"/>
            </a:endParaRPr>
          </a:p>
        </p:txBody>
      </p:sp>
      <p:sp>
        <p:nvSpPr>
          <p:cNvPr id="2" name="TextBox 1">
            <a:extLst>
              <a:ext uri="{FF2B5EF4-FFF2-40B4-BE49-F238E27FC236}">
                <a16:creationId xmlns:a16="http://schemas.microsoft.com/office/drawing/2014/main" id="{E4D5A8FE-F997-0346-525B-779B8F1EC058}"/>
              </a:ext>
            </a:extLst>
          </p:cNvPr>
          <p:cNvSpPr txBox="1"/>
          <p:nvPr/>
        </p:nvSpPr>
        <p:spPr>
          <a:xfrm>
            <a:off x="4082552" y="264226"/>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10 nation coalition that serves the Beast and fights Jesus</a:t>
            </a:r>
          </a:p>
        </p:txBody>
      </p:sp>
    </p:spTree>
    <p:extLst>
      <p:ext uri="{BB962C8B-B14F-4D97-AF65-F5344CB8AC3E}">
        <p14:creationId xmlns:p14="http://schemas.microsoft.com/office/powerpoint/2010/main" val="218117287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left)">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par>
                                <p:cTn id="16" presetID="10" presetClass="exit" presetSubtype="0" fill="hold" grpId="1" nodeType="withEffect">
                                  <p:stCondLst>
                                    <p:cond delay="0"/>
                                  </p:stCondLst>
                                  <p:childTnLst>
                                    <p:animEffect transition="out" filter="fade">
                                      <p:cBhvr>
                                        <p:cTn id="17" dur="500"/>
                                        <p:tgtEl>
                                          <p:spTgt spid="4">
                                            <p:txEl>
                                              <p:pRg st="0" end="0"/>
                                            </p:txEl>
                                          </p:spTgt>
                                        </p:tgtEl>
                                      </p:cBhvr>
                                    </p:animEffect>
                                    <p:set>
                                      <p:cBhvr>
                                        <p:cTn id="18" dur="1" fill="hold">
                                          <p:stCondLst>
                                            <p:cond delay="499"/>
                                          </p:stCondLst>
                                        </p:cTn>
                                        <p:tgtEl>
                                          <p:spTgt spid="4">
                                            <p:txEl>
                                              <p:pRg st="0" end="0"/>
                                            </p:txEl>
                                          </p:spTgt>
                                        </p:tgtEl>
                                        <p:attrNameLst>
                                          <p:attrName>style.visibility</p:attrName>
                                        </p:attrNameLst>
                                      </p:cBhvr>
                                      <p:to>
                                        <p:strVal val="hidden"/>
                                      </p:to>
                                    </p:set>
                                  </p:childTnLst>
                                </p:cTn>
                              </p:par>
                              <p:par>
                                <p:cTn id="19" presetID="10" presetClass="exit" presetSubtype="0" fill="hold" grpId="1" nodeType="withEffect">
                                  <p:stCondLst>
                                    <p:cond delay="0"/>
                                  </p:stCondLst>
                                  <p:childTnLst>
                                    <p:animEffect transition="out" filter="fade">
                                      <p:cBhvr>
                                        <p:cTn id="20" dur="500"/>
                                        <p:tgtEl>
                                          <p:spTgt spid="4">
                                            <p:bg/>
                                          </p:spTgt>
                                        </p:tgtEl>
                                      </p:cBhvr>
                                    </p:animEffect>
                                    <p:set>
                                      <p:cBhvr>
                                        <p:cTn id="21" dur="1" fill="hold">
                                          <p:stCondLst>
                                            <p:cond delay="499"/>
                                          </p:stCondLst>
                                        </p:cTn>
                                        <p:tgtEl>
                                          <p:spTgt spid="4">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build="allAtOnce" animBg="1"/>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D1363F-4DEE-1EBF-3C62-875E45D556B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53D922A-B970-4B03-6A0E-58A0DAFEC14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7358126B-C042-5432-8303-08EAD90FB097}"/>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solidFill>
                  <a:schemeClr val="tx1">
                    <a:lumMod val="50000"/>
                  </a:schemeClr>
                </a:solidFill>
                <a:effectLst/>
                <a:ea typeface="Aptos" panose="020B0004020202020204" pitchFamily="34" charset="0"/>
                <a:cs typeface="Times New Roman" panose="02020603050405020304" pitchFamily="18" charset="0"/>
              </a:rPr>
              <a:t>1</a:t>
            </a:r>
            <a:r>
              <a:rPr lang="en-US" kern="100" dirty="0">
                <a:solidFill>
                  <a:schemeClr val="tx1">
                    <a:lumMod val="50000"/>
                  </a:schemeClr>
                </a:solidFill>
                <a:effectLst/>
                <a:ea typeface="Aptos" panose="020B0004020202020204" pitchFamily="34" charset="0"/>
                <a:cs typeface="Times New Roman" panose="02020603050405020304" pitchFamily="18" charset="0"/>
              </a:rPr>
              <a:t>It had ten horns and </a:t>
            </a:r>
            <a:r>
              <a:rPr lang="en-US" kern="100" dirty="0">
                <a:effectLst/>
                <a:ea typeface="Aptos" panose="020B0004020202020204" pitchFamily="34" charset="0"/>
                <a:cs typeface="Times New Roman" panose="02020603050405020304" pitchFamily="18" charset="0"/>
              </a:rPr>
              <a:t>seven heads</a:t>
            </a:r>
            <a:r>
              <a:rPr lang="en-US" kern="100" dirty="0">
                <a:solidFill>
                  <a:schemeClr val="tx1">
                    <a:lumMod val="50000"/>
                  </a:schemeClr>
                </a:solidFill>
                <a:effectLst/>
                <a:ea typeface="Aptos" panose="020B0004020202020204" pitchFamily="34" charset="0"/>
                <a:cs typeface="Times New Roman" panose="02020603050405020304" pitchFamily="18" charset="0"/>
              </a:rPr>
              <a:t>, with ten crowns on its horns,</a:t>
            </a:r>
            <a:r>
              <a:rPr lang="en-US" kern="100" dirty="0">
                <a:effectLst/>
                <a:ea typeface="Aptos" panose="020B0004020202020204" pitchFamily="34" charset="0"/>
                <a:cs typeface="Times New Roman" panose="02020603050405020304" pitchFamily="18" charset="0"/>
              </a:rPr>
              <a:t> and on each head a blasphemous name.</a:t>
            </a:r>
          </a:p>
        </p:txBody>
      </p:sp>
      <p:sp>
        <p:nvSpPr>
          <p:cNvPr id="2" name="TextBox 1">
            <a:extLst>
              <a:ext uri="{FF2B5EF4-FFF2-40B4-BE49-F238E27FC236}">
                <a16:creationId xmlns:a16="http://schemas.microsoft.com/office/drawing/2014/main" id="{DD4C5B96-24F0-79B8-8E64-E2267D8881D2}"/>
              </a:ext>
            </a:extLst>
          </p:cNvPr>
          <p:cNvSpPr txBox="1"/>
          <p:nvPr/>
        </p:nvSpPr>
        <p:spPr>
          <a:xfrm>
            <a:off x="763863" y="4106108"/>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Rev. 17:10 – </a:t>
            </a:r>
            <a:r>
              <a:rPr lang="en-US" sz="3800" baseline="30000" dirty="0">
                <a:latin typeface="Aptos" panose="020B0004020202020204" pitchFamily="34" charset="0"/>
              </a:rPr>
              <a:t>10</a:t>
            </a:r>
            <a:r>
              <a:rPr lang="en-US" sz="3800" dirty="0">
                <a:latin typeface="Aptos" panose="020B0004020202020204" pitchFamily="34" charset="0"/>
              </a:rPr>
              <a:t>They are also seven kings. Five have fallen, one is, the other has not yet come; but when he does come, he must only remain for a little while. </a:t>
            </a:r>
            <a:endParaRPr lang="en-US" sz="3800" baseline="30000" dirty="0">
              <a:latin typeface="Aptos" panose="020B0004020202020204" pitchFamily="34" charset="0"/>
            </a:endParaRPr>
          </a:p>
        </p:txBody>
      </p:sp>
      <p:sp>
        <p:nvSpPr>
          <p:cNvPr id="3" name="TextBox 2">
            <a:extLst>
              <a:ext uri="{FF2B5EF4-FFF2-40B4-BE49-F238E27FC236}">
                <a16:creationId xmlns:a16="http://schemas.microsoft.com/office/drawing/2014/main" id="{14B83085-EAF3-1498-B8A4-5CE44B82CF3A}"/>
              </a:ext>
            </a:extLst>
          </p:cNvPr>
          <p:cNvSpPr txBox="1"/>
          <p:nvPr/>
        </p:nvSpPr>
        <p:spPr>
          <a:xfrm>
            <a:off x="2408131" y="3090446"/>
            <a:ext cx="7375738"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One final dominant world empire </a:t>
            </a:r>
          </a:p>
        </p:txBody>
      </p:sp>
    </p:spTree>
    <p:extLst>
      <p:ext uri="{BB962C8B-B14F-4D97-AF65-F5344CB8AC3E}">
        <p14:creationId xmlns:p14="http://schemas.microsoft.com/office/powerpoint/2010/main" val="410005950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22" presetClass="entr" presetSubtype="8"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left)">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par>
                                <p:cTn id="16" presetID="10" presetClass="exit" presetSubtype="0" fill="hold" grpId="1" nodeType="withEffect">
                                  <p:stCondLst>
                                    <p:cond delay="0"/>
                                  </p:stCondLst>
                                  <p:childTnLst>
                                    <p:animEffect transition="out" filter="fade">
                                      <p:cBhvr>
                                        <p:cTn id="17" dur="500"/>
                                        <p:tgtEl>
                                          <p:spTgt spid="2">
                                            <p:txEl>
                                              <p:pRg st="0" end="0"/>
                                            </p:txEl>
                                          </p:spTgt>
                                        </p:tgtEl>
                                      </p:cBhvr>
                                    </p:animEffect>
                                    <p:set>
                                      <p:cBhvr>
                                        <p:cTn id="18" dur="1" fill="hold">
                                          <p:stCondLst>
                                            <p:cond delay="499"/>
                                          </p:stCondLst>
                                        </p:cTn>
                                        <p:tgtEl>
                                          <p:spTgt spid="2">
                                            <p:txEl>
                                              <p:pRg st="0" end="0"/>
                                            </p:txEl>
                                          </p:spTgt>
                                        </p:tgtEl>
                                        <p:attrNameLst>
                                          <p:attrName>style.visibility</p:attrName>
                                        </p:attrNameLst>
                                      </p:cBhvr>
                                      <p:to>
                                        <p:strVal val="hidden"/>
                                      </p:to>
                                    </p:set>
                                  </p:childTnLst>
                                </p:cTn>
                              </p:par>
                              <p:par>
                                <p:cTn id="19" presetID="10" presetClass="exit" presetSubtype="0" fill="hold" grpId="1" nodeType="withEffect">
                                  <p:stCondLst>
                                    <p:cond delay="0"/>
                                  </p:stCondLst>
                                  <p:childTnLst>
                                    <p:animEffect transition="out" filter="fade">
                                      <p:cBhvr>
                                        <p:cTn id="20" dur="500"/>
                                        <p:tgtEl>
                                          <p:spTgt spid="2">
                                            <p:bg/>
                                          </p:spTgt>
                                        </p:tgtEl>
                                      </p:cBhvr>
                                    </p:animEffect>
                                    <p:set>
                                      <p:cBhvr>
                                        <p:cTn id="21" dur="1" fill="hold">
                                          <p:stCondLst>
                                            <p:cond delay="499"/>
                                          </p:stCondLst>
                                        </p:cTn>
                                        <p:tgtEl>
                                          <p:spTgt spid="2">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build="allAtOnce"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4705C-3D26-76E5-02DF-CA8A6A4D097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22DD265-91DE-B4B5-48F3-47C554D42B6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66C9A1DD-CDE9-9157-AC67-E76651C3A2A3}"/>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2</a:t>
            </a:r>
            <a:r>
              <a:rPr lang="en-US" kern="100" dirty="0">
                <a:effectLst/>
                <a:ea typeface="Aptos" panose="020B0004020202020204" pitchFamily="34" charset="0"/>
                <a:cs typeface="Times New Roman" panose="02020603050405020304" pitchFamily="18" charset="0"/>
              </a:rPr>
              <a:t>The beast I saw resembled a leopard, but had feet like those of a bear and a mouth like that of a lion. </a:t>
            </a:r>
          </a:p>
        </p:txBody>
      </p:sp>
      <p:sp>
        <p:nvSpPr>
          <p:cNvPr id="2" name="TextBox 1">
            <a:extLst>
              <a:ext uri="{FF2B5EF4-FFF2-40B4-BE49-F238E27FC236}">
                <a16:creationId xmlns:a16="http://schemas.microsoft.com/office/drawing/2014/main" id="{584D8589-9CFB-ED03-55AE-851289115B0E}"/>
              </a:ext>
            </a:extLst>
          </p:cNvPr>
          <p:cNvSpPr txBox="1"/>
          <p:nvPr/>
        </p:nvSpPr>
        <p:spPr>
          <a:xfrm>
            <a:off x="2408131" y="3429000"/>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Resembles dominant world empires from the past</a:t>
            </a:r>
          </a:p>
        </p:txBody>
      </p:sp>
    </p:spTree>
    <p:extLst>
      <p:ext uri="{BB962C8B-B14F-4D97-AF65-F5344CB8AC3E}">
        <p14:creationId xmlns:p14="http://schemas.microsoft.com/office/powerpoint/2010/main" val="142575007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03DDF-92CF-CF39-42BC-3AFB8DF4A4C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C817EFB-CA26-B903-8D24-499AE2DAA2C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Apocalyptic Literature</a:t>
            </a:r>
          </a:p>
        </p:txBody>
      </p:sp>
      <p:sp>
        <p:nvSpPr>
          <p:cNvPr id="7" name="Content Placeholder 2">
            <a:extLst>
              <a:ext uri="{FF2B5EF4-FFF2-40B4-BE49-F238E27FC236}">
                <a16:creationId xmlns:a16="http://schemas.microsoft.com/office/drawing/2014/main" id="{8234C9B5-6C91-1D8F-6982-FB8A5C9FF5D9}"/>
              </a:ext>
            </a:extLst>
          </p:cNvPr>
          <p:cNvSpPr>
            <a:spLocks noGrp="1"/>
          </p:cNvSpPr>
          <p:nvPr>
            <p:ph idx="1"/>
          </p:nvPr>
        </p:nvSpPr>
        <p:spPr>
          <a:xfrm>
            <a:off x="609600" y="1600201"/>
            <a:ext cx="10972800" cy="4525963"/>
          </a:xfrm>
        </p:spPr>
        <p:txBody>
          <a:bodyPr/>
          <a:lstStyle/>
          <a:p>
            <a:r>
              <a:rPr lang="en-US" dirty="0"/>
              <a:t>Symbolism</a:t>
            </a:r>
          </a:p>
          <a:p>
            <a:r>
              <a:rPr lang="en-US" dirty="0"/>
              <a:t>Rooted in Old Testament references</a:t>
            </a:r>
          </a:p>
        </p:txBody>
      </p:sp>
    </p:spTree>
    <p:extLst>
      <p:ext uri="{BB962C8B-B14F-4D97-AF65-F5344CB8AC3E}">
        <p14:creationId xmlns:p14="http://schemas.microsoft.com/office/powerpoint/2010/main" val="8372277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AE49F-A490-DD83-D671-3CAAF5E54C09}"/>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BFDED69-2602-45CD-88C0-F0915881F67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314D8D64-77C8-8B79-1735-8CE0FB4A0334}"/>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2</a:t>
            </a:r>
            <a:r>
              <a:rPr lang="en-US" kern="100" dirty="0">
                <a:effectLst/>
                <a:ea typeface="Aptos" panose="020B0004020202020204" pitchFamily="34" charset="0"/>
                <a:cs typeface="Times New Roman" panose="02020603050405020304" pitchFamily="18" charset="0"/>
              </a:rPr>
              <a:t>The dragon gave the beast his power and his throne and great authority.</a:t>
            </a:r>
          </a:p>
        </p:txBody>
      </p:sp>
      <p:sp>
        <p:nvSpPr>
          <p:cNvPr id="2" name="TextBox 1">
            <a:extLst>
              <a:ext uri="{FF2B5EF4-FFF2-40B4-BE49-F238E27FC236}">
                <a16:creationId xmlns:a16="http://schemas.microsoft.com/office/drawing/2014/main" id="{4F479405-2781-80AB-E248-F562BB9CA6D6}"/>
              </a:ext>
            </a:extLst>
          </p:cNvPr>
          <p:cNvSpPr txBox="1"/>
          <p:nvPr/>
        </p:nvSpPr>
        <p:spPr>
          <a:xfrm>
            <a:off x="2408131" y="3429000"/>
            <a:ext cx="7375738"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Empowered by Satan </a:t>
            </a:r>
            <a:r>
              <a:rPr lang="en-US" sz="3200" dirty="0">
                <a:latin typeface="Aptos" panose="020B0004020202020204" pitchFamily="34" charset="0"/>
              </a:rPr>
              <a:t>(Rev. 12:3)</a:t>
            </a:r>
            <a:endParaRPr lang="en-US" sz="3800" dirty="0">
              <a:latin typeface="Aptos" panose="020B0004020202020204" pitchFamily="34" charset="0"/>
            </a:endParaRPr>
          </a:p>
        </p:txBody>
      </p:sp>
    </p:spTree>
    <p:extLst>
      <p:ext uri="{BB962C8B-B14F-4D97-AF65-F5344CB8AC3E}">
        <p14:creationId xmlns:p14="http://schemas.microsoft.com/office/powerpoint/2010/main" val="69606831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ED320-389C-093D-0037-4BFE57B49D8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07D6074-0C99-06FD-387A-1AFEFF0C159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A0855848-076F-72CB-6CB1-9144A8AA234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3</a:t>
            </a:r>
            <a:r>
              <a:rPr lang="en-US" kern="100" dirty="0">
                <a:effectLst/>
                <a:ea typeface="Aptos" panose="020B0004020202020204" pitchFamily="34" charset="0"/>
                <a:cs typeface="Times New Roman" panose="02020603050405020304" pitchFamily="18" charset="0"/>
              </a:rPr>
              <a:t>One of the heads of the beast seemed to have had a fatal wound, but the fatal wound had been healed. </a:t>
            </a:r>
          </a:p>
        </p:txBody>
      </p:sp>
    </p:spTree>
    <p:extLst>
      <p:ext uri="{BB962C8B-B14F-4D97-AF65-F5344CB8AC3E}">
        <p14:creationId xmlns:p14="http://schemas.microsoft.com/office/powerpoint/2010/main" val="2512756648"/>
      </p:ext>
    </p:extLst>
  </p:cSld>
  <p:clrMapOvr>
    <a:masterClrMapping/>
  </p:clrMapOvr>
  <p:transition spd="slow">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95FFC-D2AD-BCCB-8338-26B50528270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81C94B7-1379-48FA-1C12-9A33D260653D}"/>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878A7022-A2B4-9BF7-CD5F-F4A66A6A55A5}"/>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3</a:t>
            </a:r>
            <a:r>
              <a:rPr lang="en-US" kern="100" dirty="0">
                <a:effectLst/>
                <a:ea typeface="Aptos" panose="020B0004020202020204" pitchFamily="34" charset="0"/>
                <a:cs typeface="Times New Roman" panose="02020603050405020304" pitchFamily="18" charset="0"/>
              </a:rPr>
              <a:t>The whole world was filled with wonder and followed the beast. </a:t>
            </a:r>
          </a:p>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4</a:t>
            </a:r>
            <a:r>
              <a:rPr lang="en-US" kern="100" dirty="0">
                <a:effectLst/>
                <a:ea typeface="Aptos" panose="020B0004020202020204" pitchFamily="34" charset="0"/>
                <a:cs typeface="Times New Roman" panose="02020603050405020304" pitchFamily="18" charset="0"/>
              </a:rPr>
              <a:t>People worshiped the dragon because he had given authority to the beast, and they also worshiped the beast and asked, “Who is like the beast? Who can wage war against it?” </a:t>
            </a:r>
          </a:p>
        </p:txBody>
      </p:sp>
      <p:sp>
        <p:nvSpPr>
          <p:cNvPr id="2" name="TextBox 1">
            <a:extLst>
              <a:ext uri="{FF2B5EF4-FFF2-40B4-BE49-F238E27FC236}">
                <a16:creationId xmlns:a16="http://schemas.microsoft.com/office/drawing/2014/main" id="{A31885DA-B59D-6504-C2A5-0416C79A1430}"/>
              </a:ext>
            </a:extLst>
          </p:cNvPr>
          <p:cNvSpPr txBox="1"/>
          <p:nvPr/>
        </p:nvSpPr>
        <p:spPr>
          <a:xfrm>
            <a:off x="4004948" y="274638"/>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Charismatic, personable, wise, powerful</a:t>
            </a:r>
          </a:p>
        </p:txBody>
      </p:sp>
    </p:spTree>
    <p:extLst>
      <p:ext uri="{BB962C8B-B14F-4D97-AF65-F5344CB8AC3E}">
        <p14:creationId xmlns:p14="http://schemas.microsoft.com/office/powerpoint/2010/main" val="40796536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5E5D0-998A-C72F-C768-E8327F6BFE9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6EED1F5-EFEB-973E-CD59-312286519C1E}"/>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D4A48670-D266-B279-14B6-A1158AFAED4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5</a:t>
            </a:r>
            <a:r>
              <a:rPr lang="en-US" kern="100" dirty="0">
                <a:effectLst/>
                <a:ea typeface="Aptos" panose="020B0004020202020204" pitchFamily="34" charset="0"/>
                <a:cs typeface="Times New Roman" panose="02020603050405020304" pitchFamily="18" charset="0"/>
              </a:rPr>
              <a:t>The beast was given a mouth to utter proud words and blasphemies and to exercise its authority for forty-two months. </a:t>
            </a:r>
          </a:p>
        </p:txBody>
      </p:sp>
      <p:sp>
        <p:nvSpPr>
          <p:cNvPr id="2" name="TextBox 1">
            <a:extLst>
              <a:ext uri="{FF2B5EF4-FFF2-40B4-BE49-F238E27FC236}">
                <a16:creationId xmlns:a16="http://schemas.microsoft.com/office/drawing/2014/main" id="{96B9DA69-EC07-EB9F-7C22-923A17BB948E}"/>
              </a:ext>
            </a:extLst>
          </p:cNvPr>
          <p:cNvSpPr txBox="1"/>
          <p:nvPr/>
        </p:nvSpPr>
        <p:spPr>
          <a:xfrm>
            <a:off x="2408131" y="3429000"/>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Daniel’s little horn and John’s beast are the same person</a:t>
            </a:r>
          </a:p>
        </p:txBody>
      </p:sp>
    </p:spTree>
    <p:extLst>
      <p:ext uri="{BB962C8B-B14F-4D97-AF65-F5344CB8AC3E}">
        <p14:creationId xmlns:p14="http://schemas.microsoft.com/office/powerpoint/2010/main" val="295707142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68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LITTLE HORN</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569660"/>
          </a:xfrm>
          <a:prstGeom prst="rect">
            <a:avLst/>
          </a:prstGeom>
          <a:noFill/>
          <a:ln w="25400">
            <a:noFill/>
          </a:ln>
        </p:spPr>
        <p:txBody>
          <a:bodyPr wrap="square" rtlCol="0">
            <a:spAutoFit/>
          </a:bodyPr>
          <a:lstStyle/>
          <a:p>
            <a:pPr algn="ctr"/>
            <a:r>
              <a:rPr lang="en-US" sz="9600" dirty="0">
                <a:latin typeface="Haettenschweiler" panose="020B0706040902060204" pitchFamily="34" charset="0"/>
              </a:rPr>
              <a:t>BEAST</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3.5 year reign </a:t>
            </a:r>
            <a:r>
              <a:rPr lang="en-US" sz="4800" dirty="0">
                <a:latin typeface="Haettenschweiler" panose="020B0706040902060204" pitchFamily="34" charset="0"/>
              </a:rPr>
              <a:t>(7:25)</a:t>
            </a:r>
            <a:endParaRPr lang="en-US" sz="6000" dirty="0">
              <a:latin typeface="Haettenschweiler" panose="020B0706040902060204" pitchFamily="34" charset="0"/>
            </a:endParaRPr>
          </a:p>
        </p:txBody>
      </p:sp>
      <p:sp>
        <p:nvSpPr>
          <p:cNvPr id="3" name="TextBox 2">
            <a:extLst>
              <a:ext uri="{FF2B5EF4-FFF2-40B4-BE49-F238E27FC236}">
                <a16:creationId xmlns:a16="http://schemas.microsoft.com/office/drawing/2014/main" id="{202423A8-2426-3AD3-ED62-6EA555095551}"/>
              </a:ext>
            </a:extLst>
          </p:cNvPr>
          <p:cNvSpPr txBox="1"/>
          <p:nvPr/>
        </p:nvSpPr>
        <p:spPr>
          <a:xfrm>
            <a:off x="0" y="2815486"/>
            <a:ext cx="6095999" cy="1938992"/>
          </a:xfrm>
          <a:prstGeom prst="rect">
            <a:avLst/>
          </a:prstGeom>
          <a:noFill/>
          <a:ln w="25400">
            <a:noFill/>
          </a:ln>
        </p:spPr>
        <p:txBody>
          <a:bodyPr wrap="square" rtlCol="0">
            <a:spAutoFit/>
          </a:bodyPr>
          <a:lstStyle/>
          <a:p>
            <a:r>
              <a:rPr lang="en-US" sz="6000" dirty="0">
                <a:latin typeface="Haettenschweiler" panose="020B0706040902060204" pitchFamily="34" charset="0"/>
              </a:rPr>
              <a:t>Arise from 10-nation power </a:t>
            </a:r>
            <a:r>
              <a:rPr lang="en-US" sz="4800" dirty="0">
                <a:latin typeface="Haettenschweiler" panose="020B0706040902060204" pitchFamily="34" charset="0"/>
              </a:rPr>
              <a:t>(7:7,23-24)</a:t>
            </a:r>
            <a:endParaRPr lang="en-US" sz="6000" dirty="0">
              <a:latin typeface="Haettenschweiler" panose="020B0706040902060204" pitchFamily="34" charset="0"/>
            </a:endParaRPr>
          </a:p>
        </p:txBody>
      </p:sp>
      <p:sp>
        <p:nvSpPr>
          <p:cNvPr id="9" name="TextBox 8">
            <a:extLst>
              <a:ext uri="{FF2B5EF4-FFF2-40B4-BE49-F238E27FC236}">
                <a16:creationId xmlns:a16="http://schemas.microsoft.com/office/drawing/2014/main" id="{6BB4F213-098C-6B76-1C8E-B30644C2077A}"/>
              </a:ext>
            </a:extLst>
          </p:cNvPr>
          <p:cNvSpPr txBox="1"/>
          <p:nvPr/>
        </p:nvSpPr>
        <p:spPr>
          <a:xfrm>
            <a:off x="0" y="4882299"/>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Blaspheme God </a:t>
            </a:r>
            <a:r>
              <a:rPr lang="en-US" sz="4800" dirty="0">
                <a:latin typeface="Haettenschweiler" panose="020B0706040902060204" pitchFamily="34" charset="0"/>
              </a:rPr>
              <a:t>(7:25)</a:t>
            </a:r>
            <a:endParaRPr lang="en-US" sz="60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4"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3.5 year reign </a:t>
            </a:r>
            <a:r>
              <a:rPr lang="en-US" sz="4800" dirty="0">
                <a:latin typeface="Haettenschweiler" panose="020B0706040902060204" pitchFamily="34" charset="0"/>
              </a:rPr>
              <a:t>(13:5)</a:t>
            </a:r>
            <a:endParaRPr lang="en-US" sz="6000" dirty="0">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3" y="2815486"/>
            <a:ext cx="6095999" cy="1938992"/>
          </a:xfrm>
          <a:prstGeom prst="rect">
            <a:avLst/>
          </a:prstGeom>
          <a:noFill/>
          <a:ln w="25400">
            <a:noFill/>
          </a:ln>
        </p:spPr>
        <p:txBody>
          <a:bodyPr wrap="square" rtlCol="0">
            <a:spAutoFit/>
          </a:bodyPr>
          <a:lstStyle/>
          <a:p>
            <a:r>
              <a:rPr lang="en-US" sz="6000" dirty="0">
                <a:latin typeface="Haettenschweiler" panose="020B0706040902060204" pitchFamily="34" charset="0"/>
              </a:rPr>
              <a:t>Arise from 10-nation power </a:t>
            </a:r>
            <a:r>
              <a:rPr lang="en-US" sz="4800" dirty="0">
                <a:latin typeface="Haettenschweiler" panose="020B0706040902060204" pitchFamily="34" charset="0"/>
              </a:rPr>
              <a:t>(13:1)</a:t>
            </a:r>
            <a:endParaRPr lang="en-US" sz="6000" dirty="0">
              <a:latin typeface="Haettenschweiler" panose="020B0706040902060204" pitchFamily="34" charset="0"/>
            </a:endParaRP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3" y="4882298"/>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Blaspheme God </a:t>
            </a:r>
            <a:r>
              <a:rPr lang="en-US" sz="4800" dirty="0">
                <a:latin typeface="Haettenschweiler" panose="020B0706040902060204" pitchFamily="34" charset="0"/>
              </a:rPr>
              <a:t>(13:5)</a:t>
            </a:r>
            <a:endParaRPr lang="en-US" sz="6000" dirty="0">
              <a:latin typeface="Haettenschweiler" panose="020B0706040902060204" pitchFamily="34" charset="0"/>
            </a:endParaRPr>
          </a:p>
        </p:txBody>
      </p:sp>
    </p:spTree>
    <p:extLst>
      <p:ext uri="{BB962C8B-B14F-4D97-AF65-F5344CB8AC3E}">
        <p14:creationId xmlns:p14="http://schemas.microsoft.com/office/powerpoint/2010/main" val="405332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C4016-7DE1-F912-06BA-5EF8A124F17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B7D1398-A89F-D13C-0564-D65A2DDD6872}"/>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D3C42E23-B69A-5D9E-7C26-02E367C9C9D0}"/>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5</a:t>
            </a:r>
            <a:r>
              <a:rPr lang="en-US" kern="100" dirty="0">
                <a:effectLst/>
                <a:ea typeface="Aptos" panose="020B0004020202020204" pitchFamily="34" charset="0"/>
                <a:cs typeface="Times New Roman" panose="02020603050405020304" pitchFamily="18" charset="0"/>
              </a:rPr>
              <a:t>The beast was given a mouth to utter proud words and blasphemies and to exercise its authority for forty-two months. </a:t>
            </a:r>
          </a:p>
        </p:txBody>
      </p:sp>
      <p:sp>
        <p:nvSpPr>
          <p:cNvPr id="2" name="TextBox 1">
            <a:extLst>
              <a:ext uri="{FF2B5EF4-FFF2-40B4-BE49-F238E27FC236}">
                <a16:creationId xmlns:a16="http://schemas.microsoft.com/office/drawing/2014/main" id="{4D3CB220-3926-F214-1029-A05E6E24C113}"/>
              </a:ext>
            </a:extLst>
          </p:cNvPr>
          <p:cNvSpPr txBox="1"/>
          <p:nvPr/>
        </p:nvSpPr>
        <p:spPr>
          <a:xfrm>
            <a:off x="2408131" y="3429000"/>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This person is known as the “Antichrist” </a:t>
            </a:r>
            <a:r>
              <a:rPr lang="en-US" sz="3200" dirty="0">
                <a:latin typeface="Aptos" panose="020B0004020202020204" pitchFamily="34" charset="0"/>
              </a:rPr>
              <a:t>(1 John 2:18)</a:t>
            </a:r>
            <a:endParaRPr lang="en-US" sz="3800" dirty="0">
              <a:latin typeface="Aptos" panose="020B0004020202020204" pitchFamily="34" charset="0"/>
            </a:endParaRPr>
          </a:p>
        </p:txBody>
      </p:sp>
    </p:spTree>
    <p:extLst>
      <p:ext uri="{BB962C8B-B14F-4D97-AF65-F5344CB8AC3E}">
        <p14:creationId xmlns:p14="http://schemas.microsoft.com/office/powerpoint/2010/main" val="7032101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76C49F-7044-389E-256F-59BAABECAC4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9E4A0C0-B657-916A-F5C7-46A7ED1D080E}"/>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8D0BD4E5-33FE-8643-0F80-8C8B3F1C3449}"/>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5</a:t>
            </a:r>
            <a:r>
              <a:rPr lang="en-US" kern="100" dirty="0">
                <a:effectLst/>
                <a:ea typeface="Aptos" panose="020B0004020202020204" pitchFamily="34" charset="0"/>
                <a:cs typeface="Times New Roman" panose="02020603050405020304" pitchFamily="18" charset="0"/>
              </a:rPr>
              <a:t>The beast was given a mouth to utter proud words and blasphemies and to exercise its authority for forty-two months. </a:t>
            </a:r>
          </a:p>
        </p:txBody>
      </p:sp>
      <p:sp>
        <p:nvSpPr>
          <p:cNvPr id="2" name="TextBox 1">
            <a:extLst>
              <a:ext uri="{FF2B5EF4-FFF2-40B4-BE49-F238E27FC236}">
                <a16:creationId xmlns:a16="http://schemas.microsoft.com/office/drawing/2014/main" id="{28C8E062-4D3F-FEA4-8BF7-E165B7215D39}"/>
              </a:ext>
            </a:extLst>
          </p:cNvPr>
          <p:cNvSpPr txBox="1"/>
          <p:nvPr/>
        </p:nvSpPr>
        <p:spPr>
          <a:xfrm>
            <a:off x="2408131" y="3429000"/>
            <a:ext cx="7375738"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The Antichrist represents Satan to the watching world</a:t>
            </a:r>
          </a:p>
        </p:txBody>
      </p:sp>
    </p:spTree>
    <p:extLst>
      <p:ext uri="{BB962C8B-B14F-4D97-AF65-F5344CB8AC3E}">
        <p14:creationId xmlns:p14="http://schemas.microsoft.com/office/powerpoint/2010/main" val="503762382"/>
      </p:ext>
    </p:extLst>
  </p:cSld>
  <p:clrMapOvr>
    <a:masterClrMapping/>
  </p:clrMapOvr>
  <p:transition spd="slow">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B2AED-452C-5763-485A-721F8CEEEA6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2A11AB9-AF06-5B8F-CFF9-52A0A6907FF9}"/>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2422F701-AB13-4128-2A17-5F2D7E00E6C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6</a:t>
            </a:r>
            <a:r>
              <a:rPr lang="en-US" kern="100" dirty="0">
                <a:effectLst/>
                <a:ea typeface="Aptos" panose="020B0004020202020204" pitchFamily="34" charset="0"/>
                <a:cs typeface="Times New Roman" panose="02020603050405020304" pitchFamily="18" charset="0"/>
              </a:rPr>
              <a:t>It opened its mouth to blaspheme God, and to slander his name and his dwelling place and those who live in heaven. </a:t>
            </a:r>
          </a:p>
        </p:txBody>
      </p:sp>
      <p:sp>
        <p:nvSpPr>
          <p:cNvPr id="2" name="TextBox 1">
            <a:extLst>
              <a:ext uri="{FF2B5EF4-FFF2-40B4-BE49-F238E27FC236}">
                <a16:creationId xmlns:a16="http://schemas.microsoft.com/office/drawing/2014/main" id="{D9C61218-910C-2C99-855D-6059247CAC5D}"/>
              </a:ext>
            </a:extLst>
          </p:cNvPr>
          <p:cNvSpPr txBox="1"/>
          <p:nvPr/>
        </p:nvSpPr>
        <p:spPr>
          <a:xfrm>
            <a:off x="1423398" y="3429000"/>
            <a:ext cx="9345204" cy="1169551"/>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Commits the “Abomination of Desolation” </a:t>
            </a:r>
            <a:r>
              <a:rPr lang="en-US" sz="3200" dirty="0">
                <a:latin typeface="Aptos" panose="020B0004020202020204" pitchFamily="34" charset="0"/>
              </a:rPr>
              <a:t>(Dan. 9:27; Mt. 24:15; 2 Thess. 2:4)</a:t>
            </a:r>
            <a:endParaRPr lang="en-US" sz="3800" dirty="0">
              <a:latin typeface="Aptos" panose="020B0004020202020204" pitchFamily="34" charset="0"/>
            </a:endParaRPr>
          </a:p>
        </p:txBody>
      </p:sp>
      <p:sp>
        <p:nvSpPr>
          <p:cNvPr id="3" name="TextBox 2">
            <a:extLst>
              <a:ext uri="{FF2B5EF4-FFF2-40B4-BE49-F238E27FC236}">
                <a16:creationId xmlns:a16="http://schemas.microsoft.com/office/drawing/2014/main" id="{6F1C2B2A-951C-CCD0-0DD1-BDA9BA2C6D23}"/>
              </a:ext>
            </a:extLst>
          </p:cNvPr>
          <p:cNvSpPr txBox="1"/>
          <p:nvPr/>
        </p:nvSpPr>
        <p:spPr>
          <a:xfrm>
            <a:off x="882616" y="3271180"/>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2 Thess. 2:4 – </a:t>
            </a:r>
            <a:r>
              <a:rPr lang="en-US" sz="3800" baseline="30000" dirty="0">
                <a:latin typeface="Aptos" panose="020B0004020202020204" pitchFamily="34" charset="0"/>
              </a:rPr>
              <a:t>4</a:t>
            </a:r>
            <a:r>
              <a:rPr lang="en-US" sz="3800" dirty="0">
                <a:latin typeface="Aptos" panose="020B0004020202020204" pitchFamily="34" charset="0"/>
              </a:rPr>
              <a:t>he will oppose and will exalt himself over everything that is called God or is worshiped, so that he sets himself up in God’s temple, proclaiming himself to be God.</a:t>
            </a:r>
            <a:endParaRPr lang="en-US" sz="3800" baseline="30000" dirty="0">
              <a:latin typeface="Aptos" panose="020B0004020202020204" pitchFamily="34" charset="0"/>
            </a:endParaRPr>
          </a:p>
        </p:txBody>
      </p:sp>
    </p:spTree>
    <p:extLst>
      <p:ext uri="{BB962C8B-B14F-4D97-AF65-F5344CB8AC3E}">
        <p14:creationId xmlns:p14="http://schemas.microsoft.com/office/powerpoint/2010/main" val="221784684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77AA7-91F2-9262-C444-23BB487BFF9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BB469B3-D082-87F1-935E-99F1E29F139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DFF472D0-585F-12D9-1F53-D8E316EA0E96}"/>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7</a:t>
            </a:r>
            <a:r>
              <a:rPr lang="en-US" kern="100" dirty="0">
                <a:effectLst/>
                <a:ea typeface="Aptos" panose="020B0004020202020204" pitchFamily="34" charset="0"/>
                <a:cs typeface="Times New Roman" panose="02020603050405020304" pitchFamily="18" charset="0"/>
              </a:rPr>
              <a:t>It was given power to wage war against God’s holy people and to conquer them.</a:t>
            </a:r>
          </a:p>
        </p:txBody>
      </p:sp>
    </p:spTree>
    <p:extLst>
      <p:ext uri="{BB962C8B-B14F-4D97-AF65-F5344CB8AC3E}">
        <p14:creationId xmlns:p14="http://schemas.microsoft.com/office/powerpoint/2010/main" val="221507691"/>
      </p:ext>
    </p:extLst>
  </p:cSld>
  <p:clrMapOvr>
    <a:masterClrMapping/>
  </p:clrMapOvr>
  <p:transition spd="slow">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894D5C-40C2-365E-9A33-B1F49D75B3E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CDB17A7-D196-40EB-8E50-BA05BD7333ED}"/>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E2F7E895-2869-E2FC-CBF5-A3A92CD0C132}"/>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7</a:t>
            </a:r>
            <a:r>
              <a:rPr lang="en-US" kern="100" dirty="0">
                <a:effectLst/>
                <a:ea typeface="Aptos" panose="020B0004020202020204" pitchFamily="34" charset="0"/>
                <a:cs typeface="Times New Roman" panose="02020603050405020304" pitchFamily="18" charset="0"/>
              </a:rPr>
              <a:t>And it was given authority over every tribe, people, language and nation. </a:t>
            </a:r>
          </a:p>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8</a:t>
            </a:r>
            <a:r>
              <a:rPr lang="en-US" kern="100" dirty="0">
                <a:effectLst/>
                <a:ea typeface="Aptos" panose="020B0004020202020204" pitchFamily="34" charset="0"/>
                <a:cs typeface="Times New Roman" panose="02020603050405020304" pitchFamily="18" charset="0"/>
              </a:rPr>
              <a:t>All inhabitants of the earth will worship the beast – all whose names have not been written in the Lamb’s book of life, the Lamb who was slain from the creation of the world. </a:t>
            </a:r>
          </a:p>
        </p:txBody>
      </p:sp>
      <p:sp>
        <p:nvSpPr>
          <p:cNvPr id="2" name="TextBox 1">
            <a:extLst>
              <a:ext uri="{FF2B5EF4-FFF2-40B4-BE49-F238E27FC236}">
                <a16:creationId xmlns:a16="http://schemas.microsoft.com/office/drawing/2014/main" id="{AFF1D05D-0DD9-BE4B-9105-31E4A5DAB1D4}"/>
              </a:ext>
            </a:extLst>
          </p:cNvPr>
          <p:cNvSpPr txBox="1"/>
          <p:nvPr/>
        </p:nvSpPr>
        <p:spPr>
          <a:xfrm>
            <a:off x="6448503" y="507584"/>
            <a:ext cx="5364269"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Controls entire world</a:t>
            </a:r>
          </a:p>
        </p:txBody>
      </p:sp>
      <p:sp>
        <p:nvSpPr>
          <p:cNvPr id="3" name="TextBox 2">
            <a:extLst>
              <a:ext uri="{FF2B5EF4-FFF2-40B4-BE49-F238E27FC236}">
                <a16:creationId xmlns:a16="http://schemas.microsoft.com/office/drawing/2014/main" id="{AE668116-BC2B-9819-2C59-B46C7AFCF0CF}"/>
              </a:ext>
            </a:extLst>
          </p:cNvPr>
          <p:cNvSpPr txBox="1"/>
          <p:nvPr/>
        </p:nvSpPr>
        <p:spPr>
          <a:xfrm>
            <a:off x="5130066" y="5171803"/>
            <a:ext cx="6452334"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Religious component to reign</a:t>
            </a:r>
          </a:p>
        </p:txBody>
      </p:sp>
    </p:spTree>
    <p:extLst>
      <p:ext uri="{BB962C8B-B14F-4D97-AF65-F5344CB8AC3E}">
        <p14:creationId xmlns:p14="http://schemas.microsoft.com/office/powerpoint/2010/main" val="197979715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010DB-42F9-60E9-ED3D-C5DF6570EC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81FCE9-2BED-C681-E7EB-A3D9BA049A1D}"/>
              </a:ext>
            </a:extLst>
          </p:cNvPr>
          <p:cNvSpPr>
            <a:spLocks noGrp="1"/>
          </p:cNvSpPr>
          <p:nvPr>
            <p:ph idx="1"/>
          </p:nvPr>
        </p:nvSpPr>
        <p:spPr>
          <a:xfrm>
            <a:off x="3723640" y="2136140"/>
            <a:ext cx="4744720" cy="2585719"/>
          </a:xfrm>
        </p:spPr>
        <p:txBody>
          <a:bodyPr/>
          <a:lstStyle/>
          <a:p>
            <a:pPr marL="0" indent="0">
              <a:buNone/>
            </a:pPr>
            <a:r>
              <a:rPr lang="en-US" altLang="en-US" sz="19900" dirty="0">
                <a:latin typeface="Haettenschweiler" panose="020B0706040902060204" pitchFamily="34" charset="0"/>
              </a:rPr>
              <a:t>95 AD</a:t>
            </a:r>
            <a:endParaRPr lang="en-US" dirty="0"/>
          </a:p>
        </p:txBody>
      </p:sp>
    </p:spTree>
    <p:extLst>
      <p:ext uri="{BB962C8B-B14F-4D97-AF65-F5344CB8AC3E}">
        <p14:creationId xmlns:p14="http://schemas.microsoft.com/office/powerpoint/2010/main" val="1688270143"/>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A1C7C5-A068-9995-83D6-6E9E407D2DA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34549C70-C1D0-E075-9347-850D59B11A3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B7368D16-6FC0-43F8-99FB-A7311B0D6DE1}"/>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9</a:t>
            </a:r>
            <a:r>
              <a:rPr lang="en-US" kern="100" dirty="0">
                <a:effectLst/>
                <a:ea typeface="Aptos" panose="020B0004020202020204" pitchFamily="34" charset="0"/>
                <a:cs typeface="Times New Roman" panose="02020603050405020304" pitchFamily="18" charset="0"/>
              </a:rPr>
              <a:t>Whoever has ears, let them hear. </a:t>
            </a:r>
          </a:p>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10</a:t>
            </a:r>
            <a:r>
              <a:rPr lang="en-US" kern="100" dirty="0">
                <a:effectLst/>
                <a:ea typeface="Aptos" panose="020B0004020202020204" pitchFamily="34" charset="0"/>
                <a:cs typeface="Times New Roman" panose="02020603050405020304" pitchFamily="18" charset="0"/>
              </a:rPr>
              <a:t>If anyone is to go into captivity, into captivity they will go. If anyone is to be killed with the sword they will be killed. This calls for patient endurance and faithfulness on the part of God’s people.</a:t>
            </a:r>
          </a:p>
        </p:txBody>
      </p:sp>
      <p:sp>
        <p:nvSpPr>
          <p:cNvPr id="3" name="TextBox 2">
            <a:extLst>
              <a:ext uri="{FF2B5EF4-FFF2-40B4-BE49-F238E27FC236}">
                <a16:creationId xmlns:a16="http://schemas.microsoft.com/office/drawing/2014/main" id="{147DE04C-9228-DF12-710F-4D05FC24536E}"/>
              </a:ext>
            </a:extLst>
          </p:cNvPr>
          <p:cNvSpPr txBox="1"/>
          <p:nvPr/>
        </p:nvSpPr>
        <p:spPr>
          <a:xfrm>
            <a:off x="5007936" y="4993673"/>
            <a:ext cx="6452334"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This isn’t a one-man army…</a:t>
            </a:r>
          </a:p>
        </p:txBody>
      </p:sp>
    </p:spTree>
    <p:extLst>
      <p:ext uri="{BB962C8B-B14F-4D97-AF65-F5344CB8AC3E}">
        <p14:creationId xmlns:p14="http://schemas.microsoft.com/office/powerpoint/2010/main" val="378936846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07A34-8349-3D92-2774-050BEF21CD8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7A379B0-2691-0A4D-CA6F-57BC3331859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C960BBDC-1407-AB9B-C554-F3CAC93E2F4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11</a:t>
            </a:r>
            <a:r>
              <a:rPr lang="en-US" kern="100" dirty="0">
                <a:effectLst/>
                <a:ea typeface="Aptos" panose="020B0004020202020204" pitchFamily="34" charset="0"/>
                <a:cs typeface="Times New Roman" panose="02020603050405020304" pitchFamily="18" charset="0"/>
              </a:rPr>
              <a:t>Then I saw a second beast, coming out of the earth. It had two horns like a lamb, but it spoke like a dragon. </a:t>
            </a:r>
          </a:p>
        </p:txBody>
      </p:sp>
      <p:sp>
        <p:nvSpPr>
          <p:cNvPr id="3" name="TextBox 2">
            <a:extLst>
              <a:ext uri="{FF2B5EF4-FFF2-40B4-BE49-F238E27FC236}">
                <a16:creationId xmlns:a16="http://schemas.microsoft.com/office/drawing/2014/main" id="{F1605FC0-C6EF-3BDE-E8B2-782F32CED857}"/>
              </a:ext>
            </a:extLst>
          </p:cNvPr>
          <p:cNvSpPr txBox="1"/>
          <p:nvPr/>
        </p:nvSpPr>
        <p:spPr>
          <a:xfrm>
            <a:off x="2633737" y="3524628"/>
            <a:ext cx="6924526"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The “false prophet” </a:t>
            </a:r>
            <a:r>
              <a:rPr lang="en-US" sz="3200" dirty="0">
                <a:latin typeface="Aptos" panose="020B0004020202020204" pitchFamily="34" charset="0"/>
              </a:rPr>
              <a:t>(Rev. 19:20)</a:t>
            </a:r>
            <a:endParaRPr lang="en-US" sz="3800" dirty="0">
              <a:latin typeface="Aptos" panose="020B0004020202020204" pitchFamily="34" charset="0"/>
            </a:endParaRPr>
          </a:p>
        </p:txBody>
      </p:sp>
    </p:spTree>
    <p:extLst>
      <p:ext uri="{BB962C8B-B14F-4D97-AF65-F5344CB8AC3E}">
        <p14:creationId xmlns:p14="http://schemas.microsoft.com/office/powerpoint/2010/main" val="125477991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ABE23-F3DE-9B56-9472-BFD8DBE3EDC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AC061698-166D-4372-EE93-5191C3A0E89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76B21124-678F-AC26-35FD-8D24A276AA8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12</a:t>
            </a:r>
            <a:r>
              <a:rPr lang="en-US" kern="100" dirty="0">
                <a:effectLst/>
                <a:ea typeface="Aptos" panose="020B0004020202020204" pitchFamily="34" charset="0"/>
                <a:cs typeface="Times New Roman" panose="02020603050405020304" pitchFamily="18" charset="0"/>
              </a:rPr>
              <a:t>It exercised all the authority of the first beast on its behalf, and made the earth and its inhabitants worship the first beast, whose fatal wound had been healed. </a:t>
            </a:r>
          </a:p>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13</a:t>
            </a:r>
            <a:r>
              <a:rPr lang="en-US" kern="100" dirty="0">
                <a:effectLst/>
                <a:ea typeface="Aptos" panose="020B0004020202020204" pitchFamily="34" charset="0"/>
                <a:cs typeface="Times New Roman" panose="02020603050405020304" pitchFamily="18" charset="0"/>
              </a:rPr>
              <a:t>It performed great signs, even causing fire to come down from heaven to the earth in full view of the people. </a:t>
            </a:r>
          </a:p>
        </p:txBody>
      </p:sp>
      <p:sp>
        <p:nvSpPr>
          <p:cNvPr id="3" name="TextBox 2">
            <a:extLst>
              <a:ext uri="{FF2B5EF4-FFF2-40B4-BE49-F238E27FC236}">
                <a16:creationId xmlns:a16="http://schemas.microsoft.com/office/drawing/2014/main" id="{B98C55FF-AE04-8329-F042-3EDB889EF124}"/>
              </a:ext>
            </a:extLst>
          </p:cNvPr>
          <p:cNvSpPr txBox="1"/>
          <p:nvPr/>
        </p:nvSpPr>
        <p:spPr>
          <a:xfrm>
            <a:off x="4657874" y="4920084"/>
            <a:ext cx="6924526" cy="1754326"/>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Spokesperson for the Antichrist</a:t>
            </a:r>
          </a:p>
          <a:p>
            <a:pPr algn="ctr"/>
            <a:r>
              <a:rPr lang="en-US" sz="3800" dirty="0">
                <a:latin typeface="Aptos" panose="020B0004020202020204" pitchFamily="34" charset="0"/>
              </a:rPr>
              <a:t>Jesus &amp; Paul warned of signs </a:t>
            </a:r>
            <a:r>
              <a:rPr lang="en-US" sz="3200" dirty="0">
                <a:latin typeface="Aptos" panose="020B0004020202020204" pitchFamily="34" charset="0"/>
              </a:rPr>
              <a:t>(Mk. 13:22; 2 Thess. 2:9-10)</a:t>
            </a:r>
            <a:endParaRPr lang="en-US" sz="3800" dirty="0">
              <a:latin typeface="Aptos" panose="020B0004020202020204" pitchFamily="34" charset="0"/>
            </a:endParaRPr>
          </a:p>
        </p:txBody>
      </p:sp>
    </p:spTree>
    <p:extLst>
      <p:ext uri="{BB962C8B-B14F-4D97-AF65-F5344CB8AC3E}">
        <p14:creationId xmlns:p14="http://schemas.microsoft.com/office/powerpoint/2010/main" val="419242402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22" presetClass="entr" presetSubtype="8"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left)">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39C22-5AB5-935C-B852-1CF4B6C5AC32}"/>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4C5A2D1-E7E2-BF30-2FC8-47191896ABA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56605871-B770-F65E-127A-5EF4E1703021}"/>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Because of the signs it was given power to perform on behalf of the first beast, it deceived the inhabitants of the earth. </a:t>
            </a:r>
          </a:p>
        </p:txBody>
      </p:sp>
      <p:sp>
        <p:nvSpPr>
          <p:cNvPr id="3" name="TextBox 2">
            <a:extLst>
              <a:ext uri="{FF2B5EF4-FFF2-40B4-BE49-F238E27FC236}">
                <a16:creationId xmlns:a16="http://schemas.microsoft.com/office/drawing/2014/main" id="{D6A79C9C-8292-0246-7BF0-0A952B824A21}"/>
              </a:ext>
            </a:extLst>
          </p:cNvPr>
          <p:cNvSpPr txBox="1"/>
          <p:nvPr/>
        </p:nvSpPr>
        <p:spPr>
          <a:xfrm>
            <a:off x="3390420" y="3524628"/>
            <a:ext cx="5411159"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“The Great Deception”</a:t>
            </a:r>
          </a:p>
        </p:txBody>
      </p:sp>
    </p:spTree>
    <p:extLst>
      <p:ext uri="{BB962C8B-B14F-4D97-AF65-F5344CB8AC3E}">
        <p14:creationId xmlns:p14="http://schemas.microsoft.com/office/powerpoint/2010/main" val="284469796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FB9C39-30F8-8EF1-7032-CDC66F85184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007A67A-5681-4DA7-0025-6A016B8B5028}"/>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CE7E64B2-F9C2-A87F-4504-63622649D004}"/>
              </a:ext>
            </a:extLst>
          </p:cNvPr>
          <p:cNvSpPr>
            <a:spLocks noGrp="1"/>
          </p:cNvSpPr>
          <p:nvPr>
            <p:ph idx="1"/>
          </p:nvPr>
        </p:nvSpPr>
        <p:spPr>
          <a:xfrm>
            <a:off x="609600" y="1600201"/>
            <a:ext cx="10972800" cy="4525963"/>
          </a:xfrm>
        </p:spPr>
        <p:txBody>
          <a:bodyPr/>
          <a:lstStyle/>
          <a:p>
            <a:pPr marL="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14</a:t>
            </a:r>
            <a:r>
              <a:rPr lang="en-US" kern="100" dirty="0">
                <a:effectLst/>
                <a:ea typeface="Aptos" panose="020B0004020202020204" pitchFamily="34" charset="0"/>
                <a:cs typeface="Times New Roman" panose="02020603050405020304" pitchFamily="18" charset="0"/>
              </a:rPr>
              <a:t>It ordered them to set up an image in honor of the beast who was wounded by the sword and yet lived. </a:t>
            </a:r>
            <a:endParaRPr lang="en-US" kern="100" baseline="30000" dirty="0">
              <a:effectLst/>
              <a:ea typeface="Aptos" panose="020B0004020202020204" pitchFamily="34" charset="0"/>
              <a:cs typeface="Times New Roman" panose="02020603050405020304" pitchFamily="18" charset="0"/>
            </a:endParaRPr>
          </a:p>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15</a:t>
            </a:r>
            <a:r>
              <a:rPr lang="en-US" kern="100" dirty="0">
                <a:effectLst/>
                <a:ea typeface="Aptos" panose="020B0004020202020204" pitchFamily="34" charset="0"/>
                <a:cs typeface="Times New Roman" panose="02020603050405020304" pitchFamily="18" charset="0"/>
              </a:rPr>
              <a:t>The second beast was given power to give breath to the image of the first beast, so that the image could speak and cause all who refused to worship the image to be killed. </a:t>
            </a:r>
          </a:p>
        </p:txBody>
      </p:sp>
      <p:sp>
        <p:nvSpPr>
          <p:cNvPr id="2" name="TextBox 1">
            <a:extLst>
              <a:ext uri="{FF2B5EF4-FFF2-40B4-BE49-F238E27FC236}">
                <a16:creationId xmlns:a16="http://schemas.microsoft.com/office/drawing/2014/main" id="{A7158FE1-CFC5-B345-45ED-3EA85EAB880F}"/>
              </a:ext>
            </a:extLst>
          </p:cNvPr>
          <p:cNvSpPr txBox="1"/>
          <p:nvPr/>
        </p:nvSpPr>
        <p:spPr>
          <a:xfrm>
            <a:off x="3001872" y="4973372"/>
            <a:ext cx="6924526"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Makes a lot of sense that many Christians will fall away from the faith </a:t>
            </a:r>
            <a:r>
              <a:rPr lang="en-US" sz="3200" dirty="0">
                <a:latin typeface="Aptos" panose="020B0004020202020204" pitchFamily="34" charset="0"/>
              </a:rPr>
              <a:t>(2 Thess. 2:1-3)</a:t>
            </a:r>
            <a:endParaRPr lang="en-US" sz="3800" dirty="0">
              <a:latin typeface="Aptos" panose="020B0004020202020204" pitchFamily="34" charset="0"/>
            </a:endParaRPr>
          </a:p>
        </p:txBody>
      </p:sp>
    </p:spTree>
    <p:extLst>
      <p:ext uri="{BB962C8B-B14F-4D97-AF65-F5344CB8AC3E}">
        <p14:creationId xmlns:p14="http://schemas.microsoft.com/office/powerpoint/2010/main" val="179711880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2F5D4-8F66-E493-A3CB-5AE610B5BF8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FF9E254-9775-ECB3-1FA7-062BD7775CA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677E2244-12A9-5A82-D0D0-5730228E926C}"/>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16</a:t>
            </a:r>
            <a:r>
              <a:rPr lang="en-US" kern="100" dirty="0">
                <a:effectLst/>
                <a:ea typeface="Aptos" panose="020B0004020202020204" pitchFamily="34" charset="0"/>
                <a:cs typeface="Times New Roman" panose="02020603050405020304" pitchFamily="18" charset="0"/>
              </a:rPr>
              <a:t>It also forced all people, great and small, rich and poor, free and slave, to receive a mark on their right hands or on their foreheads, </a:t>
            </a:r>
          </a:p>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17</a:t>
            </a:r>
            <a:r>
              <a:rPr lang="en-US" kern="100" dirty="0">
                <a:effectLst/>
                <a:ea typeface="Aptos" panose="020B0004020202020204" pitchFamily="34" charset="0"/>
                <a:cs typeface="Times New Roman" panose="02020603050405020304" pitchFamily="18" charset="0"/>
              </a:rPr>
              <a:t>so that they could not buy or sell unless they had the mark, which is the name of the beast or the number of its name. </a:t>
            </a:r>
          </a:p>
        </p:txBody>
      </p:sp>
      <p:sp>
        <p:nvSpPr>
          <p:cNvPr id="3" name="TextBox 2">
            <a:extLst>
              <a:ext uri="{FF2B5EF4-FFF2-40B4-BE49-F238E27FC236}">
                <a16:creationId xmlns:a16="http://schemas.microsoft.com/office/drawing/2014/main" id="{DCB8852D-143C-672E-EE75-3681CEE8597C}"/>
              </a:ext>
            </a:extLst>
          </p:cNvPr>
          <p:cNvSpPr txBox="1"/>
          <p:nvPr/>
        </p:nvSpPr>
        <p:spPr>
          <a:xfrm>
            <a:off x="6346271" y="338317"/>
            <a:ext cx="5411159"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Worldwide financial control</a:t>
            </a:r>
          </a:p>
        </p:txBody>
      </p:sp>
    </p:spTree>
    <p:extLst>
      <p:ext uri="{BB962C8B-B14F-4D97-AF65-F5344CB8AC3E}">
        <p14:creationId xmlns:p14="http://schemas.microsoft.com/office/powerpoint/2010/main" val="179201654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946E0-06CE-D183-14F5-199594F21E0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E1434F03-FDBB-D667-753E-782BC200437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D30C347B-734D-DB16-1C03-54B23CA5474F}"/>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18</a:t>
            </a:r>
            <a:r>
              <a:rPr lang="en-US" kern="100" dirty="0">
                <a:effectLst/>
                <a:ea typeface="Aptos" panose="020B0004020202020204" pitchFamily="34" charset="0"/>
                <a:cs typeface="Times New Roman" panose="02020603050405020304" pitchFamily="18" charset="0"/>
              </a:rPr>
              <a:t>This calls for wisdom. Let the person who has insight calculate the number of the beast, for it is the number of a man. That number is 666.</a:t>
            </a:r>
          </a:p>
        </p:txBody>
      </p:sp>
      <p:sp>
        <p:nvSpPr>
          <p:cNvPr id="2" name="TextBox 1">
            <a:extLst>
              <a:ext uri="{FF2B5EF4-FFF2-40B4-BE49-F238E27FC236}">
                <a16:creationId xmlns:a16="http://schemas.microsoft.com/office/drawing/2014/main" id="{58C28815-5792-6329-71B4-1282467AB07B}"/>
              </a:ext>
            </a:extLst>
          </p:cNvPr>
          <p:cNvSpPr txBox="1"/>
          <p:nvPr/>
        </p:nvSpPr>
        <p:spPr>
          <a:xfrm>
            <a:off x="3390420" y="3783266"/>
            <a:ext cx="5411159"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We don’t know who the Antichrist is or what these numbers mean</a:t>
            </a:r>
          </a:p>
        </p:txBody>
      </p:sp>
    </p:spTree>
    <p:extLst>
      <p:ext uri="{BB962C8B-B14F-4D97-AF65-F5344CB8AC3E}">
        <p14:creationId xmlns:p14="http://schemas.microsoft.com/office/powerpoint/2010/main" val="1351464049"/>
      </p:ext>
    </p:extLst>
  </p:cSld>
  <p:clrMapOvr>
    <a:masterClrMapping/>
  </p:clrMapOvr>
  <p:transition spd="slow">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26AAF-37C0-9B17-551A-D643807ADAC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E01714C-3280-83D3-340E-E757AD052081}"/>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Analysis</a:t>
            </a:r>
          </a:p>
        </p:txBody>
      </p:sp>
      <p:sp>
        <p:nvSpPr>
          <p:cNvPr id="7" name="Content Placeholder 2">
            <a:extLst>
              <a:ext uri="{FF2B5EF4-FFF2-40B4-BE49-F238E27FC236}">
                <a16:creationId xmlns:a16="http://schemas.microsoft.com/office/drawing/2014/main" id="{EDCA8130-EE9A-3903-9275-7B6027F02425}"/>
              </a:ext>
            </a:extLst>
          </p:cNvPr>
          <p:cNvSpPr>
            <a:spLocks noGrp="1"/>
          </p:cNvSpPr>
          <p:nvPr>
            <p:ph idx="1"/>
          </p:nvPr>
        </p:nvSpPr>
        <p:spPr>
          <a:xfrm>
            <a:off x="609600" y="1600201"/>
            <a:ext cx="10972800" cy="4525963"/>
          </a:xfrm>
        </p:spPr>
        <p:txBody>
          <a:bodyPr/>
          <a:lstStyle/>
          <a:p>
            <a:pPr marL="742950" marR="0" indent="-742950">
              <a:lnSpc>
                <a:spcPct val="107000"/>
              </a:lnSpc>
              <a:spcAft>
                <a:spcPts val="800"/>
              </a:spcAft>
              <a:buAutoNum type="arabicParenBoth"/>
            </a:pPr>
            <a:r>
              <a:rPr lang="en-US" kern="100" dirty="0">
                <a:effectLst/>
                <a:ea typeface="Aptos" panose="020B0004020202020204" pitchFamily="34" charset="0"/>
                <a:cs typeface="Times New Roman" panose="02020603050405020304" pitchFamily="18" charset="0"/>
              </a:rPr>
              <a:t>Worldwide government control? </a:t>
            </a:r>
            <a:r>
              <a:rPr lang="en-US" sz="3200" kern="100" dirty="0">
                <a:effectLst/>
                <a:ea typeface="Aptos" panose="020B0004020202020204" pitchFamily="34" charset="0"/>
                <a:cs typeface="Times New Roman" panose="02020603050405020304" pitchFamily="18" charset="0"/>
              </a:rPr>
              <a:t>(13:1-2, 16-17)</a:t>
            </a:r>
            <a:endParaRPr lang="en-US" kern="100" dirty="0">
              <a:effectLst/>
              <a:ea typeface="Aptos" panose="020B0004020202020204" pitchFamily="34" charset="0"/>
              <a:cs typeface="Times New Roman" panose="02020603050405020304" pitchFamily="18" charset="0"/>
            </a:endParaRPr>
          </a:p>
          <a:p>
            <a:pPr>
              <a:lnSpc>
                <a:spcPct val="107000"/>
              </a:lnSpc>
              <a:spcAft>
                <a:spcPts val="800"/>
              </a:spcAft>
            </a:pPr>
            <a:r>
              <a:rPr lang="en-US" kern="100" dirty="0">
                <a:effectLst/>
                <a:ea typeface="Aptos" panose="020B0004020202020204" pitchFamily="34" charset="0"/>
                <a:cs typeface="Times New Roman" panose="02020603050405020304" pitchFamily="18" charset="0"/>
              </a:rPr>
              <a:t>10 nations coming together to rule?</a:t>
            </a:r>
          </a:p>
          <a:p>
            <a:pPr lvl="1">
              <a:lnSpc>
                <a:spcPct val="107000"/>
              </a:lnSpc>
              <a:spcAft>
                <a:spcPts val="800"/>
              </a:spcAft>
            </a:pPr>
            <a:r>
              <a:rPr lang="en-US" kern="100" dirty="0">
                <a:ea typeface="Aptos" panose="020B0004020202020204" pitchFamily="34" charset="0"/>
                <a:cs typeface="Times New Roman" panose="02020603050405020304" pitchFamily="18" charset="0"/>
              </a:rPr>
              <a:t>In light of a disaster?</a:t>
            </a:r>
            <a:endParaRPr lang="en-US" kern="100" dirty="0">
              <a:effectLst/>
              <a:ea typeface="Aptos" panose="020B0004020202020204" pitchFamily="34" charset="0"/>
              <a:cs typeface="Times New Roman" panose="02020603050405020304" pitchFamily="18" charset="0"/>
            </a:endParaRPr>
          </a:p>
          <a:p>
            <a:pPr>
              <a:lnSpc>
                <a:spcPct val="107000"/>
              </a:lnSpc>
              <a:spcAft>
                <a:spcPts val="800"/>
              </a:spcAft>
            </a:pPr>
            <a:r>
              <a:rPr lang="en-US" kern="100" dirty="0">
                <a:ea typeface="Aptos" panose="020B0004020202020204" pitchFamily="34" charset="0"/>
                <a:cs typeface="Times New Roman" panose="02020603050405020304" pitchFamily="18" charset="0"/>
              </a:rPr>
              <a:t>Is controlling others possible?</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9330054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D6612-FA7D-D82C-9608-45B4698F828B}"/>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1E21A0D-E150-5B99-B750-E1EFDB432324}"/>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Analysis</a:t>
            </a:r>
          </a:p>
        </p:txBody>
      </p:sp>
      <p:sp>
        <p:nvSpPr>
          <p:cNvPr id="7" name="Content Placeholder 2">
            <a:extLst>
              <a:ext uri="{FF2B5EF4-FFF2-40B4-BE49-F238E27FC236}">
                <a16:creationId xmlns:a16="http://schemas.microsoft.com/office/drawing/2014/main" id="{EEC7961A-6D04-7BBA-473B-19323839A04E}"/>
              </a:ext>
            </a:extLst>
          </p:cNvPr>
          <p:cNvSpPr>
            <a:spLocks noGrp="1"/>
          </p:cNvSpPr>
          <p:nvPr>
            <p:ph idx="1"/>
          </p:nvPr>
        </p:nvSpPr>
        <p:spPr>
          <a:xfrm>
            <a:off x="609600" y="1600201"/>
            <a:ext cx="10972800" cy="4525963"/>
          </a:xfrm>
        </p:spPr>
        <p:txBody>
          <a:bodyPr/>
          <a:lstStyle/>
          <a:p>
            <a:pPr marL="742950" marR="0" indent="-742950">
              <a:lnSpc>
                <a:spcPct val="107000"/>
              </a:lnSpc>
              <a:spcAft>
                <a:spcPts val="800"/>
              </a:spcAft>
              <a:buAutoNum type="arabicParenBoth"/>
            </a:pPr>
            <a:r>
              <a:rPr lang="en-US" kern="100" dirty="0">
                <a:effectLst/>
                <a:ea typeface="Aptos" panose="020B0004020202020204" pitchFamily="34" charset="0"/>
                <a:cs typeface="Times New Roman" panose="02020603050405020304" pitchFamily="18" charset="0"/>
              </a:rPr>
              <a:t>Worldwide government control? </a:t>
            </a:r>
            <a:r>
              <a:rPr lang="en-US" sz="3200" kern="100" dirty="0">
                <a:effectLst/>
                <a:ea typeface="Aptos" panose="020B0004020202020204" pitchFamily="34" charset="0"/>
                <a:cs typeface="Times New Roman" panose="02020603050405020304" pitchFamily="18" charset="0"/>
              </a:rPr>
              <a:t>(13:1-2, 16-17)</a:t>
            </a:r>
            <a:endParaRPr lang="en-US" kern="100" dirty="0">
              <a:effectLst/>
              <a:ea typeface="Aptos" panose="020B0004020202020204" pitchFamily="34" charset="0"/>
              <a:cs typeface="Times New Roman" panose="02020603050405020304" pitchFamily="18" charset="0"/>
            </a:endParaRPr>
          </a:p>
          <a:p>
            <a:pPr>
              <a:lnSpc>
                <a:spcPct val="107000"/>
              </a:lnSpc>
              <a:spcAft>
                <a:spcPts val="800"/>
              </a:spcAft>
            </a:pPr>
            <a:r>
              <a:rPr lang="en-US" kern="100" dirty="0">
                <a:effectLst/>
                <a:ea typeface="Aptos" panose="020B0004020202020204" pitchFamily="34" charset="0"/>
                <a:cs typeface="Times New Roman" panose="02020603050405020304" pitchFamily="18" charset="0"/>
              </a:rPr>
              <a:t>10 nations coming together to rule?</a:t>
            </a:r>
          </a:p>
          <a:p>
            <a:pPr lvl="1">
              <a:lnSpc>
                <a:spcPct val="107000"/>
              </a:lnSpc>
              <a:spcAft>
                <a:spcPts val="800"/>
              </a:spcAft>
            </a:pPr>
            <a:r>
              <a:rPr lang="en-US" kern="100" dirty="0">
                <a:ea typeface="Aptos" panose="020B0004020202020204" pitchFamily="34" charset="0"/>
                <a:cs typeface="Times New Roman" panose="02020603050405020304" pitchFamily="18" charset="0"/>
              </a:rPr>
              <a:t>In light of a disaster?</a:t>
            </a:r>
            <a:endParaRPr lang="en-US" kern="100" dirty="0">
              <a:effectLst/>
              <a:ea typeface="Aptos" panose="020B0004020202020204" pitchFamily="34" charset="0"/>
              <a:cs typeface="Times New Roman" panose="02020603050405020304" pitchFamily="18" charset="0"/>
            </a:endParaRPr>
          </a:p>
          <a:p>
            <a:pPr>
              <a:lnSpc>
                <a:spcPct val="107000"/>
              </a:lnSpc>
              <a:spcAft>
                <a:spcPts val="800"/>
              </a:spcAft>
            </a:pPr>
            <a:r>
              <a:rPr lang="en-US" kern="100" dirty="0">
                <a:ea typeface="Aptos" panose="020B0004020202020204" pitchFamily="34" charset="0"/>
                <a:cs typeface="Times New Roman" panose="02020603050405020304" pitchFamily="18" charset="0"/>
              </a:rPr>
              <a:t>Is controlling others possible?</a:t>
            </a:r>
          </a:p>
          <a:p>
            <a:pPr lvl="1">
              <a:lnSpc>
                <a:spcPct val="107000"/>
              </a:lnSpc>
              <a:spcAft>
                <a:spcPts val="800"/>
              </a:spcAft>
            </a:pPr>
            <a:r>
              <a:rPr lang="en-US" kern="100" dirty="0">
                <a:effectLst/>
                <a:ea typeface="Aptos" panose="020B0004020202020204" pitchFamily="34" charset="0"/>
                <a:cs typeface="Times New Roman" panose="02020603050405020304" pitchFamily="18" charset="0"/>
              </a:rPr>
              <a:t>The technology is there!</a:t>
            </a:r>
          </a:p>
        </p:txBody>
      </p:sp>
    </p:spTree>
    <p:extLst>
      <p:ext uri="{BB962C8B-B14F-4D97-AF65-F5344CB8AC3E}">
        <p14:creationId xmlns:p14="http://schemas.microsoft.com/office/powerpoint/2010/main" val="256752504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Effect transition="in" filter="wipe(left)">
                                      <p:cBhvr>
                                        <p:cTn id="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274CE-167A-E9A9-6C0B-6C90E29BC584}"/>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DCF9A8B-E534-5C5C-FAF4-751BD581D2BC}"/>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Analysis</a:t>
            </a:r>
          </a:p>
        </p:txBody>
      </p:sp>
      <p:sp>
        <p:nvSpPr>
          <p:cNvPr id="7" name="Content Placeholder 2">
            <a:extLst>
              <a:ext uri="{FF2B5EF4-FFF2-40B4-BE49-F238E27FC236}">
                <a16:creationId xmlns:a16="http://schemas.microsoft.com/office/drawing/2014/main" id="{32481E3B-2BB2-F8B6-B7F9-BFD3CD240073}"/>
              </a:ext>
            </a:extLst>
          </p:cNvPr>
          <p:cNvSpPr>
            <a:spLocks noGrp="1"/>
          </p:cNvSpPr>
          <p:nvPr>
            <p:ph idx="1"/>
          </p:nvPr>
        </p:nvSpPr>
        <p:spPr>
          <a:xfrm>
            <a:off x="609600" y="1600201"/>
            <a:ext cx="10972800" cy="4525963"/>
          </a:xfrm>
        </p:spPr>
        <p:txBody>
          <a:bodyPr/>
          <a:lstStyle/>
          <a:p>
            <a:pPr marL="742950" marR="0" indent="-742950">
              <a:lnSpc>
                <a:spcPct val="107000"/>
              </a:lnSpc>
              <a:spcAft>
                <a:spcPts val="800"/>
              </a:spcAft>
              <a:buAutoNum type="arabicParenBoth" startAt="2"/>
            </a:pPr>
            <a:r>
              <a:rPr lang="en-US" kern="100" dirty="0">
                <a:ea typeface="Aptos" panose="020B0004020202020204" pitchFamily="34" charset="0"/>
                <a:cs typeface="Times New Roman" panose="02020603050405020304" pitchFamily="18" charset="0"/>
              </a:rPr>
              <a:t>Controlling financial transactions? </a:t>
            </a:r>
            <a:r>
              <a:rPr lang="en-US" sz="3200" kern="100" dirty="0">
                <a:ea typeface="Aptos" panose="020B0004020202020204" pitchFamily="34" charset="0"/>
                <a:cs typeface="Times New Roman" panose="02020603050405020304" pitchFamily="18" charset="0"/>
              </a:rPr>
              <a:t>(13:16-17)</a:t>
            </a:r>
            <a:endParaRPr lang="en-US" kern="100" dirty="0">
              <a:ea typeface="Aptos" panose="020B0004020202020204" pitchFamily="34" charset="0"/>
              <a:cs typeface="Times New Roman" panose="02020603050405020304" pitchFamily="18" charset="0"/>
            </a:endParaRPr>
          </a:p>
          <a:p>
            <a:pPr>
              <a:lnSpc>
                <a:spcPct val="107000"/>
              </a:lnSpc>
              <a:spcAft>
                <a:spcPts val="800"/>
              </a:spcAft>
            </a:pPr>
            <a:r>
              <a:rPr lang="en-US" kern="100" dirty="0">
                <a:effectLst/>
                <a:ea typeface="Aptos" panose="020B0004020202020204" pitchFamily="34" charset="0"/>
                <a:cs typeface="Times New Roman" panose="02020603050405020304" pitchFamily="18" charset="0"/>
              </a:rPr>
              <a:t>RFID chips? </a:t>
            </a:r>
          </a:p>
          <a:p>
            <a:pPr>
              <a:lnSpc>
                <a:spcPct val="107000"/>
              </a:lnSpc>
              <a:spcAft>
                <a:spcPts val="800"/>
              </a:spcAft>
            </a:pPr>
            <a:r>
              <a:rPr lang="en-US" kern="100" dirty="0">
                <a:effectLst/>
                <a:ea typeface="Aptos" panose="020B0004020202020204" pitchFamily="34" charset="0"/>
                <a:cs typeface="Times New Roman" panose="02020603050405020304" pitchFamily="18" charset="0"/>
              </a:rPr>
              <a:t>World is moving toward being cashless </a:t>
            </a:r>
          </a:p>
          <a:p>
            <a:pPr>
              <a:lnSpc>
                <a:spcPct val="107000"/>
              </a:lnSpc>
              <a:spcAft>
                <a:spcPts val="800"/>
              </a:spcAft>
            </a:pPr>
            <a:r>
              <a:rPr lang="en-US" kern="100" dirty="0">
                <a:ea typeface="Aptos" panose="020B0004020202020204" pitchFamily="34" charset="0"/>
                <a:cs typeface="Times New Roman" panose="02020603050405020304" pitchFamily="18" charset="0"/>
              </a:rPr>
              <a:t>Tracking transactions will not be difficult in a fully electronic system</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86079118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wipe(left)">
                                      <p:cBhvr>
                                        <p:cTn id="1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73BC56-4B5E-4A7F-8D8A-16D751C476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C09332-BDF2-281B-D1E8-FACB80A52B21}"/>
              </a:ext>
            </a:extLst>
          </p:cNvPr>
          <p:cNvSpPr>
            <a:spLocks noGrp="1"/>
          </p:cNvSpPr>
          <p:nvPr>
            <p:ph type="title"/>
          </p:nvPr>
        </p:nvSpPr>
        <p:spPr>
          <a:xfrm>
            <a:off x="812800" y="274638"/>
            <a:ext cx="10972800" cy="1143000"/>
          </a:xfrm>
        </p:spPr>
        <p:txBody>
          <a:bodyPr/>
          <a:lstStyle/>
          <a:p>
            <a:endParaRPr lang="en-US"/>
          </a:p>
        </p:txBody>
      </p:sp>
      <p:sp>
        <p:nvSpPr>
          <p:cNvPr id="9" name="Content Placeholder 2">
            <a:extLst>
              <a:ext uri="{FF2B5EF4-FFF2-40B4-BE49-F238E27FC236}">
                <a16:creationId xmlns:a16="http://schemas.microsoft.com/office/drawing/2014/main" id="{743AECED-C2C8-8543-B9A8-1A247FA2BAC3}"/>
              </a:ext>
            </a:extLst>
          </p:cNvPr>
          <p:cNvSpPr txBox="1">
            <a:spLocks/>
          </p:cNvSpPr>
          <p:nvPr/>
        </p:nvSpPr>
        <p:spPr bwMode="auto">
          <a:xfrm>
            <a:off x="12108180" y="2136138"/>
            <a:ext cx="5674360" cy="258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3500" kern="1200">
                <a:solidFill>
                  <a:schemeClr val="tx1"/>
                </a:solidFill>
                <a:latin typeface="Perpetua" panose="02020502060401020303" pitchFamily="18"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altLang="en-US" sz="19900" dirty="0">
                <a:latin typeface="Haettenschweiler" panose="020B0706040902060204" pitchFamily="34" charset="0"/>
              </a:rPr>
              <a:t>500BC</a:t>
            </a:r>
            <a:endParaRPr lang="en-US" dirty="0"/>
          </a:p>
        </p:txBody>
      </p:sp>
      <p:sp>
        <p:nvSpPr>
          <p:cNvPr id="10" name="Content Placeholder 2">
            <a:extLst>
              <a:ext uri="{FF2B5EF4-FFF2-40B4-BE49-F238E27FC236}">
                <a16:creationId xmlns:a16="http://schemas.microsoft.com/office/drawing/2014/main" id="{4ECCDC9B-60C9-3F5C-E57E-638770A1B21D}"/>
              </a:ext>
            </a:extLst>
          </p:cNvPr>
          <p:cNvSpPr txBox="1">
            <a:spLocks/>
          </p:cNvSpPr>
          <p:nvPr/>
        </p:nvSpPr>
        <p:spPr bwMode="auto">
          <a:xfrm>
            <a:off x="3862070" y="2136137"/>
            <a:ext cx="5674360" cy="258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3800" kern="1200">
                <a:solidFill>
                  <a:schemeClr val="tx1"/>
                </a:solidFill>
                <a:latin typeface="Perpetua" panose="02020502060401020303" pitchFamily="18" charset="0"/>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3500" kern="1200">
                <a:solidFill>
                  <a:schemeClr val="tx1"/>
                </a:solidFill>
                <a:latin typeface="Perpetua" panose="02020502060401020303" pitchFamily="18" charset="0"/>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Perpetua" panose="02020502060401020303"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altLang="en-US" sz="19900" dirty="0">
                <a:latin typeface="Haettenschweiler" panose="020B0706040902060204" pitchFamily="34" charset="0"/>
              </a:rPr>
              <a:t>530BC</a:t>
            </a:r>
            <a:endParaRPr lang="en-US" dirty="0"/>
          </a:p>
        </p:txBody>
      </p:sp>
      <p:sp>
        <p:nvSpPr>
          <p:cNvPr id="12" name="Content Placeholder 11">
            <a:extLst>
              <a:ext uri="{FF2B5EF4-FFF2-40B4-BE49-F238E27FC236}">
                <a16:creationId xmlns:a16="http://schemas.microsoft.com/office/drawing/2014/main" id="{AF68AC6F-CD9E-4454-8C29-299259F3CCE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890582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5000">
        <p159:morph option="byObject"/>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D4342B-D323-40EF-8BA0-844BCE3D979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4AC3337-1AB2-68A4-36B8-BDCA99C205D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Analysis</a:t>
            </a:r>
          </a:p>
        </p:txBody>
      </p:sp>
      <p:sp>
        <p:nvSpPr>
          <p:cNvPr id="7" name="Content Placeholder 2">
            <a:extLst>
              <a:ext uri="{FF2B5EF4-FFF2-40B4-BE49-F238E27FC236}">
                <a16:creationId xmlns:a16="http://schemas.microsoft.com/office/drawing/2014/main" id="{E87A8F41-92E4-BD31-119B-DA4DDB66FBF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dirty="0">
                <a:ea typeface="Aptos" panose="020B0004020202020204" pitchFamily="34" charset="0"/>
                <a:cs typeface="Times New Roman" panose="02020603050405020304" pitchFamily="18" charset="0"/>
              </a:rPr>
              <a:t>(3)  Worldwide deception? </a:t>
            </a:r>
            <a:r>
              <a:rPr lang="en-US" sz="3200" kern="100" dirty="0">
                <a:ea typeface="Aptos" panose="020B0004020202020204" pitchFamily="34" charset="0"/>
                <a:cs typeface="Times New Roman" panose="02020603050405020304" pitchFamily="18" charset="0"/>
              </a:rPr>
              <a:t>(13:14)</a:t>
            </a:r>
            <a:endParaRPr lang="en-US" kern="100" dirty="0">
              <a:ea typeface="Aptos" panose="020B0004020202020204" pitchFamily="34" charset="0"/>
              <a:cs typeface="Times New Roman" panose="02020603050405020304" pitchFamily="18" charset="0"/>
            </a:endParaRPr>
          </a:p>
          <a:p>
            <a:pPr>
              <a:lnSpc>
                <a:spcPct val="107000"/>
              </a:lnSpc>
              <a:spcAft>
                <a:spcPts val="800"/>
              </a:spcAft>
            </a:pPr>
            <a:r>
              <a:rPr lang="en-US" kern="100" dirty="0">
                <a:effectLst/>
                <a:ea typeface="Aptos" panose="020B0004020202020204" pitchFamily="34" charset="0"/>
                <a:cs typeface="Times New Roman" panose="02020603050405020304" pitchFamily="18" charset="0"/>
              </a:rPr>
              <a:t>Artificial Intelligence? </a:t>
            </a:r>
          </a:p>
          <a:p>
            <a:pPr>
              <a:lnSpc>
                <a:spcPct val="107000"/>
              </a:lnSpc>
              <a:spcAft>
                <a:spcPts val="800"/>
              </a:spcAft>
            </a:pPr>
            <a:r>
              <a:rPr lang="en-US" kern="100" dirty="0">
                <a:ea typeface="Aptos" panose="020B0004020202020204" pitchFamily="34" charset="0"/>
                <a:cs typeface="Times New Roman" panose="02020603050405020304" pitchFamily="18" charset="0"/>
              </a:rPr>
              <a:t>Deepfake?</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99952596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30E91A-C166-BD8F-9E04-AD73452FA4F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9C1826C-1B34-41CE-D376-C8E9DD6B16A3}"/>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Revelation 13</a:t>
            </a:r>
          </a:p>
        </p:txBody>
      </p:sp>
      <p:sp>
        <p:nvSpPr>
          <p:cNvPr id="7" name="Content Placeholder 2">
            <a:extLst>
              <a:ext uri="{FF2B5EF4-FFF2-40B4-BE49-F238E27FC236}">
                <a16:creationId xmlns:a16="http://schemas.microsoft.com/office/drawing/2014/main" id="{FE19E833-C807-39B1-CFCC-976B82F0A238}"/>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dirty="0">
                <a:ea typeface="Aptos" panose="020B0004020202020204" pitchFamily="34" charset="0"/>
                <a:cs typeface="Times New Roman" panose="02020603050405020304" pitchFamily="18" charset="0"/>
              </a:rPr>
              <a:t>(3)  Worldwide deception? </a:t>
            </a:r>
            <a:r>
              <a:rPr lang="en-US" sz="3200" kern="100" dirty="0">
                <a:ea typeface="Aptos" panose="020B0004020202020204" pitchFamily="34" charset="0"/>
                <a:cs typeface="Times New Roman" panose="02020603050405020304" pitchFamily="18" charset="0"/>
              </a:rPr>
              <a:t>(13:14)</a:t>
            </a:r>
            <a:endParaRPr lang="en-US" kern="100" dirty="0">
              <a:ea typeface="Aptos" panose="020B0004020202020204" pitchFamily="34" charset="0"/>
              <a:cs typeface="Times New Roman" panose="02020603050405020304" pitchFamily="18" charset="0"/>
            </a:endParaRPr>
          </a:p>
          <a:p>
            <a:pPr>
              <a:lnSpc>
                <a:spcPct val="107000"/>
              </a:lnSpc>
              <a:spcAft>
                <a:spcPts val="800"/>
              </a:spcAft>
            </a:pPr>
            <a:r>
              <a:rPr lang="en-US" kern="100" dirty="0">
                <a:effectLst/>
                <a:ea typeface="Aptos" panose="020B0004020202020204" pitchFamily="34" charset="0"/>
                <a:cs typeface="Times New Roman" panose="02020603050405020304" pitchFamily="18" charset="0"/>
              </a:rPr>
              <a:t>Artificial Intelligence? </a:t>
            </a:r>
          </a:p>
          <a:p>
            <a:pPr>
              <a:lnSpc>
                <a:spcPct val="107000"/>
              </a:lnSpc>
              <a:spcAft>
                <a:spcPts val="800"/>
              </a:spcAft>
            </a:pPr>
            <a:r>
              <a:rPr lang="en-US" kern="100" dirty="0">
                <a:ea typeface="Aptos" panose="020B0004020202020204" pitchFamily="34" charset="0"/>
                <a:cs typeface="Times New Roman" panose="02020603050405020304" pitchFamily="18" charset="0"/>
              </a:rPr>
              <a:t>Deepfake?</a:t>
            </a: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342770"/>
      </p:ext>
    </p:extLst>
  </p:cSld>
  <p:clrMapOvr>
    <a:masterClrMapping/>
  </p:clrMapOvr>
  <p:transition spd="slow">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E51E7-166F-5E27-8BE9-444C1EB4E0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DEE8D2-5772-5057-243C-7375B43EEAC5}"/>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8E87A75D-BEE7-0379-29FC-E40B55D07EEE}"/>
              </a:ext>
            </a:extLst>
          </p:cNvPr>
          <p:cNvSpPr>
            <a:spLocks noGrp="1"/>
          </p:cNvSpPr>
          <p:nvPr>
            <p:ph idx="1"/>
          </p:nvPr>
        </p:nvSpPr>
        <p:spPr/>
        <p:txBody>
          <a:bodyPr/>
          <a:lstStyle/>
          <a:p>
            <a:r>
              <a:rPr lang="en-US" dirty="0"/>
              <a:t>How do we respond to this information?</a:t>
            </a:r>
          </a:p>
          <a:p>
            <a:r>
              <a:rPr lang="en-US" b="1" u="sng" dirty="0"/>
              <a:t>Wrong response #1 – Obsession</a:t>
            </a:r>
            <a:endParaRPr lang="en-US" dirty="0"/>
          </a:p>
          <a:p>
            <a:pPr lvl="1"/>
            <a:r>
              <a:rPr lang="en-US" dirty="0"/>
              <a:t>End times fanatics</a:t>
            </a:r>
          </a:p>
        </p:txBody>
      </p:sp>
    </p:spTree>
    <p:extLst>
      <p:ext uri="{BB962C8B-B14F-4D97-AF65-F5344CB8AC3E}">
        <p14:creationId xmlns:p14="http://schemas.microsoft.com/office/powerpoint/2010/main" val="167461983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F4E96-171E-382E-B681-79CB25754E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030823-15DB-7BBE-9F76-521DEBA6C25A}"/>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7D70947-F805-951F-BB7B-7706DD75474B}"/>
              </a:ext>
            </a:extLst>
          </p:cNvPr>
          <p:cNvSpPr>
            <a:spLocks noGrp="1"/>
          </p:cNvSpPr>
          <p:nvPr>
            <p:ph idx="1"/>
          </p:nvPr>
        </p:nvSpPr>
        <p:spPr/>
        <p:txBody>
          <a:bodyPr/>
          <a:lstStyle/>
          <a:p>
            <a:r>
              <a:rPr lang="en-US" dirty="0"/>
              <a:t>How do we respond to this information?</a:t>
            </a:r>
          </a:p>
          <a:p>
            <a:r>
              <a:rPr lang="en-US" b="1" u="sng" dirty="0"/>
              <a:t>Wrong response #2 – Apprehension</a:t>
            </a:r>
            <a:endParaRPr lang="en-US" dirty="0"/>
          </a:p>
          <a:p>
            <a:pPr lvl="1"/>
            <a:r>
              <a:rPr lang="en-US" dirty="0"/>
              <a:t>End times preppers</a:t>
            </a:r>
          </a:p>
        </p:txBody>
      </p:sp>
      <p:sp>
        <p:nvSpPr>
          <p:cNvPr id="4" name="TextBox 3">
            <a:extLst>
              <a:ext uri="{FF2B5EF4-FFF2-40B4-BE49-F238E27FC236}">
                <a16:creationId xmlns:a16="http://schemas.microsoft.com/office/drawing/2014/main" id="{DE8D08D8-CE35-6744-5329-DE8147AA21D4}"/>
              </a:ext>
            </a:extLst>
          </p:cNvPr>
          <p:cNvSpPr txBox="1"/>
          <p:nvPr/>
        </p:nvSpPr>
        <p:spPr>
          <a:xfrm>
            <a:off x="2135372" y="3863182"/>
            <a:ext cx="7921255"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The point of Revelation is not to make us afraid of Satan</a:t>
            </a:r>
          </a:p>
          <a:p>
            <a:pPr algn="ctr"/>
            <a:r>
              <a:rPr lang="en-US" sz="3800" b="1" u="sng" dirty="0">
                <a:latin typeface="Aptos" panose="020B0004020202020204" pitchFamily="34" charset="0"/>
              </a:rPr>
              <a:t>It’s to give us hope in God!</a:t>
            </a:r>
          </a:p>
        </p:txBody>
      </p:sp>
    </p:spTree>
    <p:extLst>
      <p:ext uri="{BB962C8B-B14F-4D97-AF65-F5344CB8AC3E}">
        <p14:creationId xmlns:p14="http://schemas.microsoft.com/office/powerpoint/2010/main" val="169853909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left)">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left)">
                                      <p:cBhvr>
                                        <p:cTn id="2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7D0A7-3DF3-4E30-8364-1DDE2C6EB3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9C22A3-E82E-795C-32C1-1E642C3533A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1E0A6CED-2CBE-D318-DFBA-D0F7BA9D0BF9}"/>
              </a:ext>
            </a:extLst>
          </p:cNvPr>
          <p:cNvSpPr>
            <a:spLocks noGrp="1"/>
          </p:cNvSpPr>
          <p:nvPr>
            <p:ph idx="1"/>
          </p:nvPr>
        </p:nvSpPr>
        <p:spPr/>
        <p:txBody>
          <a:bodyPr/>
          <a:lstStyle/>
          <a:p>
            <a:r>
              <a:rPr lang="en-US" dirty="0"/>
              <a:t>How do we respond to this information?</a:t>
            </a:r>
          </a:p>
          <a:p>
            <a:r>
              <a:rPr lang="en-US" b="1" u="sng" dirty="0"/>
              <a:t>Right Response – Devotion to Christ</a:t>
            </a:r>
            <a:endParaRPr lang="en-US" dirty="0"/>
          </a:p>
          <a:p>
            <a:pPr lvl="1"/>
            <a:r>
              <a:rPr lang="en-US" dirty="0"/>
              <a:t>We don’t devote ourselves to any human </a:t>
            </a:r>
          </a:p>
          <a:p>
            <a:pPr lvl="1"/>
            <a:r>
              <a:rPr lang="en-US" dirty="0"/>
              <a:t>We devote ourselves to Jesus and His Word</a:t>
            </a:r>
          </a:p>
        </p:txBody>
      </p:sp>
      <p:sp>
        <p:nvSpPr>
          <p:cNvPr id="5" name="TextBox 4">
            <a:extLst>
              <a:ext uri="{FF2B5EF4-FFF2-40B4-BE49-F238E27FC236}">
                <a16:creationId xmlns:a16="http://schemas.microsoft.com/office/drawing/2014/main" id="{62645774-9D85-7D30-93C8-99800A8E86EB}"/>
              </a:ext>
            </a:extLst>
          </p:cNvPr>
          <p:cNvSpPr txBox="1"/>
          <p:nvPr/>
        </p:nvSpPr>
        <p:spPr>
          <a:xfrm>
            <a:off x="2135372" y="4626857"/>
            <a:ext cx="7921255"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Ask for Jesus to forgive you</a:t>
            </a:r>
          </a:p>
          <a:p>
            <a:pPr algn="ctr"/>
            <a:r>
              <a:rPr lang="en-US" sz="3800" dirty="0">
                <a:latin typeface="Aptos" panose="020B0004020202020204" pitchFamily="34" charset="0"/>
              </a:rPr>
              <a:t>Become a student of the Bible</a:t>
            </a:r>
          </a:p>
        </p:txBody>
      </p:sp>
    </p:spTree>
    <p:extLst>
      <p:ext uri="{BB962C8B-B14F-4D97-AF65-F5344CB8AC3E}">
        <p14:creationId xmlns:p14="http://schemas.microsoft.com/office/powerpoint/2010/main" val="200557467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left)">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22" presetClass="entr" presetSubtype="8" fill="hold" nodeType="with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left)">
                                      <p:cBhvr>
                                        <p:cTn id="20" dur="500"/>
                                        <p:tgtEl>
                                          <p:spTgt spid="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Effect transition="in" filter="wipe(left)">
                                      <p:cBhvr>
                                        <p:cTn id="2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33E25-3B6E-5BB1-07B7-4693D9A6AFCD}"/>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25B296A6-F7C5-41C8-46AD-FEFE8634DC23}"/>
              </a:ext>
            </a:extLst>
          </p:cNvPr>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REVELATION 13</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B0E2275F-8A8F-097F-D587-8F71728FC7FA}"/>
              </a:ext>
            </a:extLst>
          </p:cNvPr>
          <p:cNvSpPr txBox="1">
            <a:spLocks noChangeArrowheads="1"/>
          </p:cNvSpPr>
          <p:nvPr/>
        </p:nvSpPr>
        <p:spPr bwMode="auto">
          <a:xfrm>
            <a:off x="1687229" y="4062680"/>
            <a:ext cx="881754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Satan’s Key Players</a:t>
            </a:r>
          </a:p>
        </p:txBody>
      </p:sp>
    </p:spTree>
    <p:extLst>
      <p:ext uri="{BB962C8B-B14F-4D97-AF65-F5344CB8AC3E}">
        <p14:creationId xmlns:p14="http://schemas.microsoft.com/office/powerpoint/2010/main" val="2402128558"/>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2F08F-2095-4ECD-BEB5-71F405F6779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9CB37025-4E01-6B11-B3DB-10AFC540F117}"/>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951BE050-2143-240B-4FD1-686E500193C3}"/>
              </a:ext>
            </a:extLst>
          </p:cNvPr>
          <p:cNvSpPr>
            <a:spLocks noGrp="1"/>
          </p:cNvSpPr>
          <p:nvPr>
            <p:ph idx="1"/>
          </p:nvPr>
        </p:nvSpPr>
        <p:spPr>
          <a:xfrm>
            <a:off x="609600" y="1600201"/>
            <a:ext cx="10972800" cy="4525963"/>
          </a:xfrm>
        </p:spPr>
        <p:txBody>
          <a:bodyPr/>
          <a:lstStyle/>
          <a:p>
            <a:pPr marL="0" indent="0">
              <a:buNone/>
            </a:pPr>
            <a:r>
              <a:rPr lang="en-US" baseline="30000" dirty="0"/>
              <a:t>2</a:t>
            </a:r>
            <a:r>
              <a:rPr lang="en-US" dirty="0"/>
              <a:t>Daniel said: “In my vision at night I looked…</a:t>
            </a:r>
          </a:p>
          <a:p>
            <a:pPr marL="0" indent="0">
              <a:buNone/>
            </a:pPr>
            <a:r>
              <a:rPr lang="en-US" baseline="30000" dirty="0"/>
              <a:t>3</a:t>
            </a:r>
            <a:r>
              <a:rPr lang="en-US" b="1" u="sng" dirty="0"/>
              <a:t>Four great beasts</a:t>
            </a:r>
            <a:r>
              <a:rPr lang="en-US" dirty="0"/>
              <a:t>, each different from the others, came up </a:t>
            </a:r>
            <a:r>
              <a:rPr lang="en-US" b="1" u="sng" dirty="0"/>
              <a:t>out of the sea</a:t>
            </a:r>
            <a:r>
              <a:rPr lang="en-US" dirty="0"/>
              <a:t>. </a:t>
            </a:r>
          </a:p>
        </p:txBody>
      </p:sp>
    </p:spTree>
    <p:extLst>
      <p:ext uri="{BB962C8B-B14F-4D97-AF65-F5344CB8AC3E}">
        <p14:creationId xmlns:p14="http://schemas.microsoft.com/office/powerpoint/2010/main" val="9892749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096858-F676-D66F-A279-6817C4AA0AA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4568B6B-F7C3-FBC9-A289-62AA8F53C4EF}"/>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7D14E55E-9830-4CB9-2BB9-838C7871E3A3}"/>
              </a:ext>
            </a:extLst>
          </p:cNvPr>
          <p:cNvSpPr>
            <a:spLocks noGrp="1"/>
          </p:cNvSpPr>
          <p:nvPr>
            <p:ph idx="1"/>
          </p:nvPr>
        </p:nvSpPr>
        <p:spPr>
          <a:xfrm>
            <a:off x="609600" y="1600201"/>
            <a:ext cx="10972800" cy="4525963"/>
          </a:xfrm>
        </p:spPr>
        <p:txBody>
          <a:bodyPr/>
          <a:lstStyle/>
          <a:p>
            <a:pPr marL="0" indent="0">
              <a:buNone/>
            </a:pPr>
            <a:r>
              <a:rPr lang="en-US" baseline="30000" dirty="0"/>
              <a:t>4</a:t>
            </a:r>
            <a:r>
              <a:rPr lang="en-US" dirty="0"/>
              <a:t>The first was like a </a:t>
            </a:r>
            <a:r>
              <a:rPr lang="en-US" b="1" u="sng" dirty="0"/>
              <a:t>lion</a:t>
            </a:r>
            <a:r>
              <a:rPr lang="en-US" dirty="0"/>
              <a:t>…</a:t>
            </a:r>
          </a:p>
          <a:p>
            <a:pPr marL="0" indent="0">
              <a:buNone/>
            </a:pPr>
            <a:r>
              <a:rPr lang="en-US" baseline="30000" dirty="0"/>
              <a:t>5</a:t>
            </a:r>
            <a:r>
              <a:rPr lang="en-US" dirty="0"/>
              <a:t>And there before me was a second beast, which looked like a </a:t>
            </a:r>
            <a:r>
              <a:rPr lang="en-US" b="1" u="sng" dirty="0"/>
              <a:t>bear</a:t>
            </a:r>
            <a:r>
              <a:rPr lang="en-US" dirty="0"/>
              <a:t>…</a:t>
            </a:r>
          </a:p>
          <a:p>
            <a:pPr marL="0" indent="0">
              <a:buNone/>
            </a:pPr>
            <a:r>
              <a:rPr lang="en-US" baseline="30000" dirty="0"/>
              <a:t>6</a:t>
            </a:r>
            <a:r>
              <a:rPr lang="en-US" dirty="0"/>
              <a:t>After that, I looked, and there before me was another beast, one that looked like a </a:t>
            </a:r>
            <a:r>
              <a:rPr lang="en-US" b="1" u="sng" dirty="0"/>
              <a:t>leopard</a:t>
            </a:r>
            <a:r>
              <a:rPr lang="en-US" dirty="0"/>
              <a:t>…</a:t>
            </a:r>
          </a:p>
        </p:txBody>
      </p:sp>
    </p:spTree>
    <p:extLst>
      <p:ext uri="{BB962C8B-B14F-4D97-AF65-F5344CB8AC3E}">
        <p14:creationId xmlns:p14="http://schemas.microsoft.com/office/powerpoint/2010/main" val="27102501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wipe(left)">
                                      <p:cBhvr>
                                        <p:cTn id="12"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238C8C-71D6-CEAE-F740-9864D74F1A0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882D86E-B775-CB74-765A-8A6CC547155A}"/>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C2B810B4-95B6-05AE-1DD6-B3C2504F2ABE}"/>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7</a:t>
            </a:r>
            <a:r>
              <a:rPr lang="en-US" kern="100" dirty="0">
                <a:effectLst/>
                <a:ea typeface="Aptos" panose="020B0004020202020204" pitchFamily="34" charset="0"/>
                <a:cs typeface="Times New Roman" panose="02020603050405020304" pitchFamily="18" charset="0"/>
              </a:rPr>
              <a:t>After that, in my vision at night I looked, and there before me was a fourth beast – terrifying and frightening and very powerful. </a:t>
            </a:r>
          </a:p>
          <a:p>
            <a:pPr marL="0" marR="0" indent="0">
              <a:lnSpc>
                <a:spcPct val="107000"/>
              </a:lnSpc>
              <a:spcAft>
                <a:spcPts val="800"/>
              </a:spcAft>
              <a:buNone/>
            </a:pPr>
            <a:r>
              <a:rPr lang="en-US" kern="100" dirty="0">
                <a:effectLst/>
                <a:ea typeface="Aptos" panose="020B0004020202020204" pitchFamily="34" charset="0"/>
                <a:cs typeface="Times New Roman" panose="02020603050405020304" pitchFamily="18" charset="0"/>
              </a:rPr>
              <a:t>It had large iron teeth; it crushed and devoured its victims and trampled underfoot whatever was left. </a:t>
            </a:r>
          </a:p>
        </p:txBody>
      </p:sp>
    </p:spTree>
    <p:extLst>
      <p:ext uri="{BB962C8B-B14F-4D97-AF65-F5344CB8AC3E}">
        <p14:creationId xmlns:p14="http://schemas.microsoft.com/office/powerpoint/2010/main" val="42716409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45EF7C-10E0-9613-B00D-89AA21423A2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CE32FC1-9E15-B232-313C-AA28CF1F9BBB}"/>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D9289529-9EF1-A425-23AE-59CD16EC9F4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7</a:t>
            </a:r>
            <a:r>
              <a:rPr lang="en-US" kern="100" dirty="0">
                <a:effectLst/>
                <a:ea typeface="Aptos" panose="020B0004020202020204" pitchFamily="34" charset="0"/>
                <a:cs typeface="Times New Roman" panose="02020603050405020304" pitchFamily="18" charset="0"/>
              </a:rPr>
              <a:t>It was different from all the former beasts, and it had </a:t>
            </a:r>
            <a:r>
              <a:rPr lang="en-US" b="1" u="sng" kern="100" dirty="0">
                <a:effectLst/>
                <a:ea typeface="Aptos" panose="020B0004020202020204" pitchFamily="34" charset="0"/>
                <a:cs typeface="Times New Roman" panose="02020603050405020304" pitchFamily="18" charset="0"/>
              </a:rPr>
              <a:t>ten horns</a:t>
            </a:r>
            <a:r>
              <a:rPr lang="en-US" kern="100" dirty="0">
                <a:effectLst/>
                <a:ea typeface="Aptos" panose="020B0004020202020204" pitchFamily="34" charset="0"/>
                <a:cs typeface="Times New Roman" panose="02020603050405020304" pitchFamily="18" charset="0"/>
              </a:rPr>
              <a:t>. </a:t>
            </a:r>
          </a:p>
          <a:p>
            <a:pPr marL="0" indent="0">
              <a:lnSpc>
                <a:spcPct val="107000"/>
              </a:lnSpc>
              <a:spcAft>
                <a:spcPts val="800"/>
              </a:spcAft>
              <a:buNone/>
            </a:pPr>
            <a:r>
              <a:rPr lang="en-US" kern="100" baseline="30000" dirty="0">
                <a:effectLst/>
                <a:ea typeface="Aptos" panose="020B0004020202020204" pitchFamily="34" charset="0"/>
                <a:cs typeface="Times New Roman" panose="02020603050405020304" pitchFamily="18" charset="0"/>
              </a:rPr>
              <a:t>8</a:t>
            </a:r>
            <a:r>
              <a:rPr lang="en-US" kern="100" dirty="0">
                <a:effectLst/>
                <a:ea typeface="Aptos" panose="020B0004020202020204" pitchFamily="34" charset="0"/>
                <a:cs typeface="Times New Roman" panose="02020603050405020304" pitchFamily="18" charset="0"/>
              </a:rPr>
              <a:t>While I was thinking about the horns, there before me was </a:t>
            </a:r>
            <a:r>
              <a:rPr lang="en-US" b="1" u="sng" kern="100" dirty="0">
                <a:effectLst/>
                <a:ea typeface="Aptos" panose="020B0004020202020204" pitchFamily="34" charset="0"/>
                <a:cs typeface="Times New Roman" panose="02020603050405020304" pitchFamily="18" charset="0"/>
              </a:rPr>
              <a:t>another horn, a little one</a:t>
            </a:r>
            <a:r>
              <a:rPr lang="en-US" kern="100" dirty="0">
                <a:effectLst/>
                <a:ea typeface="Aptos" panose="020B0004020202020204" pitchFamily="34" charset="0"/>
                <a:cs typeface="Times New Roman" panose="02020603050405020304" pitchFamily="18" charset="0"/>
              </a:rPr>
              <a:t>, which came up among them…This horn had eyes like the eyes of a human being and a mouth that spoke boastfully. </a:t>
            </a:r>
          </a:p>
          <a:p>
            <a:pPr marL="0" marR="0" indent="0">
              <a:lnSpc>
                <a:spcPct val="107000"/>
              </a:lnSpc>
              <a:spcAft>
                <a:spcPts val="800"/>
              </a:spcAft>
              <a:buNone/>
            </a:pPr>
            <a:endParaRPr lang="en-US"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407095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E6F18F-2CCB-ECF6-B9D9-DB433CE2326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6C827D4F-3B1E-538F-FABB-C9CD237AB620}"/>
              </a:ext>
            </a:extLst>
          </p:cNvPr>
          <p:cNvSpPr>
            <a:spLocks noGrp="1"/>
          </p:cNvSpPr>
          <p:nvPr>
            <p:ph type="title"/>
          </p:nvPr>
        </p:nvSpPr>
        <p:spPr/>
        <p:txBody>
          <a:bodyPr/>
          <a:lstStyle/>
          <a:p>
            <a:pPr algn="l" eaLnBrk="1" hangingPunct="1"/>
            <a:r>
              <a:rPr lang="en-US" altLang="en-US" sz="7500" b="1" dirty="0">
                <a:latin typeface="Perpetua" panose="02020502060401020303" pitchFamily="18" charset="0"/>
              </a:rPr>
              <a:t>Daniel 7</a:t>
            </a:r>
          </a:p>
        </p:txBody>
      </p:sp>
      <p:sp>
        <p:nvSpPr>
          <p:cNvPr id="7" name="Content Placeholder 2">
            <a:extLst>
              <a:ext uri="{FF2B5EF4-FFF2-40B4-BE49-F238E27FC236}">
                <a16:creationId xmlns:a16="http://schemas.microsoft.com/office/drawing/2014/main" id="{D3490650-7084-BC61-F48C-00FD860EB09E}"/>
              </a:ext>
            </a:extLst>
          </p:cNvPr>
          <p:cNvSpPr>
            <a:spLocks noGrp="1"/>
          </p:cNvSpPr>
          <p:nvPr>
            <p:ph idx="1"/>
          </p:nvPr>
        </p:nvSpPr>
        <p:spPr>
          <a:xfrm>
            <a:off x="609600" y="1600201"/>
            <a:ext cx="10972800" cy="4525963"/>
          </a:xfrm>
        </p:spPr>
        <p:txBody>
          <a:bodyPr/>
          <a:lstStyle/>
          <a:p>
            <a:pPr marL="0" indent="0">
              <a:buNone/>
            </a:pPr>
            <a:r>
              <a:rPr lang="en-US" baseline="30000" dirty="0"/>
              <a:t>16</a:t>
            </a:r>
            <a:r>
              <a:rPr lang="en-US" dirty="0"/>
              <a:t>So [the angel] told me and gave me the interpretation of these things: </a:t>
            </a:r>
          </a:p>
          <a:p>
            <a:pPr marL="0" indent="0">
              <a:buNone/>
            </a:pPr>
            <a:r>
              <a:rPr lang="en-US" baseline="30000" dirty="0"/>
              <a:t>17</a:t>
            </a:r>
            <a:r>
              <a:rPr lang="en-US" dirty="0"/>
              <a:t>’The four great beasts are four kings that will rise from the earth… </a:t>
            </a:r>
          </a:p>
        </p:txBody>
      </p:sp>
    </p:spTree>
    <p:extLst>
      <p:ext uri="{BB962C8B-B14F-4D97-AF65-F5344CB8AC3E}">
        <p14:creationId xmlns:p14="http://schemas.microsoft.com/office/powerpoint/2010/main" val="33003601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1789</Words>
  <Application>Microsoft Office PowerPoint</Application>
  <PresentationFormat>Widescreen</PresentationFormat>
  <Paragraphs>201</Paragraphs>
  <Slides>45</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45</vt:i4>
      </vt:variant>
    </vt:vector>
  </HeadingPairs>
  <TitlesOfParts>
    <vt:vector size="53" baseType="lpstr">
      <vt:lpstr>AngsanaUPC</vt:lpstr>
      <vt:lpstr>Aptos</vt:lpstr>
      <vt:lpstr>Arial</vt:lpstr>
      <vt:lpstr>Calibri</vt:lpstr>
      <vt:lpstr>Haettenschweiler</vt:lpstr>
      <vt:lpstr>Perpetua</vt:lpstr>
      <vt:lpstr>Times New Roman</vt:lpstr>
      <vt:lpstr>1_Office Theme</vt:lpstr>
      <vt:lpstr>REVELATION 13</vt:lpstr>
      <vt:lpstr>Apocalyptic Literature</vt:lpstr>
      <vt:lpstr>PowerPoint Presentation</vt:lpstr>
      <vt:lpstr>PowerPoint Presentation</vt:lpstr>
      <vt:lpstr>Daniel 7</vt:lpstr>
      <vt:lpstr>Daniel 7</vt:lpstr>
      <vt:lpstr>Daniel 7</vt:lpstr>
      <vt:lpstr>Daniel 7</vt:lpstr>
      <vt:lpstr>Daniel 7</vt:lpstr>
      <vt:lpstr>Daniel 7</vt:lpstr>
      <vt:lpstr>Daniel 7</vt:lpstr>
      <vt:lpstr>Daniel 7</vt:lpstr>
      <vt:lpstr>Daniel 7</vt:lpstr>
      <vt:lpstr>Daniel 7</vt:lpstr>
      <vt:lpstr>Revelation 13</vt:lpstr>
      <vt:lpstr>Revelation 13</vt:lpstr>
      <vt:lpstr>Revelation 13</vt:lpstr>
      <vt:lpstr>Revelation 13</vt:lpstr>
      <vt:lpstr>Revelation 13</vt:lpstr>
      <vt:lpstr>Revelation 13</vt:lpstr>
      <vt:lpstr>Revelation 13</vt:lpstr>
      <vt:lpstr>Revelation 13</vt:lpstr>
      <vt:lpstr>Revelation 13</vt:lpstr>
      <vt:lpstr>PowerPoint Presentation</vt:lpstr>
      <vt:lpstr>Revelation 13</vt:lpstr>
      <vt:lpstr>Revelation 13</vt:lpstr>
      <vt:lpstr>Revelation 13</vt:lpstr>
      <vt:lpstr>Revelation 13</vt:lpstr>
      <vt:lpstr>Revelation 13</vt:lpstr>
      <vt:lpstr>Revelation 13</vt:lpstr>
      <vt:lpstr>Revelation 13</vt:lpstr>
      <vt:lpstr>Revelation 13</vt:lpstr>
      <vt:lpstr>Revelation 13</vt:lpstr>
      <vt:lpstr>Revelation 13</vt:lpstr>
      <vt:lpstr>Revelation 13</vt:lpstr>
      <vt:lpstr>Revelation 13</vt:lpstr>
      <vt:lpstr>Analysis</vt:lpstr>
      <vt:lpstr>Analysis</vt:lpstr>
      <vt:lpstr>Analysis</vt:lpstr>
      <vt:lpstr>Analysis</vt:lpstr>
      <vt:lpstr>Revelation 13</vt:lpstr>
      <vt:lpstr>Conclusions</vt:lpstr>
      <vt:lpstr>Conclusions</vt:lpstr>
      <vt:lpstr>Conclusions</vt:lpstr>
      <vt:lpstr>REVELATION 13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2025-02-03T20:29:10Z</dcterms:created>
  <dcterms:modified xsi:type="dcterms:W3CDTF">2025-02-03T20:29:20Z</dcterms:modified>
</cp:coreProperties>
</file>