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1273" r:id="rId2"/>
    <p:sldId id="7322" r:id="rId3"/>
    <p:sldId id="7490" r:id="rId4"/>
    <p:sldId id="7459" r:id="rId5"/>
    <p:sldId id="7460" r:id="rId6"/>
    <p:sldId id="7465" r:id="rId7"/>
    <p:sldId id="7466" r:id="rId8"/>
    <p:sldId id="7467" r:id="rId9"/>
    <p:sldId id="7468" r:id="rId10"/>
    <p:sldId id="7469" r:id="rId11"/>
    <p:sldId id="7470" r:id="rId12"/>
    <p:sldId id="7434" r:id="rId13"/>
    <p:sldId id="7475" r:id="rId14"/>
    <p:sldId id="7476" r:id="rId15"/>
    <p:sldId id="7437" r:id="rId16"/>
    <p:sldId id="7478" r:id="rId17"/>
    <p:sldId id="7439" r:id="rId18"/>
    <p:sldId id="7440" r:id="rId19"/>
    <p:sldId id="7479" r:id="rId20"/>
    <p:sldId id="7441" r:id="rId21"/>
    <p:sldId id="7442" r:id="rId22"/>
    <p:sldId id="7443" r:id="rId23"/>
    <p:sldId id="7482" r:id="rId24"/>
    <p:sldId id="7444" r:id="rId25"/>
    <p:sldId id="7445" r:id="rId26"/>
    <p:sldId id="7446" r:id="rId27"/>
    <p:sldId id="7447" r:id="rId28"/>
    <p:sldId id="7448" r:id="rId29"/>
    <p:sldId id="7483" r:id="rId30"/>
    <p:sldId id="7450" r:id="rId31"/>
    <p:sldId id="7485" r:id="rId32"/>
    <p:sldId id="7484" r:id="rId33"/>
    <p:sldId id="7451" r:id="rId34"/>
    <p:sldId id="7493" r:id="rId35"/>
    <p:sldId id="7492" r:id="rId36"/>
    <p:sldId id="7495" r:id="rId37"/>
    <p:sldId id="7497" r:id="rId38"/>
    <p:sldId id="7498" r:id="rId39"/>
    <p:sldId id="7499" r:id="rId40"/>
    <p:sldId id="7500" r:id="rId41"/>
    <p:sldId id="7501" r:id="rId42"/>
    <p:sldId id="7502" r:id="rId43"/>
    <p:sldId id="7503" r:id="rId44"/>
    <p:sldId id="7504" r:id="rId45"/>
    <p:sldId id="7505" r:id="rId46"/>
    <p:sldId id="7506" r:id="rId47"/>
    <p:sldId id="7398" r:id="rId48"/>
    <p:sldId id="7477" r:id="rId49"/>
    <p:sldId id="6665" r:id="rId50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5" autoAdjust="0"/>
    <p:restoredTop sz="84142" autoAdjust="0"/>
  </p:normalViewPr>
  <p:slideViewPr>
    <p:cSldViewPr>
      <p:cViewPr varScale="1">
        <p:scale>
          <a:sx n="80" d="100"/>
          <a:sy n="80" d="100"/>
        </p:scale>
        <p:origin x="60" y="1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8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19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55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0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10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5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813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543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627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121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65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10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95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395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87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668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133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079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840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15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47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04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94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658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120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4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73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8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01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44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92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5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86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1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4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99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75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028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2090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35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4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6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3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5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David and Goliath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i="1" dirty="0">
                <a:ea typeface="ＭＳ Ｐゴシック" pitchFamily="34" charset="-128"/>
              </a:rPr>
              <a:t>1 Samuel 17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62000D84-7D5F-46FC-BDF5-716665E30693}"/>
              </a:ext>
            </a:extLst>
          </p:cNvPr>
          <p:cNvSpPr txBox="1">
            <a:spLocks/>
          </p:cNvSpPr>
          <p:nvPr/>
        </p:nvSpPr>
        <p:spPr>
          <a:xfrm>
            <a:off x="76199" y="114300"/>
            <a:ext cx="10033002" cy="23622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8 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Goliath stood and shouted a taunt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across to the Israelites.</a:t>
            </a:r>
          </a:p>
          <a:p>
            <a:pPr>
              <a:spcBef>
                <a:spcPts val="650"/>
              </a:spcBef>
            </a:pP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“Why are you all coming out to fight?” he called.</a:t>
            </a:r>
          </a:p>
          <a:p>
            <a:pPr>
              <a:spcBef>
                <a:spcPts val="650"/>
              </a:spcBef>
            </a:pP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“Choose one man to come down here and fight me!</a:t>
            </a:r>
          </a:p>
          <a:p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27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62000D84-7D5F-46FC-BDF5-716665E30693}"/>
              </a:ext>
            </a:extLst>
          </p:cNvPr>
          <p:cNvSpPr txBox="1">
            <a:spLocks/>
          </p:cNvSpPr>
          <p:nvPr/>
        </p:nvSpPr>
        <p:spPr>
          <a:xfrm>
            <a:off x="76199" y="114300"/>
            <a:ext cx="10033002" cy="23622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9 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If he kills me, then we will be your slaves.</a:t>
            </a:r>
          </a:p>
          <a:p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	But if I kill him, you will be our slaves!</a:t>
            </a:r>
          </a:p>
          <a:p>
            <a:r>
              <a:rPr lang="en-US" kern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 defy the armies of Israel today!”</a:t>
            </a:r>
          </a:p>
        </p:txBody>
      </p:sp>
    </p:spTree>
    <p:extLst>
      <p:ext uri="{BB962C8B-B14F-4D97-AF65-F5344CB8AC3E}">
        <p14:creationId xmlns:p14="http://schemas.microsoft.com/office/powerpoint/2010/main" val="1702893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Giant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6D002-DD2E-4CFF-A65D-F03C5DA2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 and evening, day after day</a:t>
            </a:r>
          </a:p>
          <a:p>
            <a:r>
              <a:rPr lang="en-US" dirty="0"/>
              <a:t>Do you have giant problems in your life?</a:t>
            </a:r>
          </a:p>
          <a:p>
            <a:pPr marL="571500" indent="-571500">
              <a:buFontTx/>
              <a:buChar char="-"/>
            </a:pPr>
            <a:r>
              <a:rPr lang="en-US" dirty="0"/>
              <a:t>Giant people? </a:t>
            </a:r>
            <a:r>
              <a:rPr lang="en-US" sz="2000" i="1" dirty="0"/>
              <a:t>(Boss, professor, family member, boyfriend/girlfriend, critic</a:t>
            </a:r>
            <a:r>
              <a:rPr lang="en-US" sz="1600" i="1" dirty="0"/>
              <a:t>)</a:t>
            </a:r>
            <a:endParaRPr lang="en-US" sz="2400" i="1" dirty="0"/>
          </a:p>
          <a:p>
            <a:pPr marL="571500" indent="-571500">
              <a:buFontTx/>
              <a:buChar char="-"/>
            </a:pPr>
            <a:r>
              <a:rPr lang="en-US" dirty="0"/>
              <a:t>Giant challenges?</a:t>
            </a:r>
          </a:p>
        </p:txBody>
      </p:sp>
    </p:spTree>
    <p:extLst>
      <p:ext uri="{BB962C8B-B14F-4D97-AF65-F5344CB8AC3E}">
        <p14:creationId xmlns:p14="http://schemas.microsoft.com/office/powerpoint/2010/main" val="26136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Giant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6D002-DD2E-4CFF-A65D-F03C5DA2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Morning and evening, day after day</a:t>
            </a:r>
          </a:p>
          <a:p>
            <a:r>
              <a:rPr lang="en-US" dirty="0"/>
              <a:t>Do you have giant problems in your life?</a:t>
            </a:r>
          </a:p>
          <a:p>
            <a:pPr marL="571500" indent="-571500">
              <a:buFontTx/>
              <a:buChar char="-"/>
            </a:pPr>
            <a:r>
              <a:rPr lang="en-US" dirty="0"/>
              <a:t>Giant people?</a:t>
            </a:r>
          </a:p>
          <a:p>
            <a:pPr marL="571500" indent="-571500">
              <a:buFontTx/>
              <a:buChar char="-"/>
            </a:pPr>
            <a:r>
              <a:rPr lang="en-US" dirty="0"/>
              <a:t>Giant challenges?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07792F5-7EF0-455A-8DAC-75768B022730}"/>
              </a:ext>
            </a:extLst>
          </p:cNvPr>
          <p:cNvSpPr/>
          <p:nvPr/>
        </p:nvSpPr>
        <p:spPr bwMode="auto">
          <a:xfrm>
            <a:off x="4238151" y="2171700"/>
            <a:ext cx="5794849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Demands on your time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difficulties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Mental health issues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Disability, illness or a recent medical diagnosis</a:t>
            </a:r>
          </a:p>
        </p:txBody>
      </p:sp>
    </p:spTree>
    <p:extLst>
      <p:ext uri="{BB962C8B-B14F-4D97-AF65-F5344CB8AC3E}">
        <p14:creationId xmlns:p14="http://schemas.microsoft.com/office/powerpoint/2010/main" val="4244155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Giant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6D002-DD2E-4CFF-A65D-F03C5DA2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u="sng" dirty="0"/>
              <a:t>Saul and the Israelites</a:t>
            </a:r>
            <a:r>
              <a:rPr lang="en-US" dirty="0"/>
              <a:t> heard this, </a:t>
            </a:r>
            <a:br>
              <a:rPr lang="en-US" dirty="0"/>
            </a:br>
            <a:r>
              <a:rPr lang="en-US" dirty="0"/>
              <a:t>they were terrified and deeply shaken. </a:t>
            </a:r>
            <a:r>
              <a:rPr lang="en-US" sz="1800" dirty="0"/>
              <a:t>(1 Sam 17:11)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8806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Now David was the son of a man named Jesse…</a:t>
            </a:r>
          </a:p>
          <a:p>
            <a:r>
              <a:rPr lang="en-US" baseline="30000" dirty="0"/>
              <a:t>14</a:t>
            </a:r>
            <a:r>
              <a:rPr lang="en-US" dirty="0"/>
              <a:t> David was the youngest son. David’s three oldest brothers stayed with Saul’s army.</a:t>
            </a:r>
          </a:p>
          <a:p>
            <a:r>
              <a:rPr lang="en-US" baseline="30000" dirty="0"/>
              <a:t>15 </a:t>
            </a:r>
            <a:r>
              <a:rPr lang="en-US" dirty="0"/>
              <a:t>But David went back and forth so he could help his father </a:t>
            </a:r>
            <a:r>
              <a:rPr lang="en-US" u="sng" dirty="0"/>
              <a:t>with the sheep in Bethlehem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79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David was the son of a man named Jesse…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Jesse’s three oldest sons…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followed Saul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fight the Philistines.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David went back and forth so he could help his father </a:t>
            </a:r>
            <a:r>
              <a:rPr lang="en-US" u="sng" dirty="0"/>
              <a:t>with the sheep in Bethlehem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68B497C-B491-4DFD-AAE0-D102E478FF65}"/>
              </a:ext>
            </a:extLst>
          </p:cNvPr>
          <p:cNvSpPr/>
          <p:nvPr/>
        </p:nvSpPr>
        <p:spPr bwMode="auto">
          <a:xfrm>
            <a:off x="366547" y="3291971"/>
            <a:ext cx="944150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anointed king is still watching sheep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David’s unseen training for much bigger things</a:t>
            </a:r>
          </a:p>
        </p:txBody>
      </p:sp>
    </p:spTree>
    <p:extLst>
      <p:ext uri="{BB962C8B-B14F-4D97-AF65-F5344CB8AC3E}">
        <p14:creationId xmlns:p14="http://schemas.microsoft.com/office/powerpoint/2010/main" val="1514876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One day Jesse said to David,</a:t>
            </a:r>
          </a:p>
          <a:p>
            <a:r>
              <a:rPr lang="en-US" dirty="0"/>
              <a:t>“</a:t>
            </a:r>
            <a:r>
              <a:rPr lang="en-US" u="sng" dirty="0"/>
              <a:t>Take this basket</a:t>
            </a:r>
            <a:r>
              <a:rPr lang="en-US" dirty="0"/>
              <a:t> of roasted grain </a:t>
            </a:r>
            <a:br>
              <a:rPr lang="en-US" dirty="0"/>
            </a:br>
            <a:r>
              <a:rPr lang="en-US" dirty="0"/>
              <a:t>and these ten loaves of bread, </a:t>
            </a:r>
            <a:br>
              <a:rPr lang="en-US" dirty="0"/>
            </a:br>
            <a:r>
              <a:rPr lang="en-US" dirty="0"/>
              <a:t>and carry them quickly to your brothers.”</a:t>
            </a:r>
          </a:p>
        </p:txBody>
      </p:sp>
    </p:spTree>
    <p:extLst>
      <p:ext uri="{BB962C8B-B14F-4D97-AF65-F5344CB8AC3E}">
        <p14:creationId xmlns:p14="http://schemas.microsoft.com/office/powerpoint/2010/main" val="35711119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So David left the sheep with another shepherd and set out </a:t>
            </a:r>
            <a:r>
              <a:rPr lang="en-US" u="sng" dirty="0"/>
              <a:t>early the next morning</a:t>
            </a:r>
            <a:r>
              <a:rPr lang="en-US" dirty="0"/>
              <a:t> with the gifts, as Jesse had directed him.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9659033-226F-F24D-A94C-070FCDE33DD4}"/>
              </a:ext>
            </a:extLst>
          </p:cNvPr>
          <p:cNvSpPr/>
          <p:nvPr/>
        </p:nvSpPr>
        <p:spPr bwMode="auto">
          <a:xfrm>
            <a:off x="366547" y="3291971"/>
            <a:ext cx="9441502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Remember, this chapter hadn’t been written yet</a:t>
            </a:r>
          </a:p>
        </p:txBody>
      </p:sp>
    </p:spTree>
    <p:extLst>
      <p:ext uri="{BB962C8B-B14F-4D97-AF65-F5344CB8AC3E}">
        <p14:creationId xmlns:p14="http://schemas.microsoft.com/office/powerpoint/2010/main" val="2005657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He arrived at the camp just as the Israelite army </a:t>
            </a:r>
            <a:br>
              <a:rPr lang="en-US" dirty="0"/>
            </a:br>
            <a:r>
              <a:rPr lang="en-US" dirty="0"/>
              <a:t>was leaving for the battlefield with shouts and battle cries.</a:t>
            </a:r>
            <a:endParaRPr lang="en-US" baseline="30000" dirty="0"/>
          </a:p>
          <a:p>
            <a:r>
              <a:rPr lang="en-US" baseline="30000" dirty="0"/>
              <a:t>21 </a:t>
            </a:r>
            <a:r>
              <a:rPr lang="en-US" dirty="0"/>
              <a:t>Soon the Israelite and Philistine forces stood facing each other, army against army.</a:t>
            </a:r>
          </a:p>
          <a:p>
            <a:r>
              <a:rPr lang="en-US" baseline="30000" dirty="0"/>
              <a:t>22 </a:t>
            </a:r>
            <a:r>
              <a:rPr lang="en-US" dirty="0"/>
              <a:t>David … hurried out to the ranks </a:t>
            </a:r>
            <a:br>
              <a:rPr lang="en-US" dirty="0"/>
            </a:br>
            <a:r>
              <a:rPr lang="en-US" dirty="0"/>
              <a:t>to greet his brothers.</a:t>
            </a:r>
          </a:p>
        </p:txBody>
      </p:sp>
    </p:spTree>
    <p:extLst>
      <p:ext uri="{BB962C8B-B14F-4D97-AF65-F5344CB8AC3E}">
        <p14:creationId xmlns:p14="http://schemas.microsoft.com/office/powerpoint/2010/main" val="3662187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 Philistines now mustered their army for battle and camped between </a:t>
            </a:r>
            <a:r>
              <a:rPr lang="en-US" dirty="0" err="1"/>
              <a:t>Socoh</a:t>
            </a:r>
            <a:r>
              <a:rPr lang="en-US" dirty="0"/>
              <a:t> in Judah and </a:t>
            </a:r>
            <a:r>
              <a:rPr lang="en-US" dirty="0" err="1"/>
              <a:t>Azekah</a:t>
            </a:r>
            <a:endParaRPr lang="en-US" dirty="0"/>
          </a:p>
          <a:p>
            <a:r>
              <a:rPr lang="en-US" baseline="30000" dirty="0"/>
              <a:t>2 </a:t>
            </a:r>
            <a:r>
              <a:rPr lang="en-US" u="sng" dirty="0"/>
              <a:t>Saul</a:t>
            </a:r>
            <a:r>
              <a:rPr lang="en-US" dirty="0"/>
              <a:t> countered by gathering his Israelite troops near the valley of </a:t>
            </a:r>
            <a:r>
              <a:rPr lang="en-US" dirty="0" err="1"/>
              <a:t>Elah</a:t>
            </a:r>
            <a:r>
              <a:rPr lang="en-US" dirty="0"/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23BFBF-9CA0-3BFA-4464-944C07D14651}"/>
              </a:ext>
            </a:extLst>
          </p:cNvPr>
          <p:cNvSpPr/>
          <p:nvPr/>
        </p:nvSpPr>
        <p:spPr bwMode="auto">
          <a:xfrm>
            <a:off x="1383387" y="3348122"/>
            <a:ext cx="7393225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 still bears the title “King of Israel”, but God has chosen his replacement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As he was talking with them, </a:t>
            </a:r>
          </a:p>
          <a:p>
            <a:r>
              <a:rPr lang="en-US" dirty="0"/>
              <a:t>Goliath, the Philistine champion from Gath, </a:t>
            </a:r>
            <a:br>
              <a:rPr lang="en-US" dirty="0"/>
            </a:br>
            <a:r>
              <a:rPr lang="en-US" dirty="0"/>
              <a:t>came out from the Philistine ranks.</a:t>
            </a:r>
          </a:p>
          <a:p>
            <a:r>
              <a:rPr lang="en-US" dirty="0"/>
              <a:t>Then David heard him shout his usual taunt </a:t>
            </a:r>
            <a:br>
              <a:rPr lang="en-US" dirty="0"/>
            </a:br>
            <a:r>
              <a:rPr lang="en-US" dirty="0"/>
              <a:t>to the army of Israel.</a:t>
            </a:r>
          </a:p>
          <a:p>
            <a:r>
              <a:rPr lang="en-US" baseline="30000" dirty="0"/>
              <a:t>24 </a:t>
            </a:r>
            <a:r>
              <a:rPr lang="en-US" dirty="0"/>
              <a:t>As soon as the Israelite army saw him, </a:t>
            </a:r>
            <a:br>
              <a:rPr lang="en-US" dirty="0"/>
            </a:br>
            <a:r>
              <a:rPr lang="en-US" dirty="0"/>
              <a:t>they began to run away in fright.</a:t>
            </a:r>
          </a:p>
        </p:txBody>
      </p:sp>
    </p:spTree>
    <p:extLst>
      <p:ext uri="{BB962C8B-B14F-4D97-AF65-F5344CB8AC3E}">
        <p14:creationId xmlns:p14="http://schemas.microsoft.com/office/powerpoint/2010/main" val="2371373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“Have you seen the giant?” the men asked.</a:t>
            </a:r>
          </a:p>
          <a:p>
            <a:r>
              <a:rPr lang="en-US" dirty="0"/>
              <a:t>“He comes out each day to </a:t>
            </a:r>
            <a:r>
              <a:rPr lang="en-US" u="sng" dirty="0"/>
              <a:t>defy Israel</a:t>
            </a:r>
            <a:r>
              <a:rPr lang="en-US" dirty="0"/>
              <a:t>.</a:t>
            </a:r>
          </a:p>
          <a:p>
            <a:r>
              <a:rPr lang="en-US" dirty="0"/>
              <a:t>The king has offered </a:t>
            </a:r>
            <a:r>
              <a:rPr lang="en-US" u="sng" dirty="0"/>
              <a:t>a huge reward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anyone who kills him.</a:t>
            </a:r>
          </a:p>
          <a:p>
            <a:r>
              <a:rPr lang="en-US" dirty="0"/>
              <a:t>He will give that man one of his daughters </a:t>
            </a:r>
            <a:br>
              <a:rPr lang="en-US" dirty="0"/>
            </a:br>
            <a:r>
              <a:rPr lang="en-US" dirty="0"/>
              <a:t>for a wife, and the man’s entire family </a:t>
            </a:r>
            <a:br>
              <a:rPr lang="en-US" dirty="0"/>
            </a:br>
            <a:r>
              <a:rPr lang="en-US" dirty="0"/>
              <a:t>will be exempted from paying taxes!”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92C9C98-3138-B55E-E179-CDA50422F99C}"/>
              </a:ext>
            </a:extLst>
          </p:cNvPr>
          <p:cNvSpPr/>
          <p:nvPr/>
        </p:nvSpPr>
        <p:spPr bwMode="auto">
          <a:xfrm>
            <a:off x="2794000" y="4358771"/>
            <a:ext cx="4572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What’s missing here?</a:t>
            </a:r>
          </a:p>
        </p:txBody>
      </p:sp>
    </p:spTree>
    <p:extLst>
      <p:ext uri="{BB962C8B-B14F-4D97-AF65-F5344CB8AC3E}">
        <p14:creationId xmlns:p14="http://schemas.microsoft.com/office/powerpoint/2010/main" val="3660657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David asked the soldiers standing nearby,</a:t>
            </a:r>
          </a:p>
          <a:p>
            <a:r>
              <a:rPr lang="en-US" dirty="0"/>
              <a:t>“What will a man get for killing this Philistine </a:t>
            </a:r>
            <a:br>
              <a:rPr lang="en-US" dirty="0"/>
            </a:br>
            <a:r>
              <a:rPr lang="en-US" dirty="0"/>
              <a:t>and ending his </a:t>
            </a:r>
            <a:r>
              <a:rPr lang="en-US" u="sng" dirty="0"/>
              <a:t>defiance of Israel</a:t>
            </a:r>
            <a:r>
              <a:rPr lang="en-US" dirty="0"/>
              <a:t>?</a:t>
            </a:r>
          </a:p>
          <a:p>
            <a:r>
              <a:rPr lang="en-US" dirty="0"/>
              <a:t>Who is this pagan Philistine anyway, that he is allowed to </a:t>
            </a:r>
            <a:r>
              <a:rPr lang="en-US" u="sng" dirty="0"/>
              <a:t>defy the armies of the living God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250799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David asked the soldiers standing nearby,</a:t>
            </a:r>
          </a:p>
          <a:p>
            <a:r>
              <a:rPr lang="en-US" dirty="0"/>
              <a:t>“What will a man get for killing this Philistine</a:t>
            </a:r>
            <a:br>
              <a:rPr lang="en-US" dirty="0"/>
            </a:br>
            <a:r>
              <a:rPr lang="en-US" dirty="0"/>
              <a:t>and ending his </a:t>
            </a:r>
            <a:r>
              <a:rPr lang="en-US" u="sng" dirty="0"/>
              <a:t>defiance of Israel</a:t>
            </a:r>
            <a:r>
              <a:rPr lang="en-US" dirty="0"/>
              <a:t>?</a:t>
            </a:r>
          </a:p>
          <a:p>
            <a:r>
              <a:rPr lang="en-US" dirty="0"/>
              <a:t>Who is this pagan Philistine anyway, that he is allowed to </a:t>
            </a:r>
            <a:r>
              <a:rPr lang="en-US" u="sng" dirty="0"/>
              <a:t>defy the armies of the living God</a:t>
            </a:r>
            <a:r>
              <a:rPr lang="en-US" dirty="0"/>
              <a:t>?”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D52DB3E-9A38-4650-B041-EC45D0544651}"/>
              </a:ext>
            </a:extLst>
          </p:cNvPr>
          <p:cNvSpPr/>
          <p:nvPr/>
        </p:nvSpPr>
        <p:spPr bwMode="auto">
          <a:xfrm>
            <a:off x="1117600" y="3326773"/>
            <a:ext cx="7924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innocent question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only sees one Giant here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sees who they are really defying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9:4)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53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But when David’s </a:t>
            </a:r>
            <a:r>
              <a:rPr lang="en-US" u="sng" dirty="0"/>
              <a:t>oldest brother</a:t>
            </a:r>
            <a:r>
              <a:rPr lang="en-US" dirty="0"/>
              <a:t>, Eliab, </a:t>
            </a:r>
            <a:br>
              <a:rPr lang="en-US" dirty="0"/>
            </a:br>
            <a:r>
              <a:rPr lang="en-US" dirty="0"/>
              <a:t>heard David talking to the men, he was </a:t>
            </a:r>
            <a:r>
              <a:rPr lang="en-US" u="sng" dirty="0"/>
              <a:t>angry</a:t>
            </a:r>
            <a:r>
              <a:rPr lang="en-US" dirty="0"/>
              <a:t>.</a:t>
            </a:r>
          </a:p>
          <a:p>
            <a:r>
              <a:rPr lang="en-US" dirty="0"/>
              <a:t>“What are you doing around here anyway?” </a:t>
            </a:r>
            <a:br>
              <a:rPr lang="en-US" dirty="0"/>
            </a:br>
            <a:r>
              <a:rPr lang="en-US" dirty="0"/>
              <a:t>he demanded.</a:t>
            </a:r>
          </a:p>
          <a:p>
            <a:r>
              <a:rPr lang="en-US" dirty="0"/>
              <a:t>“What about those </a:t>
            </a:r>
            <a:r>
              <a:rPr lang="en-US" u="sng" dirty="0"/>
              <a:t>few sheep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you’re supposed to be taking care of?</a:t>
            </a:r>
          </a:p>
          <a:p>
            <a:r>
              <a:rPr lang="en-US" dirty="0"/>
              <a:t>I know about your </a:t>
            </a:r>
            <a:r>
              <a:rPr lang="en-US" u="sng" dirty="0"/>
              <a:t>pride and deceit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You just want to see the battle!” 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D9FFBBD-2943-4CC4-B8B4-2D129698FAC7}"/>
              </a:ext>
            </a:extLst>
          </p:cNvPr>
          <p:cNvSpPr/>
          <p:nvPr/>
        </p:nvSpPr>
        <p:spPr bwMode="auto">
          <a:xfrm>
            <a:off x="1227666" y="4732770"/>
            <a:ext cx="7814734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first “battle before the battle”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 37:8; Ex 2:14; Mk 3:21)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“What have I done now?” David replied.</a:t>
            </a:r>
          </a:p>
          <a:p>
            <a:r>
              <a:rPr lang="en-US" dirty="0"/>
              <a:t>“Can’t I even speak?”</a:t>
            </a:r>
          </a:p>
          <a:p>
            <a:r>
              <a:rPr lang="en-US" baseline="30000" dirty="0"/>
              <a:t>30 </a:t>
            </a:r>
            <a:r>
              <a:rPr lang="en-US" dirty="0"/>
              <a:t>Then he turned away from him…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DDEC6994-61FF-43B2-84F8-B5AC2257CA79}"/>
              </a:ext>
            </a:extLst>
          </p:cNvPr>
          <p:cNvSpPr/>
          <p:nvPr/>
        </p:nvSpPr>
        <p:spPr bwMode="auto">
          <a:xfrm>
            <a:off x="889000" y="2324100"/>
            <a:ext cx="8382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“Even if my father and mother abandon me, Yahweh will hold me close.”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 27:10)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3B52EBB-43BA-4AA8-8205-019458613811}"/>
              </a:ext>
            </a:extLst>
          </p:cNvPr>
          <p:cNvSpPr/>
          <p:nvPr/>
        </p:nvSpPr>
        <p:spPr bwMode="auto">
          <a:xfrm>
            <a:off x="889000" y="3672971"/>
            <a:ext cx="838200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get pulled into this battle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you’ll never make it to the real battle</a:t>
            </a:r>
          </a:p>
        </p:txBody>
      </p:sp>
    </p:spTree>
    <p:extLst>
      <p:ext uri="{BB962C8B-B14F-4D97-AF65-F5344CB8AC3E}">
        <p14:creationId xmlns:p14="http://schemas.microsoft.com/office/powerpoint/2010/main" val="3073095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David’s question was </a:t>
            </a:r>
            <a:r>
              <a:rPr lang="en-US" u="sng" dirty="0"/>
              <a:t>reported to King Saul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 king sent for him.</a:t>
            </a:r>
          </a:p>
          <a:p>
            <a:r>
              <a:rPr lang="en-US" baseline="30000" dirty="0"/>
              <a:t>32 </a:t>
            </a:r>
            <a:r>
              <a:rPr lang="en-US" dirty="0"/>
              <a:t>“Don’t worry about this Philistine,” </a:t>
            </a:r>
            <a:br>
              <a:rPr lang="en-US" dirty="0"/>
            </a:br>
            <a:r>
              <a:rPr lang="en-US" dirty="0"/>
              <a:t>David told Saul. “I’ll go fight him!”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7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 </a:t>
            </a:r>
            <a:r>
              <a:rPr lang="en-US" dirty="0"/>
              <a:t>“Don’t be ridiculous!” Saul replied.</a:t>
            </a:r>
          </a:p>
          <a:p>
            <a:r>
              <a:rPr lang="en-US" dirty="0"/>
              <a:t>“There’s no way you can fight this Philistine </a:t>
            </a:r>
            <a:br>
              <a:rPr lang="en-US" dirty="0"/>
            </a:br>
            <a:r>
              <a:rPr lang="en-US" dirty="0"/>
              <a:t>and possibly win!</a:t>
            </a:r>
          </a:p>
          <a:p>
            <a:r>
              <a:rPr lang="en-US" dirty="0"/>
              <a:t>You’re </a:t>
            </a:r>
            <a:r>
              <a:rPr lang="en-US" u="sng" dirty="0"/>
              <a:t>only a boy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he’s been a man of war since his youth.”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BD74636-094C-45A9-A7DA-FFFAF44671D1}"/>
              </a:ext>
            </a:extLst>
          </p:cNvPr>
          <p:cNvSpPr/>
          <p:nvPr/>
        </p:nvSpPr>
        <p:spPr bwMode="auto">
          <a:xfrm>
            <a:off x="2260600" y="3520571"/>
            <a:ext cx="773006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next battle before the battle: The “Expert”</a:t>
            </a:r>
          </a:p>
        </p:txBody>
      </p:sp>
    </p:spTree>
    <p:extLst>
      <p:ext uri="{BB962C8B-B14F-4D97-AF65-F5344CB8AC3E}">
        <p14:creationId xmlns:p14="http://schemas.microsoft.com/office/powerpoint/2010/main" val="3320709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34 </a:t>
            </a:r>
            <a:r>
              <a:rPr lang="en-US" dirty="0"/>
              <a:t>But David said to Saul,</a:t>
            </a:r>
          </a:p>
          <a:p>
            <a:r>
              <a:rPr lang="en-US" dirty="0"/>
              <a:t>“Your servant has been keeping his father’s sheep. </a:t>
            </a:r>
          </a:p>
          <a:p>
            <a:r>
              <a:rPr lang="en-US" dirty="0"/>
              <a:t>When a lion or a bear came </a:t>
            </a:r>
            <a:br>
              <a:rPr lang="en-US" dirty="0"/>
            </a:br>
            <a:r>
              <a:rPr lang="en-US" dirty="0"/>
              <a:t>and carried off a sheep from the flock,</a:t>
            </a:r>
          </a:p>
          <a:p>
            <a:r>
              <a:rPr lang="en-US" baseline="30000" dirty="0"/>
              <a:t>35 </a:t>
            </a:r>
            <a:r>
              <a:rPr lang="en-US" dirty="0"/>
              <a:t>I went after it, struck it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rescued the sheep </a:t>
            </a:r>
            <a:r>
              <a:rPr lang="en-US" dirty="0"/>
              <a:t>from its mouth.</a:t>
            </a:r>
          </a:p>
          <a:p>
            <a:r>
              <a:rPr lang="en-US" dirty="0"/>
              <a:t>When it turned on me, I seized it by its hair,</a:t>
            </a:r>
            <a:br>
              <a:rPr lang="en-US" dirty="0"/>
            </a:br>
            <a:r>
              <a:rPr lang="en-US" dirty="0"/>
              <a:t>struck it and killed it.</a:t>
            </a:r>
          </a:p>
        </p:txBody>
      </p:sp>
    </p:spTree>
    <p:extLst>
      <p:ext uri="{BB962C8B-B14F-4D97-AF65-F5344CB8AC3E}">
        <p14:creationId xmlns:p14="http://schemas.microsoft.com/office/powerpoint/2010/main" val="69684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36 </a:t>
            </a:r>
            <a:r>
              <a:rPr lang="en-US" dirty="0"/>
              <a:t>Your servant has killed both the lion and the bear;</a:t>
            </a:r>
          </a:p>
          <a:p>
            <a:r>
              <a:rPr lang="en-US" dirty="0"/>
              <a:t>this uncircumcised Philistine will be like one of them, because he has defied the armies of the living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C357381-FFB8-468A-BED1-A6C0026850F9}"/>
              </a:ext>
            </a:extLst>
          </p:cNvPr>
          <p:cNvSpPr/>
          <p:nvPr/>
        </p:nvSpPr>
        <p:spPr bwMode="auto">
          <a:xfrm>
            <a:off x="2641600" y="2468033"/>
            <a:ext cx="7315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has been training for this his whole life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countless “unseen” battles on the shepherd’s field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Today’s battles are God’s preparation for an unknown future</a:t>
            </a:r>
          </a:p>
        </p:txBody>
      </p:sp>
    </p:spTree>
    <p:extLst>
      <p:ext uri="{BB962C8B-B14F-4D97-AF65-F5344CB8AC3E}">
        <p14:creationId xmlns:p14="http://schemas.microsoft.com/office/powerpoint/2010/main" val="128813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 Philistines now mustered their army for battle and camped between </a:t>
            </a:r>
            <a:r>
              <a:rPr lang="en-US" dirty="0" err="1"/>
              <a:t>Socoh</a:t>
            </a:r>
            <a:r>
              <a:rPr lang="en-US" dirty="0"/>
              <a:t> in Judah and </a:t>
            </a:r>
            <a:r>
              <a:rPr lang="en-US" dirty="0" err="1"/>
              <a:t>Azekah</a:t>
            </a:r>
            <a:endParaRPr lang="en-US" dirty="0"/>
          </a:p>
          <a:p>
            <a:r>
              <a:rPr lang="en-US" baseline="30000" dirty="0"/>
              <a:t>2 </a:t>
            </a:r>
            <a:r>
              <a:rPr lang="en-US" dirty="0"/>
              <a:t>Saul countered by gathering his Israelite troops near the </a:t>
            </a:r>
            <a:r>
              <a:rPr lang="en-US" u="sng" dirty="0"/>
              <a:t>valley of </a:t>
            </a:r>
            <a:r>
              <a:rPr lang="en-US" u="sng" dirty="0" err="1"/>
              <a:t>Elah</a:t>
            </a:r>
            <a:r>
              <a:rPr lang="en-US" dirty="0"/>
              <a:t>.</a:t>
            </a:r>
          </a:p>
          <a:p>
            <a:r>
              <a:rPr lang="en-US" baseline="30000" dirty="0"/>
              <a:t>3 </a:t>
            </a:r>
            <a:r>
              <a:rPr lang="en-US" dirty="0"/>
              <a:t>So the Philistines and Israelites faced each other on </a:t>
            </a:r>
            <a:r>
              <a:rPr lang="en-US" u="sng" dirty="0"/>
              <a:t>opposite hills</a:t>
            </a:r>
            <a:r>
              <a:rPr lang="en-US" dirty="0"/>
              <a:t>, with the valley between them.</a:t>
            </a:r>
          </a:p>
        </p:txBody>
      </p:sp>
    </p:spTree>
    <p:extLst>
      <p:ext uri="{BB962C8B-B14F-4D97-AF65-F5344CB8AC3E}">
        <p14:creationId xmlns:p14="http://schemas.microsoft.com/office/powerpoint/2010/main" val="3696606339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37 </a:t>
            </a:r>
            <a:r>
              <a:rPr lang="en-US" dirty="0"/>
              <a:t>Yahweh, who rescued me from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paw</a:t>
            </a:r>
            <a:r>
              <a:rPr lang="en-US" dirty="0"/>
              <a:t> of the lion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paw</a:t>
            </a:r>
            <a:r>
              <a:rPr lang="en-US" dirty="0"/>
              <a:t> of the bear will rescue me from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hand</a:t>
            </a:r>
            <a:r>
              <a:rPr lang="en-US" dirty="0"/>
              <a:t> of this Philistine.</a:t>
            </a:r>
          </a:p>
        </p:txBody>
      </p:sp>
    </p:spTree>
    <p:extLst>
      <p:ext uri="{BB962C8B-B14F-4D97-AF65-F5344CB8AC3E}">
        <p14:creationId xmlns:p14="http://schemas.microsoft.com/office/powerpoint/2010/main" val="851427233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Yahweh, who </a:t>
            </a:r>
            <a:r>
              <a:rPr lang="en-US" u="sng" dirty="0"/>
              <a:t>rescued 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from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paw of the lion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paw of the bear </a:t>
            </a:r>
            <a:r>
              <a:rPr lang="en-US" u="sng" dirty="0"/>
              <a:t>will rescue me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hand of this Philistine.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609D0E1-1C30-4195-953E-C11F1678B605}"/>
              </a:ext>
            </a:extLst>
          </p:cNvPr>
          <p:cNvSpPr/>
          <p:nvPr/>
        </p:nvSpPr>
        <p:spPr bwMode="auto">
          <a:xfrm>
            <a:off x="4546600" y="2495550"/>
            <a:ext cx="5029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I… rescued the sheep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35)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85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37 </a:t>
            </a:r>
            <a:r>
              <a:rPr lang="en-US" u="sng" dirty="0"/>
              <a:t>Yahweh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who rescued me from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paw of the lion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paw of the bear will rescue me from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hand of this Philistine.</a:t>
            </a:r>
          </a:p>
          <a:p>
            <a:r>
              <a:rPr lang="en-US" dirty="0"/>
              <a:t>Saul said to David,</a:t>
            </a:r>
            <a:br>
              <a:rPr lang="en-US" dirty="0"/>
            </a:br>
            <a:r>
              <a:rPr lang="en-US" dirty="0"/>
              <a:t>“Go, and may Yahweh be with you.”</a:t>
            </a:r>
          </a:p>
        </p:txBody>
      </p:sp>
    </p:spTree>
    <p:extLst>
      <p:ext uri="{BB962C8B-B14F-4D97-AF65-F5344CB8AC3E}">
        <p14:creationId xmlns:p14="http://schemas.microsoft.com/office/powerpoint/2010/main" val="2777326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38 </a:t>
            </a:r>
            <a:r>
              <a:rPr lang="en-US" dirty="0"/>
              <a:t>Then Saul gave David his own armor—</a:t>
            </a:r>
            <a:br>
              <a:rPr lang="en-US" dirty="0"/>
            </a:br>
            <a:r>
              <a:rPr lang="en-US" dirty="0"/>
              <a:t>a bronze helmet and a coat of mail.</a:t>
            </a:r>
          </a:p>
          <a:p>
            <a:r>
              <a:rPr lang="en-US" baseline="30000" dirty="0"/>
              <a:t>39 </a:t>
            </a:r>
            <a:r>
              <a:rPr lang="en-US" dirty="0"/>
              <a:t>David put it on, strapped the sword over it, </a:t>
            </a:r>
            <a:br>
              <a:rPr lang="en-US" dirty="0"/>
            </a:br>
            <a:r>
              <a:rPr lang="en-US" dirty="0"/>
              <a:t>and took a step or two to see what it was like, </a:t>
            </a:r>
            <a:br>
              <a:rPr lang="en-US" dirty="0"/>
            </a:br>
            <a:r>
              <a:rPr lang="en-US" dirty="0"/>
              <a:t>for he had never worn such things before.</a:t>
            </a:r>
          </a:p>
          <a:p>
            <a:r>
              <a:rPr lang="en-US" dirty="0"/>
              <a:t>“I can’t go in these,” he protested to Saul. </a:t>
            </a:r>
            <a:br>
              <a:rPr lang="en-US" dirty="0"/>
            </a:br>
            <a:r>
              <a:rPr lang="en-US" dirty="0"/>
              <a:t>“I’m not used to them.”</a:t>
            </a:r>
            <a:br>
              <a:rPr lang="en-US" dirty="0"/>
            </a:br>
            <a:r>
              <a:rPr lang="en-US" dirty="0"/>
              <a:t>So David took them off again.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BD0ADA7-D302-442B-AC02-01D8F399EC69}"/>
              </a:ext>
            </a:extLst>
          </p:cNvPr>
          <p:cNvSpPr/>
          <p:nvPr/>
        </p:nvSpPr>
        <p:spPr bwMode="auto">
          <a:xfrm>
            <a:off x="6417733" y="3695700"/>
            <a:ext cx="35390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Classic “helpful” expert advice</a:t>
            </a:r>
          </a:p>
        </p:txBody>
      </p:sp>
    </p:spTree>
    <p:extLst>
      <p:ext uri="{BB962C8B-B14F-4D97-AF65-F5344CB8AC3E}">
        <p14:creationId xmlns:p14="http://schemas.microsoft.com/office/powerpoint/2010/main" val="723353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40 </a:t>
            </a:r>
            <a:r>
              <a:rPr lang="en-US" kern="0" dirty="0"/>
              <a:t>He picked up five smooth stones from a stream and put them into his shepherd’s bag.</a:t>
            </a:r>
          </a:p>
          <a:p>
            <a:r>
              <a:rPr lang="en-US" kern="0" dirty="0"/>
              <a:t>Then, armed only with his shepherd’s staff and sling, he started </a:t>
            </a:r>
            <a:r>
              <a:rPr lang="en-US" u="sng" kern="0" dirty="0"/>
              <a:t>across the valley</a:t>
            </a:r>
            <a:r>
              <a:rPr lang="en-US" kern="0" dirty="0"/>
              <a:t> to fight the Philistine.</a:t>
            </a:r>
          </a:p>
        </p:txBody>
      </p:sp>
    </p:spTree>
    <p:extLst>
      <p:ext uri="{BB962C8B-B14F-4D97-AF65-F5344CB8AC3E}">
        <p14:creationId xmlns:p14="http://schemas.microsoft.com/office/powerpoint/2010/main" val="7943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41 </a:t>
            </a:r>
            <a:r>
              <a:rPr lang="en-US" kern="0" dirty="0"/>
              <a:t>Goliath walked out toward David </a:t>
            </a:r>
            <a:br>
              <a:rPr lang="en-US" kern="0" dirty="0"/>
            </a:br>
            <a:r>
              <a:rPr lang="en-US" kern="0" dirty="0"/>
              <a:t>with his shield bearer ahead of him,</a:t>
            </a:r>
          </a:p>
          <a:p>
            <a:r>
              <a:rPr lang="en-US" kern="0" baseline="30000" dirty="0"/>
              <a:t>42 </a:t>
            </a:r>
            <a:r>
              <a:rPr lang="en-US" kern="0" dirty="0"/>
              <a:t>sneering in contempt at this ruddy-faced </a:t>
            </a:r>
            <a:r>
              <a:rPr lang="en-US" u="sng" kern="0" dirty="0"/>
              <a:t>boy</a:t>
            </a:r>
            <a:r>
              <a:rPr lang="en-US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925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43 </a:t>
            </a:r>
            <a:r>
              <a:rPr lang="en-US" kern="0" dirty="0"/>
              <a:t>“Am I a dog,” he roared at David, </a:t>
            </a:r>
            <a:br>
              <a:rPr lang="en-US" kern="0" dirty="0"/>
            </a:br>
            <a:r>
              <a:rPr lang="en-US" kern="0" dirty="0"/>
              <a:t>“that you come at me with a stick?”</a:t>
            </a:r>
          </a:p>
          <a:p>
            <a:r>
              <a:rPr lang="en-US" kern="0" dirty="0"/>
              <a:t>And he cursed David by the names of his gods.</a:t>
            </a:r>
          </a:p>
        </p:txBody>
      </p:sp>
    </p:spTree>
    <p:extLst>
      <p:ext uri="{BB962C8B-B14F-4D97-AF65-F5344CB8AC3E}">
        <p14:creationId xmlns:p14="http://schemas.microsoft.com/office/powerpoint/2010/main" val="2720767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44 </a:t>
            </a:r>
            <a:r>
              <a:rPr lang="en-US" kern="0" dirty="0"/>
              <a:t>“Come over here, and I’ll give your flesh to the birds and wild animals!” Goliath yelled.</a:t>
            </a:r>
          </a:p>
        </p:txBody>
      </p:sp>
    </p:spTree>
    <p:extLst>
      <p:ext uri="{BB962C8B-B14F-4D97-AF65-F5344CB8AC3E}">
        <p14:creationId xmlns:p14="http://schemas.microsoft.com/office/powerpoint/2010/main" val="2864912534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45 </a:t>
            </a:r>
            <a:r>
              <a:rPr lang="en-US" kern="0" dirty="0"/>
              <a:t>David replied to the Philistine, </a:t>
            </a:r>
            <a:br>
              <a:rPr lang="en-US" kern="0" dirty="0"/>
            </a:br>
            <a:r>
              <a:rPr lang="en-US" kern="0" dirty="0"/>
              <a:t>“You come to me with </a:t>
            </a:r>
            <a:r>
              <a:rPr lang="en-US" u="sng" kern="0" dirty="0"/>
              <a:t>sword, spear, and javelin</a:t>
            </a:r>
            <a:r>
              <a:rPr lang="en-US" kern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28176960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45 </a:t>
            </a:r>
            <a:r>
              <a:rPr lang="en-US" kern="0" dirty="0"/>
              <a:t>but I come to you in the </a:t>
            </a:r>
            <a:r>
              <a:rPr lang="en-US" u="sng" kern="0" dirty="0"/>
              <a:t>name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of the Lord of Heaven’s Armies—</a:t>
            </a:r>
          </a:p>
          <a:p>
            <a:r>
              <a:rPr lang="en-US" kern="0" dirty="0"/>
              <a:t>	the God of </a:t>
            </a:r>
            <a:r>
              <a:rPr lang="en-US" u="sng" kern="0" dirty="0"/>
              <a:t>the Armies of Israel</a:t>
            </a:r>
            <a:r>
              <a:rPr lang="en-US" kern="0" dirty="0"/>
              <a:t>,</a:t>
            </a:r>
            <a:br>
              <a:rPr lang="en-US" kern="0" dirty="0"/>
            </a:br>
            <a:r>
              <a:rPr lang="en-US" kern="0" dirty="0"/>
              <a:t>whom you have defied.</a:t>
            </a:r>
          </a:p>
        </p:txBody>
      </p:sp>
    </p:spTree>
    <p:extLst>
      <p:ext uri="{BB962C8B-B14F-4D97-AF65-F5344CB8AC3E}">
        <p14:creationId xmlns:p14="http://schemas.microsoft.com/office/powerpoint/2010/main" val="1886325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239E78B7-EC9D-499F-84C6-5EC2D5B83F04}"/>
              </a:ext>
            </a:extLst>
          </p:cNvPr>
          <p:cNvSpPr/>
          <p:nvPr/>
        </p:nvSpPr>
        <p:spPr bwMode="auto">
          <a:xfrm>
            <a:off x="7709787" y="2857499"/>
            <a:ext cx="2094613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Philistines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020AEE14-36CF-4E6B-8226-B41FE432AE7D}"/>
              </a:ext>
            </a:extLst>
          </p:cNvPr>
          <p:cNvSpPr/>
          <p:nvPr/>
        </p:nvSpPr>
        <p:spPr bwMode="auto">
          <a:xfrm>
            <a:off x="4394200" y="2857500"/>
            <a:ext cx="13716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Israel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4868856-A6F0-45A0-8FEE-90A7BC9A6CBF}"/>
              </a:ext>
            </a:extLst>
          </p:cNvPr>
          <p:cNvGrpSpPr/>
          <p:nvPr/>
        </p:nvGrpSpPr>
        <p:grpSpPr>
          <a:xfrm>
            <a:off x="63795" y="1332614"/>
            <a:ext cx="8973879" cy="4288465"/>
            <a:chOff x="63795" y="1332614"/>
            <a:chExt cx="8973879" cy="428846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1D725C3-8481-429A-A806-CD560B453C6E}"/>
                </a:ext>
              </a:extLst>
            </p:cNvPr>
            <p:cNvSpPr/>
            <p:nvPr/>
          </p:nvSpPr>
          <p:spPr bwMode="auto">
            <a:xfrm>
              <a:off x="63795" y="1332614"/>
              <a:ext cx="7889358" cy="3771014"/>
            </a:xfrm>
            <a:custGeom>
              <a:avLst/>
              <a:gdLst>
                <a:gd name="connsiteX0" fmla="*/ 7889358 w 7889358"/>
                <a:gd name="connsiteY0" fmla="*/ 0 h 3771014"/>
                <a:gd name="connsiteX1" fmla="*/ 6655982 w 7889358"/>
                <a:gd name="connsiteY1" fmla="*/ 779721 h 3771014"/>
                <a:gd name="connsiteX2" fmla="*/ 5706140 w 7889358"/>
                <a:gd name="connsiteY2" fmla="*/ 2948763 h 3771014"/>
                <a:gd name="connsiteX3" fmla="*/ 2821172 w 7889358"/>
                <a:gd name="connsiteY3" fmla="*/ 1991833 h 3771014"/>
                <a:gd name="connsiteX4" fmla="*/ 0 w 7889358"/>
                <a:gd name="connsiteY4" fmla="*/ 3771014 h 377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9358" h="3771014">
                  <a:moveTo>
                    <a:pt x="7889358" y="0"/>
                  </a:moveTo>
                  <a:lnTo>
                    <a:pt x="6655982" y="779721"/>
                  </a:lnTo>
                  <a:lnTo>
                    <a:pt x="5706140" y="2948763"/>
                  </a:lnTo>
                  <a:lnTo>
                    <a:pt x="2821172" y="1991833"/>
                  </a:lnTo>
                  <a:lnTo>
                    <a:pt x="0" y="3771014"/>
                  </a:lnTo>
                </a:path>
              </a:pathLst>
            </a:cu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74B027A-4191-4BB9-9C5E-683461068FEA}"/>
                </a:ext>
              </a:extLst>
            </p:cNvPr>
            <p:cNvSpPr/>
            <p:nvPr/>
          </p:nvSpPr>
          <p:spPr bwMode="auto">
            <a:xfrm>
              <a:off x="581247" y="1651591"/>
              <a:ext cx="8456427" cy="3969488"/>
            </a:xfrm>
            <a:custGeom>
              <a:avLst/>
              <a:gdLst>
                <a:gd name="connsiteX0" fmla="*/ 0 w 8456427"/>
                <a:gd name="connsiteY0" fmla="*/ 3969488 h 3969488"/>
                <a:gd name="connsiteX1" fmla="*/ 2006009 w 8456427"/>
                <a:gd name="connsiteY1" fmla="*/ 2473842 h 3969488"/>
                <a:gd name="connsiteX2" fmla="*/ 5139069 w 8456427"/>
                <a:gd name="connsiteY2" fmla="*/ 3537097 h 3969488"/>
                <a:gd name="connsiteX3" fmla="*/ 6585097 w 8456427"/>
                <a:gd name="connsiteY3" fmla="*/ 2523460 h 3969488"/>
                <a:gd name="connsiteX4" fmla="*/ 6896986 w 8456427"/>
                <a:gd name="connsiteY4" fmla="*/ 1098697 h 3969488"/>
                <a:gd name="connsiteX5" fmla="*/ 8456427 w 8456427"/>
                <a:gd name="connsiteY5" fmla="*/ 0 h 396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6427" h="3969488">
                  <a:moveTo>
                    <a:pt x="0" y="3969488"/>
                  </a:moveTo>
                  <a:lnTo>
                    <a:pt x="2006009" y="2473842"/>
                  </a:lnTo>
                  <a:lnTo>
                    <a:pt x="5139069" y="3537097"/>
                  </a:lnTo>
                  <a:lnTo>
                    <a:pt x="6585097" y="2523460"/>
                  </a:lnTo>
                  <a:lnTo>
                    <a:pt x="6896986" y="1098697"/>
                  </a:lnTo>
                  <a:lnTo>
                    <a:pt x="8456427" y="0"/>
                  </a:lnTo>
                </a:path>
              </a:pathLst>
            </a:cu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BFD774E-098A-484F-9D7B-9F9B2CC236BC}"/>
              </a:ext>
            </a:extLst>
          </p:cNvPr>
          <p:cNvGrpSpPr/>
          <p:nvPr/>
        </p:nvGrpSpPr>
        <p:grpSpPr>
          <a:xfrm>
            <a:off x="237460" y="229962"/>
            <a:ext cx="6671340" cy="2475138"/>
            <a:chOff x="237460" y="229962"/>
            <a:chExt cx="6671340" cy="2475138"/>
          </a:xfrm>
        </p:grpSpPr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5E2AF181-01EB-4410-8116-5430CB33C5C8}"/>
                </a:ext>
              </a:extLst>
            </p:cNvPr>
            <p:cNvSpPr/>
            <p:nvPr/>
          </p:nvSpPr>
          <p:spPr bwMode="auto">
            <a:xfrm>
              <a:off x="237460" y="229962"/>
              <a:ext cx="4572000" cy="1089529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60000"/>
              </a:srgb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 important east-west road ran through here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3589707D-3CE6-47C5-84D2-ADE4B833053A}"/>
                </a:ext>
              </a:extLst>
            </p:cNvPr>
            <p:cNvCxnSpPr/>
            <p:nvPr/>
          </p:nvCxnSpPr>
          <p:spPr bwMode="auto">
            <a:xfrm>
              <a:off x="4809460" y="1319491"/>
              <a:ext cx="2099340" cy="138560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10C812D-8B95-9039-1312-C84786B45CED}"/>
              </a:ext>
            </a:extLst>
          </p:cNvPr>
          <p:cNvSpPr/>
          <p:nvPr/>
        </p:nvSpPr>
        <p:spPr bwMode="auto">
          <a:xfrm>
            <a:off x="6579824" y="5030148"/>
            <a:ext cx="3491276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Valley of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Elah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0F29820-E13F-7068-D109-83808E897CA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80200" y="3695700"/>
            <a:ext cx="228600" cy="13344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3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kern="0" baseline="30000" dirty="0"/>
              <a:t>46 </a:t>
            </a:r>
            <a:r>
              <a:rPr lang="en-US" kern="0" dirty="0"/>
              <a:t>Today Yahweh will conquer you,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	and I will kill you and cut off your head.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And then I will give the dead bodies of your men </a:t>
            </a:r>
            <a:br>
              <a:rPr lang="en-US" kern="0" dirty="0"/>
            </a:br>
            <a:r>
              <a:rPr lang="en-US" kern="0" dirty="0"/>
              <a:t>to the birds and wild animals,</a:t>
            </a:r>
          </a:p>
        </p:txBody>
      </p:sp>
    </p:spTree>
    <p:extLst>
      <p:ext uri="{BB962C8B-B14F-4D97-AF65-F5344CB8AC3E}">
        <p14:creationId xmlns:p14="http://schemas.microsoft.com/office/powerpoint/2010/main" val="4252890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46 </a:t>
            </a:r>
            <a:r>
              <a:rPr lang="en-US" kern="0" dirty="0"/>
              <a:t>and the whole world will know </a:t>
            </a:r>
            <a:br>
              <a:rPr lang="en-US" kern="0" dirty="0"/>
            </a:br>
            <a:r>
              <a:rPr lang="en-US" kern="0" dirty="0"/>
              <a:t>that there is a God in Israel!</a:t>
            </a:r>
          </a:p>
        </p:txBody>
      </p:sp>
    </p:spTree>
    <p:extLst>
      <p:ext uri="{BB962C8B-B14F-4D97-AF65-F5344CB8AC3E}">
        <p14:creationId xmlns:p14="http://schemas.microsoft.com/office/powerpoint/2010/main" val="345081658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47 </a:t>
            </a:r>
            <a:r>
              <a:rPr lang="en-US" kern="0" dirty="0"/>
              <a:t>And everyone assembled here will know </a:t>
            </a:r>
            <a:br>
              <a:rPr lang="en-US" kern="0" dirty="0"/>
            </a:br>
            <a:r>
              <a:rPr lang="en-US" kern="0" dirty="0"/>
              <a:t>that Yahweh rescues his people, </a:t>
            </a:r>
            <a:br>
              <a:rPr lang="en-US" kern="0" dirty="0"/>
            </a:br>
            <a:r>
              <a:rPr lang="en-US" kern="0" dirty="0"/>
              <a:t>but not with sword and spear.</a:t>
            </a:r>
          </a:p>
          <a:p>
            <a:r>
              <a:rPr lang="en-US" kern="0" dirty="0"/>
              <a:t>This is Yahweh’s battle, and he will give you to us!”</a:t>
            </a:r>
          </a:p>
        </p:txBody>
      </p:sp>
    </p:spTree>
    <p:extLst>
      <p:ext uri="{BB962C8B-B14F-4D97-AF65-F5344CB8AC3E}">
        <p14:creationId xmlns:p14="http://schemas.microsoft.com/office/powerpoint/2010/main" val="502083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kern="0" baseline="30000" dirty="0"/>
              <a:t>48 </a:t>
            </a:r>
            <a:r>
              <a:rPr lang="en-US" kern="0" dirty="0"/>
              <a:t>As Goliath moved closer to attack,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	David quickly ran out to meet him.</a:t>
            </a:r>
          </a:p>
          <a:p>
            <a:pPr>
              <a:spcBef>
                <a:spcPts val="600"/>
              </a:spcBef>
            </a:pPr>
            <a:r>
              <a:rPr lang="en-US" kern="0" baseline="30000" dirty="0"/>
              <a:t>49 </a:t>
            </a:r>
            <a:r>
              <a:rPr lang="en-US" kern="0" dirty="0"/>
              <a:t>Reaching into his shepherd’s bag </a:t>
            </a:r>
            <a:br>
              <a:rPr lang="en-US" kern="0" dirty="0"/>
            </a:br>
            <a:r>
              <a:rPr lang="en-US" kern="0" dirty="0"/>
              <a:t>and taking out a stone, he hurled it with his sling</a:t>
            </a:r>
          </a:p>
        </p:txBody>
      </p:sp>
    </p:spTree>
    <p:extLst>
      <p:ext uri="{BB962C8B-B14F-4D97-AF65-F5344CB8AC3E}">
        <p14:creationId xmlns:p14="http://schemas.microsoft.com/office/powerpoint/2010/main" val="1461515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49 </a:t>
            </a:r>
            <a:r>
              <a:rPr lang="en-US" kern="0" dirty="0"/>
              <a:t>and hit the Philistine in the forehead. </a:t>
            </a:r>
            <a:br>
              <a:rPr lang="en-US" kern="0" dirty="0"/>
            </a:br>
            <a:r>
              <a:rPr lang="en-US" kern="0" dirty="0"/>
              <a:t>The stone sank in,</a:t>
            </a:r>
          </a:p>
          <a:p>
            <a:r>
              <a:rPr lang="en-US" kern="0" dirty="0"/>
              <a:t>and Goliath stumbled and fell </a:t>
            </a:r>
            <a:br>
              <a:rPr lang="en-US" kern="0" dirty="0"/>
            </a:br>
            <a:r>
              <a:rPr lang="en-US" kern="0" dirty="0"/>
              <a:t>face down on the ground.</a:t>
            </a:r>
          </a:p>
        </p:txBody>
      </p:sp>
    </p:spTree>
    <p:extLst>
      <p:ext uri="{BB962C8B-B14F-4D97-AF65-F5344CB8AC3E}">
        <p14:creationId xmlns:p14="http://schemas.microsoft.com/office/powerpoint/2010/main" val="3484690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51 </a:t>
            </a:r>
            <a:r>
              <a:rPr lang="en-US" kern="0" dirty="0"/>
              <a:t>David ran and stood over him.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He took hold of the Philistine’s sword </a:t>
            </a:r>
            <a:br>
              <a:rPr lang="en-US" kern="0" dirty="0"/>
            </a:br>
            <a:r>
              <a:rPr lang="en-US" kern="0" dirty="0"/>
              <a:t>and drew it from the sheath,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and cut off his head with the sword.</a:t>
            </a:r>
          </a:p>
        </p:txBody>
      </p:sp>
    </p:spTree>
    <p:extLst>
      <p:ext uri="{BB962C8B-B14F-4D97-AF65-F5344CB8AC3E}">
        <p14:creationId xmlns:p14="http://schemas.microsoft.com/office/powerpoint/2010/main" val="3321351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977C620B-FE62-3205-221C-99A229FC2114}"/>
              </a:ext>
            </a:extLst>
          </p:cNvPr>
          <p:cNvSpPr txBox="1">
            <a:spLocks/>
          </p:cNvSpPr>
          <p:nvPr/>
        </p:nvSpPr>
        <p:spPr>
          <a:xfrm>
            <a:off x="169333" y="3276600"/>
            <a:ext cx="9821333" cy="23241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/>
              <a:t>51 </a:t>
            </a:r>
            <a:r>
              <a:rPr lang="en-US" kern="0" dirty="0"/>
              <a:t>When the Philistines saw </a:t>
            </a:r>
            <a:br>
              <a:rPr lang="en-US" kern="0" dirty="0"/>
            </a:br>
            <a:r>
              <a:rPr lang="en-US" kern="0" dirty="0"/>
              <a:t>that their hero was dead, they turned and ran. </a:t>
            </a:r>
          </a:p>
          <a:p>
            <a:r>
              <a:rPr lang="en-US" kern="0" baseline="30000" dirty="0"/>
              <a:t>52 </a:t>
            </a:r>
            <a:r>
              <a:rPr lang="en-US" kern="0" dirty="0"/>
              <a:t>Then the men of Israel and Judah </a:t>
            </a:r>
            <a:br>
              <a:rPr lang="en-US" kern="0" dirty="0"/>
            </a:br>
            <a:r>
              <a:rPr lang="en-US" kern="0" dirty="0"/>
              <a:t>surged forward with a shout…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811973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Concluding Thoughts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/>
            <a:r>
              <a:rPr lang="en-US" sz="4000" dirty="0"/>
              <a:t>It would be nice if we could battle our giants like this</a:t>
            </a:r>
          </a:p>
          <a:p>
            <a:pPr marL="227013" indent="-227013"/>
            <a:r>
              <a:rPr lang="en-US" sz="4000" dirty="0"/>
              <a:t>But even here, victory was just the beginning</a:t>
            </a:r>
          </a:p>
          <a:p>
            <a:pPr marL="227013" indent="-227013"/>
            <a:r>
              <a:rPr lang="en-US" sz="4000" dirty="0"/>
              <a:t>Our battles will never stop in this life</a:t>
            </a:r>
          </a:p>
          <a:p>
            <a:pPr marL="227013" indent="-227013"/>
            <a:r>
              <a:rPr lang="en-US" sz="4000" dirty="0"/>
              <a:t>Today’s battles are God’s preparation </a:t>
            </a:r>
            <a:br>
              <a:rPr lang="en-US" sz="4000" dirty="0"/>
            </a:br>
            <a:r>
              <a:rPr lang="en-US" sz="4000" dirty="0"/>
              <a:t>for the battles of tomorrow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Concluding Thoughts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/>
            <a:r>
              <a:rPr lang="en-US" sz="4000" dirty="0"/>
              <a:t>As you face giants:</a:t>
            </a:r>
          </a:p>
          <a:p>
            <a:pPr marL="227013" indent="-227013"/>
            <a:r>
              <a:rPr lang="en-US" sz="4000" dirty="0"/>
              <a:t>- Is God in your corner?</a:t>
            </a:r>
          </a:p>
          <a:p>
            <a:pPr marL="227013" indent="-227013"/>
            <a:r>
              <a:rPr lang="en-US" sz="4000" dirty="0"/>
              <a:t>- Where is your focus?</a:t>
            </a:r>
          </a:p>
          <a:p>
            <a:pPr marL="227013" indent="-227013"/>
            <a:r>
              <a:rPr lang="en-US" sz="4000" dirty="0"/>
              <a:t>- Will you put on the armor of faith?</a:t>
            </a:r>
          </a:p>
          <a:p>
            <a:pPr marL="227013" indent="-227013"/>
            <a:r>
              <a:rPr lang="en-US" sz="4000" dirty="0"/>
              <a:t>- Will you stand firm and fight?</a:t>
            </a:r>
          </a:p>
        </p:txBody>
      </p:sp>
    </p:spTree>
    <p:extLst>
      <p:ext uri="{BB962C8B-B14F-4D97-AF65-F5344CB8AC3E}">
        <p14:creationId xmlns:p14="http://schemas.microsoft.com/office/powerpoint/2010/main" val="8174614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Battling the Giant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591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Samuel 18-20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Friendship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F6445B-FDE7-43D3-AAB0-7617B74BF226}"/>
              </a:ext>
            </a:extLst>
          </p:cNvPr>
          <p:cNvGrpSpPr/>
          <p:nvPr/>
        </p:nvGrpSpPr>
        <p:grpSpPr>
          <a:xfrm>
            <a:off x="2641600" y="4390835"/>
            <a:ext cx="3810000" cy="886396"/>
            <a:chOff x="2641600" y="4390835"/>
            <a:chExt cx="3810000" cy="886396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xmlns="" id="{C15C7A4E-E229-4298-9CF5-FCAD565CE5BA}"/>
                </a:ext>
              </a:extLst>
            </p:cNvPr>
            <p:cNvSpPr/>
            <p:nvPr/>
          </p:nvSpPr>
          <p:spPr bwMode="auto">
            <a:xfrm>
              <a:off x="4851400" y="4686300"/>
              <a:ext cx="1600200" cy="590931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60000"/>
              </a:srgb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Stream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40FEDE55-6748-4F8D-9859-43E55ADDA06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flipH="1" flipV="1">
              <a:off x="2641600" y="4390835"/>
              <a:ext cx="2209800" cy="59093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385D6844-E288-4F61-863C-79EF7E350E8B}"/>
              </a:ext>
            </a:extLst>
          </p:cNvPr>
          <p:cNvSpPr/>
          <p:nvPr/>
        </p:nvSpPr>
        <p:spPr bwMode="auto">
          <a:xfrm>
            <a:off x="7823200" y="2628900"/>
            <a:ext cx="21336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Philistines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3115B7F9-822D-4C58-9409-87AA1D944E16}"/>
              </a:ext>
            </a:extLst>
          </p:cNvPr>
          <p:cNvSpPr/>
          <p:nvPr/>
        </p:nvSpPr>
        <p:spPr bwMode="auto">
          <a:xfrm>
            <a:off x="279400" y="3667404"/>
            <a:ext cx="123461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Israel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BDC9E15-D13C-42D1-9BEF-4FF9AC7A72F0}"/>
              </a:ext>
            </a:extLst>
          </p:cNvPr>
          <p:cNvSpPr/>
          <p:nvPr/>
        </p:nvSpPr>
        <p:spPr bwMode="auto">
          <a:xfrm>
            <a:off x="2282818" y="2607733"/>
            <a:ext cx="1628782" cy="3081867"/>
          </a:xfrm>
          <a:custGeom>
            <a:avLst/>
            <a:gdLst>
              <a:gd name="connsiteX0" fmla="*/ 1628782 w 1628782"/>
              <a:gd name="connsiteY0" fmla="*/ 0 h 3081867"/>
              <a:gd name="connsiteX1" fmla="*/ 1417115 w 1628782"/>
              <a:gd name="connsiteY1" fmla="*/ 33867 h 3081867"/>
              <a:gd name="connsiteX2" fmla="*/ 1561049 w 1628782"/>
              <a:gd name="connsiteY2" fmla="*/ 135467 h 3081867"/>
              <a:gd name="connsiteX3" fmla="*/ 1290115 w 1628782"/>
              <a:gd name="connsiteY3" fmla="*/ 304800 h 3081867"/>
              <a:gd name="connsiteX4" fmla="*/ 1264715 w 1628782"/>
              <a:gd name="connsiteY4" fmla="*/ 465667 h 3081867"/>
              <a:gd name="connsiteX5" fmla="*/ 790582 w 1628782"/>
              <a:gd name="connsiteY5" fmla="*/ 558800 h 3081867"/>
              <a:gd name="connsiteX6" fmla="*/ 697449 w 1628782"/>
              <a:gd name="connsiteY6" fmla="*/ 795867 h 3081867"/>
              <a:gd name="connsiteX7" fmla="*/ 350315 w 1628782"/>
              <a:gd name="connsiteY7" fmla="*/ 999067 h 3081867"/>
              <a:gd name="connsiteX8" fmla="*/ 265649 w 1628782"/>
              <a:gd name="connsiteY8" fmla="*/ 1134534 h 3081867"/>
              <a:gd name="connsiteX9" fmla="*/ 3182 w 1628782"/>
              <a:gd name="connsiteY9" fmla="*/ 1278467 h 3081867"/>
              <a:gd name="connsiteX10" fmla="*/ 138649 w 1628782"/>
              <a:gd name="connsiteY10" fmla="*/ 1744134 h 3081867"/>
              <a:gd name="connsiteX11" fmla="*/ 20115 w 1628782"/>
              <a:gd name="connsiteY11" fmla="*/ 1989667 h 3081867"/>
              <a:gd name="connsiteX12" fmla="*/ 53982 w 1628782"/>
              <a:gd name="connsiteY12" fmla="*/ 2133600 h 3081867"/>
              <a:gd name="connsiteX13" fmla="*/ 528115 w 1628782"/>
              <a:gd name="connsiteY13" fmla="*/ 2421467 h 3081867"/>
              <a:gd name="connsiteX14" fmla="*/ 680515 w 1628782"/>
              <a:gd name="connsiteY14" fmla="*/ 2675467 h 3081867"/>
              <a:gd name="connsiteX15" fmla="*/ 646649 w 1628782"/>
              <a:gd name="connsiteY15" fmla="*/ 2946400 h 3081867"/>
              <a:gd name="connsiteX16" fmla="*/ 739782 w 1628782"/>
              <a:gd name="connsiteY16" fmla="*/ 3081867 h 30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8782" h="3081867">
                <a:moveTo>
                  <a:pt x="1628782" y="0"/>
                </a:moveTo>
                <a:cubicBezTo>
                  <a:pt x="1528593" y="5644"/>
                  <a:pt x="1428404" y="11289"/>
                  <a:pt x="1417115" y="33867"/>
                </a:cubicBezTo>
                <a:cubicBezTo>
                  <a:pt x="1405826" y="56445"/>
                  <a:pt x="1582216" y="90312"/>
                  <a:pt x="1561049" y="135467"/>
                </a:cubicBezTo>
                <a:cubicBezTo>
                  <a:pt x="1539882" y="180622"/>
                  <a:pt x="1339504" y="249767"/>
                  <a:pt x="1290115" y="304800"/>
                </a:cubicBezTo>
                <a:cubicBezTo>
                  <a:pt x="1240726" y="359833"/>
                  <a:pt x="1347970" y="423334"/>
                  <a:pt x="1264715" y="465667"/>
                </a:cubicBezTo>
                <a:cubicBezTo>
                  <a:pt x="1181459" y="508000"/>
                  <a:pt x="885126" y="503767"/>
                  <a:pt x="790582" y="558800"/>
                </a:cubicBezTo>
                <a:cubicBezTo>
                  <a:pt x="696038" y="613833"/>
                  <a:pt x="770827" y="722489"/>
                  <a:pt x="697449" y="795867"/>
                </a:cubicBezTo>
                <a:cubicBezTo>
                  <a:pt x="624071" y="869245"/>
                  <a:pt x="422282" y="942623"/>
                  <a:pt x="350315" y="999067"/>
                </a:cubicBezTo>
                <a:cubicBezTo>
                  <a:pt x="278348" y="1055512"/>
                  <a:pt x="323504" y="1087967"/>
                  <a:pt x="265649" y="1134534"/>
                </a:cubicBezTo>
                <a:cubicBezTo>
                  <a:pt x="207794" y="1181101"/>
                  <a:pt x="24349" y="1176867"/>
                  <a:pt x="3182" y="1278467"/>
                </a:cubicBezTo>
                <a:cubicBezTo>
                  <a:pt x="-17985" y="1380067"/>
                  <a:pt x="135827" y="1625601"/>
                  <a:pt x="138649" y="1744134"/>
                </a:cubicBezTo>
                <a:cubicBezTo>
                  <a:pt x="141471" y="1862667"/>
                  <a:pt x="34226" y="1924756"/>
                  <a:pt x="20115" y="1989667"/>
                </a:cubicBezTo>
                <a:cubicBezTo>
                  <a:pt x="6004" y="2054578"/>
                  <a:pt x="-30685" y="2061633"/>
                  <a:pt x="53982" y="2133600"/>
                </a:cubicBezTo>
                <a:cubicBezTo>
                  <a:pt x="138649" y="2205567"/>
                  <a:pt x="423693" y="2331156"/>
                  <a:pt x="528115" y="2421467"/>
                </a:cubicBezTo>
                <a:cubicBezTo>
                  <a:pt x="632537" y="2511778"/>
                  <a:pt x="660759" y="2587978"/>
                  <a:pt x="680515" y="2675467"/>
                </a:cubicBezTo>
                <a:cubicBezTo>
                  <a:pt x="700271" y="2762956"/>
                  <a:pt x="636771" y="2878667"/>
                  <a:pt x="646649" y="2946400"/>
                </a:cubicBezTo>
                <a:cubicBezTo>
                  <a:pt x="656527" y="3014133"/>
                  <a:pt x="698154" y="3048000"/>
                  <a:pt x="739782" y="3081867"/>
                </a:cubicBezTo>
              </a:path>
            </a:pathLst>
          </a:custGeom>
          <a:noFill/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7801137-1BDE-4D98-93C9-848FB377BB47}"/>
              </a:ext>
            </a:extLst>
          </p:cNvPr>
          <p:cNvSpPr/>
          <p:nvPr/>
        </p:nvSpPr>
        <p:spPr bwMode="auto">
          <a:xfrm>
            <a:off x="3232298" y="2877879"/>
            <a:ext cx="5514753" cy="2076893"/>
          </a:xfrm>
          <a:custGeom>
            <a:avLst/>
            <a:gdLst>
              <a:gd name="connsiteX0" fmla="*/ 5514753 w 5514753"/>
              <a:gd name="connsiteY0" fmla="*/ 0 h 2076893"/>
              <a:gd name="connsiteX1" fmla="*/ 4813004 w 5514753"/>
              <a:gd name="connsiteY1" fmla="*/ 361507 h 2076893"/>
              <a:gd name="connsiteX2" fmla="*/ 4416055 w 5514753"/>
              <a:gd name="connsiteY2" fmla="*/ 935665 h 2076893"/>
              <a:gd name="connsiteX3" fmla="*/ 3459125 w 5514753"/>
              <a:gd name="connsiteY3" fmla="*/ 1325526 h 2076893"/>
              <a:gd name="connsiteX4" fmla="*/ 0 w 5514753"/>
              <a:gd name="connsiteY4" fmla="*/ 2076893 h 20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4753" h="2076893">
                <a:moveTo>
                  <a:pt x="5514753" y="0"/>
                </a:moveTo>
                <a:cubicBezTo>
                  <a:pt x="5255436" y="102781"/>
                  <a:pt x="4996120" y="205563"/>
                  <a:pt x="4813004" y="361507"/>
                </a:cubicBezTo>
                <a:cubicBezTo>
                  <a:pt x="4629888" y="517451"/>
                  <a:pt x="4641701" y="774995"/>
                  <a:pt x="4416055" y="935665"/>
                </a:cubicBezTo>
                <a:cubicBezTo>
                  <a:pt x="4190408" y="1096335"/>
                  <a:pt x="4195134" y="1135321"/>
                  <a:pt x="3459125" y="1325526"/>
                </a:cubicBezTo>
                <a:cubicBezTo>
                  <a:pt x="2723116" y="1515731"/>
                  <a:pt x="1361558" y="1796312"/>
                  <a:pt x="0" y="2076893"/>
                </a:cubicBezTo>
              </a:path>
            </a:pathLst>
          </a:custGeom>
          <a:noFill/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B501393D-B1EE-4E85-BDA5-5B3C75E45B96}"/>
              </a:ext>
            </a:extLst>
          </p:cNvPr>
          <p:cNvSpPr/>
          <p:nvPr/>
        </p:nvSpPr>
        <p:spPr bwMode="auto">
          <a:xfrm>
            <a:off x="7762655" y="2562034"/>
            <a:ext cx="2094613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Philistines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398ADE34-57D1-43D9-A41F-BC57DA34B164}"/>
              </a:ext>
            </a:extLst>
          </p:cNvPr>
          <p:cNvSpPr/>
          <p:nvPr/>
        </p:nvSpPr>
        <p:spPr bwMode="auto">
          <a:xfrm>
            <a:off x="127000" y="4076700"/>
            <a:ext cx="13716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36776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62000D84-7D5F-46FC-BDF5-716665E30693}"/>
              </a:ext>
            </a:extLst>
          </p:cNvPr>
          <p:cNvSpPr txBox="1">
            <a:spLocks/>
          </p:cNvSpPr>
          <p:nvPr/>
        </p:nvSpPr>
        <p:spPr>
          <a:xfrm>
            <a:off x="76199" y="114300"/>
            <a:ext cx="10033002" cy="23622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4 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Then Goliath, a Philistine champion from Gath, came out of the Philistine ranks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to face the forces of Israel.</a:t>
            </a:r>
          </a:p>
          <a:p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He was over nine feet tall!</a:t>
            </a:r>
          </a:p>
        </p:txBody>
      </p:sp>
    </p:spTree>
    <p:extLst>
      <p:ext uri="{BB962C8B-B14F-4D97-AF65-F5344CB8AC3E}">
        <p14:creationId xmlns:p14="http://schemas.microsoft.com/office/powerpoint/2010/main" val="41348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62000D84-7D5F-46FC-BDF5-716665E30693}"/>
              </a:ext>
            </a:extLst>
          </p:cNvPr>
          <p:cNvSpPr txBox="1">
            <a:spLocks/>
          </p:cNvSpPr>
          <p:nvPr/>
        </p:nvSpPr>
        <p:spPr>
          <a:xfrm>
            <a:off x="76199" y="114300"/>
            <a:ext cx="10033002" cy="23622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He wore a bronze helmet,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and his bronze coat of mail weighed </a:t>
            </a:r>
            <a:r>
              <a:rPr lang="en-US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125 pounds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5785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62000D84-7D5F-46FC-BDF5-716665E30693}"/>
              </a:ext>
            </a:extLst>
          </p:cNvPr>
          <p:cNvSpPr txBox="1">
            <a:spLocks/>
          </p:cNvSpPr>
          <p:nvPr/>
        </p:nvSpPr>
        <p:spPr>
          <a:xfrm>
            <a:off x="76199" y="114300"/>
            <a:ext cx="10033002" cy="23622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7 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shaft of his spear was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as heavy and thick as a </a:t>
            </a:r>
            <a:r>
              <a:rPr lang="en-US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weaver’s beam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tipped with an </a:t>
            </a:r>
            <a:r>
              <a:rPr lang="en-US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iron spearhead</a:t>
            </a: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weighed 15 pounds.</a:t>
            </a:r>
          </a:p>
        </p:txBody>
      </p:sp>
    </p:spTree>
    <p:extLst>
      <p:ext uri="{BB962C8B-B14F-4D97-AF65-F5344CB8AC3E}">
        <p14:creationId xmlns:p14="http://schemas.microsoft.com/office/powerpoint/2010/main" val="1507582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1018</Words>
  <Application>Microsoft Office PowerPoint</Application>
  <PresentationFormat>Custom</PresentationFormat>
  <Paragraphs>227</Paragraphs>
  <Slides>49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MS PGothic</vt:lpstr>
      <vt:lpstr>MS PGothic</vt:lpstr>
      <vt:lpstr>Arial</vt:lpstr>
      <vt:lpstr>Calibri Light</vt:lpstr>
      <vt:lpstr>Papyrus</vt:lpstr>
      <vt:lpstr>Times New Roman</vt:lpstr>
      <vt:lpstr>Default Design</vt:lpstr>
      <vt:lpstr>David and Goliath</vt:lpstr>
      <vt:lpstr>1 Samuel 17</vt:lpstr>
      <vt:lpstr>1 Samuel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Giant Problem!</vt:lpstr>
      <vt:lpstr>A Giant Problem!</vt:lpstr>
      <vt:lpstr>A Giant Problem!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1 Samuel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Thoughts</vt:lpstr>
      <vt:lpstr>Concluding Thoughts</vt:lpstr>
      <vt:lpstr>Battling the Giant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2023-10-09T15:20:22Z</dcterms:modified>
</cp:coreProperties>
</file>