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 id="2147483665" r:id="rId3"/>
  </p:sldMasterIdLst>
  <p:notesMasterIdLst>
    <p:notesMasterId r:id="rId57"/>
  </p:notesMasterIdLst>
  <p:sldIdLst>
    <p:sldId id="1561" r:id="rId4"/>
    <p:sldId id="1936" r:id="rId5"/>
    <p:sldId id="1937" r:id="rId6"/>
    <p:sldId id="1938" r:id="rId7"/>
    <p:sldId id="1775" r:id="rId8"/>
    <p:sldId id="1857" r:id="rId9"/>
    <p:sldId id="1858" r:id="rId10"/>
    <p:sldId id="1952" r:id="rId11"/>
    <p:sldId id="1939" r:id="rId12"/>
    <p:sldId id="1859" r:id="rId13"/>
    <p:sldId id="1951" r:id="rId14"/>
    <p:sldId id="1860" r:id="rId15"/>
    <p:sldId id="1861" r:id="rId16"/>
    <p:sldId id="1862" r:id="rId17"/>
    <p:sldId id="1863" r:id="rId18"/>
    <p:sldId id="1864" r:id="rId19"/>
    <p:sldId id="1865" r:id="rId20"/>
    <p:sldId id="1866" r:id="rId21"/>
    <p:sldId id="1867" r:id="rId22"/>
    <p:sldId id="1868" r:id="rId23"/>
    <p:sldId id="1940" r:id="rId24"/>
    <p:sldId id="1869" r:id="rId25"/>
    <p:sldId id="1881" r:id="rId26"/>
    <p:sldId id="1915" r:id="rId27"/>
    <p:sldId id="1916" r:id="rId28"/>
    <p:sldId id="1917" r:id="rId29"/>
    <p:sldId id="1918" r:id="rId30"/>
    <p:sldId id="1919" r:id="rId31"/>
    <p:sldId id="1920" r:id="rId32"/>
    <p:sldId id="1921" r:id="rId33"/>
    <p:sldId id="1922" r:id="rId34"/>
    <p:sldId id="1923" r:id="rId35"/>
    <p:sldId id="1924" r:id="rId36"/>
    <p:sldId id="1925" r:id="rId37"/>
    <p:sldId id="1926" r:id="rId38"/>
    <p:sldId id="1927" r:id="rId39"/>
    <p:sldId id="1928" r:id="rId40"/>
    <p:sldId id="1929" r:id="rId41"/>
    <p:sldId id="1930" r:id="rId42"/>
    <p:sldId id="1931" r:id="rId43"/>
    <p:sldId id="1932" r:id="rId44"/>
    <p:sldId id="1933" r:id="rId45"/>
    <p:sldId id="1934" r:id="rId46"/>
    <p:sldId id="1935" r:id="rId47"/>
    <p:sldId id="1946" r:id="rId48"/>
    <p:sldId id="1941" r:id="rId49"/>
    <p:sldId id="1942" r:id="rId50"/>
    <p:sldId id="1943" r:id="rId51"/>
    <p:sldId id="1948" r:id="rId52"/>
    <p:sldId id="1949" r:id="rId53"/>
    <p:sldId id="1944" r:id="rId54"/>
    <p:sldId id="1950" r:id="rId55"/>
    <p:sldId id="152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787662"/>
    <a:srgbClr val="8C8A72"/>
    <a:srgbClr val="A1A080"/>
    <a:srgbClr val="602626"/>
    <a:srgbClr val="7E3232"/>
    <a:srgbClr val="F7F4D5"/>
    <a:srgbClr val="F1EBB5"/>
    <a:srgbClr val="E3E39D"/>
    <a:srgbClr val="D8D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4E933-6DA3-483C-80F0-FAEC89053325}" v="490" dt="2023-10-10T02:29:40.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9" autoAdjust="0"/>
    <p:restoredTop sz="80609" autoAdjust="0"/>
  </p:normalViewPr>
  <p:slideViewPr>
    <p:cSldViewPr>
      <p:cViewPr varScale="1">
        <p:scale>
          <a:sx n="65" d="100"/>
          <a:sy n="65" d="100"/>
        </p:scale>
        <p:origin x="168" y="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10/16/2023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9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3803025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233579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2188113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val="372479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3471522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19305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3923408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3279353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2959836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138639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a:t>
            </a:fld>
            <a:endParaRPr lang="en-US"/>
          </a:p>
        </p:txBody>
      </p:sp>
    </p:spTree>
    <p:extLst>
      <p:ext uri="{BB962C8B-B14F-4D97-AF65-F5344CB8AC3E}">
        <p14:creationId xmlns:p14="http://schemas.microsoft.com/office/powerpoint/2010/main" val="3974808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3721742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4228976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787652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1391409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2637452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1485062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2523637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2493636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228600" algn="l">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2860468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252025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2864406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761824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1760307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3619125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1661491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val="1546111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val="3916529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val="3867857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37</a:t>
            </a:fld>
            <a:endParaRPr lang="en-US"/>
          </a:p>
        </p:txBody>
      </p:sp>
    </p:spTree>
    <p:extLst>
      <p:ext uri="{BB962C8B-B14F-4D97-AF65-F5344CB8AC3E}">
        <p14:creationId xmlns:p14="http://schemas.microsoft.com/office/powerpoint/2010/main" val="1363191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1968488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39</a:t>
            </a:fld>
            <a:endParaRPr lang="en-US"/>
          </a:p>
        </p:txBody>
      </p:sp>
    </p:spTree>
    <p:extLst>
      <p:ext uri="{BB962C8B-B14F-4D97-AF65-F5344CB8AC3E}">
        <p14:creationId xmlns:p14="http://schemas.microsoft.com/office/powerpoint/2010/main" val="419230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451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40</a:t>
            </a:fld>
            <a:endParaRPr lang="en-US"/>
          </a:p>
        </p:txBody>
      </p:sp>
    </p:spTree>
    <p:extLst>
      <p:ext uri="{BB962C8B-B14F-4D97-AF65-F5344CB8AC3E}">
        <p14:creationId xmlns:p14="http://schemas.microsoft.com/office/powerpoint/2010/main" val="2226619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41</a:t>
            </a:fld>
            <a:endParaRPr lang="en-US"/>
          </a:p>
        </p:txBody>
      </p:sp>
    </p:spTree>
    <p:extLst>
      <p:ext uri="{BB962C8B-B14F-4D97-AF65-F5344CB8AC3E}">
        <p14:creationId xmlns:p14="http://schemas.microsoft.com/office/powerpoint/2010/main" val="174814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42</a:t>
            </a:fld>
            <a:endParaRPr lang="en-US"/>
          </a:p>
        </p:txBody>
      </p:sp>
    </p:spTree>
    <p:extLst>
      <p:ext uri="{BB962C8B-B14F-4D97-AF65-F5344CB8AC3E}">
        <p14:creationId xmlns:p14="http://schemas.microsoft.com/office/powerpoint/2010/main" val="2499397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43</a:t>
            </a:fld>
            <a:endParaRPr lang="en-US"/>
          </a:p>
        </p:txBody>
      </p:sp>
    </p:spTree>
    <p:extLst>
      <p:ext uri="{BB962C8B-B14F-4D97-AF65-F5344CB8AC3E}">
        <p14:creationId xmlns:p14="http://schemas.microsoft.com/office/powerpoint/2010/main" val="277694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44</a:t>
            </a:fld>
            <a:endParaRPr lang="en-US"/>
          </a:p>
        </p:txBody>
      </p:sp>
    </p:spTree>
    <p:extLst>
      <p:ext uri="{BB962C8B-B14F-4D97-AF65-F5344CB8AC3E}">
        <p14:creationId xmlns:p14="http://schemas.microsoft.com/office/powerpoint/2010/main" val="8725557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79322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34165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406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2113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29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11156896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1807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46350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46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97534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424749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134984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428842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xmlns=""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10/16/2023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41168581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12377064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59641181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626529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09547010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54050247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40987071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912137903"/>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570029543"/>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296955780"/>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85180799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10/16/2023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10/16/2023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10/16/2023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2118766820"/>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black background with white text&#10;&#10;Description automatically generated">
            <a:extLst>
              <a:ext uri="{FF2B5EF4-FFF2-40B4-BE49-F238E27FC236}">
                <a16:creationId xmlns:a16="http://schemas.microsoft.com/office/drawing/2014/main" xmlns="" id="{55E936D8-6605-5B8C-9511-D619186177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034416"/>
            <a:ext cx="6888547" cy="2823584"/>
          </a:xfrm>
          <a:prstGeom prst="rect">
            <a:avLst/>
          </a:prstGeom>
        </p:spPr>
      </p:pic>
    </p:spTree>
    <p:extLst>
      <p:ext uri="{BB962C8B-B14F-4D97-AF65-F5344CB8AC3E}">
        <p14:creationId xmlns:p14="http://schemas.microsoft.com/office/powerpoint/2010/main" val="251865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016758"/>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24:5) Afterward, David was conscience-stricken for having cut off a corner of his robe.</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6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said to his men,</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Lord forbid that I should do such a thing to my master,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Lord’s anointed,</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or lay my hand on him. For he is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anointed of the Lord.</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4579235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016758"/>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24:5) Afterward, David was conscience-stricken for having cut off a corner of his robe.</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6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said to his men,</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Lord forbid that I should do such a thing to my master,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Lord’s anointed,</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or lay my hand on him. For he is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anointed of the Lord.</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Rounded Rectangle 2">
            <a:extLst>
              <a:ext uri="{FF2B5EF4-FFF2-40B4-BE49-F238E27FC236}">
                <a16:creationId xmlns:a16="http://schemas.microsoft.com/office/drawing/2014/main" xmlns="" id="{1A2C5B08-F24B-3D14-AF03-32B3D0C8A17E}"/>
              </a:ext>
            </a:extLst>
          </p:cNvPr>
          <p:cNvSpPr/>
          <p:nvPr/>
        </p:nvSpPr>
        <p:spPr>
          <a:xfrm>
            <a:off x="1447800" y="685800"/>
            <a:ext cx="10116095" cy="2504739"/>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Symbolic of the transfer of power from Saul to David</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Kings 11:29-31; Ralph Klein,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Samuel</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(p.239);</a:t>
            </a:r>
          </a:p>
          <a:p>
            <a:pPr lvl="0" algn="ctr">
              <a:defRPr/>
            </a:pPr>
            <a:r>
              <a:rPr lang="de-DE"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Robert Bergen, </a:t>
            </a:r>
            <a:r>
              <a:rPr lang="de-DE"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2 Samuel</a:t>
            </a:r>
            <a:r>
              <a:rPr lang="de-DE"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(p.239); </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Firth,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&amp; 2 Samuel</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(p.257).</a:t>
            </a:r>
          </a:p>
        </p:txBody>
      </p:sp>
    </p:spTree>
    <p:extLst>
      <p:ext uri="{BB962C8B-B14F-4D97-AF65-F5344CB8AC3E}">
        <p14:creationId xmlns:p14="http://schemas.microsoft.com/office/powerpoint/2010/main" val="1795350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24:7) With these words David sharply rebuked his men and did not allow them to attack Saul. And Saul left the cave and went his way.</a:t>
            </a:r>
          </a:p>
        </p:txBody>
      </p:sp>
    </p:spTree>
    <p:extLst>
      <p:ext uri="{BB962C8B-B14F-4D97-AF65-F5344CB8AC3E}">
        <p14:creationId xmlns:p14="http://schemas.microsoft.com/office/powerpoint/2010/main" val="165437185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24:8) Then David went out of the cave and called out to Saul,</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“My lord the king!”</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When Saul looked behind him, David bowed down and prostrated himself with his face to the ground.</a:t>
            </a:r>
          </a:p>
        </p:txBody>
      </p:sp>
    </p:spTree>
    <p:extLst>
      <p:ext uri="{BB962C8B-B14F-4D97-AF65-F5344CB8AC3E}">
        <p14:creationId xmlns:p14="http://schemas.microsoft.com/office/powerpoint/2010/main" val="1722694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6247864"/>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24:9) David said to Saul,</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“Why do you listen when men say, ‘David is bent on harming you’?</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10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This day you have seen with your own eyes how the Lord delivered you into my hands in the cave. Some urged me to kill you, but I spared you.</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 said, ‘I will not lay my hand on my lord,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because he is the Lord’s anointed.</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2555086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632311"/>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24:11) “See, my father, look at this piece of your robe in my hand! I cut off the corner of your robe but did not kill you.</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See that there is nothing in my hand to indicate that I am guilty of wrongdoing or rebellion. I have not wronged you, but you are hunting me down to take my life.”</a:t>
            </a:r>
          </a:p>
        </p:txBody>
      </p:sp>
    </p:spTree>
    <p:extLst>
      <p:ext uri="{BB962C8B-B14F-4D97-AF65-F5344CB8AC3E}">
        <p14:creationId xmlns:p14="http://schemas.microsoft.com/office/powerpoint/2010/main" val="38065199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24:12) “May the Lord judge between you and me.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may the Lord avenge the wrongs you have done to me.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my hand will not touch you.”</a:t>
            </a:r>
          </a:p>
        </p:txBody>
      </p:sp>
    </p:spTree>
    <p:extLst>
      <p:ext uri="{BB962C8B-B14F-4D97-AF65-F5344CB8AC3E}">
        <p14:creationId xmlns:p14="http://schemas.microsoft.com/office/powerpoint/2010/main" val="9746512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24:14) “Who are you pursuing? A dead dog? A flea?</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15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May the Lord be our judge and decide between us. May he consider my cause and uphold it. May he vindicate me by delivering me from your hand.”</a:t>
            </a:r>
          </a:p>
        </p:txBody>
      </p:sp>
    </p:spTree>
    <p:extLst>
      <p:ext uri="{BB962C8B-B14F-4D97-AF65-F5344CB8AC3E}">
        <p14:creationId xmlns:p14="http://schemas.microsoft.com/office/powerpoint/2010/main" val="221385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24:16) When David finished saying this, Saul asked,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“Is that your voice, David my son?”</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Saul wept aloud.</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17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“You are more righteous than I am,” Saul said. “You have treated me well, but I have treated you badly.”</a:t>
            </a:r>
          </a:p>
        </p:txBody>
      </p:sp>
    </p:spTree>
    <p:extLst>
      <p:ext uri="{BB962C8B-B14F-4D97-AF65-F5344CB8AC3E}">
        <p14:creationId xmlns:p14="http://schemas.microsoft.com/office/powerpoint/2010/main" val="11508501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016758"/>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24:18) “You have just now told me about the good you did to me.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Lord delivered me into your hands, but you did not kill me.</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19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When a man finds his enemy, does he let him get away unharmed? May the Lord reward you well for the way you treated me today.”</a:t>
            </a:r>
          </a:p>
        </p:txBody>
      </p:sp>
    </p:spTree>
    <p:extLst>
      <p:ext uri="{BB962C8B-B14F-4D97-AF65-F5344CB8AC3E}">
        <p14:creationId xmlns:p14="http://schemas.microsoft.com/office/powerpoint/2010/main" val="9940823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80420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24:20) “I know that you will surely be king and that the kingdom of Israel will be established in your hands.”</a:t>
            </a:r>
          </a:p>
        </p:txBody>
      </p:sp>
    </p:spTree>
    <p:extLst>
      <p:ext uri="{BB962C8B-B14F-4D97-AF65-F5344CB8AC3E}">
        <p14:creationId xmlns:p14="http://schemas.microsoft.com/office/powerpoint/2010/main" val="310518496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24:21) “Now swear to me by the Lord that you will not kill off my descendants or wipe out my name from my father’s family.”</a:t>
            </a:r>
          </a:p>
        </p:txBody>
      </p:sp>
      <p:sp>
        <p:nvSpPr>
          <p:cNvPr id="3" name="Rounded Rectangle 2">
            <a:extLst>
              <a:ext uri="{FF2B5EF4-FFF2-40B4-BE49-F238E27FC236}">
                <a16:creationId xmlns:a16="http://schemas.microsoft.com/office/drawing/2014/main" xmlns="" id="{D4545F85-BA73-2D3A-BF76-5F7339CDD57B}"/>
              </a:ext>
            </a:extLst>
          </p:cNvPr>
          <p:cNvSpPr/>
          <p:nvPr/>
        </p:nvSpPr>
        <p:spPr>
          <a:xfrm>
            <a:off x="1828800" y="3886200"/>
            <a:ext cx="7620000" cy="1455744"/>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honored this promise.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20:14-17; </a:t>
            </a:r>
            <a:r>
              <a:rPr kumimoji="0" lang="pl-PL"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Sam. 9:1-13; 19:29; 21:7</a:t>
            </a:r>
            <a:endParaRPr kumimoji="0" lang="en-US"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297106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985433"/>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24:22) So David gave his oath to Saul. Then Saul returned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home</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David and his men went up to the </a:t>
            </a:r>
            <a:r>
              <a:rPr lang="en-US" sz="54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stronghold</a:t>
            </a:r>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95217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6247864"/>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25:1) Now Samuel died, and all Israel assembled and mourned for him; and they buried him at his home in Ramah. Then David moved down into the Desert of </a:t>
            </a:r>
            <a:r>
              <a:rPr lang="en-US" sz="4000" b="1" spc="-150"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Maon</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endPar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marL="234950"/>
            <a:r>
              <a:rPr lang="en-US" sz="4000" b="1" spc="-150"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[David nearly kills a man named “</a:t>
            </a:r>
            <a:r>
              <a:rPr lang="en-US" sz="4000" b="1" spc="-150" dirty="0" err="1">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Nabal</a:t>
            </a:r>
            <a:r>
              <a:rPr lang="en-US" sz="4000" b="1" spc="-150"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 (‘fool’). But Abigail stops him from doing this. </a:t>
            </a:r>
            <a:r>
              <a:rPr lang="en-US" sz="4000" b="1" spc="-150" dirty="0" err="1">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Nabal</a:t>
            </a:r>
            <a:r>
              <a:rPr lang="en-US" sz="4000" b="1" spc="-150"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 dies anyway, and David marries Abigail.]</a:t>
            </a:r>
          </a:p>
        </p:txBody>
      </p:sp>
    </p:spTree>
    <p:extLst>
      <p:ext uri="{BB962C8B-B14F-4D97-AF65-F5344CB8AC3E}">
        <p14:creationId xmlns:p14="http://schemas.microsoft.com/office/powerpoint/2010/main" val="16590875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985433"/>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26:1) The </a:t>
            </a:r>
            <a:r>
              <a:rPr lang="en-US" sz="4000" b="1" u="sng" spc="-150"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Ziphites</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went to Saul at Gibeah and said,</a:t>
            </a:r>
          </a:p>
          <a:p>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“Is not David hiding on the hill of </a:t>
            </a:r>
            <a:r>
              <a:rPr lang="en-US" sz="5400" b="1" spc="-150"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Hakilah</a:t>
            </a:r>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Rounded Rectangle 2">
            <a:extLst>
              <a:ext uri="{FF2B5EF4-FFF2-40B4-BE49-F238E27FC236}">
                <a16:creationId xmlns:a16="http://schemas.microsoft.com/office/drawing/2014/main" xmlns="" id="{5104234D-CE14-F89C-4C44-934D3815664B}"/>
              </a:ext>
            </a:extLst>
          </p:cNvPr>
          <p:cNvSpPr/>
          <p:nvPr/>
        </p:nvSpPr>
        <p:spPr>
          <a:xfrm>
            <a:off x="2133600" y="3429000"/>
            <a:ext cx="9677400" cy="316091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4400" b="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Ziphites</a:t>
            </a: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were a “Calebite subclan.”</a:t>
            </a:r>
          </a:p>
          <a:p>
            <a:pPr lvl="0" algn="ctr">
              <a:defRPr/>
            </a:pPr>
            <a:r>
              <a:rPr kumimoji="0" lang="en-US" sz="28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Chronicles 2:42, Robert D. Bergen,</a:t>
            </a:r>
            <a:r>
              <a:rPr kumimoji="0" lang="en-US" sz="2800" b="1" i="0" u="none" strike="noStrike" kern="1200" cap="none" normalizeH="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normalizeH="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and 2 Samuel</a:t>
            </a:r>
            <a:r>
              <a:rPr kumimoji="0" lang="en-US" sz="28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p.255.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Nabal</a:t>
            </a: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was a Calebite,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and guess who just married his wife</a:t>
            </a:r>
            <a:r>
              <a:rPr lang="en-US"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25:3</a:t>
            </a:r>
            <a:endPar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8777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left)">
                                      <p:cBhvr>
                                        <p:cTn id="34" dur="500"/>
                                        <p:tgtEl>
                                          <p:spTgt spid="2">
                                            <p:txEl>
                                              <p:pRg st="3" end="3"/>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wipe(left)">
                                      <p:cBhvr>
                                        <p:cTn id="3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26:2) So Saul went down to the Desert of </a:t>
            </a:r>
            <a:r>
              <a:rPr lang="en-US" sz="4000" b="1" spc="-150"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Ziph</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with his three thousand select Israelite troops, to search there for David.</a:t>
            </a:r>
          </a:p>
        </p:txBody>
      </p:sp>
    </p:spTree>
    <p:extLst>
      <p:ext uri="{BB962C8B-B14F-4D97-AF65-F5344CB8AC3E}">
        <p14:creationId xmlns:p14="http://schemas.microsoft.com/office/powerpoint/2010/main" val="3053806999"/>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016758"/>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26:3) Saul made his camp beside the road on the hill of </a:t>
            </a:r>
            <a:r>
              <a:rPr lang="en-US" sz="4000" b="1" spc="-150"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Hakilah</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facing </a:t>
            </a:r>
            <a:r>
              <a:rPr lang="en-US" sz="4000" b="1" spc="-150"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Jeshimon</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but David stayed in the wilderness.</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4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When he saw that Saul had followed him there, he sent out scouts and learned that Saul had definitely arrived.</a:t>
            </a:r>
          </a:p>
        </p:txBody>
      </p:sp>
    </p:spTree>
    <p:extLst>
      <p:ext uri="{BB962C8B-B14F-4D97-AF65-F5344CB8AC3E}">
        <p14:creationId xmlns:p14="http://schemas.microsoft.com/office/powerpoint/2010/main" val="6170763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386090"/>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26:5) Then David set out and went to the place where Saul had camped. He saw where Saul and Abner son of Ner, the commander of the army, had lain down.</a:t>
            </a:r>
          </a:p>
          <a:p>
            <a:r>
              <a:rPr lang="en-US" sz="48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Saul was lying inside the camp, with the army encamped around him.</a:t>
            </a:r>
          </a:p>
        </p:txBody>
      </p:sp>
    </p:spTree>
    <p:extLst>
      <p:ext uri="{BB962C8B-B14F-4D97-AF65-F5344CB8AC3E}">
        <p14:creationId xmlns:p14="http://schemas.microsoft.com/office/powerpoint/2010/main" val="7278430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26:6) David then asked </a:t>
            </a:r>
            <a:r>
              <a:rPr lang="en-US" sz="4000" b="1" spc="-150"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Ahimelek</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the Hittite and Abishai son of </a:t>
            </a:r>
            <a:r>
              <a:rPr lang="en-US" sz="4000" b="1" spc="-150"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Zeruiah</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Joab’s brother,</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“Who will go down into the camp with me to Saul?”</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“I’ll go with you,” said Abishai.</a:t>
            </a:r>
          </a:p>
        </p:txBody>
      </p:sp>
    </p:spTree>
    <p:extLst>
      <p:ext uri="{BB962C8B-B14F-4D97-AF65-F5344CB8AC3E}">
        <p14:creationId xmlns:p14="http://schemas.microsoft.com/office/powerpoint/2010/main" val="19026569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26:7) So David and Abishai went to the army by night.</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There was Saul, lying asleep inside the camp with his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spear</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stuck in the ground near his head. Abner and the soldiers were lying around him.</a:t>
            </a:r>
          </a:p>
        </p:txBody>
      </p:sp>
    </p:spTree>
    <p:extLst>
      <p:ext uri="{BB962C8B-B14F-4D97-AF65-F5344CB8AC3E}">
        <p14:creationId xmlns:p14="http://schemas.microsoft.com/office/powerpoint/2010/main" val="34432343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xmlns="" id="{E4467D21-071F-10B3-F751-2A5A733063A3}"/>
              </a:ext>
            </a:extLst>
          </p:cNvPr>
          <p:cNvSpPr/>
          <p:nvPr/>
        </p:nvSpPr>
        <p:spPr>
          <a:xfrm>
            <a:off x="152400" y="381000"/>
            <a:ext cx="6858000" cy="6283575"/>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 killed 85 priests for giving David food in Nob.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22:18</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protects </a:t>
            </a:r>
            <a:r>
              <a:rPr lang="en-US" sz="4000" b="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Keilah</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from the Philistines, but they would’ve betrayed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23:1-12</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 chases David in the desert of </a:t>
            </a:r>
            <a:r>
              <a:rPr lang="en-US" sz="4000" b="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Maon</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but Saul gets called away by an invasion.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23:25</a:t>
            </a:r>
          </a:p>
        </p:txBody>
      </p:sp>
    </p:spTree>
    <p:extLst>
      <p:ext uri="{BB962C8B-B14F-4D97-AF65-F5344CB8AC3E}">
        <p14:creationId xmlns:p14="http://schemas.microsoft.com/office/powerpoint/2010/main" val="41828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left)">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left)">
                                      <p:cBhvr>
                                        <p:cTn id="28" dur="500"/>
                                        <p:tgtEl>
                                          <p:spTgt spid="2">
                                            <p:txEl>
                                              <p:pRg st="4" end="4"/>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00109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26:8) Abishai said to David,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“Today God has delivered your enemy into your hands. Now let me pin him to the ground with one thrust of the spear.</a:t>
            </a:r>
          </a:p>
          <a:p>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 won’t strike him twice.”</a:t>
            </a:r>
          </a:p>
        </p:txBody>
      </p:sp>
      <p:sp>
        <p:nvSpPr>
          <p:cNvPr id="2" name="Rounded Rectangle 2">
            <a:extLst>
              <a:ext uri="{FF2B5EF4-FFF2-40B4-BE49-F238E27FC236}">
                <a16:creationId xmlns:a16="http://schemas.microsoft.com/office/drawing/2014/main" xmlns="" id="{E6F45F85-85AF-5CB1-92D1-526569D1F453}"/>
              </a:ext>
            </a:extLst>
          </p:cNvPr>
          <p:cNvSpPr/>
          <p:nvPr/>
        </p:nvSpPr>
        <p:spPr>
          <a:xfrm>
            <a:off x="2057400" y="4028559"/>
            <a:ext cx="9144000" cy="25908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6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kill Saul, all David needed to do was… </a:t>
            </a:r>
            <a:r>
              <a:rPr lang="en-US" sz="60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nothing</a:t>
            </a:r>
            <a:r>
              <a:rPr lang="en-US" sz="6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kumimoji="0" lang="en-US" sz="32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writes Psalms 57-59</a:t>
            </a:r>
            <a:endParaRPr kumimoji="0" lang="en-US"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094154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26:9) But David said to Abishai, “Don’t destroy him! Who can lay a hand on the Lord’s anointed and be guiltless?”</a:t>
            </a:r>
          </a:p>
        </p:txBody>
      </p:sp>
    </p:spTree>
    <p:extLst>
      <p:ext uri="{BB962C8B-B14F-4D97-AF65-F5344CB8AC3E}">
        <p14:creationId xmlns:p14="http://schemas.microsoft.com/office/powerpoint/2010/main" val="2138401182"/>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632311"/>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26:10) “As surely as the Lord lives,” he said, “the Lord himself will strike him, or his time will come and he will die, or he will go into battle and perish.</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11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the Lord forbid that I should lay a hand on the Lord’s anointed.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Now get the spear and water jug that are near his head, and let’s go.”</a:t>
            </a:r>
          </a:p>
        </p:txBody>
      </p:sp>
    </p:spTree>
    <p:extLst>
      <p:ext uri="{BB962C8B-B14F-4D97-AF65-F5344CB8AC3E}">
        <p14:creationId xmlns:p14="http://schemas.microsoft.com/office/powerpoint/2010/main" val="2027696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26:12) So David took the spear and water jug near Saul’s head, and they left. No one saw or knew about it, nor did anyone wake up.</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They were all sleeping, because the Lord had put them into a deep sleep.</a:t>
            </a:r>
          </a:p>
        </p:txBody>
      </p:sp>
    </p:spTree>
    <p:extLst>
      <p:ext uri="{BB962C8B-B14F-4D97-AF65-F5344CB8AC3E}">
        <p14:creationId xmlns:p14="http://schemas.microsoft.com/office/powerpoint/2010/main" val="8620271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632311"/>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26:13) Then David crossed over to the other side and stood on top of the hill some distance away. There was a wide space between them.</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14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called out to the army and to Abner son of Ner, “Aren’t you going to answer me, Abner?”</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Abner replied, “Who are you who calls to the king?”</a:t>
            </a:r>
          </a:p>
        </p:txBody>
      </p:sp>
    </p:spTree>
    <p:extLst>
      <p:ext uri="{BB962C8B-B14F-4D97-AF65-F5344CB8AC3E}">
        <p14:creationId xmlns:p14="http://schemas.microsoft.com/office/powerpoint/2010/main" val="6648973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26:15) David said,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“You’re a man, aren’t you? And who is like you in Israel? Why didn’t you guard your lord the king? Someone came to destroy your lord the king.”</a:t>
            </a:r>
          </a:p>
        </p:txBody>
      </p:sp>
    </p:spTree>
    <p:extLst>
      <p:ext uri="{BB962C8B-B14F-4D97-AF65-F5344CB8AC3E}">
        <p14:creationId xmlns:p14="http://schemas.microsoft.com/office/powerpoint/2010/main" val="28800856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016758"/>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26:16) “What you have done is not good. As surely as the Lord lives, you and your men must die, because you did not guard your master, the Lord’s anointed. Look around you. Where are the king’s spear and water jug that were near his head?”</a:t>
            </a:r>
          </a:p>
        </p:txBody>
      </p:sp>
    </p:spTree>
    <p:extLst>
      <p:ext uri="{BB962C8B-B14F-4D97-AF65-F5344CB8AC3E}">
        <p14:creationId xmlns:p14="http://schemas.microsoft.com/office/powerpoint/2010/main" val="981334429"/>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26:17) Saul recognized David’s voice and said,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“Is that your voice, David my son?”</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David replied, “Yes it is, my lord the king.”</a:t>
            </a:r>
          </a:p>
        </p:txBody>
      </p:sp>
    </p:spTree>
    <p:extLst>
      <p:ext uri="{BB962C8B-B14F-4D97-AF65-F5344CB8AC3E}">
        <p14:creationId xmlns:p14="http://schemas.microsoft.com/office/powerpoint/2010/main" val="30078250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26:18) And he added,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“Why is my lord pursuing his servant?</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What have I done?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What wrong am I guilty of?”</a:t>
            </a:r>
          </a:p>
        </p:txBody>
      </p:sp>
    </p:spTree>
    <p:extLst>
      <p:ext uri="{BB962C8B-B14F-4D97-AF65-F5344CB8AC3E}">
        <p14:creationId xmlns:p14="http://schemas.microsoft.com/office/powerpoint/2010/main" val="1820002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6247864"/>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26:19) “Listen to me.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If the LORD has stirred you up against me, then let him accept my offering.</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if this is a human scheme, then may they be cursed by the LORD.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For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they have driven me from my home</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so I can no longer live among the LORD’s people, and they have said,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‘Go, worship pagan gods.’</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574149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CEEABD9-E4D8-D591-AC30-AE0E6AD99B73}"/>
              </a:ext>
            </a:extLst>
          </p:cNvPr>
          <p:cNvSpPr/>
          <p:nvPr/>
        </p:nvSpPr>
        <p:spPr>
          <a:xfrm>
            <a:off x="7239000" y="3352800"/>
            <a:ext cx="3352800" cy="2590752"/>
          </a:xfrm>
          <a:prstGeom prst="rect">
            <a:avLst/>
          </a:prstGeom>
          <a:noFill/>
          <a:ln w="57150">
            <a:solidFill>
              <a:srgbClr val="FFFF9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xmlns="" id="{1F72195F-4797-4AEC-4C45-79D8233A91C8}"/>
              </a:ext>
            </a:extLst>
          </p:cNvPr>
          <p:cNvSpPr/>
          <p:nvPr/>
        </p:nvSpPr>
        <p:spPr>
          <a:xfrm>
            <a:off x="128016" y="88392"/>
            <a:ext cx="5434584" cy="1207008"/>
          </a:xfrm>
          <a:prstGeom prst="rect">
            <a:avLst/>
          </a:prstGeom>
          <a:noFill/>
          <a:ln w="57150">
            <a:solidFill>
              <a:srgbClr val="FFFF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map with white text and white letters&#10;&#10;Description automatically generated with medium confidence">
            <a:extLst>
              <a:ext uri="{FF2B5EF4-FFF2-40B4-BE49-F238E27FC236}">
                <a16:creationId xmlns:a16="http://schemas.microsoft.com/office/drawing/2014/main" xmlns="" id="{4D473B1A-167F-F6BC-6D76-1BAC15FFC0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447800"/>
            <a:ext cx="6400801" cy="5143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49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26:20) “Now do not let my blood fall to the ground far from the presence of the Lord.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king of Israel has come out to look for a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flea</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—as one hunts a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partridge</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in the mountains.”</a:t>
            </a:r>
          </a:p>
        </p:txBody>
      </p:sp>
    </p:spTree>
    <p:extLst>
      <p:ext uri="{BB962C8B-B14F-4D97-AF65-F5344CB8AC3E}">
        <p14:creationId xmlns:p14="http://schemas.microsoft.com/office/powerpoint/2010/main" val="10556935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647426"/>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26:21) Then Saul said,</a:t>
            </a:r>
          </a:p>
          <a:p>
            <a:r>
              <a:rPr lang="en-US" sz="48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 have sinned.</a:t>
            </a:r>
          </a:p>
          <a:p>
            <a:r>
              <a:rPr lang="en-US" sz="48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Come back, David my son.</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Because you considered my life precious today, I will not try to harm you again. Surely I have acted like a fool and have been terribly wrong.”</a:t>
            </a:r>
          </a:p>
        </p:txBody>
      </p:sp>
    </p:spTree>
    <p:extLst>
      <p:ext uri="{BB962C8B-B14F-4D97-AF65-F5344CB8AC3E}">
        <p14:creationId xmlns:p14="http://schemas.microsoft.com/office/powerpoint/2010/main" val="30730870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26:22) “Here is the king’s spear,” David answered. “Let one of your young men come over and get it.”</a:t>
            </a:r>
          </a:p>
        </p:txBody>
      </p:sp>
    </p:spTree>
    <p:extLst>
      <p:ext uri="{BB962C8B-B14F-4D97-AF65-F5344CB8AC3E}">
        <p14:creationId xmlns:p14="http://schemas.microsoft.com/office/powerpoint/2010/main" val="3084035581"/>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016758"/>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26:23) “The Lord rewards everyone for their righteousness and faithfulness. The Lord delivered you into my hands today, but I would not lay a hand on the Lord’s anointed.</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24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As surely as I valued your life today, so may the Lord value my life and deliver me from all trouble.”</a:t>
            </a:r>
          </a:p>
        </p:txBody>
      </p:sp>
    </p:spTree>
    <p:extLst>
      <p:ext uri="{BB962C8B-B14F-4D97-AF65-F5344CB8AC3E}">
        <p14:creationId xmlns:p14="http://schemas.microsoft.com/office/powerpoint/2010/main" val="18663780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21653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26:25) Then Saul said to David, “May you be blessed, David my son; you will do great things and surely triumph.”</a:t>
            </a:r>
          </a:p>
          <a:p>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So David went on his way, and Saul returned home.</a:t>
            </a:r>
          </a:p>
        </p:txBody>
      </p:sp>
    </p:spTree>
    <p:extLst>
      <p:ext uri="{BB962C8B-B14F-4D97-AF65-F5344CB8AC3E}">
        <p14:creationId xmlns:p14="http://schemas.microsoft.com/office/powerpoint/2010/main" val="42048210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3120" y="1491020"/>
            <a:ext cx="11794080"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did David spare Saul’s life?</a:t>
            </a:r>
          </a:p>
          <a:p>
            <a:pPr marL="685800" indent="-685800">
              <a:buFont typeface="Wingdings" panose="05000000000000000000" pitchFamily="2" charset="2"/>
              <a:buChar char="ü"/>
              <a:defRPr/>
            </a:pPr>
            <a:r>
              <a:rPr lang="en-US" sz="5400" b="1" kern="0" spc="-15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 was a better leader than David?</a:t>
            </a:r>
          </a:p>
          <a:p>
            <a:pPr marL="685800" indent="-685800">
              <a:buFont typeface="Wingdings" panose="05000000000000000000" pitchFamily="2" charset="2"/>
              <a:buChar char="ü"/>
              <a:defRPr/>
            </a:pPr>
            <a:r>
              <a:rPr lang="en-US" sz="5400" b="1" kern="0" spc="-15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 didn’t deserve to die?</a:t>
            </a:r>
          </a:p>
          <a:p>
            <a:pPr marL="685800" marR="0" lvl="0" indent="-6858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was too</a:t>
            </a:r>
            <a:r>
              <a:rPr kumimoji="0" lang="en-US" sz="5400" b="1" i="0" u="none" strike="noStrike" kern="0" cap="none" spc="-150" normalizeH="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squeamish </a:t>
            </a:r>
            <a:r>
              <a:rPr kumimoji="0" lang="en-US" sz="5400" b="1" i="0" u="none" strike="noStrike" kern="0" cap="none" spc="-150" normalizeH="0" noProof="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to kill Saul</a:t>
            </a:r>
            <a:r>
              <a:rPr lang="en-US" sz="5400" b="1" kern="0" spc="-15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5400" b="1" kern="0" spc="-15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685800" marR="0" lvl="0" indent="-6858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5400" b="1" kern="0" spc="-15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enjoyed sleeping in the wilderness for 15 years?</a:t>
            </a:r>
            <a:endPar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468246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6560" y="2369233"/>
            <a:ext cx="1202268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did David spare Saul’s life?</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didn’t trust in mere coincidences.</a:t>
            </a:r>
          </a:p>
        </p:txBody>
      </p:sp>
      <p:sp>
        <p:nvSpPr>
          <p:cNvPr id="3" name="Rounded Rectangle 2">
            <a:extLst>
              <a:ext uri="{FF2B5EF4-FFF2-40B4-BE49-F238E27FC236}">
                <a16:creationId xmlns:a16="http://schemas.microsoft.com/office/drawing/2014/main" xmlns="" id="{2887B7D2-DA72-A02B-67F2-CC2A9510346B}"/>
              </a:ext>
            </a:extLst>
          </p:cNvPr>
          <p:cNvSpPr/>
          <p:nvPr/>
        </p:nvSpPr>
        <p:spPr>
          <a:xfrm>
            <a:off x="4495800" y="4308225"/>
            <a:ext cx="7467600" cy="2549775"/>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Just because Saul entered the cave, this didn’t mean that David should take his life.</a:t>
            </a:r>
          </a:p>
          <a:p>
            <a:pPr lvl="0" algn="ctr">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24:4-7; 26:7-8</a:t>
            </a: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 name="Rounded Rectangle 2">
            <a:extLst>
              <a:ext uri="{FF2B5EF4-FFF2-40B4-BE49-F238E27FC236}">
                <a16:creationId xmlns:a16="http://schemas.microsoft.com/office/drawing/2014/main" xmlns="" id="{CB9204B2-F983-E318-69D4-7AC4C2FB1893}"/>
              </a:ext>
            </a:extLst>
          </p:cNvPr>
          <p:cNvSpPr/>
          <p:nvPr/>
        </p:nvSpPr>
        <p:spPr>
          <a:xfrm>
            <a:off x="1413387" y="228600"/>
            <a:ext cx="10744200" cy="1938992"/>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need to learn to interpret signs in a </a:t>
            </a:r>
            <a:r>
              <a:rPr lang="en-US" sz="54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variety of ways</a:t>
            </a:r>
            <a:r>
              <a:rPr lang="en-US" sz="5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just </a:t>
            </a:r>
            <a:r>
              <a:rPr lang="en-US" sz="54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way</a:t>
            </a:r>
            <a:r>
              <a:rPr lang="en-US" sz="5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3136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1610" y="1754446"/>
            <a:ext cx="12022680" cy="276998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did David spare Saul’s life?</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didn’t trust in mere coincidences.</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trusted God’s authority and choice.</a:t>
            </a:r>
          </a:p>
        </p:txBody>
      </p:sp>
      <p:sp>
        <p:nvSpPr>
          <p:cNvPr id="3" name="Rounded Rectangle 2">
            <a:extLst>
              <a:ext uri="{FF2B5EF4-FFF2-40B4-BE49-F238E27FC236}">
                <a16:creationId xmlns:a16="http://schemas.microsoft.com/office/drawing/2014/main" xmlns="" id="{6FD606EA-BA6B-B878-A704-2C1EB68E1628}"/>
              </a:ext>
            </a:extLst>
          </p:cNvPr>
          <p:cNvSpPr/>
          <p:nvPr/>
        </p:nvSpPr>
        <p:spPr>
          <a:xfrm>
            <a:off x="5094585" y="4867190"/>
            <a:ext cx="6858000" cy="1406775"/>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 was “the Lord’s anointed.”</a:t>
            </a:r>
          </a:p>
          <a:p>
            <a:pPr lvl="0" algn="ctr">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Samuel 24:6, 10; 26:9, 11, 23; 2 Samuel 1:14</a:t>
            </a: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 name="Rounded Rectangle 2">
            <a:extLst>
              <a:ext uri="{FF2B5EF4-FFF2-40B4-BE49-F238E27FC236}">
                <a16:creationId xmlns:a16="http://schemas.microsoft.com/office/drawing/2014/main" xmlns="" id="{774E5726-18CA-360C-A764-F466A409F4BB}"/>
              </a:ext>
            </a:extLst>
          </p:cNvPr>
          <p:cNvSpPr/>
          <p:nvPr/>
        </p:nvSpPr>
        <p:spPr>
          <a:xfrm>
            <a:off x="3352800" y="0"/>
            <a:ext cx="8580120" cy="3139441"/>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9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is God in the picture?</a:t>
            </a:r>
            <a:endParaRPr kumimoji="0" lang="en-US" sz="66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204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3120" y="1491020"/>
            <a:ext cx="12022680" cy="36009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did David spare Saul’s life?</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didn’t trust in mere coincidences.</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trusted God’s authority and choice.</a:t>
            </a:r>
          </a:p>
          <a:p>
            <a:pPr marL="234950" lvl="0">
              <a:defRPr/>
            </a:pPr>
            <a:r>
              <a:rPr lang="en-US" sz="5400" b="1" kern="0" spc="-15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trusted a higher justice system.</a:t>
            </a:r>
          </a:p>
        </p:txBody>
      </p:sp>
      <p:sp>
        <p:nvSpPr>
          <p:cNvPr id="4" name="Rounded Rectangle 2">
            <a:extLst>
              <a:ext uri="{FF2B5EF4-FFF2-40B4-BE49-F238E27FC236}">
                <a16:creationId xmlns:a16="http://schemas.microsoft.com/office/drawing/2014/main" xmlns="" id="{10D733E1-1461-919B-FF51-1CB126C9B40D}"/>
              </a:ext>
            </a:extLst>
          </p:cNvPr>
          <p:cNvSpPr/>
          <p:nvPr/>
        </p:nvSpPr>
        <p:spPr>
          <a:xfrm>
            <a:off x="2015613" y="0"/>
            <a:ext cx="10210800" cy="3124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Sam. 24:12) David said, “May the LORD judge between you and me. And may the LORD avenge the wrongs you have done to me, but my hand will not touch you…”</a:t>
            </a:r>
          </a:p>
        </p:txBody>
      </p:sp>
    </p:spTree>
    <p:extLst>
      <p:ext uri="{BB962C8B-B14F-4D97-AF65-F5344CB8AC3E}">
        <p14:creationId xmlns:p14="http://schemas.microsoft.com/office/powerpoint/2010/main" val="311632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3120" y="1491020"/>
            <a:ext cx="12022680" cy="36009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did David spare Saul’s life?</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didn’t trust in mere coincidences.</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trusted God’s authority and choice.</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trusted a higher justice system.</a:t>
            </a:r>
          </a:p>
        </p:txBody>
      </p:sp>
      <p:sp>
        <p:nvSpPr>
          <p:cNvPr id="3" name="Rounded Rectangle 2">
            <a:extLst>
              <a:ext uri="{FF2B5EF4-FFF2-40B4-BE49-F238E27FC236}">
                <a16:creationId xmlns:a16="http://schemas.microsoft.com/office/drawing/2014/main" xmlns="" id="{C7CC4F20-18B8-7EFD-8EA3-ABD9E4A47BDB}"/>
              </a:ext>
            </a:extLst>
          </p:cNvPr>
          <p:cNvSpPr/>
          <p:nvPr/>
        </p:nvSpPr>
        <p:spPr>
          <a:xfrm>
            <a:off x="1981200" y="132900"/>
            <a:ext cx="10210800" cy="3124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 24:15) “May the Lord be our judge and decide between us. May he consider my cause and uphold it. May he vindicate me by delivering me from your hand.”</a:t>
            </a:r>
          </a:p>
        </p:txBody>
      </p:sp>
    </p:spTree>
    <p:extLst>
      <p:ext uri="{BB962C8B-B14F-4D97-AF65-F5344CB8AC3E}">
        <p14:creationId xmlns:p14="http://schemas.microsoft.com/office/powerpoint/2010/main" val="402264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24:1) After Saul returned from pursuing the Philistines, he was told, “David is in the Desert of En Gedi.”</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So Saul took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three thousand</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able young men from all Israel and set out to look for David and his men.</a:t>
            </a:r>
          </a:p>
        </p:txBody>
      </p:sp>
      <p:sp>
        <p:nvSpPr>
          <p:cNvPr id="2" name="Rounded Rectangle 2">
            <a:extLst>
              <a:ext uri="{FF2B5EF4-FFF2-40B4-BE49-F238E27FC236}">
                <a16:creationId xmlns:a16="http://schemas.microsoft.com/office/drawing/2014/main" xmlns="" id="{68F0DA5D-FA19-224A-DF02-64805280C5D9}"/>
              </a:ext>
            </a:extLst>
          </p:cNvPr>
          <p:cNvSpPr/>
          <p:nvPr/>
        </p:nvSpPr>
        <p:spPr>
          <a:xfrm>
            <a:off x="3927566" y="4485204"/>
            <a:ext cx="5943600" cy="1330575"/>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only has 600 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23:13</a:t>
            </a:r>
          </a:p>
        </p:txBody>
      </p:sp>
    </p:spTree>
    <p:extLst>
      <p:ext uri="{BB962C8B-B14F-4D97-AF65-F5344CB8AC3E}">
        <p14:creationId xmlns:p14="http://schemas.microsoft.com/office/powerpoint/2010/main" val="1599422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3120" y="1491020"/>
            <a:ext cx="12022680" cy="36009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did David spare Saul’s life?</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didn’t trust in mere coincidences.</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trusted God’s authority and choice.</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trusted a higher justice system.</a:t>
            </a:r>
          </a:p>
        </p:txBody>
      </p:sp>
      <p:sp>
        <p:nvSpPr>
          <p:cNvPr id="4" name="Rounded Rectangle 2">
            <a:extLst>
              <a:ext uri="{FF2B5EF4-FFF2-40B4-BE49-F238E27FC236}">
                <a16:creationId xmlns:a16="http://schemas.microsoft.com/office/drawing/2014/main" xmlns="" id="{66FF7109-AA39-B27B-6373-B2DF028B7653}"/>
              </a:ext>
            </a:extLst>
          </p:cNvPr>
          <p:cNvSpPr/>
          <p:nvPr/>
        </p:nvSpPr>
        <p:spPr>
          <a:xfrm>
            <a:off x="1905000" y="113236"/>
            <a:ext cx="10210800" cy="3124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 26:10) “The Lord himself will strike him, or his time will come and he will die, or he will go into battle and perish.”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71032945"/>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3120" y="1491020"/>
            <a:ext cx="12022680" cy="44319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did David spare Saul’s life?</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didn’t trust in mere coincidences.</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trusted God’s authority and choice.</a:t>
            </a:r>
          </a:p>
          <a:p>
            <a:pPr marL="234950" lvl="0">
              <a:defRPr/>
            </a:pPr>
            <a:r>
              <a:rPr lang="en-US" sz="5400" b="1" kern="0" spc="-150" dirty="0">
                <a:solidFill>
                  <a:schemeClr val="tx1">
                    <a:lumMod val="6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trusted a higher justice system.</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trusted God’s timing.</a:t>
            </a:r>
          </a:p>
        </p:txBody>
      </p:sp>
      <p:sp>
        <p:nvSpPr>
          <p:cNvPr id="3" name="Rounded Rectangle 2">
            <a:extLst>
              <a:ext uri="{FF2B5EF4-FFF2-40B4-BE49-F238E27FC236}">
                <a16:creationId xmlns:a16="http://schemas.microsoft.com/office/drawing/2014/main" xmlns="" id="{E8B1A010-7F83-02A9-2522-9F04106F95B8}"/>
              </a:ext>
            </a:extLst>
          </p:cNvPr>
          <p:cNvSpPr/>
          <p:nvPr/>
        </p:nvSpPr>
        <p:spPr>
          <a:xfrm>
            <a:off x="2133600" y="152400"/>
            <a:ext cx="9829800" cy="4572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waited longer than he wanted.</a:t>
            </a:r>
          </a:p>
          <a:p>
            <a:pPr lvl="0" algn="ctr">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knew he was king (1 Samuel 16:12), but he still waited for 15 years.</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revealed his motives and worked on his problems during this time.</a:t>
            </a:r>
          </a:p>
          <a:p>
            <a:pPr lvl="0" algn="ctr">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almost killed </a:t>
            </a:r>
            <a:r>
              <a:rPr lang="en-US" sz="2400" b="1" dirty="0" err="1">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Nabal’s</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entire household! (1 Samuel 25:26)</a:t>
            </a:r>
          </a:p>
          <a:p>
            <a:pPr lvl="0" algn="ctr">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learned how to follow before he learned how to lead.</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David remained active—not passive.</a:t>
            </a:r>
          </a:p>
          <a:p>
            <a:pPr lvl="0" algn="ctr">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was still taking active steps of faith—still writing psalms, still saving villages, and still actively protecting the nation.</a:t>
            </a:r>
          </a:p>
        </p:txBody>
      </p:sp>
    </p:spTree>
    <p:extLst>
      <p:ext uri="{BB962C8B-B14F-4D97-AF65-F5344CB8AC3E}">
        <p14:creationId xmlns:p14="http://schemas.microsoft.com/office/powerpoint/2010/main" val="65680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left)">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3120" y="1491020"/>
            <a:ext cx="12022680"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did David spare Saul’s life?</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didn’t trust in mere coincidences.</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trusted God’s authority and choice.</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trusted a higher justice system.</a:t>
            </a: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trusted God’s timing.</a:t>
            </a:r>
          </a:p>
          <a:p>
            <a:pPr marL="234950" marR="0" lvl="0" indent="0" algn="l" defTabSz="914400" rtl="0" eaLnBrk="1" fontAlgn="auto" latinLnBrk="0" hangingPunct="1">
              <a:lnSpc>
                <a:spcPct val="100000"/>
              </a:lnSpc>
              <a:spcBef>
                <a:spcPts val="0"/>
              </a:spcBef>
              <a:spcAft>
                <a:spcPts val="0"/>
              </a:spcAft>
              <a:buClrTx/>
              <a:buSzTx/>
              <a:buFontTx/>
              <a:buNone/>
              <a:tabLst/>
              <a:defRPr/>
            </a:pPr>
            <a:r>
              <a:rPr lang="en-US" sz="5400" b="1" kern="0" spc="-15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learned God’s mercy.</a:t>
            </a:r>
            <a:endPar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Rounded Rectangle 2">
            <a:extLst>
              <a:ext uri="{FF2B5EF4-FFF2-40B4-BE49-F238E27FC236}">
                <a16:creationId xmlns:a16="http://schemas.microsoft.com/office/drawing/2014/main" xmlns="" id="{6784969A-23B1-DB2A-C298-5B460000B4DE}"/>
              </a:ext>
            </a:extLst>
          </p:cNvPr>
          <p:cNvSpPr/>
          <p:nvPr/>
        </p:nvSpPr>
        <p:spPr>
          <a:xfrm>
            <a:off x="1752600" y="228600"/>
            <a:ext cx="10210800" cy="2934789"/>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(Titus 3:5) Jesus rescued us, not because of the righteous things we had done, but because of his mercy.</a:t>
            </a:r>
          </a:p>
        </p:txBody>
      </p:sp>
    </p:spTree>
    <p:extLst>
      <p:ext uri="{BB962C8B-B14F-4D97-AF65-F5344CB8AC3E}">
        <p14:creationId xmlns:p14="http://schemas.microsoft.com/office/powerpoint/2010/main" val="250768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left)">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2085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24:3) Saul came to the sheep pens along the way, and a cave was there.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Saul went in to relieve himself,</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David and his men were far back in the cave!</a:t>
            </a:r>
          </a:p>
        </p:txBody>
      </p:sp>
    </p:spTree>
    <p:extLst>
      <p:ext uri="{BB962C8B-B14F-4D97-AF65-F5344CB8AC3E}">
        <p14:creationId xmlns:p14="http://schemas.microsoft.com/office/powerpoint/2010/main" val="26299741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24:4) The men said, “This is the day the Lord spoke of when he said to you, ‘I will give your enemy into your hands for you to deal with as you wish.’”</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Then David crept up unnoticed.</a:t>
            </a:r>
          </a:p>
        </p:txBody>
      </p:sp>
    </p:spTree>
    <p:extLst>
      <p:ext uri="{BB962C8B-B14F-4D97-AF65-F5344CB8AC3E}">
        <p14:creationId xmlns:p14="http://schemas.microsoft.com/office/powerpoint/2010/main" val="34750870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24:4) The men said, “This is the day the Lord spoke of when he said to you, ‘I will give your enemy into your hands for you to deal with as you wish.’”</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Then David crept up unnoticed.</a:t>
            </a:r>
          </a:p>
        </p:txBody>
      </p:sp>
      <p:sp>
        <p:nvSpPr>
          <p:cNvPr id="3" name="Rounded Rectangle 2">
            <a:extLst>
              <a:ext uri="{FF2B5EF4-FFF2-40B4-BE49-F238E27FC236}">
                <a16:creationId xmlns:a16="http://schemas.microsoft.com/office/drawing/2014/main" xmlns="" id="{9609C756-3366-9F1B-6CA2-D4F0C8994783}"/>
              </a:ext>
            </a:extLst>
          </p:cNvPr>
          <p:cNvSpPr/>
          <p:nvPr/>
        </p:nvSpPr>
        <p:spPr>
          <a:xfrm>
            <a:off x="4038600" y="1914861"/>
            <a:ext cx="8058695" cy="485914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David thinking?</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 tried to kill me multiple times… This is self-defense!”</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don’t deserve to be living out in the woods for 15 years!”</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 make a better king than Saul. Killing him is good for everybody.”</a:t>
            </a:r>
          </a:p>
        </p:txBody>
      </p:sp>
    </p:spTree>
    <p:extLst>
      <p:ext uri="{BB962C8B-B14F-4D97-AF65-F5344CB8AC3E}">
        <p14:creationId xmlns:p14="http://schemas.microsoft.com/office/powerpoint/2010/main" val="37126309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13986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24:4) </a:t>
            </a:r>
            <a:r>
              <a:rPr lang="en-US" sz="4000" b="1" spc="-150" dirty="0">
                <a:solidFill>
                  <a:srgbClr val="787662"/>
                </a:solidFill>
                <a:effectLst>
                  <a:outerShdw blurRad="38100" dist="38100" dir="2700000" algn="tl">
                    <a:srgbClr val="000000">
                      <a:alpha val="43137"/>
                    </a:srgbClr>
                  </a:outerShdw>
                </a:effectLst>
                <a:latin typeface="Times New Roman" pitchFamily="18" charset="0"/>
                <a:cs typeface="Times New Roman" pitchFamily="18" charset="0"/>
              </a:rPr>
              <a:t>The men said, “This is the day the Lord spoke of when he said to you, ‘I will give your enemy into your hands for you to deal with as you wish.’”</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Then David crept up unnoticed.</a:t>
            </a:r>
          </a:p>
          <a:p>
            <a:r>
              <a:rPr lang="en-US" sz="4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cut off</a:t>
            </a:r>
          </a:p>
          <a:p>
            <a:r>
              <a:rPr lang="en-US" sz="44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 corner of Saul’s robe.</a:t>
            </a:r>
          </a:p>
        </p:txBody>
      </p:sp>
    </p:spTree>
    <p:extLst>
      <p:ext uri="{BB962C8B-B14F-4D97-AF65-F5344CB8AC3E}">
        <p14:creationId xmlns:p14="http://schemas.microsoft.com/office/powerpoint/2010/main" val="286906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2775</Words>
  <Application>Microsoft Office PowerPoint</Application>
  <PresentationFormat>Widescreen</PresentationFormat>
  <Paragraphs>223</Paragraphs>
  <Slides>53</Slides>
  <Notes>52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53</vt:i4>
      </vt:variant>
    </vt:vector>
  </HeadingPairs>
  <TitlesOfParts>
    <vt:vector size="62" baseType="lpstr">
      <vt:lpstr>Arial</vt:lpstr>
      <vt:lpstr>Calibri</vt:lpstr>
      <vt:lpstr>Calibri Light</vt:lpstr>
      <vt:lpstr>Lao UI</vt:lpstr>
      <vt:lpstr>Times New Roman</vt:lpstr>
      <vt:lpstr>Wingdings</vt:lpstr>
      <vt:lpstr>Office Theme</vt:lpstr>
      <vt:lpstr>DwellDark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2023-10-16T17:02:20Z</dcterms:created>
  <dcterms:modified xsi:type="dcterms:W3CDTF">2023-10-16T17:02:40Z</dcterms:modified>
</cp:coreProperties>
</file>