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319" r:id="rId2"/>
    <p:sldId id="318" r:id="rId3"/>
    <p:sldId id="263" r:id="rId4"/>
    <p:sldId id="304" r:id="rId5"/>
    <p:sldId id="303" r:id="rId6"/>
    <p:sldId id="257" r:id="rId7"/>
    <p:sldId id="258" r:id="rId8"/>
    <p:sldId id="308" r:id="rId9"/>
    <p:sldId id="297" r:id="rId10"/>
    <p:sldId id="259" r:id="rId11"/>
    <p:sldId id="309" r:id="rId12"/>
    <p:sldId id="260" r:id="rId13"/>
    <p:sldId id="262" r:id="rId14"/>
    <p:sldId id="302" r:id="rId15"/>
    <p:sldId id="264" r:id="rId16"/>
    <p:sldId id="265" r:id="rId17"/>
    <p:sldId id="268" r:id="rId18"/>
    <p:sldId id="312" r:id="rId19"/>
    <p:sldId id="266" r:id="rId20"/>
    <p:sldId id="267" r:id="rId21"/>
    <p:sldId id="269" r:id="rId22"/>
    <p:sldId id="298" r:id="rId23"/>
    <p:sldId id="270" r:id="rId24"/>
    <p:sldId id="313" r:id="rId25"/>
    <p:sldId id="271" r:id="rId26"/>
    <p:sldId id="276" r:id="rId27"/>
    <p:sldId id="277" r:id="rId28"/>
    <p:sldId id="279" r:id="rId29"/>
    <p:sldId id="289" r:id="rId30"/>
    <p:sldId id="306" r:id="rId31"/>
    <p:sldId id="290" r:id="rId32"/>
    <p:sldId id="299" r:id="rId33"/>
    <p:sldId id="300" r:id="rId34"/>
    <p:sldId id="301" r:id="rId35"/>
    <p:sldId id="283" r:id="rId36"/>
    <p:sldId id="282" r:id="rId37"/>
    <p:sldId id="285" r:id="rId38"/>
    <p:sldId id="284" r:id="rId39"/>
    <p:sldId id="295" r:id="rId40"/>
    <p:sldId id="314" r:id="rId41"/>
    <p:sldId id="315" r:id="rId42"/>
    <p:sldId id="31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08"/>
    <p:restoredTop sz="94707"/>
  </p:normalViewPr>
  <p:slideViewPr>
    <p:cSldViewPr snapToGrid="0">
      <p:cViewPr varScale="1">
        <p:scale>
          <a:sx n="63" d="100"/>
          <a:sy n="63" d="100"/>
        </p:scale>
        <p:origin x="5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EE880-69E3-DB4A-9136-9EBD14E7F82E}"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D4826-14BF-6F44-A743-B149C39BDC9E}" type="slidenum">
              <a:rPr lang="en-US" smtClean="0"/>
              <a:t>‹#›</a:t>
            </a:fld>
            <a:endParaRPr lang="en-US"/>
          </a:p>
        </p:txBody>
      </p:sp>
    </p:spTree>
    <p:extLst>
      <p:ext uri="{BB962C8B-B14F-4D97-AF65-F5344CB8AC3E}">
        <p14:creationId xmlns:p14="http://schemas.microsoft.com/office/powerpoint/2010/main" val="315933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7</a:t>
            </a:fld>
            <a:endParaRPr lang="en-US"/>
          </a:p>
        </p:txBody>
      </p:sp>
    </p:spTree>
    <p:extLst>
      <p:ext uri="{BB962C8B-B14F-4D97-AF65-F5344CB8AC3E}">
        <p14:creationId xmlns:p14="http://schemas.microsoft.com/office/powerpoint/2010/main" val="179289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24</a:t>
            </a:fld>
            <a:endParaRPr lang="en-US"/>
          </a:p>
        </p:txBody>
      </p:sp>
    </p:spTree>
    <p:extLst>
      <p:ext uri="{BB962C8B-B14F-4D97-AF65-F5344CB8AC3E}">
        <p14:creationId xmlns:p14="http://schemas.microsoft.com/office/powerpoint/2010/main" val="28216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25</a:t>
            </a:fld>
            <a:endParaRPr lang="en-US"/>
          </a:p>
        </p:txBody>
      </p:sp>
    </p:spTree>
    <p:extLst>
      <p:ext uri="{BB962C8B-B14F-4D97-AF65-F5344CB8AC3E}">
        <p14:creationId xmlns:p14="http://schemas.microsoft.com/office/powerpoint/2010/main" val="4026763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26</a:t>
            </a:fld>
            <a:endParaRPr lang="en-US"/>
          </a:p>
        </p:txBody>
      </p:sp>
    </p:spTree>
    <p:extLst>
      <p:ext uri="{BB962C8B-B14F-4D97-AF65-F5344CB8AC3E}">
        <p14:creationId xmlns:p14="http://schemas.microsoft.com/office/powerpoint/2010/main" val="166272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28</a:t>
            </a:fld>
            <a:endParaRPr lang="en-US"/>
          </a:p>
        </p:txBody>
      </p:sp>
    </p:spTree>
    <p:extLst>
      <p:ext uri="{BB962C8B-B14F-4D97-AF65-F5344CB8AC3E}">
        <p14:creationId xmlns:p14="http://schemas.microsoft.com/office/powerpoint/2010/main" val="4252238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36</a:t>
            </a:fld>
            <a:endParaRPr lang="en-US"/>
          </a:p>
        </p:txBody>
      </p:sp>
    </p:spTree>
    <p:extLst>
      <p:ext uri="{BB962C8B-B14F-4D97-AF65-F5344CB8AC3E}">
        <p14:creationId xmlns:p14="http://schemas.microsoft.com/office/powerpoint/2010/main" val="2838161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37</a:t>
            </a:fld>
            <a:endParaRPr lang="en-US"/>
          </a:p>
        </p:txBody>
      </p:sp>
    </p:spTree>
    <p:extLst>
      <p:ext uri="{BB962C8B-B14F-4D97-AF65-F5344CB8AC3E}">
        <p14:creationId xmlns:p14="http://schemas.microsoft.com/office/powerpoint/2010/main" val="99435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39</a:t>
            </a:fld>
            <a:endParaRPr lang="en-US"/>
          </a:p>
        </p:txBody>
      </p:sp>
    </p:spTree>
    <p:extLst>
      <p:ext uri="{BB962C8B-B14F-4D97-AF65-F5344CB8AC3E}">
        <p14:creationId xmlns:p14="http://schemas.microsoft.com/office/powerpoint/2010/main" val="138470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8</a:t>
            </a:fld>
            <a:endParaRPr lang="en-US"/>
          </a:p>
        </p:txBody>
      </p:sp>
    </p:spTree>
    <p:extLst>
      <p:ext uri="{BB962C8B-B14F-4D97-AF65-F5344CB8AC3E}">
        <p14:creationId xmlns:p14="http://schemas.microsoft.com/office/powerpoint/2010/main" val="168397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10</a:t>
            </a:fld>
            <a:endParaRPr lang="en-US"/>
          </a:p>
        </p:txBody>
      </p:sp>
    </p:spTree>
    <p:extLst>
      <p:ext uri="{BB962C8B-B14F-4D97-AF65-F5344CB8AC3E}">
        <p14:creationId xmlns:p14="http://schemas.microsoft.com/office/powerpoint/2010/main" val="162344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11</a:t>
            </a:fld>
            <a:endParaRPr lang="en-US"/>
          </a:p>
        </p:txBody>
      </p:sp>
    </p:spTree>
    <p:extLst>
      <p:ext uri="{BB962C8B-B14F-4D97-AF65-F5344CB8AC3E}">
        <p14:creationId xmlns:p14="http://schemas.microsoft.com/office/powerpoint/2010/main" val="109097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13</a:t>
            </a:fld>
            <a:endParaRPr lang="en-US"/>
          </a:p>
        </p:txBody>
      </p:sp>
    </p:spTree>
    <p:extLst>
      <p:ext uri="{BB962C8B-B14F-4D97-AF65-F5344CB8AC3E}">
        <p14:creationId xmlns:p14="http://schemas.microsoft.com/office/powerpoint/2010/main" val="2165227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19</a:t>
            </a:fld>
            <a:endParaRPr lang="en-US"/>
          </a:p>
        </p:txBody>
      </p:sp>
    </p:spTree>
    <p:extLst>
      <p:ext uri="{BB962C8B-B14F-4D97-AF65-F5344CB8AC3E}">
        <p14:creationId xmlns:p14="http://schemas.microsoft.com/office/powerpoint/2010/main" val="185524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20</a:t>
            </a:fld>
            <a:endParaRPr lang="en-US"/>
          </a:p>
        </p:txBody>
      </p:sp>
    </p:spTree>
    <p:extLst>
      <p:ext uri="{BB962C8B-B14F-4D97-AF65-F5344CB8AC3E}">
        <p14:creationId xmlns:p14="http://schemas.microsoft.com/office/powerpoint/2010/main" val="35757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22</a:t>
            </a:fld>
            <a:endParaRPr lang="en-US"/>
          </a:p>
        </p:txBody>
      </p:sp>
    </p:spTree>
    <p:extLst>
      <p:ext uri="{BB962C8B-B14F-4D97-AF65-F5344CB8AC3E}">
        <p14:creationId xmlns:p14="http://schemas.microsoft.com/office/powerpoint/2010/main" val="422659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D4826-14BF-6F44-A743-B149C39BDC9E}" type="slidenum">
              <a:rPr lang="en-US" smtClean="0"/>
              <a:t>23</a:t>
            </a:fld>
            <a:endParaRPr lang="en-US"/>
          </a:p>
        </p:txBody>
      </p:sp>
    </p:spTree>
    <p:extLst>
      <p:ext uri="{BB962C8B-B14F-4D97-AF65-F5344CB8AC3E}">
        <p14:creationId xmlns:p14="http://schemas.microsoft.com/office/powerpoint/2010/main" val="8562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F1B84-2BE1-274C-B93D-119944CEF5C5}"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28C1B-AAA4-C24F-A387-C5D097A0FA71}" type="slidenum">
              <a:rPr lang="en-US" smtClean="0"/>
              <a:t>‹#›</a:t>
            </a:fld>
            <a:endParaRPr lang="en-US"/>
          </a:p>
        </p:txBody>
      </p:sp>
    </p:spTree>
    <p:extLst>
      <p:ext uri="{BB962C8B-B14F-4D97-AF65-F5344CB8AC3E}">
        <p14:creationId xmlns:p14="http://schemas.microsoft.com/office/powerpoint/2010/main" val="146695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F1B84-2BE1-274C-B93D-119944CEF5C5}"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28C1B-AAA4-C24F-A387-C5D097A0FA71}" type="slidenum">
              <a:rPr lang="en-US" smtClean="0"/>
              <a:t>‹#›</a:t>
            </a:fld>
            <a:endParaRPr lang="en-US"/>
          </a:p>
        </p:txBody>
      </p:sp>
    </p:spTree>
    <p:extLst>
      <p:ext uri="{BB962C8B-B14F-4D97-AF65-F5344CB8AC3E}">
        <p14:creationId xmlns:p14="http://schemas.microsoft.com/office/powerpoint/2010/main" val="26023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F1B84-2BE1-274C-B93D-119944CEF5C5}"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28C1B-AAA4-C24F-A387-C5D097A0FA71}" type="slidenum">
              <a:rPr lang="en-US" smtClean="0"/>
              <a:t>‹#›</a:t>
            </a:fld>
            <a:endParaRPr lang="en-US"/>
          </a:p>
        </p:txBody>
      </p:sp>
    </p:spTree>
    <p:extLst>
      <p:ext uri="{BB962C8B-B14F-4D97-AF65-F5344CB8AC3E}">
        <p14:creationId xmlns:p14="http://schemas.microsoft.com/office/powerpoint/2010/main" val="371246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F1B84-2BE1-274C-B93D-119944CEF5C5}"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28C1B-AAA4-C24F-A387-C5D097A0FA71}" type="slidenum">
              <a:rPr lang="en-US" smtClean="0"/>
              <a:t>‹#›</a:t>
            </a:fld>
            <a:endParaRPr lang="en-US"/>
          </a:p>
        </p:txBody>
      </p:sp>
    </p:spTree>
    <p:extLst>
      <p:ext uri="{BB962C8B-B14F-4D97-AF65-F5344CB8AC3E}">
        <p14:creationId xmlns:p14="http://schemas.microsoft.com/office/powerpoint/2010/main" val="204578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F1B84-2BE1-274C-B93D-119944CEF5C5}"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28C1B-AAA4-C24F-A387-C5D097A0FA71}" type="slidenum">
              <a:rPr lang="en-US" smtClean="0"/>
              <a:t>‹#›</a:t>
            </a:fld>
            <a:endParaRPr lang="en-US"/>
          </a:p>
        </p:txBody>
      </p:sp>
    </p:spTree>
    <p:extLst>
      <p:ext uri="{BB962C8B-B14F-4D97-AF65-F5344CB8AC3E}">
        <p14:creationId xmlns:p14="http://schemas.microsoft.com/office/powerpoint/2010/main" val="357237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3F1B84-2BE1-274C-B93D-119944CEF5C5}"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28C1B-AAA4-C24F-A387-C5D097A0FA71}" type="slidenum">
              <a:rPr lang="en-US" smtClean="0"/>
              <a:t>‹#›</a:t>
            </a:fld>
            <a:endParaRPr lang="en-US"/>
          </a:p>
        </p:txBody>
      </p:sp>
    </p:spTree>
    <p:extLst>
      <p:ext uri="{BB962C8B-B14F-4D97-AF65-F5344CB8AC3E}">
        <p14:creationId xmlns:p14="http://schemas.microsoft.com/office/powerpoint/2010/main" val="149370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3F1B84-2BE1-274C-B93D-119944CEF5C5}" type="datetimeFigureOut">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928C1B-AAA4-C24F-A387-C5D097A0FA71}" type="slidenum">
              <a:rPr lang="en-US" smtClean="0"/>
              <a:t>‹#›</a:t>
            </a:fld>
            <a:endParaRPr lang="en-US"/>
          </a:p>
        </p:txBody>
      </p:sp>
    </p:spTree>
    <p:extLst>
      <p:ext uri="{BB962C8B-B14F-4D97-AF65-F5344CB8AC3E}">
        <p14:creationId xmlns:p14="http://schemas.microsoft.com/office/powerpoint/2010/main" val="2282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3F1B84-2BE1-274C-B93D-119944CEF5C5}" type="datetimeFigureOut">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928C1B-AAA4-C24F-A387-C5D097A0FA71}" type="slidenum">
              <a:rPr lang="en-US" smtClean="0"/>
              <a:t>‹#›</a:t>
            </a:fld>
            <a:endParaRPr lang="en-US"/>
          </a:p>
        </p:txBody>
      </p:sp>
    </p:spTree>
    <p:extLst>
      <p:ext uri="{BB962C8B-B14F-4D97-AF65-F5344CB8AC3E}">
        <p14:creationId xmlns:p14="http://schemas.microsoft.com/office/powerpoint/2010/main" val="181135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F1B84-2BE1-274C-B93D-119944CEF5C5}" type="datetimeFigureOut">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928C1B-AAA4-C24F-A387-C5D097A0FA71}" type="slidenum">
              <a:rPr lang="en-US" smtClean="0"/>
              <a:t>‹#›</a:t>
            </a:fld>
            <a:endParaRPr lang="en-US"/>
          </a:p>
        </p:txBody>
      </p:sp>
    </p:spTree>
    <p:extLst>
      <p:ext uri="{BB962C8B-B14F-4D97-AF65-F5344CB8AC3E}">
        <p14:creationId xmlns:p14="http://schemas.microsoft.com/office/powerpoint/2010/main" val="100861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3F1B84-2BE1-274C-B93D-119944CEF5C5}"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28C1B-AAA4-C24F-A387-C5D097A0FA71}" type="slidenum">
              <a:rPr lang="en-US" smtClean="0"/>
              <a:t>‹#›</a:t>
            </a:fld>
            <a:endParaRPr lang="en-US"/>
          </a:p>
        </p:txBody>
      </p:sp>
    </p:spTree>
    <p:extLst>
      <p:ext uri="{BB962C8B-B14F-4D97-AF65-F5344CB8AC3E}">
        <p14:creationId xmlns:p14="http://schemas.microsoft.com/office/powerpoint/2010/main" val="368475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3F1B84-2BE1-274C-B93D-119944CEF5C5}" type="datetimeFigureOut">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28C1B-AAA4-C24F-A387-C5D097A0FA71}" type="slidenum">
              <a:rPr lang="en-US" smtClean="0"/>
              <a:t>‹#›</a:t>
            </a:fld>
            <a:endParaRPr lang="en-US"/>
          </a:p>
        </p:txBody>
      </p:sp>
    </p:spTree>
    <p:extLst>
      <p:ext uri="{BB962C8B-B14F-4D97-AF65-F5344CB8AC3E}">
        <p14:creationId xmlns:p14="http://schemas.microsoft.com/office/powerpoint/2010/main" val="421465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173F1B84-2BE1-274C-B93D-119944CEF5C5}" type="datetimeFigureOut">
              <a:rPr lang="en-US" smtClean="0"/>
              <a:t>7/29/2024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14928C1B-AAA4-C24F-A387-C5D097A0FA71}" type="slidenum">
              <a:rPr lang="en-US" smtClean="0"/>
              <a:t>‹#›</a:t>
            </a:fld>
            <a:endParaRPr lang="en-US"/>
          </a:p>
        </p:txBody>
      </p:sp>
    </p:spTree>
    <p:extLst>
      <p:ext uri="{BB962C8B-B14F-4D97-AF65-F5344CB8AC3E}">
        <p14:creationId xmlns:p14="http://schemas.microsoft.com/office/powerpoint/2010/main" val="29271149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text on a blue background&#10;&#10;Description automatically generated">
            <a:extLst>
              <a:ext uri="{FF2B5EF4-FFF2-40B4-BE49-F238E27FC236}">
                <a16:creationId xmlns:a16="http://schemas.microsoft.com/office/drawing/2014/main" id="{FA460A2E-2113-3DA3-6A83-FC6DA06A7F30}"/>
              </a:ext>
            </a:extLst>
          </p:cNvPr>
          <p:cNvPicPr>
            <a:picLocks noChangeAspect="1"/>
          </p:cNvPicPr>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479131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FE4B-7967-CA24-B025-F718A0C6913E}"/>
              </a:ext>
            </a:extLst>
          </p:cNvPr>
          <p:cNvSpPr>
            <a:spLocks noGrp="1"/>
          </p:cNvSpPr>
          <p:nvPr>
            <p:ph type="title"/>
          </p:nvPr>
        </p:nvSpPr>
        <p:spPr>
          <a:xfrm>
            <a:off x="195943" y="0"/>
            <a:ext cx="11805557" cy="1143000"/>
          </a:xfrm>
        </p:spPr>
        <p:txBody>
          <a:bodyPr/>
          <a:lstStyle/>
          <a:p>
            <a:r>
              <a:rPr lang="en-US" dirty="0"/>
              <a:t>Light Properties</a:t>
            </a:r>
          </a:p>
        </p:txBody>
      </p:sp>
      <p:sp>
        <p:nvSpPr>
          <p:cNvPr id="3" name="Content Placeholder 2">
            <a:extLst>
              <a:ext uri="{FF2B5EF4-FFF2-40B4-BE49-F238E27FC236}">
                <a16:creationId xmlns:a16="http://schemas.microsoft.com/office/drawing/2014/main" id="{9089B8DE-A7FD-2ABB-6A0B-4CA2881BBAA3}"/>
              </a:ext>
            </a:extLst>
          </p:cNvPr>
          <p:cNvSpPr>
            <a:spLocks noGrp="1"/>
          </p:cNvSpPr>
          <p:nvPr>
            <p:ph idx="1"/>
          </p:nvPr>
        </p:nvSpPr>
        <p:spPr>
          <a:xfrm>
            <a:off x="190500" y="1143000"/>
            <a:ext cx="12001500" cy="5715000"/>
          </a:xfrm>
        </p:spPr>
        <p:txBody>
          <a:bodyPr>
            <a:normAutofit/>
          </a:bodyPr>
          <a:lstStyle/>
          <a:p>
            <a:r>
              <a:rPr lang="en-US" sz="3300" dirty="0"/>
              <a:t>Modern light vs light in Jesus’ day </a:t>
            </a:r>
          </a:p>
          <a:p>
            <a:r>
              <a:rPr lang="en-US" sz="3300" dirty="0"/>
              <a:t>Light </a:t>
            </a:r>
          </a:p>
          <a:p>
            <a:pPr lvl="1"/>
            <a:r>
              <a:rPr lang="en-US" sz="3300" dirty="0"/>
              <a:t>Draws things to itself</a:t>
            </a:r>
          </a:p>
          <a:p>
            <a:pPr lvl="1"/>
            <a:r>
              <a:rPr lang="en-US" sz="3300" dirty="0"/>
              <a:t>Reveals what is hidden in darkness</a:t>
            </a:r>
          </a:p>
          <a:p>
            <a:pPr lvl="1"/>
            <a:r>
              <a:rPr lang="en-US" sz="3300" dirty="0"/>
              <a:t>Illuminates</a:t>
            </a:r>
          </a:p>
          <a:p>
            <a:pPr lvl="1"/>
            <a:r>
              <a:rPr lang="en-US" sz="3300" dirty="0"/>
              <a:t>Represents truth and wisdom</a:t>
            </a:r>
          </a:p>
          <a:p>
            <a:r>
              <a:rPr lang="en-US" sz="3300" dirty="0"/>
              <a:t>John 8: 12 Again Jesus spoke to them, saying, “I am the light of the world. Whoever follows me will not walk in darkness, but will have the light of life.”</a:t>
            </a:r>
          </a:p>
          <a:p>
            <a:pPr marL="0" indent="0">
              <a:buNone/>
            </a:pPr>
            <a:endParaRPr lang="en-US" dirty="0"/>
          </a:p>
        </p:txBody>
      </p:sp>
    </p:spTree>
    <p:extLst>
      <p:ext uri="{BB962C8B-B14F-4D97-AF65-F5344CB8AC3E}">
        <p14:creationId xmlns:p14="http://schemas.microsoft.com/office/powerpoint/2010/main" val="104816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FE4B-7967-CA24-B025-F718A0C6913E}"/>
              </a:ext>
            </a:extLst>
          </p:cNvPr>
          <p:cNvSpPr>
            <a:spLocks noGrp="1"/>
          </p:cNvSpPr>
          <p:nvPr>
            <p:ph type="title"/>
          </p:nvPr>
        </p:nvSpPr>
        <p:spPr>
          <a:xfrm>
            <a:off x="195943" y="0"/>
            <a:ext cx="11805557" cy="1143000"/>
          </a:xfrm>
        </p:spPr>
        <p:txBody>
          <a:bodyPr/>
          <a:lstStyle/>
          <a:p>
            <a:r>
              <a:rPr lang="en-US" dirty="0"/>
              <a:t>Christians as Light  </a:t>
            </a:r>
          </a:p>
        </p:txBody>
      </p:sp>
      <p:sp>
        <p:nvSpPr>
          <p:cNvPr id="3" name="Content Placeholder 2">
            <a:extLst>
              <a:ext uri="{FF2B5EF4-FFF2-40B4-BE49-F238E27FC236}">
                <a16:creationId xmlns:a16="http://schemas.microsoft.com/office/drawing/2014/main" id="{9089B8DE-A7FD-2ABB-6A0B-4CA2881BBAA3}"/>
              </a:ext>
            </a:extLst>
          </p:cNvPr>
          <p:cNvSpPr>
            <a:spLocks noGrp="1"/>
          </p:cNvSpPr>
          <p:nvPr>
            <p:ph idx="1"/>
          </p:nvPr>
        </p:nvSpPr>
        <p:spPr>
          <a:xfrm>
            <a:off x="190500" y="1143000"/>
            <a:ext cx="12001500" cy="5715000"/>
          </a:xfrm>
        </p:spPr>
        <p:txBody>
          <a:bodyPr>
            <a:normAutofit/>
          </a:bodyPr>
          <a:lstStyle/>
          <a:p>
            <a:r>
              <a:rPr lang="en-US" sz="3500" dirty="0"/>
              <a:t>“Children of light”</a:t>
            </a:r>
          </a:p>
          <a:p>
            <a:r>
              <a:rPr lang="en-US" sz="3500" dirty="0"/>
              <a:t>Light : </a:t>
            </a:r>
          </a:p>
          <a:p>
            <a:pPr lvl="1"/>
            <a:r>
              <a:rPr lang="en-US" sz="3100" dirty="0"/>
              <a:t>Share the God’s truth with others</a:t>
            </a:r>
          </a:p>
          <a:p>
            <a:pPr lvl="1"/>
            <a:r>
              <a:rPr lang="en-US" sz="3100" dirty="0"/>
              <a:t>Reveal who God is</a:t>
            </a:r>
          </a:p>
          <a:p>
            <a:pPr lvl="1"/>
            <a:r>
              <a:rPr lang="en-US" sz="3100" dirty="0"/>
              <a:t>Draw people toward God</a:t>
            </a:r>
          </a:p>
          <a:p>
            <a:r>
              <a:rPr lang="en-US" sz="3500" dirty="0"/>
              <a:t>Shine before people so they can see your good works and glorify God</a:t>
            </a:r>
          </a:p>
          <a:p>
            <a:r>
              <a:rPr lang="en-US" sz="3500" dirty="0"/>
              <a:t>Represent Him—radiate his goodness to the world</a:t>
            </a:r>
          </a:p>
        </p:txBody>
      </p:sp>
    </p:spTree>
    <p:extLst>
      <p:ext uri="{BB962C8B-B14F-4D97-AF65-F5344CB8AC3E}">
        <p14:creationId xmlns:p14="http://schemas.microsoft.com/office/powerpoint/2010/main" val="60130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A0D5-42A2-C840-2D8E-4CB6EFC461B7}"/>
              </a:ext>
            </a:extLst>
          </p:cNvPr>
          <p:cNvSpPr>
            <a:spLocks noGrp="1"/>
          </p:cNvSpPr>
          <p:nvPr>
            <p:ph type="title"/>
          </p:nvPr>
        </p:nvSpPr>
        <p:spPr>
          <a:xfrm>
            <a:off x="228600" y="0"/>
            <a:ext cx="11125200" cy="1224644"/>
          </a:xfrm>
        </p:spPr>
        <p:txBody>
          <a:bodyPr>
            <a:normAutofit fontScale="90000"/>
          </a:bodyPr>
          <a:lstStyle/>
          <a:p>
            <a:r>
              <a:rPr lang="en-US" dirty="0"/>
              <a:t>Are Christians impacting others like salt and light?</a:t>
            </a:r>
          </a:p>
        </p:txBody>
      </p:sp>
      <p:sp>
        <p:nvSpPr>
          <p:cNvPr id="3" name="Content Placeholder 2">
            <a:extLst>
              <a:ext uri="{FF2B5EF4-FFF2-40B4-BE49-F238E27FC236}">
                <a16:creationId xmlns:a16="http://schemas.microsoft.com/office/drawing/2014/main" id="{DD9C5F4A-4A63-5BDD-923F-444C4879FB00}"/>
              </a:ext>
            </a:extLst>
          </p:cNvPr>
          <p:cNvSpPr>
            <a:spLocks noGrp="1"/>
          </p:cNvSpPr>
          <p:nvPr>
            <p:ph idx="1"/>
          </p:nvPr>
        </p:nvSpPr>
        <p:spPr>
          <a:xfrm>
            <a:off x="228600" y="1224644"/>
            <a:ext cx="11963400" cy="5372099"/>
          </a:xfrm>
        </p:spPr>
        <p:txBody>
          <a:bodyPr>
            <a:normAutofit/>
          </a:bodyPr>
          <a:lstStyle/>
          <a:p>
            <a:r>
              <a:rPr lang="en-US" sz="4000" dirty="0"/>
              <a:t>Helping them be thirsty for God?</a:t>
            </a:r>
          </a:p>
          <a:p>
            <a:r>
              <a:rPr lang="en-US" sz="4000" dirty="0"/>
              <a:t>Helping people see God?</a:t>
            </a:r>
          </a:p>
        </p:txBody>
      </p:sp>
    </p:spTree>
    <p:extLst>
      <p:ext uri="{BB962C8B-B14F-4D97-AF65-F5344CB8AC3E}">
        <p14:creationId xmlns:p14="http://schemas.microsoft.com/office/powerpoint/2010/main" val="256911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22D2-980C-8D5F-2F9E-5CE1213AA17A}"/>
              </a:ext>
            </a:extLst>
          </p:cNvPr>
          <p:cNvSpPr>
            <a:spLocks noGrp="1"/>
          </p:cNvSpPr>
          <p:nvPr>
            <p:ph type="title"/>
          </p:nvPr>
        </p:nvSpPr>
        <p:spPr>
          <a:xfrm>
            <a:off x="146957" y="179615"/>
            <a:ext cx="12164786" cy="869696"/>
          </a:xfrm>
        </p:spPr>
        <p:txBody>
          <a:bodyPr/>
          <a:lstStyle/>
          <a:p>
            <a:r>
              <a:rPr lang="en-US" dirty="0"/>
              <a:t>How are Christians doing as salt and light?</a:t>
            </a:r>
          </a:p>
        </p:txBody>
      </p:sp>
      <p:sp>
        <p:nvSpPr>
          <p:cNvPr id="3" name="Content Placeholder 2">
            <a:extLst>
              <a:ext uri="{FF2B5EF4-FFF2-40B4-BE49-F238E27FC236}">
                <a16:creationId xmlns:a16="http://schemas.microsoft.com/office/drawing/2014/main" id="{6E347A6A-BDD2-F8A2-D71A-49523B1CB4C1}"/>
              </a:ext>
            </a:extLst>
          </p:cNvPr>
          <p:cNvSpPr>
            <a:spLocks noGrp="1"/>
          </p:cNvSpPr>
          <p:nvPr>
            <p:ph idx="1"/>
          </p:nvPr>
        </p:nvSpPr>
        <p:spPr>
          <a:xfrm>
            <a:off x="146957" y="1049311"/>
            <a:ext cx="12045043" cy="5808689"/>
          </a:xfrm>
        </p:spPr>
        <p:txBody>
          <a:bodyPr>
            <a:normAutofit lnSpcReduction="10000"/>
          </a:bodyPr>
          <a:lstStyle/>
          <a:p>
            <a:r>
              <a:rPr lang="en-US" sz="3000" dirty="0"/>
              <a:t>Christians describe themselves:</a:t>
            </a:r>
          </a:p>
          <a:p>
            <a:pPr lvl="1"/>
            <a:r>
              <a:rPr lang="en-US" sz="3000" dirty="0"/>
              <a:t>Giving</a:t>
            </a:r>
          </a:p>
          <a:p>
            <a:pPr lvl="1"/>
            <a:r>
              <a:rPr lang="en-US" sz="3000" dirty="0"/>
              <a:t>Compassionate </a:t>
            </a:r>
          </a:p>
          <a:p>
            <a:pPr lvl="1"/>
            <a:r>
              <a:rPr lang="en-US" sz="3000" dirty="0"/>
              <a:t>Loving </a:t>
            </a:r>
          </a:p>
          <a:p>
            <a:pPr lvl="1"/>
            <a:r>
              <a:rPr lang="en-US" sz="3000" dirty="0"/>
              <a:t>Respectful  </a:t>
            </a:r>
          </a:p>
          <a:p>
            <a:pPr lvl="1"/>
            <a:r>
              <a:rPr lang="en-US" sz="3000" dirty="0"/>
              <a:t>Friendly </a:t>
            </a:r>
          </a:p>
          <a:p>
            <a:r>
              <a:rPr lang="en-US" sz="3000" dirty="0"/>
              <a:t>Non-Christians associate Christians with:</a:t>
            </a:r>
          </a:p>
          <a:p>
            <a:pPr lvl="1"/>
            <a:r>
              <a:rPr lang="en-US" sz="3000" dirty="0"/>
              <a:t>Hypocrisy</a:t>
            </a:r>
          </a:p>
          <a:p>
            <a:pPr lvl="1"/>
            <a:r>
              <a:rPr lang="en-US" sz="3000" dirty="0"/>
              <a:t>Being judgmental </a:t>
            </a:r>
          </a:p>
          <a:p>
            <a:pPr lvl="1"/>
            <a:r>
              <a:rPr lang="en-US" sz="3000" dirty="0"/>
              <a:t>Self-righteousness </a:t>
            </a:r>
          </a:p>
          <a:p>
            <a:pPr lvl="1"/>
            <a:r>
              <a:rPr lang="en-US" sz="3000" dirty="0"/>
              <a:t>Arrogance </a:t>
            </a:r>
          </a:p>
          <a:p>
            <a:pPr lvl="1"/>
            <a:r>
              <a:rPr lang="en-US" sz="3000" dirty="0"/>
              <a:t>57% say Christians are quick to find fault with others </a:t>
            </a:r>
          </a:p>
          <a:p>
            <a:pPr lvl="3"/>
            <a:r>
              <a:rPr lang="en-US" dirty="0"/>
              <a:t>(Life way Research and Unchristian)</a:t>
            </a:r>
          </a:p>
        </p:txBody>
      </p:sp>
    </p:spTree>
    <p:extLst>
      <p:ext uri="{BB962C8B-B14F-4D97-AF65-F5344CB8AC3E}">
        <p14:creationId xmlns:p14="http://schemas.microsoft.com/office/powerpoint/2010/main" val="294801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A0D5-42A2-C840-2D8E-4CB6EFC461B7}"/>
              </a:ext>
            </a:extLst>
          </p:cNvPr>
          <p:cNvSpPr>
            <a:spLocks noGrp="1"/>
          </p:cNvSpPr>
          <p:nvPr>
            <p:ph type="title"/>
          </p:nvPr>
        </p:nvSpPr>
        <p:spPr>
          <a:xfrm>
            <a:off x="228600" y="0"/>
            <a:ext cx="11125200" cy="1224644"/>
          </a:xfrm>
        </p:spPr>
        <p:txBody>
          <a:bodyPr>
            <a:normAutofit/>
          </a:bodyPr>
          <a:lstStyle/>
          <a:p>
            <a:r>
              <a:rPr lang="en-US" dirty="0"/>
              <a:t>Are non-Christians experiencing  salt and light?</a:t>
            </a:r>
          </a:p>
        </p:txBody>
      </p:sp>
      <p:sp>
        <p:nvSpPr>
          <p:cNvPr id="3" name="Content Placeholder 2">
            <a:extLst>
              <a:ext uri="{FF2B5EF4-FFF2-40B4-BE49-F238E27FC236}">
                <a16:creationId xmlns:a16="http://schemas.microsoft.com/office/drawing/2014/main" id="{DD9C5F4A-4A63-5BDD-923F-444C4879FB00}"/>
              </a:ext>
            </a:extLst>
          </p:cNvPr>
          <p:cNvSpPr>
            <a:spLocks noGrp="1"/>
          </p:cNvSpPr>
          <p:nvPr>
            <p:ph idx="1"/>
          </p:nvPr>
        </p:nvSpPr>
        <p:spPr>
          <a:xfrm>
            <a:off x="228600" y="1224644"/>
            <a:ext cx="11963400" cy="5372099"/>
          </a:xfrm>
        </p:spPr>
        <p:txBody>
          <a:bodyPr>
            <a:normAutofit/>
          </a:bodyPr>
          <a:lstStyle/>
          <a:p>
            <a:r>
              <a:rPr lang="en-US" sz="4000" dirty="0"/>
              <a:t>Non-Christian public has an unfavorable impression </a:t>
            </a:r>
          </a:p>
          <a:p>
            <a:pPr lvl="1"/>
            <a:r>
              <a:rPr lang="en-US" sz="4000" dirty="0"/>
              <a:t>(32%) have a positive impression of born again Christians </a:t>
            </a:r>
          </a:p>
          <a:p>
            <a:pPr lvl="1"/>
            <a:r>
              <a:rPr lang="en-US" sz="4000" dirty="0"/>
              <a:t>(22%) have a positive view of evangelicals.</a:t>
            </a:r>
          </a:p>
          <a:p>
            <a:pPr lvl="1"/>
            <a:r>
              <a:rPr lang="en-US" sz="4000" dirty="0"/>
              <a:t>Conversation example</a:t>
            </a:r>
          </a:p>
          <a:p>
            <a:pPr lvl="1"/>
            <a:r>
              <a:rPr lang="en-US" sz="4000" dirty="0"/>
              <a:t>Many perceive Christians as unloving</a:t>
            </a:r>
          </a:p>
          <a:p>
            <a:pPr lvl="1"/>
            <a:r>
              <a:rPr lang="en-US" sz="4000" dirty="0"/>
              <a:t>Why? engage in talk, thinking, and issues that alienate others</a:t>
            </a:r>
          </a:p>
        </p:txBody>
      </p:sp>
    </p:spTree>
    <p:extLst>
      <p:ext uri="{BB962C8B-B14F-4D97-AF65-F5344CB8AC3E}">
        <p14:creationId xmlns:p14="http://schemas.microsoft.com/office/powerpoint/2010/main" val="334589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BA1B-2004-CF4D-528E-702C2FC06228}"/>
              </a:ext>
            </a:extLst>
          </p:cNvPr>
          <p:cNvSpPr>
            <a:spLocks noGrp="1"/>
          </p:cNvSpPr>
          <p:nvPr>
            <p:ph type="title"/>
          </p:nvPr>
        </p:nvSpPr>
        <p:spPr>
          <a:xfrm>
            <a:off x="212271" y="0"/>
            <a:ext cx="11979729" cy="1273630"/>
          </a:xfrm>
        </p:spPr>
        <p:txBody>
          <a:bodyPr/>
          <a:lstStyle/>
          <a:p>
            <a:r>
              <a:rPr lang="en-US" dirty="0"/>
              <a:t>How to stand out as different</a:t>
            </a:r>
          </a:p>
        </p:txBody>
      </p:sp>
      <p:sp>
        <p:nvSpPr>
          <p:cNvPr id="3" name="Content Placeholder 2">
            <a:extLst>
              <a:ext uri="{FF2B5EF4-FFF2-40B4-BE49-F238E27FC236}">
                <a16:creationId xmlns:a16="http://schemas.microsoft.com/office/drawing/2014/main" id="{A5993F87-ADC9-0F8D-74CD-771075B9A4B9}"/>
              </a:ext>
            </a:extLst>
          </p:cNvPr>
          <p:cNvSpPr>
            <a:spLocks noGrp="1"/>
          </p:cNvSpPr>
          <p:nvPr>
            <p:ph idx="1"/>
          </p:nvPr>
        </p:nvSpPr>
        <p:spPr>
          <a:xfrm>
            <a:off x="212271" y="989351"/>
            <a:ext cx="11979729" cy="5868649"/>
          </a:xfrm>
        </p:spPr>
        <p:txBody>
          <a:bodyPr>
            <a:normAutofit/>
          </a:bodyPr>
          <a:lstStyle/>
          <a:p>
            <a:r>
              <a:rPr lang="en-US" sz="4000" dirty="0"/>
              <a:t>Gospel above all</a:t>
            </a:r>
          </a:p>
          <a:p>
            <a:pPr lvl="1"/>
            <a:r>
              <a:rPr lang="en-US" sz="3600" dirty="0"/>
              <a:t>Source of mission and source of humility</a:t>
            </a:r>
          </a:p>
          <a:p>
            <a:r>
              <a:rPr lang="en-US" sz="4000" dirty="0"/>
              <a:t>Develop Compassion</a:t>
            </a:r>
          </a:p>
          <a:p>
            <a:r>
              <a:rPr lang="en-US" sz="4000" dirty="0"/>
              <a:t>Combat Fear</a:t>
            </a:r>
          </a:p>
        </p:txBody>
      </p:sp>
    </p:spTree>
    <p:extLst>
      <p:ext uri="{BB962C8B-B14F-4D97-AF65-F5344CB8AC3E}">
        <p14:creationId xmlns:p14="http://schemas.microsoft.com/office/powerpoint/2010/main" val="428077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9C6A-5466-EB16-4339-C14419AC0702}"/>
              </a:ext>
            </a:extLst>
          </p:cNvPr>
          <p:cNvSpPr>
            <a:spLocks noGrp="1"/>
          </p:cNvSpPr>
          <p:nvPr>
            <p:ph type="title"/>
          </p:nvPr>
        </p:nvSpPr>
        <p:spPr>
          <a:xfrm>
            <a:off x="179614" y="195943"/>
            <a:ext cx="12012386" cy="979715"/>
          </a:xfrm>
        </p:spPr>
        <p:txBody>
          <a:bodyPr/>
          <a:lstStyle/>
          <a:p>
            <a:r>
              <a:rPr lang="en-US" dirty="0"/>
              <a:t>Gospel above all</a:t>
            </a:r>
          </a:p>
        </p:txBody>
      </p:sp>
      <p:sp>
        <p:nvSpPr>
          <p:cNvPr id="3" name="Content Placeholder 2">
            <a:extLst>
              <a:ext uri="{FF2B5EF4-FFF2-40B4-BE49-F238E27FC236}">
                <a16:creationId xmlns:a16="http://schemas.microsoft.com/office/drawing/2014/main" id="{9C70DEF6-8220-6BDA-AD1A-AF9EF27EE9A0}"/>
              </a:ext>
            </a:extLst>
          </p:cNvPr>
          <p:cNvSpPr>
            <a:spLocks noGrp="1"/>
          </p:cNvSpPr>
          <p:nvPr>
            <p:ph idx="1"/>
          </p:nvPr>
        </p:nvSpPr>
        <p:spPr>
          <a:xfrm>
            <a:off x="179614" y="1175658"/>
            <a:ext cx="11832772" cy="5682342"/>
          </a:xfrm>
        </p:spPr>
        <p:txBody>
          <a:bodyPr>
            <a:normAutofit/>
          </a:bodyPr>
          <a:lstStyle/>
          <a:p>
            <a:r>
              <a:rPr lang="en-US" sz="4000" dirty="0"/>
              <a:t>What is your mission in this life?</a:t>
            </a:r>
          </a:p>
          <a:p>
            <a:r>
              <a:rPr lang="en-US" sz="4000" dirty="0"/>
              <a:t>What is the most important in this life?</a:t>
            </a:r>
          </a:p>
          <a:p>
            <a:r>
              <a:rPr lang="en-US" sz="4000" dirty="0"/>
              <a:t>Do you live consistently with that belief?</a:t>
            </a:r>
          </a:p>
          <a:p>
            <a:r>
              <a:rPr lang="en-US" sz="4000" dirty="0"/>
              <a:t>We all have a worldview that guides us, affects our goals, our actions, our decisions</a:t>
            </a:r>
          </a:p>
        </p:txBody>
      </p:sp>
    </p:spTree>
    <p:extLst>
      <p:ext uri="{BB962C8B-B14F-4D97-AF65-F5344CB8AC3E}">
        <p14:creationId xmlns:p14="http://schemas.microsoft.com/office/powerpoint/2010/main" val="346194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0516-DF01-2236-71B7-664906AC9037}"/>
              </a:ext>
            </a:extLst>
          </p:cNvPr>
          <p:cNvSpPr>
            <a:spLocks noGrp="1"/>
          </p:cNvSpPr>
          <p:nvPr>
            <p:ph type="title"/>
          </p:nvPr>
        </p:nvSpPr>
        <p:spPr>
          <a:xfrm>
            <a:off x="163286" y="179615"/>
            <a:ext cx="11903528" cy="764765"/>
          </a:xfrm>
        </p:spPr>
        <p:txBody>
          <a:bodyPr/>
          <a:lstStyle/>
          <a:p>
            <a:r>
              <a:rPr lang="en-US" dirty="0"/>
              <a:t>Gospel Worldview</a:t>
            </a:r>
          </a:p>
        </p:txBody>
      </p:sp>
      <p:sp>
        <p:nvSpPr>
          <p:cNvPr id="3" name="Content Placeholder 2">
            <a:extLst>
              <a:ext uri="{FF2B5EF4-FFF2-40B4-BE49-F238E27FC236}">
                <a16:creationId xmlns:a16="http://schemas.microsoft.com/office/drawing/2014/main" id="{975AE96F-CFD9-1115-27C6-9A204B400A81}"/>
              </a:ext>
            </a:extLst>
          </p:cNvPr>
          <p:cNvSpPr>
            <a:spLocks noGrp="1"/>
          </p:cNvSpPr>
          <p:nvPr>
            <p:ph idx="1"/>
          </p:nvPr>
        </p:nvSpPr>
        <p:spPr>
          <a:xfrm>
            <a:off x="163286" y="1094282"/>
            <a:ext cx="12028714" cy="5763717"/>
          </a:xfrm>
        </p:spPr>
        <p:txBody>
          <a:bodyPr>
            <a:normAutofit/>
          </a:bodyPr>
          <a:lstStyle/>
          <a:p>
            <a:r>
              <a:rPr lang="en-US" sz="3300" dirty="0"/>
              <a:t>Children of God</a:t>
            </a:r>
          </a:p>
          <a:p>
            <a:r>
              <a:rPr lang="en-US" sz="3300" dirty="0"/>
              <a:t>Saved by Grace</a:t>
            </a:r>
          </a:p>
          <a:p>
            <a:r>
              <a:rPr lang="en-US" sz="3300" dirty="0"/>
              <a:t>Titus 3: 3 For we too were once foolish, disobedient, deceived, enslaved to various lusts and pleasures, spending our life in malice and envy, hateful, hating one another. 4 But when the kindness of God our Savior and His love for mankind appeared, 5 He saved us, not on the basis of deeds which we did in righteousness, but in accordance with His mercy, by the washing of regeneration and renewing by the Holy Spirit, 6 whom He richly poured out upon us through Jesus Christ our Savior</a:t>
            </a:r>
          </a:p>
        </p:txBody>
      </p:sp>
    </p:spTree>
    <p:extLst>
      <p:ext uri="{BB962C8B-B14F-4D97-AF65-F5344CB8AC3E}">
        <p14:creationId xmlns:p14="http://schemas.microsoft.com/office/powerpoint/2010/main" val="84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0516-DF01-2236-71B7-664906AC9037}"/>
              </a:ext>
            </a:extLst>
          </p:cNvPr>
          <p:cNvSpPr>
            <a:spLocks noGrp="1"/>
          </p:cNvSpPr>
          <p:nvPr>
            <p:ph type="title"/>
          </p:nvPr>
        </p:nvSpPr>
        <p:spPr>
          <a:xfrm>
            <a:off x="163286" y="179615"/>
            <a:ext cx="11903528" cy="764765"/>
          </a:xfrm>
        </p:spPr>
        <p:txBody>
          <a:bodyPr/>
          <a:lstStyle/>
          <a:p>
            <a:r>
              <a:rPr lang="en-US" dirty="0"/>
              <a:t>Gospel Worldview</a:t>
            </a:r>
          </a:p>
        </p:txBody>
      </p:sp>
      <p:sp>
        <p:nvSpPr>
          <p:cNvPr id="3" name="Content Placeholder 2">
            <a:extLst>
              <a:ext uri="{FF2B5EF4-FFF2-40B4-BE49-F238E27FC236}">
                <a16:creationId xmlns:a16="http://schemas.microsoft.com/office/drawing/2014/main" id="{975AE96F-CFD9-1115-27C6-9A204B400A81}"/>
              </a:ext>
            </a:extLst>
          </p:cNvPr>
          <p:cNvSpPr>
            <a:spLocks noGrp="1"/>
          </p:cNvSpPr>
          <p:nvPr>
            <p:ph idx="1"/>
          </p:nvPr>
        </p:nvSpPr>
        <p:spPr>
          <a:xfrm>
            <a:off x="163286" y="1191986"/>
            <a:ext cx="12028714" cy="5666013"/>
          </a:xfrm>
        </p:spPr>
        <p:txBody>
          <a:bodyPr>
            <a:normAutofit/>
          </a:bodyPr>
          <a:lstStyle/>
          <a:p>
            <a:r>
              <a:rPr lang="en-US" sz="3500" dirty="0"/>
              <a:t>Being Children of God impacts our way of life</a:t>
            </a:r>
          </a:p>
          <a:p>
            <a:r>
              <a:rPr lang="en-US" sz="3500" dirty="0"/>
              <a:t>True Humility</a:t>
            </a:r>
          </a:p>
          <a:p>
            <a:pPr lvl="1"/>
            <a:r>
              <a:rPr lang="en-US" sz="3500" dirty="0"/>
              <a:t>we cannot boast; </a:t>
            </a:r>
          </a:p>
          <a:p>
            <a:pPr lvl="1"/>
            <a:r>
              <a:rPr lang="en-US" sz="3500" dirty="0"/>
              <a:t>we are not better than others; </a:t>
            </a:r>
          </a:p>
          <a:p>
            <a:pPr lvl="1"/>
            <a:r>
              <a:rPr lang="en-US" sz="3500" dirty="0"/>
              <a:t>we are loved and forgiven</a:t>
            </a:r>
          </a:p>
          <a:p>
            <a:r>
              <a:rPr lang="en-US" sz="3500" dirty="0"/>
              <a:t>This should frame our worldview and our dealing with others</a:t>
            </a:r>
          </a:p>
          <a:p>
            <a:r>
              <a:rPr lang="en-US" sz="3500" dirty="0"/>
              <a:t>Understanding this creates hope for others: the same God that rescued you can rescue them and they do have need</a:t>
            </a:r>
          </a:p>
          <a:p>
            <a:endParaRPr lang="en-US" dirty="0"/>
          </a:p>
        </p:txBody>
      </p:sp>
    </p:spTree>
    <p:extLst>
      <p:ext uri="{BB962C8B-B14F-4D97-AF65-F5344CB8AC3E}">
        <p14:creationId xmlns:p14="http://schemas.microsoft.com/office/powerpoint/2010/main" val="34425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EB0A-F2E7-5C52-614E-BB6CE339E8F8}"/>
              </a:ext>
            </a:extLst>
          </p:cNvPr>
          <p:cNvSpPr>
            <a:spLocks noGrp="1"/>
          </p:cNvSpPr>
          <p:nvPr>
            <p:ph type="title"/>
          </p:nvPr>
        </p:nvSpPr>
        <p:spPr>
          <a:xfrm>
            <a:off x="212271" y="228600"/>
            <a:ext cx="11789229" cy="775741"/>
          </a:xfrm>
        </p:spPr>
        <p:txBody>
          <a:bodyPr/>
          <a:lstStyle/>
          <a:p>
            <a:r>
              <a:rPr lang="en-US" dirty="0"/>
              <a:t>Gospel Worldview--Mission</a:t>
            </a:r>
          </a:p>
        </p:txBody>
      </p:sp>
      <p:sp>
        <p:nvSpPr>
          <p:cNvPr id="3" name="Content Placeholder 2">
            <a:extLst>
              <a:ext uri="{FF2B5EF4-FFF2-40B4-BE49-F238E27FC236}">
                <a16:creationId xmlns:a16="http://schemas.microsoft.com/office/drawing/2014/main" id="{C67E33CC-00A0-D160-D1F0-DF57975B5F22}"/>
              </a:ext>
            </a:extLst>
          </p:cNvPr>
          <p:cNvSpPr>
            <a:spLocks noGrp="1"/>
          </p:cNvSpPr>
          <p:nvPr>
            <p:ph idx="1"/>
          </p:nvPr>
        </p:nvSpPr>
        <p:spPr>
          <a:xfrm>
            <a:off x="95250" y="1224643"/>
            <a:ext cx="12001500" cy="5278891"/>
          </a:xfrm>
        </p:spPr>
        <p:txBody>
          <a:bodyPr>
            <a:normAutofit fontScale="92500" lnSpcReduction="20000"/>
          </a:bodyPr>
          <a:lstStyle/>
          <a:p>
            <a:pPr marL="0" indent="0">
              <a:buNone/>
            </a:pPr>
            <a:r>
              <a:rPr lang="en-US" sz="3800" dirty="0"/>
              <a:t>2 Corinthians 5: 18 Now all these things are from God, who reconciled us to Himself through Christ and gave us the ministry of reconciliation, 19 namely, that God was in Christ reconciling the world to Himself, not counting their wrongdoings against them, and He has committed to us the word of reconciliation.</a:t>
            </a:r>
          </a:p>
          <a:p>
            <a:pPr marL="0" indent="0">
              <a:buNone/>
            </a:pPr>
            <a:r>
              <a:rPr lang="en-US" sz="3800" dirty="0"/>
              <a:t>20 Therefore, we are ambassadors for Christ, as though God were making an appeal through us; we beg you on behalf of Christ, be reconciled to God. 21 He made Him who knew no sin to be sin in our behalf, so that we might become the righteousness of God in Him.</a:t>
            </a:r>
          </a:p>
          <a:p>
            <a:r>
              <a:rPr lang="en-US" sz="3800" dirty="0"/>
              <a:t>We are ambassadors with a mission</a:t>
            </a:r>
            <a:br>
              <a:rPr lang="en-US" dirty="0"/>
            </a:br>
            <a:endParaRPr lang="en-US" dirty="0"/>
          </a:p>
        </p:txBody>
      </p:sp>
    </p:spTree>
    <p:extLst>
      <p:ext uri="{BB962C8B-B14F-4D97-AF65-F5344CB8AC3E}">
        <p14:creationId xmlns:p14="http://schemas.microsoft.com/office/powerpoint/2010/main" val="181524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5BD6E6-67AB-1721-395B-7C9F337E7903}"/>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bg1"/>
                </a:solidFill>
              </a:rPr>
              <a:t>Salt and Light</a:t>
            </a:r>
          </a:p>
        </p:txBody>
      </p:sp>
      <p:sp>
        <p:nvSpPr>
          <p:cNvPr id="3" name="Subtitle 2">
            <a:extLst>
              <a:ext uri="{FF2B5EF4-FFF2-40B4-BE49-F238E27FC236}">
                <a16:creationId xmlns:a16="http://schemas.microsoft.com/office/drawing/2014/main" id="{C3716BDC-8D07-39EE-DBE6-98ED4B112806}"/>
              </a:ext>
            </a:extLst>
          </p:cNvPr>
          <p:cNvSpPr>
            <a:spLocks noGrp="1"/>
          </p:cNvSpPr>
          <p:nvPr>
            <p:ph type="subTitle" idx="1"/>
          </p:nvPr>
        </p:nvSpPr>
        <p:spPr>
          <a:xfrm>
            <a:off x="477980" y="4872922"/>
            <a:ext cx="4023359" cy="1208141"/>
          </a:xfrm>
        </p:spPr>
        <p:txBody>
          <a:bodyPr>
            <a:normAutofit/>
          </a:bodyPr>
          <a:lstStyle/>
          <a:p>
            <a:pPr algn="l"/>
            <a:r>
              <a:rPr lang="en-US" sz="2000">
                <a:solidFill>
                  <a:schemeClr val="bg1"/>
                </a:solidFill>
              </a:rPr>
              <a:t>Sweet</a:t>
            </a:r>
          </a:p>
          <a:p>
            <a:pPr algn="l"/>
            <a:r>
              <a:rPr lang="en-US" sz="2000">
                <a:solidFill>
                  <a:schemeClr val="bg1"/>
                </a:solidFill>
              </a:rPr>
              <a:t>XSI 2024</a:t>
            </a: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A913B79-1372-37B9-3A1F-0183105A2ED3}"/>
              </a:ext>
            </a:extLst>
          </p:cNvPr>
          <p:cNvSpPr/>
          <p:nvPr/>
        </p:nvSpPr>
        <p:spPr>
          <a:xfrm>
            <a:off x="477980" y="625683"/>
            <a:ext cx="826164" cy="14630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72371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F6EC-65FD-3570-F8B7-0A53622BB2D8}"/>
              </a:ext>
            </a:extLst>
          </p:cNvPr>
          <p:cNvSpPr>
            <a:spLocks noGrp="1"/>
          </p:cNvSpPr>
          <p:nvPr>
            <p:ph type="title"/>
          </p:nvPr>
        </p:nvSpPr>
        <p:spPr>
          <a:xfrm>
            <a:off x="146957" y="0"/>
            <a:ext cx="12045043" cy="1061358"/>
          </a:xfrm>
        </p:spPr>
        <p:txBody>
          <a:bodyPr>
            <a:normAutofit/>
          </a:bodyPr>
          <a:lstStyle/>
          <a:p>
            <a:r>
              <a:rPr lang="en-US" dirty="0"/>
              <a:t>Ambassadors</a:t>
            </a:r>
          </a:p>
        </p:txBody>
      </p:sp>
      <p:sp>
        <p:nvSpPr>
          <p:cNvPr id="3" name="Content Placeholder 2">
            <a:extLst>
              <a:ext uri="{FF2B5EF4-FFF2-40B4-BE49-F238E27FC236}">
                <a16:creationId xmlns:a16="http://schemas.microsoft.com/office/drawing/2014/main" id="{23B0656C-3C0E-4076-DE6F-300E5D108449}"/>
              </a:ext>
            </a:extLst>
          </p:cNvPr>
          <p:cNvSpPr>
            <a:spLocks noGrp="1"/>
          </p:cNvSpPr>
          <p:nvPr>
            <p:ph idx="1"/>
          </p:nvPr>
        </p:nvSpPr>
        <p:spPr>
          <a:xfrm>
            <a:off x="146957" y="1061358"/>
            <a:ext cx="12045043" cy="5682342"/>
          </a:xfrm>
        </p:spPr>
        <p:txBody>
          <a:bodyPr/>
          <a:lstStyle/>
          <a:p>
            <a:r>
              <a:rPr lang="en-US" sz="4000" dirty="0"/>
              <a:t>What is an ambassador’s job?</a:t>
            </a:r>
          </a:p>
          <a:p>
            <a:pPr lvl="1"/>
            <a:r>
              <a:rPr lang="en-US" sz="4000" dirty="0"/>
              <a:t>Create a cozy home in the new country with no concern for mission? </a:t>
            </a:r>
          </a:p>
          <a:p>
            <a:pPr lvl="1"/>
            <a:r>
              <a:rPr lang="en-US" sz="4000" dirty="0"/>
              <a:t>Live in their country but bring my culture to them?</a:t>
            </a:r>
          </a:p>
          <a:p>
            <a:pPr lvl="1"/>
            <a:r>
              <a:rPr lang="en-US" sz="4000" dirty="0"/>
              <a:t>Tell them all the things they are doing wrong?</a:t>
            </a:r>
          </a:p>
          <a:p>
            <a:pPr lvl="1"/>
            <a:r>
              <a:rPr lang="en-US" sz="4000" dirty="0"/>
              <a:t>Criticize and judge the people we are living with?</a:t>
            </a:r>
          </a:p>
          <a:p>
            <a:pPr marL="0" indent="0">
              <a:buNone/>
            </a:pPr>
            <a:endParaRPr lang="en-US" dirty="0"/>
          </a:p>
        </p:txBody>
      </p:sp>
    </p:spTree>
    <p:extLst>
      <p:ext uri="{BB962C8B-B14F-4D97-AF65-F5344CB8AC3E}">
        <p14:creationId xmlns:p14="http://schemas.microsoft.com/office/powerpoint/2010/main" val="319934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90E6-175C-0189-2D11-0BC85E61394D}"/>
              </a:ext>
            </a:extLst>
          </p:cNvPr>
          <p:cNvSpPr>
            <a:spLocks noGrp="1"/>
          </p:cNvSpPr>
          <p:nvPr>
            <p:ph type="title"/>
          </p:nvPr>
        </p:nvSpPr>
        <p:spPr>
          <a:xfrm>
            <a:off x="114300" y="195944"/>
            <a:ext cx="12077700" cy="838378"/>
          </a:xfrm>
        </p:spPr>
        <p:txBody>
          <a:bodyPr>
            <a:normAutofit/>
          </a:bodyPr>
          <a:lstStyle/>
          <a:p>
            <a:r>
              <a:rPr lang="en-US" sz="4000" dirty="0"/>
              <a:t>Ambassadors humbly represent the one who sent them</a:t>
            </a:r>
          </a:p>
        </p:txBody>
      </p:sp>
      <p:sp>
        <p:nvSpPr>
          <p:cNvPr id="3" name="Content Placeholder 2">
            <a:extLst>
              <a:ext uri="{FF2B5EF4-FFF2-40B4-BE49-F238E27FC236}">
                <a16:creationId xmlns:a16="http://schemas.microsoft.com/office/drawing/2014/main" id="{5748F0F1-7E17-0F70-C88E-2DE7205F0C50}"/>
              </a:ext>
            </a:extLst>
          </p:cNvPr>
          <p:cNvSpPr>
            <a:spLocks noGrp="1"/>
          </p:cNvSpPr>
          <p:nvPr>
            <p:ph idx="1"/>
          </p:nvPr>
        </p:nvSpPr>
        <p:spPr>
          <a:xfrm>
            <a:off x="114300" y="1208314"/>
            <a:ext cx="11887200" cy="5453743"/>
          </a:xfrm>
        </p:spPr>
        <p:txBody>
          <a:bodyPr>
            <a:normAutofit/>
          </a:bodyPr>
          <a:lstStyle/>
          <a:p>
            <a:r>
              <a:rPr lang="en-US" sz="4000" dirty="0"/>
              <a:t>Know this is not their home</a:t>
            </a:r>
          </a:p>
          <a:p>
            <a:r>
              <a:rPr lang="en-US" sz="4000" dirty="0"/>
              <a:t>Accurately and lovingly represent</a:t>
            </a:r>
          </a:p>
          <a:p>
            <a:r>
              <a:rPr lang="en-US" sz="4000" dirty="0"/>
              <a:t>Allegiance to His priorities</a:t>
            </a:r>
          </a:p>
          <a:p>
            <a:r>
              <a:rPr lang="en-US" sz="4000" dirty="0"/>
              <a:t>Learn the culture;  learn the language; pay attention to people</a:t>
            </a:r>
          </a:p>
          <a:p>
            <a:r>
              <a:rPr lang="en-US" sz="4000" dirty="0"/>
              <a:t>Create bridges to communicate God’s mission</a:t>
            </a:r>
          </a:p>
        </p:txBody>
      </p:sp>
    </p:spTree>
    <p:extLst>
      <p:ext uri="{BB962C8B-B14F-4D97-AF65-F5344CB8AC3E}">
        <p14:creationId xmlns:p14="http://schemas.microsoft.com/office/powerpoint/2010/main" val="236398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90E6-175C-0189-2D11-0BC85E61394D}"/>
              </a:ext>
            </a:extLst>
          </p:cNvPr>
          <p:cNvSpPr>
            <a:spLocks noGrp="1"/>
          </p:cNvSpPr>
          <p:nvPr>
            <p:ph type="title"/>
          </p:nvPr>
        </p:nvSpPr>
        <p:spPr>
          <a:xfrm>
            <a:off x="114300" y="195944"/>
            <a:ext cx="12077700" cy="838378"/>
          </a:xfrm>
        </p:spPr>
        <p:txBody>
          <a:bodyPr>
            <a:normAutofit/>
          </a:bodyPr>
          <a:lstStyle/>
          <a:p>
            <a:r>
              <a:rPr lang="en-US" sz="4000" dirty="0"/>
              <a:t>Ambassadors humbly represent the one who sent them</a:t>
            </a:r>
          </a:p>
        </p:txBody>
      </p:sp>
      <p:sp>
        <p:nvSpPr>
          <p:cNvPr id="3" name="Content Placeholder 2">
            <a:extLst>
              <a:ext uri="{FF2B5EF4-FFF2-40B4-BE49-F238E27FC236}">
                <a16:creationId xmlns:a16="http://schemas.microsoft.com/office/drawing/2014/main" id="{5748F0F1-7E17-0F70-C88E-2DE7205F0C50}"/>
              </a:ext>
            </a:extLst>
          </p:cNvPr>
          <p:cNvSpPr>
            <a:spLocks noGrp="1"/>
          </p:cNvSpPr>
          <p:nvPr>
            <p:ph idx="1"/>
          </p:nvPr>
        </p:nvSpPr>
        <p:spPr>
          <a:xfrm>
            <a:off x="114300" y="1208314"/>
            <a:ext cx="11887200" cy="5453743"/>
          </a:xfrm>
        </p:spPr>
        <p:txBody>
          <a:bodyPr>
            <a:noAutofit/>
          </a:bodyPr>
          <a:lstStyle/>
          <a:p>
            <a:r>
              <a:rPr lang="en-US" sz="3500" dirty="0"/>
              <a:t>This world/ life is now our mission field</a:t>
            </a:r>
          </a:p>
          <a:p>
            <a:r>
              <a:rPr lang="en-US" sz="3500" dirty="0"/>
              <a:t>Any other mission is entanglement</a:t>
            </a:r>
          </a:p>
          <a:p>
            <a:r>
              <a:rPr lang="en-US" sz="3500" dirty="0"/>
              <a:t>A call to</a:t>
            </a:r>
          </a:p>
          <a:p>
            <a:pPr lvl="1"/>
            <a:r>
              <a:rPr lang="en-US" sz="3500" dirty="0"/>
              <a:t>Stay focused on the goal of reconciliation and faithfulness-save the lost</a:t>
            </a:r>
          </a:p>
          <a:p>
            <a:pPr lvl="1"/>
            <a:r>
              <a:rPr lang="en-US" sz="3500" dirty="0"/>
              <a:t>Engage—no bubble, no sidelines and wait for cultural difficulties to pass</a:t>
            </a:r>
          </a:p>
          <a:p>
            <a:pPr lvl="1"/>
            <a:r>
              <a:rPr lang="en-US" sz="3500" dirty="0"/>
              <a:t>Learn and uncover the pain and brokenness</a:t>
            </a:r>
          </a:p>
          <a:p>
            <a:r>
              <a:rPr lang="en-US" sz="3500" dirty="0"/>
              <a:t>Ambassadors with a mission—share the truth and hope</a:t>
            </a:r>
          </a:p>
        </p:txBody>
      </p:sp>
    </p:spTree>
    <p:extLst>
      <p:ext uri="{BB962C8B-B14F-4D97-AF65-F5344CB8AC3E}">
        <p14:creationId xmlns:p14="http://schemas.microsoft.com/office/powerpoint/2010/main" val="393125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D06C-FE5F-E421-CC30-722A2A764154}"/>
              </a:ext>
            </a:extLst>
          </p:cNvPr>
          <p:cNvSpPr>
            <a:spLocks noGrp="1"/>
          </p:cNvSpPr>
          <p:nvPr>
            <p:ph type="title"/>
          </p:nvPr>
        </p:nvSpPr>
        <p:spPr>
          <a:xfrm>
            <a:off x="119921" y="179615"/>
            <a:ext cx="12072079" cy="854706"/>
          </a:xfrm>
        </p:spPr>
        <p:txBody>
          <a:bodyPr/>
          <a:lstStyle/>
          <a:p>
            <a:r>
              <a:rPr lang="en-US" dirty="0"/>
              <a:t>How do we keep the mission in view</a:t>
            </a:r>
          </a:p>
        </p:txBody>
      </p:sp>
      <p:sp>
        <p:nvSpPr>
          <p:cNvPr id="3" name="Content Placeholder 2">
            <a:extLst>
              <a:ext uri="{FF2B5EF4-FFF2-40B4-BE49-F238E27FC236}">
                <a16:creationId xmlns:a16="http://schemas.microsoft.com/office/drawing/2014/main" id="{A9D495B8-821C-BFB1-B491-90DAA4E87B70}"/>
              </a:ext>
            </a:extLst>
          </p:cNvPr>
          <p:cNvSpPr>
            <a:spLocks noGrp="1"/>
          </p:cNvSpPr>
          <p:nvPr>
            <p:ph idx="1"/>
          </p:nvPr>
        </p:nvSpPr>
        <p:spPr>
          <a:xfrm>
            <a:off x="228600" y="1034321"/>
            <a:ext cx="11821886" cy="5823679"/>
          </a:xfrm>
        </p:spPr>
        <p:txBody>
          <a:bodyPr>
            <a:noAutofit/>
          </a:bodyPr>
          <a:lstStyle/>
          <a:p>
            <a:r>
              <a:rPr lang="en-US" sz="3500" dirty="0"/>
              <a:t>Mindset, mindset, mindset</a:t>
            </a:r>
          </a:p>
          <a:p>
            <a:r>
              <a:rPr lang="en-US" sz="3500" dirty="0"/>
              <a:t>Colossians 3: 2 Set your minds on the things that are above, not on the things that are on earth. 3 For you have died, and your life is hidden with Christ in God. 4 When Christ, who is our life, is revealed, then you also will be revealed with Him in glory.</a:t>
            </a:r>
          </a:p>
          <a:p>
            <a:r>
              <a:rPr lang="en-US" sz="3500" dirty="0"/>
              <a:t>Things that derail:</a:t>
            </a:r>
          </a:p>
          <a:p>
            <a:pPr lvl="1"/>
            <a:r>
              <a:rPr lang="en-US" sz="3500" dirty="0"/>
              <a:t>Setting our mind on all the things in this world</a:t>
            </a:r>
          </a:p>
          <a:p>
            <a:pPr lvl="1"/>
            <a:r>
              <a:rPr lang="en-US" sz="3500" dirty="0"/>
              <a:t>Beginning to think our mission is to fix this fallen world—people the problem</a:t>
            </a:r>
          </a:p>
          <a:p>
            <a:pPr lvl="1"/>
            <a:r>
              <a:rPr lang="en-US" sz="3500" dirty="0"/>
              <a:t>Mission snuffed out by worries of the world</a:t>
            </a:r>
          </a:p>
        </p:txBody>
      </p:sp>
    </p:spTree>
    <p:extLst>
      <p:ext uri="{BB962C8B-B14F-4D97-AF65-F5344CB8AC3E}">
        <p14:creationId xmlns:p14="http://schemas.microsoft.com/office/powerpoint/2010/main" val="270490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D06C-FE5F-E421-CC30-722A2A764154}"/>
              </a:ext>
            </a:extLst>
          </p:cNvPr>
          <p:cNvSpPr>
            <a:spLocks noGrp="1"/>
          </p:cNvSpPr>
          <p:nvPr>
            <p:ph type="title"/>
          </p:nvPr>
        </p:nvSpPr>
        <p:spPr>
          <a:xfrm>
            <a:off x="119921" y="179615"/>
            <a:ext cx="12072079" cy="854706"/>
          </a:xfrm>
        </p:spPr>
        <p:txBody>
          <a:bodyPr/>
          <a:lstStyle/>
          <a:p>
            <a:r>
              <a:rPr lang="en-US" dirty="0"/>
              <a:t>How do we keep the mission in view</a:t>
            </a:r>
          </a:p>
        </p:txBody>
      </p:sp>
      <p:sp>
        <p:nvSpPr>
          <p:cNvPr id="3" name="Content Placeholder 2">
            <a:extLst>
              <a:ext uri="{FF2B5EF4-FFF2-40B4-BE49-F238E27FC236}">
                <a16:creationId xmlns:a16="http://schemas.microsoft.com/office/drawing/2014/main" id="{A9D495B8-821C-BFB1-B491-90DAA4E87B70}"/>
              </a:ext>
            </a:extLst>
          </p:cNvPr>
          <p:cNvSpPr>
            <a:spLocks noGrp="1"/>
          </p:cNvSpPr>
          <p:nvPr>
            <p:ph idx="1"/>
          </p:nvPr>
        </p:nvSpPr>
        <p:spPr>
          <a:xfrm>
            <a:off x="228600" y="1159330"/>
            <a:ext cx="11821886" cy="5698670"/>
          </a:xfrm>
        </p:spPr>
        <p:txBody>
          <a:bodyPr>
            <a:noAutofit/>
          </a:bodyPr>
          <a:lstStyle/>
          <a:p>
            <a:r>
              <a:rPr lang="en-US" sz="3500" dirty="0"/>
              <a:t>Input… what are you putting into your mind</a:t>
            </a:r>
          </a:p>
          <a:p>
            <a:r>
              <a:rPr lang="en-US" sz="3500" dirty="0"/>
              <a:t>Choose to allow God’s word to transform us</a:t>
            </a:r>
          </a:p>
          <a:p>
            <a:r>
              <a:rPr lang="en-US" sz="3500" dirty="0"/>
              <a:t>Romans 12: 2 And do not be conformed to this world, but be transformed by the renewing of your mind</a:t>
            </a:r>
          </a:p>
        </p:txBody>
      </p:sp>
    </p:spTree>
    <p:extLst>
      <p:ext uri="{BB962C8B-B14F-4D97-AF65-F5344CB8AC3E}">
        <p14:creationId xmlns:p14="http://schemas.microsoft.com/office/powerpoint/2010/main" val="227241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6434-FAB9-670C-DAD7-BDD14BD525B7}"/>
              </a:ext>
            </a:extLst>
          </p:cNvPr>
          <p:cNvSpPr>
            <a:spLocks noGrp="1"/>
          </p:cNvSpPr>
          <p:nvPr>
            <p:ph type="title"/>
          </p:nvPr>
        </p:nvSpPr>
        <p:spPr>
          <a:xfrm>
            <a:off x="114300" y="195944"/>
            <a:ext cx="11239500" cy="853368"/>
          </a:xfrm>
        </p:spPr>
        <p:txBody>
          <a:bodyPr/>
          <a:lstStyle/>
          <a:p>
            <a:r>
              <a:rPr lang="en-US" dirty="0"/>
              <a:t>Compassion</a:t>
            </a:r>
          </a:p>
        </p:txBody>
      </p:sp>
      <p:sp>
        <p:nvSpPr>
          <p:cNvPr id="3" name="Content Placeholder 2">
            <a:extLst>
              <a:ext uri="{FF2B5EF4-FFF2-40B4-BE49-F238E27FC236}">
                <a16:creationId xmlns:a16="http://schemas.microsoft.com/office/drawing/2014/main" id="{C2F6297C-452D-74A3-0963-6ED09AD331BC}"/>
              </a:ext>
            </a:extLst>
          </p:cNvPr>
          <p:cNvSpPr>
            <a:spLocks noGrp="1"/>
          </p:cNvSpPr>
          <p:nvPr>
            <p:ph idx="1"/>
          </p:nvPr>
        </p:nvSpPr>
        <p:spPr>
          <a:xfrm>
            <a:off x="114300" y="1184223"/>
            <a:ext cx="11740243" cy="5477834"/>
          </a:xfrm>
        </p:spPr>
        <p:txBody>
          <a:bodyPr>
            <a:normAutofit/>
          </a:bodyPr>
          <a:lstStyle/>
          <a:p>
            <a:pPr marL="0" indent="0">
              <a:buNone/>
            </a:pPr>
            <a:r>
              <a:rPr lang="en-US" sz="3000" dirty="0"/>
              <a:t>Matthew 9: 35-36 Then Jesus went about all the cities and villages, teaching in their synagogues, preaching the gospel of the kingdom, and healing every sickness and every disease among the people. But when He saw the multitudes, He was moved with compassion for them, because they were weary and scattered, like sheep having no shepherd. </a:t>
            </a:r>
          </a:p>
          <a:p>
            <a:r>
              <a:rPr lang="en-US" sz="3000" dirty="0"/>
              <a:t>Not, “Jesus saw the people and they were </a:t>
            </a:r>
            <a:r>
              <a:rPr lang="en-US" sz="3000" i="1" dirty="0"/>
              <a:t>crazy, stupid,</a:t>
            </a:r>
            <a:r>
              <a:rPr lang="en-US" sz="3000" dirty="0"/>
              <a:t> </a:t>
            </a:r>
            <a:r>
              <a:rPr lang="en-US" sz="3000" i="1" dirty="0"/>
              <a:t>irritating</a:t>
            </a:r>
            <a:r>
              <a:rPr lang="en-US" sz="3000" dirty="0"/>
              <a:t>”</a:t>
            </a:r>
          </a:p>
          <a:p>
            <a:r>
              <a:rPr lang="en-US" sz="3000" dirty="0"/>
              <a:t>Jesus saw and understood their need</a:t>
            </a:r>
          </a:p>
          <a:p>
            <a:r>
              <a:rPr lang="en-US" sz="3000" dirty="0"/>
              <a:t>Jesus moved toward the greatest sinners and most unloved people in society (lepers, tax collectors, prostitutes, “sinners”)</a:t>
            </a:r>
          </a:p>
          <a:p>
            <a:r>
              <a:rPr lang="en-US" sz="3000" dirty="0"/>
              <a:t>Our relationship with Christ enables us to imitate his example</a:t>
            </a:r>
          </a:p>
        </p:txBody>
      </p:sp>
    </p:spTree>
    <p:extLst>
      <p:ext uri="{BB962C8B-B14F-4D97-AF65-F5344CB8AC3E}">
        <p14:creationId xmlns:p14="http://schemas.microsoft.com/office/powerpoint/2010/main" val="145233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1E9F-2397-C832-0111-1FB727CAC2E6}"/>
              </a:ext>
            </a:extLst>
          </p:cNvPr>
          <p:cNvSpPr>
            <a:spLocks noGrp="1"/>
          </p:cNvSpPr>
          <p:nvPr>
            <p:ph type="title"/>
          </p:nvPr>
        </p:nvSpPr>
        <p:spPr>
          <a:xfrm>
            <a:off x="119921" y="134911"/>
            <a:ext cx="11962151" cy="809469"/>
          </a:xfrm>
        </p:spPr>
        <p:txBody>
          <a:bodyPr/>
          <a:lstStyle/>
          <a:p>
            <a:r>
              <a:rPr lang="en-US" dirty="0"/>
              <a:t>Compassion</a:t>
            </a:r>
          </a:p>
        </p:txBody>
      </p:sp>
      <p:sp>
        <p:nvSpPr>
          <p:cNvPr id="3" name="Content Placeholder 2">
            <a:extLst>
              <a:ext uri="{FF2B5EF4-FFF2-40B4-BE49-F238E27FC236}">
                <a16:creationId xmlns:a16="http://schemas.microsoft.com/office/drawing/2014/main" id="{5DF1AE3E-E6E2-D63A-1221-D3A42B5B086E}"/>
              </a:ext>
            </a:extLst>
          </p:cNvPr>
          <p:cNvSpPr>
            <a:spLocks noGrp="1"/>
          </p:cNvSpPr>
          <p:nvPr>
            <p:ph idx="1"/>
          </p:nvPr>
        </p:nvSpPr>
        <p:spPr>
          <a:xfrm>
            <a:off x="119921" y="944380"/>
            <a:ext cx="11962151" cy="5913620"/>
          </a:xfrm>
        </p:spPr>
        <p:txBody>
          <a:bodyPr>
            <a:noAutofit/>
          </a:bodyPr>
          <a:lstStyle/>
          <a:p>
            <a:r>
              <a:rPr lang="en-US" sz="3300" dirty="0"/>
              <a:t>Why do people think believers are not caring?</a:t>
            </a:r>
          </a:p>
          <a:p>
            <a:pPr lvl="1"/>
            <a:r>
              <a:rPr lang="en-US" sz="3300" dirty="0"/>
              <a:t>They see them as judgmental not compassionate</a:t>
            </a:r>
          </a:p>
          <a:p>
            <a:r>
              <a:rPr lang="en-US" sz="3300" dirty="0"/>
              <a:t>Critical of how others seek identity, purpose, or belonging?</a:t>
            </a:r>
          </a:p>
          <a:p>
            <a:r>
              <a:rPr lang="en-US" sz="3300" dirty="0"/>
              <a:t>Uncover and understand the brokenness and real need</a:t>
            </a:r>
          </a:p>
          <a:p>
            <a:r>
              <a:rPr lang="en-US" sz="3300" dirty="0"/>
              <a:t>Replace criticism with a soft heart </a:t>
            </a:r>
          </a:p>
          <a:p>
            <a:pPr lvl="1"/>
            <a:r>
              <a:rPr lang="en-US" sz="3300" dirty="0"/>
              <a:t>What are you meditating on?</a:t>
            </a:r>
          </a:p>
          <a:p>
            <a:pPr lvl="1"/>
            <a:r>
              <a:rPr lang="en-US" sz="3300" dirty="0"/>
              <a:t>How harshly do you judge people in your mind?</a:t>
            </a:r>
          </a:p>
          <a:p>
            <a:r>
              <a:rPr lang="en-US" sz="3300" dirty="0"/>
              <a:t>Ask God to show you how to ask questions and really listen. </a:t>
            </a:r>
          </a:p>
          <a:p>
            <a:r>
              <a:rPr lang="en-US" sz="3300" dirty="0"/>
              <a:t>Ask God to remind us from where we came</a:t>
            </a:r>
          </a:p>
          <a:p>
            <a:r>
              <a:rPr lang="en-US" sz="3300" dirty="0"/>
              <a:t>We must have our hearts changed to love the lost around us</a:t>
            </a:r>
          </a:p>
        </p:txBody>
      </p:sp>
    </p:spTree>
    <p:extLst>
      <p:ext uri="{BB962C8B-B14F-4D97-AF65-F5344CB8AC3E}">
        <p14:creationId xmlns:p14="http://schemas.microsoft.com/office/powerpoint/2010/main" val="15135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B8D9-9C5D-00C6-D512-CEC9F42EC303}"/>
              </a:ext>
            </a:extLst>
          </p:cNvPr>
          <p:cNvSpPr>
            <a:spLocks noGrp="1"/>
          </p:cNvSpPr>
          <p:nvPr>
            <p:ph type="title"/>
          </p:nvPr>
        </p:nvSpPr>
        <p:spPr>
          <a:xfrm>
            <a:off x="179881" y="142407"/>
            <a:ext cx="11872209" cy="951875"/>
          </a:xfrm>
        </p:spPr>
        <p:txBody>
          <a:bodyPr/>
          <a:lstStyle/>
          <a:p>
            <a:r>
              <a:rPr lang="en-US" dirty="0"/>
              <a:t>Compassion doesn’t mean denial</a:t>
            </a:r>
          </a:p>
        </p:txBody>
      </p:sp>
      <p:sp>
        <p:nvSpPr>
          <p:cNvPr id="3" name="Content Placeholder 2">
            <a:extLst>
              <a:ext uri="{FF2B5EF4-FFF2-40B4-BE49-F238E27FC236}">
                <a16:creationId xmlns:a16="http://schemas.microsoft.com/office/drawing/2014/main" id="{A167AC37-3696-D69C-03B8-EF996722682E}"/>
              </a:ext>
            </a:extLst>
          </p:cNvPr>
          <p:cNvSpPr>
            <a:spLocks noGrp="1"/>
          </p:cNvSpPr>
          <p:nvPr>
            <p:ph idx="1"/>
          </p:nvPr>
        </p:nvSpPr>
        <p:spPr>
          <a:xfrm>
            <a:off x="179882" y="1094282"/>
            <a:ext cx="11872210" cy="5621312"/>
          </a:xfrm>
        </p:spPr>
        <p:txBody>
          <a:bodyPr>
            <a:noAutofit/>
          </a:bodyPr>
          <a:lstStyle/>
          <a:p>
            <a:r>
              <a:rPr lang="en-US" sz="3200" dirty="0"/>
              <a:t>But it does mean adopting winsome, warmhearted love from the heart</a:t>
            </a:r>
          </a:p>
          <a:p>
            <a:r>
              <a:rPr lang="en-US" sz="3200" dirty="0"/>
              <a:t>Cultivate the same love toward the world that Christ shows us. </a:t>
            </a:r>
          </a:p>
          <a:p>
            <a:r>
              <a:rPr lang="en-US" sz="3200" dirty="0"/>
              <a:t>“Winsome love doesn’t mean that we must accept and embrace other people’s positions; it simply means we avoid the hostile debate that defines online engagement. Winsome love doesn’t speak to whether we disagree; rather, it shapes the way in which we disagree. Too often our engagement is characterized by an all-or-nothing debate that we are determined to “win.” And this is where it gets practical: It’s not about winning or losing; it’s about sharing Jesus and inviting others to follow him” (Stetzer).</a:t>
            </a:r>
          </a:p>
        </p:txBody>
      </p:sp>
    </p:spTree>
    <p:extLst>
      <p:ext uri="{BB962C8B-B14F-4D97-AF65-F5344CB8AC3E}">
        <p14:creationId xmlns:p14="http://schemas.microsoft.com/office/powerpoint/2010/main" val="409555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1ED5-2EE1-DA95-161E-1B21A6B06520}"/>
              </a:ext>
            </a:extLst>
          </p:cNvPr>
          <p:cNvSpPr>
            <a:spLocks noGrp="1"/>
          </p:cNvSpPr>
          <p:nvPr>
            <p:ph type="title"/>
          </p:nvPr>
        </p:nvSpPr>
        <p:spPr>
          <a:xfrm>
            <a:off x="224852" y="134911"/>
            <a:ext cx="11818496" cy="959372"/>
          </a:xfrm>
        </p:spPr>
        <p:txBody>
          <a:bodyPr/>
          <a:lstStyle/>
          <a:p>
            <a:r>
              <a:rPr lang="en-US" dirty="0"/>
              <a:t>Compassion</a:t>
            </a:r>
          </a:p>
        </p:txBody>
      </p:sp>
      <p:sp>
        <p:nvSpPr>
          <p:cNvPr id="3" name="Content Placeholder 2">
            <a:extLst>
              <a:ext uri="{FF2B5EF4-FFF2-40B4-BE49-F238E27FC236}">
                <a16:creationId xmlns:a16="http://schemas.microsoft.com/office/drawing/2014/main" id="{C489EA23-75F4-3207-26AC-EDF5D7E64110}"/>
              </a:ext>
            </a:extLst>
          </p:cNvPr>
          <p:cNvSpPr>
            <a:spLocks noGrp="1"/>
          </p:cNvSpPr>
          <p:nvPr>
            <p:ph idx="1"/>
          </p:nvPr>
        </p:nvSpPr>
        <p:spPr>
          <a:xfrm>
            <a:off x="224852" y="1094284"/>
            <a:ext cx="11967148" cy="5763716"/>
          </a:xfrm>
        </p:spPr>
        <p:txBody>
          <a:bodyPr>
            <a:normAutofit/>
          </a:bodyPr>
          <a:lstStyle/>
          <a:p>
            <a:r>
              <a:rPr lang="en-US" sz="3500" dirty="0"/>
              <a:t>Philippians 2: </a:t>
            </a:r>
            <a:r>
              <a:rPr lang="en-US" sz="3500" b="1" baseline="30000" dirty="0"/>
              <a:t>14 </a:t>
            </a:r>
            <a:r>
              <a:rPr lang="en-US" sz="3500" dirty="0"/>
              <a:t>Do all things without complaining or arguments; </a:t>
            </a:r>
            <a:r>
              <a:rPr lang="en-US" sz="3500" b="1" baseline="30000" dirty="0"/>
              <a:t>15 </a:t>
            </a:r>
            <a:r>
              <a:rPr lang="en-US" sz="3500" dirty="0"/>
              <a:t>so that you will prove yourselves to be blameless and innocent, children of God above reproach in the midst of a crooked and perverse generation, among whom you appear as lights in the world</a:t>
            </a:r>
          </a:p>
          <a:p>
            <a:r>
              <a:rPr lang="en-US" sz="3500" dirty="0"/>
              <a:t>No issues should outweigh that God loves them</a:t>
            </a:r>
          </a:p>
        </p:txBody>
      </p:sp>
    </p:spTree>
    <p:extLst>
      <p:ext uri="{BB962C8B-B14F-4D97-AF65-F5344CB8AC3E}">
        <p14:creationId xmlns:p14="http://schemas.microsoft.com/office/powerpoint/2010/main" val="257859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2D4F-AE04-2ACC-B4AF-72F2BB442892}"/>
              </a:ext>
            </a:extLst>
          </p:cNvPr>
          <p:cNvSpPr>
            <a:spLocks noGrp="1"/>
          </p:cNvSpPr>
          <p:nvPr>
            <p:ph type="title"/>
          </p:nvPr>
        </p:nvSpPr>
        <p:spPr>
          <a:xfrm>
            <a:off x="209862" y="0"/>
            <a:ext cx="11842230" cy="1049311"/>
          </a:xfrm>
        </p:spPr>
        <p:txBody>
          <a:bodyPr/>
          <a:lstStyle/>
          <a:p>
            <a:r>
              <a:rPr lang="en-US" dirty="0"/>
              <a:t>Combat Fear</a:t>
            </a:r>
          </a:p>
        </p:txBody>
      </p:sp>
      <p:sp>
        <p:nvSpPr>
          <p:cNvPr id="3" name="Content Placeholder 2">
            <a:extLst>
              <a:ext uri="{FF2B5EF4-FFF2-40B4-BE49-F238E27FC236}">
                <a16:creationId xmlns:a16="http://schemas.microsoft.com/office/drawing/2014/main" id="{704F54E6-9847-ACCF-F79A-01D6259B085E}"/>
              </a:ext>
            </a:extLst>
          </p:cNvPr>
          <p:cNvSpPr>
            <a:spLocks noGrp="1"/>
          </p:cNvSpPr>
          <p:nvPr>
            <p:ph idx="1"/>
          </p:nvPr>
        </p:nvSpPr>
        <p:spPr>
          <a:xfrm>
            <a:off x="209862" y="1049311"/>
            <a:ext cx="11842230" cy="5651292"/>
          </a:xfrm>
        </p:spPr>
        <p:txBody>
          <a:bodyPr>
            <a:normAutofit/>
          </a:bodyPr>
          <a:lstStyle/>
          <a:p>
            <a:r>
              <a:rPr lang="en-US" sz="4000" dirty="0"/>
              <a:t>Fear and insecurity cause us to worry</a:t>
            </a:r>
          </a:p>
          <a:p>
            <a:r>
              <a:rPr lang="en-US" sz="4000" dirty="0"/>
              <a:t>Fear causes us to withdraw from the lost/ different</a:t>
            </a:r>
          </a:p>
          <a:p>
            <a:r>
              <a:rPr lang="en-US" sz="4000" dirty="0"/>
              <a:t>Fear causes us to fight issues outside of the mission</a:t>
            </a:r>
          </a:p>
          <a:p>
            <a:r>
              <a:rPr lang="en-US" sz="4000" dirty="0"/>
              <a:t>Afraid of where we are going as a culture</a:t>
            </a:r>
          </a:p>
          <a:p>
            <a:r>
              <a:rPr lang="en-US" sz="4000" dirty="0"/>
              <a:t>Afraid of what will happen to our children</a:t>
            </a:r>
          </a:p>
        </p:txBody>
      </p:sp>
    </p:spTree>
    <p:extLst>
      <p:ext uri="{BB962C8B-B14F-4D97-AF65-F5344CB8AC3E}">
        <p14:creationId xmlns:p14="http://schemas.microsoft.com/office/powerpoint/2010/main" val="41392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BD3B-6494-D2C8-8EAC-63A620E783C7}"/>
              </a:ext>
            </a:extLst>
          </p:cNvPr>
          <p:cNvSpPr>
            <a:spLocks noGrp="1"/>
          </p:cNvSpPr>
          <p:nvPr>
            <p:ph type="title"/>
          </p:nvPr>
        </p:nvSpPr>
        <p:spPr>
          <a:xfrm>
            <a:off x="130629" y="114300"/>
            <a:ext cx="11936185" cy="800100"/>
          </a:xfrm>
        </p:spPr>
        <p:txBody>
          <a:bodyPr/>
          <a:lstStyle/>
          <a:p>
            <a:r>
              <a:rPr lang="en-US" dirty="0"/>
              <a:t>Introduction</a:t>
            </a:r>
          </a:p>
        </p:txBody>
      </p:sp>
      <p:sp>
        <p:nvSpPr>
          <p:cNvPr id="3" name="Content Placeholder 2">
            <a:extLst>
              <a:ext uri="{FF2B5EF4-FFF2-40B4-BE49-F238E27FC236}">
                <a16:creationId xmlns:a16="http://schemas.microsoft.com/office/drawing/2014/main" id="{0B65E61F-953A-D37A-A35B-E05730EF0CFA}"/>
              </a:ext>
            </a:extLst>
          </p:cNvPr>
          <p:cNvSpPr>
            <a:spLocks noGrp="1"/>
          </p:cNvSpPr>
          <p:nvPr>
            <p:ph idx="1"/>
          </p:nvPr>
        </p:nvSpPr>
        <p:spPr>
          <a:xfrm>
            <a:off x="130629" y="1094282"/>
            <a:ext cx="12061371" cy="5763718"/>
          </a:xfrm>
        </p:spPr>
        <p:txBody>
          <a:bodyPr>
            <a:normAutofit fontScale="92500" lnSpcReduction="20000"/>
          </a:bodyPr>
          <a:lstStyle/>
          <a:p>
            <a:r>
              <a:rPr lang="en-US" sz="4000" dirty="0"/>
              <a:t>At least since 2016</a:t>
            </a:r>
          </a:p>
          <a:p>
            <a:r>
              <a:rPr lang="en-US" sz="4000" dirty="0"/>
              <a:t>Ramped up anger and disdain for others in disagreements</a:t>
            </a:r>
          </a:p>
          <a:p>
            <a:r>
              <a:rPr lang="en-US" sz="4000" dirty="0"/>
              <a:t>Normal to express harsh reactions</a:t>
            </a:r>
          </a:p>
          <a:p>
            <a:r>
              <a:rPr lang="en-US" sz="4000" dirty="0"/>
              <a:t>Most obvious in politics</a:t>
            </a:r>
          </a:p>
          <a:p>
            <a:pPr lvl="1"/>
            <a:r>
              <a:rPr lang="en-US" sz="4000" dirty="0"/>
              <a:t>2017: 1 out of 6 broke off a relationship</a:t>
            </a:r>
          </a:p>
          <a:p>
            <a:pPr lvl="1"/>
            <a:r>
              <a:rPr lang="en-US" sz="4000" dirty="0"/>
              <a:t>2024: 1 out of 3 broke off a relationship (32%)</a:t>
            </a:r>
          </a:p>
          <a:p>
            <a:pPr lvl="1"/>
            <a:r>
              <a:rPr lang="en-US" sz="4000" dirty="0"/>
              <a:t>32% say difficult to get along with family and friends</a:t>
            </a:r>
          </a:p>
          <a:p>
            <a:pPr lvl="1"/>
            <a:r>
              <a:rPr lang="en-US" sz="4000" dirty="0"/>
              <a:t>From rolling eyes and sneering to name calling and contempt</a:t>
            </a:r>
          </a:p>
          <a:p>
            <a:pPr marL="0" indent="0">
              <a:buNone/>
            </a:pPr>
            <a:r>
              <a:rPr lang="en-US" sz="4000" dirty="0"/>
              <a:t>Keep political in mind, but this has crept into contempt other areas of relating.</a:t>
            </a:r>
          </a:p>
          <a:p>
            <a:pPr marL="0" indent="0">
              <a:buNone/>
            </a:pPr>
            <a:endParaRPr lang="en-US" dirty="0"/>
          </a:p>
        </p:txBody>
      </p:sp>
    </p:spTree>
    <p:extLst>
      <p:ext uri="{BB962C8B-B14F-4D97-AF65-F5344CB8AC3E}">
        <p14:creationId xmlns:p14="http://schemas.microsoft.com/office/powerpoint/2010/main" val="14519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36B4-B401-D571-DBB8-814092FAB471}"/>
              </a:ext>
            </a:extLst>
          </p:cNvPr>
          <p:cNvSpPr>
            <a:spLocks noGrp="1"/>
          </p:cNvSpPr>
          <p:nvPr>
            <p:ph type="title"/>
          </p:nvPr>
        </p:nvSpPr>
        <p:spPr>
          <a:xfrm>
            <a:off x="179882" y="179883"/>
            <a:ext cx="11173918" cy="944380"/>
          </a:xfrm>
        </p:spPr>
        <p:txBody>
          <a:bodyPr/>
          <a:lstStyle/>
          <a:p>
            <a:r>
              <a:rPr lang="en-US" dirty="0"/>
              <a:t>Combat Fear</a:t>
            </a:r>
          </a:p>
        </p:txBody>
      </p:sp>
      <p:sp>
        <p:nvSpPr>
          <p:cNvPr id="3" name="Content Placeholder 2">
            <a:extLst>
              <a:ext uri="{FF2B5EF4-FFF2-40B4-BE49-F238E27FC236}">
                <a16:creationId xmlns:a16="http://schemas.microsoft.com/office/drawing/2014/main" id="{454F2C62-EBA0-ECAC-AB09-232A33480135}"/>
              </a:ext>
            </a:extLst>
          </p:cNvPr>
          <p:cNvSpPr>
            <a:spLocks noGrp="1"/>
          </p:cNvSpPr>
          <p:nvPr>
            <p:ph idx="1"/>
          </p:nvPr>
        </p:nvSpPr>
        <p:spPr>
          <a:xfrm>
            <a:off x="179882" y="1124263"/>
            <a:ext cx="11173918" cy="5733737"/>
          </a:xfrm>
        </p:spPr>
        <p:txBody>
          <a:bodyPr>
            <a:normAutofit/>
          </a:bodyPr>
          <a:lstStyle/>
          <a:p>
            <a:r>
              <a:rPr lang="en-US" sz="3000" dirty="0"/>
              <a:t>Israelites spying out the land the first time</a:t>
            </a:r>
          </a:p>
          <a:p>
            <a:r>
              <a:rPr lang="en-US" sz="3000" dirty="0"/>
              <a:t>Numbers 14: That night all the members of the community raised their voices and wept aloud. 2 All the Israelites grumbled against Moses and Aaron, and the whole assembly said to them, “If only we had died in Egypt! Or in this wilderness! 3 Why is the Lord bringing us to this land only to let us fall by the sword? Our wives and children will be taken as plunder. Wouldn’t it be better for us to go back to Egypt?” </a:t>
            </a:r>
          </a:p>
          <a:p>
            <a:r>
              <a:rPr lang="en-US" sz="3000" dirty="0"/>
              <a:t>But, Joshua 3 all families go through with the wall of water on both sides</a:t>
            </a:r>
          </a:p>
          <a:p>
            <a:r>
              <a:rPr lang="en-US" sz="3000" dirty="0"/>
              <a:t>Afraid of our Children being tainted by our culture</a:t>
            </a:r>
          </a:p>
          <a:p>
            <a:r>
              <a:rPr lang="en-US" sz="3000" dirty="0"/>
              <a:t>Safest place to be is in God’s will</a:t>
            </a:r>
          </a:p>
        </p:txBody>
      </p:sp>
    </p:spTree>
    <p:extLst>
      <p:ext uri="{BB962C8B-B14F-4D97-AF65-F5344CB8AC3E}">
        <p14:creationId xmlns:p14="http://schemas.microsoft.com/office/powerpoint/2010/main" val="252416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C1DC-5211-7489-52BC-174262DC7473}"/>
              </a:ext>
            </a:extLst>
          </p:cNvPr>
          <p:cNvSpPr>
            <a:spLocks noGrp="1"/>
          </p:cNvSpPr>
          <p:nvPr>
            <p:ph type="title"/>
          </p:nvPr>
        </p:nvSpPr>
        <p:spPr>
          <a:xfrm>
            <a:off x="104931" y="149902"/>
            <a:ext cx="12087069" cy="824459"/>
          </a:xfrm>
        </p:spPr>
        <p:txBody>
          <a:bodyPr/>
          <a:lstStyle/>
          <a:p>
            <a:r>
              <a:rPr lang="en-US" dirty="0"/>
              <a:t>Combat Fear</a:t>
            </a:r>
          </a:p>
        </p:txBody>
      </p:sp>
      <p:sp>
        <p:nvSpPr>
          <p:cNvPr id="3" name="Content Placeholder 2">
            <a:extLst>
              <a:ext uri="{FF2B5EF4-FFF2-40B4-BE49-F238E27FC236}">
                <a16:creationId xmlns:a16="http://schemas.microsoft.com/office/drawing/2014/main" id="{4FAB290E-52C3-371D-3D48-B4AABDE8BE96}"/>
              </a:ext>
            </a:extLst>
          </p:cNvPr>
          <p:cNvSpPr>
            <a:spLocks noGrp="1"/>
          </p:cNvSpPr>
          <p:nvPr>
            <p:ph idx="1"/>
          </p:nvPr>
        </p:nvSpPr>
        <p:spPr>
          <a:xfrm>
            <a:off x="209862" y="1079292"/>
            <a:ext cx="11857220" cy="5628806"/>
          </a:xfrm>
        </p:spPr>
        <p:txBody>
          <a:bodyPr>
            <a:normAutofit lnSpcReduction="10000"/>
          </a:bodyPr>
          <a:lstStyle/>
          <a:p>
            <a:pPr marL="0" indent="0">
              <a:buNone/>
            </a:pPr>
            <a:r>
              <a:rPr lang="en-US" sz="3500" dirty="0"/>
              <a:t>God provides an alternative to allowing fear to control us:</a:t>
            </a:r>
          </a:p>
          <a:p>
            <a:pPr marL="0" indent="0">
              <a:buNone/>
            </a:pPr>
            <a:r>
              <a:rPr lang="en-US" sz="3500" dirty="0"/>
              <a:t>Philippians 4:6 Do not be anxious about anything, but in everything by prayer and pleading with thanksgiving let your requests be made known to God. 7 And the peace of God, which surpasses all comprehension, will guard your hearts and minds in Christ Jesus. </a:t>
            </a:r>
          </a:p>
          <a:p>
            <a:r>
              <a:rPr lang="en-US" sz="3500" dirty="0"/>
              <a:t>The discipline of prayer actually guards our hearts and minds in Christ.</a:t>
            </a:r>
          </a:p>
          <a:p>
            <a:r>
              <a:rPr lang="en-US" sz="3500" dirty="0"/>
              <a:t>We all fear, but God wants us to trust and hand those over</a:t>
            </a:r>
          </a:p>
          <a:p>
            <a:r>
              <a:rPr lang="en-US" sz="3500" dirty="0"/>
              <a:t>Disciples Examples</a:t>
            </a:r>
            <a:br>
              <a:rPr lang="en-US" dirty="0"/>
            </a:br>
            <a:endParaRPr lang="en-US" dirty="0"/>
          </a:p>
        </p:txBody>
      </p:sp>
    </p:spTree>
    <p:extLst>
      <p:ext uri="{BB962C8B-B14F-4D97-AF65-F5344CB8AC3E}">
        <p14:creationId xmlns:p14="http://schemas.microsoft.com/office/powerpoint/2010/main" val="171119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B909C-066E-AE1A-F54F-C517177B2F5D}"/>
              </a:ext>
            </a:extLst>
          </p:cNvPr>
          <p:cNvSpPr>
            <a:spLocks noGrp="1"/>
          </p:cNvSpPr>
          <p:nvPr>
            <p:ph type="title"/>
          </p:nvPr>
        </p:nvSpPr>
        <p:spPr>
          <a:xfrm>
            <a:off x="195943" y="146958"/>
            <a:ext cx="11996057" cy="800100"/>
          </a:xfrm>
        </p:spPr>
        <p:txBody>
          <a:bodyPr/>
          <a:lstStyle/>
          <a:p>
            <a:r>
              <a:rPr lang="en-US" dirty="0"/>
              <a:t>  Acts 17</a:t>
            </a:r>
          </a:p>
        </p:txBody>
      </p:sp>
      <p:sp>
        <p:nvSpPr>
          <p:cNvPr id="3" name="Content Placeholder 2">
            <a:extLst>
              <a:ext uri="{FF2B5EF4-FFF2-40B4-BE49-F238E27FC236}">
                <a16:creationId xmlns:a16="http://schemas.microsoft.com/office/drawing/2014/main" id="{6E258AEA-86D2-8E4E-C797-4E544E4188C6}"/>
              </a:ext>
            </a:extLst>
          </p:cNvPr>
          <p:cNvSpPr>
            <a:spLocks noGrp="1"/>
          </p:cNvSpPr>
          <p:nvPr>
            <p:ph idx="1"/>
          </p:nvPr>
        </p:nvSpPr>
        <p:spPr>
          <a:xfrm>
            <a:off x="195943" y="1110343"/>
            <a:ext cx="11996057" cy="5600700"/>
          </a:xfrm>
        </p:spPr>
        <p:txBody>
          <a:bodyPr>
            <a:normAutofit/>
          </a:bodyPr>
          <a:lstStyle/>
          <a:p>
            <a:pPr marL="0" indent="0">
              <a:buNone/>
            </a:pPr>
            <a:r>
              <a:rPr lang="en-US" sz="3300" dirty="0"/>
              <a:t>16 Now while Paul was waiting for them in Athens</a:t>
            </a:r>
            <a:r>
              <a:rPr lang="en-US" sz="3300" dirty="0">
                <a:solidFill>
                  <a:srgbClr val="FFFF00"/>
                </a:solidFill>
              </a:rPr>
              <a:t>, his spirit was being provoked within him as he observed that the city was full of idols.</a:t>
            </a:r>
            <a:r>
              <a:rPr lang="en-US" sz="3300" dirty="0"/>
              <a:t> 17 So he was reasoning in the synagogue with the Jews and the God-fearing Gentiles, and in the marketplace every day with those who happened to be present. 18 And some of the Epicurean and Stoic philosophers as well were conversing with him. Some were saying, “What could this scavenger of tidbits want to say?” Others, “He seems to be a proclaimer of strange deities,”—because he was preaching Jesus and the resurrection. </a:t>
            </a:r>
          </a:p>
        </p:txBody>
      </p:sp>
      <p:sp>
        <p:nvSpPr>
          <p:cNvPr id="4" name="Rectangle 3">
            <a:extLst>
              <a:ext uri="{FF2B5EF4-FFF2-40B4-BE49-F238E27FC236}">
                <a16:creationId xmlns:a16="http://schemas.microsoft.com/office/drawing/2014/main" id="{1866DD9B-0C91-7AB4-4835-283F19DDA74C}"/>
              </a:ext>
            </a:extLst>
          </p:cNvPr>
          <p:cNvSpPr/>
          <p:nvPr/>
        </p:nvSpPr>
        <p:spPr>
          <a:xfrm>
            <a:off x="1244185" y="3429000"/>
            <a:ext cx="9233940" cy="30317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t>Provoked/ Distressed</a:t>
            </a:r>
          </a:p>
          <a:p>
            <a:pPr algn="ctr"/>
            <a:r>
              <a:rPr lang="en-US" sz="4000" dirty="0"/>
              <a:t>To feel it in your guts; To be exasperated, but also to stimulate to action; </a:t>
            </a:r>
          </a:p>
          <a:p>
            <a:pPr algn="ctr"/>
            <a:r>
              <a:rPr lang="en-US" sz="4000" dirty="0"/>
              <a:t>Paul didn’t like the idols</a:t>
            </a:r>
          </a:p>
          <a:p>
            <a:pPr algn="ctr"/>
            <a:r>
              <a:rPr lang="en-US" sz="4000" dirty="0"/>
              <a:t>But, he saw their broken state</a:t>
            </a:r>
          </a:p>
        </p:txBody>
      </p:sp>
    </p:spTree>
    <p:extLst>
      <p:ext uri="{BB962C8B-B14F-4D97-AF65-F5344CB8AC3E}">
        <p14:creationId xmlns:p14="http://schemas.microsoft.com/office/powerpoint/2010/main" val="207818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B909C-066E-AE1A-F54F-C517177B2F5D}"/>
              </a:ext>
            </a:extLst>
          </p:cNvPr>
          <p:cNvSpPr>
            <a:spLocks noGrp="1"/>
          </p:cNvSpPr>
          <p:nvPr>
            <p:ph type="title"/>
          </p:nvPr>
        </p:nvSpPr>
        <p:spPr>
          <a:xfrm>
            <a:off x="195943" y="146958"/>
            <a:ext cx="11996057" cy="800100"/>
          </a:xfrm>
        </p:spPr>
        <p:txBody>
          <a:bodyPr/>
          <a:lstStyle/>
          <a:p>
            <a:r>
              <a:rPr lang="en-US" dirty="0"/>
              <a:t> Acts 17</a:t>
            </a:r>
          </a:p>
        </p:txBody>
      </p:sp>
      <p:sp>
        <p:nvSpPr>
          <p:cNvPr id="3" name="Content Placeholder 2">
            <a:extLst>
              <a:ext uri="{FF2B5EF4-FFF2-40B4-BE49-F238E27FC236}">
                <a16:creationId xmlns:a16="http://schemas.microsoft.com/office/drawing/2014/main" id="{6E258AEA-86D2-8E4E-C797-4E544E4188C6}"/>
              </a:ext>
            </a:extLst>
          </p:cNvPr>
          <p:cNvSpPr>
            <a:spLocks noGrp="1"/>
          </p:cNvSpPr>
          <p:nvPr>
            <p:ph idx="1"/>
          </p:nvPr>
        </p:nvSpPr>
        <p:spPr>
          <a:xfrm>
            <a:off x="195943" y="1110343"/>
            <a:ext cx="11996057" cy="5600700"/>
          </a:xfrm>
        </p:spPr>
        <p:txBody>
          <a:bodyPr>
            <a:normAutofit/>
          </a:bodyPr>
          <a:lstStyle/>
          <a:p>
            <a:pPr marL="0" indent="0">
              <a:buNone/>
            </a:pPr>
            <a:r>
              <a:rPr lang="en-US" sz="3300" dirty="0"/>
              <a:t>16 Now while Paul was waiting for them in Athens, his spirit was being provoked within him as he observed that the city was full of idols. 17 </a:t>
            </a:r>
            <a:r>
              <a:rPr lang="en-US" sz="3300" dirty="0">
                <a:solidFill>
                  <a:srgbClr val="FFFF00"/>
                </a:solidFill>
              </a:rPr>
              <a:t>So he was reasoning in the synagogue with the Jews and the God-fearing Gentiles, and in the marketplace every day with those who happened to be present</a:t>
            </a:r>
            <a:r>
              <a:rPr lang="en-US" sz="3300" dirty="0"/>
              <a:t>. 18 And some of the Epicurean and Stoic philosophers as well were conversing with him. Some were saying, “What could this scavenger of tidbits want to say?” Others, “He seems to be a proclaimer of strange deities,”—because he was preaching Jesus and the resurrection. </a:t>
            </a:r>
          </a:p>
        </p:txBody>
      </p:sp>
      <p:sp>
        <p:nvSpPr>
          <p:cNvPr id="5" name="Rectangle 4">
            <a:extLst>
              <a:ext uri="{FF2B5EF4-FFF2-40B4-BE49-F238E27FC236}">
                <a16:creationId xmlns:a16="http://schemas.microsoft.com/office/drawing/2014/main" id="{FAFE8C92-5056-738A-B4B2-36FC3EA68392}"/>
              </a:ext>
            </a:extLst>
          </p:cNvPr>
          <p:cNvSpPr/>
          <p:nvPr/>
        </p:nvSpPr>
        <p:spPr>
          <a:xfrm>
            <a:off x="1843790" y="3702571"/>
            <a:ext cx="7585023" cy="24134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t>Engages</a:t>
            </a:r>
          </a:p>
          <a:p>
            <a:pPr algn="ctr"/>
            <a:r>
              <a:rPr lang="en-US" sz="4000" dirty="0"/>
              <a:t>Doesn’t withdraw</a:t>
            </a:r>
          </a:p>
          <a:p>
            <a:pPr algn="ctr"/>
            <a:r>
              <a:rPr lang="en-US" sz="4000" dirty="0"/>
              <a:t>Doesn’t start with criticism</a:t>
            </a:r>
          </a:p>
          <a:p>
            <a:pPr algn="ctr"/>
            <a:r>
              <a:rPr lang="en-US" sz="4000" dirty="0"/>
              <a:t>Starts with reasoning</a:t>
            </a:r>
          </a:p>
        </p:txBody>
      </p:sp>
    </p:spTree>
    <p:extLst>
      <p:ext uri="{BB962C8B-B14F-4D97-AF65-F5344CB8AC3E}">
        <p14:creationId xmlns:p14="http://schemas.microsoft.com/office/powerpoint/2010/main" val="306578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B909C-066E-AE1A-F54F-C517177B2F5D}"/>
              </a:ext>
            </a:extLst>
          </p:cNvPr>
          <p:cNvSpPr>
            <a:spLocks noGrp="1"/>
          </p:cNvSpPr>
          <p:nvPr>
            <p:ph type="title"/>
          </p:nvPr>
        </p:nvSpPr>
        <p:spPr>
          <a:xfrm>
            <a:off x="195943" y="146958"/>
            <a:ext cx="11996057" cy="800100"/>
          </a:xfrm>
        </p:spPr>
        <p:txBody>
          <a:bodyPr/>
          <a:lstStyle/>
          <a:p>
            <a:r>
              <a:rPr lang="en-US" dirty="0"/>
              <a:t>  Acts 17</a:t>
            </a:r>
          </a:p>
        </p:txBody>
      </p:sp>
      <p:sp>
        <p:nvSpPr>
          <p:cNvPr id="3" name="Content Placeholder 2">
            <a:extLst>
              <a:ext uri="{FF2B5EF4-FFF2-40B4-BE49-F238E27FC236}">
                <a16:creationId xmlns:a16="http://schemas.microsoft.com/office/drawing/2014/main" id="{6E258AEA-86D2-8E4E-C797-4E544E4188C6}"/>
              </a:ext>
            </a:extLst>
          </p:cNvPr>
          <p:cNvSpPr>
            <a:spLocks noGrp="1"/>
          </p:cNvSpPr>
          <p:nvPr>
            <p:ph idx="1"/>
          </p:nvPr>
        </p:nvSpPr>
        <p:spPr>
          <a:xfrm>
            <a:off x="195943" y="1110343"/>
            <a:ext cx="11996057" cy="5600700"/>
          </a:xfrm>
        </p:spPr>
        <p:txBody>
          <a:bodyPr>
            <a:normAutofit/>
          </a:bodyPr>
          <a:lstStyle/>
          <a:p>
            <a:pPr marL="0" indent="0">
              <a:buNone/>
            </a:pPr>
            <a:r>
              <a:rPr lang="en-US" sz="3300" dirty="0"/>
              <a:t>16 Now while Paul was waiting for them in Athens, his spirit was being provoked within him as he observed that the city was full of idols. 17 So he was reasoning in the synagogue with the Jews and the God-fearing Gentiles, and in the marketplace every day with those who happened to be present. 18 </a:t>
            </a:r>
            <a:r>
              <a:rPr lang="en-US" sz="3300" dirty="0">
                <a:solidFill>
                  <a:srgbClr val="FFFF00"/>
                </a:solidFill>
              </a:rPr>
              <a:t>And some of the Epicurean and Stoic philosophers as well were conversing with him. Some were saying, “What could this scavenger of tidbits want to say?” Others, “He seems to be a proclaimer of strange deities,”—because he was preaching Jesus and the resurrection. </a:t>
            </a:r>
          </a:p>
        </p:txBody>
      </p:sp>
      <p:sp>
        <p:nvSpPr>
          <p:cNvPr id="4" name="Rectangle 3">
            <a:extLst>
              <a:ext uri="{FF2B5EF4-FFF2-40B4-BE49-F238E27FC236}">
                <a16:creationId xmlns:a16="http://schemas.microsoft.com/office/drawing/2014/main" id="{EBBA86A7-6D69-D3C0-EB0C-4D2D9E6A9B29}"/>
              </a:ext>
            </a:extLst>
          </p:cNvPr>
          <p:cNvSpPr/>
          <p:nvPr/>
        </p:nvSpPr>
        <p:spPr>
          <a:xfrm>
            <a:off x="2818151" y="434716"/>
            <a:ext cx="7944787" cy="24134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t>Insulted</a:t>
            </a:r>
          </a:p>
          <a:p>
            <a:pPr algn="ctr"/>
            <a:r>
              <a:rPr lang="en-US" sz="4000" dirty="0"/>
              <a:t>Doesn’t get defensive</a:t>
            </a:r>
          </a:p>
          <a:p>
            <a:pPr algn="ctr"/>
            <a:r>
              <a:rPr lang="en-US" sz="4000" dirty="0"/>
              <a:t>Humility and mission</a:t>
            </a:r>
          </a:p>
          <a:p>
            <a:pPr algn="ctr"/>
            <a:r>
              <a:rPr lang="en-US" sz="4000" dirty="0"/>
              <a:t>Emphasizes uniqueness of Christ</a:t>
            </a:r>
          </a:p>
        </p:txBody>
      </p:sp>
    </p:spTree>
    <p:extLst>
      <p:ext uri="{BB962C8B-B14F-4D97-AF65-F5344CB8AC3E}">
        <p14:creationId xmlns:p14="http://schemas.microsoft.com/office/powerpoint/2010/main" val="138468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B909C-066E-AE1A-F54F-C517177B2F5D}"/>
              </a:ext>
            </a:extLst>
          </p:cNvPr>
          <p:cNvSpPr>
            <a:spLocks noGrp="1"/>
          </p:cNvSpPr>
          <p:nvPr>
            <p:ph type="title"/>
          </p:nvPr>
        </p:nvSpPr>
        <p:spPr>
          <a:xfrm>
            <a:off x="195943" y="146958"/>
            <a:ext cx="11996057" cy="800100"/>
          </a:xfrm>
        </p:spPr>
        <p:txBody>
          <a:bodyPr/>
          <a:lstStyle/>
          <a:p>
            <a:r>
              <a:rPr lang="en-US" dirty="0"/>
              <a:t>Acts 17</a:t>
            </a:r>
          </a:p>
        </p:txBody>
      </p:sp>
      <p:sp>
        <p:nvSpPr>
          <p:cNvPr id="3" name="Content Placeholder 2">
            <a:extLst>
              <a:ext uri="{FF2B5EF4-FFF2-40B4-BE49-F238E27FC236}">
                <a16:creationId xmlns:a16="http://schemas.microsoft.com/office/drawing/2014/main" id="{6E258AEA-86D2-8E4E-C797-4E544E4188C6}"/>
              </a:ext>
            </a:extLst>
          </p:cNvPr>
          <p:cNvSpPr>
            <a:spLocks noGrp="1"/>
          </p:cNvSpPr>
          <p:nvPr>
            <p:ph idx="1"/>
          </p:nvPr>
        </p:nvSpPr>
        <p:spPr>
          <a:xfrm>
            <a:off x="195943" y="1110343"/>
            <a:ext cx="11996057" cy="5600700"/>
          </a:xfrm>
        </p:spPr>
        <p:txBody>
          <a:bodyPr>
            <a:normAutofit/>
          </a:bodyPr>
          <a:lstStyle/>
          <a:p>
            <a:pPr marL="0" indent="0">
              <a:buNone/>
            </a:pPr>
            <a:r>
              <a:rPr lang="en-US" sz="3300" dirty="0"/>
              <a:t>19 And they took him and brought him to the Areopagus, saying, “May we know what this new teaching is which you are proclaiming? 20 </a:t>
            </a:r>
            <a:r>
              <a:rPr lang="en-US" sz="3300" dirty="0">
                <a:solidFill>
                  <a:srgbClr val="FFFF00"/>
                </a:solidFill>
              </a:rPr>
              <a:t>For you are bringing some strange things to our ears; so we want to know what these things mean.” </a:t>
            </a:r>
            <a:r>
              <a:rPr lang="en-US" sz="3300" dirty="0"/>
              <a:t>21 (Now all the Athenians and the strangers visiting there used to spend their time in nothing other than telling or hearing something new.)</a:t>
            </a:r>
          </a:p>
        </p:txBody>
      </p:sp>
      <p:sp>
        <p:nvSpPr>
          <p:cNvPr id="4" name="Rectangle 3">
            <a:extLst>
              <a:ext uri="{FF2B5EF4-FFF2-40B4-BE49-F238E27FC236}">
                <a16:creationId xmlns:a16="http://schemas.microsoft.com/office/drawing/2014/main" id="{7E8823DF-746A-DA5F-714E-C2B4C172DE3A}"/>
              </a:ext>
            </a:extLst>
          </p:cNvPr>
          <p:cNvSpPr/>
          <p:nvPr/>
        </p:nvSpPr>
        <p:spPr>
          <a:xfrm>
            <a:off x="5456420" y="4092315"/>
            <a:ext cx="5261547" cy="17988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t>Salt and Light</a:t>
            </a:r>
          </a:p>
          <a:p>
            <a:pPr algn="ctr"/>
            <a:r>
              <a:rPr lang="en-US" sz="4000" dirty="0"/>
              <a:t>Thirsty and truth</a:t>
            </a:r>
          </a:p>
        </p:txBody>
      </p:sp>
    </p:spTree>
    <p:extLst>
      <p:ext uri="{BB962C8B-B14F-4D97-AF65-F5344CB8AC3E}">
        <p14:creationId xmlns:p14="http://schemas.microsoft.com/office/powerpoint/2010/main" val="12118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5402-A66A-0242-BE2D-5F3FA8701DF7}"/>
              </a:ext>
            </a:extLst>
          </p:cNvPr>
          <p:cNvSpPr>
            <a:spLocks noGrp="1"/>
          </p:cNvSpPr>
          <p:nvPr>
            <p:ph type="title"/>
          </p:nvPr>
        </p:nvSpPr>
        <p:spPr>
          <a:xfrm>
            <a:off x="179614" y="114301"/>
            <a:ext cx="12012386" cy="1077686"/>
          </a:xfrm>
        </p:spPr>
        <p:txBody>
          <a:bodyPr/>
          <a:lstStyle/>
          <a:p>
            <a:r>
              <a:rPr lang="en-US" dirty="0"/>
              <a:t>Acts 17</a:t>
            </a:r>
          </a:p>
        </p:txBody>
      </p:sp>
      <p:sp>
        <p:nvSpPr>
          <p:cNvPr id="3" name="Content Placeholder 2">
            <a:extLst>
              <a:ext uri="{FF2B5EF4-FFF2-40B4-BE49-F238E27FC236}">
                <a16:creationId xmlns:a16="http://schemas.microsoft.com/office/drawing/2014/main" id="{7C7CEDB0-E379-681B-6497-05000BB32DF8}"/>
              </a:ext>
            </a:extLst>
          </p:cNvPr>
          <p:cNvSpPr>
            <a:spLocks noGrp="1"/>
          </p:cNvSpPr>
          <p:nvPr>
            <p:ph idx="1"/>
          </p:nvPr>
        </p:nvSpPr>
        <p:spPr>
          <a:xfrm>
            <a:off x="179614" y="1404258"/>
            <a:ext cx="12012386" cy="5453742"/>
          </a:xfrm>
        </p:spPr>
        <p:txBody>
          <a:bodyPr>
            <a:noAutofit/>
          </a:bodyPr>
          <a:lstStyle/>
          <a:p>
            <a:pPr marL="0" indent="0">
              <a:buNone/>
            </a:pPr>
            <a:r>
              <a:rPr lang="en-US" sz="3000" dirty="0"/>
              <a:t>22 So Paul stood in the midst of the Areopagus and said, </a:t>
            </a:r>
            <a:r>
              <a:rPr lang="en-US" sz="3000" dirty="0">
                <a:solidFill>
                  <a:srgbClr val="FFFF00"/>
                </a:solidFill>
              </a:rPr>
              <a:t>“Men of Athens, I see that you are very religious in all respects. 23 For while I was passing through and examining the objects of your worship, I also found an altar with this inscription, ‘TO AN UNKNOWN GOD.’ Therefore, what you worship in ignorance, this I proclaim to you</a:t>
            </a:r>
            <a:r>
              <a:rPr lang="en-US" sz="3000" dirty="0"/>
              <a:t>. 24 The God who made the world and everything that is in it, since He is Lord of heaven and earth, does not dwell in temples made by hands; 25 nor is He served by human hands, as though He needed anything, since He Himself gives to all people life and breath and all things; </a:t>
            </a:r>
          </a:p>
        </p:txBody>
      </p:sp>
      <p:sp>
        <p:nvSpPr>
          <p:cNvPr id="4" name="Rectangle 3">
            <a:extLst>
              <a:ext uri="{FF2B5EF4-FFF2-40B4-BE49-F238E27FC236}">
                <a16:creationId xmlns:a16="http://schemas.microsoft.com/office/drawing/2014/main" id="{6CEB45A1-191B-1B48-A409-2D9772B4D06C}"/>
              </a:ext>
            </a:extLst>
          </p:cNvPr>
          <p:cNvSpPr/>
          <p:nvPr/>
        </p:nvSpPr>
        <p:spPr>
          <a:xfrm>
            <a:off x="4751882" y="4407108"/>
            <a:ext cx="5411449" cy="21136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t>Observes</a:t>
            </a:r>
          </a:p>
          <a:p>
            <a:pPr algn="ctr"/>
            <a:r>
              <a:rPr lang="en-US" sz="4000" dirty="0"/>
              <a:t>Finds a way to connect</a:t>
            </a:r>
          </a:p>
          <a:p>
            <a:pPr algn="ctr"/>
            <a:r>
              <a:rPr lang="en-US" sz="4000" dirty="0"/>
              <a:t>Didn’t label them</a:t>
            </a:r>
          </a:p>
          <a:p>
            <a:pPr algn="ctr"/>
            <a:endParaRPr lang="en-US" dirty="0"/>
          </a:p>
        </p:txBody>
      </p:sp>
    </p:spTree>
    <p:extLst>
      <p:ext uri="{BB962C8B-B14F-4D97-AF65-F5344CB8AC3E}">
        <p14:creationId xmlns:p14="http://schemas.microsoft.com/office/powerpoint/2010/main" val="15621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5402-A66A-0242-BE2D-5F3FA8701DF7}"/>
              </a:ext>
            </a:extLst>
          </p:cNvPr>
          <p:cNvSpPr>
            <a:spLocks noGrp="1"/>
          </p:cNvSpPr>
          <p:nvPr>
            <p:ph type="title"/>
          </p:nvPr>
        </p:nvSpPr>
        <p:spPr>
          <a:xfrm>
            <a:off x="179614" y="114301"/>
            <a:ext cx="12012386" cy="1077686"/>
          </a:xfrm>
        </p:spPr>
        <p:txBody>
          <a:bodyPr/>
          <a:lstStyle/>
          <a:p>
            <a:r>
              <a:rPr lang="en-US" dirty="0"/>
              <a:t>Acts 17</a:t>
            </a:r>
          </a:p>
        </p:txBody>
      </p:sp>
      <p:sp>
        <p:nvSpPr>
          <p:cNvPr id="3" name="Content Placeholder 2">
            <a:extLst>
              <a:ext uri="{FF2B5EF4-FFF2-40B4-BE49-F238E27FC236}">
                <a16:creationId xmlns:a16="http://schemas.microsoft.com/office/drawing/2014/main" id="{7C7CEDB0-E379-681B-6497-05000BB32DF8}"/>
              </a:ext>
            </a:extLst>
          </p:cNvPr>
          <p:cNvSpPr>
            <a:spLocks noGrp="1"/>
          </p:cNvSpPr>
          <p:nvPr>
            <p:ph idx="1"/>
          </p:nvPr>
        </p:nvSpPr>
        <p:spPr>
          <a:xfrm>
            <a:off x="179614" y="1404258"/>
            <a:ext cx="12012386" cy="5453742"/>
          </a:xfrm>
        </p:spPr>
        <p:txBody>
          <a:bodyPr>
            <a:noAutofit/>
          </a:bodyPr>
          <a:lstStyle/>
          <a:p>
            <a:pPr marL="0" indent="0">
              <a:buNone/>
            </a:pPr>
            <a:r>
              <a:rPr lang="en-US" sz="3000" dirty="0">
                <a:solidFill>
                  <a:srgbClr val="FFFF00"/>
                </a:solidFill>
              </a:rPr>
              <a:t>26 and He made from one man every nation of mankind to live on all the face of the earth, having determined their appointed times and the boundaries of their habitation, 27 that they would seek God, if perhaps they might feel around for Him and find Him, though He is not far from each one of us; 28 for in Him we live and move and exist, as even some of your own poets have said, ‘For we also are His descendants.’</a:t>
            </a:r>
          </a:p>
        </p:txBody>
      </p:sp>
      <p:sp>
        <p:nvSpPr>
          <p:cNvPr id="4" name="Rectangle 3">
            <a:extLst>
              <a:ext uri="{FF2B5EF4-FFF2-40B4-BE49-F238E27FC236}">
                <a16:creationId xmlns:a16="http://schemas.microsoft.com/office/drawing/2014/main" id="{1B68C2DB-A989-2AAF-4E84-3FE52E1E101A}"/>
              </a:ext>
            </a:extLst>
          </p:cNvPr>
          <p:cNvSpPr/>
          <p:nvPr/>
        </p:nvSpPr>
        <p:spPr>
          <a:xfrm>
            <a:off x="2053652" y="4512039"/>
            <a:ext cx="8589364" cy="18437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t>Connects with their culture</a:t>
            </a:r>
          </a:p>
          <a:p>
            <a:pPr algn="ctr"/>
            <a:r>
              <a:rPr lang="en-US" sz="4000" dirty="0"/>
              <a:t>Gives them hope—God is near them</a:t>
            </a:r>
          </a:p>
        </p:txBody>
      </p:sp>
    </p:spTree>
    <p:extLst>
      <p:ext uri="{BB962C8B-B14F-4D97-AF65-F5344CB8AC3E}">
        <p14:creationId xmlns:p14="http://schemas.microsoft.com/office/powerpoint/2010/main" val="398148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5402-A66A-0242-BE2D-5F3FA8701DF7}"/>
              </a:ext>
            </a:extLst>
          </p:cNvPr>
          <p:cNvSpPr>
            <a:spLocks noGrp="1"/>
          </p:cNvSpPr>
          <p:nvPr>
            <p:ph type="title"/>
          </p:nvPr>
        </p:nvSpPr>
        <p:spPr>
          <a:xfrm>
            <a:off x="0" y="114301"/>
            <a:ext cx="12192000" cy="1077686"/>
          </a:xfrm>
        </p:spPr>
        <p:txBody>
          <a:bodyPr/>
          <a:lstStyle/>
          <a:p>
            <a:r>
              <a:rPr lang="en-US" dirty="0"/>
              <a:t>Acts 17</a:t>
            </a:r>
          </a:p>
        </p:txBody>
      </p:sp>
      <p:sp>
        <p:nvSpPr>
          <p:cNvPr id="3" name="Content Placeholder 2">
            <a:extLst>
              <a:ext uri="{FF2B5EF4-FFF2-40B4-BE49-F238E27FC236}">
                <a16:creationId xmlns:a16="http://schemas.microsoft.com/office/drawing/2014/main" id="{7C7CEDB0-E379-681B-6497-05000BB32DF8}"/>
              </a:ext>
            </a:extLst>
          </p:cNvPr>
          <p:cNvSpPr>
            <a:spLocks noGrp="1"/>
          </p:cNvSpPr>
          <p:nvPr>
            <p:ph idx="1"/>
          </p:nvPr>
        </p:nvSpPr>
        <p:spPr>
          <a:xfrm>
            <a:off x="179614" y="1404258"/>
            <a:ext cx="12012386" cy="5453742"/>
          </a:xfrm>
        </p:spPr>
        <p:txBody>
          <a:bodyPr>
            <a:normAutofit/>
          </a:bodyPr>
          <a:lstStyle/>
          <a:p>
            <a:pPr marL="0" indent="0">
              <a:buNone/>
            </a:pPr>
            <a:r>
              <a:rPr lang="en-US" dirty="0"/>
              <a:t>29 Therefore, since we are the descendants of God, we ought not to think that the Divine Nature is like gold or silver or stone, an image formed by human skill and thought. 30 So having overlooked the times of ignorance, </a:t>
            </a:r>
            <a:r>
              <a:rPr lang="en-US" dirty="0">
                <a:solidFill>
                  <a:srgbClr val="FFFF00"/>
                </a:solidFill>
              </a:rPr>
              <a:t>God is now proclaiming to mankind that all people everywhere are to repent, 31 because He has set a day on which He will judge the world in righteousness through a Man whom He has appointed, having furnished proof to all people by raising Him from the dead.”</a:t>
            </a:r>
          </a:p>
          <a:p>
            <a:pPr marL="0" indent="0">
              <a:buNone/>
            </a:pPr>
            <a:r>
              <a:rPr lang="en-US" dirty="0"/>
              <a:t>32 Now when they heard of the resurrection of the dead, some began to scoff, but others said, “We shall hear from you again concerning this.” 33 So Paul went out from among them. </a:t>
            </a:r>
            <a:r>
              <a:rPr lang="en-US" dirty="0">
                <a:solidFill>
                  <a:srgbClr val="FFFF00"/>
                </a:solidFill>
              </a:rPr>
              <a:t>34 But some men joined him and believed </a:t>
            </a:r>
          </a:p>
        </p:txBody>
      </p:sp>
      <p:sp>
        <p:nvSpPr>
          <p:cNvPr id="4" name="Rectangle 3">
            <a:extLst>
              <a:ext uri="{FF2B5EF4-FFF2-40B4-BE49-F238E27FC236}">
                <a16:creationId xmlns:a16="http://schemas.microsoft.com/office/drawing/2014/main" id="{4E6EC575-B53A-74AB-0150-C50CF6296B43}"/>
              </a:ext>
            </a:extLst>
          </p:cNvPr>
          <p:cNvSpPr/>
          <p:nvPr/>
        </p:nvSpPr>
        <p:spPr>
          <a:xfrm>
            <a:off x="4377128" y="239843"/>
            <a:ext cx="6595672" cy="181380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t>Speaks the truth </a:t>
            </a:r>
          </a:p>
          <a:p>
            <a:pPr algn="ctr"/>
            <a:r>
              <a:rPr lang="en-US" sz="4000" dirty="0"/>
              <a:t>Shows God as unique</a:t>
            </a:r>
          </a:p>
        </p:txBody>
      </p:sp>
    </p:spTree>
    <p:extLst>
      <p:ext uri="{BB962C8B-B14F-4D97-AF65-F5344CB8AC3E}">
        <p14:creationId xmlns:p14="http://schemas.microsoft.com/office/powerpoint/2010/main" val="372752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1ADC-4127-2082-59E7-F67326BAB2EF}"/>
              </a:ext>
            </a:extLst>
          </p:cNvPr>
          <p:cNvSpPr>
            <a:spLocks noGrp="1"/>
          </p:cNvSpPr>
          <p:nvPr>
            <p:ph type="title"/>
          </p:nvPr>
        </p:nvSpPr>
        <p:spPr>
          <a:xfrm>
            <a:off x="179614" y="163287"/>
            <a:ext cx="11870872" cy="1159327"/>
          </a:xfrm>
        </p:spPr>
        <p:txBody>
          <a:bodyPr/>
          <a:lstStyle/>
          <a:p>
            <a:r>
              <a:rPr lang="en-US" dirty="0"/>
              <a:t>Paul was Salt and Light</a:t>
            </a:r>
          </a:p>
        </p:txBody>
      </p:sp>
      <p:sp>
        <p:nvSpPr>
          <p:cNvPr id="3" name="Content Placeholder 2">
            <a:extLst>
              <a:ext uri="{FF2B5EF4-FFF2-40B4-BE49-F238E27FC236}">
                <a16:creationId xmlns:a16="http://schemas.microsoft.com/office/drawing/2014/main" id="{EC0F55DF-5471-5D6B-5E8D-A4B167E056EF}"/>
              </a:ext>
            </a:extLst>
          </p:cNvPr>
          <p:cNvSpPr>
            <a:spLocks noGrp="1"/>
          </p:cNvSpPr>
          <p:nvPr>
            <p:ph idx="1"/>
          </p:nvPr>
        </p:nvSpPr>
        <p:spPr>
          <a:xfrm>
            <a:off x="179614" y="1322614"/>
            <a:ext cx="11870872" cy="5372100"/>
          </a:xfrm>
        </p:spPr>
        <p:txBody>
          <a:bodyPr>
            <a:noAutofit/>
          </a:bodyPr>
          <a:lstStyle/>
          <a:p>
            <a:r>
              <a:rPr lang="en-US" sz="3700" dirty="0"/>
              <a:t>Humility – he proclaims Christ not himself; not defensive</a:t>
            </a:r>
          </a:p>
          <a:p>
            <a:r>
              <a:rPr lang="en-US" sz="3700" dirty="0"/>
              <a:t>Compassion—he is moved by their state—bothered by idols</a:t>
            </a:r>
          </a:p>
          <a:p>
            <a:r>
              <a:rPr lang="en-US" sz="3700" dirty="0"/>
              <a:t>Mission—figures out a way to connect them</a:t>
            </a:r>
          </a:p>
          <a:p>
            <a:r>
              <a:rPr lang="en-US" sz="3700" dirty="0"/>
              <a:t>Presents our unique God</a:t>
            </a:r>
          </a:p>
          <a:p>
            <a:r>
              <a:rPr lang="en-US" sz="3700" dirty="0"/>
              <a:t>Listened— used knowledge of their culture</a:t>
            </a:r>
          </a:p>
          <a:p>
            <a:r>
              <a:rPr lang="en-US" sz="3700" dirty="0"/>
              <a:t>Gives hope—God is near to them</a:t>
            </a:r>
          </a:p>
        </p:txBody>
      </p:sp>
    </p:spTree>
    <p:extLst>
      <p:ext uri="{BB962C8B-B14F-4D97-AF65-F5344CB8AC3E}">
        <p14:creationId xmlns:p14="http://schemas.microsoft.com/office/powerpoint/2010/main" val="383973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BD3B-6494-D2C8-8EAC-63A620E783C7}"/>
              </a:ext>
            </a:extLst>
          </p:cNvPr>
          <p:cNvSpPr>
            <a:spLocks noGrp="1"/>
          </p:cNvSpPr>
          <p:nvPr>
            <p:ph type="title"/>
          </p:nvPr>
        </p:nvSpPr>
        <p:spPr>
          <a:xfrm>
            <a:off x="130629" y="114300"/>
            <a:ext cx="11936185" cy="845070"/>
          </a:xfrm>
        </p:spPr>
        <p:txBody>
          <a:bodyPr/>
          <a:lstStyle/>
          <a:p>
            <a:r>
              <a:rPr lang="en-US" dirty="0"/>
              <a:t>Contempt creeps into thoughts about others</a:t>
            </a:r>
          </a:p>
        </p:txBody>
      </p:sp>
      <p:sp>
        <p:nvSpPr>
          <p:cNvPr id="3" name="Content Placeholder 2">
            <a:extLst>
              <a:ext uri="{FF2B5EF4-FFF2-40B4-BE49-F238E27FC236}">
                <a16:creationId xmlns:a16="http://schemas.microsoft.com/office/drawing/2014/main" id="{0B65E61F-953A-D37A-A35B-E05730EF0CFA}"/>
              </a:ext>
            </a:extLst>
          </p:cNvPr>
          <p:cNvSpPr>
            <a:spLocks noGrp="1"/>
          </p:cNvSpPr>
          <p:nvPr>
            <p:ph idx="1"/>
          </p:nvPr>
        </p:nvSpPr>
        <p:spPr>
          <a:xfrm>
            <a:off x="130629" y="959370"/>
            <a:ext cx="12061371" cy="5898630"/>
          </a:xfrm>
        </p:spPr>
        <p:txBody>
          <a:bodyPr>
            <a:normAutofit/>
          </a:bodyPr>
          <a:lstStyle/>
          <a:p>
            <a:r>
              <a:rPr lang="en-US" sz="3300" dirty="0"/>
              <a:t>Growing Freedom to express disdain</a:t>
            </a:r>
          </a:p>
          <a:p>
            <a:pPr lvl="1"/>
            <a:r>
              <a:rPr lang="en-US" sz="3300" dirty="0"/>
              <a:t>Harsh comments under a post about Celine Dion have SPS</a:t>
            </a:r>
          </a:p>
          <a:p>
            <a:pPr lvl="1"/>
            <a:r>
              <a:rPr lang="en-US" sz="3300" dirty="0"/>
              <a:t>“Teachers only care about themselves”</a:t>
            </a:r>
          </a:p>
          <a:p>
            <a:pPr lvl="1"/>
            <a:r>
              <a:rPr lang="en-US" sz="3300" dirty="0"/>
              <a:t>“Millennials are lazy”</a:t>
            </a:r>
          </a:p>
          <a:p>
            <a:pPr lvl="1"/>
            <a:r>
              <a:rPr lang="en-US" sz="3300" dirty="0"/>
              <a:t>“Millennial parents are soft”</a:t>
            </a:r>
          </a:p>
          <a:p>
            <a:pPr lvl="1"/>
            <a:r>
              <a:rPr lang="en-US" sz="3300" dirty="0"/>
              <a:t>“Boomers ruin everything”</a:t>
            </a:r>
          </a:p>
          <a:p>
            <a:pPr lvl="1"/>
            <a:r>
              <a:rPr lang="en-US" sz="3300" dirty="0"/>
              <a:t>“Gen Z is anxious and arrogant”</a:t>
            </a:r>
          </a:p>
          <a:p>
            <a:r>
              <a:rPr lang="en-US" sz="3000" dirty="0"/>
              <a:t>Words often heard to describe others we feel contempt for:</a:t>
            </a:r>
          </a:p>
          <a:p>
            <a:pPr lvl="1"/>
            <a:r>
              <a:rPr lang="en-US" sz="3000" dirty="0"/>
              <a:t>Stupid,  snowflakes, woke, heartless, arrogant, entitled, immoral, wrong, oversensitive</a:t>
            </a:r>
            <a:endParaRPr lang="en-US" sz="3300" dirty="0"/>
          </a:p>
          <a:p>
            <a:r>
              <a:rPr lang="en-US" sz="3700" dirty="0"/>
              <a:t>Maybe some truth, but not helpful</a:t>
            </a:r>
          </a:p>
          <a:p>
            <a:endParaRPr lang="en-US" dirty="0"/>
          </a:p>
        </p:txBody>
      </p:sp>
    </p:spTree>
    <p:extLst>
      <p:ext uri="{BB962C8B-B14F-4D97-AF65-F5344CB8AC3E}">
        <p14:creationId xmlns:p14="http://schemas.microsoft.com/office/powerpoint/2010/main" val="141154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5C94-8A0B-C7C9-D63C-2C4CE3AB95C7}"/>
              </a:ext>
            </a:extLst>
          </p:cNvPr>
          <p:cNvSpPr>
            <a:spLocks noGrp="1"/>
          </p:cNvSpPr>
          <p:nvPr>
            <p:ph type="title"/>
          </p:nvPr>
        </p:nvSpPr>
        <p:spPr>
          <a:xfrm>
            <a:off x="0" y="134911"/>
            <a:ext cx="11353800" cy="914400"/>
          </a:xfrm>
        </p:spPr>
        <p:txBody>
          <a:bodyPr>
            <a:normAutofit/>
          </a:bodyPr>
          <a:lstStyle/>
          <a:p>
            <a:r>
              <a:rPr lang="en-US" dirty="0"/>
              <a:t>Be Salt and Light</a:t>
            </a:r>
          </a:p>
        </p:txBody>
      </p:sp>
      <p:sp>
        <p:nvSpPr>
          <p:cNvPr id="3" name="Content Placeholder 2">
            <a:extLst>
              <a:ext uri="{FF2B5EF4-FFF2-40B4-BE49-F238E27FC236}">
                <a16:creationId xmlns:a16="http://schemas.microsoft.com/office/drawing/2014/main" id="{D36A2BB9-7759-07BE-F986-BDAC53260A1F}"/>
              </a:ext>
            </a:extLst>
          </p:cNvPr>
          <p:cNvSpPr>
            <a:spLocks noGrp="1"/>
          </p:cNvSpPr>
          <p:nvPr>
            <p:ph idx="1"/>
          </p:nvPr>
        </p:nvSpPr>
        <p:spPr>
          <a:xfrm>
            <a:off x="164892" y="1154243"/>
            <a:ext cx="12027108" cy="5568846"/>
          </a:xfrm>
        </p:spPr>
        <p:txBody>
          <a:bodyPr>
            <a:normAutofit/>
          </a:bodyPr>
          <a:lstStyle/>
          <a:p>
            <a:pPr marL="0" indent="0">
              <a:buNone/>
            </a:pPr>
            <a:r>
              <a:rPr lang="en-US" sz="3500" dirty="0"/>
              <a:t>1 Peter 1:13 Therefore, </a:t>
            </a:r>
            <a:r>
              <a:rPr lang="en-US" sz="3500" dirty="0">
                <a:solidFill>
                  <a:srgbClr val="FFFF00"/>
                </a:solidFill>
              </a:rPr>
              <a:t>prepare your minds for action</a:t>
            </a:r>
            <a:r>
              <a:rPr lang="en-US" sz="3500" dirty="0"/>
              <a:t>, keep sober in spirit, set your hope completely on the grace to be brought to you at the revelation of Jesus Christ. 14 As obedient children, do not be conformed to the former lusts which were yours in your ignorance, 15 but like the Holy One who called you, be holy yourselves also in all your behavior; 16 because it is written: “You shall be holy [different], for I am holy [different].”</a:t>
            </a:r>
          </a:p>
          <a:p>
            <a:r>
              <a:rPr lang="en-US" sz="3500" dirty="0"/>
              <a:t>Allow yourself to be distressed—it’s a hard, fallen world</a:t>
            </a:r>
          </a:p>
          <a:p>
            <a:pPr lvl="1"/>
            <a:r>
              <a:rPr lang="en-US" sz="3500" dirty="0"/>
              <a:t>Let that move you to act</a:t>
            </a:r>
          </a:p>
          <a:p>
            <a:pPr marL="0" indent="0">
              <a:buNone/>
            </a:pPr>
            <a:endParaRPr lang="en-US" dirty="0"/>
          </a:p>
        </p:txBody>
      </p:sp>
    </p:spTree>
    <p:extLst>
      <p:ext uri="{BB962C8B-B14F-4D97-AF65-F5344CB8AC3E}">
        <p14:creationId xmlns:p14="http://schemas.microsoft.com/office/powerpoint/2010/main" val="8941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5C94-8A0B-C7C9-D63C-2C4CE3AB95C7}"/>
              </a:ext>
            </a:extLst>
          </p:cNvPr>
          <p:cNvSpPr>
            <a:spLocks noGrp="1"/>
          </p:cNvSpPr>
          <p:nvPr>
            <p:ph type="title"/>
          </p:nvPr>
        </p:nvSpPr>
        <p:spPr>
          <a:xfrm>
            <a:off x="0" y="134911"/>
            <a:ext cx="11353800" cy="914400"/>
          </a:xfrm>
        </p:spPr>
        <p:txBody>
          <a:bodyPr>
            <a:normAutofit/>
          </a:bodyPr>
          <a:lstStyle/>
          <a:p>
            <a:r>
              <a:rPr lang="en-US" dirty="0"/>
              <a:t>Be Salt and Light</a:t>
            </a:r>
          </a:p>
        </p:txBody>
      </p:sp>
      <p:sp>
        <p:nvSpPr>
          <p:cNvPr id="3" name="Content Placeholder 2">
            <a:extLst>
              <a:ext uri="{FF2B5EF4-FFF2-40B4-BE49-F238E27FC236}">
                <a16:creationId xmlns:a16="http://schemas.microsoft.com/office/drawing/2014/main" id="{D36A2BB9-7759-07BE-F986-BDAC53260A1F}"/>
              </a:ext>
            </a:extLst>
          </p:cNvPr>
          <p:cNvSpPr>
            <a:spLocks noGrp="1"/>
          </p:cNvSpPr>
          <p:nvPr>
            <p:ph idx="1"/>
          </p:nvPr>
        </p:nvSpPr>
        <p:spPr>
          <a:xfrm>
            <a:off x="164892" y="1154243"/>
            <a:ext cx="12027108" cy="5568846"/>
          </a:xfrm>
        </p:spPr>
        <p:txBody>
          <a:bodyPr>
            <a:normAutofit/>
          </a:bodyPr>
          <a:lstStyle/>
          <a:p>
            <a:pPr marL="0" indent="0">
              <a:buNone/>
            </a:pPr>
            <a:r>
              <a:rPr lang="en-US" sz="3500" dirty="0"/>
              <a:t>1 Peter 1:13 Therefore, prepare your minds for action, </a:t>
            </a:r>
            <a:r>
              <a:rPr lang="en-US" sz="3500" dirty="0">
                <a:solidFill>
                  <a:srgbClr val="FFFF00"/>
                </a:solidFill>
              </a:rPr>
              <a:t>keep sober in spirit, set your hope completely on the grace to be brought to you at the revelation of Jesus Christ.</a:t>
            </a:r>
            <a:r>
              <a:rPr lang="en-US" sz="3500" dirty="0">
                <a:solidFill>
                  <a:schemeClr val="accent3">
                    <a:lumMod val="60000"/>
                    <a:lumOff val="40000"/>
                  </a:schemeClr>
                </a:solidFill>
              </a:rPr>
              <a:t> </a:t>
            </a:r>
          </a:p>
          <a:p>
            <a:pPr marL="0" indent="0">
              <a:buNone/>
            </a:pPr>
            <a:endParaRPr lang="en-US" sz="3500" dirty="0">
              <a:solidFill>
                <a:schemeClr val="accent3">
                  <a:lumMod val="60000"/>
                  <a:lumOff val="40000"/>
                </a:schemeClr>
              </a:solidFill>
            </a:endParaRPr>
          </a:p>
          <a:p>
            <a:r>
              <a:rPr lang="en-US" sz="3500" dirty="0"/>
              <a:t>Fix your eyes on the mission</a:t>
            </a:r>
          </a:p>
          <a:p>
            <a:r>
              <a:rPr lang="en-US" sz="3500" dirty="0"/>
              <a:t>Fill your head with truth; limit unhealthy voices</a:t>
            </a:r>
          </a:p>
          <a:p>
            <a:pPr lvl="1"/>
            <a:r>
              <a:rPr lang="en-US" sz="3500" dirty="0"/>
              <a:t>1 timothy 4: 7 But stay away from worthless stories that are typical of old women. Rather, discipline yourself for the purpose of godliness;</a:t>
            </a:r>
          </a:p>
          <a:p>
            <a:pPr marL="0" indent="0">
              <a:buNone/>
            </a:pPr>
            <a:endParaRPr lang="en-US" dirty="0"/>
          </a:p>
        </p:txBody>
      </p:sp>
    </p:spTree>
    <p:extLst>
      <p:ext uri="{BB962C8B-B14F-4D97-AF65-F5344CB8AC3E}">
        <p14:creationId xmlns:p14="http://schemas.microsoft.com/office/powerpoint/2010/main" val="101463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5C94-8A0B-C7C9-D63C-2C4CE3AB95C7}"/>
              </a:ext>
            </a:extLst>
          </p:cNvPr>
          <p:cNvSpPr>
            <a:spLocks noGrp="1"/>
          </p:cNvSpPr>
          <p:nvPr>
            <p:ph type="title"/>
          </p:nvPr>
        </p:nvSpPr>
        <p:spPr>
          <a:xfrm>
            <a:off x="0" y="134911"/>
            <a:ext cx="11353800" cy="914400"/>
          </a:xfrm>
        </p:spPr>
        <p:txBody>
          <a:bodyPr>
            <a:normAutofit/>
          </a:bodyPr>
          <a:lstStyle/>
          <a:p>
            <a:r>
              <a:rPr lang="en-US"/>
              <a:t>Be Salt and Light</a:t>
            </a:r>
            <a:endParaRPr lang="en-US" dirty="0"/>
          </a:p>
        </p:txBody>
      </p:sp>
      <p:sp>
        <p:nvSpPr>
          <p:cNvPr id="3" name="Content Placeholder 2">
            <a:extLst>
              <a:ext uri="{FF2B5EF4-FFF2-40B4-BE49-F238E27FC236}">
                <a16:creationId xmlns:a16="http://schemas.microsoft.com/office/drawing/2014/main" id="{D36A2BB9-7759-07BE-F986-BDAC53260A1F}"/>
              </a:ext>
            </a:extLst>
          </p:cNvPr>
          <p:cNvSpPr>
            <a:spLocks noGrp="1"/>
          </p:cNvSpPr>
          <p:nvPr>
            <p:ph idx="1"/>
          </p:nvPr>
        </p:nvSpPr>
        <p:spPr>
          <a:xfrm>
            <a:off x="164892" y="1154243"/>
            <a:ext cx="12027108" cy="5568846"/>
          </a:xfrm>
        </p:spPr>
        <p:txBody>
          <a:bodyPr>
            <a:normAutofit/>
          </a:bodyPr>
          <a:lstStyle/>
          <a:p>
            <a:pPr marL="0" indent="0">
              <a:buNone/>
            </a:pPr>
            <a:r>
              <a:rPr lang="en-US" sz="3500" dirty="0"/>
              <a:t>1 Peter 1:</a:t>
            </a:r>
            <a:r>
              <a:rPr lang="en-US" sz="3500" dirty="0">
                <a:solidFill>
                  <a:srgbClr val="FFFF00"/>
                </a:solidFill>
              </a:rPr>
              <a:t>15 but like the Holy One who called you, be different yourselves also in all your behavior; 16 because it is written: “You shall be holy [different], for I am holy [different].”</a:t>
            </a:r>
          </a:p>
          <a:p>
            <a:r>
              <a:rPr lang="en-US" sz="3500" dirty="0"/>
              <a:t>Be warmhearted; let people see the hope in you</a:t>
            </a:r>
          </a:p>
          <a:p>
            <a:r>
              <a:rPr lang="en-US" sz="3500" dirty="0"/>
              <a:t>Act against living in fear</a:t>
            </a:r>
          </a:p>
          <a:p>
            <a:r>
              <a:rPr lang="en-US" sz="3500" dirty="0"/>
              <a:t>Ask lots of questions and seek to understand even if it is difficult to hear; agree where you can; see what people think</a:t>
            </a:r>
          </a:p>
          <a:p>
            <a:pPr lvl="1"/>
            <a:r>
              <a:rPr lang="en-US" sz="3500" dirty="0"/>
              <a:t>Turn the question to them</a:t>
            </a:r>
          </a:p>
          <a:p>
            <a:r>
              <a:rPr lang="en-US" sz="3500" dirty="0"/>
              <a:t>Pray for unique ways to communicate who God is</a:t>
            </a:r>
          </a:p>
        </p:txBody>
      </p:sp>
    </p:spTree>
    <p:extLst>
      <p:ext uri="{BB962C8B-B14F-4D97-AF65-F5344CB8AC3E}">
        <p14:creationId xmlns:p14="http://schemas.microsoft.com/office/powerpoint/2010/main" val="137352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33F8-04E2-B800-31BD-39233F3B0C50}"/>
              </a:ext>
            </a:extLst>
          </p:cNvPr>
          <p:cNvSpPr>
            <a:spLocks noGrp="1"/>
          </p:cNvSpPr>
          <p:nvPr>
            <p:ph type="title"/>
          </p:nvPr>
        </p:nvSpPr>
        <p:spPr>
          <a:xfrm>
            <a:off x="212271" y="163288"/>
            <a:ext cx="11838215" cy="856044"/>
          </a:xfrm>
        </p:spPr>
        <p:txBody>
          <a:bodyPr/>
          <a:lstStyle/>
          <a:p>
            <a:r>
              <a:rPr lang="en-US" dirty="0"/>
              <a:t>Contempt creeps into our thoughts about others</a:t>
            </a:r>
          </a:p>
        </p:txBody>
      </p:sp>
      <p:sp>
        <p:nvSpPr>
          <p:cNvPr id="3" name="Content Placeholder 2">
            <a:extLst>
              <a:ext uri="{FF2B5EF4-FFF2-40B4-BE49-F238E27FC236}">
                <a16:creationId xmlns:a16="http://schemas.microsoft.com/office/drawing/2014/main" id="{0CACF299-09EE-2455-6578-EF0D10436450}"/>
              </a:ext>
            </a:extLst>
          </p:cNvPr>
          <p:cNvSpPr>
            <a:spLocks noGrp="1"/>
          </p:cNvSpPr>
          <p:nvPr>
            <p:ph idx="1"/>
          </p:nvPr>
        </p:nvSpPr>
        <p:spPr>
          <a:xfrm>
            <a:off x="212271" y="1019332"/>
            <a:ext cx="11838215" cy="5675381"/>
          </a:xfrm>
        </p:spPr>
        <p:txBody>
          <a:bodyPr>
            <a:noAutofit/>
          </a:bodyPr>
          <a:lstStyle/>
          <a:p>
            <a:r>
              <a:rPr lang="en-US" sz="3800" dirty="0"/>
              <a:t>Some believers have admitted disgust toward others</a:t>
            </a:r>
          </a:p>
          <a:p>
            <a:r>
              <a:rPr lang="en-US" sz="3800" dirty="0"/>
              <a:t>The norm when thinking about Image bearers of God</a:t>
            </a:r>
          </a:p>
          <a:p>
            <a:r>
              <a:rPr lang="en-US" sz="3800" dirty="0"/>
              <a:t>How we think, what we listen to impacts our actions</a:t>
            </a:r>
          </a:p>
          <a:p>
            <a:r>
              <a:rPr lang="en-US" sz="3800" dirty="0"/>
              <a:t>Immersing your mind in negative, critical thoughts impacts how we relate</a:t>
            </a:r>
          </a:p>
          <a:p>
            <a:r>
              <a:rPr lang="en-US" sz="3800" dirty="0"/>
              <a:t>How are Christians to be different?</a:t>
            </a:r>
          </a:p>
        </p:txBody>
      </p:sp>
    </p:spTree>
    <p:extLst>
      <p:ext uri="{BB962C8B-B14F-4D97-AF65-F5344CB8AC3E}">
        <p14:creationId xmlns:p14="http://schemas.microsoft.com/office/powerpoint/2010/main" val="1507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27FB5-7C8B-8F5E-13A3-E1DF55F21303}"/>
              </a:ext>
            </a:extLst>
          </p:cNvPr>
          <p:cNvSpPr>
            <a:spLocks noGrp="1"/>
          </p:cNvSpPr>
          <p:nvPr>
            <p:ph type="title"/>
          </p:nvPr>
        </p:nvSpPr>
        <p:spPr>
          <a:xfrm>
            <a:off x="130629" y="195943"/>
            <a:ext cx="11870871" cy="1012371"/>
          </a:xfrm>
        </p:spPr>
        <p:txBody>
          <a:bodyPr/>
          <a:lstStyle/>
          <a:p>
            <a:r>
              <a:rPr lang="en-US" dirty="0"/>
              <a:t>Salt and Light</a:t>
            </a:r>
          </a:p>
        </p:txBody>
      </p:sp>
      <p:sp>
        <p:nvSpPr>
          <p:cNvPr id="3" name="Content Placeholder 2">
            <a:extLst>
              <a:ext uri="{FF2B5EF4-FFF2-40B4-BE49-F238E27FC236}">
                <a16:creationId xmlns:a16="http://schemas.microsoft.com/office/drawing/2014/main" id="{61583AEF-60F7-D6CA-2C9A-3B877D755DB2}"/>
              </a:ext>
            </a:extLst>
          </p:cNvPr>
          <p:cNvSpPr>
            <a:spLocks noGrp="1"/>
          </p:cNvSpPr>
          <p:nvPr>
            <p:ph idx="1"/>
          </p:nvPr>
        </p:nvSpPr>
        <p:spPr>
          <a:xfrm>
            <a:off x="130629" y="1208314"/>
            <a:ext cx="12061371" cy="5649685"/>
          </a:xfrm>
        </p:spPr>
        <p:txBody>
          <a:bodyPr>
            <a:normAutofit/>
          </a:bodyPr>
          <a:lstStyle/>
          <a:p>
            <a:pPr marL="0" indent="0">
              <a:buNone/>
            </a:pPr>
            <a:r>
              <a:rPr lang="en-US" sz="3800" dirty="0"/>
              <a:t>Matthew 5: 13 “You are the salt of the earth; but if the salt has become tasteless, how can it be made salty again? It is no longer good for anything, except to be thrown out and trampled underfoot by people.</a:t>
            </a:r>
          </a:p>
        </p:txBody>
      </p:sp>
    </p:spTree>
    <p:extLst>
      <p:ext uri="{BB962C8B-B14F-4D97-AF65-F5344CB8AC3E}">
        <p14:creationId xmlns:p14="http://schemas.microsoft.com/office/powerpoint/2010/main" val="390931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C10B-8EE6-6309-8B79-B0BB84821339}"/>
              </a:ext>
            </a:extLst>
          </p:cNvPr>
          <p:cNvSpPr>
            <a:spLocks noGrp="1"/>
          </p:cNvSpPr>
          <p:nvPr>
            <p:ph type="title"/>
          </p:nvPr>
        </p:nvSpPr>
        <p:spPr>
          <a:xfrm>
            <a:off x="179613" y="130630"/>
            <a:ext cx="11174188" cy="873712"/>
          </a:xfrm>
        </p:spPr>
        <p:txBody>
          <a:bodyPr>
            <a:normAutofit/>
          </a:bodyPr>
          <a:lstStyle/>
          <a:p>
            <a:r>
              <a:rPr lang="en-US" dirty="0"/>
              <a:t>Salt Properties</a:t>
            </a:r>
          </a:p>
        </p:txBody>
      </p:sp>
      <p:sp>
        <p:nvSpPr>
          <p:cNvPr id="3" name="Content Placeholder 2">
            <a:extLst>
              <a:ext uri="{FF2B5EF4-FFF2-40B4-BE49-F238E27FC236}">
                <a16:creationId xmlns:a16="http://schemas.microsoft.com/office/drawing/2014/main" id="{80302E2F-B588-44F7-F4B8-900FA866B0EE}"/>
              </a:ext>
            </a:extLst>
          </p:cNvPr>
          <p:cNvSpPr>
            <a:spLocks noGrp="1"/>
          </p:cNvSpPr>
          <p:nvPr>
            <p:ph idx="1"/>
          </p:nvPr>
        </p:nvSpPr>
        <p:spPr>
          <a:xfrm>
            <a:off x="179613" y="1004342"/>
            <a:ext cx="11854543" cy="5723029"/>
          </a:xfrm>
        </p:spPr>
        <p:txBody>
          <a:bodyPr>
            <a:normAutofit/>
          </a:bodyPr>
          <a:lstStyle/>
          <a:p>
            <a:r>
              <a:rPr lang="en-US" sz="3800" dirty="0"/>
              <a:t>Valuable</a:t>
            </a:r>
          </a:p>
          <a:p>
            <a:r>
              <a:rPr lang="en-US" sz="3800" dirty="0"/>
              <a:t>Improves Taste</a:t>
            </a:r>
          </a:p>
          <a:p>
            <a:r>
              <a:rPr lang="en-US" sz="3800" dirty="0"/>
              <a:t>Preservative</a:t>
            </a:r>
          </a:p>
          <a:p>
            <a:r>
              <a:rPr lang="en-US" sz="3800" dirty="0"/>
              <a:t>Prevent infection and decay </a:t>
            </a:r>
          </a:p>
          <a:p>
            <a:r>
              <a:rPr lang="en-US" sz="3800" dirty="0"/>
              <a:t>Makes people  thirsty</a:t>
            </a:r>
            <a:endParaRPr lang="en-US" dirty="0"/>
          </a:p>
        </p:txBody>
      </p:sp>
    </p:spTree>
    <p:extLst>
      <p:ext uri="{BB962C8B-B14F-4D97-AF65-F5344CB8AC3E}">
        <p14:creationId xmlns:p14="http://schemas.microsoft.com/office/powerpoint/2010/main" val="72207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C10B-8EE6-6309-8B79-B0BB84821339}"/>
              </a:ext>
            </a:extLst>
          </p:cNvPr>
          <p:cNvSpPr>
            <a:spLocks noGrp="1"/>
          </p:cNvSpPr>
          <p:nvPr>
            <p:ph type="title"/>
          </p:nvPr>
        </p:nvSpPr>
        <p:spPr>
          <a:xfrm>
            <a:off x="179613" y="130630"/>
            <a:ext cx="11174188" cy="873712"/>
          </a:xfrm>
        </p:spPr>
        <p:txBody>
          <a:bodyPr>
            <a:normAutofit/>
          </a:bodyPr>
          <a:lstStyle/>
          <a:p>
            <a:r>
              <a:rPr lang="en-US" dirty="0"/>
              <a:t>Christians as Salt</a:t>
            </a:r>
          </a:p>
        </p:txBody>
      </p:sp>
      <p:sp>
        <p:nvSpPr>
          <p:cNvPr id="3" name="Content Placeholder 2">
            <a:extLst>
              <a:ext uri="{FF2B5EF4-FFF2-40B4-BE49-F238E27FC236}">
                <a16:creationId xmlns:a16="http://schemas.microsoft.com/office/drawing/2014/main" id="{80302E2F-B588-44F7-F4B8-900FA866B0EE}"/>
              </a:ext>
            </a:extLst>
          </p:cNvPr>
          <p:cNvSpPr>
            <a:spLocks noGrp="1"/>
          </p:cNvSpPr>
          <p:nvPr>
            <p:ph idx="1"/>
          </p:nvPr>
        </p:nvSpPr>
        <p:spPr>
          <a:xfrm>
            <a:off x="179613" y="1004342"/>
            <a:ext cx="11854543" cy="5723029"/>
          </a:xfrm>
        </p:spPr>
        <p:txBody>
          <a:bodyPr>
            <a:noAutofit/>
          </a:bodyPr>
          <a:lstStyle/>
          <a:p>
            <a:r>
              <a:rPr lang="en-US" sz="3500" dirty="0"/>
              <a:t>Flavoring agent to entice people to investigate God</a:t>
            </a:r>
          </a:p>
          <a:p>
            <a:r>
              <a:rPr lang="en-US" sz="3500" dirty="0"/>
              <a:t>Preservative—not to destroy and harm others; prevent people from perishing</a:t>
            </a:r>
          </a:p>
          <a:p>
            <a:r>
              <a:rPr lang="en-US" sz="3500" dirty="0"/>
              <a:t>Make people thirsty to hear more about our great God</a:t>
            </a:r>
          </a:p>
          <a:p>
            <a:r>
              <a:rPr lang="en-US" sz="3500" dirty="0"/>
              <a:t>We have the greatest and most unique message ever sent…</a:t>
            </a:r>
          </a:p>
          <a:p>
            <a:r>
              <a:rPr lang="en-US" sz="3500" dirty="0"/>
              <a:t>A Christian should live in a way to make people thirsty to learn and know more about God and His grace.</a:t>
            </a:r>
          </a:p>
        </p:txBody>
      </p:sp>
    </p:spTree>
    <p:extLst>
      <p:ext uri="{BB962C8B-B14F-4D97-AF65-F5344CB8AC3E}">
        <p14:creationId xmlns:p14="http://schemas.microsoft.com/office/powerpoint/2010/main" val="189080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8171-2B50-9CB0-B364-ECB2302A156F}"/>
              </a:ext>
            </a:extLst>
          </p:cNvPr>
          <p:cNvSpPr>
            <a:spLocks noGrp="1"/>
          </p:cNvSpPr>
          <p:nvPr>
            <p:ph type="title"/>
          </p:nvPr>
        </p:nvSpPr>
        <p:spPr>
          <a:xfrm>
            <a:off x="164892" y="18255"/>
            <a:ext cx="11323819" cy="1325563"/>
          </a:xfrm>
        </p:spPr>
        <p:txBody>
          <a:bodyPr/>
          <a:lstStyle/>
          <a:p>
            <a:r>
              <a:rPr lang="en-US" dirty="0"/>
              <a:t>Matthew 5</a:t>
            </a:r>
          </a:p>
        </p:txBody>
      </p:sp>
      <p:sp>
        <p:nvSpPr>
          <p:cNvPr id="3" name="Content Placeholder 2">
            <a:extLst>
              <a:ext uri="{FF2B5EF4-FFF2-40B4-BE49-F238E27FC236}">
                <a16:creationId xmlns:a16="http://schemas.microsoft.com/office/drawing/2014/main" id="{1E475911-7195-FDA6-5BD2-75CA1887BC19}"/>
              </a:ext>
            </a:extLst>
          </p:cNvPr>
          <p:cNvSpPr>
            <a:spLocks noGrp="1"/>
          </p:cNvSpPr>
          <p:nvPr>
            <p:ph idx="1"/>
          </p:nvPr>
        </p:nvSpPr>
        <p:spPr>
          <a:xfrm>
            <a:off x="164892" y="1343818"/>
            <a:ext cx="11862216" cy="5495927"/>
          </a:xfrm>
        </p:spPr>
        <p:txBody>
          <a:bodyPr/>
          <a:lstStyle/>
          <a:p>
            <a:pPr marL="0" indent="0">
              <a:buNone/>
            </a:pPr>
            <a:r>
              <a:rPr lang="en-US" sz="4000" dirty="0"/>
              <a:t>14 “You are the light of the world. A city set on a hill cannot be hidden; 15 nor do people light a lamp and put it under a basket, but on the lampstand, and it gives light to all who are in the house. 16 Your light must shine before people in such a way that they may see your good works, and glorify your Father who is in heaven.</a:t>
            </a:r>
          </a:p>
        </p:txBody>
      </p:sp>
    </p:spTree>
    <p:extLst>
      <p:ext uri="{BB962C8B-B14F-4D97-AF65-F5344CB8AC3E}">
        <p14:creationId xmlns:p14="http://schemas.microsoft.com/office/powerpoint/2010/main" val="980892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2767</TotalTime>
  <Words>3280</Words>
  <Application>Microsoft Office PowerPoint</Application>
  <PresentationFormat>Widescreen</PresentationFormat>
  <Paragraphs>261</Paragraphs>
  <Slides>42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Aptos</vt:lpstr>
      <vt:lpstr>Aptos Display</vt:lpstr>
      <vt:lpstr>Arial</vt:lpstr>
      <vt:lpstr>Calibri</vt:lpstr>
      <vt:lpstr>Office Theme</vt:lpstr>
      <vt:lpstr>PowerPoint Presentation</vt:lpstr>
      <vt:lpstr>Salt and Light</vt:lpstr>
      <vt:lpstr>Introduction</vt:lpstr>
      <vt:lpstr>Contempt creeps into thoughts about others</vt:lpstr>
      <vt:lpstr>Contempt creeps into our thoughts about others</vt:lpstr>
      <vt:lpstr>Salt and Light</vt:lpstr>
      <vt:lpstr>Salt Properties</vt:lpstr>
      <vt:lpstr>Christians as Salt</vt:lpstr>
      <vt:lpstr>Matthew 5</vt:lpstr>
      <vt:lpstr>Light Properties</vt:lpstr>
      <vt:lpstr>Christians as Light  </vt:lpstr>
      <vt:lpstr>Are Christians impacting others like salt and light?</vt:lpstr>
      <vt:lpstr>How are Christians doing as salt and light?</vt:lpstr>
      <vt:lpstr>Are non-Christians experiencing  salt and light?</vt:lpstr>
      <vt:lpstr>How to stand out as different</vt:lpstr>
      <vt:lpstr>Gospel above all</vt:lpstr>
      <vt:lpstr>Gospel Worldview</vt:lpstr>
      <vt:lpstr>Gospel Worldview</vt:lpstr>
      <vt:lpstr>Gospel Worldview--Mission</vt:lpstr>
      <vt:lpstr>Ambassadors</vt:lpstr>
      <vt:lpstr>Ambassadors humbly represent the one who sent them</vt:lpstr>
      <vt:lpstr>Ambassadors humbly represent the one who sent them</vt:lpstr>
      <vt:lpstr>How do we keep the mission in view</vt:lpstr>
      <vt:lpstr>How do we keep the mission in view</vt:lpstr>
      <vt:lpstr>Compassion</vt:lpstr>
      <vt:lpstr>Compassion</vt:lpstr>
      <vt:lpstr>Compassion doesn’t mean denial</vt:lpstr>
      <vt:lpstr>Compassion</vt:lpstr>
      <vt:lpstr>Combat Fear</vt:lpstr>
      <vt:lpstr>Combat Fear</vt:lpstr>
      <vt:lpstr>Combat Fear</vt:lpstr>
      <vt:lpstr>  Acts 17</vt:lpstr>
      <vt:lpstr> Acts 17</vt:lpstr>
      <vt:lpstr>  Acts 17</vt:lpstr>
      <vt:lpstr>Acts 17</vt:lpstr>
      <vt:lpstr>Acts 17</vt:lpstr>
      <vt:lpstr>Acts 17</vt:lpstr>
      <vt:lpstr>Acts 17</vt:lpstr>
      <vt:lpstr>Paul was Salt and Light</vt:lpstr>
      <vt:lpstr>Be Salt and Light</vt:lpstr>
      <vt:lpstr>Be Salt and Light</vt:lpstr>
      <vt:lpstr>Be Salt and Light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Sweet</dc:creator>
  <cp:lastModifiedBy>Haley</cp:lastModifiedBy>
  <cp:revision>271</cp:revision>
  <dcterms:created xsi:type="dcterms:W3CDTF">2024-07-16T15:42:51Z</dcterms:created>
  <dcterms:modified xsi:type="dcterms:W3CDTF">2024-07-29T22:22:20Z</dcterms:modified>
</cp:coreProperties>
</file>