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6" r:id="rId3"/>
    <p:sldId id="257" r:id="rId4"/>
    <p:sldId id="267" r:id="rId5"/>
    <p:sldId id="268" r:id="rId6"/>
    <p:sldId id="259" r:id="rId7"/>
    <p:sldId id="260" r:id="rId8"/>
    <p:sldId id="269" r:id="rId9"/>
    <p:sldId id="270" r:id="rId10"/>
    <p:sldId id="271" r:id="rId11"/>
    <p:sldId id="284" r:id="rId12"/>
    <p:sldId id="261" r:id="rId13"/>
    <p:sldId id="272" r:id="rId14"/>
    <p:sldId id="273" r:id="rId15"/>
    <p:sldId id="263" r:id="rId16"/>
    <p:sldId id="274" r:id="rId17"/>
    <p:sldId id="281" r:id="rId18"/>
    <p:sldId id="275" r:id="rId19"/>
    <p:sldId id="276" r:id="rId20"/>
    <p:sldId id="277" r:id="rId21"/>
    <p:sldId id="278" r:id="rId22"/>
    <p:sldId id="279" r:id="rId23"/>
    <p:sldId id="280" r:id="rId24"/>
    <p:sldId id="266" r:id="rId25"/>
    <p:sldId id="282" r:id="rId26"/>
    <p:sldId id="283" r:id="rId27"/>
    <p:sldId id="285"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0615"/>
  </p:normalViewPr>
  <p:slideViewPr>
    <p:cSldViewPr snapToGrid="0">
      <p:cViewPr varScale="1">
        <p:scale>
          <a:sx n="44" d="100"/>
          <a:sy n="44" d="100"/>
        </p:scale>
        <p:origin x="1704" y="48"/>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A9B8C-4FA0-0D4D-8F74-C02014000A29}"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92103-A55E-0C4D-A6E6-FB434263C515}" type="slidenum">
              <a:rPr lang="en-US" smtClean="0"/>
              <a:t>‹#›</a:t>
            </a:fld>
            <a:endParaRPr lang="en-US"/>
          </a:p>
        </p:txBody>
      </p:sp>
    </p:spTree>
    <p:extLst>
      <p:ext uri="{BB962C8B-B14F-4D97-AF65-F5344CB8AC3E}">
        <p14:creationId xmlns:p14="http://schemas.microsoft.com/office/powerpoint/2010/main" val="85235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3875F-4E6F-8146-A683-3FDD880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37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18</a:t>
            </a:fld>
            <a:endParaRPr lang="en-US"/>
          </a:p>
        </p:txBody>
      </p:sp>
    </p:spTree>
    <p:extLst>
      <p:ext uri="{BB962C8B-B14F-4D97-AF65-F5344CB8AC3E}">
        <p14:creationId xmlns:p14="http://schemas.microsoft.com/office/powerpoint/2010/main" val="280538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63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20</a:t>
            </a:fld>
            <a:endParaRPr lang="en-US"/>
          </a:p>
        </p:txBody>
      </p:sp>
    </p:spTree>
    <p:extLst>
      <p:ext uri="{BB962C8B-B14F-4D97-AF65-F5344CB8AC3E}">
        <p14:creationId xmlns:p14="http://schemas.microsoft.com/office/powerpoint/2010/main" val="246275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21</a:t>
            </a:fld>
            <a:endParaRPr lang="en-US"/>
          </a:p>
        </p:txBody>
      </p:sp>
    </p:spTree>
    <p:extLst>
      <p:ext uri="{BB962C8B-B14F-4D97-AF65-F5344CB8AC3E}">
        <p14:creationId xmlns:p14="http://schemas.microsoft.com/office/powerpoint/2010/main" val="75528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24</a:t>
            </a:fld>
            <a:endParaRPr lang="en-US"/>
          </a:p>
        </p:txBody>
      </p:sp>
    </p:spTree>
    <p:extLst>
      <p:ext uri="{BB962C8B-B14F-4D97-AF65-F5344CB8AC3E}">
        <p14:creationId xmlns:p14="http://schemas.microsoft.com/office/powerpoint/2010/main" val="206115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3</a:t>
            </a:fld>
            <a:endParaRPr lang="en-US"/>
          </a:p>
        </p:txBody>
      </p:sp>
    </p:spTree>
    <p:extLst>
      <p:ext uri="{BB962C8B-B14F-4D97-AF65-F5344CB8AC3E}">
        <p14:creationId xmlns:p14="http://schemas.microsoft.com/office/powerpoint/2010/main" val="389495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9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5</a:t>
            </a:fld>
            <a:endParaRPr lang="en-US"/>
          </a:p>
        </p:txBody>
      </p:sp>
    </p:spTree>
    <p:extLst>
      <p:ext uri="{BB962C8B-B14F-4D97-AF65-F5344CB8AC3E}">
        <p14:creationId xmlns:p14="http://schemas.microsoft.com/office/powerpoint/2010/main" val="428115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2103-A55E-0C4D-A6E6-FB434263C515}" type="slidenum">
              <a:rPr lang="en-US" smtClean="0"/>
              <a:t>6</a:t>
            </a:fld>
            <a:endParaRPr lang="en-US"/>
          </a:p>
        </p:txBody>
      </p:sp>
    </p:spTree>
    <p:extLst>
      <p:ext uri="{BB962C8B-B14F-4D97-AF65-F5344CB8AC3E}">
        <p14:creationId xmlns:p14="http://schemas.microsoft.com/office/powerpoint/2010/main" val="330118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6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80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1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1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897B7-CC23-0EAB-3FC3-A89ACD120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4B8B457-3A92-732E-2B91-74D5D8F7F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3A9FD8-651E-7EA6-297D-9DB0CCB6BC24}"/>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709B7F70-5FC5-3850-EB47-D2EC8ECA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8386FC-162F-17DD-11FC-242C99467731}"/>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61479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CDF8E-632D-60DA-7095-22C5B981B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8A6362-5952-541B-EEF6-9AC676396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27DE36-C1D6-D5AF-6418-51418AE2D620}"/>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CCA7EC54-85FF-6F5F-09CD-686DECE6B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4559CB-B92E-5B9A-0756-1EF6A9825E91}"/>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92150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24AE7F-ACC9-6CFF-7CEF-9AFD325C9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8A8574-EE3C-D507-DB81-B26B82B04A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A3B1B1-DA24-9B91-131F-C7C76093AEDB}"/>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63F9888A-48D2-B7ED-DF85-B7BEC7E07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021D05-F646-A1E2-8ABF-4A684398B9B1}"/>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366743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8/4/2022</a:t>
            </a:fld>
            <a:endParaRPr lang="en-US" dirty="0"/>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8695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8/4/2022</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976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8/4/2022</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6835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8/4/2022</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3832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8/4/2022</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4324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8/4/2022</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915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8/4/2022</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084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8/4/2022</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8469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520D4-E206-CA9D-39EE-E3BC0D938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9D2A5A-2206-36FE-2BCF-92CF1725A1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004E5E-B066-D5CC-9E93-7DFB7F52439D}"/>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CAF440FE-F0DA-1CBD-585C-EBC19FD8D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65EFD4-C079-2624-4AF5-72DC10E77C3F}"/>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96638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8/4/2022</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48153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8/4/2022</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497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8/4/2022</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627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11041-F3B8-DA19-3A94-9D92D9CCB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AEA03C-BCE2-DA1E-D09D-8A0BBC1F9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1F09E93-033B-8569-81E1-62AE1C401B3A}"/>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C46815B9-C1A8-7321-1043-F483C3532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5A23CA-1021-C3E1-462C-B590383B40D7}"/>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197906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DADD-30E9-0887-39A2-197E9EB6C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143006-4BCC-B170-9E93-3980F02F3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F913B8-14F2-E385-68AA-64F1F73AA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74A7B9-CD02-9F50-31F9-4DD607564DBA}"/>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6" name="Footer Placeholder 5">
            <a:extLst>
              <a:ext uri="{FF2B5EF4-FFF2-40B4-BE49-F238E27FC236}">
                <a16:creationId xmlns:a16="http://schemas.microsoft.com/office/drawing/2014/main" xmlns="" id="{C949AA10-9070-CB5D-8774-B248759EB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372341-10BE-942F-3C6E-EB7C8CC53790}"/>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117172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4A24F-0E76-818B-CF4B-829A39522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5C5998-9880-3B44-4D55-CD6988A7F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97B2E4-4A52-2AA4-09BD-00B503A72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B15DA5-09D2-549D-9BBB-7B50903B7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AE21F8-33BE-722B-D18A-1DE175C32D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7E49664-28EF-343C-1511-E709D5298301}"/>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8" name="Footer Placeholder 7">
            <a:extLst>
              <a:ext uri="{FF2B5EF4-FFF2-40B4-BE49-F238E27FC236}">
                <a16:creationId xmlns:a16="http://schemas.microsoft.com/office/drawing/2014/main" xmlns="" id="{0CF99536-1B30-5EB2-843F-45C582A9B2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B41F45-1B5B-3211-A359-DCA836B3ADE8}"/>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192990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62802-257E-0DA4-B9A6-4A9B6DE17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970BA75-EDA4-2D23-D410-A28491E96012}"/>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4" name="Footer Placeholder 3">
            <a:extLst>
              <a:ext uri="{FF2B5EF4-FFF2-40B4-BE49-F238E27FC236}">
                <a16:creationId xmlns:a16="http://schemas.microsoft.com/office/drawing/2014/main" xmlns="" id="{640CF079-18B3-B489-C49F-04312C8E6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C7BBAEB-459F-9A07-8E68-D17E0926BEE4}"/>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21025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9B9F90F-D767-109B-951A-7B7EBB084972}"/>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3" name="Footer Placeholder 2">
            <a:extLst>
              <a:ext uri="{FF2B5EF4-FFF2-40B4-BE49-F238E27FC236}">
                <a16:creationId xmlns:a16="http://schemas.microsoft.com/office/drawing/2014/main" xmlns="" id="{B68DF921-AC92-86F9-2F3B-59A9D2E18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2BCEB89-3DB5-AB14-4EE7-3E24C4C48185}"/>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28096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E4C9A-B7AE-F1A5-07A6-7E50A8288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1BC609-EB99-5724-AE35-3F3B7B55A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2085F0B-C72F-ABE0-3774-4A35ECB42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C7F4EE-7701-FE08-B466-727CDDD4A485}"/>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6" name="Footer Placeholder 5">
            <a:extLst>
              <a:ext uri="{FF2B5EF4-FFF2-40B4-BE49-F238E27FC236}">
                <a16:creationId xmlns:a16="http://schemas.microsoft.com/office/drawing/2014/main" xmlns="" id="{B6BA78F1-C864-903F-AC83-F7F32ACC2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12CD77-68EC-5969-3802-15D77AE7C193}"/>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8504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A09E9-63AE-93EE-DDB5-B9666FE1C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365F02-0E17-5318-718A-1FD029F38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2A64274-A5AE-9C30-FFB3-E55C2F2C2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519F0F-E45A-B399-1F64-EF1ED0763602}"/>
              </a:ext>
            </a:extLst>
          </p:cNvPr>
          <p:cNvSpPr>
            <a:spLocks noGrp="1"/>
          </p:cNvSpPr>
          <p:nvPr>
            <p:ph type="dt" sz="half" idx="10"/>
          </p:nvPr>
        </p:nvSpPr>
        <p:spPr/>
        <p:txBody>
          <a:bodyPr/>
          <a:lstStyle/>
          <a:p>
            <a:fld id="{CCD0E4FA-256E-5945-8019-018DA9D5CC41}" type="datetimeFigureOut">
              <a:rPr lang="en-US" smtClean="0"/>
              <a:t>8/4/2022</a:t>
            </a:fld>
            <a:endParaRPr lang="en-US"/>
          </a:p>
        </p:txBody>
      </p:sp>
      <p:sp>
        <p:nvSpPr>
          <p:cNvPr id="6" name="Footer Placeholder 5">
            <a:extLst>
              <a:ext uri="{FF2B5EF4-FFF2-40B4-BE49-F238E27FC236}">
                <a16:creationId xmlns:a16="http://schemas.microsoft.com/office/drawing/2014/main" xmlns="" id="{D8546703-8FD1-53D9-D801-4043E7BAB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1FBF87-77A6-F907-01AE-C801C7DBDC64}"/>
              </a:ext>
            </a:extLst>
          </p:cNvPr>
          <p:cNvSpPr>
            <a:spLocks noGrp="1"/>
          </p:cNvSpPr>
          <p:nvPr>
            <p:ph type="sldNum" sz="quarter" idx="12"/>
          </p:nvPr>
        </p:nvSpPr>
        <p:spPr/>
        <p:txBody>
          <a:bodyPr/>
          <a:lstStyle/>
          <a:p>
            <a:fld id="{0CDCF3B7-822A-0047-8347-686DC50168BF}" type="slidenum">
              <a:rPr lang="en-US" smtClean="0"/>
              <a:t>‹#›</a:t>
            </a:fld>
            <a:endParaRPr lang="en-US"/>
          </a:p>
        </p:txBody>
      </p:sp>
    </p:spTree>
    <p:extLst>
      <p:ext uri="{BB962C8B-B14F-4D97-AF65-F5344CB8AC3E}">
        <p14:creationId xmlns:p14="http://schemas.microsoft.com/office/powerpoint/2010/main" val="13041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F674F15-92CE-E851-2820-796A1549E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6D25068-415C-C81A-742A-E1891707E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8BF232-E786-6F7E-5B5B-6F2C37133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0E4FA-256E-5945-8019-018DA9D5CC41}" type="datetimeFigureOut">
              <a:rPr lang="en-US" smtClean="0"/>
              <a:t>8/4/2022</a:t>
            </a:fld>
            <a:endParaRPr lang="en-US"/>
          </a:p>
        </p:txBody>
      </p:sp>
      <p:sp>
        <p:nvSpPr>
          <p:cNvPr id="5" name="Footer Placeholder 4">
            <a:extLst>
              <a:ext uri="{FF2B5EF4-FFF2-40B4-BE49-F238E27FC236}">
                <a16:creationId xmlns:a16="http://schemas.microsoft.com/office/drawing/2014/main" xmlns="" id="{DE2A5F99-E939-CAF3-61AD-3EC296666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FDB28E1-756B-6697-6DEF-B8A31A3633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CF3B7-822A-0047-8347-686DC50168BF}" type="slidenum">
              <a:rPr lang="en-US" smtClean="0"/>
              <a:t>‹#›</a:t>
            </a:fld>
            <a:endParaRPr lang="en-US"/>
          </a:p>
        </p:txBody>
      </p:sp>
    </p:spTree>
    <p:extLst>
      <p:ext uri="{BB962C8B-B14F-4D97-AF65-F5344CB8AC3E}">
        <p14:creationId xmlns:p14="http://schemas.microsoft.com/office/powerpoint/2010/main" val="391265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8/4/2022</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xmlns=""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18789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7"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8" name="Picture 3" descr="Low Angle View Of Clouds In Sky">
            <a:extLst>
              <a:ext uri="{FF2B5EF4-FFF2-40B4-BE49-F238E27FC236}">
                <a16:creationId xmlns:a16="http://schemas.microsoft.com/office/drawing/2014/main" xmlns="" id="{45F3903A-616D-1F3E-A4A6-27552AC2CCD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r="-1"/>
          <a:stretch/>
        </p:blipFill>
        <p:spPr>
          <a:xfrm>
            <a:off x="3048" y="10"/>
            <a:ext cx="12188952" cy="6856614"/>
          </a:xfrm>
          <a:prstGeom prst="rect">
            <a:avLst/>
          </a:prstGeom>
        </p:spPr>
      </p:pic>
      <p:grpSp>
        <p:nvGrpSpPr>
          <p:cNvPr id="19"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20000"/>
              <a:extLst>
                <a:ext uri="{28A0092B-C50C-407E-A947-70E740481C1C}">
                  <a14:useLocalDpi xmlns:a14="http://schemas.microsoft.com/office/drawing/2010/main"/>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screen">
              <a:alphaModFix amt="5000"/>
              <a:extLst>
                <a:ext uri="{28A0092B-C50C-407E-A947-70E740481C1C}">
                  <a14:useLocalDpi xmlns:a14="http://schemas.microsoft.com/office/drawing/2010/main"/>
                </a:ext>
              </a:extLst>
            </a:blip>
            <a:srcRect/>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xmlns="" id="{7E02BDA3-F0BD-6683-BCFF-665746DA8E07}"/>
              </a:ext>
            </a:extLst>
          </p:cNvPr>
          <p:cNvSpPr>
            <a:spLocks noGrp="1"/>
          </p:cNvSpPr>
          <p:nvPr>
            <p:ph type="ctrTitle"/>
          </p:nvPr>
        </p:nvSpPr>
        <p:spPr>
          <a:xfrm>
            <a:off x="428625" y="744909"/>
            <a:ext cx="11301413" cy="3145855"/>
          </a:xfrm>
        </p:spPr>
        <p:txBody>
          <a:bodyPr anchor="b">
            <a:noAutofit/>
          </a:bodyPr>
          <a:lstStyle/>
          <a:p>
            <a:r>
              <a:rPr lang="en-US" sz="14900" b="1" dirty="0">
                <a:solidFill>
                  <a:srgbClr val="FFFFFF"/>
                </a:solidFill>
                <a:effectLst>
                  <a:outerShdw blurRad="38100" dist="38100" dir="2700000" algn="tl">
                    <a:srgbClr val="000000">
                      <a:alpha val="43137"/>
                    </a:srgbClr>
                  </a:outerShdw>
                </a:effectLst>
                <a:latin typeface="Baskerville Old Face" panose="02020602080505020303" pitchFamily="18" charset="77"/>
              </a:rPr>
              <a:t>EPHESIANS</a:t>
            </a:r>
          </a:p>
        </p:txBody>
      </p:sp>
      <p:sp>
        <p:nvSpPr>
          <p:cNvPr id="3" name="Subtitle 2">
            <a:extLst>
              <a:ext uri="{FF2B5EF4-FFF2-40B4-BE49-F238E27FC236}">
                <a16:creationId xmlns:a16="http://schemas.microsoft.com/office/drawing/2014/main" xmlns="" id="{83D1A4D8-441B-1087-6869-DD52321CDE6A}"/>
              </a:ext>
            </a:extLst>
          </p:cNvPr>
          <p:cNvSpPr>
            <a:spLocks noGrp="1"/>
          </p:cNvSpPr>
          <p:nvPr>
            <p:ph type="subTitle" idx="1"/>
          </p:nvPr>
        </p:nvSpPr>
        <p:spPr>
          <a:xfrm>
            <a:off x="1218708" y="3827187"/>
            <a:ext cx="9781327" cy="2056617"/>
          </a:xfrm>
        </p:spPr>
        <p:txBody>
          <a:bodyPr anchor="t">
            <a:normAutofit/>
          </a:bodyPr>
          <a:lstStyle/>
          <a:p>
            <a:r>
              <a:rPr lang="en-US" sz="8000" dirty="0">
                <a:solidFill>
                  <a:srgbClr val="FFFFFF"/>
                </a:solidFill>
                <a:effectLst>
                  <a:outerShdw blurRad="38100" dist="38100" dir="2700000" algn="tl">
                    <a:srgbClr val="000000">
                      <a:alpha val="43137"/>
                    </a:srgbClr>
                  </a:outerShdw>
                </a:effectLst>
                <a:latin typeface="Baskerville Old Face" panose="02020602080505020303" pitchFamily="18" charset="77"/>
              </a:rPr>
              <a:t>Destruction to Destiny</a:t>
            </a:r>
          </a:p>
        </p:txBody>
      </p:sp>
    </p:spTree>
    <p:extLst>
      <p:ext uri="{BB962C8B-B14F-4D97-AF65-F5344CB8AC3E}">
        <p14:creationId xmlns:p14="http://schemas.microsoft.com/office/powerpoint/2010/main" val="322020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among whom all of us also formerly lived out our lives in the cravings of our flesh, indulging the desires of the flesh and the mind, and were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nature </a:t>
            </a: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children of wrath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even as the rest …</a:t>
            </a:r>
          </a:p>
        </p:txBody>
      </p:sp>
      <p:sp>
        <p:nvSpPr>
          <p:cNvPr id="2" name="Rounded Rectangle 1">
            <a:extLst>
              <a:ext uri="{FF2B5EF4-FFF2-40B4-BE49-F238E27FC236}">
                <a16:creationId xmlns:a16="http://schemas.microsoft.com/office/drawing/2014/main" xmlns="" id="{15C3F8D9-2494-157F-BDF4-20332CB8843E}"/>
              </a:ext>
            </a:extLst>
          </p:cNvPr>
          <p:cNvSpPr/>
          <p:nvPr/>
        </p:nvSpPr>
        <p:spPr>
          <a:xfrm>
            <a:off x="2483791" y="3856468"/>
            <a:ext cx="9658350" cy="2671012"/>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physis (</a:t>
            </a:r>
            <a:r>
              <a:rPr kumimoji="0" lang="el-GR"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φύσις)</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r>
              <a:rPr kumimoji="0" lang="el-GR"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our condition or circumstance; </a:t>
            </a: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determined by birth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our inherited character.</a:t>
            </a:r>
          </a:p>
        </p:txBody>
      </p:sp>
      <p:sp>
        <p:nvSpPr>
          <p:cNvPr id="3" name="Rounded Rectangle 2">
            <a:extLst>
              <a:ext uri="{FF2B5EF4-FFF2-40B4-BE49-F238E27FC236}">
                <a16:creationId xmlns:a16="http://schemas.microsoft.com/office/drawing/2014/main" xmlns="" id="{E15E585F-22CB-121F-C3D2-44E467B65DDB}"/>
              </a:ext>
            </a:extLst>
          </p:cNvPr>
          <p:cNvSpPr/>
          <p:nvPr/>
        </p:nvSpPr>
        <p:spPr>
          <a:xfrm>
            <a:off x="559837" y="653142"/>
            <a:ext cx="6307494" cy="1996751"/>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But, is it </a:t>
            </a:r>
            <a:r>
              <a:rPr kumimoji="0" lang="en-US" sz="7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true?</a:t>
            </a:r>
            <a:endPar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xmlns="" id="{B1D8CA32-D059-377F-F056-76F6C352ED42}"/>
              </a:ext>
            </a:extLst>
          </p:cNvPr>
          <p:cNvSpPr/>
          <p:nvPr/>
        </p:nvSpPr>
        <p:spPr>
          <a:xfrm>
            <a:off x="311797" y="4012423"/>
            <a:ext cx="5974703" cy="2671012"/>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indent="-685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Atheism</a:t>
            </a:r>
          </a:p>
          <a:p>
            <a:pPr marL="685800" marR="0" lvl="0" indent="-685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Animism/Polytheism</a:t>
            </a:r>
          </a:p>
          <a:p>
            <a:pPr marL="685800" marR="0" lvl="0" indent="-685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Pantheism/Monism</a:t>
            </a:r>
          </a:p>
          <a:p>
            <a:pPr marL="685800" marR="0" lvl="0" indent="-685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Christianity/Judaism</a:t>
            </a:r>
          </a:p>
        </p:txBody>
      </p:sp>
      <p:sp>
        <p:nvSpPr>
          <p:cNvPr id="7" name="Rectangle 6">
            <a:extLst>
              <a:ext uri="{FF2B5EF4-FFF2-40B4-BE49-F238E27FC236}">
                <a16:creationId xmlns:a16="http://schemas.microsoft.com/office/drawing/2014/main" xmlns="" id="{31F3C87D-4CF2-A641-7CDC-CDFB5A6D53EE}"/>
              </a:ext>
            </a:extLst>
          </p:cNvPr>
          <p:cNvSpPr/>
          <p:nvPr/>
        </p:nvSpPr>
        <p:spPr>
          <a:xfrm>
            <a:off x="1371600" y="174564"/>
            <a:ext cx="10820400" cy="3399059"/>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(Gen. 3:17-19</a:t>
            </a: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sym typeface="Wingdings" pitchFamily="2" charset="2"/>
              </a:rPr>
              <a:t>) “[Because you disobeyed] the ground is cursed because of you…it will produce thorns and thistles…by the sweat of your brow will you eat…until you return to the ground from which you came”</a:t>
            </a:r>
            <a:endPar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8" name="Rounded Rectangle 7">
            <a:extLst>
              <a:ext uri="{FF2B5EF4-FFF2-40B4-BE49-F238E27FC236}">
                <a16:creationId xmlns:a16="http://schemas.microsoft.com/office/drawing/2014/main" xmlns="" id="{467553EF-63C2-B948-4937-2D5277430215}"/>
              </a:ext>
            </a:extLst>
          </p:cNvPr>
          <p:cNvSpPr/>
          <p:nvPr/>
        </p:nvSpPr>
        <p:spPr>
          <a:xfrm>
            <a:off x="6457950" y="3132859"/>
            <a:ext cx="5143500" cy="1316182"/>
          </a:xfrm>
          <a:prstGeom prst="roundRect">
            <a:avLst>
              <a:gd name="adj" fmla="val 50000"/>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Romans 8:22</a:t>
            </a:r>
          </a:p>
        </p:txBody>
      </p:sp>
      <p:pic>
        <p:nvPicPr>
          <p:cNvPr id="10" name="Picture 9" descr="A picture containing person, outdoor&#10;&#10;Description automatically generated">
            <a:extLst>
              <a:ext uri="{FF2B5EF4-FFF2-40B4-BE49-F238E27FC236}">
                <a16:creationId xmlns:a16="http://schemas.microsoft.com/office/drawing/2014/main" xmlns="" id="{3861B5DE-8A14-1F48-DE7E-FC48396FFF87}"/>
              </a:ext>
            </a:extLst>
          </p:cNvPr>
          <p:cNvPicPr>
            <a:picLocks noChangeAspect="1"/>
          </p:cNvPicPr>
          <p:nvPr/>
        </p:nvPicPr>
        <p:blipFill>
          <a:blip r:embed="rId3"/>
          <a:stretch>
            <a:fillRect/>
          </a:stretch>
        </p:blipFill>
        <p:spPr>
          <a:xfrm>
            <a:off x="9526" y="29891"/>
            <a:ext cx="9144000" cy="6083300"/>
          </a:xfrm>
          <a:prstGeom prst="rect">
            <a:avLst/>
          </a:prstGeom>
          <a:scene3d>
            <a:camera prst="orthographicFront"/>
            <a:lightRig rig="threePt" dir="t"/>
          </a:scene3d>
          <a:sp3d>
            <a:bevelT/>
          </a:sp3d>
        </p:spPr>
      </p:pic>
      <p:pic>
        <p:nvPicPr>
          <p:cNvPr id="12" name="Picture 11" descr="A picture containing outdoor, city, day, crowd&#10;&#10;Description automatically generated">
            <a:extLst>
              <a:ext uri="{FF2B5EF4-FFF2-40B4-BE49-F238E27FC236}">
                <a16:creationId xmlns:a16="http://schemas.microsoft.com/office/drawing/2014/main" xmlns="" id="{382B41BE-74FB-0DC5-169D-68A303B676FC}"/>
              </a:ext>
            </a:extLst>
          </p:cNvPr>
          <p:cNvPicPr>
            <a:picLocks noChangeAspect="1"/>
          </p:cNvPicPr>
          <p:nvPr/>
        </p:nvPicPr>
        <p:blipFill>
          <a:blip r:embed="rId4"/>
          <a:stretch>
            <a:fillRect/>
          </a:stretch>
        </p:blipFill>
        <p:spPr>
          <a:xfrm>
            <a:off x="1968500" y="1028700"/>
            <a:ext cx="8255000" cy="4800600"/>
          </a:xfrm>
          <a:prstGeom prst="rect">
            <a:avLst/>
          </a:prstGeom>
          <a:scene3d>
            <a:camera prst="orthographicFront"/>
            <a:lightRig rig="threePt" dir="t"/>
          </a:scene3d>
          <a:sp3d>
            <a:bevelT/>
          </a:sp3d>
        </p:spPr>
      </p:pic>
      <p:pic>
        <p:nvPicPr>
          <p:cNvPr id="14" name="Picture 13" descr="A young child sitting on the ground&#10;&#10;Description automatically generated with medium confidence">
            <a:extLst>
              <a:ext uri="{FF2B5EF4-FFF2-40B4-BE49-F238E27FC236}">
                <a16:creationId xmlns:a16="http://schemas.microsoft.com/office/drawing/2014/main" xmlns="" id="{38E1CF71-C2D8-CDC8-D152-1299150B01F6}"/>
              </a:ext>
            </a:extLst>
          </p:cNvPr>
          <p:cNvPicPr>
            <a:picLocks noChangeAspect="1"/>
          </p:cNvPicPr>
          <p:nvPr/>
        </p:nvPicPr>
        <p:blipFill>
          <a:blip r:embed="rId5"/>
          <a:stretch>
            <a:fillRect/>
          </a:stretch>
        </p:blipFill>
        <p:spPr>
          <a:xfrm>
            <a:off x="2343939" y="108749"/>
            <a:ext cx="9677411" cy="4068211"/>
          </a:xfrm>
          <a:prstGeom prst="rect">
            <a:avLst/>
          </a:prstGeom>
          <a:scene3d>
            <a:camera prst="orthographicFront"/>
            <a:lightRig rig="threePt" dir="t"/>
          </a:scene3d>
          <a:sp3d>
            <a:bevelT/>
          </a:sp3d>
        </p:spPr>
      </p:pic>
      <p:pic>
        <p:nvPicPr>
          <p:cNvPr id="16" name="Picture 15" descr="A person sitting on a bench&#10;&#10;Description automatically generated with medium confidence">
            <a:extLst>
              <a:ext uri="{FF2B5EF4-FFF2-40B4-BE49-F238E27FC236}">
                <a16:creationId xmlns:a16="http://schemas.microsoft.com/office/drawing/2014/main" xmlns="" id="{3937E51F-1643-4236-110B-7574E3FF73A3}"/>
              </a:ext>
            </a:extLst>
          </p:cNvPr>
          <p:cNvPicPr>
            <a:picLocks noChangeAspect="1"/>
          </p:cNvPicPr>
          <p:nvPr/>
        </p:nvPicPr>
        <p:blipFill>
          <a:blip r:embed="rId6"/>
          <a:stretch>
            <a:fillRect/>
          </a:stretch>
        </p:blipFill>
        <p:spPr>
          <a:xfrm>
            <a:off x="425760" y="830052"/>
            <a:ext cx="7027736" cy="4557591"/>
          </a:xfrm>
          <a:prstGeom prst="rect">
            <a:avLst/>
          </a:prstGeom>
          <a:scene3d>
            <a:camera prst="orthographicFront"/>
            <a:lightRig rig="threePt" dir="t"/>
          </a:scene3d>
          <a:sp3d>
            <a:bevelT/>
          </a:sp3d>
        </p:spPr>
      </p:pic>
      <p:pic>
        <p:nvPicPr>
          <p:cNvPr id="18" name="Picture 17" descr="A picture containing smoke, sky, train, steam&#10;&#10;Description automatically generated">
            <a:extLst>
              <a:ext uri="{FF2B5EF4-FFF2-40B4-BE49-F238E27FC236}">
                <a16:creationId xmlns:a16="http://schemas.microsoft.com/office/drawing/2014/main" xmlns="" id="{C77F4AD0-8B0E-E8B7-1BDE-8C684E0F3B71}"/>
              </a:ext>
            </a:extLst>
          </p:cNvPr>
          <p:cNvPicPr>
            <a:picLocks noChangeAspect="1"/>
          </p:cNvPicPr>
          <p:nvPr/>
        </p:nvPicPr>
        <p:blipFill>
          <a:blip r:embed="rId7"/>
          <a:stretch>
            <a:fillRect/>
          </a:stretch>
        </p:blipFill>
        <p:spPr>
          <a:xfrm>
            <a:off x="1895474" y="43011"/>
            <a:ext cx="10287000" cy="6858000"/>
          </a:xfrm>
          <a:prstGeom prst="rect">
            <a:avLst/>
          </a:prstGeom>
          <a:scene3d>
            <a:camera prst="orthographicFront"/>
            <a:lightRig rig="threePt" dir="t"/>
          </a:scene3d>
          <a:sp3d>
            <a:bevelT/>
          </a:sp3d>
        </p:spPr>
      </p:pic>
      <p:pic>
        <p:nvPicPr>
          <p:cNvPr id="20" name="Picture 19" descr="A picture containing text, outdoor, black, white&#10;&#10;Description automatically generated">
            <a:extLst>
              <a:ext uri="{FF2B5EF4-FFF2-40B4-BE49-F238E27FC236}">
                <a16:creationId xmlns:a16="http://schemas.microsoft.com/office/drawing/2014/main" xmlns="" id="{66B5BB8D-3A2C-B398-BB61-76AFCAC2EC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93" y="23218"/>
            <a:ext cx="9144000" cy="6858000"/>
          </a:xfrm>
          <a:prstGeom prst="rect">
            <a:avLst/>
          </a:prstGeom>
          <a:scene3d>
            <a:camera prst="orthographicFront"/>
            <a:lightRig rig="threePt" dir="t"/>
          </a:scene3d>
          <a:sp3d>
            <a:bevelT/>
          </a:sp3d>
        </p:spPr>
      </p:pic>
      <p:pic>
        <p:nvPicPr>
          <p:cNvPr id="22" name="Picture 21" descr="A military tank on a street&#10;&#10;Description automatically generated with low confidence">
            <a:extLst>
              <a:ext uri="{FF2B5EF4-FFF2-40B4-BE49-F238E27FC236}">
                <a16:creationId xmlns:a16="http://schemas.microsoft.com/office/drawing/2014/main" xmlns="" id="{DE0AD391-0461-8D1D-F40A-7F6268C364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67918" y="187053"/>
            <a:ext cx="7933531" cy="5491073"/>
          </a:xfrm>
          <a:prstGeom prst="rect">
            <a:avLst/>
          </a:prstGeom>
          <a:scene3d>
            <a:camera prst="orthographicFront"/>
            <a:lightRig rig="threePt" dir="t"/>
          </a:scene3d>
          <a:sp3d>
            <a:bevelT/>
          </a:sp3d>
        </p:spPr>
      </p:pic>
      <p:pic>
        <p:nvPicPr>
          <p:cNvPr id="24" name="Picture 23" descr="A picture containing sky, smoke, outdoor, weapon&#10;&#10;Description automatically generated">
            <a:extLst>
              <a:ext uri="{FF2B5EF4-FFF2-40B4-BE49-F238E27FC236}">
                <a16:creationId xmlns:a16="http://schemas.microsoft.com/office/drawing/2014/main" xmlns="" id="{CD959236-6D0D-EA7B-C079-FEC80E9D64EF}"/>
              </a:ext>
            </a:extLst>
          </p:cNvPr>
          <p:cNvPicPr>
            <a:picLocks noChangeAspect="1"/>
          </p:cNvPicPr>
          <p:nvPr/>
        </p:nvPicPr>
        <p:blipFill>
          <a:blip r:embed="rId10"/>
          <a:stretch>
            <a:fillRect/>
          </a:stretch>
        </p:blipFill>
        <p:spPr>
          <a:xfrm>
            <a:off x="307214" y="1205018"/>
            <a:ext cx="8128000" cy="4572000"/>
          </a:xfrm>
          <a:prstGeom prst="rect">
            <a:avLst/>
          </a:prstGeom>
          <a:scene3d>
            <a:camera prst="orthographicFront"/>
            <a:lightRig rig="threePt" dir="t"/>
          </a:scene3d>
          <a:sp3d>
            <a:bevelT/>
          </a:sp3d>
        </p:spPr>
      </p:pic>
      <p:pic>
        <p:nvPicPr>
          <p:cNvPr id="28" name="Picture 27" descr="A person standing in front of a crowd&#10;&#10;Description automatically generated with medium confidence">
            <a:extLst>
              <a:ext uri="{FF2B5EF4-FFF2-40B4-BE49-F238E27FC236}">
                <a16:creationId xmlns:a16="http://schemas.microsoft.com/office/drawing/2014/main" xmlns="" id="{A16C9676-9D62-19CC-0EDE-F9FEA141BD42}"/>
              </a:ext>
            </a:extLst>
          </p:cNvPr>
          <p:cNvPicPr>
            <a:picLocks noChangeAspect="1"/>
          </p:cNvPicPr>
          <p:nvPr/>
        </p:nvPicPr>
        <p:blipFill>
          <a:blip r:embed="rId11"/>
          <a:stretch>
            <a:fillRect/>
          </a:stretch>
        </p:blipFill>
        <p:spPr>
          <a:xfrm>
            <a:off x="4443012" y="632269"/>
            <a:ext cx="5800516" cy="4318632"/>
          </a:xfrm>
          <a:prstGeom prst="rect">
            <a:avLst/>
          </a:prstGeom>
          <a:scene3d>
            <a:camera prst="orthographicFront"/>
            <a:lightRig rig="threePt" dir="t"/>
          </a:scene3d>
          <a:sp3d>
            <a:bevelT/>
          </a:sp3d>
        </p:spPr>
      </p:pic>
      <p:pic>
        <p:nvPicPr>
          <p:cNvPr id="30" name="Picture 29" descr="A close-up of a person&#10;&#10;Description automatically generated with low confidence">
            <a:extLst>
              <a:ext uri="{FF2B5EF4-FFF2-40B4-BE49-F238E27FC236}">
                <a16:creationId xmlns:a16="http://schemas.microsoft.com/office/drawing/2014/main" xmlns="" id="{98D8FF14-4555-ED24-7890-2E6AB5F03834}"/>
              </a:ext>
            </a:extLst>
          </p:cNvPr>
          <p:cNvPicPr>
            <a:picLocks noChangeAspect="1"/>
          </p:cNvPicPr>
          <p:nvPr/>
        </p:nvPicPr>
        <p:blipFill>
          <a:blip r:embed="rId12"/>
          <a:stretch>
            <a:fillRect/>
          </a:stretch>
        </p:blipFill>
        <p:spPr>
          <a:xfrm>
            <a:off x="733265" y="749497"/>
            <a:ext cx="6360510" cy="3776553"/>
          </a:xfrm>
          <a:prstGeom prst="rect">
            <a:avLst/>
          </a:prstGeom>
          <a:scene3d>
            <a:camera prst="orthographicFront"/>
            <a:lightRig rig="threePt" dir="t"/>
          </a:scene3d>
          <a:sp3d>
            <a:bevelT/>
          </a:sp3d>
        </p:spPr>
      </p:pic>
      <p:pic>
        <p:nvPicPr>
          <p:cNvPr id="32" name="Picture 31" descr="A picture containing outdoor, smoke, weapon, hydrogen bomb&#10;&#10;Description automatically generated">
            <a:extLst>
              <a:ext uri="{FF2B5EF4-FFF2-40B4-BE49-F238E27FC236}">
                <a16:creationId xmlns:a16="http://schemas.microsoft.com/office/drawing/2014/main" xmlns="" id="{6B1874C8-9E01-D25E-D923-428B3E9AACA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34089" y="0"/>
            <a:ext cx="9123821" cy="685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8247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800"/>
                                        <p:tgtEl>
                                          <p:spTgt spid="14"/>
                                        </p:tgtEl>
                                      </p:cBhvr>
                                    </p:animEffect>
                                  </p:childTnLst>
                                </p:cTn>
                              </p:par>
                            </p:childTnLst>
                          </p:cTn>
                        </p:par>
                        <p:par>
                          <p:cTn id="12" fill="hold">
                            <p:stCondLst>
                              <p:cond delay="1300"/>
                            </p:stCondLst>
                            <p:childTnLst>
                              <p:par>
                                <p:cTn id="13" presetID="9"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800"/>
                                        <p:tgtEl>
                                          <p:spTgt spid="16"/>
                                        </p:tgtEl>
                                      </p:cBhvr>
                                    </p:animEffect>
                                  </p:childTnLst>
                                </p:cTn>
                              </p:par>
                            </p:childTnLst>
                          </p:cTn>
                        </p:par>
                        <p:par>
                          <p:cTn id="16" fill="hold">
                            <p:stCondLst>
                              <p:cond delay="21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800"/>
                                        <p:tgtEl>
                                          <p:spTgt spid="18"/>
                                        </p:tgtEl>
                                      </p:cBhvr>
                                    </p:animEffect>
                                  </p:childTnLst>
                                </p:cTn>
                              </p:par>
                            </p:childTnLst>
                          </p:cTn>
                        </p:par>
                        <p:par>
                          <p:cTn id="20" fill="hold">
                            <p:stCondLst>
                              <p:cond delay="2900"/>
                            </p:stCondLst>
                            <p:childTnLst>
                              <p:par>
                                <p:cTn id="21" presetID="9"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800"/>
                                        <p:tgtEl>
                                          <p:spTgt spid="20"/>
                                        </p:tgtEl>
                                      </p:cBhvr>
                                    </p:animEffect>
                                  </p:childTnLst>
                                </p:cTn>
                              </p:par>
                            </p:childTnLst>
                          </p:cTn>
                        </p:par>
                        <p:par>
                          <p:cTn id="24" fill="hold">
                            <p:stCondLst>
                              <p:cond delay="3700"/>
                            </p:stCondLst>
                            <p:childTnLst>
                              <p:par>
                                <p:cTn id="25" presetID="9"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800"/>
                                        <p:tgtEl>
                                          <p:spTgt spid="22"/>
                                        </p:tgtEl>
                                      </p:cBhvr>
                                    </p:animEffect>
                                  </p:childTnLst>
                                </p:cTn>
                              </p:par>
                            </p:childTnLst>
                          </p:cTn>
                        </p:par>
                        <p:par>
                          <p:cTn id="28" fill="hold">
                            <p:stCondLst>
                              <p:cond delay="4500"/>
                            </p:stCondLst>
                            <p:childTnLst>
                              <p:par>
                                <p:cTn id="29" presetID="9"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800"/>
                                        <p:tgtEl>
                                          <p:spTgt spid="24"/>
                                        </p:tgtEl>
                                      </p:cBhvr>
                                    </p:animEffect>
                                  </p:childTnLst>
                                </p:cTn>
                              </p:par>
                            </p:childTnLst>
                          </p:cTn>
                        </p:par>
                        <p:par>
                          <p:cTn id="32" fill="hold">
                            <p:stCondLst>
                              <p:cond delay="5300"/>
                            </p:stCondLst>
                            <p:childTnLst>
                              <p:par>
                                <p:cTn id="33" presetID="9"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800"/>
                                        <p:tgtEl>
                                          <p:spTgt spid="28"/>
                                        </p:tgtEl>
                                      </p:cBhvr>
                                    </p:animEffect>
                                  </p:childTnLst>
                                </p:cTn>
                              </p:par>
                            </p:childTnLst>
                          </p:cTn>
                        </p:par>
                        <p:par>
                          <p:cTn id="36" fill="hold">
                            <p:stCondLst>
                              <p:cond delay="6100"/>
                            </p:stCondLst>
                            <p:childTnLst>
                              <p:par>
                                <p:cTn id="37" presetID="9"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800"/>
                                        <p:tgtEl>
                                          <p:spTgt spid="30"/>
                                        </p:tgtEl>
                                      </p:cBhvr>
                                    </p:animEffect>
                                  </p:childTnLst>
                                </p:cTn>
                              </p:par>
                            </p:childTnLst>
                          </p:cTn>
                        </p:par>
                        <p:par>
                          <p:cTn id="40" fill="hold">
                            <p:stCondLst>
                              <p:cond delay="6900"/>
                            </p:stCondLst>
                            <p:childTnLst>
                              <p:par>
                                <p:cTn id="41" presetID="9"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8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5262979"/>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4-5</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But God, being rich in mercy, because of his great love with which he loved us, even though we were dead in offenses, made us alive together with Christ—by grace you are saved!</a:t>
            </a:r>
          </a:p>
          <a:p>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1616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4-5. But God, being rich in mercy, because of his great love with which he loved us,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even though we were dead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offenses, made us alive together with Christ—by grace you are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81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4-5. But God, being rich in mercy,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because of his great love with which he loved 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even though we were dead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offenses,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made us alive together with Christ—by grace</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you are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076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5262979"/>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6-7</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and he raised us up together with him and seated us with him in the heavenly realms in Christ Jesus, to demonstrate in the coming ages the surpassing wealth of his grace in kindness toward us in Christ Jesus.</a:t>
            </a:r>
          </a:p>
          <a:p>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394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8-9.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by law you are rewarded through obedience, and this is </a:t>
            </a:r>
            <a:r>
              <a:rPr kumimoji="0" lang="en-US" sz="4800" i="0"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from yourselves, it is not from God; it is not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from works, so that you can boast!</a:t>
            </a:r>
          </a:p>
        </p:txBody>
      </p:sp>
    </p:spTree>
    <p:extLst>
      <p:ext uri="{BB962C8B-B14F-4D97-AF65-F5344CB8AC3E}">
        <p14:creationId xmlns:p14="http://schemas.microsoft.com/office/powerpoint/2010/main" val="2942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8-9. For by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law</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you are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rewarded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through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obedience</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this is </a:t>
            </a:r>
            <a:r>
              <a:rPr kumimoji="0" lang="en-US" sz="4800" b="0" i="0" u="none" strike="sng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from yourselves, it is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from</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God; it is </a:t>
            </a:r>
            <a:r>
              <a:rPr kumimoji="0" lang="en-US" sz="4800" b="0" i="0" u="none" strike="sng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from works, so that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can boast</a:t>
            </a:r>
            <a:r>
              <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ounded Rectangle 1">
            <a:extLst>
              <a:ext uri="{FF2B5EF4-FFF2-40B4-BE49-F238E27FC236}">
                <a16:creationId xmlns:a16="http://schemas.microsoft.com/office/drawing/2014/main" xmlns="" id="{79A7076D-6C66-67BE-4BCC-A4353C418ABC}"/>
              </a:ext>
            </a:extLst>
          </p:cNvPr>
          <p:cNvSpPr/>
          <p:nvPr/>
        </p:nvSpPr>
        <p:spPr>
          <a:xfrm>
            <a:off x="1451113" y="3239213"/>
            <a:ext cx="9004852" cy="3046987"/>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This is made up RELIGION!</a:t>
            </a:r>
          </a:p>
        </p:txBody>
      </p:sp>
    </p:spTree>
    <p:extLst>
      <p:ext uri="{BB962C8B-B14F-4D97-AF65-F5344CB8AC3E}">
        <p14:creationId xmlns:p14="http://schemas.microsoft.com/office/powerpoint/2010/main" val="531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8-9. For by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law</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you are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rewarded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through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obedience</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this is </a:t>
            </a:r>
            <a:r>
              <a:rPr kumimoji="0" lang="en-US" sz="4800" b="0" i="0" u="none" strike="sng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from yourselves, it is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from</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God; it is </a:t>
            </a:r>
            <a:r>
              <a:rPr kumimoji="0" lang="en-US" sz="4800" b="0" i="0" u="none" strike="sng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from works, so that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can boast</a:t>
            </a:r>
            <a:r>
              <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ounded Rectangle 1">
            <a:extLst>
              <a:ext uri="{FF2B5EF4-FFF2-40B4-BE49-F238E27FC236}">
                <a16:creationId xmlns:a16="http://schemas.microsoft.com/office/drawing/2014/main" xmlns="" id="{79A7076D-6C66-67BE-4BCC-A4353C418ABC}"/>
              </a:ext>
            </a:extLst>
          </p:cNvPr>
          <p:cNvSpPr/>
          <p:nvPr/>
        </p:nvSpPr>
        <p:spPr>
          <a:xfrm>
            <a:off x="1451113" y="3239213"/>
            <a:ext cx="9004852" cy="3046987"/>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800" b="1" dirty="0">
                <a:effectLst>
                  <a:outerShdw blurRad="38100" dist="38100" dir="2700000" algn="tl">
                    <a:srgbClr val="000000">
                      <a:alpha val="43137"/>
                    </a:srgbClr>
                  </a:outerShdw>
                </a:effectLst>
                <a:latin typeface="Century Gothic" panose="020B0502020202020204" pitchFamily="34" charset="0"/>
              </a:rPr>
              <a:t>This is made up RELIGION!</a:t>
            </a:r>
          </a:p>
        </p:txBody>
      </p:sp>
      <p:sp>
        <p:nvSpPr>
          <p:cNvPr id="3" name="Rectangle 2">
            <a:extLst>
              <a:ext uri="{FF2B5EF4-FFF2-40B4-BE49-F238E27FC236}">
                <a16:creationId xmlns:a16="http://schemas.microsoft.com/office/drawing/2014/main" xmlns="" id="{6A18F5B1-B3BC-83E7-2F9B-649995560DAD}"/>
              </a:ext>
            </a:extLst>
          </p:cNvPr>
          <p:cNvSpPr/>
          <p:nvPr/>
        </p:nvSpPr>
        <p:spPr>
          <a:xfrm>
            <a:off x="146395"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Religion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Humans work to please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Made up standards that allow some degree of achievement.</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
        <p:nvSpPr>
          <p:cNvPr id="5" name="Rectangle 4">
            <a:extLst>
              <a:ext uri="{FF2B5EF4-FFF2-40B4-BE49-F238E27FC236}">
                <a16:creationId xmlns:a16="http://schemas.microsoft.com/office/drawing/2014/main" xmlns="" id="{E639B887-3AA0-CF0A-D9DE-005E92A31B8F}"/>
              </a:ext>
            </a:extLst>
          </p:cNvPr>
          <p:cNvSpPr/>
          <p:nvPr/>
        </p:nvSpPr>
        <p:spPr>
          <a:xfrm>
            <a:off x="6187480"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Biblical Spirituality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Impossible to please God with our deeds.</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3504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dissolv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dissolv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338A5A-D6B2-5004-E048-6A4EFE0F7FCE}"/>
              </a:ext>
            </a:extLst>
          </p:cNvPr>
          <p:cNvSpPr/>
          <p:nvPr/>
        </p:nvSpPr>
        <p:spPr>
          <a:xfrm>
            <a:off x="564876" y="5506278"/>
            <a:ext cx="477078" cy="1351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BF3E233-D0B4-4544-B22F-CBDEC8AE059D}"/>
              </a:ext>
            </a:extLst>
          </p:cNvPr>
          <p:cNvSpPr/>
          <p:nvPr/>
        </p:nvSpPr>
        <p:spPr>
          <a:xfrm>
            <a:off x="1853650" y="4750904"/>
            <a:ext cx="477078" cy="2107096"/>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032DE24-A3E5-FC73-98D9-3809ACB3903A}"/>
              </a:ext>
            </a:extLst>
          </p:cNvPr>
          <p:cNvSpPr/>
          <p:nvPr/>
        </p:nvSpPr>
        <p:spPr>
          <a:xfrm>
            <a:off x="3725537" y="3677478"/>
            <a:ext cx="433984" cy="318052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C1450FB-30D9-D423-6C22-CCA5D4A02D34}"/>
              </a:ext>
            </a:extLst>
          </p:cNvPr>
          <p:cNvSpPr/>
          <p:nvPr/>
        </p:nvSpPr>
        <p:spPr>
          <a:xfrm>
            <a:off x="5536136" y="2643809"/>
            <a:ext cx="477078" cy="421419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5E12D1F-450F-04F6-8D22-0BEB8E6C9FA3}"/>
              </a:ext>
            </a:extLst>
          </p:cNvPr>
          <p:cNvSpPr/>
          <p:nvPr/>
        </p:nvSpPr>
        <p:spPr>
          <a:xfrm>
            <a:off x="7452688" y="1630017"/>
            <a:ext cx="477078" cy="530087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C9DD7D5-1A74-EBC4-56B2-AED597AC0985}"/>
              </a:ext>
            </a:extLst>
          </p:cNvPr>
          <p:cNvSpPr/>
          <p:nvPr/>
        </p:nvSpPr>
        <p:spPr>
          <a:xfrm>
            <a:off x="9267386" y="636104"/>
            <a:ext cx="494482" cy="6221895"/>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60C09C1-3A31-73C1-19BD-CFF0FD0D6194}"/>
              </a:ext>
            </a:extLst>
          </p:cNvPr>
          <p:cNvSpPr/>
          <p:nvPr/>
        </p:nvSpPr>
        <p:spPr>
          <a:xfrm>
            <a:off x="11151713" y="0"/>
            <a:ext cx="494481" cy="6857999"/>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A8009E2-F708-DF7E-D1BE-429E5984BD65}"/>
              </a:ext>
            </a:extLst>
          </p:cNvPr>
          <p:cNvSpPr/>
          <p:nvPr/>
        </p:nvSpPr>
        <p:spPr>
          <a:xfrm>
            <a:off x="1209263" y="5108713"/>
            <a:ext cx="477078" cy="174928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81F4D86-37B5-E2E2-CA97-91FB1EF794B4}"/>
              </a:ext>
            </a:extLst>
          </p:cNvPr>
          <p:cNvSpPr/>
          <p:nvPr/>
        </p:nvSpPr>
        <p:spPr>
          <a:xfrm>
            <a:off x="2503013" y="4333461"/>
            <a:ext cx="477078" cy="2484783"/>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894E8E7-FDC7-DD1D-69B0-9CA5D299F6A1}"/>
              </a:ext>
            </a:extLst>
          </p:cNvPr>
          <p:cNvSpPr/>
          <p:nvPr/>
        </p:nvSpPr>
        <p:spPr>
          <a:xfrm>
            <a:off x="3114275" y="4015410"/>
            <a:ext cx="477078" cy="280283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A4ED03-23E6-560B-EF95-749E80AFFEEB}"/>
              </a:ext>
            </a:extLst>
          </p:cNvPr>
          <p:cNvSpPr/>
          <p:nvPr/>
        </p:nvSpPr>
        <p:spPr>
          <a:xfrm>
            <a:off x="4275511" y="3279913"/>
            <a:ext cx="477078" cy="357808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992D85FA-9EF7-B09F-9E31-E2C79F84212F}"/>
              </a:ext>
            </a:extLst>
          </p:cNvPr>
          <p:cNvSpPr/>
          <p:nvPr/>
        </p:nvSpPr>
        <p:spPr>
          <a:xfrm>
            <a:off x="4870181" y="2941983"/>
            <a:ext cx="477078" cy="391601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50A1671-0AFD-6670-5431-9F18163AFFE7}"/>
              </a:ext>
            </a:extLst>
          </p:cNvPr>
          <p:cNvSpPr/>
          <p:nvPr/>
        </p:nvSpPr>
        <p:spPr>
          <a:xfrm>
            <a:off x="6183823" y="2405271"/>
            <a:ext cx="477078" cy="441297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3CDCDD3-AA80-62E5-E905-8E54274A3F89}"/>
              </a:ext>
            </a:extLst>
          </p:cNvPr>
          <p:cNvSpPr/>
          <p:nvPr/>
        </p:nvSpPr>
        <p:spPr>
          <a:xfrm>
            <a:off x="6800059" y="2067339"/>
            <a:ext cx="477078" cy="479066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8CEBB06-6B1F-7666-C168-4615198E177C}"/>
              </a:ext>
            </a:extLst>
          </p:cNvPr>
          <p:cNvSpPr/>
          <p:nvPr/>
        </p:nvSpPr>
        <p:spPr>
          <a:xfrm>
            <a:off x="8075612" y="1292088"/>
            <a:ext cx="477078" cy="563880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63309C3-249D-1094-E8E4-C2CD0DF7262E}"/>
              </a:ext>
            </a:extLst>
          </p:cNvPr>
          <p:cNvSpPr/>
          <p:nvPr/>
        </p:nvSpPr>
        <p:spPr>
          <a:xfrm>
            <a:off x="8662797" y="934278"/>
            <a:ext cx="494482" cy="5923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6164D8DE-8A9E-53AE-88EF-DC9863FC368B}"/>
              </a:ext>
            </a:extLst>
          </p:cNvPr>
          <p:cNvSpPr/>
          <p:nvPr/>
        </p:nvSpPr>
        <p:spPr>
          <a:xfrm>
            <a:off x="9871975" y="397565"/>
            <a:ext cx="494482" cy="6460435"/>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568FD9B-E1C1-912E-4509-17DA2370AFC2}"/>
              </a:ext>
            </a:extLst>
          </p:cNvPr>
          <p:cNvSpPr/>
          <p:nvPr/>
        </p:nvSpPr>
        <p:spPr>
          <a:xfrm>
            <a:off x="10518936" y="198781"/>
            <a:ext cx="494482" cy="6659219"/>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25E3C86D-0D8F-7158-00FA-476BF44CE242}"/>
              </a:ext>
            </a:extLst>
          </p:cNvPr>
          <p:cNvSpPr txBox="1"/>
          <p:nvPr/>
        </p:nvSpPr>
        <p:spPr>
          <a:xfrm>
            <a:off x="178904" y="198781"/>
            <a:ext cx="4573685"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Century Gothic" panose="020B0502020202020204" pitchFamily="34" charset="0"/>
              </a:rPr>
              <a:t>Goodness</a:t>
            </a:r>
          </a:p>
        </p:txBody>
      </p:sp>
      <p:sp>
        <p:nvSpPr>
          <p:cNvPr id="23" name="TextBox 22">
            <a:extLst>
              <a:ext uri="{FF2B5EF4-FFF2-40B4-BE49-F238E27FC236}">
                <a16:creationId xmlns:a16="http://schemas.microsoft.com/office/drawing/2014/main" xmlns="" id="{A45AD51D-1D1F-72CD-0F75-F2B082A4DBC6}"/>
              </a:ext>
            </a:extLst>
          </p:cNvPr>
          <p:cNvSpPr txBox="1"/>
          <p:nvPr/>
        </p:nvSpPr>
        <p:spPr>
          <a:xfrm rot="16200000">
            <a:off x="-1576169" y="4697055"/>
            <a:ext cx="3737113"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LESS GOOD</a:t>
            </a:r>
          </a:p>
        </p:txBody>
      </p:sp>
      <p:sp>
        <p:nvSpPr>
          <p:cNvPr id="24" name="TextBox 23">
            <a:extLst>
              <a:ext uri="{FF2B5EF4-FFF2-40B4-BE49-F238E27FC236}">
                <a16:creationId xmlns:a16="http://schemas.microsoft.com/office/drawing/2014/main" xmlns="" id="{17222FC7-8D75-DC37-165C-B71DE53E3D6D}"/>
              </a:ext>
            </a:extLst>
          </p:cNvPr>
          <p:cNvSpPr txBox="1"/>
          <p:nvPr/>
        </p:nvSpPr>
        <p:spPr>
          <a:xfrm rot="16200000">
            <a:off x="9985120" y="4577785"/>
            <a:ext cx="3906924"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MORE GOOD</a:t>
            </a:r>
          </a:p>
        </p:txBody>
      </p:sp>
      <p:sp>
        <p:nvSpPr>
          <p:cNvPr id="26" name="Rounded Rectangular Callout 25">
            <a:extLst>
              <a:ext uri="{FF2B5EF4-FFF2-40B4-BE49-F238E27FC236}">
                <a16:creationId xmlns:a16="http://schemas.microsoft.com/office/drawing/2014/main" xmlns="" id="{04FEF70A-714A-7AA6-F1B8-FC38F7D44355}"/>
              </a:ext>
            </a:extLst>
          </p:cNvPr>
          <p:cNvSpPr/>
          <p:nvPr/>
        </p:nvSpPr>
        <p:spPr>
          <a:xfrm>
            <a:off x="114290" y="2435087"/>
            <a:ext cx="2575914" cy="735494"/>
          </a:xfrm>
          <a:prstGeom prst="wedgeRoundRectCallout">
            <a:avLst>
              <a:gd name="adj1" fmla="val -26421"/>
              <a:gd name="adj2" fmla="val 3625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HITLER</a:t>
            </a:r>
          </a:p>
        </p:txBody>
      </p:sp>
      <p:sp>
        <p:nvSpPr>
          <p:cNvPr id="27" name="Rounded Rectangular Callout 26">
            <a:extLst>
              <a:ext uri="{FF2B5EF4-FFF2-40B4-BE49-F238E27FC236}">
                <a16:creationId xmlns:a16="http://schemas.microsoft.com/office/drawing/2014/main" xmlns="" id="{C0148D73-25CF-27C9-40E7-05AF1B938D24}"/>
              </a:ext>
            </a:extLst>
          </p:cNvPr>
          <p:cNvSpPr/>
          <p:nvPr/>
        </p:nvSpPr>
        <p:spPr>
          <a:xfrm>
            <a:off x="545806" y="1753833"/>
            <a:ext cx="3613715" cy="735494"/>
          </a:xfrm>
          <a:prstGeom prst="wedgeRoundRectCallout">
            <a:avLst>
              <a:gd name="adj1" fmla="val -35991"/>
              <a:gd name="adj2" fmla="val 44358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DARTH VADER</a:t>
            </a:r>
          </a:p>
        </p:txBody>
      </p:sp>
      <p:sp>
        <p:nvSpPr>
          <p:cNvPr id="28" name="Rounded Rectangular Callout 27">
            <a:extLst>
              <a:ext uri="{FF2B5EF4-FFF2-40B4-BE49-F238E27FC236}">
                <a16:creationId xmlns:a16="http://schemas.microsoft.com/office/drawing/2014/main" xmlns="" id="{69983004-2FCE-F094-8744-0697EB6BE3A8}"/>
              </a:ext>
            </a:extLst>
          </p:cNvPr>
          <p:cNvSpPr/>
          <p:nvPr/>
        </p:nvSpPr>
        <p:spPr>
          <a:xfrm>
            <a:off x="2586276" y="1190104"/>
            <a:ext cx="2950258" cy="735494"/>
          </a:xfrm>
          <a:prstGeom prst="wedgeRoundRectCallout">
            <a:avLst>
              <a:gd name="adj1" fmla="val -79650"/>
              <a:gd name="adj2" fmla="val 4570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MICHIGAN</a:t>
            </a:r>
          </a:p>
        </p:txBody>
      </p:sp>
      <p:sp>
        <p:nvSpPr>
          <p:cNvPr id="29" name="Rounded Rectangular Callout 28">
            <a:extLst>
              <a:ext uri="{FF2B5EF4-FFF2-40B4-BE49-F238E27FC236}">
                <a16:creationId xmlns:a16="http://schemas.microsoft.com/office/drawing/2014/main" xmlns="" id="{C2B098C2-C66B-C531-C224-CFA0E50679CE}"/>
              </a:ext>
            </a:extLst>
          </p:cNvPr>
          <p:cNvSpPr/>
          <p:nvPr/>
        </p:nvSpPr>
        <p:spPr>
          <a:xfrm>
            <a:off x="4110176" y="881993"/>
            <a:ext cx="2950258" cy="735494"/>
          </a:xfrm>
          <a:prstGeom prst="wedgeRoundRectCallout">
            <a:avLst>
              <a:gd name="adj1" fmla="val -78976"/>
              <a:gd name="adj2" fmla="val 3787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EVA BRAUN</a:t>
            </a:r>
          </a:p>
        </p:txBody>
      </p:sp>
      <p:sp>
        <p:nvSpPr>
          <p:cNvPr id="30" name="Rounded Rectangular Callout 29">
            <a:extLst>
              <a:ext uri="{FF2B5EF4-FFF2-40B4-BE49-F238E27FC236}">
                <a16:creationId xmlns:a16="http://schemas.microsoft.com/office/drawing/2014/main" xmlns="" id="{253D1D76-B5E5-44DD-E397-B31CF5DF7D2F}"/>
              </a:ext>
            </a:extLst>
          </p:cNvPr>
          <p:cNvSpPr/>
          <p:nvPr/>
        </p:nvSpPr>
        <p:spPr>
          <a:xfrm>
            <a:off x="5078192" y="1439304"/>
            <a:ext cx="4641303" cy="735494"/>
          </a:xfrm>
          <a:prstGeom prst="wedgeRoundRectCallout">
            <a:avLst>
              <a:gd name="adj1" fmla="val -66174"/>
              <a:gd name="adj2" fmla="val 2057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[INSERT POLITICAN]</a:t>
            </a:r>
          </a:p>
        </p:txBody>
      </p:sp>
      <p:sp>
        <p:nvSpPr>
          <p:cNvPr id="31" name="Rounded Rectangular Callout 30">
            <a:extLst>
              <a:ext uri="{FF2B5EF4-FFF2-40B4-BE49-F238E27FC236}">
                <a16:creationId xmlns:a16="http://schemas.microsoft.com/office/drawing/2014/main" xmlns="" id="{91C8B736-160D-4992-5522-5B629A85BB75}"/>
              </a:ext>
            </a:extLst>
          </p:cNvPr>
          <p:cNvSpPr/>
          <p:nvPr/>
        </p:nvSpPr>
        <p:spPr>
          <a:xfrm>
            <a:off x="6183823" y="397566"/>
            <a:ext cx="4071393" cy="1356268"/>
          </a:xfrm>
          <a:prstGeom prst="wedgeRoundRectCallout">
            <a:avLst>
              <a:gd name="adj1" fmla="val 954"/>
              <a:gd name="adj2" fmla="val 1609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STAY PUFT MARSHMELLOW MAN</a:t>
            </a:r>
          </a:p>
        </p:txBody>
      </p:sp>
      <p:cxnSp>
        <p:nvCxnSpPr>
          <p:cNvPr id="34" name="Straight Connector 33">
            <a:extLst>
              <a:ext uri="{FF2B5EF4-FFF2-40B4-BE49-F238E27FC236}">
                <a16:creationId xmlns:a16="http://schemas.microsoft.com/office/drawing/2014/main" xmlns="" id="{D5305FA5-0EE5-008F-2AE7-F6F8897F7196}"/>
              </a:ext>
            </a:extLst>
          </p:cNvPr>
          <p:cNvCxnSpPr/>
          <p:nvPr/>
        </p:nvCxnSpPr>
        <p:spPr>
          <a:xfrm>
            <a:off x="9157279" y="19878"/>
            <a:ext cx="129920" cy="6798366"/>
          </a:xfrm>
          <a:prstGeom prst="line">
            <a:avLst/>
          </a:prstGeom>
          <a:ln w="2540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5" name="Rounded Rectangular Callout 34">
            <a:extLst>
              <a:ext uri="{FF2B5EF4-FFF2-40B4-BE49-F238E27FC236}">
                <a16:creationId xmlns:a16="http://schemas.microsoft.com/office/drawing/2014/main" xmlns="" id="{C933A890-5F11-9113-A8C3-DE502B50B022}"/>
              </a:ext>
            </a:extLst>
          </p:cNvPr>
          <p:cNvSpPr/>
          <p:nvPr/>
        </p:nvSpPr>
        <p:spPr>
          <a:xfrm>
            <a:off x="10119216" y="94636"/>
            <a:ext cx="2202619" cy="964097"/>
          </a:xfrm>
          <a:prstGeom prst="wedgeRoundRectCallout">
            <a:avLst>
              <a:gd name="adj1" fmla="val -1712"/>
              <a:gd name="adj2" fmla="val 1328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SNOW WHITE</a:t>
            </a:r>
          </a:p>
        </p:txBody>
      </p:sp>
      <p:sp>
        <p:nvSpPr>
          <p:cNvPr id="32" name="Rounded Rectangular Callout 31">
            <a:extLst>
              <a:ext uri="{FF2B5EF4-FFF2-40B4-BE49-F238E27FC236}">
                <a16:creationId xmlns:a16="http://schemas.microsoft.com/office/drawing/2014/main" xmlns="" id="{71E0CD00-E53B-37CA-C995-239219A91D45}"/>
              </a:ext>
            </a:extLst>
          </p:cNvPr>
          <p:cNvSpPr/>
          <p:nvPr/>
        </p:nvSpPr>
        <p:spPr>
          <a:xfrm>
            <a:off x="8952223" y="278296"/>
            <a:ext cx="2202619" cy="964097"/>
          </a:xfrm>
          <a:prstGeom prst="wedgeRoundRectCallout">
            <a:avLst>
              <a:gd name="adj1" fmla="val 7313"/>
              <a:gd name="adj2" fmla="val 1348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YOU</a:t>
            </a:r>
          </a:p>
        </p:txBody>
      </p:sp>
    </p:spTree>
    <p:extLst>
      <p:ext uri="{BB962C8B-B14F-4D97-AF65-F5344CB8AC3E}">
        <p14:creationId xmlns:p14="http://schemas.microsoft.com/office/powerpoint/2010/main" val="2289486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dissolv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5"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338A5A-D6B2-5004-E048-6A4EFE0F7FCE}"/>
              </a:ext>
            </a:extLst>
          </p:cNvPr>
          <p:cNvSpPr/>
          <p:nvPr/>
        </p:nvSpPr>
        <p:spPr>
          <a:xfrm>
            <a:off x="564876" y="5506278"/>
            <a:ext cx="477078" cy="1351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Rectangle 4">
            <a:extLst>
              <a:ext uri="{FF2B5EF4-FFF2-40B4-BE49-F238E27FC236}">
                <a16:creationId xmlns:a16="http://schemas.microsoft.com/office/drawing/2014/main" xmlns="" id="{FBF3E233-D0B4-4544-B22F-CBDEC8AE059D}"/>
              </a:ext>
            </a:extLst>
          </p:cNvPr>
          <p:cNvSpPr/>
          <p:nvPr/>
        </p:nvSpPr>
        <p:spPr>
          <a:xfrm>
            <a:off x="1853650" y="4750904"/>
            <a:ext cx="477078" cy="2107096"/>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Rectangle 5">
            <a:extLst>
              <a:ext uri="{FF2B5EF4-FFF2-40B4-BE49-F238E27FC236}">
                <a16:creationId xmlns:a16="http://schemas.microsoft.com/office/drawing/2014/main" xmlns="" id="{3032DE24-A3E5-FC73-98D9-3809ACB3903A}"/>
              </a:ext>
            </a:extLst>
          </p:cNvPr>
          <p:cNvSpPr/>
          <p:nvPr/>
        </p:nvSpPr>
        <p:spPr>
          <a:xfrm>
            <a:off x="3725537" y="3677478"/>
            <a:ext cx="433984" cy="318052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Rectangle 6">
            <a:extLst>
              <a:ext uri="{FF2B5EF4-FFF2-40B4-BE49-F238E27FC236}">
                <a16:creationId xmlns:a16="http://schemas.microsoft.com/office/drawing/2014/main" xmlns="" id="{6C1450FB-30D9-D423-6C22-CCA5D4A02D34}"/>
              </a:ext>
            </a:extLst>
          </p:cNvPr>
          <p:cNvSpPr/>
          <p:nvPr/>
        </p:nvSpPr>
        <p:spPr>
          <a:xfrm>
            <a:off x="5536136" y="2643809"/>
            <a:ext cx="477078" cy="421419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xmlns="" id="{A5E12D1F-450F-04F6-8D22-0BEB8E6C9FA3}"/>
              </a:ext>
            </a:extLst>
          </p:cNvPr>
          <p:cNvSpPr/>
          <p:nvPr/>
        </p:nvSpPr>
        <p:spPr>
          <a:xfrm>
            <a:off x="7452688" y="1630017"/>
            <a:ext cx="477078" cy="5300871"/>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xmlns="" id="{2C9DD7D5-1A74-EBC4-56B2-AED597AC0985}"/>
              </a:ext>
            </a:extLst>
          </p:cNvPr>
          <p:cNvSpPr/>
          <p:nvPr/>
        </p:nvSpPr>
        <p:spPr>
          <a:xfrm>
            <a:off x="9267386" y="636104"/>
            <a:ext cx="494482" cy="6221895"/>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xmlns="" id="{260C09C1-3A31-73C1-19BD-CFF0FD0D6194}"/>
              </a:ext>
            </a:extLst>
          </p:cNvPr>
          <p:cNvSpPr/>
          <p:nvPr/>
        </p:nvSpPr>
        <p:spPr>
          <a:xfrm>
            <a:off x="11151713" y="0"/>
            <a:ext cx="494481" cy="6857999"/>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xmlns="" id="{AA8009E2-F708-DF7E-D1BE-429E5984BD65}"/>
              </a:ext>
            </a:extLst>
          </p:cNvPr>
          <p:cNvSpPr/>
          <p:nvPr/>
        </p:nvSpPr>
        <p:spPr>
          <a:xfrm>
            <a:off x="1209263" y="5108713"/>
            <a:ext cx="477078" cy="174928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Rectangle 11">
            <a:extLst>
              <a:ext uri="{FF2B5EF4-FFF2-40B4-BE49-F238E27FC236}">
                <a16:creationId xmlns:a16="http://schemas.microsoft.com/office/drawing/2014/main" xmlns="" id="{181F4D86-37B5-E2E2-CA97-91FB1EF794B4}"/>
              </a:ext>
            </a:extLst>
          </p:cNvPr>
          <p:cNvSpPr/>
          <p:nvPr/>
        </p:nvSpPr>
        <p:spPr>
          <a:xfrm>
            <a:off x="2503013" y="4333461"/>
            <a:ext cx="477078" cy="2484783"/>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xmlns="" id="{7894E8E7-FDC7-DD1D-69B0-9CA5D299F6A1}"/>
              </a:ext>
            </a:extLst>
          </p:cNvPr>
          <p:cNvSpPr/>
          <p:nvPr/>
        </p:nvSpPr>
        <p:spPr>
          <a:xfrm>
            <a:off x="3114275" y="4015410"/>
            <a:ext cx="477078" cy="280283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xmlns="" id="{21A4ED03-23E6-560B-EF95-749E80AFFEEB}"/>
              </a:ext>
            </a:extLst>
          </p:cNvPr>
          <p:cNvSpPr/>
          <p:nvPr/>
        </p:nvSpPr>
        <p:spPr>
          <a:xfrm>
            <a:off x="4275511" y="3279913"/>
            <a:ext cx="477078" cy="357808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xmlns="" id="{992D85FA-9EF7-B09F-9E31-E2C79F84212F}"/>
              </a:ext>
            </a:extLst>
          </p:cNvPr>
          <p:cNvSpPr/>
          <p:nvPr/>
        </p:nvSpPr>
        <p:spPr>
          <a:xfrm>
            <a:off x="4870181" y="2941983"/>
            <a:ext cx="477078" cy="3916017"/>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Rectangle 15">
            <a:extLst>
              <a:ext uri="{FF2B5EF4-FFF2-40B4-BE49-F238E27FC236}">
                <a16:creationId xmlns:a16="http://schemas.microsoft.com/office/drawing/2014/main" xmlns="" id="{750A1671-0AFD-6670-5431-9F18163AFFE7}"/>
              </a:ext>
            </a:extLst>
          </p:cNvPr>
          <p:cNvSpPr/>
          <p:nvPr/>
        </p:nvSpPr>
        <p:spPr>
          <a:xfrm>
            <a:off x="6183823" y="2405271"/>
            <a:ext cx="477078" cy="4412974"/>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7" name="Rectangle 16">
            <a:extLst>
              <a:ext uri="{FF2B5EF4-FFF2-40B4-BE49-F238E27FC236}">
                <a16:creationId xmlns:a16="http://schemas.microsoft.com/office/drawing/2014/main" xmlns="" id="{53CDCDD3-AA80-62E5-E905-8E54274A3F89}"/>
              </a:ext>
            </a:extLst>
          </p:cNvPr>
          <p:cNvSpPr/>
          <p:nvPr/>
        </p:nvSpPr>
        <p:spPr>
          <a:xfrm>
            <a:off x="6800059" y="2067339"/>
            <a:ext cx="477078" cy="479066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Rectangle 17">
            <a:extLst>
              <a:ext uri="{FF2B5EF4-FFF2-40B4-BE49-F238E27FC236}">
                <a16:creationId xmlns:a16="http://schemas.microsoft.com/office/drawing/2014/main" xmlns="" id="{28CEBB06-6B1F-7666-C168-4615198E177C}"/>
              </a:ext>
            </a:extLst>
          </p:cNvPr>
          <p:cNvSpPr/>
          <p:nvPr/>
        </p:nvSpPr>
        <p:spPr>
          <a:xfrm>
            <a:off x="8075612" y="1292088"/>
            <a:ext cx="477078" cy="563880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xmlns="" id="{C63309C3-249D-1094-E8E4-C2CD0DF7262E}"/>
              </a:ext>
            </a:extLst>
          </p:cNvPr>
          <p:cNvSpPr/>
          <p:nvPr/>
        </p:nvSpPr>
        <p:spPr>
          <a:xfrm>
            <a:off x="8662797" y="934278"/>
            <a:ext cx="494482" cy="5923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xmlns="" id="{6164D8DE-8A9E-53AE-88EF-DC9863FC368B}"/>
              </a:ext>
            </a:extLst>
          </p:cNvPr>
          <p:cNvSpPr/>
          <p:nvPr/>
        </p:nvSpPr>
        <p:spPr>
          <a:xfrm>
            <a:off x="9871975" y="397565"/>
            <a:ext cx="494482" cy="6460435"/>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 name="Rectangle 20">
            <a:extLst>
              <a:ext uri="{FF2B5EF4-FFF2-40B4-BE49-F238E27FC236}">
                <a16:creationId xmlns:a16="http://schemas.microsoft.com/office/drawing/2014/main" xmlns="" id="{0568FD9B-E1C1-912E-4509-17DA2370AFC2}"/>
              </a:ext>
            </a:extLst>
          </p:cNvPr>
          <p:cNvSpPr/>
          <p:nvPr/>
        </p:nvSpPr>
        <p:spPr>
          <a:xfrm>
            <a:off x="10518936" y="198781"/>
            <a:ext cx="494482" cy="6659219"/>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2" name="TextBox 21">
            <a:extLst>
              <a:ext uri="{FF2B5EF4-FFF2-40B4-BE49-F238E27FC236}">
                <a16:creationId xmlns:a16="http://schemas.microsoft.com/office/drawing/2014/main" xmlns="" id="{25E3C86D-0D8F-7158-00FA-476BF44CE242}"/>
              </a:ext>
            </a:extLst>
          </p:cNvPr>
          <p:cNvSpPr txBox="1"/>
          <p:nvPr/>
        </p:nvSpPr>
        <p:spPr>
          <a:xfrm>
            <a:off x="178904" y="198781"/>
            <a:ext cx="457368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Goodness</a:t>
            </a:r>
          </a:p>
        </p:txBody>
      </p:sp>
      <p:sp>
        <p:nvSpPr>
          <p:cNvPr id="23" name="TextBox 22">
            <a:extLst>
              <a:ext uri="{FF2B5EF4-FFF2-40B4-BE49-F238E27FC236}">
                <a16:creationId xmlns:a16="http://schemas.microsoft.com/office/drawing/2014/main" xmlns="" id="{A45AD51D-1D1F-72CD-0F75-F2B082A4DBC6}"/>
              </a:ext>
            </a:extLst>
          </p:cNvPr>
          <p:cNvSpPr txBox="1"/>
          <p:nvPr/>
        </p:nvSpPr>
        <p:spPr>
          <a:xfrm rot="16200000">
            <a:off x="-1576169" y="4697055"/>
            <a:ext cx="37371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60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LESS GOOD</a:t>
            </a:r>
          </a:p>
        </p:txBody>
      </p:sp>
      <p:sp>
        <p:nvSpPr>
          <p:cNvPr id="24" name="TextBox 23">
            <a:extLst>
              <a:ext uri="{FF2B5EF4-FFF2-40B4-BE49-F238E27FC236}">
                <a16:creationId xmlns:a16="http://schemas.microsoft.com/office/drawing/2014/main" xmlns="" id="{17222FC7-8D75-DC37-165C-B71DE53E3D6D}"/>
              </a:ext>
            </a:extLst>
          </p:cNvPr>
          <p:cNvSpPr txBox="1"/>
          <p:nvPr/>
        </p:nvSpPr>
        <p:spPr>
          <a:xfrm rot="16200000">
            <a:off x="9985120" y="4577785"/>
            <a:ext cx="39069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60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MORE GOOD</a:t>
            </a:r>
          </a:p>
        </p:txBody>
      </p:sp>
      <p:sp>
        <p:nvSpPr>
          <p:cNvPr id="26" name="Rounded Rectangular Callout 25">
            <a:extLst>
              <a:ext uri="{FF2B5EF4-FFF2-40B4-BE49-F238E27FC236}">
                <a16:creationId xmlns:a16="http://schemas.microsoft.com/office/drawing/2014/main" xmlns="" id="{04FEF70A-714A-7AA6-F1B8-FC38F7D44355}"/>
              </a:ext>
            </a:extLst>
          </p:cNvPr>
          <p:cNvSpPr/>
          <p:nvPr/>
        </p:nvSpPr>
        <p:spPr>
          <a:xfrm>
            <a:off x="114290" y="2435087"/>
            <a:ext cx="2575914" cy="735494"/>
          </a:xfrm>
          <a:prstGeom prst="wedgeRoundRectCallout">
            <a:avLst>
              <a:gd name="adj1" fmla="val -26421"/>
              <a:gd name="adj2" fmla="val 3625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HITLER</a:t>
            </a:r>
          </a:p>
        </p:txBody>
      </p:sp>
      <p:sp>
        <p:nvSpPr>
          <p:cNvPr id="27" name="Rounded Rectangular Callout 26">
            <a:extLst>
              <a:ext uri="{FF2B5EF4-FFF2-40B4-BE49-F238E27FC236}">
                <a16:creationId xmlns:a16="http://schemas.microsoft.com/office/drawing/2014/main" xmlns="" id="{C0148D73-25CF-27C9-40E7-05AF1B938D24}"/>
              </a:ext>
            </a:extLst>
          </p:cNvPr>
          <p:cNvSpPr/>
          <p:nvPr/>
        </p:nvSpPr>
        <p:spPr>
          <a:xfrm>
            <a:off x="545806" y="1753833"/>
            <a:ext cx="3613715" cy="735494"/>
          </a:xfrm>
          <a:prstGeom prst="wedgeRoundRectCallout">
            <a:avLst>
              <a:gd name="adj1" fmla="val -35991"/>
              <a:gd name="adj2" fmla="val 44358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DARTH VADER</a:t>
            </a:r>
          </a:p>
        </p:txBody>
      </p:sp>
      <p:sp>
        <p:nvSpPr>
          <p:cNvPr id="28" name="Rounded Rectangular Callout 27">
            <a:extLst>
              <a:ext uri="{FF2B5EF4-FFF2-40B4-BE49-F238E27FC236}">
                <a16:creationId xmlns:a16="http://schemas.microsoft.com/office/drawing/2014/main" xmlns="" id="{69983004-2FCE-F094-8744-0697EB6BE3A8}"/>
              </a:ext>
            </a:extLst>
          </p:cNvPr>
          <p:cNvSpPr/>
          <p:nvPr/>
        </p:nvSpPr>
        <p:spPr>
          <a:xfrm>
            <a:off x="2586276" y="1190104"/>
            <a:ext cx="2950258" cy="735494"/>
          </a:xfrm>
          <a:prstGeom prst="wedgeRoundRectCallout">
            <a:avLst>
              <a:gd name="adj1" fmla="val -79650"/>
              <a:gd name="adj2" fmla="val 4570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MICHIGAN</a:t>
            </a:r>
          </a:p>
        </p:txBody>
      </p:sp>
      <p:sp>
        <p:nvSpPr>
          <p:cNvPr id="29" name="Rounded Rectangular Callout 28">
            <a:extLst>
              <a:ext uri="{FF2B5EF4-FFF2-40B4-BE49-F238E27FC236}">
                <a16:creationId xmlns:a16="http://schemas.microsoft.com/office/drawing/2014/main" xmlns="" id="{C2B098C2-C66B-C531-C224-CFA0E50679CE}"/>
              </a:ext>
            </a:extLst>
          </p:cNvPr>
          <p:cNvSpPr/>
          <p:nvPr/>
        </p:nvSpPr>
        <p:spPr>
          <a:xfrm>
            <a:off x="4110176" y="881993"/>
            <a:ext cx="2950258" cy="735494"/>
          </a:xfrm>
          <a:prstGeom prst="wedgeRoundRectCallout">
            <a:avLst>
              <a:gd name="adj1" fmla="val -78976"/>
              <a:gd name="adj2" fmla="val 3787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EVA BRAUN</a:t>
            </a:r>
          </a:p>
        </p:txBody>
      </p:sp>
      <p:sp>
        <p:nvSpPr>
          <p:cNvPr id="30" name="Rounded Rectangular Callout 29">
            <a:extLst>
              <a:ext uri="{FF2B5EF4-FFF2-40B4-BE49-F238E27FC236}">
                <a16:creationId xmlns:a16="http://schemas.microsoft.com/office/drawing/2014/main" xmlns="" id="{253D1D76-B5E5-44DD-E397-B31CF5DF7D2F}"/>
              </a:ext>
            </a:extLst>
          </p:cNvPr>
          <p:cNvSpPr/>
          <p:nvPr/>
        </p:nvSpPr>
        <p:spPr>
          <a:xfrm>
            <a:off x="5078193" y="1439304"/>
            <a:ext cx="4209006" cy="735494"/>
          </a:xfrm>
          <a:prstGeom prst="wedgeRoundRectCallout">
            <a:avLst>
              <a:gd name="adj1" fmla="val -66174"/>
              <a:gd name="adj2" fmla="val 2057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INSERT POLITICAN</a:t>
            </a:r>
          </a:p>
        </p:txBody>
      </p:sp>
      <p:sp>
        <p:nvSpPr>
          <p:cNvPr id="31" name="Rounded Rectangular Callout 30">
            <a:extLst>
              <a:ext uri="{FF2B5EF4-FFF2-40B4-BE49-F238E27FC236}">
                <a16:creationId xmlns:a16="http://schemas.microsoft.com/office/drawing/2014/main" xmlns="" id="{91C8B736-160D-4992-5522-5B629A85BB75}"/>
              </a:ext>
            </a:extLst>
          </p:cNvPr>
          <p:cNvSpPr/>
          <p:nvPr/>
        </p:nvSpPr>
        <p:spPr>
          <a:xfrm>
            <a:off x="6183823" y="397566"/>
            <a:ext cx="4071393" cy="1356268"/>
          </a:xfrm>
          <a:prstGeom prst="wedgeRoundRectCallout">
            <a:avLst>
              <a:gd name="adj1" fmla="val 954"/>
              <a:gd name="adj2" fmla="val 1609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STAY PUFT MARSHMELLOW MAN</a:t>
            </a:r>
          </a:p>
        </p:txBody>
      </p:sp>
      <p:cxnSp>
        <p:nvCxnSpPr>
          <p:cNvPr id="34" name="Straight Connector 33">
            <a:extLst>
              <a:ext uri="{FF2B5EF4-FFF2-40B4-BE49-F238E27FC236}">
                <a16:creationId xmlns:a16="http://schemas.microsoft.com/office/drawing/2014/main" xmlns="" id="{D5305FA5-0EE5-008F-2AE7-F6F8897F7196}"/>
              </a:ext>
            </a:extLst>
          </p:cNvPr>
          <p:cNvCxnSpPr/>
          <p:nvPr/>
        </p:nvCxnSpPr>
        <p:spPr>
          <a:xfrm>
            <a:off x="9157279" y="19878"/>
            <a:ext cx="129920" cy="6798366"/>
          </a:xfrm>
          <a:prstGeom prst="line">
            <a:avLst/>
          </a:prstGeom>
          <a:ln w="2540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5" name="Rounded Rectangular Callout 34">
            <a:extLst>
              <a:ext uri="{FF2B5EF4-FFF2-40B4-BE49-F238E27FC236}">
                <a16:creationId xmlns:a16="http://schemas.microsoft.com/office/drawing/2014/main" xmlns="" id="{C933A890-5F11-9113-A8C3-DE502B50B022}"/>
              </a:ext>
            </a:extLst>
          </p:cNvPr>
          <p:cNvSpPr/>
          <p:nvPr/>
        </p:nvSpPr>
        <p:spPr>
          <a:xfrm>
            <a:off x="10119216" y="94636"/>
            <a:ext cx="2202619" cy="964097"/>
          </a:xfrm>
          <a:prstGeom prst="wedgeRoundRectCallout">
            <a:avLst>
              <a:gd name="adj1" fmla="val -1712"/>
              <a:gd name="adj2" fmla="val 1328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SNOW WHITE</a:t>
            </a:r>
          </a:p>
        </p:txBody>
      </p:sp>
      <p:sp>
        <p:nvSpPr>
          <p:cNvPr id="32" name="Rounded Rectangular Callout 31">
            <a:extLst>
              <a:ext uri="{FF2B5EF4-FFF2-40B4-BE49-F238E27FC236}">
                <a16:creationId xmlns:a16="http://schemas.microsoft.com/office/drawing/2014/main" xmlns="" id="{71E0CD00-E53B-37CA-C995-239219A91D45}"/>
              </a:ext>
            </a:extLst>
          </p:cNvPr>
          <p:cNvSpPr/>
          <p:nvPr/>
        </p:nvSpPr>
        <p:spPr>
          <a:xfrm>
            <a:off x="8952223" y="278296"/>
            <a:ext cx="2202619" cy="964097"/>
          </a:xfrm>
          <a:prstGeom prst="wedgeRoundRectCallout">
            <a:avLst>
              <a:gd name="adj1" fmla="val 7313"/>
              <a:gd name="adj2" fmla="val 1348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a:t>
            </a:r>
          </a:p>
        </p:txBody>
      </p:sp>
      <p:sp>
        <p:nvSpPr>
          <p:cNvPr id="2" name="Rectangle 1">
            <a:extLst>
              <a:ext uri="{FF2B5EF4-FFF2-40B4-BE49-F238E27FC236}">
                <a16:creationId xmlns:a16="http://schemas.microsoft.com/office/drawing/2014/main" xmlns="" id="{4CD51E86-1E09-F08C-108D-7E5CAA65E6C9}"/>
              </a:ext>
            </a:extLst>
          </p:cNvPr>
          <p:cNvSpPr/>
          <p:nvPr/>
        </p:nvSpPr>
        <p:spPr>
          <a:xfrm>
            <a:off x="146395"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Religion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Humans work to please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Made up standards that allow some degree of achievement.</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
        <p:nvSpPr>
          <p:cNvPr id="3" name="Rectangle 2">
            <a:extLst>
              <a:ext uri="{FF2B5EF4-FFF2-40B4-BE49-F238E27FC236}">
                <a16:creationId xmlns:a16="http://schemas.microsoft.com/office/drawing/2014/main" xmlns="" id="{E1A6ED0A-5EFF-4A04-E045-C76AC5E0D1A3}"/>
              </a:ext>
            </a:extLst>
          </p:cNvPr>
          <p:cNvSpPr/>
          <p:nvPr/>
        </p:nvSpPr>
        <p:spPr>
          <a:xfrm>
            <a:off x="6187480"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Biblical Spirituality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Impossible to please God with our deeds.</a:t>
            </a:r>
          </a:p>
          <a:p>
            <a:pPr marL="685800" indent="-685800">
              <a:lnSpc>
                <a:spcPct val="80000"/>
              </a:lnSpc>
              <a:buFont typeface="Arial" panose="020B0604020202020204" pitchFamily="34" charset="0"/>
              <a:buChar char="•"/>
            </a:pPr>
            <a:r>
              <a:rPr lang="en-US" sz="4000" i="1" u="sng" dirty="0">
                <a:effectLst>
                  <a:outerShdw blurRad="38100" dist="38100" dir="2700000" algn="tl">
                    <a:srgbClr val="000000">
                      <a:alpha val="43137"/>
                    </a:srgbClr>
                  </a:outerShdw>
                </a:effectLst>
                <a:latin typeface="Century Gothic" panose="020B0502020202020204" pitchFamily="34" charset="0"/>
              </a:rPr>
              <a:t>Impossible</a:t>
            </a:r>
            <a:r>
              <a:rPr lang="en-US" sz="4000" dirty="0">
                <a:effectLst>
                  <a:outerShdw blurRad="38100" dist="38100" dir="2700000" algn="tl">
                    <a:srgbClr val="000000">
                      <a:alpha val="43137"/>
                    </a:srgbClr>
                  </a:outerShdw>
                </a:effectLst>
                <a:latin typeface="Century Gothic" panose="020B0502020202020204" pitchFamily="34" charset="0"/>
              </a:rPr>
              <a:t> standards that no person is capable of achieving.</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67731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p:tgtEl>
                                          <p:spTgt spid="3">
                                            <p:bg/>
                                          </p:spTgt>
                                        </p:tgtEl>
                                        <p:attrNameLst>
                                          <p:attrName>ppt_x</p:attrName>
                                        </p:attrNameLst>
                                      </p:cBhvr>
                                      <p:tavLst>
                                        <p:tav tm="0">
                                          <p:val>
                                            <p:strVal val="#ppt_x+#ppt_w*1.125000"/>
                                          </p:val>
                                        </p:tav>
                                        <p:tav tm="100000">
                                          <p:val>
                                            <p:strVal val="#ppt_x"/>
                                          </p:val>
                                        </p:tav>
                                      </p:tavLst>
                                    </p:anim>
                                    <p:animEffect transition="in" filter="wipe(left)">
                                      <p:cBhvr>
                                        <p:cTn id="13" dur="500"/>
                                        <p:tgtEl>
                                          <p:spTgt spid="3">
                                            <p:bg/>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17" dur="500"/>
                                        <p:tgtEl>
                                          <p:spTgt spid="3">
                                            <p:txEl>
                                              <p:pRg st="0" end="0"/>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2:1-2</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And although you were dead in your offenses and sins, in which you formerly lived according to this world’s present path…</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93190220"/>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338A5A-D6B2-5004-E048-6A4EFE0F7FCE}"/>
              </a:ext>
            </a:extLst>
          </p:cNvPr>
          <p:cNvSpPr/>
          <p:nvPr/>
        </p:nvSpPr>
        <p:spPr>
          <a:xfrm>
            <a:off x="564876" y="5506278"/>
            <a:ext cx="477078" cy="1351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60C09C1-3A31-73C1-19BD-CFF0FD0D6194}"/>
              </a:ext>
            </a:extLst>
          </p:cNvPr>
          <p:cNvSpPr/>
          <p:nvPr/>
        </p:nvSpPr>
        <p:spPr>
          <a:xfrm>
            <a:off x="11151713" y="-238538"/>
            <a:ext cx="494481" cy="7096538"/>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25E3C86D-0D8F-7158-00FA-476BF44CE242}"/>
              </a:ext>
            </a:extLst>
          </p:cNvPr>
          <p:cNvSpPr txBox="1"/>
          <p:nvPr/>
        </p:nvSpPr>
        <p:spPr>
          <a:xfrm>
            <a:off x="178904" y="198781"/>
            <a:ext cx="4573685"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Century Gothic" panose="020B0502020202020204" pitchFamily="34" charset="0"/>
              </a:rPr>
              <a:t>Goodness</a:t>
            </a:r>
          </a:p>
        </p:txBody>
      </p:sp>
      <p:sp>
        <p:nvSpPr>
          <p:cNvPr id="23" name="TextBox 22">
            <a:extLst>
              <a:ext uri="{FF2B5EF4-FFF2-40B4-BE49-F238E27FC236}">
                <a16:creationId xmlns:a16="http://schemas.microsoft.com/office/drawing/2014/main" xmlns="" id="{A45AD51D-1D1F-72CD-0F75-F2B082A4DBC6}"/>
              </a:ext>
            </a:extLst>
          </p:cNvPr>
          <p:cNvSpPr txBox="1"/>
          <p:nvPr/>
        </p:nvSpPr>
        <p:spPr>
          <a:xfrm rot="16200000">
            <a:off x="-1576169" y="4697055"/>
            <a:ext cx="3737113"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LESS GOOD</a:t>
            </a:r>
          </a:p>
        </p:txBody>
      </p:sp>
      <p:sp>
        <p:nvSpPr>
          <p:cNvPr id="24" name="TextBox 23">
            <a:extLst>
              <a:ext uri="{FF2B5EF4-FFF2-40B4-BE49-F238E27FC236}">
                <a16:creationId xmlns:a16="http://schemas.microsoft.com/office/drawing/2014/main" xmlns="" id="{17222FC7-8D75-DC37-165C-B71DE53E3D6D}"/>
              </a:ext>
            </a:extLst>
          </p:cNvPr>
          <p:cNvSpPr txBox="1"/>
          <p:nvPr/>
        </p:nvSpPr>
        <p:spPr>
          <a:xfrm rot="16200000">
            <a:off x="9985120" y="4577785"/>
            <a:ext cx="3906924"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PERFECTION</a:t>
            </a:r>
          </a:p>
        </p:txBody>
      </p:sp>
      <p:sp>
        <p:nvSpPr>
          <p:cNvPr id="26" name="Rounded Rectangular Callout 25">
            <a:extLst>
              <a:ext uri="{FF2B5EF4-FFF2-40B4-BE49-F238E27FC236}">
                <a16:creationId xmlns:a16="http://schemas.microsoft.com/office/drawing/2014/main" xmlns="" id="{04FEF70A-714A-7AA6-F1B8-FC38F7D44355}"/>
              </a:ext>
            </a:extLst>
          </p:cNvPr>
          <p:cNvSpPr/>
          <p:nvPr/>
        </p:nvSpPr>
        <p:spPr>
          <a:xfrm>
            <a:off x="114290" y="2435087"/>
            <a:ext cx="2575914" cy="735494"/>
          </a:xfrm>
          <a:prstGeom prst="wedgeRoundRectCallout">
            <a:avLst>
              <a:gd name="adj1" fmla="val -26421"/>
              <a:gd name="adj2" fmla="val 3625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You</a:t>
            </a:r>
          </a:p>
        </p:txBody>
      </p:sp>
      <p:sp>
        <p:nvSpPr>
          <p:cNvPr id="35" name="Rounded Rectangular Callout 34">
            <a:extLst>
              <a:ext uri="{FF2B5EF4-FFF2-40B4-BE49-F238E27FC236}">
                <a16:creationId xmlns:a16="http://schemas.microsoft.com/office/drawing/2014/main" xmlns="" id="{C933A890-5F11-9113-A8C3-DE502B50B022}"/>
              </a:ext>
            </a:extLst>
          </p:cNvPr>
          <p:cNvSpPr/>
          <p:nvPr/>
        </p:nvSpPr>
        <p:spPr>
          <a:xfrm>
            <a:off x="10119216" y="94636"/>
            <a:ext cx="2202619" cy="964097"/>
          </a:xfrm>
          <a:prstGeom prst="wedgeRoundRectCallout">
            <a:avLst>
              <a:gd name="adj1" fmla="val -1712"/>
              <a:gd name="adj2" fmla="val 1328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God</a:t>
            </a:r>
          </a:p>
        </p:txBody>
      </p:sp>
      <p:sp>
        <p:nvSpPr>
          <p:cNvPr id="25" name="Left-Right Arrow 24">
            <a:extLst>
              <a:ext uri="{FF2B5EF4-FFF2-40B4-BE49-F238E27FC236}">
                <a16:creationId xmlns:a16="http://schemas.microsoft.com/office/drawing/2014/main" xmlns="" id="{8C748A01-1204-56F0-11F7-0EFCCDF3547C}"/>
              </a:ext>
            </a:extLst>
          </p:cNvPr>
          <p:cNvSpPr/>
          <p:nvPr/>
        </p:nvSpPr>
        <p:spPr>
          <a:xfrm>
            <a:off x="1536436" y="3170581"/>
            <a:ext cx="9217704" cy="2594115"/>
          </a:xfrm>
          <a:prstGeom prst="leftRightArrow">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latin typeface="Century Gothic" panose="020B0502020202020204" pitchFamily="34" charset="0"/>
              </a:rPr>
              <a:t>Infinite Separation</a:t>
            </a:r>
          </a:p>
        </p:txBody>
      </p:sp>
    </p:spTree>
    <p:extLst>
      <p:ext uri="{BB962C8B-B14F-4D97-AF65-F5344CB8AC3E}">
        <p14:creationId xmlns:p14="http://schemas.microsoft.com/office/powerpoint/2010/main" val="4002280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0.70"/>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338A5A-D6B2-5004-E048-6A4EFE0F7FCE}"/>
              </a:ext>
            </a:extLst>
          </p:cNvPr>
          <p:cNvSpPr/>
          <p:nvPr/>
        </p:nvSpPr>
        <p:spPr>
          <a:xfrm>
            <a:off x="564876" y="5506278"/>
            <a:ext cx="477078" cy="1351722"/>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60C09C1-3A31-73C1-19BD-CFF0FD0D6194}"/>
              </a:ext>
            </a:extLst>
          </p:cNvPr>
          <p:cNvSpPr/>
          <p:nvPr/>
        </p:nvSpPr>
        <p:spPr>
          <a:xfrm>
            <a:off x="11151713" y="0"/>
            <a:ext cx="494481" cy="6857999"/>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25E3C86D-0D8F-7158-00FA-476BF44CE242}"/>
              </a:ext>
            </a:extLst>
          </p:cNvPr>
          <p:cNvSpPr txBox="1"/>
          <p:nvPr/>
        </p:nvSpPr>
        <p:spPr>
          <a:xfrm>
            <a:off x="178904" y="198781"/>
            <a:ext cx="4573685"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Century Gothic" panose="020B0502020202020204" pitchFamily="34" charset="0"/>
              </a:rPr>
              <a:t>Goodness</a:t>
            </a:r>
          </a:p>
        </p:txBody>
      </p:sp>
      <p:sp>
        <p:nvSpPr>
          <p:cNvPr id="23" name="TextBox 22">
            <a:extLst>
              <a:ext uri="{FF2B5EF4-FFF2-40B4-BE49-F238E27FC236}">
                <a16:creationId xmlns:a16="http://schemas.microsoft.com/office/drawing/2014/main" xmlns="" id="{A45AD51D-1D1F-72CD-0F75-F2B082A4DBC6}"/>
              </a:ext>
            </a:extLst>
          </p:cNvPr>
          <p:cNvSpPr txBox="1"/>
          <p:nvPr/>
        </p:nvSpPr>
        <p:spPr>
          <a:xfrm rot="16200000">
            <a:off x="-1576169" y="4697055"/>
            <a:ext cx="3737113"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LESS GOOD</a:t>
            </a:r>
          </a:p>
        </p:txBody>
      </p:sp>
      <p:sp>
        <p:nvSpPr>
          <p:cNvPr id="24" name="TextBox 23">
            <a:extLst>
              <a:ext uri="{FF2B5EF4-FFF2-40B4-BE49-F238E27FC236}">
                <a16:creationId xmlns:a16="http://schemas.microsoft.com/office/drawing/2014/main" xmlns="" id="{17222FC7-8D75-DC37-165C-B71DE53E3D6D}"/>
              </a:ext>
            </a:extLst>
          </p:cNvPr>
          <p:cNvSpPr txBox="1"/>
          <p:nvPr/>
        </p:nvSpPr>
        <p:spPr>
          <a:xfrm rot="16200000">
            <a:off x="9985120" y="4577785"/>
            <a:ext cx="3906924" cy="584775"/>
          </a:xfrm>
          <a:prstGeom prst="rect">
            <a:avLst/>
          </a:prstGeom>
          <a:noFill/>
        </p:spPr>
        <p:txBody>
          <a:bodyPr wrap="square" rtlCol="0">
            <a:spAutoFit/>
          </a:bodyPr>
          <a:lstStyle/>
          <a:p>
            <a:pPr algn="ctr"/>
            <a:r>
              <a:rPr lang="en-US" sz="3200" spc="600" dirty="0">
                <a:solidFill>
                  <a:schemeClr val="bg1"/>
                </a:solidFill>
                <a:effectLst>
                  <a:outerShdw blurRad="38100" dist="38100" dir="2700000" algn="tl">
                    <a:srgbClr val="000000">
                      <a:alpha val="43137"/>
                    </a:srgbClr>
                  </a:outerShdw>
                </a:effectLst>
                <a:latin typeface="Century Gothic" panose="020B0502020202020204" pitchFamily="34" charset="0"/>
              </a:rPr>
              <a:t>PERFECTION</a:t>
            </a:r>
          </a:p>
        </p:txBody>
      </p:sp>
      <p:sp>
        <p:nvSpPr>
          <p:cNvPr id="26" name="Rounded Rectangular Callout 25">
            <a:extLst>
              <a:ext uri="{FF2B5EF4-FFF2-40B4-BE49-F238E27FC236}">
                <a16:creationId xmlns:a16="http://schemas.microsoft.com/office/drawing/2014/main" xmlns="" id="{04FEF70A-714A-7AA6-F1B8-FC38F7D44355}"/>
              </a:ext>
            </a:extLst>
          </p:cNvPr>
          <p:cNvSpPr/>
          <p:nvPr/>
        </p:nvSpPr>
        <p:spPr>
          <a:xfrm>
            <a:off x="114290" y="2435087"/>
            <a:ext cx="2575914" cy="735494"/>
          </a:xfrm>
          <a:prstGeom prst="wedgeRoundRectCallout">
            <a:avLst>
              <a:gd name="adj1" fmla="val -26421"/>
              <a:gd name="adj2" fmla="val 3625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You</a:t>
            </a:r>
          </a:p>
        </p:txBody>
      </p:sp>
      <p:sp>
        <p:nvSpPr>
          <p:cNvPr id="35" name="Rounded Rectangular Callout 34">
            <a:extLst>
              <a:ext uri="{FF2B5EF4-FFF2-40B4-BE49-F238E27FC236}">
                <a16:creationId xmlns:a16="http://schemas.microsoft.com/office/drawing/2014/main" xmlns="" id="{C933A890-5F11-9113-A8C3-DE502B50B022}"/>
              </a:ext>
            </a:extLst>
          </p:cNvPr>
          <p:cNvSpPr/>
          <p:nvPr/>
        </p:nvSpPr>
        <p:spPr>
          <a:xfrm>
            <a:off x="10119216" y="94636"/>
            <a:ext cx="2202619" cy="964097"/>
          </a:xfrm>
          <a:prstGeom prst="wedgeRoundRectCallout">
            <a:avLst>
              <a:gd name="adj1" fmla="val -1712"/>
              <a:gd name="adj2" fmla="val 1328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3600" dirty="0">
                <a:solidFill>
                  <a:schemeClr val="tx1"/>
                </a:solidFill>
                <a:effectLst>
                  <a:outerShdw blurRad="38100" dist="38100" dir="2700000" algn="tl">
                    <a:srgbClr val="000000">
                      <a:alpha val="43137"/>
                    </a:srgbClr>
                  </a:outerShdw>
                </a:effectLst>
                <a:latin typeface="Century Gothic" panose="020B0502020202020204" pitchFamily="34" charset="0"/>
              </a:rPr>
              <a:t>God</a:t>
            </a:r>
          </a:p>
        </p:txBody>
      </p:sp>
      <p:sp>
        <p:nvSpPr>
          <p:cNvPr id="25" name="Left-Right Arrow 24">
            <a:extLst>
              <a:ext uri="{FF2B5EF4-FFF2-40B4-BE49-F238E27FC236}">
                <a16:creationId xmlns:a16="http://schemas.microsoft.com/office/drawing/2014/main" xmlns="" id="{8C748A01-1204-56F0-11F7-0EFCCDF3547C}"/>
              </a:ext>
            </a:extLst>
          </p:cNvPr>
          <p:cNvSpPr/>
          <p:nvPr/>
        </p:nvSpPr>
        <p:spPr>
          <a:xfrm>
            <a:off x="1536436" y="3170581"/>
            <a:ext cx="9217704" cy="2594115"/>
          </a:xfrm>
          <a:prstGeom prst="leftRightArrow">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effectLst>
                  <a:outerShdw blurRad="38100" dist="38100" dir="2700000" algn="tl">
                    <a:srgbClr val="000000">
                      <a:alpha val="43137"/>
                    </a:srgbClr>
                  </a:outerShdw>
                </a:effectLst>
                <a:latin typeface="Century Gothic" panose="020B0502020202020204" pitchFamily="34" charset="0"/>
              </a:rPr>
              <a:t>Infinite Separation</a:t>
            </a:r>
          </a:p>
        </p:txBody>
      </p:sp>
      <p:sp>
        <p:nvSpPr>
          <p:cNvPr id="33" name="Rectangle 32">
            <a:extLst>
              <a:ext uri="{FF2B5EF4-FFF2-40B4-BE49-F238E27FC236}">
                <a16:creationId xmlns:a16="http://schemas.microsoft.com/office/drawing/2014/main" xmlns="" id="{1A390541-5457-DF82-A0E4-55070F3B33AD}"/>
              </a:ext>
            </a:extLst>
          </p:cNvPr>
          <p:cNvSpPr/>
          <p:nvPr/>
        </p:nvSpPr>
        <p:spPr>
          <a:xfrm>
            <a:off x="146395"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Religion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Humans work to please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Made up standards that allow some degree of achievement.</a:t>
            </a:r>
          </a:p>
          <a:p>
            <a:pPr marL="685800" indent="-685800">
              <a:lnSpc>
                <a:spcPct val="80000"/>
              </a:lnSpc>
              <a:buFont typeface="Arial" panose="020B0604020202020204" pitchFamily="34" charset="0"/>
              <a:buChar char="•"/>
            </a:pPr>
            <a:r>
              <a:rPr lang="en-US" sz="4000" b="1" dirty="0">
                <a:effectLst>
                  <a:outerShdw blurRad="38100" dist="38100" dir="2700000" algn="tl">
                    <a:srgbClr val="000000">
                      <a:alpha val="43137"/>
                    </a:srgbClr>
                  </a:outerShdw>
                </a:effectLst>
                <a:latin typeface="Century Gothic" panose="020B0502020202020204" pitchFamily="34" charset="0"/>
              </a:rPr>
              <a:t>Nothing</a:t>
            </a:r>
            <a:r>
              <a:rPr lang="en-US" sz="4000" dirty="0">
                <a:effectLst>
                  <a:outerShdw blurRad="38100" dist="38100" dir="2700000" algn="tl">
                    <a:srgbClr val="000000">
                      <a:alpha val="43137"/>
                    </a:srgbClr>
                  </a:outerShdw>
                </a:effectLst>
                <a:latin typeface="Century Gothic" panose="020B0502020202020204" pitchFamily="34" charset="0"/>
              </a:rPr>
              <a:t> free.</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
        <p:nvSpPr>
          <p:cNvPr id="36" name="Rectangle 35">
            <a:extLst>
              <a:ext uri="{FF2B5EF4-FFF2-40B4-BE49-F238E27FC236}">
                <a16:creationId xmlns:a16="http://schemas.microsoft.com/office/drawing/2014/main" xmlns="" id="{44F086AE-5550-CC10-0C9D-BB147928D7C2}"/>
              </a:ext>
            </a:extLst>
          </p:cNvPr>
          <p:cNvSpPr/>
          <p:nvPr/>
        </p:nvSpPr>
        <p:spPr>
          <a:xfrm>
            <a:off x="6187480"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Biblical Spirituality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Impossible to please God with our deeds.</a:t>
            </a:r>
          </a:p>
          <a:p>
            <a:pPr marL="685800" indent="-685800">
              <a:lnSpc>
                <a:spcPct val="80000"/>
              </a:lnSpc>
              <a:buFont typeface="Arial" panose="020B0604020202020204" pitchFamily="34" charset="0"/>
              <a:buChar char="•"/>
            </a:pPr>
            <a:r>
              <a:rPr lang="en-US" sz="4000" i="1" u="sng" dirty="0">
                <a:effectLst>
                  <a:outerShdw blurRad="38100" dist="38100" dir="2700000" algn="tl">
                    <a:srgbClr val="000000">
                      <a:alpha val="43137"/>
                    </a:srgbClr>
                  </a:outerShdw>
                </a:effectLst>
                <a:latin typeface="Century Gothic" panose="020B0502020202020204" pitchFamily="34" charset="0"/>
              </a:rPr>
              <a:t>Impossible</a:t>
            </a:r>
            <a:r>
              <a:rPr lang="en-US" sz="4000" dirty="0">
                <a:effectLst>
                  <a:outerShdw blurRad="38100" dist="38100" dir="2700000" algn="tl">
                    <a:srgbClr val="000000">
                      <a:alpha val="43137"/>
                    </a:srgbClr>
                  </a:outerShdw>
                </a:effectLst>
                <a:latin typeface="Century Gothic" panose="020B0502020202020204" pitchFamily="34" charset="0"/>
              </a:rPr>
              <a:t> standards that no person is capable of achieving.</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God gives </a:t>
            </a:r>
            <a:r>
              <a:rPr lang="en-US" sz="4000" i="1" dirty="0">
                <a:effectLst>
                  <a:outerShdw blurRad="38100" dist="38100" dir="2700000" algn="tl">
                    <a:srgbClr val="000000">
                      <a:alpha val="43137"/>
                    </a:srgbClr>
                  </a:outerShdw>
                </a:effectLst>
                <a:latin typeface="Century Gothic" panose="020B0502020202020204" pitchFamily="34" charset="0"/>
              </a:rPr>
              <a:t>complete forgiveness</a:t>
            </a:r>
            <a:r>
              <a:rPr lang="en-US" sz="4000" dirty="0">
                <a:effectLst>
                  <a:outerShdw blurRad="38100" dist="38100" dir="2700000" algn="tl">
                    <a:srgbClr val="000000">
                      <a:alpha val="43137"/>
                    </a:srgbClr>
                  </a:outerShdw>
                </a:effectLst>
                <a:latin typeface="Century Gothic" panose="020B0502020202020204" pitchFamily="34" charset="0"/>
              </a:rPr>
              <a:t> as a </a:t>
            </a:r>
            <a:r>
              <a:rPr lang="en-US" sz="4000" b="1" dirty="0">
                <a:effectLst>
                  <a:outerShdw blurRad="38100" dist="38100" dir="2700000" algn="tl">
                    <a:srgbClr val="000000">
                      <a:alpha val="43137"/>
                    </a:srgbClr>
                  </a:outerShdw>
                </a:effectLst>
                <a:latin typeface="Century Gothic" panose="020B0502020202020204" pitchFamily="34" charset="0"/>
              </a:rPr>
              <a:t>gift</a:t>
            </a:r>
            <a:r>
              <a:rPr lang="en-US" sz="4000" dirty="0">
                <a:effectLst>
                  <a:outerShdw blurRad="38100" dist="38100" dir="2700000" algn="tl">
                    <a:srgbClr val="000000">
                      <a:alpha val="43137"/>
                    </a:srgbClr>
                  </a:outerShdw>
                </a:effectLst>
                <a:latin typeface="Century Gothic" panose="020B0502020202020204" pitchFamily="34" charset="0"/>
              </a:rPr>
              <a:t>!</a:t>
            </a:r>
          </a:p>
          <a:p>
            <a:pPr marL="685800" indent="-685800">
              <a:lnSpc>
                <a:spcPct val="80000"/>
              </a:lnSpc>
              <a:buFont typeface="Arial" panose="020B0604020202020204" pitchFamily="34" charset="0"/>
              <a:buChar char="•"/>
            </a:pPr>
            <a:endParaRPr lang="en-US" sz="40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02388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ppt_x</p:attrName>
                                        </p:attrNameLst>
                                      </p:cBhvr>
                                      <p:tavLst>
                                        <p:tav tm="0">
                                          <p:val>
                                            <p:strVal val="#ppt_x+#ppt_w*1.125000"/>
                                          </p:val>
                                        </p:tav>
                                        <p:tav tm="100000">
                                          <p:val>
                                            <p:strVal val="#ppt_x"/>
                                          </p:val>
                                        </p:tav>
                                      </p:tavLst>
                                    </p:anim>
                                    <p:animEffect transition="in" filter="wipe(left)">
                                      <p:cBhvr>
                                        <p:cTn id="12" dur="500"/>
                                        <p:tgtEl>
                                          <p:spTgt spid="36"/>
                                        </p:tgtEl>
                                      </p:cBhvr>
                                    </p:animEffect>
                                  </p:childTnLst>
                                </p:cTn>
                              </p:par>
                              <p:par>
                                <p:cTn id="13" presetID="9" presetClass="entr" presetSubtype="0" fill="hold"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dissolve">
                                      <p:cBhvr>
                                        <p:cTn id="15" dur="500"/>
                                        <p:tgtEl>
                                          <p:spTgt spid="33">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3">
                                            <p:txEl>
                                              <p:pRg st="1" end="1"/>
                                            </p:txEl>
                                          </p:spTgt>
                                        </p:tgtEl>
                                        <p:attrNameLst>
                                          <p:attrName>style.visibility</p:attrName>
                                        </p:attrNameLst>
                                      </p:cBhvr>
                                      <p:to>
                                        <p:strVal val="visible"/>
                                      </p:to>
                                    </p:set>
                                    <p:animEffect transition="in" filter="dissolve">
                                      <p:cBhvr>
                                        <p:cTn id="18" dur="500"/>
                                        <p:tgtEl>
                                          <p:spTgt spid="3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dissolve">
                                      <p:cBhvr>
                                        <p:cTn id="21" dur="500"/>
                                        <p:tgtEl>
                                          <p:spTgt spid="33">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6">
                                            <p:txEl>
                                              <p:pRg st="0" end="0"/>
                                            </p:txEl>
                                          </p:spTgt>
                                        </p:tgtEl>
                                        <p:attrNameLst>
                                          <p:attrName>style.visibility</p:attrName>
                                        </p:attrNameLst>
                                      </p:cBhvr>
                                      <p:to>
                                        <p:strVal val="visible"/>
                                      </p:to>
                                    </p:set>
                                    <p:animEffect transition="in" filter="dissolve">
                                      <p:cBhvr>
                                        <p:cTn id="24" dur="500"/>
                                        <p:tgtEl>
                                          <p:spTgt spid="36">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dissolve">
                                      <p:cBhvr>
                                        <p:cTn id="27" dur="500"/>
                                        <p:tgtEl>
                                          <p:spTgt spid="36">
                                            <p:txEl>
                                              <p:pRg st="1" end="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6">
                                            <p:txEl>
                                              <p:pRg st="2" end="2"/>
                                            </p:txEl>
                                          </p:spTgt>
                                        </p:tgtEl>
                                        <p:attrNameLst>
                                          <p:attrName>style.visibility</p:attrName>
                                        </p:attrNameLst>
                                      </p:cBhvr>
                                      <p:to>
                                        <p:strVal val="visible"/>
                                      </p:to>
                                    </p:set>
                                    <p:animEffect transition="in" filter="dissolve">
                                      <p:cBhvr>
                                        <p:cTn id="30" dur="500"/>
                                        <p:tgtEl>
                                          <p:spTgt spid="3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3">
                                            <p:txEl>
                                              <p:pRg st="3" end="3"/>
                                            </p:txEl>
                                          </p:spTgt>
                                        </p:tgtEl>
                                        <p:attrNameLst>
                                          <p:attrName>style.visibility</p:attrName>
                                        </p:attrNameLst>
                                      </p:cBhvr>
                                      <p:to>
                                        <p:strVal val="visible"/>
                                      </p:to>
                                    </p:set>
                                    <p:animEffect transition="in" filter="dissolve">
                                      <p:cBhvr>
                                        <p:cTn id="35" dur="500"/>
                                        <p:tgtEl>
                                          <p:spTgt spid="3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6">
                                            <p:txEl>
                                              <p:pRg st="3" end="3"/>
                                            </p:txEl>
                                          </p:spTgt>
                                        </p:tgtEl>
                                        <p:attrNameLst>
                                          <p:attrName>style.visibility</p:attrName>
                                        </p:attrNameLst>
                                      </p:cBhvr>
                                      <p:to>
                                        <p:strVal val="visible"/>
                                      </p:to>
                                    </p:set>
                                    <p:animEffect transition="in" filter="dissolve">
                                      <p:cBhvr>
                                        <p:cTn id="40"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8-9</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For by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grace</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you are saved through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faith</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and this is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not</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from yourselves, it is the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gift</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of God; it is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not from works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so that </a:t>
            </a:r>
            <a:r>
              <a:rPr lang="en-US" sz="4800" u="sng" dirty="0">
                <a:solidFill>
                  <a:srgbClr val="FFC000"/>
                </a:solidFill>
                <a:effectLst>
                  <a:outerShdw blurRad="38100" dist="38100" dir="2700000" algn="tl">
                    <a:srgbClr val="000000">
                      <a:alpha val="43137"/>
                    </a:srgbClr>
                  </a:outerShdw>
                </a:effectLst>
                <a:latin typeface="Century Gothic" panose="020B0502020202020204" pitchFamily="34" charset="0"/>
              </a:rPr>
              <a:t>no one can boast</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xmlns="" id="{18DDBA26-99A3-EB6B-0E30-2186EB7CEE57}"/>
              </a:ext>
            </a:extLst>
          </p:cNvPr>
          <p:cNvSpPr/>
          <p:nvPr/>
        </p:nvSpPr>
        <p:spPr>
          <a:xfrm>
            <a:off x="146395"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Religion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Humans work to please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Made up standards that allow some degree of achievement.</a:t>
            </a:r>
          </a:p>
          <a:p>
            <a:pPr marL="685800" indent="-685800">
              <a:lnSpc>
                <a:spcPct val="80000"/>
              </a:lnSpc>
              <a:buFont typeface="Arial" panose="020B0604020202020204" pitchFamily="34" charset="0"/>
              <a:buChar char="•"/>
            </a:pPr>
            <a:r>
              <a:rPr lang="en-US" sz="4000" b="1" dirty="0">
                <a:effectLst>
                  <a:outerShdw blurRad="38100" dist="38100" dir="2700000" algn="tl">
                    <a:srgbClr val="000000">
                      <a:alpha val="43137"/>
                    </a:srgbClr>
                  </a:outerShdw>
                </a:effectLst>
                <a:latin typeface="Century Gothic" panose="020B0502020202020204" pitchFamily="34" charset="0"/>
              </a:rPr>
              <a:t>Nothing</a:t>
            </a:r>
            <a:r>
              <a:rPr lang="en-US" sz="4000" dirty="0">
                <a:effectLst>
                  <a:outerShdw blurRad="38100" dist="38100" dir="2700000" algn="tl">
                    <a:srgbClr val="000000">
                      <a:alpha val="43137"/>
                    </a:srgbClr>
                  </a:outerShdw>
                </a:effectLst>
                <a:latin typeface="Century Gothic" panose="020B0502020202020204" pitchFamily="34" charset="0"/>
              </a:rPr>
              <a:t> free.</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Based on your </a:t>
            </a:r>
            <a:r>
              <a:rPr lang="en-US" sz="4000" b="1" dirty="0">
                <a:effectLst>
                  <a:outerShdw blurRad="38100" dist="38100" dir="2700000" algn="tl">
                    <a:srgbClr val="000000">
                      <a:alpha val="43137"/>
                    </a:srgbClr>
                  </a:outerShdw>
                </a:effectLst>
                <a:latin typeface="Century Gothic" panose="020B0502020202020204" pitchFamily="34" charset="0"/>
              </a:rPr>
              <a:t>performance</a:t>
            </a:r>
            <a:r>
              <a:rPr lang="en-US" sz="4000" dirty="0">
                <a:effectLst>
                  <a:outerShdw blurRad="38100" dist="38100" dir="2700000" algn="tl">
                    <a:srgbClr val="000000">
                      <a:alpha val="43137"/>
                    </a:srgbClr>
                  </a:outerShdw>
                </a:effectLst>
                <a:latin typeface="Century Gothic" panose="020B0502020202020204" pitchFamily="34" charset="0"/>
              </a:rPr>
              <a:t>.</a:t>
            </a:r>
          </a:p>
        </p:txBody>
      </p:sp>
      <p:sp>
        <p:nvSpPr>
          <p:cNvPr id="3" name="Rectangle 2">
            <a:extLst>
              <a:ext uri="{FF2B5EF4-FFF2-40B4-BE49-F238E27FC236}">
                <a16:creationId xmlns:a16="http://schemas.microsoft.com/office/drawing/2014/main" xmlns="" id="{2793337D-E50C-4C7B-C6B0-D46D1EC602DA}"/>
              </a:ext>
            </a:extLst>
          </p:cNvPr>
          <p:cNvSpPr/>
          <p:nvPr/>
        </p:nvSpPr>
        <p:spPr>
          <a:xfrm>
            <a:off x="6187480" y="1466181"/>
            <a:ext cx="5974703" cy="5311835"/>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Biblical Spirituality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Impossible to please God with our deeds.</a:t>
            </a:r>
          </a:p>
          <a:p>
            <a:pPr marL="685800" indent="-685800">
              <a:lnSpc>
                <a:spcPct val="80000"/>
              </a:lnSpc>
              <a:buFont typeface="Arial" panose="020B0604020202020204" pitchFamily="34" charset="0"/>
              <a:buChar char="•"/>
            </a:pPr>
            <a:r>
              <a:rPr lang="en-US" sz="4000" i="1" u="sng" dirty="0">
                <a:effectLst>
                  <a:outerShdw blurRad="38100" dist="38100" dir="2700000" algn="tl">
                    <a:srgbClr val="000000">
                      <a:alpha val="43137"/>
                    </a:srgbClr>
                  </a:outerShdw>
                </a:effectLst>
                <a:latin typeface="Century Gothic" panose="020B0502020202020204" pitchFamily="34" charset="0"/>
              </a:rPr>
              <a:t>Impossible</a:t>
            </a:r>
            <a:r>
              <a:rPr lang="en-US" sz="4000" dirty="0">
                <a:effectLst>
                  <a:outerShdw blurRad="38100" dist="38100" dir="2700000" algn="tl">
                    <a:srgbClr val="000000">
                      <a:alpha val="43137"/>
                    </a:srgbClr>
                  </a:outerShdw>
                </a:effectLst>
                <a:latin typeface="Century Gothic" panose="020B0502020202020204" pitchFamily="34" charset="0"/>
              </a:rPr>
              <a:t> standards that no person is capable of achieving.</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God gives </a:t>
            </a:r>
            <a:r>
              <a:rPr lang="en-US" sz="4000" i="1" dirty="0">
                <a:effectLst>
                  <a:outerShdw blurRad="38100" dist="38100" dir="2700000" algn="tl">
                    <a:srgbClr val="000000">
                      <a:alpha val="43137"/>
                    </a:srgbClr>
                  </a:outerShdw>
                </a:effectLst>
                <a:latin typeface="Century Gothic" panose="020B0502020202020204" pitchFamily="34" charset="0"/>
              </a:rPr>
              <a:t>complete forgiveness</a:t>
            </a:r>
            <a:r>
              <a:rPr lang="en-US" sz="4000" dirty="0">
                <a:effectLst>
                  <a:outerShdw blurRad="38100" dist="38100" dir="2700000" algn="tl">
                    <a:srgbClr val="000000">
                      <a:alpha val="43137"/>
                    </a:srgbClr>
                  </a:outerShdw>
                </a:effectLst>
                <a:latin typeface="Century Gothic" panose="020B0502020202020204" pitchFamily="34" charset="0"/>
              </a:rPr>
              <a:t> as a </a:t>
            </a:r>
            <a:r>
              <a:rPr lang="en-US" sz="4000" b="1" dirty="0">
                <a:effectLst>
                  <a:outerShdw blurRad="38100" dist="38100" dir="2700000" algn="tl">
                    <a:srgbClr val="000000">
                      <a:alpha val="43137"/>
                    </a:srgbClr>
                  </a:outerShdw>
                </a:effectLst>
                <a:latin typeface="Century Gothic" panose="020B0502020202020204" pitchFamily="34" charset="0"/>
              </a:rPr>
              <a:t>gift</a:t>
            </a:r>
            <a:r>
              <a:rPr lang="en-US" sz="4000" dirty="0">
                <a:effectLst>
                  <a:outerShdw blurRad="38100" dist="38100" dir="2700000" algn="tl">
                    <a:srgbClr val="000000">
                      <a:alpha val="43137"/>
                    </a:srgbClr>
                  </a:outerShdw>
                </a:effectLst>
                <a:latin typeface="Century Gothic" panose="020B0502020202020204" pitchFamily="34" charset="0"/>
              </a:rPr>
              <a:t>!</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Based on </a:t>
            </a:r>
            <a:r>
              <a:rPr lang="en-US" sz="4000" b="1" u="sng" dirty="0">
                <a:effectLst>
                  <a:outerShdw blurRad="38100" dist="38100" dir="2700000" algn="tl">
                    <a:srgbClr val="000000">
                      <a:alpha val="43137"/>
                    </a:srgbClr>
                  </a:outerShdw>
                </a:effectLst>
                <a:latin typeface="Century Gothic" panose="020B0502020202020204" pitchFamily="34" charset="0"/>
              </a:rPr>
              <a:t>GRACE</a:t>
            </a:r>
            <a:r>
              <a:rPr lang="en-US" sz="4000" b="1" dirty="0">
                <a:effectLst>
                  <a:outerShdw blurRad="38100" dist="38100" dir="2700000" algn="tl">
                    <a:srgbClr val="000000">
                      <a:alpha val="43137"/>
                    </a:srgbClr>
                  </a:outerShdw>
                </a:effectLst>
                <a:latin typeface="Century Gothic" panose="020B0502020202020204" pitchFamily="34" charset="0"/>
              </a:rPr>
              <a:t>.</a:t>
            </a:r>
          </a:p>
        </p:txBody>
      </p:sp>
    </p:spTree>
    <p:extLst>
      <p:ext uri="{BB962C8B-B14F-4D97-AF65-F5344CB8AC3E}">
        <p14:creationId xmlns:p14="http://schemas.microsoft.com/office/powerpoint/2010/main" val="28295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dissolve">
                                      <p:cBhvr>
                                        <p:cTn id="15" dur="500"/>
                                        <p:tgtEl>
                                          <p:spTgt spid="2">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dissolve">
                                      <p:cBhvr>
                                        <p:cTn id="18" dur="500"/>
                                        <p:tgtEl>
                                          <p:spTgt spid="2">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dissolve">
                                      <p:cBhvr>
                                        <p:cTn id="21" dur="500"/>
                                        <p:tgtEl>
                                          <p:spTgt spid="2">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dissolve">
                                      <p:cBhvr>
                                        <p:cTn id="24" dur="500"/>
                                        <p:tgtEl>
                                          <p:spTgt spid="2">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ssolve">
                                      <p:cBhvr>
                                        <p:cTn id="27" dur="500"/>
                                        <p:tgtEl>
                                          <p:spTgt spid="3">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dissolve">
                                      <p:cBhvr>
                                        <p:cTn id="30" dur="500"/>
                                        <p:tgtEl>
                                          <p:spTgt spid="3">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ssolve">
                                      <p:cBhvr>
                                        <p:cTn id="33" dur="500"/>
                                        <p:tgtEl>
                                          <p:spTgt spid="3">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ssolv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dissolve">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dissolve">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10</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For we are his creative work, having been created in Christ Jesus for good works that God prepared beforehand so we may do them.</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960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10. For we are his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creative work</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having been created in Christ Jesus for good works that God prepared beforehand so we may do them.</a:t>
            </a:r>
          </a:p>
        </p:txBody>
      </p:sp>
      <p:sp>
        <p:nvSpPr>
          <p:cNvPr id="2" name="Rounded Rectangle 1">
            <a:extLst>
              <a:ext uri="{FF2B5EF4-FFF2-40B4-BE49-F238E27FC236}">
                <a16:creationId xmlns:a16="http://schemas.microsoft.com/office/drawing/2014/main" xmlns="" id="{83DF51D0-FF3D-E368-56B7-8351FB0507BA}"/>
              </a:ext>
            </a:extLst>
          </p:cNvPr>
          <p:cNvSpPr/>
          <p:nvPr/>
        </p:nvSpPr>
        <p:spPr>
          <a:xfrm>
            <a:off x="2533650" y="1191735"/>
            <a:ext cx="9658350" cy="2207448"/>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err="1">
                <a:effectLst>
                  <a:outerShdw blurRad="38100" dist="38100" dir="2700000" algn="tl">
                    <a:srgbClr val="000000">
                      <a:alpha val="43137"/>
                    </a:srgbClr>
                  </a:outerShdw>
                </a:effectLst>
                <a:latin typeface="Century Gothic" panose="020B0502020202020204" pitchFamily="34" charset="0"/>
              </a:rPr>
              <a:t>poiēma</a:t>
            </a:r>
            <a:r>
              <a:rPr lang="en-US" sz="4800" b="1" dirty="0">
                <a:effectLst>
                  <a:outerShdw blurRad="38100" dist="38100" dir="2700000" algn="tl">
                    <a:srgbClr val="000000">
                      <a:alpha val="43137"/>
                    </a:srgbClr>
                  </a:outerShdw>
                </a:effectLst>
                <a:latin typeface="Century Gothic" panose="020B0502020202020204" pitchFamily="34" charset="0"/>
              </a:rPr>
              <a:t> (</a:t>
            </a:r>
            <a:r>
              <a:rPr lang="el-GR" sz="4800" b="1" dirty="0">
                <a:effectLst>
                  <a:outerShdw blurRad="38100" dist="38100" dir="2700000" algn="tl">
                    <a:srgbClr val="000000">
                      <a:alpha val="43137"/>
                    </a:srgbClr>
                  </a:outerShdw>
                </a:effectLst>
                <a:latin typeface="Century Gothic" panose="020B0502020202020204" pitchFamily="34" charset="0"/>
              </a:rPr>
              <a:t>ποίημα)</a:t>
            </a:r>
            <a:r>
              <a:rPr lang="en-US" sz="4800" b="1" dirty="0">
                <a:effectLst>
                  <a:outerShdw blurRad="38100" dist="38100" dir="2700000" algn="tl">
                    <a:srgbClr val="000000">
                      <a:alpha val="43137"/>
                    </a:srgbClr>
                  </a:outerShdw>
                </a:effectLst>
                <a:latin typeface="Century Gothic" panose="020B0502020202020204" pitchFamily="34" charset="0"/>
              </a:rPr>
              <a:t>:</a:t>
            </a:r>
            <a:r>
              <a:rPr lang="el-GR" sz="4800" b="1" dirty="0">
                <a:effectLst>
                  <a:outerShdw blurRad="38100" dist="38100" dir="2700000" algn="tl">
                    <a:srgbClr val="000000">
                      <a:alpha val="43137"/>
                    </a:srgbClr>
                  </a:outerShdw>
                </a:effectLst>
                <a:latin typeface="Century Gothic" panose="020B0502020202020204" pitchFamily="34" charset="0"/>
              </a:rPr>
              <a:t> </a:t>
            </a:r>
            <a:r>
              <a:rPr lang="en-US" sz="4800" dirty="0">
                <a:effectLst>
                  <a:outerShdw blurRad="38100" dist="38100" dir="2700000" algn="tl">
                    <a:srgbClr val="000000">
                      <a:alpha val="43137"/>
                    </a:srgbClr>
                  </a:outerShdw>
                </a:effectLst>
                <a:latin typeface="Century Gothic" panose="020B0502020202020204" pitchFamily="34" charset="0"/>
              </a:rPr>
              <a:t>that which is made; a created work;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a new creation</a:t>
            </a:r>
          </a:p>
        </p:txBody>
      </p:sp>
      <p:sp>
        <p:nvSpPr>
          <p:cNvPr id="5" name="Rounded Rectangle 4">
            <a:extLst>
              <a:ext uri="{FF2B5EF4-FFF2-40B4-BE49-F238E27FC236}">
                <a16:creationId xmlns:a16="http://schemas.microsoft.com/office/drawing/2014/main" xmlns="" id="{C847E088-A62A-AEE6-91F6-0CC8D0DDA9B6}"/>
              </a:ext>
            </a:extLst>
          </p:cNvPr>
          <p:cNvSpPr/>
          <p:nvPr/>
        </p:nvSpPr>
        <p:spPr>
          <a:xfrm>
            <a:off x="7048500" y="5666264"/>
            <a:ext cx="5143500" cy="957543"/>
          </a:xfrm>
          <a:prstGeom prst="roundRect">
            <a:avLst>
              <a:gd name="adj" fmla="val 50000"/>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effectLst>
                  <a:outerShdw blurRad="38100" dist="38100" dir="2700000" algn="tl">
                    <a:srgbClr val="000000">
                      <a:alpha val="43137"/>
                    </a:srgbClr>
                  </a:outerShdw>
                </a:effectLst>
                <a:latin typeface="Century Gothic" panose="020B0502020202020204" pitchFamily="34" charset="0"/>
              </a:rPr>
              <a:t>2 Corinthians 5:17</a:t>
            </a:r>
          </a:p>
        </p:txBody>
      </p:sp>
      <p:sp>
        <p:nvSpPr>
          <p:cNvPr id="3" name="Rounded Rectangle 2">
            <a:extLst>
              <a:ext uri="{FF2B5EF4-FFF2-40B4-BE49-F238E27FC236}">
                <a16:creationId xmlns:a16="http://schemas.microsoft.com/office/drawing/2014/main" xmlns="" id="{AFE4B068-6643-DF71-4585-6A1AF8650024}"/>
              </a:ext>
            </a:extLst>
          </p:cNvPr>
          <p:cNvSpPr/>
          <p:nvPr/>
        </p:nvSpPr>
        <p:spPr>
          <a:xfrm>
            <a:off x="1055330" y="3600175"/>
            <a:ext cx="8088669" cy="2207448"/>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dirty="0">
                <a:effectLst>
                  <a:outerShdw blurRad="38100" dist="38100" dir="2700000" algn="tl">
                    <a:srgbClr val="000000">
                      <a:alpha val="43137"/>
                    </a:srgbClr>
                  </a:outerShdw>
                </a:effectLst>
                <a:latin typeface="Century Gothic" panose="020B0502020202020204" pitchFamily="34" charset="0"/>
              </a:rPr>
              <a:t>Life actually </a:t>
            </a:r>
            <a:r>
              <a:rPr lang="en-US" sz="6000" b="1" i="1" dirty="0">
                <a:effectLst>
                  <a:outerShdw blurRad="38100" dist="38100" dir="2700000" algn="tl">
                    <a:srgbClr val="000000">
                      <a:alpha val="43137"/>
                    </a:srgbClr>
                  </a:outerShdw>
                </a:effectLst>
                <a:latin typeface="Century Gothic" panose="020B0502020202020204" pitchFamily="34" charset="0"/>
              </a:rPr>
              <a:t>begins</a:t>
            </a:r>
            <a:r>
              <a:rPr lang="en-US" sz="6000" b="1" dirty="0">
                <a:effectLst>
                  <a:outerShdw blurRad="38100" dist="38100" dir="2700000" algn="tl">
                    <a:srgbClr val="000000">
                      <a:alpha val="43137"/>
                    </a:srgbClr>
                  </a:outerShdw>
                </a:effectLst>
                <a:latin typeface="Century Gothic" panose="020B0502020202020204" pitchFamily="34" charset="0"/>
              </a:rPr>
              <a:t> </a:t>
            </a:r>
            <a:r>
              <a:rPr lang="en-US" sz="6000" dirty="0">
                <a:effectLst>
                  <a:outerShdw blurRad="38100" dist="38100" dir="2700000" algn="tl">
                    <a:srgbClr val="000000">
                      <a:alpha val="43137"/>
                    </a:srgbClr>
                  </a:outerShdw>
                </a:effectLst>
                <a:latin typeface="Century Gothic" panose="020B0502020202020204" pitchFamily="34" charset="0"/>
              </a:rPr>
              <a:t>at this point!</a:t>
            </a:r>
          </a:p>
        </p:txBody>
      </p:sp>
    </p:spTree>
    <p:extLst>
      <p:ext uri="{BB962C8B-B14F-4D97-AF65-F5344CB8AC3E}">
        <p14:creationId xmlns:p14="http://schemas.microsoft.com/office/powerpoint/2010/main" val="32525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10</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For we are his creative work, having been created in Christ Jesus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for good works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that God prepared beforehand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so we may do them</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ounded Rectangle 1">
            <a:extLst>
              <a:ext uri="{FF2B5EF4-FFF2-40B4-BE49-F238E27FC236}">
                <a16:creationId xmlns:a16="http://schemas.microsoft.com/office/drawing/2014/main" xmlns="" id="{8AA48EA3-23C0-335F-EBAB-F8BA9E8780A5}"/>
              </a:ext>
            </a:extLst>
          </p:cNvPr>
          <p:cNvSpPr/>
          <p:nvPr/>
        </p:nvSpPr>
        <p:spPr>
          <a:xfrm>
            <a:off x="2824495" y="3389479"/>
            <a:ext cx="8844044" cy="2568409"/>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dirty="0">
                <a:effectLst>
                  <a:outerShdw blurRad="38100" dist="38100" dir="2700000" algn="tl">
                    <a:srgbClr val="000000">
                      <a:alpha val="43137"/>
                    </a:srgbClr>
                  </a:outerShdw>
                </a:effectLst>
                <a:latin typeface="Century Gothic" panose="020B0502020202020204" pitchFamily="34" charset="0"/>
              </a:rPr>
              <a:t>Notice, unlike religion, this comes </a:t>
            </a:r>
            <a:r>
              <a:rPr lang="en-US" sz="6000" b="1" i="1" dirty="0">
                <a:effectLst>
                  <a:outerShdw blurRad="38100" dist="38100" dir="2700000" algn="tl">
                    <a:srgbClr val="000000">
                      <a:alpha val="43137"/>
                    </a:srgbClr>
                  </a:outerShdw>
                </a:effectLst>
                <a:latin typeface="Century Gothic" panose="020B0502020202020204" pitchFamily="34" charset="0"/>
              </a:rPr>
              <a:t>after</a:t>
            </a:r>
            <a:r>
              <a:rPr lang="en-US" sz="6000" dirty="0">
                <a:effectLst>
                  <a:outerShdw blurRad="38100" dist="38100" dir="2700000" algn="tl">
                    <a:srgbClr val="000000">
                      <a:alpha val="43137"/>
                    </a:srgbClr>
                  </a:outerShdw>
                </a:effectLst>
                <a:latin typeface="Century Gothic" panose="020B0502020202020204" pitchFamily="34" charset="0"/>
              </a:rPr>
              <a:t> our forgiveness.</a:t>
            </a:r>
          </a:p>
        </p:txBody>
      </p:sp>
    </p:spTree>
    <p:extLst>
      <p:ext uri="{BB962C8B-B14F-4D97-AF65-F5344CB8AC3E}">
        <p14:creationId xmlns:p14="http://schemas.microsoft.com/office/powerpoint/2010/main" val="6127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3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B896BF-50E5-14DB-054E-689C4CD3FEB1}"/>
              </a:ext>
            </a:extLst>
          </p:cNvPr>
          <p:cNvSpPr txBox="1"/>
          <p:nvPr/>
        </p:nvSpPr>
        <p:spPr>
          <a:xfrm>
            <a:off x="337930" y="159026"/>
            <a:ext cx="114300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Century Gothic" panose="020B0502020202020204" pitchFamily="34" charset="0"/>
              </a:rPr>
              <a:t>Final Thoughts…</a:t>
            </a:r>
          </a:p>
        </p:txBody>
      </p:sp>
      <p:sp>
        <p:nvSpPr>
          <p:cNvPr id="3" name="TextBox 2">
            <a:extLst>
              <a:ext uri="{FF2B5EF4-FFF2-40B4-BE49-F238E27FC236}">
                <a16:creationId xmlns:a16="http://schemas.microsoft.com/office/drawing/2014/main" xmlns="" id="{41A01C65-F3E6-1DC6-2A46-D97E4157A851}"/>
              </a:ext>
            </a:extLst>
          </p:cNvPr>
          <p:cNvSpPr txBox="1"/>
          <p:nvPr/>
        </p:nvSpPr>
        <p:spPr>
          <a:xfrm>
            <a:off x="337930" y="1470991"/>
            <a:ext cx="11430000" cy="5262979"/>
          </a:xfrm>
          <a:prstGeom prst="rect">
            <a:avLst/>
          </a:prstGeom>
          <a:noFill/>
        </p:spPr>
        <p:txBody>
          <a:bodyPr wrap="square" rtlCol="0">
            <a:spAutoFit/>
          </a:bodyPr>
          <a:lstStyle/>
          <a:p>
            <a:pPr marL="285750" indent="-285750">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In order to understand how desperately we need a savior we must understand </a:t>
            </a:r>
            <a:r>
              <a:rPr lang="en-US" sz="4800" i="1" u="sng" dirty="0">
                <a:solidFill>
                  <a:schemeClr val="bg1"/>
                </a:solidFill>
                <a:effectLst>
                  <a:outerShdw blurRad="38100" dist="38100" dir="2700000" algn="tl">
                    <a:srgbClr val="000000">
                      <a:alpha val="43137"/>
                    </a:srgbClr>
                  </a:outerShdw>
                </a:effectLst>
                <a:latin typeface="Century Gothic" panose="020B0502020202020204" pitchFamily="34" charset="0"/>
              </a:rPr>
              <a:t>our own need</a:t>
            </a:r>
            <a:r>
              <a:rPr lang="en-US" sz="4800" i="1" dirty="0">
                <a:solidFill>
                  <a:schemeClr val="bg1"/>
                </a:solidFill>
                <a:effectLst>
                  <a:outerShdw blurRad="38100" dist="38100" dir="2700000" algn="tl">
                    <a:srgbClr val="000000">
                      <a:alpha val="43137"/>
                    </a:srgbClr>
                  </a:outerShdw>
                </a:effectLst>
                <a:latin typeface="Century Gothic" panose="020B0502020202020204" pitchFamily="34" charset="0"/>
              </a:rPr>
              <a:t>!</a:t>
            </a:r>
          </a:p>
          <a:p>
            <a:pPr marL="285750" indent="-285750">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Only the God of the Bible offers a solution to our problem.</a:t>
            </a:r>
          </a:p>
          <a:p>
            <a:pPr marL="285750" indent="-285750">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Jesus alone can save you; there is nothing you </a:t>
            </a:r>
            <a:r>
              <a:rPr lang="en-US" sz="4800">
                <a:solidFill>
                  <a:schemeClr val="bg1"/>
                </a:solidFill>
                <a:effectLst>
                  <a:outerShdw blurRad="38100" dist="38100" dir="2700000" algn="tl">
                    <a:srgbClr val="000000">
                      <a:alpha val="43137"/>
                    </a:srgbClr>
                  </a:outerShdw>
                </a:effectLst>
                <a:latin typeface="Century Gothic" panose="020B0502020202020204" pitchFamily="34" charset="0"/>
              </a:rPr>
              <a:t>can </a:t>
            </a:r>
            <a:r>
              <a:rPr lang="en-US" sz="4800" smtClean="0">
                <a:solidFill>
                  <a:schemeClr val="bg1"/>
                </a:solidFill>
                <a:effectLst>
                  <a:outerShdw blurRad="38100" dist="38100" dir="2700000" algn="tl">
                    <a:srgbClr val="000000">
                      <a:alpha val="43137"/>
                    </a:srgbClr>
                  </a:outerShdw>
                </a:effectLst>
                <a:latin typeface="Century Gothic" panose="020B0502020202020204" pitchFamily="34" charset="0"/>
              </a:rPr>
              <a:t>do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but turn to Him.</a:t>
            </a:r>
          </a:p>
        </p:txBody>
      </p:sp>
    </p:spTree>
    <p:extLst>
      <p:ext uri="{BB962C8B-B14F-4D97-AF65-F5344CB8AC3E}">
        <p14:creationId xmlns:p14="http://schemas.microsoft.com/office/powerpoint/2010/main" val="156403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7"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8" name="Picture 3" descr="Low Angle View Of Clouds In Sky">
            <a:extLst>
              <a:ext uri="{FF2B5EF4-FFF2-40B4-BE49-F238E27FC236}">
                <a16:creationId xmlns:a16="http://schemas.microsoft.com/office/drawing/2014/main" xmlns="" id="{45F3903A-616D-1F3E-A4A6-27552AC2CCD7}"/>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r="-1"/>
          <a:stretch/>
        </p:blipFill>
        <p:spPr>
          <a:xfrm>
            <a:off x="3048" y="10"/>
            <a:ext cx="12188952" cy="6856614"/>
          </a:xfrm>
          <a:prstGeom prst="rect">
            <a:avLst/>
          </a:prstGeom>
        </p:spPr>
      </p:pic>
      <p:grpSp>
        <p:nvGrpSpPr>
          <p:cNvPr id="19"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0000"/>
              <a:extLst>
                <a:ext uri="{28A0092B-C50C-407E-A947-70E740481C1C}">
                  <a14:useLocalDpi xmlns:a14="http://schemas.microsoft.com/office/drawing/2010/main"/>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screen">
              <a:alphaModFix amt="5000"/>
              <a:extLst>
                <a:ext uri="{28A0092B-C50C-407E-A947-70E740481C1C}">
                  <a14:useLocalDpi xmlns:a14="http://schemas.microsoft.com/office/drawing/2010/main"/>
                </a:ext>
              </a:extLst>
            </a:blip>
            <a:srcRect/>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xmlns="" id="{7E02BDA3-F0BD-6683-BCFF-665746DA8E07}"/>
              </a:ext>
            </a:extLst>
          </p:cNvPr>
          <p:cNvSpPr>
            <a:spLocks noGrp="1"/>
          </p:cNvSpPr>
          <p:nvPr>
            <p:ph type="ctrTitle"/>
          </p:nvPr>
        </p:nvSpPr>
        <p:spPr>
          <a:xfrm>
            <a:off x="204787" y="744909"/>
            <a:ext cx="11782426" cy="3145855"/>
          </a:xfrm>
        </p:spPr>
        <p:txBody>
          <a:bodyPr anchor="b">
            <a:noAutofit/>
          </a:bodyPr>
          <a:lstStyle/>
          <a:p>
            <a:r>
              <a:rPr lang="en-US" sz="14900" b="1" dirty="0">
                <a:solidFill>
                  <a:srgbClr val="FFFFFF"/>
                </a:solidFill>
                <a:effectLst>
                  <a:outerShdw blurRad="38100" dist="38100" dir="2700000" algn="tl">
                    <a:srgbClr val="000000">
                      <a:alpha val="43137"/>
                    </a:srgbClr>
                  </a:outerShdw>
                </a:effectLst>
                <a:latin typeface="Baskerville Old Face" panose="02020602080505020303" pitchFamily="18" charset="77"/>
              </a:rPr>
              <a:t>EPHESIANS</a:t>
            </a:r>
          </a:p>
        </p:txBody>
      </p:sp>
      <p:sp>
        <p:nvSpPr>
          <p:cNvPr id="6" name="TextBox 5">
            <a:extLst>
              <a:ext uri="{FF2B5EF4-FFF2-40B4-BE49-F238E27FC236}">
                <a16:creationId xmlns:a16="http://schemas.microsoft.com/office/drawing/2014/main" xmlns="" id="{471DABA4-CD3E-5D71-0DD2-B4F6D46B39BA}"/>
              </a:ext>
            </a:extLst>
          </p:cNvPr>
          <p:cNvSpPr txBox="1"/>
          <p:nvPr/>
        </p:nvSpPr>
        <p:spPr>
          <a:xfrm>
            <a:off x="6672263" y="3600450"/>
            <a:ext cx="531495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Experiences?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Baskerville Old Face" panose="02020602080505020303" pitchFamily="18" charset="77"/>
                <a:ea typeface="+mn-ea"/>
                <a:cs typeface="+mn-cs"/>
              </a:rPr>
              <a:t>Questions?</a:t>
            </a:r>
          </a:p>
        </p:txBody>
      </p:sp>
    </p:spTree>
    <p:extLst>
      <p:ext uri="{BB962C8B-B14F-4D97-AF65-F5344CB8AC3E}">
        <p14:creationId xmlns:p14="http://schemas.microsoft.com/office/powerpoint/2010/main" val="638182321"/>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2:1-2. And although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 were dead in your offenses and sins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which you formerly lived according to this world’s present path…</a:t>
            </a:r>
          </a:p>
        </p:txBody>
      </p:sp>
      <p:sp>
        <p:nvSpPr>
          <p:cNvPr id="3" name="Rectangle 2">
            <a:extLst>
              <a:ext uri="{FF2B5EF4-FFF2-40B4-BE49-F238E27FC236}">
                <a16:creationId xmlns:a16="http://schemas.microsoft.com/office/drawing/2014/main" xmlns="" id="{F8797C8D-D178-6F1C-DE74-9461F31C00EC}"/>
              </a:ext>
            </a:extLst>
          </p:cNvPr>
          <p:cNvSpPr/>
          <p:nvPr/>
        </p:nvSpPr>
        <p:spPr>
          <a:xfrm>
            <a:off x="541176" y="1845976"/>
            <a:ext cx="11650824" cy="3920341"/>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dirty="0">
                <a:effectLst>
                  <a:outerShdw blurRad="38100" dist="38100" dir="2700000" algn="tl">
                    <a:srgbClr val="000000">
                      <a:alpha val="43137"/>
                    </a:srgbClr>
                  </a:outerShdw>
                </a:effectLst>
                <a:latin typeface="Century Gothic" panose="020B0502020202020204" pitchFamily="34" charset="0"/>
              </a:rPr>
              <a:t>(Rom. 6:17,19, 21,23</a:t>
            </a:r>
            <a:r>
              <a:rPr lang="en-US" sz="4800" dirty="0">
                <a:effectLst>
                  <a:outerShdw blurRad="38100" dist="38100" dir="2700000" algn="tl">
                    <a:srgbClr val="000000">
                      <a:alpha val="43137"/>
                    </a:srgbClr>
                  </a:outerShdw>
                </a:effectLst>
                <a:latin typeface="Century Gothic" panose="020B0502020202020204" pitchFamily="34" charset="0"/>
                <a:sym typeface="Wingdings" pitchFamily="2" charset="2"/>
              </a:rPr>
              <a:t>) You were slaves to sin…you let yourselves be slaves to impurity and lawlessness, which led ever deeper into sin…for the end of those things is death…and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sym typeface="Wingdings" pitchFamily="2" charset="2"/>
              </a:rPr>
              <a:t>the payoff of sin is death</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sym typeface="Wingdings" pitchFamily="2" charset="2"/>
              </a:rPr>
              <a:t>.</a:t>
            </a:r>
            <a:endPar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1882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2:1-2. And although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 were dead in your offenses and sins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which you formerly lived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according to this world’s present path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5" name="Rounded Rectangle 4">
            <a:extLst>
              <a:ext uri="{FF2B5EF4-FFF2-40B4-BE49-F238E27FC236}">
                <a16:creationId xmlns:a16="http://schemas.microsoft.com/office/drawing/2014/main" xmlns="" id="{BFED3DB3-D4E6-7617-769E-E974321E0338}"/>
              </a:ext>
            </a:extLst>
          </p:cNvPr>
          <p:cNvSpPr/>
          <p:nvPr/>
        </p:nvSpPr>
        <p:spPr>
          <a:xfrm>
            <a:off x="4739951" y="2738535"/>
            <a:ext cx="6700740" cy="2376994"/>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Something is </a:t>
            </a: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TERRIBLY</a:t>
            </a: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wrong!</a:t>
            </a:r>
          </a:p>
        </p:txBody>
      </p:sp>
      <p:sp>
        <p:nvSpPr>
          <p:cNvPr id="7" name="Rectangle 6">
            <a:extLst>
              <a:ext uri="{FF2B5EF4-FFF2-40B4-BE49-F238E27FC236}">
                <a16:creationId xmlns:a16="http://schemas.microsoft.com/office/drawing/2014/main" xmlns="" id="{A5BF7EAE-63CD-00C6-3CBF-CDB6ACCAEF6A}"/>
              </a:ext>
            </a:extLst>
          </p:cNvPr>
          <p:cNvSpPr/>
          <p:nvPr/>
        </p:nvSpPr>
        <p:spPr>
          <a:xfrm>
            <a:off x="128588" y="3429000"/>
            <a:ext cx="6900862" cy="329565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The Fall</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Total depravity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All life affected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All areas of humanity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Distorted view of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Headed for destruction</a:t>
            </a:r>
          </a:p>
        </p:txBody>
      </p:sp>
    </p:spTree>
    <p:extLst>
      <p:ext uri="{BB962C8B-B14F-4D97-AF65-F5344CB8AC3E}">
        <p14:creationId xmlns:p14="http://schemas.microsoft.com/office/powerpoint/2010/main" val="92203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ssolv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dissolv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dissolve">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dissolv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dissolve">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2…according to the ruler of the domain of the air, the ruler of the spirit that is now energizing the sons of disobedience,</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xmlns="" id="{434306E8-F31C-D96A-8D61-C12371E974F1}"/>
              </a:ext>
            </a:extLst>
          </p:cNvPr>
          <p:cNvSpPr/>
          <p:nvPr/>
        </p:nvSpPr>
        <p:spPr>
          <a:xfrm>
            <a:off x="5048250" y="2734389"/>
            <a:ext cx="6438900" cy="100965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effectLst>
                  <a:outerShdw blurRad="38100" dist="38100" dir="2700000" algn="tl">
                    <a:srgbClr val="000000">
                      <a:alpha val="43137"/>
                    </a:srgbClr>
                  </a:outerShdw>
                </a:effectLst>
                <a:latin typeface="Century Gothic" panose="020B0502020202020204" pitchFamily="34" charset="0"/>
              </a:rPr>
              <a:t>Spiritual enslavement</a:t>
            </a:r>
          </a:p>
        </p:txBody>
      </p:sp>
      <p:sp>
        <p:nvSpPr>
          <p:cNvPr id="3" name="Rounded Rectangle 2">
            <a:extLst>
              <a:ext uri="{FF2B5EF4-FFF2-40B4-BE49-F238E27FC236}">
                <a16:creationId xmlns:a16="http://schemas.microsoft.com/office/drawing/2014/main" xmlns="" id="{21395FBB-43F5-C4D4-BEB6-7FCFA826B980}"/>
              </a:ext>
            </a:extLst>
          </p:cNvPr>
          <p:cNvSpPr/>
          <p:nvPr/>
        </p:nvSpPr>
        <p:spPr>
          <a:xfrm>
            <a:off x="1494855" y="4046571"/>
            <a:ext cx="7106789" cy="1803331"/>
          </a:xfrm>
          <a:prstGeom prst="roundRect">
            <a:avLst>
              <a:gd name="adj" fmla="val 50000"/>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effectLst>
                  <a:outerShdw blurRad="38100" dist="38100" dir="2700000" algn="tl">
                    <a:srgbClr val="000000">
                      <a:alpha val="43137"/>
                    </a:srgbClr>
                  </a:outerShdw>
                </a:effectLst>
                <a:latin typeface="Century Gothic" panose="020B0502020202020204" pitchFamily="34" charset="0"/>
              </a:rPr>
              <a:t>(Gen. 3:4) “Surely you will not die”</a:t>
            </a:r>
          </a:p>
        </p:txBody>
      </p:sp>
    </p:spTree>
    <p:extLst>
      <p:ext uri="{BB962C8B-B14F-4D97-AF65-F5344CB8AC3E}">
        <p14:creationId xmlns:p14="http://schemas.microsoft.com/office/powerpoint/2010/main" val="361019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3. among whom all of us also formerly lived out our lives in the cravings of our flesh, indulging the desires of the flesh and the mind, and were by nature children of wrath even as the rest …</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7959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among whom all of us also formerly lived out our lives in the cravings of our flesh,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indulging the desires of the flesh and the mind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were by nature children of wrath even as the rest …</a:t>
            </a:r>
          </a:p>
        </p:txBody>
      </p:sp>
      <p:sp>
        <p:nvSpPr>
          <p:cNvPr id="2" name="Rectangle 1">
            <a:extLst>
              <a:ext uri="{FF2B5EF4-FFF2-40B4-BE49-F238E27FC236}">
                <a16:creationId xmlns:a16="http://schemas.microsoft.com/office/drawing/2014/main" xmlns="" id="{DCDE3B17-36CE-9532-8BA8-FE95AFC5AF78}"/>
              </a:ext>
            </a:extLst>
          </p:cNvPr>
          <p:cNvSpPr/>
          <p:nvPr/>
        </p:nvSpPr>
        <p:spPr>
          <a:xfrm>
            <a:off x="0" y="3284376"/>
            <a:ext cx="12192000" cy="3573624"/>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4400" b="0" i="0" u="none" strike="noStrike" kern="1200" cap="none"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(1 Jn. 2:16-17</a:t>
            </a:r>
            <a:r>
              <a:rPr lang="en-US" sz="4400" dirty="0">
                <a:solidFill>
                  <a:srgbClr val="FFFFFF"/>
                </a:solidFill>
                <a:effectLst>
                  <a:outerShdw blurRad="38100" dist="38100" dir="2700000" algn="tl">
                    <a:srgbClr val="000000">
                      <a:alpha val="43137"/>
                    </a:srgbClr>
                  </a:outerShdw>
                </a:effectLst>
                <a:latin typeface="Century Gothic" panose="020B0502020202020204" pitchFamily="34" charset="0"/>
              </a:rPr>
              <a:t>) For the </a:t>
            </a:r>
            <a:r>
              <a:rPr lang="en-US" sz="4400" dirty="0">
                <a:solidFill>
                  <a:schemeClr val="bg1"/>
                </a:solidFill>
                <a:effectLst>
                  <a:outerShdw blurRad="38100" dist="38100" dir="2700000" algn="tl">
                    <a:srgbClr val="000000">
                      <a:alpha val="43137"/>
                    </a:srgbClr>
                  </a:outerShdw>
                </a:effectLst>
                <a:latin typeface="Century Gothic" panose="020B0502020202020204" pitchFamily="34" charset="0"/>
              </a:rPr>
              <a:t>world offers only a </a:t>
            </a:r>
            <a:r>
              <a:rPr lang="en-US" sz="4400" b="1" u="sng" dirty="0">
                <a:solidFill>
                  <a:srgbClr val="FFC000"/>
                </a:solidFill>
                <a:effectLst>
                  <a:outerShdw blurRad="38100" dist="38100" dir="2700000" algn="tl">
                    <a:srgbClr val="000000">
                      <a:alpha val="43137"/>
                    </a:srgbClr>
                  </a:outerShdw>
                </a:effectLst>
                <a:latin typeface="Century Gothic" panose="020B0502020202020204" pitchFamily="34" charset="0"/>
              </a:rPr>
              <a:t>craving for physical pleasure</a:t>
            </a:r>
            <a:r>
              <a:rPr lang="en-US" sz="4400" dirty="0">
                <a:solidFill>
                  <a:srgbClr val="FFFFFF"/>
                </a:solidFill>
                <a:effectLst>
                  <a:outerShdw blurRad="38100" dist="38100" dir="2700000" algn="tl">
                    <a:srgbClr val="000000">
                      <a:alpha val="43137"/>
                    </a:srgbClr>
                  </a:outerShdw>
                </a:effectLst>
                <a:latin typeface="Century Gothic" panose="020B0502020202020204" pitchFamily="34" charset="0"/>
              </a:rPr>
              <a:t>, a </a:t>
            </a:r>
            <a:r>
              <a:rPr lang="en-US" sz="4400" b="1" u="sng" dirty="0">
                <a:solidFill>
                  <a:srgbClr val="FFC000"/>
                </a:solidFill>
                <a:effectLst>
                  <a:outerShdw blurRad="38100" dist="38100" dir="2700000" algn="tl">
                    <a:srgbClr val="000000">
                      <a:alpha val="43137"/>
                    </a:srgbClr>
                  </a:outerShdw>
                </a:effectLst>
                <a:latin typeface="Century Gothic" panose="020B0502020202020204" pitchFamily="34" charset="0"/>
              </a:rPr>
              <a:t>craving for everything we see</a:t>
            </a:r>
            <a:r>
              <a:rPr lang="en-US" sz="4400" dirty="0">
                <a:solidFill>
                  <a:srgbClr val="FFFFFF"/>
                </a:solidFill>
                <a:effectLst>
                  <a:outerShdw blurRad="38100" dist="38100" dir="2700000" algn="tl">
                    <a:srgbClr val="000000">
                      <a:alpha val="43137"/>
                    </a:srgbClr>
                  </a:outerShdw>
                </a:effectLst>
                <a:latin typeface="Century Gothic" panose="020B0502020202020204" pitchFamily="34" charset="0"/>
              </a:rPr>
              <a:t>, and </a:t>
            </a:r>
            <a:r>
              <a:rPr lang="en-US" sz="4400" b="1" u="sng" dirty="0">
                <a:solidFill>
                  <a:srgbClr val="FFC000"/>
                </a:solidFill>
                <a:effectLst>
                  <a:outerShdw blurRad="38100" dist="38100" dir="2700000" algn="tl">
                    <a:srgbClr val="000000">
                      <a:alpha val="43137"/>
                    </a:srgbClr>
                  </a:outerShdw>
                </a:effectLst>
                <a:latin typeface="Century Gothic" panose="020B0502020202020204" pitchFamily="34" charset="0"/>
              </a:rPr>
              <a:t>pride in our achievements and possessions</a:t>
            </a:r>
            <a:r>
              <a:rPr lang="en-US" sz="4400" dirty="0">
                <a:solidFill>
                  <a:srgbClr val="FFFFFF"/>
                </a:solidFill>
                <a:effectLst>
                  <a:outerShdw blurRad="38100" dist="38100" dir="2700000" algn="tl">
                    <a:srgbClr val="000000">
                      <a:alpha val="43137"/>
                    </a:srgbClr>
                  </a:outerShdw>
                </a:effectLst>
                <a:latin typeface="Century Gothic" panose="020B0502020202020204" pitchFamily="34" charset="0"/>
              </a:rPr>
              <a:t>…this world is fading away, along with everything that people crave.</a:t>
            </a:r>
            <a:endParaRPr kumimoji="0" lang="en-US" sz="4400" b="0" i="0" u="none" strike="noStrike" kern="1200" cap="none"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50464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among whom all of us also formerly lived out our lives in the cravings of our flesh, indulging the desires of the flesh and the mind, and were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nature </a:t>
            </a:r>
            <a:r>
              <a:rPr kumimoji="0" lang="en-US" sz="4800" b="1" i="0"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children of wrath</a:t>
            </a:r>
            <a:r>
              <a:rPr kumimoji="0" lang="en-US" sz="4800" b="0" i="0"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even as the rest …</a:t>
            </a:r>
          </a:p>
        </p:txBody>
      </p:sp>
      <p:sp>
        <p:nvSpPr>
          <p:cNvPr id="2" name="Rounded Rectangle 1">
            <a:extLst>
              <a:ext uri="{FF2B5EF4-FFF2-40B4-BE49-F238E27FC236}">
                <a16:creationId xmlns:a16="http://schemas.microsoft.com/office/drawing/2014/main" xmlns="" id="{15C3F8D9-2494-157F-BDF4-20332CB8843E}"/>
              </a:ext>
            </a:extLst>
          </p:cNvPr>
          <p:cNvSpPr/>
          <p:nvPr/>
        </p:nvSpPr>
        <p:spPr>
          <a:xfrm>
            <a:off x="2483791" y="3856468"/>
            <a:ext cx="9658350" cy="2671012"/>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physis (</a:t>
            </a:r>
            <a:r>
              <a:rPr lang="el-GR" sz="4800" b="1" dirty="0">
                <a:effectLst>
                  <a:outerShdw blurRad="38100" dist="38100" dir="2700000" algn="tl">
                    <a:srgbClr val="000000">
                      <a:alpha val="43137"/>
                    </a:srgbClr>
                  </a:outerShdw>
                </a:effectLst>
                <a:latin typeface="Century Gothic" panose="020B0502020202020204" pitchFamily="34" charset="0"/>
              </a:rPr>
              <a:t>φύσις)</a:t>
            </a:r>
            <a:r>
              <a:rPr lang="en-US" sz="4800" b="1" dirty="0">
                <a:effectLst>
                  <a:outerShdw blurRad="38100" dist="38100" dir="2700000" algn="tl">
                    <a:srgbClr val="000000">
                      <a:alpha val="43137"/>
                    </a:srgbClr>
                  </a:outerShdw>
                </a:effectLst>
                <a:latin typeface="Century Gothic" panose="020B0502020202020204" pitchFamily="34" charset="0"/>
              </a:rPr>
              <a:t>:</a:t>
            </a:r>
            <a:r>
              <a:rPr lang="el-GR" sz="4800" b="1" dirty="0">
                <a:effectLst>
                  <a:outerShdw blurRad="38100" dist="38100" dir="2700000" algn="tl">
                    <a:srgbClr val="000000">
                      <a:alpha val="43137"/>
                    </a:srgbClr>
                  </a:outerShdw>
                </a:effectLst>
                <a:latin typeface="Century Gothic" panose="020B0502020202020204" pitchFamily="34" charset="0"/>
              </a:rPr>
              <a:t> </a:t>
            </a:r>
            <a:r>
              <a:rPr lang="en-US" sz="4800" dirty="0">
                <a:effectLst>
                  <a:outerShdw blurRad="38100" dist="38100" dir="2700000" algn="tl">
                    <a:srgbClr val="000000">
                      <a:alpha val="43137"/>
                    </a:srgbClr>
                  </a:outerShdw>
                </a:effectLst>
                <a:latin typeface="Century Gothic" panose="020B0502020202020204" pitchFamily="34" charset="0"/>
              </a:rPr>
              <a:t>our condition or circumstance; </a:t>
            </a:r>
            <a:r>
              <a:rPr lang="en-US" sz="4800" b="1" dirty="0">
                <a:solidFill>
                  <a:srgbClr val="FFC000"/>
                </a:solidFill>
                <a:effectLst>
                  <a:outerShdw blurRad="38100" dist="38100" dir="2700000" algn="tl">
                    <a:srgbClr val="000000">
                      <a:alpha val="43137"/>
                    </a:srgbClr>
                  </a:outerShdw>
                </a:effectLst>
                <a:latin typeface="Century Gothic" panose="020B0502020202020204" pitchFamily="34" charset="0"/>
              </a:rPr>
              <a:t>determined by birth or nature</a:t>
            </a:r>
            <a:r>
              <a:rPr lang="en-US" sz="4800" dirty="0">
                <a:effectLst>
                  <a:outerShdw blurRad="38100" dist="38100" dir="2700000" algn="tl">
                    <a:srgbClr val="000000">
                      <a:alpha val="43137"/>
                    </a:srgbClr>
                  </a:outerShdw>
                </a:effectLst>
                <a:latin typeface="Century Gothic" panose="020B0502020202020204" pitchFamily="34" charset="0"/>
              </a:rPr>
              <a:t>; our inherited character.</a:t>
            </a:r>
          </a:p>
        </p:txBody>
      </p:sp>
      <p:sp>
        <p:nvSpPr>
          <p:cNvPr id="3" name="Rounded Rectangle 2">
            <a:extLst>
              <a:ext uri="{FF2B5EF4-FFF2-40B4-BE49-F238E27FC236}">
                <a16:creationId xmlns:a16="http://schemas.microsoft.com/office/drawing/2014/main" xmlns="" id="{E15E585F-22CB-121F-C3D2-44E467B65DDB}"/>
              </a:ext>
            </a:extLst>
          </p:cNvPr>
          <p:cNvSpPr/>
          <p:nvPr/>
        </p:nvSpPr>
        <p:spPr>
          <a:xfrm>
            <a:off x="559837" y="653142"/>
            <a:ext cx="6307494" cy="1996751"/>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6000" b="1" dirty="0">
                <a:effectLst>
                  <a:outerShdw blurRad="38100" dist="38100" dir="2700000" algn="tl">
                    <a:srgbClr val="000000">
                      <a:alpha val="43137"/>
                    </a:srgbClr>
                  </a:outerShdw>
                </a:effectLst>
                <a:latin typeface="Century Gothic" panose="020B0502020202020204" pitchFamily="34" charset="0"/>
              </a:rPr>
              <a:t>Incredibly </a:t>
            </a:r>
            <a:r>
              <a:rPr lang="en-US" sz="6000" b="1" i="1" dirty="0">
                <a:effectLst>
                  <a:outerShdw blurRad="38100" dist="38100" dir="2700000" algn="tl">
                    <a:srgbClr val="000000">
                      <a:alpha val="43137"/>
                    </a:srgbClr>
                  </a:outerShdw>
                </a:effectLst>
                <a:latin typeface="Century Gothic" panose="020B0502020202020204" pitchFamily="34" charset="0"/>
              </a:rPr>
              <a:t>negative</a:t>
            </a:r>
            <a:r>
              <a:rPr lang="en-US" sz="6000" b="1" dirty="0">
                <a:effectLst>
                  <a:outerShdw blurRad="38100" dist="38100" dir="2700000" algn="tl">
                    <a:srgbClr val="000000">
                      <a:alpha val="43137"/>
                    </a:srgbClr>
                  </a:outerShdw>
                </a:effectLst>
                <a:latin typeface="Century Gothic" panose="020B0502020202020204" pitchFamily="34" charset="0"/>
              </a:rPr>
              <a:t> view!</a:t>
            </a:r>
          </a:p>
        </p:txBody>
      </p:sp>
    </p:spTree>
    <p:extLst>
      <p:ext uri="{BB962C8B-B14F-4D97-AF65-F5344CB8AC3E}">
        <p14:creationId xmlns:p14="http://schemas.microsoft.com/office/powerpoint/2010/main" val="39385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AVOYE LET PLAIN:1.0" pitchFamily="2" charset="0"/>
                <a:ea typeface="+mn-ea"/>
                <a:cs typeface="+mn-cs"/>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among whom all of us also formerly lived out our lives in the cravings of our flesh, indulging the desires of the flesh and the mind, and were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nature </a:t>
            </a: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children of wrath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even as the rest …</a:t>
            </a:r>
          </a:p>
        </p:txBody>
      </p:sp>
      <p:sp>
        <p:nvSpPr>
          <p:cNvPr id="2" name="Rounded Rectangle 1">
            <a:extLst>
              <a:ext uri="{FF2B5EF4-FFF2-40B4-BE49-F238E27FC236}">
                <a16:creationId xmlns:a16="http://schemas.microsoft.com/office/drawing/2014/main" xmlns="" id="{15C3F8D9-2494-157F-BDF4-20332CB8843E}"/>
              </a:ext>
            </a:extLst>
          </p:cNvPr>
          <p:cNvSpPr/>
          <p:nvPr/>
        </p:nvSpPr>
        <p:spPr>
          <a:xfrm>
            <a:off x="2483791" y="3856468"/>
            <a:ext cx="9658350" cy="2671012"/>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physis (</a:t>
            </a:r>
            <a:r>
              <a:rPr kumimoji="0" lang="el-GR"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φύσις)</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r>
              <a:rPr kumimoji="0" lang="el-GR"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our condition or circumstance; </a:t>
            </a: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determined by birth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our inherited character.</a:t>
            </a:r>
          </a:p>
        </p:txBody>
      </p:sp>
      <p:sp>
        <p:nvSpPr>
          <p:cNvPr id="3" name="Rounded Rectangle 2">
            <a:extLst>
              <a:ext uri="{FF2B5EF4-FFF2-40B4-BE49-F238E27FC236}">
                <a16:creationId xmlns:a16="http://schemas.microsoft.com/office/drawing/2014/main" xmlns="" id="{E15E585F-22CB-121F-C3D2-44E467B65DDB}"/>
              </a:ext>
            </a:extLst>
          </p:cNvPr>
          <p:cNvSpPr/>
          <p:nvPr/>
        </p:nvSpPr>
        <p:spPr>
          <a:xfrm>
            <a:off x="559837" y="653142"/>
            <a:ext cx="6307494" cy="1996751"/>
          </a:xfrm>
          <a:prstGeom prst="roundRect">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But, is it </a:t>
            </a:r>
            <a:r>
              <a:rPr kumimoji="0" lang="en-US" sz="7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true?</a:t>
            </a:r>
            <a:endPar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xmlns="" id="{B1D8CA32-D059-377F-F056-76F6C352ED42}"/>
              </a:ext>
            </a:extLst>
          </p:cNvPr>
          <p:cNvSpPr/>
          <p:nvPr/>
        </p:nvSpPr>
        <p:spPr>
          <a:xfrm>
            <a:off x="311797" y="4012423"/>
            <a:ext cx="5974703" cy="2671012"/>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Atheism</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Animism/Polytheism</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Pantheism/Monism</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Christianity/Judaism</a:t>
            </a:r>
          </a:p>
        </p:txBody>
      </p:sp>
      <p:sp>
        <p:nvSpPr>
          <p:cNvPr id="7" name="Rectangle 6">
            <a:extLst>
              <a:ext uri="{FF2B5EF4-FFF2-40B4-BE49-F238E27FC236}">
                <a16:creationId xmlns:a16="http://schemas.microsoft.com/office/drawing/2014/main" xmlns="" id="{31F3C87D-4CF2-A641-7CDC-CDFB5A6D53EE}"/>
              </a:ext>
            </a:extLst>
          </p:cNvPr>
          <p:cNvSpPr/>
          <p:nvPr/>
        </p:nvSpPr>
        <p:spPr>
          <a:xfrm>
            <a:off x="1371600" y="174564"/>
            <a:ext cx="10820400" cy="3399059"/>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4400" b="0" i="0" u="none" strike="noStrike" kern="1200" cap="none"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(Gen. 3:17-19</a:t>
            </a:r>
            <a:r>
              <a:rPr lang="en-US" sz="4400" dirty="0">
                <a:solidFill>
                  <a:srgbClr val="FFFFFF"/>
                </a:solidFill>
                <a:effectLst>
                  <a:outerShdw blurRad="38100" dist="38100" dir="2700000" algn="tl">
                    <a:srgbClr val="000000">
                      <a:alpha val="43137"/>
                    </a:srgbClr>
                  </a:outerShdw>
                </a:effectLst>
                <a:latin typeface="Century Gothic" panose="020B0502020202020204" pitchFamily="34" charset="0"/>
                <a:sym typeface="Wingdings" pitchFamily="2" charset="2"/>
              </a:rPr>
              <a:t>) “[Because you disobeyed] the ground is cursed because of you…it will produce thorns and thistles…by the sweat of your brow will you eat…until you return to the ground from which you came”</a:t>
            </a:r>
            <a:endParaRPr kumimoji="0" lang="en-US" sz="4400" b="0" i="0" u="none" strike="noStrike" kern="1200" cap="none"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8" name="Rounded Rectangle 7">
            <a:extLst>
              <a:ext uri="{FF2B5EF4-FFF2-40B4-BE49-F238E27FC236}">
                <a16:creationId xmlns:a16="http://schemas.microsoft.com/office/drawing/2014/main" xmlns="" id="{467553EF-63C2-B948-4937-2D5277430215}"/>
              </a:ext>
            </a:extLst>
          </p:cNvPr>
          <p:cNvSpPr/>
          <p:nvPr/>
        </p:nvSpPr>
        <p:spPr>
          <a:xfrm>
            <a:off x="6457950" y="3132859"/>
            <a:ext cx="5143500" cy="1316182"/>
          </a:xfrm>
          <a:prstGeom prst="roundRect">
            <a:avLst>
              <a:gd name="adj" fmla="val 50000"/>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effectLst>
                  <a:outerShdw blurRad="38100" dist="38100" dir="2700000" algn="tl">
                    <a:srgbClr val="000000">
                      <a:alpha val="43137"/>
                    </a:srgbClr>
                  </a:outerShdw>
                </a:effectLst>
                <a:latin typeface="Century Gothic" panose="020B0502020202020204" pitchFamily="34" charset="0"/>
              </a:rPr>
              <a:t>Romans 8:22</a:t>
            </a:r>
          </a:p>
        </p:txBody>
      </p:sp>
    </p:spTree>
    <p:extLst>
      <p:ext uri="{BB962C8B-B14F-4D97-AF65-F5344CB8AC3E}">
        <p14:creationId xmlns:p14="http://schemas.microsoft.com/office/powerpoint/2010/main" val="34664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dissolv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ppt_w/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ppled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1360</Words>
  <Application>Microsoft Office PowerPoint</Application>
  <PresentationFormat>Widescreen</PresentationFormat>
  <Paragraphs>170</Paragraphs>
  <Slides>27</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Avenir Next LT Pro</vt:lpstr>
      <vt:lpstr>AvenirNext LT Pro Medium</vt:lpstr>
      <vt:lpstr>Baskerville Old Face</vt:lpstr>
      <vt:lpstr>Calibri</vt:lpstr>
      <vt:lpstr>Calibri Light</vt:lpstr>
      <vt:lpstr>Century Gothic</vt:lpstr>
      <vt:lpstr>Sabon Next LT</vt:lpstr>
      <vt:lpstr>SAVOYE LET PLAIN:1.0</vt:lpstr>
      <vt:lpstr>Wingdings</vt:lpstr>
      <vt:lpstr>Office Theme</vt:lpstr>
      <vt:lpstr>DappledVTI</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dc:title>
  <dc:creator>HeartyC</dc:creator>
  <cp:lastModifiedBy>DoddH</cp:lastModifiedBy>
  <cp:revision>72</cp:revision>
  <dcterms:created xsi:type="dcterms:W3CDTF">2022-07-21T15:29:55Z</dcterms:created>
  <dcterms:modified xsi:type="dcterms:W3CDTF">2022-08-04T21:18:28Z</dcterms:modified>
</cp:coreProperties>
</file>