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48" r:id="rId1"/>
  </p:sldMasterIdLst>
  <p:notesMasterIdLst>
    <p:notesMasterId r:id="rId10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75" r:id="rId18"/>
    <p:sldId id="377" r:id="rId19"/>
    <p:sldId id="376" r:id="rId20"/>
    <p:sldId id="272" r:id="rId21"/>
    <p:sldId id="273" r:id="rId22"/>
    <p:sldId id="374" r:id="rId23"/>
    <p:sldId id="3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82" r:id="rId64"/>
    <p:sldId id="316" r:id="rId65"/>
    <p:sldId id="383" r:id="rId66"/>
    <p:sldId id="384" r:id="rId67"/>
    <p:sldId id="385" r:id="rId68"/>
    <p:sldId id="387" r:id="rId69"/>
    <p:sldId id="313" r:id="rId70"/>
    <p:sldId id="388" r:id="rId71"/>
    <p:sldId id="329" r:id="rId72"/>
    <p:sldId id="389" r:id="rId73"/>
    <p:sldId id="331" r:id="rId74"/>
    <p:sldId id="332" r:id="rId75"/>
    <p:sldId id="333" r:id="rId76"/>
    <p:sldId id="334" r:id="rId77"/>
    <p:sldId id="335" r:id="rId78"/>
    <p:sldId id="336" r:id="rId79"/>
    <p:sldId id="337" r:id="rId80"/>
    <p:sldId id="338" r:id="rId81"/>
    <p:sldId id="350" r:id="rId82"/>
    <p:sldId id="353" r:id="rId83"/>
    <p:sldId id="390" r:id="rId84"/>
    <p:sldId id="355" r:id="rId85"/>
    <p:sldId id="356" r:id="rId86"/>
    <p:sldId id="357" r:id="rId87"/>
    <p:sldId id="358"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 id="371" r:id="rId101"/>
    <p:sldId id="372" r:id="rId102"/>
    <p:sldId id="391" r:id="rId103"/>
    <p:sldId id="392" r:id="rId104"/>
    <p:sldId id="393" r:id="rId105"/>
    <p:sldId id="394" r:id="rId106"/>
    <p:sldId id="395" r:id="rId107"/>
  </p:sldIdLst>
  <p:sldSz cx="12192000" cy="6858000"/>
  <p:notesSz cx="6858000" cy="9144000"/>
  <p:embeddedFontLst>
    <p:embeddedFont>
      <p:font typeface="Calibri" panose="020F0502020204030204" pitchFamily="34" charset="0"/>
      <p:regular r:id="rId109"/>
      <p:bold r:id="rId110"/>
      <p:italic r:id="rId111"/>
      <p:boldItalic r:id="rId112"/>
    </p:embeddedFont>
    <p:embeddedFont>
      <p:font typeface="Corbel" panose="020B0503020204020204" pitchFamily="34" charset="0"/>
      <p:regular r:id="rId113"/>
      <p:bold r:id="rId114"/>
      <p:italic r:id="rId115"/>
      <p:boldItalic r:id="rId116"/>
    </p:embeddedFont>
    <p:embeddedFont>
      <p:font typeface="Garamond" panose="02020404030301010803" pitchFamily="18" charset="0"/>
      <p:regular r:id="rId117"/>
      <p:bold r:id="rId118"/>
      <p:italic r:id="rId119"/>
      <p:boldItalic r:id="rId120"/>
    </p:embeddedFont>
    <p:embeddedFont>
      <p:font typeface="Lato" panose="020B0604020202020204" charset="0"/>
      <p:regular r:id="rId121"/>
      <p:bold r:id="rId122"/>
      <p:italic r:id="rId123"/>
      <p:boldItalic r:id="rId124"/>
    </p:embeddedFont>
    <p:embeddedFont>
      <p:font typeface="Raleway" panose="020B0604020202020204" charset="0"/>
      <p:regular r:id="rId125"/>
      <p:bold r:id="rId126"/>
      <p:italic r:id="rId127"/>
      <p:boldItalic r:id="rId128"/>
    </p:embeddedFont>
    <p:embeddedFont>
      <p:font typeface="Roboto" panose="02000000000000000000" pitchFamily="2" charset="0"/>
      <p:regular r:id="rId129"/>
      <p:bold r:id="rId130"/>
      <p:italic r:id="rId131"/>
      <p:boldItalic r:id="rId132"/>
    </p:embeddedFont>
    <p:embeddedFont>
      <p:font typeface="Source Code Pro" panose="020B0604020202020204" charset="0"/>
      <p:regular r:id="rId133"/>
      <p:bold r:id="rId134"/>
      <p:italic r:id="rId135"/>
      <p:boldItalic r:id="rId1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2" roundtripDataSignature="AMtx7mivRABIBsrFPpt/e+u0OER6fkhV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5EC016-8327-4C40-93D3-9CAC7842ED85}">
  <a:tblStyle styleId="{D75EC016-8327-4C40-93D3-9CAC7842ED85}" styleName="Table_0">
    <a:wholeTbl>
      <a:tcTxStyle b="off" i="off">
        <a:font>
          <a:latin typeface="Garamond"/>
          <a:ea typeface="Garamond"/>
          <a:cs typeface="Garamon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FE7"/>
          </a:solidFill>
        </a:fill>
      </a:tcStyle>
    </a:wholeTbl>
    <a:band1H>
      <a:tcTxStyle/>
      <a:tcStyle>
        <a:tcBdr/>
        <a:fill>
          <a:solidFill>
            <a:srgbClr val="D8DDCB"/>
          </a:solidFill>
        </a:fill>
      </a:tcStyle>
    </a:band1H>
    <a:band2H>
      <a:tcTxStyle/>
      <a:tcStyle>
        <a:tcBdr/>
      </a:tcStyle>
    </a:band2H>
    <a:band1V>
      <a:tcTxStyle/>
      <a:tcStyle>
        <a:tcBdr/>
        <a:fill>
          <a:solidFill>
            <a:srgbClr val="D8DDCB"/>
          </a:solidFill>
        </a:fill>
      </a:tcStyle>
    </a:band1V>
    <a:band2V>
      <a:tcTxStyle/>
      <a:tcStyle>
        <a:tcBdr/>
      </a:tcStyle>
    </a:band2V>
    <a:lastCol>
      <a:tcTxStyle b="on" i="off">
        <a:font>
          <a:latin typeface="Garamond"/>
          <a:ea typeface="Garamond"/>
          <a:cs typeface="Garamond"/>
        </a:font>
        <a:schemeClr val="lt1"/>
      </a:tcTxStyle>
      <a:tcStyle>
        <a:tcBdr/>
        <a:fill>
          <a:solidFill>
            <a:schemeClr val="accent1"/>
          </a:solidFill>
        </a:fill>
      </a:tcStyle>
    </a:lastCol>
    <a:firstCol>
      <a:tcTxStyle b="on" i="off">
        <a:font>
          <a:latin typeface="Garamond"/>
          <a:ea typeface="Garamond"/>
          <a:cs typeface="Garamond"/>
        </a:font>
        <a:schemeClr val="lt1"/>
      </a:tcTxStyle>
      <a:tcStyle>
        <a:tcBdr/>
        <a:fill>
          <a:solidFill>
            <a:schemeClr val="accent1"/>
          </a:solidFill>
        </a:fill>
      </a:tcStyle>
    </a:firstCol>
    <a:lastRow>
      <a:tcTxStyle b="on" i="off">
        <a:font>
          <a:latin typeface="Garamond"/>
          <a:ea typeface="Garamond"/>
          <a:cs typeface="Garamon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aramond"/>
          <a:ea typeface="Garamond"/>
          <a:cs typeface="Garamon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79" autoAdjust="0"/>
    <p:restoredTop sz="94622"/>
  </p:normalViewPr>
  <p:slideViewPr>
    <p:cSldViewPr snapToGrid="0" snapToObjects="1">
      <p:cViewPr varScale="1">
        <p:scale>
          <a:sx n="68" d="100"/>
          <a:sy n="68" d="100"/>
        </p:scale>
        <p:origin x="96" y="1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9.fntdata"/><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5.fntdata"/><Relationship Id="rId128" Type="http://schemas.openxmlformats.org/officeDocument/2006/relationships/font" Target="fonts/font20.fntdata"/><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5.fntdata"/><Relationship Id="rId118" Type="http://schemas.openxmlformats.org/officeDocument/2006/relationships/font" Target="fonts/font10.fntdata"/><Relationship Id="rId134" Type="http://schemas.openxmlformats.org/officeDocument/2006/relationships/font" Target="fonts/font26.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124" Type="http://schemas.openxmlformats.org/officeDocument/2006/relationships/font" Target="fonts/font16.fntdata"/><Relationship Id="rId129" Type="http://schemas.openxmlformats.org/officeDocument/2006/relationships/font" Target="fonts/font21.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6.fntdata"/><Relationship Id="rId119" Type="http://schemas.openxmlformats.org/officeDocument/2006/relationships/font" Target="fonts/font11.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22.fntdata"/><Relationship Id="rId135" Type="http://schemas.openxmlformats.org/officeDocument/2006/relationships/font" Target="fonts/font27.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2.fntdata"/><Relationship Id="rId125" Type="http://schemas.openxmlformats.org/officeDocument/2006/relationships/font" Target="fonts/font17.fntdata"/><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2.fntdata"/><Relationship Id="rId115" Type="http://schemas.openxmlformats.org/officeDocument/2006/relationships/font" Target="fonts/font7.fntdata"/><Relationship Id="rId131" Type="http://schemas.openxmlformats.org/officeDocument/2006/relationships/font" Target="fonts/font23.fntdata"/><Relationship Id="rId136" Type="http://schemas.openxmlformats.org/officeDocument/2006/relationships/font" Target="fonts/font28.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3.fntdata"/><Relationship Id="rId142" Type="http://customschemas.google.com/relationships/presentationmetadata" Target="meta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3.fntdata"/><Relationship Id="rId132" Type="http://schemas.openxmlformats.org/officeDocument/2006/relationships/font" Target="fonts/font24.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4.fntdata"/><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font" Target="fonts/font4.fntdata"/><Relationship Id="rId133" Type="http://schemas.openxmlformats.org/officeDocument/2006/relationships/font" Target="fonts/font25.fntdata"/><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d168542e1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168542e1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d168542e1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d168542e1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d168542e1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d168542e1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d168542e1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d168542e1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d168542e1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d168542e1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d27d2982e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d27d2982e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d27d2982e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d27d2982e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d27d2982e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d27d2982e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d27d2982e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d27d2982e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d27d2982e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d27d2982e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d27d2982e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d27d2982e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d27d2982e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d27d2982e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d27d2982e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d27d2982e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d27d2982e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d27d2982e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71f3f353b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71f3f353b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d27d2982e1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d27d2982e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71f3f353b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71f3f353b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d27d2982e1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d27d2982e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d27d2982e1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d27d2982e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d27d2982e1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d27d2982e1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d1311a2ee8_0_1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d1311a2ee8_0_1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d27d2982e1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d27d2982e1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d27d2982e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d27d2982e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d27d2982e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d27d2982e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df0b1e52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df0b1e52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df0b1e52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df0b1e527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df0b1e527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df0b1e527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df0b1e527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df0b1e527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df0b1e527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df0b1e527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e0f9bc7e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e0f9bc7e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71f3f353b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71f3f353b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d1311a2ee8_0_1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d1311a2ee8_0_1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71f3f353b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71f3f353b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720f00c6f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720f00c6f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720f00c6f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720f00c6f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720f00c6f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720f00c6f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720f00c6f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720f00c6f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720f00c6f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720f00c6f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e0f9bc7eb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e0f9bc7eb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720f00c6f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720f00c6f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720f00c6f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720f00c6f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720f00c6ff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2720f00c6f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d1311a2ee8_0_1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d1311a2ee8_0_1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7257a35f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7257a35f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7257a35f2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27257a35f2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7257a35f2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7257a35f2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7257a35f2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7257a35f2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7257a35f2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27257a35f2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7257a35f2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7257a35f2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7257a35f2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7257a35f2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7257a35f2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7257a35f2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BDD2E3-30C3-2A4B-9867-A568515125F1}" type="slidenum">
              <a:rPr lang="en-US" smtClean="0"/>
              <a:t>63</a:t>
            </a:fld>
            <a:endParaRPr lang="en-US" dirty="0"/>
          </a:p>
        </p:txBody>
      </p:sp>
    </p:spTree>
    <p:extLst>
      <p:ext uri="{BB962C8B-B14F-4D97-AF65-F5344CB8AC3E}">
        <p14:creationId xmlns:p14="http://schemas.microsoft.com/office/powerpoint/2010/main" val="3679577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7257a35f2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27257a35f2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d168542e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d168542e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7257a35f2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7257a35f2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e149cffe5d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e149cffe5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e149cffe5d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e149cffe5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5520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72a27e0fb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272a27e0fb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72a27e0fb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72a27e0fb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72a27e0fb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72a27e0fb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72a27e0fb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272a27e0fb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72a27e0fb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272a27e0fb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72b67aa2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272b67aa2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72b67aa2a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272b67aa2a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d168542e1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d168542e1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272b67aa2a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272b67aa2a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26314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77838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83032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45440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42853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40530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82973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80822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3589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d168542e1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d168542e1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70532F-58E9-1E41-BC49-CA320C9FA6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6156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d168542e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d168542e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972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d168542e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d168542e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3459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d168542e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d168542e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66712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d168542e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d168542e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95597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d168542e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d168542e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9490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d168542e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d168542e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10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d168542e1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d168542e1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g2d1311a2ee8_0_2026"/>
          <p:cNvCxnSpPr/>
          <p:nvPr/>
        </p:nvCxnSpPr>
        <p:spPr>
          <a:xfrm>
            <a:off x="3303633" y="554200"/>
            <a:ext cx="83256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g2d1311a2ee8_0_2026"/>
          <p:cNvCxnSpPr/>
          <p:nvPr/>
        </p:nvCxnSpPr>
        <p:spPr>
          <a:xfrm>
            <a:off x="3303633" y="6320000"/>
            <a:ext cx="83256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g2d1311a2ee8_0_2026"/>
          <p:cNvCxnSpPr/>
          <p:nvPr/>
        </p:nvCxnSpPr>
        <p:spPr>
          <a:xfrm>
            <a:off x="566931" y="554200"/>
            <a:ext cx="244500" cy="0"/>
          </a:xfrm>
          <a:prstGeom prst="straightConnector1">
            <a:avLst/>
          </a:prstGeom>
          <a:noFill/>
          <a:ln w="19050" cap="flat" cmpd="sng">
            <a:solidFill>
              <a:schemeClr val="lt1"/>
            </a:solidFill>
            <a:prstDash val="solid"/>
            <a:round/>
            <a:headEnd type="none" w="sm" len="sm"/>
            <a:tailEnd type="none" w="sm" len="sm"/>
          </a:ln>
        </p:spPr>
      </p:cxnSp>
      <p:sp>
        <p:nvSpPr>
          <p:cNvPr id="13" name="Google Shape;13;g2d1311a2ee8_0_2026"/>
          <p:cNvSpPr txBox="1">
            <a:spLocks noGrp="1"/>
          </p:cNvSpPr>
          <p:nvPr>
            <p:ph type="ctrTitle"/>
          </p:nvPr>
        </p:nvSpPr>
        <p:spPr>
          <a:xfrm>
            <a:off x="3162300" y="840300"/>
            <a:ext cx="8442000" cy="20559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a:endParaRPr/>
          </a:p>
        </p:txBody>
      </p:sp>
      <p:sp>
        <p:nvSpPr>
          <p:cNvPr id="14" name="Google Shape;14;g2d1311a2ee8_0_2026"/>
          <p:cNvSpPr txBox="1">
            <a:spLocks noGrp="1"/>
          </p:cNvSpPr>
          <p:nvPr>
            <p:ph type="subTitle" idx="1"/>
          </p:nvPr>
        </p:nvSpPr>
        <p:spPr>
          <a:xfrm>
            <a:off x="3187022" y="4317933"/>
            <a:ext cx="8442000" cy="1655700"/>
          </a:xfrm>
          <a:prstGeom prst="rect">
            <a:avLst/>
          </a:prstGeom>
        </p:spPr>
        <p:txBody>
          <a:bodyPr spcFirstLastPara="1" wrap="square" lIns="121900" tIns="121900" rIns="121900" bIns="121900" anchor="b" anchorCtr="0">
            <a:normAutofit/>
          </a:bodyPr>
          <a:lstStyle>
            <a:lvl1pPr lvl="0">
              <a:lnSpc>
                <a:spcPct val="100000"/>
              </a:lnSpc>
              <a:spcBef>
                <a:spcPts val="0"/>
              </a:spcBef>
              <a:spcAft>
                <a:spcPts val="0"/>
              </a:spcAft>
              <a:buClr>
                <a:schemeClr val="lt1"/>
              </a:buClr>
              <a:buSzPts val="2400"/>
              <a:buNone/>
              <a:defRPr>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5" name="Google Shape;15;g2d1311a2ee8_0_202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g2d1311a2ee8_0_2083"/>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cxnSp>
        <p:nvCxnSpPr>
          <p:cNvPr id="69" name="Google Shape;69;g2d1311a2ee8_0_2085"/>
          <p:cNvCxnSpPr/>
          <p:nvPr/>
        </p:nvCxnSpPr>
        <p:spPr>
          <a:xfrm>
            <a:off x="1396169" y="2421466"/>
            <a:ext cx="9407400" cy="0"/>
          </a:xfrm>
          <a:prstGeom prst="straightConnector1">
            <a:avLst/>
          </a:prstGeom>
          <a:noFill/>
          <a:ln w="15875" cap="flat" cmpd="sng">
            <a:solidFill>
              <a:schemeClr val="accent1"/>
            </a:solidFill>
            <a:prstDash val="solid"/>
            <a:round/>
            <a:headEnd type="none" w="sm" len="sm"/>
            <a:tailEnd type="none" w="sm" len="sm"/>
          </a:ln>
        </p:spPr>
      </p:cxnSp>
      <p:sp>
        <p:nvSpPr>
          <p:cNvPr id="70" name="Google Shape;70;g2d1311a2ee8_0_2085"/>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262626"/>
              </a:buClr>
              <a:buSzPts val="1800"/>
              <a:buNone/>
              <a:defRPr/>
            </a:lvl1pPr>
            <a:lvl2pPr lvl="1" algn="l" rtl="0">
              <a:spcBef>
                <a:spcPts val="0"/>
              </a:spcBef>
              <a:spcAft>
                <a:spcPts val="0"/>
              </a:spcAft>
              <a:buSzPts val="4000"/>
              <a:buNone/>
              <a:defRPr/>
            </a:lvl2pPr>
            <a:lvl3pPr lvl="2" algn="l" rtl="0">
              <a:spcBef>
                <a:spcPts val="0"/>
              </a:spcBef>
              <a:spcAft>
                <a:spcPts val="0"/>
              </a:spcAft>
              <a:buSzPts val="4000"/>
              <a:buNone/>
              <a:defRPr/>
            </a:lvl3pPr>
            <a:lvl4pPr lvl="3" algn="l" rtl="0">
              <a:spcBef>
                <a:spcPts val="0"/>
              </a:spcBef>
              <a:spcAft>
                <a:spcPts val="0"/>
              </a:spcAft>
              <a:buSzPts val="4000"/>
              <a:buNone/>
              <a:defRPr/>
            </a:lvl4pPr>
            <a:lvl5pPr lvl="4" algn="l" rtl="0">
              <a:spcBef>
                <a:spcPts val="0"/>
              </a:spcBef>
              <a:spcAft>
                <a:spcPts val="0"/>
              </a:spcAft>
              <a:buSzPts val="4000"/>
              <a:buNone/>
              <a:defRPr/>
            </a:lvl5pPr>
            <a:lvl6pPr lvl="5" algn="l" rtl="0">
              <a:spcBef>
                <a:spcPts val="0"/>
              </a:spcBef>
              <a:spcAft>
                <a:spcPts val="0"/>
              </a:spcAft>
              <a:buSzPts val="4000"/>
              <a:buNone/>
              <a:defRPr/>
            </a:lvl6pPr>
            <a:lvl7pPr lvl="6" algn="l" rtl="0">
              <a:spcBef>
                <a:spcPts val="0"/>
              </a:spcBef>
              <a:spcAft>
                <a:spcPts val="0"/>
              </a:spcAft>
              <a:buSzPts val="4000"/>
              <a:buNone/>
              <a:defRPr/>
            </a:lvl7pPr>
            <a:lvl8pPr lvl="7" algn="l" rtl="0">
              <a:spcBef>
                <a:spcPts val="0"/>
              </a:spcBef>
              <a:spcAft>
                <a:spcPts val="0"/>
              </a:spcAft>
              <a:buSzPts val="4000"/>
              <a:buNone/>
              <a:defRPr/>
            </a:lvl8pPr>
            <a:lvl9pPr lvl="8" algn="l" rtl="0">
              <a:spcBef>
                <a:spcPts val="0"/>
              </a:spcBef>
              <a:spcAft>
                <a:spcPts val="0"/>
              </a:spcAft>
              <a:buSzPts val="4000"/>
              <a:buNone/>
              <a:defRPr/>
            </a:lvl9pPr>
          </a:lstStyle>
          <a:p>
            <a:endParaRPr/>
          </a:p>
        </p:txBody>
      </p:sp>
      <p:sp>
        <p:nvSpPr>
          <p:cNvPr id="71" name="Google Shape;71;g2d1311a2ee8_0_2085"/>
          <p:cNvSpPr txBox="1">
            <a:spLocks noGrp="1"/>
          </p:cNvSpPr>
          <p:nvPr>
            <p:ph type="body" idx="1"/>
          </p:nvPr>
        </p:nvSpPr>
        <p:spPr>
          <a:xfrm>
            <a:off x="1295401" y="2556932"/>
            <a:ext cx="9601200" cy="3318900"/>
          </a:xfrm>
          <a:prstGeom prst="rect">
            <a:avLst/>
          </a:prstGeom>
          <a:noFill/>
          <a:ln>
            <a:noFill/>
          </a:ln>
        </p:spPr>
        <p:txBody>
          <a:bodyPr spcFirstLastPara="1" wrap="square" lIns="91425" tIns="45700" rIns="91425" bIns="45700" anchor="t" anchorCtr="0">
            <a:normAutofit/>
          </a:bodyPr>
          <a:lstStyle>
            <a:lvl1pPr marL="457200" lvl="0" indent="-360045" algn="l" rtl="0">
              <a:spcBef>
                <a:spcPts val="360"/>
              </a:spcBef>
              <a:spcAft>
                <a:spcPts val="0"/>
              </a:spcAft>
              <a:buSzPts val="2070"/>
              <a:buChar char="●"/>
              <a:defRPr/>
            </a:lvl1pPr>
            <a:lvl2pPr marL="914400" lvl="1" indent="-360044" algn="l" rtl="0">
              <a:spcBef>
                <a:spcPts val="600"/>
              </a:spcBef>
              <a:spcAft>
                <a:spcPts val="0"/>
              </a:spcAft>
              <a:buSzPts val="2070"/>
              <a:buChar char="○"/>
              <a:defRPr/>
            </a:lvl2pPr>
            <a:lvl3pPr marL="1371600" lvl="2" indent="-360044" algn="l" rtl="0">
              <a:spcBef>
                <a:spcPts val="600"/>
              </a:spcBef>
              <a:spcAft>
                <a:spcPts val="0"/>
              </a:spcAft>
              <a:buSzPts val="2070"/>
              <a:buChar char="■"/>
              <a:defRPr/>
            </a:lvl3pPr>
            <a:lvl4pPr marL="1828800" lvl="3" indent="-360044" algn="l" rtl="0">
              <a:spcBef>
                <a:spcPts val="600"/>
              </a:spcBef>
              <a:spcAft>
                <a:spcPts val="0"/>
              </a:spcAft>
              <a:buSzPts val="2070"/>
              <a:buChar char="●"/>
              <a:defRPr/>
            </a:lvl4pPr>
            <a:lvl5pPr marL="2286000" lvl="4" indent="-360045" algn="l" rtl="0">
              <a:spcBef>
                <a:spcPts val="600"/>
              </a:spcBef>
              <a:spcAft>
                <a:spcPts val="0"/>
              </a:spcAft>
              <a:buSzPts val="2070"/>
              <a:buChar char="○"/>
              <a:defRPr/>
            </a:lvl5pPr>
            <a:lvl6pPr marL="2743200" lvl="5" indent="-360045" algn="l" rtl="0">
              <a:spcBef>
                <a:spcPts val="600"/>
              </a:spcBef>
              <a:spcAft>
                <a:spcPts val="0"/>
              </a:spcAft>
              <a:buSzPts val="2070"/>
              <a:buChar char="■"/>
              <a:defRPr/>
            </a:lvl6pPr>
            <a:lvl7pPr marL="3200400" lvl="6" indent="-360045" algn="l" rtl="0">
              <a:spcBef>
                <a:spcPts val="600"/>
              </a:spcBef>
              <a:spcAft>
                <a:spcPts val="0"/>
              </a:spcAft>
              <a:buSzPts val="2070"/>
              <a:buChar char="●"/>
              <a:defRPr/>
            </a:lvl7pPr>
            <a:lvl8pPr marL="3657600" lvl="7" indent="-360045" algn="l" rtl="0">
              <a:spcBef>
                <a:spcPts val="600"/>
              </a:spcBef>
              <a:spcAft>
                <a:spcPts val="0"/>
              </a:spcAft>
              <a:buSzPts val="2070"/>
              <a:buChar char="○"/>
              <a:defRPr/>
            </a:lvl8pPr>
            <a:lvl9pPr marL="4114800" lvl="8" indent="-360045" algn="l" rtl="0">
              <a:spcBef>
                <a:spcPts val="600"/>
              </a:spcBef>
              <a:spcAft>
                <a:spcPts val="600"/>
              </a:spcAft>
              <a:buSzPts val="2070"/>
              <a:buChar char="■"/>
              <a:defRPr/>
            </a:lvl9pPr>
          </a:lstStyle>
          <a:p>
            <a:endParaRPr/>
          </a:p>
        </p:txBody>
      </p:sp>
      <p:sp>
        <p:nvSpPr>
          <p:cNvPr id="72" name="Google Shape;72;g2d1311a2ee8_0_2085"/>
          <p:cNvSpPr txBox="1">
            <a:spLocks noGrp="1"/>
          </p:cNvSpPr>
          <p:nvPr>
            <p:ph type="dt" idx="10"/>
          </p:nvPr>
        </p:nvSpPr>
        <p:spPr>
          <a:xfrm>
            <a:off x="8677501" y="5969000"/>
            <a:ext cx="1600200" cy="2793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g2d1311a2ee8_0_2085"/>
          <p:cNvSpPr txBox="1">
            <a:spLocks noGrp="1"/>
          </p:cNvSpPr>
          <p:nvPr>
            <p:ph type="ftr" idx="11"/>
          </p:nvPr>
        </p:nvSpPr>
        <p:spPr>
          <a:xfrm>
            <a:off x="1295401" y="5969000"/>
            <a:ext cx="7305900" cy="2793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g2d1311a2ee8_0_2085"/>
          <p:cNvSpPr txBox="1">
            <a:spLocks noGrp="1"/>
          </p:cNvSpPr>
          <p:nvPr>
            <p:ph type="sldNum" idx="12"/>
          </p:nvPr>
        </p:nvSpPr>
        <p:spPr>
          <a:xfrm>
            <a:off x="10353901" y="5969000"/>
            <a:ext cx="542700" cy="279300"/>
          </a:xfrm>
          <a:prstGeom prst="rect">
            <a:avLst/>
          </a:prstGeom>
          <a:noFill/>
          <a:ln>
            <a:noFill/>
          </a:ln>
        </p:spPr>
        <p:txBody>
          <a:bodyPr spcFirstLastPara="1" wrap="square" lIns="91425" tIns="45700" rIns="91425" bIns="45700" anchor="ctr" anchorCtr="0">
            <a:normAutofit lnSpcReduction="10000"/>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2344914"/>
            <a:ext cx="10972800" cy="4359745"/>
          </a:xfrm>
        </p:spPr>
        <p:txBody>
          <a:body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4" name="Text Placeholder 8"/>
          <p:cNvSpPr>
            <a:spLocks noGrp="1"/>
          </p:cNvSpPr>
          <p:nvPr>
            <p:ph type="body" sz="quarter" idx="10" hasCustomPrompt="1"/>
          </p:nvPr>
        </p:nvSpPr>
        <p:spPr>
          <a:xfrm>
            <a:off x="609600" y="1434145"/>
            <a:ext cx="12055733" cy="567805"/>
          </a:xfrm>
        </p:spPr>
        <p:txBody>
          <a:bodyPr>
            <a:noAutofit/>
          </a:bodyPr>
          <a:lstStyle>
            <a:lvl1pPr marL="0" indent="0">
              <a:buNone/>
              <a:defRPr sz="1600" b="0" baseline="0">
                <a:solidFill>
                  <a:srgbClr val="7BB931"/>
                </a:solidFill>
              </a:defRPr>
            </a:lvl1pPr>
          </a:lstStyle>
          <a:p>
            <a:pPr lvl="0"/>
            <a:r>
              <a:rPr lang="en-US" dirty="0"/>
              <a:t>EDUCATOR MANUAL P. 1-5</a:t>
            </a:r>
          </a:p>
        </p:txBody>
      </p:sp>
    </p:spTree>
    <p:extLst>
      <p:ext uri="{BB962C8B-B14F-4D97-AF65-F5344CB8AC3E}">
        <p14:creationId xmlns:p14="http://schemas.microsoft.com/office/powerpoint/2010/main" val="312709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g2d1311a2ee8_0_2033"/>
          <p:cNvCxnSpPr/>
          <p:nvPr/>
        </p:nvCxnSpPr>
        <p:spPr>
          <a:xfrm>
            <a:off x="566934" y="554200"/>
            <a:ext cx="110625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g2d1311a2ee8_0_2033"/>
          <p:cNvCxnSpPr/>
          <p:nvPr/>
        </p:nvCxnSpPr>
        <p:spPr>
          <a:xfrm>
            <a:off x="566934" y="6320000"/>
            <a:ext cx="11062500" cy="0"/>
          </a:xfrm>
          <a:prstGeom prst="straightConnector1">
            <a:avLst/>
          </a:prstGeom>
          <a:noFill/>
          <a:ln w="19050" cap="flat" cmpd="sng">
            <a:solidFill>
              <a:schemeClr val="lt1"/>
            </a:solidFill>
            <a:prstDash val="solid"/>
            <a:round/>
            <a:headEnd type="none" w="sm" len="sm"/>
            <a:tailEnd type="none" w="sm" len="sm"/>
          </a:ln>
        </p:spPr>
      </p:cxnSp>
      <p:sp>
        <p:nvSpPr>
          <p:cNvPr id="19" name="Google Shape;19;g2d1311a2ee8_0_2033"/>
          <p:cNvSpPr txBox="1">
            <a:spLocks noGrp="1"/>
          </p:cNvSpPr>
          <p:nvPr>
            <p:ph type="title"/>
          </p:nvPr>
        </p:nvSpPr>
        <p:spPr>
          <a:xfrm>
            <a:off x="541900" y="2409100"/>
            <a:ext cx="11062500" cy="20559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lt1"/>
              </a:buClr>
              <a:buSzPts val="6400"/>
              <a:buNone/>
              <a:defRPr sz="6400">
                <a:solidFill>
                  <a:schemeClr val="lt1"/>
                </a:solidFill>
              </a:defRPr>
            </a:lvl1pPr>
            <a:lvl2pPr lvl="1" algn="ctr">
              <a:spcBef>
                <a:spcPts val="0"/>
              </a:spcBef>
              <a:spcAft>
                <a:spcPts val="0"/>
              </a:spcAft>
              <a:buClr>
                <a:schemeClr val="lt1"/>
              </a:buClr>
              <a:buSzPts val="6400"/>
              <a:buNone/>
              <a:defRPr sz="6400">
                <a:solidFill>
                  <a:schemeClr val="lt1"/>
                </a:solidFill>
              </a:defRPr>
            </a:lvl2pPr>
            <a:lvl3pPr lvl="2" algn="ctr">
              <a:spcBef>
                <a:spcPts val="0"/>
              </a:spcBef>
              <a:spcAft>
                <a:spcPts val="0"/>
              </a:spcAft>
              <a:buClr>
                <a:schemeClr val="lt1"/>
              </a:buClr>
              <a:buSzPts val="6400"/>
              <a:buNone/>
              <a:defRPr sz="6400">
                <a:solidFill>
                  <a:schemeClr val="lt1"/>
                </a:solidFill>
              </a:defRPr>
            </a:lvl3pPr>
            <a:lvl4pPr lvl="3" algn="ctr">
              <a:spcBef>
                <a:spcPts val="0"/>
              </a:spcBef>
              <a:spcAft>
                <a:spcPts val="0"/>
              </a:spcAft>
              <a:buClr>
                <a:schemeClr val="lt1"/>
              </a:buClr>
              <a:buSzPts val="6400"/>
              <a:buNone/>
              <a:defRPr sz="6400">
                <a:solidFill>
                  <a:schemeClr val="lt1"/>
                </a:solidFill>
              </a:defRPr>
            </a:lvl4pPr>
            <a:lvl5pPr lvl="4" algn="ctr">
              <a:spcBef>
                <a:spcPts val="0"/>
              </a:spcBef>
              <a:spcAft>
                <a:spcPts val="0"/>
              </a:spcAft>
              <a:buClr>
                <a:schemeClr val="lt1"/>
              </a:buClr>
              <a:buSzPts val="6400"/>
              <a:buNone/>
              <a:defRPr sz="6400">
                <a:solidFill>
                  <a:schemeClr val="lt1"/>
                </a:solidFill>
              </a:defRPr>
            </a:lvl5pPr>
            <a:lvl6pPr lvl="5" algn="ctr">
              <a:spcBef>
                <a:spcPts val="0"/>
              </a:spcBef>
              <a:spcAft>
                <a:spcPts val="0"/>
              </a:spcAft>
              <a:buClr>
                <a:schemeClr val="lt1"/>
              </a:buClr>
              <a:buSzPts val="6400"/>
              <a:buNone/>
              <a:defRPr sz="6400">
                <a:solidFill>
                  <a:schemeClr val="lt1"/>
                </a:solidFill>
              </a:defRPr>
            </a:lvl6pPr>
            <a:lvl7pPr lvl="6" algn="ctr">
              <a:spcBef>
                <a:spcPts val="0"/>
              </a:spcBef>
              <a:spcAft>
                <a:spcPts val="0"/>
              </a:spcAft>
              <a:buClr>
                <a:schemeClr val="lt1"/>
              </a:buClr>
              <a:buSzPts val="6400"/>
              <a:buNone/>
              <a:defRPr sz="6400">
                <a:solidFill>
                  <a:schemeClr val="lt1"/>
                </a:solidFill>
              </a:defRPr>
            </a:lvl7pPr>
            <a:lvl8pPr lvl="7" algn="ctr">
              <a:spcBef>
                <a:spcPts val="0"/>
              </a:spcBef>
              <a:spcAft>
                <a:spcPts val="0"/>
              </a:spcAft>
              <a:buClr>
                <a:schemeClr val="lt1"/>
              </a:buClr>
              <a:buSzPts val="6400"/>
              <a:buNone/>
              <a:defRPr sz="6400">
                <a:solidFill>
                  <a:schemeClr val="lt1"/>
                </a:solidFill>
              </a:defRPr>
            </a:lvl8pPr>
            <a:lvl9pPr lvl="8" algn="ctr">
              <a:spcBef>
                <a:spcPts val="0"/>
              </a:spcBef>
              <a:spcAft>
                <a:spcPts val="0"/>
              </a:spcAft>
              <a:buClr>
                <a:schemeClr val="lt1"/>
              </a:buClr>
              <a:buSzPts val="6400"/>
              <a:buNone/>
              <a:defRPr sz="6400">
                <a:solidFill>
                  <a:schemeClr val="lt1"/>
                </a:solidFill>
              </a:defRPr>
            </a:lvl9pPr>
          </a:lstStyle>
          <a:p>
            <a:endParaRPr/>
          </a:p>
        </p:txBody>
      </p:sp>
      <p:sp>
        <p:nvSpPr>
          <p:cNvPr id="20" name="Google Shape;20;g2d1311a2ee8_0_2033"/>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g2d1311a2ee8_0_2045"/>
          <p:cNvCxnSpPr/>
          <p:nvPr/>
        </p:nvCxnSpPr>
        <p:spPr>
          <a:xfrm>
            <a:off x="3303633"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g2d1311a2ee8_0_2045"/>
          <p:cNvCxnSpPr/>
          <p:nvPr/>
        </p:nvCxnSpPr>
        <p:spPr>
          <a:xfrm>
            <a:off x="3303633"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g2d1311a2ee8_0_2045"/>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32" name="Google Shape;32;g2d1311a2ee8_0_2045"/>
          <p:cNvSpPr txBox="1">
            <a:spLocks noGrp="1"/>
          </p:cNvSpPr>
          <p:nvPr>
            <p:ph type="title"/>
          </p:nvPr>
        </p:nvSpPr>
        <p:spPr>
          <a:xfrm>
            <a:off x="3200333" y="767933"/>
            <a:ext cx="8428800" cy="8472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3" name="Google Shape;33;g2d1311a2ee8_0_2045"/>
          <p:cNvSpPr txBox="1">
            <a:spLocks noGrp="1"/>
          </p:cNvSpPr>
          <p:nvPr>
            <p:ph type="body" idx="1"/>
          </p:nvPr>
        </p:nvSpPr>
        <p:spPr>
          <a:xfrm>
            <a:off x="3200403" y="2136900"/>
            <a:ext cx="4095300" cy="4003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4" name="Google Shape;34;g2d1311a2ee8_0_2045"/>
          <p:cNvSpPr txBox="1">
            <a:spLocks noGrp="1"/>
          </p:cNvSpPr>
          <p:nvPr>
            <p:ph type="body" idx="2"/>
          </p:nvPr>
        </p:nvSpPr>
        <p:spPr>
          <a:xfrm>
            <a:off x="7534096" y="2136900"/>
            <a:ext cx="4095300" cy="4003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2d1311a2ee8_0_2045"/>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2d1311a2ee8_0_2053"/>
          <p:cNvSpPr txBox="1">
            <a:spLocks noGrp="1"/>
          </p:cNvSpPr>
          <p:nvPr>
            <p:ph type="title"/>
          </p:nvPr>
        </p:nvSpPr>
        <p:spPr>
          <a:xfrm>
            <a:off x="404400" y="548767"/>
            <a:ext cx="11360700" cy="8529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8" name="Google Shape;38;g2d1311a2ee8_0_2053"/>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g2d1311a2ee8_0_2056"/>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41" name="Google Shape;41;g2d1311a2ee8_0_2056"/>
          <p:cNvSpPr txBox="1">
            <a:spLocks noGrp="1"/>
          </p:cNvSpPr>
          <p:nvPr>
            <p:ph type="title"/>
          </p:nvPr>
        </p:nvSpPr>
        <p:spPr>
          <a:xfrm>
            <a:off x="426000" y="1248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2" name="Google Shape;42;g2d1311a2ee8_0_2056"/>
          <p:cNvSpPr txBox="1">
            <a:spLocks noGrp="1"/>
          </p:cNvSpPr>
          <p:nvPr>
            <p:ph type="body" idx="1"/>
          </p:nvPr>
        </p:nvSpPr>
        <p:spPr>
          <a:xfrm>
            <a:off x="426000" y="2462405"/>
            <a:ext cx="3744000" cy="37416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3" name="Google Shape;43;g2d1311a2ee8_0_205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g2d1311a2ee8_0_2061"/>
          <p:cNvCxnSpPr/>
          <p:nvPr/>
        </p:nvCxnSpPr>
        <p:spPr>
          <a:xfrm>
            <a:off x="566931" y="554200"/>
            <a:ext cx="244500" cy="0"/>
          </a:xfrm>
          <a:prstGeom prst="straightConnector1">
            <a:avLst/>
          </a:prstGeom>
          <a:noFill/>
          <a:ln w="19050" cap="flat" cmpd="sng">
            <a:solidFill>
              <a:schemeClr val="lt1"/>
            </a:solidFill>
            <a:prstDash val="solid"/>
            <a:round/>
            <a:headEnd type="none" w="sm" len="sm"/>
            <a:tailEnd type="none" w="sm" len="sm"/>
          </a:ln>
        </p:spPr>
      </p:cxnSp>
      <p:sp>
        <p:nvSpPr>
          <p:cNvPr id="46" name="Google Shape;46;g2d1311a2ee8_0_2061"/>
          <p:cNvSpPr txBox="1">
            <a:spLocks noGrp="1"/>
          </p:cNvSpPr>
          <p:nvPr>
            <p:ph type="title"/>
          </p:nvPr>
        </p:nvSpPr>
        <p:spPr>
          <a:xfrm>
            <a:off x="377471" y="949521"/>
            <a:ext cx="8325600" cy="51141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a:endParaRPr/>
          </a:p>
        </p:txBody>
      </p:sp>
      <p:sp>
        <p:nvSpPr>
          <p:cNvPr id="47" name="Google Shape;47;g2d1311a2ee8_0_2061"/>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g2d1311a2ee8_0_2065"/>
          <p:cNvSpPr/>
          <p:nvPr/>
        </p:nvSpPr>
        <p:spPr>
          <a:xfrm>
            <a:off x="6096000" y="167"/>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50" name="Google Shape;50;g2d1311a2ee8_0_2065"/>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g2d1311a2ee8_0_2065"/>
          <p:cNvSpPr txBox="1">
            <a:spLocks noGrp="1"/>
          </p:cNvSpPr>
          <p:nvPr>
            <p:ph type="title"/>
          </p:nvPr>
        </p:nvSpPr>
        <p:spPr>
          <a:xfrm>
            <a:off x="354000" y="1863133"/>
            <a:ext cx="5393700" cy="1757700"/>
          </a:xfrm>
          <a:prstGeom prst="rect">
            <a:avLst/>
          </a:prstGeom>
        </p:spPr>
        <p:txBody>
          <a:bodyPr spcFirstLastPara="1" wrap="square" lIns="121900" tIns="121900" rIns="121900" bIns="121900" anchor="b" anchorCtr="0">
            <a:normAutofit/>
          </a:bodyPr>
          <a:lstStyle>
            <a:lvl1pPr lvl="0" algn="ctr">
              <a:spcBef>
                <a:spcPts val="0"/>
              </a:spcBef>
              <a:spcAft>
                <a:spcPts val="0"/>
              </a:spcAft>
              <a:buClr>
                <a:schemeClr val="dk1"/>
              </a:buClr>
              <a:buSzPts val="4800"/>
              <a:buNone/>
              <a:defRPr sz="4800">
                <a:solidFill>
                  <a:schemeClr val="dk1"/>
                </a:solidFill>
              </a:defRPr>
            </a:lvl1pPr>
            <a:lvl2pPr lvl="1" algn="ctr">
              <a:spcBef>
                <a:spcPts val="0"/>
              </a:spcBef>
              <a:spcAft>
                <a:spcPts val="0"/>
              </a:spcAft>
              <a:buClr>
                <a:schemeClr val="dk1"/>
              </a:buClr>
              <a:buSzPts val="4800"/>
              <a:buNone/>
              <a:defRPr sz="4800">
                <a:solidFill>
                  <a:schemeClr val="dk1"/>
                </a:solidFill>
              </a:defRPr>
            </a:lvl2pPr>
            <a:lvl3pPr lvl="2" algn="ctr">
              <a:spcBef>
                <a:spcPts val="0"/>
              </a:spcBef>
              <a:spcAft>
                <a:spcPts val="0"/>
              </a:spcAft>
              <a:buClr>
                <a:schemeClr val="dk1"/>
              </a:buClr>
              <a:buSzPts val="4800"/>
              <a:buNone/>
              <a:defRPr sz="4800">
                <a:solidFill>
                  <a:schemeClr val="dk1"/>
                </a:solidFill>
              </a:defRPr>
            </a:lvl3pPr>
            <a:lvl4pPr lvl="3" algn="ctr">
              <a:spcBef>
                <a:spcPts val="0"/>
              </a:spcBef>
              <a:spcAft>
                <a:spcPts val="0"/>
              </a:spcAft>
              <a:buClr>
                <a:schemeClr val="dk1"/>
              </a:buClr>
              <a:buSzPts val="4800"/>
              <a:buNone/>
              <a:defRPr sz="4800">
                <a:solidFill>
                  <a:schemeClr val="dk1"/>
                </a:solidFill>
              </a:defRPr>
            </a:lvl4pPr>
            <a:lvl5pPr lvl="4" algn="ctr">
              <a:spcBef>
                <a:spcPts val="0"/>
              </a:spcBef>
              <a:spcAft>
                <a:spcPts val="0"/>
              </a:spcAft>
              <a:buClr>
                <a:schemeClr val="dk1"/>
              </a:buClr>
              <a:buSzPts val="4800"/>
              <a:buNone/>
              <a:defRPr sz="4800">
                <a:solidFill>
                  <a:schemeClr val="dk1"/>
                </a:solidFill>
              </a:defRPr>
            </a:lvl5pPr>
            <a:lvl6pPr lvl="5" algn="ctr">
              <a:spcBef>
                <a:spcPts val="0"/>
              </a:spcBef>
              <a:spcAft>
                <a:spcPts val="0"/>
              </a:spcAft>
              <a:buClr>
                <a:schemeClr val="dk1"/>
              </a:buClr>
              <a:buSzPts val="4800"/>
              <a:buNone/>
              <a:defRPr sz="4800">
                <a:solidFill>
                  <a:schemeClr val="dk1"/>
                </a:solidFill>
              </a:defRPr>
            </a:lvl6pPr>
            <a:lvl7pPr lvl="6" algn="ctr">
              <a:spcBef>
                <a:spcPts val="0"/>
              </a:spcBef>
              <a:spcAft>
                <a:spcPts val="0"/>
              </a:spcAft>
              <a:buClr>
                <a:schemeClr val="dk1"/>
              </a:buClr>
              <a:buSzPts val="4800"/>
              <a:buNone/>
              <a:defRPr sz="4800">
                <a:solidFill>
                  <a:schemeClr val="dk1"/>
                </a:solidFill>
              </a:defRPr>
            </a:lvl7pPr>
            <a:lvl8pPr lvl="7" algn="ctr">
              <a:spcBef>
                <a:spcPts val="0"/>
              </a:spcBef>
              <a:spcAft>
                <a:spcPts val="0"/>
              </a:spcAft>
              <a:buClr>
                <a:schemeClr val="dk1"/>
              </a:buClr>
              <a:buSzPts val="4800"/>
              <a:buNone/>
              <a:defRPr sz="4800">
                <a:solidFill>
                  <a:schemeClr val="dk1"/>
                </a:solidFill>
              </a:defRPr>
            </a:lvl8pPr>
            <a:lvl9pPr lvl="8" algn="ctr">
              <a:spcBef>
                <a:spcPts val="0"/>
              </a:spcBef>
              <a:spcAft>
                <a:spcPts val="0"/>
              </a:spcAft>
              <a:buClr>
                <a:schemeClr val="dk1"/>
              </a:buClr>
              <a:buSzPts val="4800"/>
              <a:buNone/>
              <a:defRPr sz="4800">
                <a:solidFill>
                  <a:schemeClr val="dk1"/>
                </a:solidFill>
              </a:defRPr>
            </a:lvl9pPr>
          </a:lstStyle>
          <a:p>
            <a:endParaRPr/>
          </a:p>
        </p:txBody>
      </p:sp>
      <p:sp>
        <p:nvSpPr>
          <p:cNvPr id="52" name="Google Shape;52;g2d1311a2ee8_0_2065"/>
          <p:cNvSpPr txBox="1">
            <a:spLocks noGrp="1"/>
          </p:cNvSpPr>
          <p:nvPr>
            <p:ph type="subTitle" idx="1"/>
          </p:nvPr>
        </p:nvSpPr>
        <p:spPr>
          <a:xfrm>
            <a:off x="354000" y="3647161"/>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3" name="Google Shape;53;g2d1311a2ee8_0_2065"/>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54" name="Google Shape;54;g2d1311a2ee8_0_2065"/>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g2d1311a2ee8_0_2072"/>
          <p:cNvCxnSpPr/>
          <p:nvPr/>
        </p:nvCxnSpPr>
        <p:spPr>
          <a:xfrm>
            <a:off x="566934" y="6320000"/>
            <a:ext cx="110625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g2d1311a2ee8_0_2072"/>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58" name="Google Shape;58;g2d1311a2ee8_0_2072"/>
          <p:cNvSpPr txBox="1">
            <a:spLocks noGrp="1"/>
          </p:cNvSpPr>
          <p:nvPr>
            <p:ph type="body" idx="1"/>
          </p:nvPr>
        </p:nvSpPr>
        <p:spPr>
          <a:xfrm>
            <a:off x="437356" y="5634700"/>
            <a:ext cx="11184900" cy="524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59" name="Google Shape;59;g2d1311a2ee8_0_207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g2d1311a2ee8_0_2077"/>
          <p:cNvCxnSpPr/>
          <p:nvPr/>
        </p:nvCxnSpPr>
        <p:spPr>
          <a:xfrm>
            <a:off x="566934" y="6320000"/>
            <a:ext cx="110625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g2d1311a2ee8_0_2077"/>
          <p:cNvCxnSpPr/>
          <p:nvPr/>
        </p:nvCxnSpPr>
        <p:spPr>
          <a:xfrm>
            <a:off x="566934" y="554200"/>
            <a:ext cx="11062500" cy="0"/>
          </a:xfrm>
          <a:prstGeom prst="straightConnector1">
            <a:avLst/>
          </a:prstGeom>
          <a:noFill/>
          <a:ln w="38100" cap="flat" cmpd="sng">
            <a:solidFill>
              <a:schemeClr val="dk2"/>
            </a:solidFill>
            <a:prstDash val="solid"/>
            <a:round/>
            <a:headEnd type="none" w="sm" len="sm"/>
            <a:tailEnd type="none" w="sm" len="sm"/>
          </a:ln>
        </p:spPr>
      </p:cxnSp>
      <p:sp>
        <p:nvSpPr>
          <p:cNvPr id="63" name="Google Shape;63;g2d1311a2ee8_0_2077"/>
          <p:cNvSpPr txBox="1">
            <a:spLocks noGrp="1"/>
          </p:cNvSpPr>
          <p:nvPr>
            <p:ph type="title" hasCustomPrompt="1"/>
          </p:nvPr>
        </p:nvSpPr>
        <p:spPr>
          <a:xfrm>
            <a:off x="1138600" y="1739800"/>
            <a:ext cx="9914700" cy="20511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1pPr>
            <a:lvl2pPr lvl="1"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2pPr>
            <a:lvl3pPr lvl="2"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3pPr>
            <a:lvl4pPr lvl="3"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4pPr>
            <a:lvl5pPr lvl="4"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5pPr>
            <a:lvl6pPr lvl="5"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6pPr>
            <a:lvl7pPr lvl="6"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7pPr>
            <a:lvl8pPr lvl="7"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8pPr>
            <a:lvl9pPr lvl="8"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9pPr>
          </a:lstStyle>
          <a:p>
            <a:r>
              <a:t>xx%</a:t>
            </a:r>
          </a:p>
        </p:txBody>
      </p:sp>
      <p:sp>
        <p:nvSpPr>
          <p:cNvPr id="64" name="Google Shape;64;g2d1311a2ee8_0_2077"/>
          <p:cNvSpPr txBox="1">
            <a:spLocks noGrp="1"/>
          </p:cNvSpPr>
          <p:nvPr>
            <p:ph type="body" idx="1"/>
          </p:nvPr>
        </p:nvSpPr>
        <p:spPr>
          <a:xfrm>
            <a:off x="1138600" y="3892600"/>
            <a:ext cx="9914700" cy="14289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65" name="Google Shape;65;g2d1311a2ee8_0_2077"/>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g2d1311a2ee8_0_2022"/>
          <p:cNvSpPr txBox="1">
            <a:spLocks noGrp="1"/>
          </p:cNvSpPr>
          <p:nvPr>
            <p:ph type="title"/>
          </p:nvPr>
        </p:nvSpPr>
        <p:spPr>
          <a:xfrm>
            <a:off x="3200333" y="767933"/>
            <a:ext cx="8428800" cy="8472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1pPr>
            <a:lvl2pPr lvl="1">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2pPr>
            <a:lvl3pPr lvl="2">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3pPr>
            <a:lvl4pPr lvl="3">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4pPr>
            <a:lvl5pPr lvl="4">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5pPr>
            <a:lvl6pPr lvl="5">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6pPr>
            <a:lvl7pPr lvl="6">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7pPr>
            <a:lvl8pPr lvl="7">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8pPr>
            <a:lvl9pPr lvl="8">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9pPr>
          </a:lstStyle>
          <a:p>
            <a:endParaRPr/>
          </a:p>
        </p:txBody>
      </p:sp>
      <p:sp>
        <p:nvSpPr>
          <p:cNvPr id="7" name="Google Shape;7;g2d1311a2ee8_0_2022"/>
          <p:cNvSpPr txBox="1">
            <a:spLocks noGrp="1"/>
          </p:cNvSpPr>
          <p:nvPr>
            <p:ph type="body" idx="1"/>
          </p:nvPr>
        </p:nvSpPr>
        <p:spPr>
          <a:xfrm>
            <a:off x="3213483" y="2127701"/>
            <a:ext cx="8428800" cy="4003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Lato"/>
              <a:buChar char="●"/>
              <a:defRPr sz="2400">
                <a:solidFill>
                  <a:schemeClr val="dk2"/>
                </a:solidFill>
                <a:latin typeface="Lato"/>
                <a:ea typeface="Lato"/>
                <a:cs typeface="Lato"/>
                <a:sym typeface="Lato"/>
              </a:defRPr>
            </a:lvl1pPr>
            <a:lvl2pPr marL="914400" lvl="1"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2pPr>
            <a:lvl3pPr marL="1371600" lvl="2"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3pPr>
            <a:lvl4pPr marL="1828800" lvl="3"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4pPr>
            <a:lvl5pPr marL="2286000" lvl="4"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5pPr>
            <a:lvl6pPr marL="2743200" lvl="5"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6pPr>
            <a:lvl7pPr marL="3200400" lvl="6"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7pPr>
            <a:lvl8pPr marL="3657600" lvl="7"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8pPr>
            <a:lvl9pPr marL="4114800" lvl="8"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9pPr>
          </a:lstStyle>
          <a:p>
            <a:endParaRPr/>
          </a:p>
        </p:txBody>
      </p:sp>
      <p:sp>
        <p:nvSpPr>
          <p:cNvPr id="8" name="Google Shape;8;g2d1311a2ee8_0_2022"/>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latin typeface="Lato"/>
                <a:ea typeface="Lato"/>
                <a:cs typeface="Lato"/>
                <a:sym typeface="Lato"/>
              </a:defRPr>
            </a:lvl1pPr>
            <a:lvl2pPr lvl="1" algn="r">
              <a:buNone/>
              <a:defRPr sz="1300">
                <a:solidFill>
                  <a:schemeClr val="dk2"/>
                </a:solidFill>
                <a:latin typeface="Lato"/>
                <a:ea typeface="Lato"/>
                <a:cs typeface="Lato"/>
                <a:sym typeface="Lato"/>
              </a:defRPr>
            </a:lvl2pPr>
            <a:lvl3pPr lvl="2" algn="r">
              <a:buNone/>
              <a:defRPr sz="1300">
                <a:solidFill>
                  <a:schemeClr val="dk2"/>
                </a:solidFill>
                <a:latin typeface="Lato"/>
                <a:ea typeface="Lato"/>
                <a:cs typeface="Lato"/>
                <a:sym typeface="Lato"/>
              </a:defRPr>
            </a:lvl3pPr>
            <a:lvl4pPr lvl="3" algn="r">
              <a:buNone/>
              <a:defRPr sz="1300">
                <a:solidFill>
                  <a:schemeClr val="dk2"/>
                </a:solidFill>
                <a:latin typeface="Lato"/>
                <a:ea typeface="Lato"/>
                <a:cs typeface="Lato"/>
                <a:sym typeface="Lato"/>
              </a:defRPr>
            </a:lvl4pPr>
            <a:lvl5pPr lvl="4" algn="r">
              <a:buNone/>
              <a:defRPr sz="1300">
                <a:solidFill>
                  <a:schemeClr val="dk2"/>
                </a:solidFill>
                <a:latin typeface="Lato"/>
                <a:ea typeface="Lato"/>
                <a:cs typeface="Lato"/>
                <a:sym typeface="Lato"/>
              </a:defRPr>
            </a:lvl5pPr>
            <a:lvl6pPr lvl="5" algn="r">
              <a:buNone/>
              <a:defRPr sz="1300">
                <a:solidFill>
                  <a:schemeClr val="dk2"/>
                </a:solidFill>
                <a:latin typeface="Lato"/>
                <a:ea typeface="Lato"/>
                <a:cs typeface="Lato"/>
                <a:sym typeface="Lato"/>
              </a:defRPr>
            </a:lvl6pPr>
            <a:lvl7pPr lvl="6" algn="r">
              <a:buNone/>
              <a:defRPr sz="1300">
                <a:solidFill>
                  <a:schemeClr val="dk2"/>
                </a:solidFill>
                <a:latin typeface="Lato"/>
                <a:ea typeface="Lato"/>
                <a:cs typeface="Lato"/>
                <a:sym typeface="Lato"/>
              </a:defRPr>
            </a:lvl7pPr>
            <a:lvl8pPr lvl="7" algn="r">
              <a:buNone/>
              <a:defRPr sz="1300">
                <a:solidFill>
                  <a:schemeClr val="dk2"/>
                </a:solidFill>
                <a:latin typeface="Lato"/>
                <a:ea typeface="Lato"/>
                <a:cs typeface="Lato"/>
                <a:sym typeface="Lato"/>
              </a:defRPr>
            </a:lvl8pPr>
            <a:lvl9pPr lvl="8" algn="r">
              <a:buNone/>
              <a:defRPr sz="13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hyperlink" Target="http://couplescheckup.com/" TargetMode="Externa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hyperlink" Target="https://www.couplecheckup.com/"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ctrTitle"/>
          </p:nvPr>
        </p:nvSpPr>
        <p:spPr>
          <a:xfrm>
            <a:off x="659525" y="1234625"/>
            <a:ext cx="11011544" cy="12648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5400"/>
              <a:buFont typeface="Garamond"/>
              <a:buNone/>
            </a:pPr>
            <a:r>
              <a:rPr lang="en-US" b="1" dirty="0"/>
              <a:t>Helping Marriages </a:t>
            </a:r>
            <a:endParaRPr b="1" dirty="0"/>
          </a:p>
        </p:txBody>
      </p:sp>
      <p:sp>
        <p:nvSpPr>
          <p:cNvPr id="80" name="Google Shape;80;p1"/>
          <p:cNvSpPr txBox="1">
            <a:spLocks noGrp="1"/>
          </p:cNvSpPr>
          <p:nvPr>
            <p:ph type="subTitle" idx="1"/>
          </p:nvPr>
        </p:nvSpPr>
        <p:spPr>
          <a:xfrm>
            <a:off x="4562375" y="3448813"/>
            <a:ext cx="7327200" cy="1083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6210"/>
              <a:buNone/>
            </a:pPr>
            <a:r>
              <a:rPr lang="en-US" sz="5400" b="1"/>
              <a:t>in the Body of Christ</a:t>
            </a:r>
            <a:endParaRPr b="1"/>
          </a:p>
        </p:txBody>
      </p:sp>
      <p:sp>
        <p:nvSpPr>
          <p:cNvPr id="82" name="Google Shape;82;p1"/>
          <p:cNvSpPr txBox="1">
            <a:spLocks noGrp="1"/>
          </p:cNvSpPr>
          <p:nvPr>
            <p:ph type="subTitle" idx="1"/>
          </p:nvPr>
        </p:nvSpPr>
        <p:spPr>
          <a:xfrm>
            <a:off x="7986725" y="5240350"/>
            <a:ext cx="3903000" cy="1083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6210"/>
              <a:buNone/>
            </a:pPr>
            <a:r>
              <a:rPr lang="en-US" sz="3500" b="1"/>
              <a:t>by Cindy Botti</a:t>
            </a:r>
            <a:endParaRPr sz="5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d168542e18_0_21"/>
          <p:cNvSpPr txBox="1">
            <a:spLocks noGrp="1"/>
          </p:cNvSpPr>
          <p:nvPr>
            <p:ph type="body" idx="2"/>
          </p:nvPr>
        </p:nvSpPr>
        <p:spPr>
          <a:xfrm>
            <a:off x="6378750" y="965550"/>
            <a:ext cx="5393700" cy="4926900"/>
          </a:xfrm>
          <a:prstGeom prst="rect">
            <a:avLst/>
          </a:prstGeom>
        </p:spPr>
        <p:txBody>
          <a:bodyPr spcFirstLastPara="1" wrap="square" lIns="121900" tIns="121900" rIns="121900" bIns="121900" anchor="t" anchorCtr="0">
            <a:normAutofit/>
          </a:bodyPr>
          <a:lstStyle/>
          <a:p>
            <a:pPr marL="457200" lvl="0" indent="-488950" algn="l" rtl="0">
              <a:spcBef>
                <a:spcPts val="0"/>
              </a:spcBef>
              <a:spcAft>
                <a:spcPts val="0"/>
              </a:spcAft>
              <a:buSzPts val="4100"/>
              <a:buChar char="●"/>
            </a:pPr>
            <a:r>
              <a:rPr lang="en-US" sz="4100"/>
              <a:t>Biblical Context of Marriage &amp; the Implications</a:t>
            </a:r>
            <a:endParaRPr sz="4100"/>
          </a:p>
          <a:p>
            <a:pPr marL="457200" lvl="0" indent="-488950" algn="l" rtl="0">
              <a:spcBef>
                <a:spcPts val="0"/>
              </a:spcBef>
              <a:spcAft>
                <a:spcPts val="0"/>
              </a:spcAft>
              <a:buSzPts val="4100"/>
              <a:buChar char="●"/>
            </a:pPr>
            <a:r>
              <a:rPr lang="en-US" sz="4100"/>
              <a:t>My Observations</a:t>
            </a:r>
            <a:endParaRPr sz="4100"/>
          </a:p>
          <a:p>
            <a:pPr marL="457200" lvl="0" indent="-488950" algn="l" rtl="0">
              <a:spcBef>
                <a:spcPts val="0"/>
              </a:spcBef>
              <a:spcAft>
                <a:spcPts val="0"/>
              </a:spcAft>
              <a:buSzPts val="4100"/>
              <a:buChar char="●"/>
            </a:pPr>
            <a:r>
              <a:rPr lang="en-US" sz="4100"/>
              <a:t>Gottman’s Research </a:t>
            </a:r>
            <a:endParaRPr sz="4100"/>
          </a:p>
          <a:p>
            <a:pPr marL="457200" lvl="0" indent="-488950" algn="l" rtl="0">
              <a:spcBef>
                <a:spcPts val="0"/>
              </a:spcBef>
              <a:spcAft>
                <a:spcPts val="0"/>
              </a:spcAft>
              <a:buSzPts val="4100"/>
              <a:buChar char="●"/>
            </a:pPr>
            <a:r>
              <a:rPr lang="en-US" sz="4100"/>
              <a:t>Helpful Tools </a:t>
            </a:r>
            <a:endParaRPr sz="4100"/>
          </a:p>
        </p:txBody>
      </p:sp>
      <p:sp>
        <p:nvSpPr>
          <p:cNvPr id="147" name="Google Shape;147;g2d168542e18_0_21"/>
          <p:cNvSpPr txBox="1">
            <a:spLocks noGrp="1"/>
          </p:cNvSpPr>
          <p:nvPr>
            <p:ph type="title"/>
          </p:nvPr>
        </p:nvSpPr>
        <p:spPr>
          <a:xfrm>
            <a:off x="448200" y="789197"/>
            <a:ext cx="5393700" cy="2074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t>What I’ll cover</a:t>
            </a:r>
            <a:endParaRPr sz="60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DE4D-47FE-AB46-BAB5-168EFBB54F79}"/>
              </a:ext>
            </a:extLst>
          </p:cNvPr>
          <p:cNvSpPr txBox="1">
            <a:spLocks/>
          </p:cNvSpPr>
          <p:nvPr/>
        </p:nvSpPr>
        <p:spPr>
          <a:xfrm>
            <a:off x="915725" y="462504"/>
            <a:ext cx="5345927" cy="867327"/>
          </a:xfrm>
          <a:prstGeom prst="rect">
            <a:avLst/>
          </a:prstGeom>
        </p:spPr>
        <p:txBody>
          <a:bodyPr anchor="t"/>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bg2"/>
                </a:solidFill>
                <a:effectLst/>
                <a:uLnTx/>
                <a:uFillTx/>
                <a:latin typeface="Corbel" panose="020B0503020204020204"/>
                <a:ea typeface="+mj-ea"/>
                <a:cs typeface="+mj-cs"/>
              </a:rPr>
              <a:t>Awareness Wheel </a:t>
            </a:r>
          </a:p>
        </p:txBody>
      </p:sp>
      <p:sp>
        <p:nvSpPr>
          <p:cNvPr id="3" name="Title 1">
            <a:extLst>
              <a:ext uri="{FF2B5EF4-FFF2-40B4-BE49-F238E27FC236}">
                <a16:creationId xmlns:a16="http://schemas.microsoft.com/office/drawing/2014/main" id="{831446D8-903A-FD4C-AE02-1654135CEC90}"/>
              </a:ext>
            </a:extLst>
          </p:cNvPr>
          <p:cNvSpPr txBox="1">
            <a:spLocks/>
          </p:cNvSpPr>
          <p:nvPr/>
        </p:nvSpPr>
        <p:spPr>
          <a:xfrm>
            <a:off x="397566" y="1473738"/>
            <a:ext cx="4789576" cy="687571"/>
          </a:xfrm>
          <a:prstGeom prst="rect">
            <a:avLst/>
          </a:prstGeom>
        </p:spPr>
        <p:txBody>
          <a:bodyPr anchor="t"/>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800" dirty="0">
                <a:solidFill>
                  <a:schemeClr val="bg2"/>
                </a:solidFill>
                <a:latin typeface="Corbel" panose="020B0503020204020204"/>
              </a:rPr>
              <a:t>Helps guide questions</a:t>
            </a:r>
            <a:endParaRPr kumimoji="0" lang="en-US" sz="3800" b="0" i="0" u="none" strike="noStrike" kern="1200" cap="none" spc="0" normalizeH="0" baseline="0" noProof="0" dirty="0">
              <a:ln>
                <a:noFill/>
              </a:ln>
              <a:solidFill>
                <a:schemeClr val="bg2"/>
              </a:solidFill>
              <a:effectLst/>
              <a:uLnTx/>
              <a:uFillTx/>
              <a:latin typeface="Corbel" panose="020B0503020204020204"/>
            </a:endParaRPr>
          </a:p>
        </p:txBody>
      </p:sp>
      <p:sp>
        <p:nvSpPr>
          <p:cNvPr id="4" name="Title 1">
            <a:extLst>
              <a:ext uri="{FF2B5EF4-FFF2-40B4-BE49-F238E27FC236}">
                <a16:creationId xmlns:a16="http://schemas.microsoft.com/office/drawing/2014/main" id="{9F28128E-8E10-954B-9CCC-92B5D96D1744}"/>
              </a:ext>
            </a:extLst>
          </p:cNvPr>
          <p:cNvSpPr txBox="1">
            <a:spLocks/>
          </p:cNvSpPr>
          <p:nvPr/>
        </p:nvSpPr>
        <p:spPr>
          <a:xfrm>
            <a:off x="447443" y="2305216"/>
            <a:ext cx="4739699" cy="790900"/>
          </a:xfrm>
          <a:prstGeom prst="rect">
            <a:avLst/>
          </a:prstGeom>
        </p:spPr>
        <p:txBody>
          <a:bodyPr anchor="t"/>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a:ln>
                  <a:noFill/>
                </a:ln>
                <a:solidFill>
                  <a:schemeClr val="bg2"/>
                </a:solidFill>
                <a:effectLst/>
                <a:uLnTx/>
                <a:uFillTx/>
                <a:latin typeface="Corbel" panose="020B0503020204020204"/>
                <a:ea typeface="+mj-ea"/>
                <a:cs typeface="+mj-cs"/>
              </a:rPr>
              <a:t>“What did he say?”</a:t>
            </a:r>
          </a:p>
        </p:txBody>
      </p:sp>
      <p:sp>
        <p:nvSpPr>
          <p:cNvPr id="5" name="Title 1">
            <a:extLst>
              <a:ext uri="{FF2B5EF4-FFF2-40B4-BE49-F238E27FC236}">
                <a16:creationId xmlns:a16="http://schemas.microsoft.com/office/drawing/2014/main" id="{146F486E-85E9-C047-8DE6-2070DD762DE7}"/>
              </a:ext>
            </a:extLst>
          </p:cNvPr>
          <p:cNvSpPr txBox="1">
            <a:spLocks/>
          </p:cNvSpPr>
          <p:nvPr/>
        </p:nvSpPr>
        <p:spPr>
          <a:xfrm>
            <a:off x="484013" y="2979602"/>
            <a:ext cx="6209349" cy="790900"/>
          </a:xfrm>
          <a:prstGeom prst="rect">
            <a:avLst/>
          </a:prstGeom>
        </p:spPr>
        <p:txBody>
          <a:bodyPr anchor="t"/>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a:ln>
                  <a:noFill/>
                </a:ln>
                <a:solidFill>
                  <a:schemeClr val="bg2"/>
                </a:solidFill>
                <a:effectLst/>
                <a:uLnTx/>
                <a:uFillTx/>
                <a:latin typeface="Corbel" panose="020B0503020204020204"/>
                <a:ea typeface="+mj-ea"/>
                <a:cs typeface="+mj-cs"/>
              </a:rPr>
              <a:t>“How did you interpret that?”</a:t>
            </a:r>
          </a:p>
        </p:txBody>
      </p:sp>
      <p:sp>
        <p:nvSpPr>
          <p:cNvPr id="6" name="Title 1">
            <a:extLst>
              <a:ext uri="{FF2B5EF4-FFF2-40B4-BE49-F238E27FC236}">
                <a16:creationId xmlns:a16="http://schemas.microsoft.com/office/drawing/2014/main" id="{68E7CB95-68A2-8442-86CF-32B71336D03A}"/>
              </a:ext>
            </a:extLst>
          </p:cNvPr>
          <p:cNvSpPr txBox="1">
            <a:spLocks/>
          </p:cNvSpPr>
          <p:nvPr/>
        </p:nvSpPr>
        <p:spPr>
          <a:xfrm>
            <a:off x="526378" y="3746992"/>
            <a:ext cx="6496027" cy="790900"/>
          </a:xfrm>
          <a:prstGeom prst="rect">
            <a:avLst/>
          </a:prstGeom>
        </p:spPr>
        <p:txBody>
          <a:bodyPr anchor="t"/>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a:ln>
                  <a:noFill/>
                </a:ln>
                <a:solidFill>
                  <a:schemeClr val="bg2"/>
                </a:solidFill>
                <a:effectLst/>
                <a:uLnTx/>
                <a:uFillTx/>
                <a:latin typeface="Corbel" panose="020B0503020204020204"/>
                <a:ea typeface="+mj-ea"/>
                <a:cs typeface="+mj-cs"/>
              </a:rPr>
              <a:t>“How did that make you feel?”</a:t>
            </a:r>
          </a:p>
        </p:txBody>
      </p:sp>
      <p:sp>
        <p:nvSpPr>
          <p:cNvPr id="7" name="Title 1">
            <a:extLst>
              <a:ext uri="{FF2B5EF4-FFF2-40B4-BE49-F238E27FC236}">
                <a16:creationId xmlns:a16="http://schemas.microsoft.com/office/drawing/2014/main" id="{3BB88668-58C6-2B4D-A4E8-21F4615D468C}"/>
              </a:ext>
            </a:extLst>
          </p:cNvPr>
          <p:cNvSpPr txBox="1">
            <a:spLocks/>
          </p:cNvSpPr>
          <p:nvPr/>
        </p:nvSpPr>
        <p:spPr>
          <a:xfrm>
            <a:off x="484013" y="4423460"/>
            <a:ext cx="6496027" cy="790900"/>
          </a:xfrm>
          <a:prstGeom prst="rect">
            <a:avLst/>
          </a:prstGeom>
        </p:spPr>
        <p:txBody>
          <a:bodyPr anchor="t"/>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a:ln>
                  <a:noFill/>
                </a:ln>
                <a:solidFill>
                  <a:schemeClr val="bg2"/>
                </a:solidFill>
                <a:effectLst/>
                <a:uLnTx/>
                <a:uFillTx/>
                <a:latin typeface="Corbel" panose="020B0503020204020204"/>
                <a:ea typeface="+mj-ea"/>
                <a:cs typeface="+mj-cs"/>
              </a:rPr>
              <a:t>“What were you wanting?”</a:t>
            </a:r>
          </a:p>
        </p:txBody>
      </p:sp>
      <p:sp>
        <p:nvSpPr>
          <p:cNvPr id="8" name="Title 1">
            <a:extLst>
              <a:ext uri="{FF2B5EF4-FFF2-40B4-BE49-F238E27FC236}">
                <a16:creationId xmlns:a16="http://schemas.microsoft.com/office/drawing/2014/main" id="{3C1782F0-20E5-FB4A-9928-81409EF4CC1A}"/>
              </a:ext>
            </a:extLst>
          </p:cNvPr>
          <p:cNvSpPr txBox="1">
            <a:spLocks/>
          </p:cNvSpPr>
          <p:nvPr/>
        </p:nvSpPr>
        <p:spPr>
          <a:xfrm>
            <a:off x="526378" y="5171430"/>
            <a:ext cx="4271417" cy="790900"/>
          </a:xfrm>
          <a:prstGeom prst="rect">
            <a:avLst/>
          </a:prstGeom>
        </p:spPr>
        <p:txBody>
          <a:bodyPr anchor="t"/>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a:ln>
                  <a:noFill/>
                </a:ln>
                <a:solidFill>
                  <a:schemeClr val="bg2"/>
                </a:solidFill>
                <a:effectLst/>
                <a:uLnTx/>
                <a:uFillTx/>
                <a:latin typeface="Corbel" panose="020B0503020204020204"/>
                <a:ea typeface="+mj-ea"/>
                <a:cs typeface="+mj-cs"/>
              </a:rPr>
              <a:t>“What did you do?”</a:t>
            </a:r>
          </a:p>
        </p:txBody>
      </p:sp>
      <p:sp>
        <p:nvSpPr>
          <p:cNvPr id="9" name="Title 1">
            <a:extLst>
              <a:ext uri="{FF2B5EF4-FFF2-40B4-BE49-F238E27FC236}">
                <a16:creationId xmlns:a16="http://schemas.microsoft.com/office/drawing/2014/main" id="{425B5C2E-C917-6D45-A1D4-8955EB8955FC}"/>
              </a:ext>
            </a:extLst>
          </p:cNvPr>
          <p:cNvSpPr txBox="1">
            <a:spLocks/>
          </p:cNvSpPr>
          <p:nvPr/>
        </p:nvSpPr>
        <p:spPr>
          <a:xfrm>
            <a:off x="484013" y="5890828"/>
            <a:ext cx="5777639" cy="790900"/>
          </a:xfrm>
          <a:prstGeom prst="rect">
            <a:avLst/>
          </a:prstGeom>
        </p:spPr>
        <p:txBody>
          <a:bodyPr anchor="t"/>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a:ln>
                  <a:noFill/>
                </a:ln>
                <a:solidFill>
                  <a:schemeClr val="bg2"/>
                </a:solidFill>
                <a:effectLst/>
                <a:uLnTx/>
                <a:uFillTx/>
                <a:latin typeface="Corbel" panose="020B0503020204020204"/>
                <a:ea typeface="+mj-ea"/>
                <a:cs typeface="+mj-cs"/>
              </a:rPr>
              <a:t>“What would you like to do? </a:t>
            </a:r>
          </a:p>
        </p:txBody>
      </p:sp>
    </p:spTree>
    <p:extLst>
      <p:ext uri="{BB962C8B-B14F-4D97-AF65-F5344CB8AC3E}">
        <p14:creationId xmlns:p14="http://schemas.microsoft.com/office/powerpoint/2010/main" val="47432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d168542e18_0_0"/>
          <p:cNvSpPr txBox="1">
            <a:spLocks noGrp="1"/>
          </p:cNvSpPr>
          <p:nvPr>
            <p:ph type="title"/>
          </p:nvPr>
        </p:nvSpPr>
        <p:spPr>
          <a:xfrm>
            <a:off x="448200" y="789197"/>
            <a:ext cx="5393700" cy="1261276"/>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dirty="0"/>
              <a:t>Conclusion</a:t>
            </a:r>
            <a:endParaRPr sz="6000" dirty="0"/>
          </a:p>
        </p:txBody>
      </p:sp>
      <p:sp>
        <p:nvSpPr>
          <p:cNvPr id="4" name="Google Shape;119;g2d168542e18_0_0">
            <a:extLst>
              <a:ext uri="{FF2B5EF4-FFF2-40B4-BE49-F238E27FC236}">
                <a16:creationId xmlns:a16="http://schemas.microsoft.com/office/drawing/2014/main" id="{20CD9746-70D4-404E-91D4-747C15C4D886}"/>
              </a:ext>
            </a:extLst>
          </p:cNvPr>
          <p:cNvSpPr txBox="1">
            <a:spLocks/>
          </p:cNvSpPr>
          <p:nvPr/>
        </p:nvSpPr>
        <p:spPr>
          <a:xfrm>
            <a:off x="448200" y="2050473"/>
            <a:ext cx="5393700" cy="290945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9pPr>
          </a:lstStyle>
          <a:p>
            <a:r>
              <a:rPr lang="en-US" sz="6000" dirty="0"/>
              <a:t>Helping Marriages in the BOC</a:t>
            </a:r>
          </a:p>
        </p:txBody>
      </p:sp>
      <p:sp>
        <p:nvSpPr>
          <p:cNvPr id="2" name="TextBox 1">
            <a:extLst>
              <a:ext uri="{FF2B5EF4-FFF2-40B4-BE49-F238E27FC236}">
                <a16:creationId xmlns:a16="http://schemas.microsoft.com/office/drawing/2014/main" id="{AC6A4E7C-88E1-4848-87E1-BBF063006562}"/>
              </a:ext>
            </a:extLst>
          </p:cNvPr>
          <p:cNvSpPr txBox="1"/>
          <p:nvPr/>
        </p:nvSpPr>
        <p:spPr>
          <a:xfrm>
            <a:off x="7654637" y="502396"/>
            <a:ext cx="3297381" cy="830997"/>
          </a:xfrm>
          <a:prstGeom prst="rect">
            <a:avLst/>
          </a:prstGeom>
          <a:noFill/>
        </p:spPr>
        <p:txBody>
          <a:bodyPr wrap="square" rtlCol="0">
            <a:spAutoFit/>
          </a:bodyPr>
          <a:lstStyle/>
          <a:p>
            <a:r>
              <a:rPr lang="en-US" sz="4800" dirty="0">
                <a:solidFill>
                  <a:schemeClr val="bg1"/>
                </a:solidFill>
              </a:rPr>
              <a:t>Resources</a:t>
            </a:r>
          </a:p>
        </p:txBody>
      </p:sp>
      <p:sp>
        <p:nvSpPr>
          <p:cNvPr id="6" name="TextBox 5">
            <a:extLst>
              <a:ext uri="{FF2B5EF4-FFF2-40B4-BE49-F238E27FC236}">
                <a16:creationId xmlns:a16="http://schemas.microsoft.com/office/drawing/2014/main" id="{9602C528-4BB5-B745-8222-2F18AA5CF524}"/>
              </a:ext>
            </a:extLst>
          </p:cNvPr>
          <p:cNvSpPr txBox="1"/>
          <p:nvPr/>
        </p:nvSpPr>
        <p:spPr>
          <a:xfrm>
            <a:off x="6858000" y="1558638"/>
            <a:ext cx="4835235" cy="769441"/>
          </a:xfrm>
          <a:prstGeom prst="rect">
            <a:avLst/>
          </a:prstGeom>
          <a:noFill/>
        </p:spPr>
        <p:txBody>
          <a:bodyPr wrap="square" rtlCol="0">
            <a:spAutoFit/>
          </a:bodyPr>
          <a:lstStyle/>
          <a:p>
            <a:r>
              <a:rPr lang="en-US" sz="4400" dirty="0">
                <a:solidFill>
                  <a:schemeClr val="bg1"/>
                </a:solidFill>
              </a:rPr>
              <a:t>Couples Check-up</a:t>
            </a:r>
          </a:p>
        </p:txBody>
      </p:sp>
      <p:sp>
        <p:nvSpPr>
          <p:cNvPr id="13" name="TextBox 12">
            <a:hlinkClick r:id="rId3"/>
            <a:extLst>
              <a:ext uri="{FF2B5EF4-FFF2-40B4-BE49-F238E27FC236}">
                <a16:creationId xmlns:a16="http://schemas.microsoft.com/office/drawing/2014/main" id="{5195C745-0C48-C049-8F73-F862B0E731C2}"/>
              </a:ext>
            </a:extLst>
          </p:cNvPr>
          <p:cNvSpPr txBox="1"/>
          <p:nvPr/>
        </p:nvSpPr>
        <p:spPr>
          <a:xfrm>
            <a:off x="6857999" y="4836848"/>
            <a:ext cx="4835235" cy="584775"/>
          </a:xfrm>
          <a:prstGeom prst="rect">
            <a:avLst/>
          </a:prstGeom>
          <a:noFill/>
        </p:spPr>
        <p:txBody>
          <a:bodyPr wrap="square" rtlCol="0">
            <a:spAutoFit/>
          </a:bodyPr>
          <a:lstStyle/>
          <a:p>
            <a:r>
              <a:rPr lang="en-US" sz="3200" dirty="0" err="1">
                <a:solidFill>
                  <a:schemeClr val="bg1"/>
                </a:solidFill>
                <a:hlinkClick r:id="rId4"/>
              </a:rPr>
              <a:t>www.couplecheckup.com</a:t>
            </a:r>
            <a:endParaRPr lang="en-US" sz="3200" dirty="0">
              <a:solidFill>
                <a:schemeClr val="bg1"/>
              </a:solidFill>
            </a:endParaRPr>
          </a:p>
        </p:txBody>
      </p:sp>
    </p:spTree>
    <p:extLst>
      <p:ext uri="{BB962C8B-B14F-4D97-AF65-F5344CB8AC3E}">
        <p14:creationId xmlns:p14="http://schemas.microsoft.com/office/powerpoint/2010/main" val="395767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d168542e18_0_0"/>
          <p:cNvSpPr txBox="1">
            <a:spLocks noGrp="1"/>
          </p:cNvSpPr>
          <p:nvPr>
            <p:ph type="title"/>
          </p:nvPr>
        </p:nvSpPr>
        <p:spPr>
          <a:xfrm>
            <a:off x="448200" y="789197"/>
            <a:ext cx="5393700" cy="1261276"/>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dirty="0"/>
              <a:t>Conclusion</a:t>
            </a:r>
            <a:endParaRPr sz="6000" dirty="0"/>
          </a:p>
        </p:txBody>
      </p:sp>
      <p:sp>
        <p:nvSpPr>
          <p:cNvPr id="4" name="Google Shape;119;g2d168542e18_0_0">
            <a:extLst>
              <a:ext uri="{FF2B5EF4-FFF2-40B4-BE49-F238E27FC236}">
                <a16:creationId xmlns:a16="http://schemas.microsoft.com/office/drawing/2014/main" id="{20CD9746-70D4-404E-91D4-747C15C4D886}"/>
              </a:ext>
            </a:extLst>
          </p:cNvPr>
          <p:cNvSpPr txBox="1">
            <a:spLocks/>
          </p:cNvSpPr>
          <p:nvPr/>
        </p:nvSpPr>
        <p:spPr>
          <a:xfrm>
            <a:off x="448200" y="2050473"/>
            <a:ext cx="5393700" cy="290945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9pPr>
          </a:lstStyle>
          <a:p>
            <a:r>
              <a:rPr lang="en-US" sz="6000" dirty="0"/>
              <a:t>Helping Marriages in the BOC</a:t>
            </a:r>
          </a:p>
        </p:txBody>
      </p:sp>
      <p:sp>
        <p:nvSpPr>
          <p:cNvPr id="2" name="TextBox 1">
            <a:extLst>
              <a:ext uri="{FF2B5EF4-FFF2-40B4-BE49-F238E27FC236}">
                <a16:creationId xmlns:a16="http://schemas.microsoft.com/office/drawing/2014/main" id="{AC6A4E7C-88E1-4848-87E1-BBF063006562}"/>
              </a:ext>
            </a:extLst>
          </p:cNvPr>
          <p:cNvSpPr txBox="1"/>
          <p:nvPr/>
        </p:nvSpPr>
        <p:spPr>
          <a:xfrm>
            <a:off x="7654637" y="502396"/>
            <a:ext cx="3297381" cy="830997"/>
          </a:xfrm>
          <a:prstGeom prst="rect">
            <a:avLst/>
          </a:prstGeom>
          <a:noFill/>
        </p:spPr>
        <p:txBody>
          <a:bodyPr wrap="square" rtlCol="0">
            <a:spAutoFit/>
          </a:bodyPr>
          <a:lstStyle/>
          <a:p>
            <a:r>
              <a:rPr lang="en-US" sz="4800" dirty="0">
                <a:solidFill>
                  <a:schemeClr val="bg1"/>
                </a:solidFill>
              </a:rPr>
              <a:t>Resources</a:t>
            </a:r>
          </a:p>
        </p:txBody>
      </p:sp>
      <p:sp>
        <p:nvSpPr>
          <p:cNvPr id="7" name="TextBox 6">
            <a:extLst>
              <a:ext uri="{FF2B5EF4-FFF2-40B4-BE49-F238E27FC236}">
                <a16:creationId xmlns:a16="http://schemas.microsoft.com/office/drawing/2014/main" id="{BB4DEDBB-B0B3-3445-BBE7-354602CCCE2C}"/>
              </a:ext>
            </a:extLst>
          </p:cNvPr>
          <p:cNvSpPr txBox="1"/>
          <p:nvPr/>
        </p:nvSpPr>
        <p:spPr>
          <a:xfrm>
            <a:off x="6858001" y="1333393"/>
            <a:ext cx="4502726" cy="769441"/>
          </a:xfrm>
          <a:prstGeom prst="rect">
            <a:avLst/>
          </a:prstGeom>
          <a:noFill/>
        </p:spPr>
        <p:txBody>
          <a:bodyPr wrap="square" rtlCol="0">
            <a:spAutoFit/>
          </a:bodyPr>
          <a:lstStyle/>
          <a:p>
            <a:r>
              <a:rPr lang="en-US" sz="4400" dirty="0">
                <a:solidFill>
                  <a:schemeClr val="bg1"/>
                </a:solidFill>
              </a:rPr>
              <a:t>Gottman’s books</a:t>
            </a:r>
          </a:p>
        </p:txBody>
      </p:sp>
    </p:spTree>
    <p:extLst>
      <p:ext uri="{BB962C8B-B14F-4D97-AF65-F5344CB8AC3E}">
        <p14:creationId xmlns:p14="http://schemas.microsoft.com/office/powerpoint/2010/main" val="19201293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d168542e18_0_0"/>
          <p:cNvSpPr txBox="1">
            <a:spLocks noGrp="1"/>
          </p:cNvSpPr>
          <p:nvPr>
            <p:ph type="title"/>
          </p:nvPr>
        </p:nvSpPr>
        <p:spPr>
          <a:xfrm>
            <a:off x="448200" y="789197"/>
            <a:ext cx="5393700" cy="1261276"/>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dirty="0"/>
              <a:t>Conclusion</a:t>
            </a:r>
            <a:endParaRPr sz="6000" dirty="0"/>
          </a:p>
        </p:txBody>
      </p:sp>
      <p:sp>
        <p:nvSpPr>
          <p:cNvPr id="4" name="Google Shape;119;g2d168542e18_0_0">
            <a:extLst>
              <a:ext uri="{FF2B5EF4-FFF2-40B4-BE49-F238E27FC236}">
                <a16:creationId xmlns:a16="http://schemas.microsoft.com/office/drawing/2014/main" id="{20CD9746-70D4-404E-91D4-747C15C4D886}"/>
              </a:ext>
            </a:extLst>
          </p:cNvPr>
          <p:cNvSpPr txBox="1">
            <a:spLocks/>
          </p:cNvSpPr>
          <p:nvPr/>
        </p:nvSpPr>
        <p:spPr>
          <a:xfrm>
            <a:off x="448200" y="2050473"/>
            <a:ext cx="5393700" cy="290945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9pPr>
          </a:lstStyle>
          <a:p>
            <a:r>
              <a:rPr lang="en-US" sz="6000" dirty="0"/>
              <a:t>Helping Marriages in the BOC</a:t>
            </a:r>
          </a:p>
        </p:txBody>
      </p:sp>
      <p:sp>
        <p:nvSpPr>
          <p:cNvPr id="2" name="TextBox 1">
            <a:extLst>
              <a:ext uri="{FF2B5EF4-FFF2-40B4-BE49-F238E27FC236}">
                <a16:creationId xmlns:a16="http://schemas.microsoft.com/office/drawing/2014/main" id="{AC6A4E7C-88E1-4848-87E1-BBF063006562}"/>
              </a:ext>
            </a:extLst>
          </p:cNvPr>
          <p:cNvSpPr txBox="1"/>
          <p:nvPr/>
        </p:nvSpPr>
        <p:spPr>
          <a:xfrm>
            <a:off x="7654637" y="502396"/>
            <a:ext cx="3297381" cy="830997"/>
          </a:xfrm>
          <a:prstGeom prst="rect">
            <a:avLst/>
          </a:prstGeom>
          <a:noFill/>
        </p:spPr>
        <p:txBody>
          <a:bodyPr wrap="square" rtlCol="0">
            <a:spAutoFit/>
          </a:bodyPr>
          <a:lstStyle/>
          <a:p>
            <a:r>
              <a:rPr lang="en-US" sz="4800" dirty="0">
                <a:solidFill>
                  <a:schemeClr val="bg1"/>
                </a:solidFill>
              </a:rPr>
              <a:t>Resources</a:t>
            </a:r>
          </a:p>
        </p:txBody>
      </p:sp>
      <p:sp>
        <p:nvSpPr>
          <p:cNvPr id="10" name="TextBox 9">
            <a:extLst>
              <a:ext uri="{FF2B5EF4-FFF2-40B4-BE49-F238E27FC236}">
                <a16:creationId xmlns:a16="http://schemas.microsoft.com/office/drawing/2014/main" id="{B5FAB8ED-F817-3A45-A5D9-DFA374313CCB}"/>
              </a:ext>
            </a:extLst>
          </p:cNvPr>
          <p:cNvSpPr txBox="1"/>
          <p:nvPr/>
        </p:nvSpPr>
        <p:spPr>
          <a:xfrm>
            <a:off x="6858001" y="1358898"/>
            <a:ext cx="4502726" cy="769441"/>
          </a:xfrm>
          <a:prstGeom prst="rect">
            <a:avLst/>
          </a:prstGeom>
          <a:noFill/>
        </p:spPr>
        <p:txBody>
          <a:bodyPr wrap="square" rtlCol="0">
            <a:spAutoFit/>
          </a:bodyPr>
          <a:lstStyle/>
          <a:p>
            <a:r>
              <a:rPr lang="en-US" sz="4400" dirty="0">
                <a:solidFill>
                  <a:schemeClr val="bg1"/>
                </a:solidFill>
              </a:rPr>
              <a:t>Dwell Classes</a:t>
            </a:r>
          </a:p>
        </p:txBody>
      </p:sp>
      <p:sp>
        <p:nvSpPr>
          <p:cNvPr id="11" name="TextBox 10">
            <a:extLst>
              <a:ext uri="{FF2B5EF4-FFF2-40B4-BE49-F238E27FC236}">
                <a16:creationId xmlns:a16="http://schemas.microsoft.com/office/drawing/2014/main" id="{73D148EF-D6E5-4344-AF50-88887BFE0BE0}"/>
              </a:ext>
            </a:extLst>
          </p:cNvPr>
          <p:cNvSpPr txBox="1"/>
          <p:nvPr/>
        </p:nvSpPr>
        <p:spPr>
          <a:xfrm>
            <a:off x="6858001" y="2112029"/>
            <a:ext cx="4973780" cy="646331"/>
          </a:xfrm>
          <a:prstGeom prst="rect">
            <a:avLst/>
          </a:prstGeom>
          <a:noFill/>
        </p:spPr>
        <p:txBody>
          <a:bodyPr wrap="square" rtlCol="0">
            <a:spAutoFit/>
          </a:bodyPr>
          <a:lstStyle/>
          <a:p>
            <a:pPr marL="571500" indent="-571500">
              <a:buFont typeface="Courier New" panose="02070309020205020404" pitchFamily="49" charset="0"/>
              <a:buChar char="o"/>
            </a:pPr>
            <a:r>
              <a:rPr lang="en-US" sz="3600" dirty="0">
                <a:solidFill>
                  <a:schemeClr val="bg1"/>
                </a:solidFill>
              </a:rPr>
              <a:t>Marriage Readiness</a:t>
            </a:r>
          </a:p>
        </p:txBody>
      </p:sp>
      <p:sp>
        <p:nvSpPr>
          <p:cNvPr id="12" name="TextBox 11">
            <a:extLst>
              <a:ext uri="{FF2B5EF4-FFF2-40B4-BE49-F238E27FC236}">
                <a16:creationId xmlns:a16="http://schemas.microsoft.com/office/drawing/2014/main" id="{1A7C3EE6-79EF-A44A-AC8E-5376FDEDD2A9}"/>
              </a:ext>
            </a:extLst>
          </p:cNvPr>
          <p:cNvSpPr txBox="1"/>
          <p:nvPr/>
        </p:nvSpPr>
        <p:spPr>
          <a:xfrm>
            <a:off x="6858001" y="2856243"/>
            <a:ext cx="4668981" cy="646331"/>
          </a:xfrm>
          <a:prstGeom prst="rect">
            <a:avLst/>
          </a:prstGeom>
          <a:noFill/>
        </p:spPr>
        <p:txBody>
          <a:bodyPr wrap="square" rtlCol="0">
            <a:spAutoFit/>
          </a:bodyPr>
          <a:lstStyle/>
          <a:p>
            <a:pPr marL="571500" indent="-571500">
              <a:buFont typeface="Courier New" panose="02070309020205020404" pitchFamily="49" charset="0"/>
              <a:buChar char="o"/>
            </a:pPr>
            <a:r>
              <a:rPr lang="en-US" sz="3600" dirty="0">
                <a:solidFill>
                  <a:schemeClr val="bg1"/>
                </a:solidFill>
              </a:rPr>
              <a:t>Men in Marriage</a:t>
            </a:r>
          </a:p>
        </p:txBody>
      </p:sp>
      <p:sp>
        <p:nvSpPr>
          <p:cNvPr id="13" name="TextBox 12">
            <a:extLst>
              <a:ext uri="{FF2B5EF4-FFF2-40B4-BE49-F238E27FC236}">
                <a16:creationId xmlns:a16="http://schemas.microsoft.com/office/drawing/2014/main" id="{92B26853-085D-8245-A83C-CADEBB53BDE4}"/>
              </a:ext>
            </a:extLst>
          </p:cNvPr>
          <p:cNvSpPr txBox="1"/>
          <p:nvPr/>
        </p:nvSpPr>
        <p:spPr>
          <a:xfrm>
            <a:off x="6858001" y="3546189"/>
            <a:ext cx="4973779" cy="646331"/>
          </a:xfrm>
          <a:prstGeom prst="rect">
            <a:avLst/>
          </a:prstGeom>
          <a:noFill/>
        </p:spPr>
        <p:txBody>
          <a:bodyPr wrap="square" rtlCol="0">
            <a:spAutoFit/>
          </a:bodyPr>
          <a:lstStyle/>
          <a:p>
            <a:pPr marL="571500" indent="-571500">
              <a:buFont typeface="Courier New" panose="02070309020205020404" pitchFamily="49" charset="0"/>
              <a:buChar char="o"/>
            </a:pPr>
            <a:r>
              <a:rPr lang="en-US" sz="3600" dirty="0">
                <a:solidFill>
                  <a:schemeClr val="bg1"/>
                </a:solidFill>
              </a:rPr>
              <a:t>Women in Marriage</a:t>
            </a:r>
          </a:p>
        </p:txBody>
      </p:sp>
      <p:sp>
        <p:nvSpPr>
          <p:cNvPr id="14" name="TextBox 13">
            <a:extLst>
              <a:ext uri="{FF2B5EF4-FFF2-40B4-BE49-F238E27FC236}">
                <a16:creationId xmlns:a16="http://schemas.microsoft.com/office/drawing/2014/main" id="{724C62D4-457E-2544-A48B-3BA54EAF46AC}"/>
              </a:ext>
            </a:extLst>
          </p:cNvPr>
          <p:cNvSpPr txBox="1"/>
          <p:nvPr/>
        </p:nvSpPr>
        <p:spPr>
          <a:xfrm>
            <a:off x="6858001" y="4263269"/>
            <a:ext cx="3671455" cy="1200329"/>
          </a:xfrm>
          <a:prstGeom prst="rect">
            <a:avLst/>
          </a:prstGeom>
          <a:noFill/>
        </p:spPr>
        <p:txBody>
          <a:bodyPr wrap="square" rtlCol="0">
            <a:spAutoFit/>
          </a:bodyPr>
          <a:lstStyle/>
          <a:p>
            <a:pPr marL="571500" indent="-571500">
              <a:buFont typeface="Courier New" panose="02070309020205020404" pitchFamily="49" charset="0"/>
              <a:buChar char="o"/>
            </a:pPr>
            <a:r>
              <a:rPr lang="en-US" sz="3600" dirty="0">
                <a:solidFill>
                  <a:schemeClr val="bg1"/>
                </a:solidFill>
              </a:rPr>
              <a:t>7 Principles for Marriage</a:t>
            </a:r>
          </a:p>
        </p:txBody>
      </p:sp>
    </p:spTree>
    <p:extLst>
      <p:ext uri="{BB962C8B-B14F-4D97-AF65-F5344CB8AC3E}">
        <p14:creationId xmlns:p14="http://schemas.microsoft.com/office/powerpoint/2010/main" val="3961079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d168542e18_0_0"/>
          <p:cNvSpPr txBox="1">
            <a:spLocks noGrp="1"/>
          </p:cNvSpPr>
          <p:nvPr>
            <p:ph type="title"/>
          </p:nvPr>
        </p:nvSpPr>
        <p:spPr>
          <a:xfrm>
            <a:off x="448200" y="789197"/>
            <a:ext cx="5393700" cy="1261276"/>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dirty="0"/>
              <a:t>Conclusion</a:t>
            </a:r>
            <a:endParaRPr sz="6000" dirty="0"/>
          </a:p>
        </p:txBody>
      </p:sp>
      <p:sp>
        <p:nvSpPr>
          <p:cNvPr id="4" name="Google Shape;119;g2d168542e18_0_0">
            <a:extLst>
              <a:ext uri="{FF2B5EF4-FFF2-40B4-BE49-F238E27FC236}">
                <a16:creationId xmlns:a16="http://schemas.microsoft.com/office/drawing/2014/main" id="{20CD9746-70D4-404E-91D4-747C15C4D886}"/>
              </a:ext>
            </a:extLst>
          </p:cNvPr>
          <p:cNvSpPr txBox="1">
            <a:spLocks/>
          </p:cNvSpPr>
          <p:nvPr/>
        </p:nvSpPr>
        <p:spPr>
          <a:xfrm>
            <a:off x="448200" y="2050473"/>
            <a:ext cx="5393700" cy="290945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9pPr>
          </a:lstStyle>
          <a:p>
            <a:r>
              <a:rPr lang="en-US" sz="6000" dirty="0"/>
              <a:t>Helping Marriages in the BOC</a:t>
            </a:r>
          </a:p>
        </p:txBody>
      </p:sp>
      <p:sp>
        <p:nvSpPr>
          <p:cNvPr id="2" name="TextBox 1">
            <a:extLst>
              <a:ext uri="{FF2B5EF4-FFF2-40B4-BE49-F238E27FC236}">
                <a16:creationId xmlns:a16="http://schemas.microsoft.com/office/drawing/2014/main" id="{AC6A4E7C-88E1-4848-87E1-BBF063006562}"/>
              </a:ext>
            </a:extLst>
          </p:cNvPr>
          <p:cNvSpPr txBox="1"/>
          <p:nvPr/>
        </p:nvSpPr>
        <p:spPr>
          <a:xfrm>
            <a:off x="7654637" y="502396"/>
            <a:ext cx="3297381" cy="830997"/>
          </a:xfrm>
          <a:prstGeom prst="rect">
            <a:avLst/>
          </a:prstGeom>
          <a:noFill/>
        </p:spPr>
        <p:txBody>
          <a:bodyPr wrap="square" rtlCol="0">
            <a:spAutoFit/>
          </a:bodyPr>
          <a:lstStyle/>
          <a:p>
            <a:r>
              <a:rPr lang="en-US" sz="4800" dirty="0">
                <a:solidFill>
                  <a:schemeClr val="bg1"/>
                </a:solidFill>
              </a:rPr>
              <a:t>Resources</a:t>
            </a:r>
          </a:p>
        </p:txBody>
      </p:sp>
      <p:sp>
        <p:nvSpPr>
          <p:cNvPr id="8" name="TextBox 7">
            <a:extLst>
              <a:ext uri="{FF2B5EF4-FFF2-40B4-BE49-F238E27FC236}">
                <a16:creationId xmlns:a16="http://schemas.microsoft.com/office/drawing/2014/main" id="{D662B63A-0140-094F-9CC9-936A47D2AB6F}"/>
              </a:ext>
            </a:extLst>
          </p:cNvPr>
          <p:cNvSpPr txBox="1"/>
          <p:nvPr/>
        </p:nvSpPr>
        <p:spPr>
          <a:xfrm>
            <a:off x="6858000" y="1327198"/>
            <a:ext cx="4890654" cy="1446550"/>
          </a:xfrm>
          <a:prstGeom prst="rect">
            <a:avLst/>
          </a:prstGeom>
          <a:noFill/>
        </p:spPr>
        <p:txBody>
          <a:bodyPr wrap="square" rtlCol="0">
            <a:spAutoFit/>
          </a:bodyPr>
          <a:lstStyle/>
          <a:p>
            <a:r>
              <a:rPr lang="en-US" sz="4400" dirty="0">
                <a:solidFill>
                  <a:schemeClr val="bg1"/>
                </a:solidFill>
              </a:rPr>
              <a:t>Couple’s </a:t>
            </a:r>
            <a:r>
              <a:rPr lang="en-US" sz="4400" dirty="0" err="1">
                <a:solidFill>
                  <a:schemeClr val="bg1"/>
                </a:solidFill>
              </a:rPr>
              <a:t>Communicaton</a:t>
            </a:r>
            <a:endParaRPr lang="en-US" sz="4400" dirty="0">
              <a:solidFill>
                <a:schemeClr val="bg1"/>
              </a:solidFill>
            </a:endParaRPr>
          </a:p>
        </p:txBody>
      </p:sp>
    </p:spTree>
    <p:extLst>
      <p:ext uri="{BB962C8B-B14F-4D97-AF65-F5344CB8AC3E}">
        <p14:creationId xmlns:p14="http://schemas.microsoft.com/office/powerpoint/2010/main" val="26182631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d168542e18_0_0"/>
          <p:cNvSpPr txBox="1">
            <a:spLocks noGrp="1"/>
          </p:cNvSpPr>
          <p:nvPr>
            <p:ph type="title"/>
          </p:nvPr>
        </p:nvSpPr>
        <p:spPr>
          <a:xfrm>
            <a:off x="448200" y="789197"/>
            <a:ext cx="5393700" cy="1261276"/>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dirty="0"/>
              <a:t>Conclusion</a:t>
            </a:r>
            <a:endParaRPr sz="6000" dirty="0"/>
          </a:p>
        </p:txBody>
      </p:sp>
      <p:sp>
        <p:nvSpPr>
          <p:cNvPr id="4" name="Google Shape;119;g2d168542e18_0_0">
            <a:extLst>
              <a:ext uri="{FF2B5EF4-FFF2-40B4-BE49-F238E27FC236}">
                <a16:creationId xmlns:a16="http://schemas.microsoft.com/office/drawing/2014/main" id="{20CD9746-70D4-404E-91D4-747C15C4D886}"/>
              </a:ext>
            </a:extLst>
          </p:cNvPr>
          <p:cNvSpPr txBox="1">
            <a:spLocks/>
          </p:cNvSpPr>
          <p:nvPr/>
        </p:nvSpPr>
        <p:spPr>
          <a:xfrm>
            <a:off x="448200" y="2050473"/>
            <a:ext cx="5393700" cy="290945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9pPr>
          </a:lstStyle>
          <a:p>
            <a:r>
              <a:rPr lang="en-US" sz="6000" dirty="0"/>
              <a:t>Helping Marriages in the BOC</a:t>
            </a:r>
          </a:p>
        </p:txBody>
      </p:sp>
      <p:sp>
        <p:nvSpPr>
          <p:cNvPr id="2" name="TextBox 1">
            <a:extLst>
              <a:ext uri="{FF2B5EF4-FFF2-40B4-BE49-F238E27FC236}">
                <a16:creationId xmlns:a16="http://schemas.microsoft.com/office/drawing/2014/main" id="{AC6A4E7C-88E1-4848-87E1-BBF063006562}"/>
              </a:ext>
            </a:extLst>
          </p:cNvPr>
          <p:cNvSpPr txBox="1"/>
          <p:nvPr/>
        </p:nvSpPr>
        <p:spPr>
          <a:xfrm>
            <a:off x="7654637" y="502396"/>
            <a:ext cx="3297381" cy="830997"/>
          </a:xfrm>
          <a:prstGeom prst="rect">
            <a:avLst/>
          </a:prstGeom>
          <a:noFill/>
        </p:spPr>
        <p:txBody>
          <a:bodyPr wrap="square" rtlCol="0">
            <a:spAutoFit/>
          </a:bodyPr>
          <a:lstStyle/>
          <a:p>
            <a:r>
              <a:rPr lang="en-US" sz="4800" dirty="0">
                <a:solidFill>
                  <a:schemeClr val="bg1"/>
                </a:solidFill>
              </a:rPr>
              <a:t>Resources</a:t>
            </a:r>
          </a:p>
        </p:txBody>
      </p:sp>
      <p:sp>
        <p:nvSpPr>
          <p:cNvPr id="9" name="TextBox 8">
            <a:extLst>
              <a:ext uri="{FF2B5EF4-FFF2-40B4-BE49-F238E27FC236}">
                <a16:creationId xmlns:a16="http://schemas.microsoft.com/office/drawing/2014/main" id="{9D26944E-2EDC-7944-8579-B976AC2DAA0C}"/>
              </a:ext>
            </a:extLst>
          </p:cNvPr>
          <p:cNvSpPr txBox="1"/>
          <p:nvPr/>
        </p:nvSpPr>
        <p:spPr>
          <a:xfrm>
            <a:off x="6858000" y="1419835"/>
            <a:ext cx="4890654" cy="769441"/>
          </a:xfrm>
          <a:prstGeom prst="rect">
            <a:avLst/>
          </a:prstGeom>
          <a:noFill/>
        </p:spPr>
        <p:txBody>
          <a:bodyPr wrap="square" rtlCol="0">
            <a:spAutoFit/>
          </a:bodyPr>
          <a:lstStyle/>
          <a:p>
            <a:r>
              <a:rPr lang="en-US" sz="4400" dirty="0">
                <a:solidFill>
                  <a:schemeClr val="bg1"/>
                </a:solidFill>
              </a:rPr>
              <a:t>Joe’s book coming</a:t>
            </a:r>
          </a:p>
        </p:txBody>
      </p:sp>
      <p:pic>
        <p:nvPicPr>
          <p:cNvPr id="12" name="Picture 11">
            <a:extLst>
              <a:ext uri="{FF2B5EF4-FFF2-40B4-BE49-F238E27FC236}">
                <a16:creationId xmlns:a16="http://schemas.microsoft.com/office/drawing/2014/main" id="{D75FB109-FB31-5F40-BB66-8AA409A34FBE}"/>
              </a:ext>
            </a:extLst>
          </p:cNvPr>
          <p:cNvPicPr>
            <a:picLocks noChangeAspect="1"/>
          </p:cNvPicPr>
          <p:nvPr/>
        </p:nvPicPr>
        <p:blipFill>
          <a:blip r:embed="rId3"/>
          <a:stretch>
            <a:fillRect/>
          </a:stretch>
        </p:blipFill>
        <p:spPr>
          <a:xfrm>
            <a:off x="8855075" y="3632750"/>
            <a:ext cx="896504" cy="1512363"/>
          </a:xfrm>
          <a:prstGeom prst="rect">
            <a:avLst/>
          </a:prstGeom>
          <a:ln>
            <a:solidFill>
              <a:schemeClr val="bg2"/>
            </a:solidFill>
          </a:ln>
        </p:spPr>
      </p:pic>
      <p:sp>
        <p:nvSpPr>
          <p:cNvPr id="13" name="TextBox 12">
            <a:extLst>
              <a:ext uri="{FF2B5EF4-FFF2-40B4-BE49-F238E27FC236}">
                <a16:creationId xmlns:a16="http://schemas.microsoft.com/office/drawing/2014/main" id="{13EC4A8E-4803-1A42-A9AC-DD7C503A6B84}"/>
              </a:ext>
            </a:extLst>
          </p:cNvPr>
          <p:cNvSpPr txBox="1"/>
          <p:nvPr/>
        </p:nvSpPr>
        <p:spPr>
          <a:xfrm>
            <a:off x="6636327" y="2526292"/>
            <a:ext cx="5334000" cy="769441"/>
          </a:xfrm>
          <a:prstGeom prst="rect">
            <a:avLst/>
          </a:prstGeom>
          <a:noFill/>
        </p:spPr>
        <p:txBody>
          <a:bodyPr wrap="square" rtlCol="0">
            <a:spAutoFit/>
          </a:bodyPr>
          <a:lstStyle/>
          <a:p>
            <a:r>
              <a:rPr lang="en-US" sz="4400" dirty="0">
                <a:solidFill>
                  <a:schemeClr val="bg1"/>
                </a:solidFill>
              </a:rPr>
              <a:t>Marriage in the BOC</a:t>
            </a:r>
          </a:p>
        </p:txBody>
      </p:sp>
    </p:spTree>
    <p:extLst>
      <p:ext uri="{BB962C8B-B14F-4D97-AF65-F5344CB8AC3E}">
        <p14:creationId xmlns:p14="http://schemas.microsoft.com/office/powerpoint/2010/main" val="18183900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d168542e18_0_0"/>
          <p:cNvSpPr txBox="1">
            <a:spLocks noGrp="1"/>
          </p:cNvSpPr>
          <p:nvPr>
            <p:ph type="title"/>
          </p:nvPr>
        </p:nvSpPr>
        <p:spPr>
          <a:xfrm>
            <a:off x="448200" y="789197"/>
            <a:ext cx="5393700" cy="1261276"/>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dirty="0"/>
              <a:t>Conclusion</a:t>
            </a:r>
            <a:endParaRPr sz="6000" dirty="0"/>
          </a:p>
        </p:txBody>
      </p:sp>
      <p:sp>
        <p:nvSpPr>
          <p:cNvPr id="4" name="Google Shape;119;g2d168542e18_0_0">
            <a:extLst>
              <a:ext uri="{FF2B5EF4-FFF2-40B4-BE49-F238E27FC236}">
                <a16:creationId xmlns:a16="http://schemas.microsoft.com/office/drawing/2014/main" id="{20CD9746-70D4-404E-91D4-747C15C4D886}"/>
              </a:ext>
            </a:extLst>
          </p:cNvPr>
          <p:cNvSpPr txBox="1">
            <a:spLocks/>
          </p:cNvSpPr>
          <p:nvPr/>
        </p:nvSpPr>
        <p:spPr>
          <a:xfrm>
            <a:off x="448200" y="2050473"/>
            <a:ext cx="5393700" cy="290945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4800"/>
              <a:buFont typeface="Raleway"/>
              <a:buNone/>
              <a:defRPr sz="4800" b="1" i="0" u="none" strike="noStrike" cap="none">
                <a:solidFill>
                  <a:schemeClr val="dk1"/>
                </a:solidFill>
                <a:latin typeface="Raleway"/>
                <a:ea typeface="Raleway"/>
                <a:cs typeface="Raleway"/>
                <a:sym typeface="Raleway"/>
              </a:defRPr>
            </a:lvl9pPr>
          </a:lstStyle>
          <a:p>
            <a:r>
              <a:rPr lang="en-US" sz="6000" dirty="0"/>
              <a:t>Helping Marriages in the BOC</a:t>
            </a:r>
          </a:p>
        </p:txBody>
      </p:sp>
      <p:sp>
        <p:nvSpPr>
          <p:cNvPr id="2" name="TextBox 1">
            <a:extLst>
              <a:ext uri="{FF2B5EF4-FFF2-40B4-BE49-F238E27FC236}">
                <a16:creationId xmlns:a16="http://schemas.microsoft.com/office/drawing/2014/main" id="{AC6A4E7C-88E1-4848-87E1-BBF063006562}"/>
              </a:ext>
            </a:extLst>
          </p:cNvPr>
          <p:cNvSpPr txBox="1"/>
          <p:nvPr/>
        </p:nvSpPr>
        <p:spPr>
          <a:xfrm>
            <a:off x="7654637" y="502396"/>
            <a:ext cx="3297381" cy="830997"/>
          </a:xfrm>
          <a:prstGeom prst="rect">
            <a:avLst/>
          </a:prstGeom>
          <a:noFill/>
        </p:spPr>
        <p:txBody>
          <a:bodyPr wrap="square" rtlCol="0">
            <a:spAutoFit/>
          </a:bodyPr>
          <a:lstStyle/>
          <a:p>
            <a:r>
              <a:rPr lang="en-US" sz="4800" dirty="0">
                <a:solidFill>
                  <a:schemeClr val="bg1"/>
                </a:solidFill>
              </a:rPr>
              <a:t>Resources</a:t>
            </a:r>
          </a:p>
        </p:txBody>
      </p:sp>
      <p:sp>
        <p:nvSpPr>
          <p:cNvPr id="6" name="TextBox 5">
            <a:extLst>
              <a:ext uri="{FF2B5EF4-FFF2-40B4-BE49-F238E27FC236}">
                <a16:creationId xmlns:a16="http://schemas.microsoft.com/office/drawing/2014/main" id="{9602C528-4BB5-B745-8222-2F18AA5CF524}"/>
              </a:ext>
            </a:extLst>
          </p:cNvPr>
          <p:cNvSpPr txBox="1"/>
          <p:nvPr/>
        </p:nvSpPr>
        <p:spPr>
          <a:xfrm>
            <a:off x="6858001" y="1558638"/>
            <a:ext cx="4890654" cy="769441"/>
          </a:xfrm>
          <a:prstGeom prst="rect">
            <a:avLst/>
          </a:prstGeom>
          <a:noFill/>
        </p:spPr>
        <p:txBody>
          <a:bodyPr wrap="square" rtlCol="0">
            <a:spAutoFit/>
          </a:bodyPr>
          <a:lstStyle/>
          <a:p>
            <a:r>
              <a:rPr lang="en-US" sz="4400" dirty="0">
                <a:solidFill>
                  <a:schemeClr val="bg1"/>
                </a:solidFill>
              </a:rPr>
              <a:t>Couples Check-up</a:t>
            </a:r>
          </a:p>
        </p:txBody>
      </p:sp>
      <p:sp>
        <p:nvSpPr>
          <p:cNvPr id="7" name="TextBox 6">
            <a:extLst>
              <a:ext uri="{FF2B5EF4-FFF2-40B4-BE49-F238E27FC236}">
                <a16:creationId xmlns:a16="http://schemas.microsoft.com/office/drawing/2014/main" id="{BB4DEDBB-B0B3-3445-BBE7-354602CCCE2C}"/>
              </a:ext>
            </a:extLst>
          </p:cNvPr>
          <p:cNvSpPr txBox="1"/>
          <p:nvPr/>
        </p:nvSpPr>
        <p:spPr>
          <a:xfrm>
            <a:off x="6858001" y="2328079"/>
            <a:ext cx="4502726" cy="769441"/>
          </a:xfrm>
          <a:prstGeom prst="rect">
            <a:avLst/>
          </a:prstGeom>
          <a:noFill/>
        </p:spPr>
        <p:txBody>
          <a:bodyPr wrap="square" rtlCol="0">
            <a:spAutoFit/>
          </a:bodyPr>
          <a:lstStyle/>
          <a:p>
            <a:r>
              <a:rPr lang="en-US" sz="4400" dirty="0">
                <a:solidFill>
                  <a:schemeClr val="bg1"/>
                </a:solidFill>
              </a:rPr>
              <a:t>Gottman’s books</a:t>
            </a:r>
          </a:p>
        </p:txBody>
      </p:sp>
      <p:sp>
        <p:nvSpPr>
          <p:cNvPr id="8" name="TextBox 7">
            <a:extLst>
              <a:ext uri="{FF2B5EF4-FFF2-40B4-BE49-F238E27FC236}">
                <a16:creationId xmlns:a16="http://schemas.microsoft.com/office/drawing/2014/main" id="{D662B63A-0140-094F-9CC9-936A47D2AB6F}"/>
              </a:ext>
            </a:extLst>
          </p:cNvPr>
          <p:cNvSpPr txBox="1"/>
          <p:nvPr/>
        </p:nvSpPr>
        <p:spPr>
          <a:xfrm>
            <a:off x="6858001" y="3747089"/>
            <a:ext cx="4890654" cy="1446550"/>
          </a:xfrm>
          <a:prstGeom prst="rect">
            <a:avLst/>
          </a:prstGeom>
          <a:noFill/>
        </p:spPr>
        <p:txBody>
          <a:bodyPr wrap="square" rtlCol="0">
            <a:spAutoFit/>
          </a:bodyPr>
          <a:lstStyle/>
          <a:p>
            <a:r>
              <a:rPr lang="en-US" sz="4400" dirty="0">
                <a:solidFill>
                  <a:schemeClr val="bg1"/>
                </a:solidFill>
              </a:rPr>
              <a:t>Couple’s </a:t>
            </a:r>
            <a:r>
              <a:rPr lang="en-US" sz="4400" dirty="0" err="1">
                <a:solidFill>
                  <a:schemeClr val="bg1"/>
                </a:solidFill>
              </a:rPr>
              <a:t>Communicaton</a:t>
            </a:r>
            <a:endParaRPr lang="en-US" sz="4400" dirty="0">
              <a:solidFill>
                <a:schemeClr val="bg1"/>
              </a:solidFill>
            </a:endParaRPr>
          </a:p>
        </p:txBody>
      </p:sp>
      <p:sp>
        <p:nvSpPr>
          <p:cNvPr id="9" name="TextBox 8">
            <a:extLst>
              <a:ext uri="{FF2B5EF4-FFF2-40B4-BE49-F238E27FC236}">
                <a16:creationId xmlns:a16="http://schemas.microsoft.com/office/drawing/2014/main" id="{9D26944E-2EDC-7944-8579-B976AC2DAA0C}"/>
              </a:ext>
            </a:extLst>
          </p:cNvPr>
          <p:cNvSpPr txBox="1"/>
          <p:nvPr/>
        </p:nvSpPr>
        <p:spPr>
          <a:xfrm>
            <a:off x="6858001" y="5221569"/>
            <a:ext cx="4890654" cy="769441"/>
          </a:xfrm>
          <a:prstGeom prst="rect">
            <a:avLst/>
          </a:prstGeom>
          <a:noFill/>
        </p:spPr>
        <p:txBody>
          <a:bodyPr wrap="square" rtlCol="0">
            <a:spAutoFit/>
          </a:bodyPr>
          <a:lstStyle/>
          <a:p>
            <a:r>
              <a:rPr lang="en-US" sz="4400" dirty="0">
                <a:solidFill>
                  <a:schemeClr val="bg1"/>
                </a:solidFill>
              </a:rPr>
              <a:t>Joe’s book coming</a:t>
            </a:r>
          </a:p>
        </p:txBody>
      </p:sp>
      <p:sp>
        <p:nvSpPr>
          <p:cNvPr id="10" name="TextBox 9">
            <a:extLst>
              <a:ext uri="{FF2B5EF4-FFF2-40B4-BE49-F238E27FC236}">
                <a16:creationId xmlns:a16="http://schemas.microsoft.com/office/drawing/2014/main" id="{B5FAB8ED-F817-3A45-A5D9-DFA374313CCB}"/>
              </a:ext>
            </a:extLst>
          </p:cNvPr>
          <p:cNvSpPr txBox="1"/>
          <p:nvPr/>
        </p:nvSpPr>
        <p:spPr>
          <a:xfrm>
            <a:off x="6858001" y="3005357"/>
            <a:ext cx="4502726" cy="769441"/>
          </a:xfrm>
          <a:prstGeom prst="rect">
            <a:avLst/>
          </a:prstGeom>
          <a:noFill/>
        </p:spPr>
        <p:txBody>
          <a:bodyPr wrap="square" rtlCol="0">
            <a:spAutoFit/>
          </a:bodyPr>
          <a:lstStyle/>
          <a:p>
            <a:r>
              <a:rPr lang="en-US" sz="4400" dirty="0">
                <a:solidFill>
                  <a:schemeClr val="bg1"/>
                </a:solidFill>
              </a:rPr>
              <a:t>Dwell Classes</a:t>
            </a:r>
          </a:p>
        </p:txBody>
      </p:sp>
    </p:spTree>
    <p:extLst>
      <p:ext uri="{BB962C8B-B14F-4D97-AF65-F5344CB8AC3E}">
        <p14:creationId xmlns:p14="http://schemas.microsoft.com/office/powerpoint/2010/main" val="391697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d168542e18_0_38"/>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Biblical Context of Marriage</a:t>
            </a:r>
            <a:endParaRPr/>
          </a:p>
        </p:txBody>
      </p:sp>
      <p:sp>
        <p:nvSpPr>
          <p:cNvPr id="154" name="Google Shape;154;g2d168542e18_0_38"/>
          <p:cNvSpPr txBox="1">
            <a:spLocks noGrp="1"/>
          </p:cNvSpPr>
          <p:nvPr>
            <p:ph type="body" idx="1"/>
          </p:nvPr>
        </p:nvSpPr>
        <p:spPr>
          <a:xfrm>
            <a:off x="2184300" y="2556925"/>
            <a:ext cx="7823400" cy="815700"/>
          </a:xfrm>
          <a:prstGeom prst="rect">
            <a:avLst/>
          </a:prstGeom>
        </p:spPr>
        <p:txBody>
          <a:bodyPr spcFirstLastPara="1" wrap="square" lIns="91425" tIns="45700" rIns="91425" bIns="45700" anchor="t" anchorCtr="0">
            <a:normAutofit lnSpcReduction="10000"/>
          </a:bodyPr>
          <a:lstStyle/>
          <a:p>
            <a:pPr marL="0" lvl="0" indent="0" algn="l" rtl="0">
              <a:spcBef>
                <a:spcPts val="360"/>
              </a:spcBef>
              <a:spcAft>
                <a:spcPts val="600"/>
              </a:spcAft>
              <a:buNone/>
            </a:pPr>
            <a:r>
              <a:rPr lang="en-US" sz="3500"/>
              <a:t>Where is marriage supposed to thrive?</a:t>
            </a:r>
            <a:endParaRPr sz="3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d168542e18_0_31"/>
          <p:cNvSpPr txBox="1">
            <a:spLocks noGrp="1"/>
          </p:cNvSpPr>
          <p:nvPr>
            <p:ph type="title" idx="4294967295"/>
          </p:nvPr>
        </p:nvSpPr>
        <p:spPr>
          <a:xfrm>
            <a:off x="634025" y="519125"/>
            <a:ext cx="6002100" cy="869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Ephesians 5:18-33</a:t>
            </a:r>
            <a:endParaRPr/>
          </a:p>
        </p:txBody>
      </p:sp>
      <p:sp>
        <p:nvSpPr>
          <p:cNvPr id="161" name="Google Shape;161;g2d168542e18_0_31"/>
          <p:cNvSpPr txBox="1"/>
          <p:nvPr/>
        </p:nvSpPr>
        <p:spPr>
          <a:xfrm>
            <a:off x="485025" y="1388825"/>
            <a:ext cx="11310000" cy="176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1800">
                <a:solidFill>
                  <a:schemeClr val="dk2"/>
                </a:solidFill>
              </a:rPr>
              <a:t>19</a:t>
            </a:r>
            <a:r>
              <a:rPr lang="en-US" sz="3000">
                <a:solidFill>
                  <a:schemeClr val="dk2"/>
                </a:solidFill>
              </a:rPr>
              <a:t> Speaking to </a:t>
            </a:r>
            <a:r>
              <a:rPr lang="en-US" sz="3000">
                <a:solidFill>
                  <a:schemeClr val="dk1"/>
                </a:solidFill>
              </a:rPr>
              <a:t>one another</a:t>
            </a:r>
            <a:r>
              <a:rPr lang="en-US" sz="3000">
                <a:solidFill>
                  <a:schemeClr val="dk2"/>
                </a:solidFill>
              </a:rPr>
              <a:t> in psalms and hymns and spiritual songs, singing and making melody with your heart to the Lord...</a:t>
            </a:r>
            <a:endParaRPr sz="3000">
              <a:solidFill>
                <a:schemeClr val="dk2"/>
              </a:solidFill>
            </a:endParaRPr>
          </a:p>
          <a:p>
            <a:pPr marL="0" lvl="0" indent="0" algn="l" rtl="0">
              <a:spcBef>
                <a:spcPts val="0"/>
              </a:spcBef>
              <a:spcAft>
                <a:spcPts val="0"/>
              </a:spcAft>
              <a:buNone/>
            </a:pPr>
            <a:r>
              <a:rPr lang="en-US" sz="1800">
                <a:solidFill>
                  <a:schemeClr val="dk2"/>
                </a:solidFill>
              </a:rPr>
              <a:t>21</a:t>
            </a:r>
            <a:r>
              <a:rPr lang="en-US" sz="3000">
                <a:solidFill>
                  <a:schemeClr val="dk2"/>
                </a:solidFill>
              </a:rPr>
              <a:t> and be subject to </a:t>
            </a:r>
            <a:r>
              <a:rPr lang="en-US" sz="3000">
                <a:solidFill>
                  <a:schemeClr val="dk1"/>
                </a:solidFill>
              </a:rPr>
              <a:t>one another</a:t>
            </a:r>
            <a:r>
              <a:rPr lang="en-US" sz="3000">
                <a:solidFill>
                  <a:schemeClr val="dk2"/>
                </a:solidFill>
              </a:rPr>
              <a:t> in the fear of Christ</a:t>
            </a:r>
            <a:endParaRPr sz="3000">
              <a:solidFill>
                <a:schemeClr val="dk2"/>
              </a:solidFill>
              <a:latin typeface="Lato"/>
              <a:ea typeface="Lato"/>
              <a:cs typeface="Lato"/>
              <a:sym typeface="Lato"/>
            </a:endParaRPr>
          </a:p>
        </p:txBody>
      </p:sp>
      <p:sp>
        <p:nvSpPr>
          <p:cNvPr id="162" name="Google Shape;162;g2d168542e18_0_31"/>
          <p:cNvSpPr txBox="1"/>
          <p:nvPr/>
        </p:nvSpPr>
        <p:spPr>
          <a:xfrm>
            <a:off x="485025" y="3152825"/>
            <a:ext cx="10891200" cy="170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2"/>
                </a:solidFill>
              </a:rPr>
              <a:t>22</a:t>
            </a:r>
            <a:r>
              <a:rPr lang="en-US" sz="3000">
                <a:solidFill>
                  <a:schemeClr val="dk2"/>
                </a:solidFill>
              </a:rPr>
              <a:t> Wives, be subject to your own husbands as to the Lord. </a:t>
            </a:r>
            <a:endParaRPr sz="3000">
              <a:solidFill>
                <a:schemeClr val="dk2"/>
              </a:solidFill>
            </a:endParaRPr>
          </a:p>
          <a:p>
            <a:pPr marL="0" lvl="0" indent="0" algn="l" rtl="0">
              <a:lnSpc>
                <a:spcPct val="115000"/>
              </a:lnSpc>
              <a:spcBef>
                <a:spcPts val="0"/>
              </a:spcBef>
              <a:spcAft>
                <a:spcPts val="0"/>
              </a:spcAft>
              <a:buNone/>
            </a:pPr>
            <a:r>
              <a:rPr lang="en-US" sz="1800">
                <a:solidFill>
                  <a:schemeClr val="dk2"/>
                </a:solidFill>
              </a:rPr>
              <a:t>25</a:t>
            </a:r>
            <a:r>
              <a:rPr lang="en-US" sz="3000">
                <a:solidFill>
                  <a:schemeClr val="dk2"/>
                </a:solidFill>
              </a:rPr>
              <a:t> Husbands, love your wives, just as Christ also loved the church and gave Himself up for her;</a:t>
            </a:r>
            <a:endParaRPr sz="3000">
              <a:solidFill>
                <a:schemeClr val="dk2"/>
              </a:solidFill>
            </a:endParaRPr>
          </a:p>
        </p:txBody>
      </p:sp>
      <p:sp>
        <p:nvSpPr>
          <p:cNvPr id="163" name="Google Shape;163;g2d168542e18_0_31"/>
          <p:cNvSpPr txBox="1"/>
          <p:nvPr/>
        </p:nvSpPr>
        <p:spPr>
          <a:xfrm>
            <a:off x="498000" y="4875250"/>
            <a:ext cx="10891200" cy="6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2"/>
                </a:solidFill>
              </a:rPr>
              <a:t>30</a:t>
            </a:r>
            <a:r>
              <a:rPr lang="en-US" sz="3000">
                <a:solidFill>
                  <a:schemeClr val="dk2"/>
                </a:solidFill>
              </a:rPr>
              <a:t> because we are </a:t>
            </a:r>
            <a:r>
              <a:rPr lang="en-US" sz="3000">
                <a:solidFill>
                  <a:schemeClr val="dk1"/>
                </a:solidFill>
              </a:rPr>
              <a:t>members of his body</a:t>
            </a:r>
            <a:endParaRPr sz="30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d168542e18_0_52"/>
          <p:cNvSpPr txBox="1">
            <a:spLocks noGrp="1"/>
          </p:cNvSpPr>
          <p:nvPr>
            <p:ph type="title" idx="4294967295"/>
          </p:nvPr>
        </p:nvSpPr>
        <p:spPr>
          <a:xfrm>
            <a:off x="634025" y="519125"/>
            <a:ext cx="6002100" cy="869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Colossians 3:18-19</a:t>
            </a:r>
            <a:endParaRPr/>
          </a:p>
        </p:txBody>
      </p:sp>
      <p:sp>
        <p:nvSpPr>
          <p:cNvPr id="169" name="Google Shape;169;g2d168542e18_0_52"/>
          <p:cNvSpPr txBox="1"/>
          <p:nvPr/>
        </p:nvSpPr>
        <p:spPr>
          <a:xfrm>
            <a:off x="441000" y="1631375"/>
            <a:ext cx="11310000" cy="12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2"/>
                </a:solidFill>
                <a:highlight>
                  <a:srgbClr val="FFFFFF"/>
                </a:highlight>
                <a:latin typeface="Roboto"/>
                <a:ea typeface="Roboto"/>
                <a:cs typeface="Roboto"/>
                <a:sym typeface="Roboto"/>
              </a:rPr>
              <a:t>15 </a:t>
            </a:r>
            <a:r>
              <a:rPr lang="en-US" sz="3000">
                <a:solidFill>
                  <a:schemeClr val="dk2"/>
                </a:solidFill>
                <a:highlight>
                  <a:srgbClr val="FFFFFF"/>
                </a:highlight>
                <a:latin typeface="Roboto"/>
                <a:ea typeface="Roboto"/>
                <a:cs typeface="Roboto"/>
                <a:sym typeface="Roboto"/>
              </a:rPr>
              <a:t>Let the peace of Christ rule in your hearts, since as </a:t>
            </a:r>
            <a:r>
              <a:rPr lang="en-US" sz="3000">
                <a:solidFill>
                  <a:schemeClr val="dk1"/>
                </a:solidFill>
                <a:highlight>
                  <a:srgbClr val="FFFFFF"/>
                </a:highlight>
                <a:latin typeface="Roboto"/>
                <a:ea typeface="Roboto"/>
                <a:cs typeface="Roboto"/>
                <a:sym typeface="Roboto"/>
              </a:rPr>
              <a:t>members of one body </a:t>
            </a:r>
            <a:r>
              <a:rPr lang="en-US" sz="3000">
                <a:solidFill>
                  <a:schemeClr val="dk2"/>
                </a:solidFill>
                <a:highlight>
                  <a:srgbClr val="FFFFFF"/>
                </a:highlight>
                <a:latin typeface="Roboto"/>
                <a:ea typeface="Roboto"/>
                <a:cs typeface="Roboto"/>
                <a:sym typeface="Roboto"/>
              </a:rPr>
              <a:t>you were called to peace…</a:t>
            </a:r>
            <a:endParaRPr sz="3000">
              <a:solidFill>
                <a:schemeClr val="dk2"/>
              </a:solidFill>
              <a:latin typeface="Lato"/>
              <a:ea typeface="Lato"/>
              <a:cs typeface="Lato"/>
              <a:sym typeface="Lato"/>
            </a:endParaRPr>
          </a:p>
        </p:txBody>
      </p:sp>
      <p:sp>
        <p:nvSpPr>
          <p:cNvPr id="170" name="Google Shape;170;g2d168542e18_0_52"/>
          <p:cNvSpPr txBox="1"/>
          <p:nvPr/>
        </p:nvSpPr>
        <p:spPr>
          <a:xfrm>
            <a:off x="441000" y="2910275"/>
            <a:ext cx="10891200" cy="170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1800" b="1">
                <a:solidFill>
                  <a:schemeClr val="dk2"/>
                </a:solidFill>
                <a:highlight>
                  <a:srgbClr val="FFFFFF"/>
                </a:highlight>
                <a:latin typeface="Roboto"/>
                <a:ea typeface="Roboto"/>
                <a:cs typeface="Roboto"/>
                <a:sym typeface="Roboto"/>
              </a:rPr>
              <a:t>18</a:t>
            </a:r>
            <a:r>
              <a:rPr lang="en-US" sz="3000" b="1">
                <a:solidFill>
                  <a:schemeClr val="dk2"/>
                </a:solidFill>
                <a:highlight>
                  <a:srgbClr val="FFFFFF"/>
                </a:highlight>
                <a:latin typeface="Roboto"/>
                <a:ea typeface="Roboto"/>
                <a:cs typeface="Roboto"/>
                <a:sym typeface="Roboto"/>
              </a:rPr>
              <a:t> </a:t>
            </a:r>
            <a:r>
              <a:rPr lang="en-US" sz="3000">
                <a:solidFill>
                  <a:schemeClr val="dk2"/>
                </a:solidFill>
                <a:highlight>
                  <a:srgbClr val="FFFFFF"/>
                </a:highlight>
                <a:latin typeface="Roboto"/>
                <a:ea typeface="Roboto"/>
                <a:cs typeface="Roboto"/>
                <a:sym typeface="Roboto"/>
              </a:rPr>
              <a:t>Wives, submit yourselves to your husbands, as is fitting in the Lord. </a:t>
            </a:r>
            <a:r>
              <a:rPr lang="en-US" sz="1800" b="1">
                <a:solidFill>
                  <a:schemeClr val="dk2"/>
                </a:solidFill>
                <a:highlight>
                  <a:srgbClr val="FFFFFF"/>
                </a:highlight>
                <a:latin typeface="Roboto"/>
                <a:ea typeface="Roboto"/>
                <a:cs typeface="Roboto"/>
                <a:sym typeface="Roboto"/>
              </a:rPr>
              <a:t>19</a:t>
            </a:r>
            <a:r>
              <a:rPr lang="en-US" sz="3000" b="1">
                <a:solidFill>
                  <a:schemeClr val="dk2"/>
                </a:solidFill>
                <a:highlight>
                  <a:srgbClr val="FFFFFF"/>
                </a:highlight>
                <a:latin typeface="Roboto"/>
                <a:ea typeface="Roboto"/>
                <a:cs typeface="Roboto"/>
                <a:sym typeface="Roboto"/>
              </a:rPr>
              <a:t> </a:t>
            </a:r>
            <a:r>
              <a:rPr lang="en-US" sz="3000">
                <a:solidFill>
                  <a:schemeClr val="dk2"/>
                </a:solidFill>
                <a:highlight>
                  <a:srgbClr val="FFFFFF"/>
                </a:highlight>
                <a:latin typeface="Roboto"/>
                <a:ea typeface="Roboto"/>
                <a:cs typeface="Roboto"/>
                <a:sym typeface="Roboto"/>
              </a:rPr>
              <a:t>Husbands, love your wives and do not be harsh with them.</a:t>
            </a:r>
            <a:endParaRPr sz="30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d168542e18_0_61"/>
          <p:cNvSpPr txBox="1">
            <a:spLocks noGrp="1"/>
          </p:cNvSpPr>
          <p:nvPr>
            <p:ph type="title" idx="4294967295"/>
          </p:nvPr>
        </p:nvSpPr>
        <p:spPr>
          <a:xfrm>
            <a:off x="634025" y="519125"/>
            <a:ext cx="6002100" cy="869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1 Peter 3:1-7</a:t>
            </a:r>
            <a:endParaRPr/>
          </a:p>
        </p:txBody>
      </p:sp>
      <p:sp>
        <p:nvSpPr>
          <p:cNvPr id="176" name="Google Shape;176;g2d168542e18_0_61"/>
          <p:cNvSpPr txBox="1"/>
          <p:nvPr/>
        </p:nvSpPr>
        <p:spPr>
          <a:xfrm>
            <a:off x="2510700" y="3782225"/>
            <a:ext cx="7170600" cy="101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100" b="1" dirty="0">
                <a:solidFill>
                  <a:schemeClr val="dk2"/>
                </a:solidFill>
                <a:highlight>
                  <a:srgbClr val="FFFFFF"/>
                </a:highlight>
                <a:latin typeface="Roboto"/>
                <a:ea typeface="Roboto"/>
                <a:cs typeface="Roboto"/>
                <a:sym typeface="Roboto"/>
              </a:rPr>
              <a:t>What is context?</a:t>
            </a:r>
            <a:endParaRPr sz="5100" dirty="0">
              <a:solidFill>
                <a:schemeClr val="dk2"/>
              </a:solidFill>
              <a:latin typeface="Lato"/>
              <a:ea typeface="Lato"/>
              <a:cs typeface="Lato"/>
              <a:sym typeface="Lato"/>
            </a:endParaRPr>
          </a:p>
        </p:txBody>
      </p:sp>
      <p:sp>
        <p:nvSpPr>
          <p:cNvPr id="177" name="Google Shape;177;g2d168542e18_0_61"/>
          <p:cNvSpPr txBox="1"/>
          <p:nvPr/>
        </p:nvSpPr>
        <p:spPr>
          <a:xfrm>
            <a:off x="441000" y="1388825"/>
            <a:ext cx="10891200" cy="239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800" b="1">
                <a:solidFill>
                  <a:schemeClr val="dk2"/>
                </a:solidFill>
                <a:highlight>
                  <a:srgbClr val="FFFFFF"/>
                </a:highlight>
                <a:latin typeface="Roboto"/>
                <a:ea typeface="Roboto"/>
                <a:cs typeface="Roboto"/>
                <a:sym typeface="Roboto"/>
              </a:rPr>
              <a:t>1</a:t>
            </a:r>
            <a:r>
              <a:rPr lang="en-US" sz="3000" b="1">
                <a:solidFill>
                  <a:schemeClr val="dk2"/>
                </a:solidFill>
                <a:highlight>
                  <a:srgbClr val="FFFFFF"/>
                </a:highlight>
                <a:latin typeface="Roboto"/>
                <a:ea typeface="Roboto"/>
                <a:cs typeface="Roboto"/>
                <a:sym typeface="Roboto"/>
              </a:rPr>
              <a:t> </a:t>
            </a:r>
            <a:r>
              <a:rPr lang="en-US" sz="3000">
                <a:solidFill>
                  <a:schemeClr val="dk2"/>
                </a:solidFill>
                <a:highlight>
                  <a:srgbClr val="FFFFFF"/>
                </a:highlight>
                <a:latin typeface="Roboto"/>
                <a:ea typeface="Roboto"/>
                <a:cs typeface="Roboto"/>
                <a:sym typeface="Roboto"/>
              </a:rPr>
              <a:t>Wives, </a:t>
            </a:r>
            <a:r>
              <a:rPr lang="en-US" sz="3000">
                <a:solidFill>
                  <a:schemeClr val="dk1"/>
                </a:solidFill>
                <a:highlight>
                  <a:srgbClr val="FFFFFF"/>
                </a:highlight>
                <a:latin typeface="Roboto"/>
                <a:ea typeface="Roboto"/>
                <a:cs typeface="Roboto"/>
                <a:sym typeface="Roboto"/>
              </a:rPr>
              <a:t>in the same way</a:t>
            </a:r>
            <a:r>
              <a:rPr lang="en-US" sz="3000">
                <a:solidFill>
                  <a:schemeClr val="dk2"/>
                </a:solidFill>
                <a:highlight>
                  <a:srgbClr val="FFFFFF"/>
                </a:highlight>
                <a:latin typeface="Roboto"/>
                <a:ea typeface="Roboto"/>
                <a:cs typeface="Roboto"/>
                <a:sym typeface="Roboto"/>
              </a:rPr>
              <a:t> submit yourselves to your own husbands…</a:t>
            </a:r>
            <a:endParaRPr sz="3000">
              <a:solidFill>
                <a:schemeClr val="dk2"/>
              </a:solidFill>
              <a:highlight>
                <a:srgbClr val="FFFFFF"/>
              </a:highlight>
              <a:latin typeface="Roboto"/>
              <a:ea typeface="Roboto"/>
              <a:cs typeface="Roboto"/>
              <a:sym typeface="Roboto"/>
            </a:endParaRPr>
          </a:p>
          <a:p>
            <a:pPr marL="0" lvl="0" indent="0" algn="l" rtl="0">
              <a:lnSpc>
                <a:spcPct val="115000"/>
              </a:lnSpc>
              <a:spcBef>
                <a:spcPts val="1200"/>
              </a:spcBef>
              <a:spcAft>
                <a:spcPts val="1200"/>
              </a:spcAft>
              <a:buNone/>
            </a:pPr>
            <a:r>
              <a:rPr lang="en-US" sz="1800" b="1">
                <a:solidFill>
                  <a:schemeClr val="dk2"/>
                </a:solidFill>
                <a:highlight>
                  <a:srgbClr val="FFFFFF"/>
                </a:highlight>
                <a:latin typeface="Roboto"/>
                <a:ea typeface="Roboto"/>
                <a:cs typeface="Roboto"/>
                <a:sym typeface="Roboto"/>
              </a:rPr>
              <a:t>7 </a:t>
            </a:r>
            <a:r>
              <a:rPr lang="en-US" sz="3000">
                <a:solidFill>
                  <a:schemeClr val="dk2"/>
                </a:solidFill>
                <a:highlight>
                  <a:srgbClr val="FFFFFF"/>
                </a:highlight>
                <a:latin typeface="Roboto"/>
                <a:ea typeface="Roboto"/>
                <a:cs typeface="Roboto"/>
                <a:sym typeface="Roboto"/>
              </a:rPr>
              <a:t>Husbands, </a:t>
            </a:r>
            <a:r>
              <a:rPr lang="en-US" sz="3000">
                <a:solidFill>
                  <a:schemeClr val="dk1"/>
                </a:solidFill>
                <a:highlight>
                  <a:srgbClr val="FFFFFF"/>
                </a:highlight>
                <a:latin typeface="Roboto"/>
                <a:ea typeface="Roboto"/>
                <a:cs typeface="Roboto"/>
                <a:sym typeface="Roboto"/>
              </a:rPr>
              <a:t>in the same way</a:t>
            </a:r>
            <a:r>
              <a:rPr lang="en-US" sz="3000">
                <a:solidFill>
                  <a:schemeClr val="dk2"/>
                </a:solidFill>
                <a:highlight>
                  <a:srgbClr val="FFFFFF"/>
                </a:highlight>
                <a:latin typeface="Roboto"/>
                <a:ea typeface="Roboto"/>
                <a:cs typeface="Roboto"/>
                <a:sym typeface="Roboto"/>
              </a:rPr>
              <a:t> be considerate as you live with your wives, and treat them with respect…</a:t>
            </a:r>
            <a:endParaRPr sz="3000">
              <a:solidFill>
                <a:schemeClr val="dk2"/>
              </a:solidFill>
              <a:highlight>
                <a:srgbClr val="FFFFFF"/>
              </a:highlight>
              <a:latin typeface="Roboto"/>
              <a:ea typeface="Roboto"/>
              <a:cs typeface="Roboto"/>
              <a:sym typeface="Roboto"/>
            </a:endParaRPr>
          </a:p>
        </p:txBody>
      </p:sp>
      <p:sp>
        <p:nvSpPr>
          <p:cNvPr id="178" name="Google Shape;178;g2d168542e18_0_61"/>
          <p:cNvSpPr txBox="1"/>
          <p:nvPr/>
        </p:nvSpPr>
        <p:spPr>
          <a:xfrm>
            <a:off x="2999600" y="4797425"/>
            <a:ext cx="7965600" cy="12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2"/>
                </a:solidFill>
                <a:highlight>
                  <a:srgbClr val="FFFFFF"/>
                </a:highlight>
                <a:latin typeface="Roboto"/>
                <a:ea typeface="Roboto"/>
                <a:cs typeface="Roboto"/>
                <a:sym typeface="Roboto"/>
              </a:rPr>
              <a:t>Peter is instructing the BOC on how to live godly lives in a pagan society</a:t>
            </a:r>
            <a:endParaRPr sz="3000">
              <a:solidFill>
                <a:schemeClr val="dk2"/>
              </a:solidFill>
              <a:latin typeface="Lato"/>
              <a:ea typeface="Lato"/>
              <a:cs typeface="Lato"/>
              <a:sym typeface="Lato"/>
            </a:endParaRPr>
          </a:p>
        </p:txBody>
      </p:sp>
      <p:sp>
        <p:nvSpPr>
          <p:cNvPr id="179" name="Google Shape;179;g2d168542e18_0_61"/>
          <p:cNvSpPr txBox="1">
            <a:spLocks noGrp="1"/>
          </p:cNvSpPr>
          <p:nvPr>
            <p:ph type="title" idx="4294967295"/>
          </p:nvPr>
        </p:nvSpPr>
        <p:spPr>
          <a:xfrm>
            <a:off x="634025" y="4797425"/>
            <a:ext cx="2871600" cy="869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1 Peter 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d27d2982e1_0_8"/>
          <p:cNvSpPr txBox="1">
            <a:spLocks noGrp="1"/>
          </p:cNvSpPr>
          <p:nvPr>
            <p:ph type="title" idx="4294967295"/>
          </p:nvPr>
        </p:nvSpPr>
        <p:spPr>
          <a:xfrm>
            <a:off x="634025" y="519125"/>
            <a:ext cx="6002100" cy="869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Hebrews 13:4</a:t>
            </a:r>
            <a:endParaRPr/>
          </a:p>
        </p:txBody>
      </p:sp>
      <p:sp>
        <p:nvSpPr>
          <p:cNvPr id="185" name="Google Shape;185;g2d27d2982e1_0_8"/>
          <p:cNvSpPr txBox="1"/>
          <p:nvPr/>
        </p:nvSpPr>
        <p:spPr>
          <a:xfrm>
            <a:off x="634025" y="2346150"/>
            <a:ext cx="10891200" cy="170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1500" b="1">
                <a:solidFill>
                  <a:schemeClr val="dk2"/>
                </a:solidFill>
                <a:highlight>
                  <a:srgbClr val="FFFFFF"/>
                </a:highlight>
                <a:latin typeface="Roboto"/>
                <a:ea typeface="Roboto"/>
                <a:cs typeface="Roboto"/>
                <a:sym typeface="Roboto"/>
              </a:rPr>
              <a:t>4 </a:t>
            </a:r>
            <a:r>
              <a:rPr lang="en-US" sz="3000">
                <a:solidFill>
                  <a:schemeClr val="dk2"/>
                </a:solidFill>
                <a:highlight>
                  <a:srgbClr val="FFFFFF"/>
                </a:highlight>
                <a:latin typeface="Roboto"/>
                <a:ea typeface="Roboto"/>
                <a:cs typeface="Roboto"/>
                <a:sym typeface="Roboto"/>
              </a:rPr>
              <a:t>Marriage should be honored by all, and the marriage bed kept pure, for God will judge the adulterer and all the sexually immoral.</a:t>
            </a:r>
            <a:endParaRPr sz="3000">
              <a:solidFill>
                <a:schemeClr val="dk2"/>
              </a:solidFill>
              <a:highlight>
                <a:srgbClr val="FFFFFF"/>
              </a:highlight>
              <a:latin typeface="Roboto"/>
              <a:ea typeface="Roboto"/>
              <a:cs typeface="Roboto"/>
              <a:sym typeface="Roboto"/>
            </a:endParaRPr>
          </a:p>
        </p:txBody>
      </p:sp>
      <p:sp>
        <p:nvSpPr>
          <p:cNvPr id="186" name="Google Shape;186;g2d27d2982e1_0_8"/>
          <p:cNvSpPr txBox="1"/>
          <p:nvPr/>
        </p:nvSpPr>
        <p:spPr>
          <a:xfrm>
            <a:off x="650400" y="1504875"/>
            <a:ext cx="10891200" cy="6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1500" b="1">
                <a:solidFill>
                  <a:schemeClr val="dk2"/>
                </a:solidFill>
                <a:highlight>
                  <a:srgbClr val="FFFFFF"/>
                </a:highlight>
                <a:latin typeface="Roboto"/>
                <a:ea typeface="Roboto"/>
                <a:cs typeface="Roboto"/>
                <a:sym typeface="Roboto"/>
              </a:rPr>
              <a:t>1 </a:t>
            </a:r>
            <a:r>
              <a:rPr lang="en-US" sz="3000">
                <a:solidFill>
                  <a:schemeClr val="dk2"/>
                </a:solidFill>
                <a:highlight>
                  <a:srgbClr val="FFFFFF"/>
                </a:highlight>
                <a:latin typeface="Roboto"/>
                <a:ea typeface="Roboto"/>
                <a:cs typeface="Roboto"/>
                <a:sym typeface="Roboto"/>
              </a:rPr>
              <a:t>Keep on </a:t>
            </a:r>
            <a:r>
              <a:rPr lang="en-US" sz="3000">
                <a:solidFill>
                  <a:schemeClr val="dk1"/>
                </a:solidFill>
                <a:highlight>
                  <a:srgbClr val="FFFFFF"/>
                </a:highlight>
                <a:latin typeface="Roboto"/>
                <a:ea typeface="Roboto"/>
                <a:cs typeface="Roboto"/>
                <a:sym typeface="Roboto"/>
              </a:rPr>
              <a:t>loving one another </a:t>
            </a:r>
            <a:r>
              <a:rPr lang="en-US" sz="3000">
                <a:solidFill>
                  <a:schemeClr val="dk2"/>
                </a:solidFill>
                <a:highlight>
                  <a:srgbClr val="FFFFFF"/>
                </a:highlight>
                <a:latin typeface="Roboto"/>
                <a:ea typeface="Roboto"/>
                <a:cs typeface="Roboto"/>
                <a:sym typeface="Roboto"/>
              </a:rPr>
              <a:t>as brothers and sisters. </a:t>
            </a:r>
            <a:endParaRPr sz="3000">
              <a:solidFill>
                <a:schemeClr val="dk2"/>
              </a:solidFill>
              <a:highlight>
                <a:srgbClr val="FFFFFF"/>
              </a:highlight>
              <a:latin typeface="Roboto"/>
              <a:ea typeface="Roboto"/>
              <a:cs typeface="Roboto"/>
              <a:sym typeface="Roboto"/>
            </a:endParaRPr>
          </a:p>
        </p:txBody>
      </p:sp>
      <p:sp>
        <p:nvSpPr>
          <p:cNvPr id="187" name="Google Shape;187;g2d27d2982e1_0_8"/>
          <p:cNvSpPr txBox="1"/>
          <p:nvPr/>
        </p:nvSpPr>
        <p:spPr>
          <a:xfrm>
            <a:off x="846875" y="4054650"/>
            <a:ext cx="10891200" cy="183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US" sz="5000">
                <a:solidFill>
                  <a:schemeClr val="dk2"/>
                </a:solidFill>
                <a:highlight>
                  <a:srgbClr val="FFFFFF"/>
                </a:highlight>
                <a:latin typeface="Roboto"/>
                <a:ea typeface="Roboto"/>
                <a:cs typeface="Roboto"/>
                <a:sym typeface="Roboto"/>
              </a:rPr>
              <a:t>All of chapter 13 is speaking to believers in the BOC</a:t>
            </a:r>
            <a:endParaRPr sz="5000">
              <a:solidFill>
                <a:schemeClr val="dk2"/>
              </a:solidFill>
              <a:highlight>
                <a:srgbClr val="FFFFFF"/>
              </a:highlight>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d27d2982e1_0_17"/>
          <p:cNvSpPr txBox="1">
            <a:spLocks noGrp="1"/>
          </p:cNvSpPr>
          <p:nvPr>
            <p:ph type="body" idx="2"/>
          </p:nvPr>
        </p:nvSpPr>
        <p:spPr>
          <a:xfrm>
            <a:off x="6378750" y="965550"/>
            <a:ext cx="5393700" cy="492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US" sz="4500" dirty="0"/>
              <a:t>The health of a marriage is dependent on involvement in the BOC</a:t>
            </a:r>
            <a:endParaRPr sz="4500" dirty="0"/>
          </a:p>
        </p:txBody>
      </p:sp>
      <p:sp>
        <p:nvSpPr>
          <p:cNvPr id="193" name="Google Shape;193;g2d27d2982e1_0_17"/>
          <p:cNvSpPr txBox="1">
            <a:spLocks noGrp="1"/>
          </p:cNvSpPr>
          <p:nvPr>
            <p:ph type="title"/>
          </p:nvPr>
        </p:nvSpPr>
        <p:spPr>
          <a:xfrm>
            <a:off x="448200" y="789224"/>
            <a:ext cx="5393700" cy="1151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t>Implications</a:t>
            </a:r>
            <a:endParaRPr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CFA6-9CC7-F24F-B993-53677AACD2C7}"/>
              </a:ext>
            </a:extLst>
          </p:cNvPr>
          <p:cNvSpPr txBox="1">
            <a:spLocks/>
          </p:cNvSpPr>
          <p:nvPr/>
        </p:nvSpPr>
        <p:spPr>
          <a:xfrm>
            <a:off x="847899" y="385033"/>
            <a:ext cx="8030094" cy="84525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i="1" dirty="0">
                <a:solidFill>
                  <a:schemeClr val="tx1"/>
                </a:solidFill>
              </a:rPr>
              <a:t>Marriage in the Body of Christ</a:t>
            </a:r>
          </a:p>
        </p:txBody>
      </p:sp>
      <p:pic>
        <p:nvPicPr>
          <p:cNvPr id="4" name="Picture 3">
            <a:extLst>
              <a:ext uri="{FF2B5EF4-FFF2-40B4-BE49-F238E27FC236}">
                <a16:creationId xmlns:a16="http://schemas.microsoft.com/office/drawing/2014/main" id="{810841C8-503D-6E4E-AB99-90AF563A7CF9}"/>
              </a:ext>
            </a:extLst>
          </p:cNvPr>
          <p:cNvPicPr>
            <a:picLocks noChangeAspect="1"/>
          </p:cNvPicPr>
          <p:nvPr/>
        </p:nvPicPr>
        <p:blipFill>
          <a:blip r:embed="rId2"/>
          <a:stretch>
            <a:fillRect/>
          </a:stretch>
        </p:blipFill>
        <p:spPr>
          <a:xfrm>
            <a:off x="9626138" y="385032"/>
            <a:ext cx="1672359" cy="2821197"/>
          </a:xfrm>
          <a:prstGeom prst="rect">
            <a:avLst/>
          </a:prstGeom>
          <a:ln>
            <a:solidFill>
              <a:schemeClr val="bg2"/>
            </a:solidFill>
          </a:ln>
        </p:spPr>
      </p:pic>
      <p:sp>
        <p:nvSpPr>
          <p:cNvPr id="5" name="Rectangle 4">
            <a:extLst>
              <a:ext uri="{FF2B5EF4-FFF2-40B4-BE49-F238E27FC236}">
                <a16:creationId xmlns:a16="http://schemas.microsoft.com/office/drawing/2014/main" id="{8AFB23E2-57CC-4040-9343-C2976BCB019F}"/>
              </a:ext>
            </a:extLst>
          </p:cNvPr>
          <p:cNvSpPr/>
          <p:nvPr/>
        </p:nvSpPr>
        <p:spPr>
          <a:xfrm>
            <a:off x="681644" y="1380496"/>
            <a:ext cx="8944494" cy="2308324"/>
          </a:xfrm>
          <a:prstGeom prst="rect">
            <a:avLst/>
          </a:prstGeom>
        </p:spPr>
        <p:txBody>
          <a:bodyPr wrap="square">
            <a:spAutoFit/>
          </a:bodyPr>
          <a:lstStyle/>
          <a:p>
            <a:r>
              <a:rPr lang="en-US" sz="3600" dirty="0"/>
              <a:t>“A lot of newly married couples float off into an isolated bubble after marriage. Because God provided a spouse, they often take their foot off the gas, spiritually speaking. </a:t>
            </a:r>
          </a:p>
        </p:txBody>
      </p:sp>
    </p:spTree>
    <p:extLst>
      <p:ext uri="{BB962C8B-B14F-4D97-AF65-F5344CB8AC3E}">
        <p14:creationId xmlns:p14="http://schemas.microsoft.com/office/powerpoint/2010/main" val="2709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CFA6-9CC7-F24F-B993-53677AACD2C7}"/>
              </a:ext>
            </a:extLst>
          </p:cNvPr>
          <p:cNvSpPr txBox="1">
            <a:spLocks/>
          </p:cNvSpPr>
          <p:nvPr/>
        </p:nvSpPr>
        <p:spPr>
          <a:xfrm>
            <a:off x="847899" y="385033"/>
            <a:ext cx="8030094" cy="84525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i="1" dirty="0">
                <a:solidFill>
                  <a:schemeClr val="tx1"/>
                </a:solidFill>
              </a:rPr>
              <a:t>Marriage in the Body of Christ</a:t>
            </a:r>
          </a:p>
        </p:txBody>
      </p:sp>
      <p:pic>
        <p:nvPicPr>
          <p:cNvPr id="4" name="Picture 3">
            <a:extLst>
              <a:ext uri="{FF2B5EF4-FFF2-40B4-BE49-F238E27FC236}">
                <a16:creationId xmlns:a16="http://schemas.microsoft.com/office/drawing/2014/main" id="{810841C8-503D-6E4E-AB99-90AF563A7CF9}"/>
              </a:ext>
            </a:extLst>
          </p:cNvPr>
          <p:cNvPicPr>
            <a:picLocks noChangeAspect="1"/>
          </p:cNvPicPr>
          <p:nvPr/>
        </p:nvPicPr>
        <p:blipFill>
          <a:blip r:embed="rId2"/>
          <a:stretch>
            <a:fillRect/>
          </a:stretch>
        </p:blipFill>
        <p:spPr>
          <a:xfrm>
            <a:off x="9626138" y="385032"/>
            <a:ext cx="1672359" cy="2821197"/>
          </a:xfrm>
          <a:prstGeom prst="rect">
            <a:avLst/>
          </a:prstGeom>
          <a:ln>
            <a:solidFill>
              <a:schemeClr val="bg2"/>
            </a:solidFill>
          </a:ln>
        </p:spPr>
      </p:pic>
      <p:sp>
        <p:nvSpPr>
          <p:cNvPr id="5" name="Rectangle 4">
            <a:extLst>
              <a:ext uri="{FF2B5EF4-FFF2-40B4-BE49-F238E27FC236}">
                <a16:creationId xmlns:a16="http://schemas.microsoft.com/office/drawing/2014/main" id="{8AFB23E2-57CC-4040-9343-C2976BCB019F}"/>
              </a:ext>
            </a:extLst>
          </p:cNvPr>
          <p:cNvSpPr/>
          <p:nvPr/>
        </p:nvSpPr>
        <p:spPr>
          <a:xfrm>
            <a:off x="681644" y="1380496"/>
            <a:ext cx="8944494" cy="4524315"/>
          </a:xfrm>
          <a:prstGeom prst="rect">
            <a:avLst/>
          </a:prstGeom>
        </p:spPr>
        <p:txBody>
          <a:bodyPr wrap="square">
            <a:spAutoFit/>
          </a:bodyPr>
          <a:lstStyle/>
          <a:p>
            <a:r>
              <a:rPr lang="en-US" sz="3600" dirty="0"/>
              <a:t>“A lot of newly married couples float off into an isolated bubble after marriage. Because God provided a spouse, they often take their foot off the gas, spiritually speaking. They may not come around to Bible study group as often because they feel their relational needs are now met through their spouse”. </a:t>
            </a:r>
          </a:p>
        </p:txBody>
      </p:sp>
    </p:spTree>
    <p:extLst>
      <p:ext uri="{BB962C8B-B14F-4D97-AF65-F5344CB8AC3E}">
        <p14:creationId xmlns:p14="http://schemas.microsoft.com/office/powerpoint/2010/main" val="394675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CFA6-9CC7-F24F-B993-53677AACD2C7}"/>
              </a:ext>
            </a:extLst>
          </p:cNvPr>
          <p:cNvSpPr txBox="1">
            <a:spLocks/>
          </p:cNvSpPr>
          <p:nvPr/>
        </p:nvSpPr>
        <p:spPr>
          <a:xfrm>
            <a:off x="847899" y="385033"/>
            <a:ext cx="8030094" cy="84525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i="1" dirty="0">
                <a:solidFill>
                  <a:schemeClr val="tx1"/>
                </a:solidFill>
              </a:rPr>
              <a:t>Marriage in the Body of Christ</a:t>
            </a:r>
          </a:p>
        </p:txBody>
      </p:sp>
      <p:pic>
        <p:nvPicPr>
          <p:cNvPr id="4" name="Picture 3">
            <a:extLst>
              <a:ext uri="{FF2B5EF4-FFF2-40B4-BE49-F238E27FC236}">
                <a16:creationId xmlns:a16="http://schemas.microsoft.com/office/drawing/2014/main" id="{810841C8-503D-6E4E-AB99-90AF563A7CF9}"/>
              </a:ext>
            </a:extLst>
          </p:cNvPr>
          <p:cNvPicPr>
            <a:picLocks noChangeAspect="1"/>
          </p:cNvPicPr>
          <p:nvPr/>
        </p:nvPicPr>
        <p:blipFill>
          <a:blip r:embed="rId2"/>
          <a:stretch>
            <a:fillRect/>
          </a:stretch>
        </p:blipFill>
        <p:spPr>
          <a:xfrm>
            <a:off x="9626138" y="385032"/>
            <a:ext cx="1672359" cy="2821197"/>
          </a:xfrm>
          <a:prstGeom prst="rect">
            <a:avLst/>
          </a:prstGeom>
          <a:ln>
            <a:solidFill>
              <a:schemeClr val="bg2"/>
            </a:solidFill>
          </a:ln>
        </p:spPr>
      </p:pic>
      <p:sp>
        <p:nvSpPr>
          <p:cNvPr id="5" name="Rectangle 4">
            <a:extLst>
              <a:ext uri="{FF2B5EF4-FFF2-40B4-BE49-F238E27FC236}">
                <a16:creationId xmlns:a16="http://schemas.microsoft.com/office/drawing/2014/main" id="{8AFB23E2-57CC-4040-9343-C2976BCB019F}"/>
              </a:ext>
            </a:extLst>
          </p:cNvPr>
          <p:cNvSpPr/>
          <p:nvPr/>
        </p:nvSpPr>
        <p:spPr>
          <a:xfrm>
            <a:off x="681644" y="1380496"/>
            <a:ext cx="8944494" cy="2862322"/>
          </a:xfrm>
          <a:prstGeom prst="rect">
            <a:avLst/>
          </a:prstGeom>
        </p:spPr>
        <p:txBody>
          <a:bodyPr wrap="square">
            <a:spAutoFit/>
          </a:bodyPr>
          <a:lstStyle/>
          <a:p>
            <a:r>
              <a:rPr lang="en-US" sz="3600" dirty="0"/>
              <a:t>“Things might go well for a while, but not for long. Isolated marriages will become less exciting, feel more suffocating and leave partners wondering ‘What’s wrong?’”(3). </a:t>
            </a:r>
          </a:p>
        </p:txBody>
      </p:sp>
    </p:spTree>
    <p:extLst>
      <p:ext uri="{BB962C8B-B14F-4D97-AF65-F5344CB8AC3E}">
        <p14:creationId xmlns:p14="http://schemas.microsoft.com/office/powerpoint/2010/main" val="8669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6000"/>
              <a:buFont typeface="Garamond"/>
              <a:buNone/>
            </a:pPr>
            <a:r>
              <a:rPr lang="en-US" sz="6000" b="1"/>
              <a:t>Why this workshop?</a:t>
            </a:r>
            <a:endParaRPr/>
          </a:p>
        </p:txBody>
      </p:sp>
      <p:graphicFrame>
        <p:nvGraphicFramePr>
          <p:cNvPr id="88" name="Google Shape;88;p2"/>
          <p:cNvGraphicFramePr/>
          <p:nvPr/>
        </p:nvGraphicFramePr>
        <p:xfrm>
          <a:off x="798022" y="2474336"/>
          <a:ext cx="10607000" cy="2011700"/>
        </p:xfrm>
        <a:graphic>
          <a:graphicData uri="http://schemas.openxmlformats.org/drawingml/2006/table">
            <a:tbl>
              <a:tblPr firstRow="1" bandRow="1">
                <a:noFill/>
                <a:tableStyleId>{D75EC016-8327-4C40-93D3-9CAC7842ED85}</a:tableStyleId>
              </a:tblPr>
              <a:tblGrid>
                <a:gridCol w="2873500">
                  <a:extLst>
                    <a:ext uri="{9D8B030D-6E8A-4147-A177-3AD203B41FA5}">
                      <a16:colId xmlns:a16="http://schemas.microsoft.com/office/drawing/2014/main" val="20000"/>
                    </a:ext>
                  </a:extLst>
                </a:gridCol>
                <a:gridCol w="1546700">
                  <a:extLst>
                    <a:ext uri="{9D8B030D-6E8A-4147-A177-3AD203B41FA5}">
                      <a16:colId xmlns:a16="http://schemas.microsoft.com/office/drawing/2014/main" val="20001"/>
                    </a:ext>
                  </a:extLst>
                </a:gridCol>
                <a:gridCol w="1546700">
                  <a:extLst>
                    <a:ext uri="{9D8B030D-6E8A-4147-A177-3AD203B41FA5}">
                      <a16:colId xmlns:a16="http://schemas.microsoft.com/office/drawing/2014/main" val="20002"/>
                    </a:ext>
                  </a:extLst>
                </a:gridCol>
                <a:gridCol w="1546700">
                  <a:extLst>
                    <a:ext uri="{9D8B030D-6E8A-4147-A177-3AD203B41FA5}">
                      <a16:colId xmlns:a16="http://schemas.microsoft.com/office/drawing/2014/main" val="20003"/>
                    </a:ext>
                  </a:extLst>
                </a:gridCol>
                <a:gridCol w="1546700">
                  <a:extLst>
                    <a:ext uri="{9D8B030D-6E8A-4147-A177-3AD203B41FA5}">
                      <a16:colId xmlns:a16="http://schemas.microsoft.com/office/drawing/2014/main" val="20004"/>
                    </a:ext>
                  </a:extLst>
                </a:gridCol>
                <a:gridCol w="1546700">
                  <a:extLst>
                    <a:ext uri="{9D8B030D-6E8A-4147-A177-3AD203B41FA5}">
                      <a16:colId xmlns:a16="http://schemas.microsoft.com/office/drawing/2014/main" val="20005"/>
                    </a:ext>
                  </a:extLst>
                </a:gridCol>
              </a:tblGrid>
              <a:tr h="925250">
                <a:tc>
                  <a:txBody>
                    <a:bodyPr/>
                    <a:lstStyle/>
                    <a:p>
                      <a:pPr marL="0" marR="0" lvl="0" indent="0" algn="l" rtl="0">
                        <a:spcBef>
                          <a:spcPts val="0"/>
                        </a:spcBef>
                        <a:spcAft>
                          <a:spcPts val="0"/>
                        </a:spcAft>
                        <a:buNone/>
                      </a:pPr>
                      <a:r>
                        <a:rPr lang="en-US" sz="2800" u="none" strike="noStrike" cap="none"/>
                        <a:t>Prepare &amp; Enrich</a:t>
                      </a:r>
                      <a:endParaRPr/>
                    </a:p>
                    <a:p>
                      <a:pPr marL="0" marR="0" lvl="0" indent="0" algn="ctr" rtl="0">
                        <a:spcBef>
                          <a:spcPts val="0"/>
                        </a:spcBef>
                        <a:spcAft>
                          <a:spcPts val="0"/>
                        </a:spcAft>
                        <a:buNone/>
                      </a:pPr>
                      <a:r>
                        <a:rPr lang="en-US" sz="2800"/>
                        <a:t>Program</a:t>
                      </a:r>
                      <a:endParaRPr/>
                    </a:p>
                  </a:txBody>
                  <a:tcPr marL="91450" marR="91450" marT="45725" marB="45725"/>
                </a:tc>
                <a:tc>
                  <a:txBody>
                    <a:bodyPr/>
                    <a:lstStyle/>
                    <a:p>
                      <a:pPr marL="0" marR="0" lvl="0" indent="0" algn="ctr" rtl="0">
                        <a:spcBef>
                          <a:spcPts val="0"/>
                        </a:spcBef>
                        <a:spcAft>
                          <a:spcPts val="0"/>
                        </a:spcAft>
                        <a:buNone/>
                      </a:pPr>
                      <a:r>
                        <a:rPr lang="en-US" sz="2800"/>
                        <a:t>2019</a:t>
                      </a:r>
                      <a:endParaRPr/>
                    </a:p>
                  </a:txBody>
                  <a:tcPr marL="91450" marR="91450" marT="45725" marB="45725"/>
                </a:tc>
                <a:tc>
                  <a:txBody>
                    <a:bodyPr/>
                    <a:lstStyle/>
                    <a:p>
                      <a:pPr marL="0" marR="0" lvl="0" indent="0" algn="ctr" rtl="0">
                        <a:spcBef>
                          <a:spcPts val="0"/>
                        </a:spcBef>
                        <a:spcAft>
                          <a:spcPts val="0"/>
                        </a:spcAft>
                        <a:buNone/>
                      </a:pPr>
                      <a:r>
                        <a:rPr lang="en-US" sz="2800"/>
                        <a:t>2020</a:t>
                      </a:r>
                      <a:endParaRPr/>
                    </a:p>
                  </a:txBody>
                  <a:tcPr marL="91450" marR="91450" marT="45725" marB="45725"/>
                </a:tc>
                <a:tc>
                  <a:txBody>
                    <a:bodyPr/>
                    <a:lstStyle/>
                    <a:p>
                      <a:pPr marL="0" marR="0" lvl="0" indent="0" algn="ctr" rtl="0">
                        <a:spcBef>
                          <a:spcPts val="0"/>
                        </a:spcBef>
                        <a:spcAft>
                          <a:spcPts val="0"/>
                        </a:spcAft>
                        <a:buNone/>
                      </a:pPr>
                      <a:r>
                        <a:rPr lang="en-US" sz="2800"/>
                        <a:t>2021</a:t>
                      </a:r>
                      <a:endParaRPr/>
                    </a:p>
                  </a:txBody>
                  <a:tcPr marL="91450" marR="91450" marT="45725" marB="45725"/>
                </a:tc>
                <a:tc>
                  <a:txBody>
                    <a:bodyPr/>
                    <a:lstStyle/>
                    <a:p>
                      <a:pPr marL="0" marR="0" lvl="0" indent="0" algn="ctr" rtl="0">
                        <a:spcBef>
                          <a:spcPts val="0"/>
                        </a:spcBef>
                        <a:spcAft>
                          <a:spcPts val="0"/>
                        </a:spcAft>
                        <a:buNone/>
                      </a:pPr>
                      <a:r>
                        <a:rPr lang="en-US" sz="2800"/>
                        <a:t>2022</a:t>
                      </a:r>
                      <a:endParaRPr/>
                    </a:p>
                  </a:txBody>
                  <a:tcPr marL="91450" marR="91450" marT="45725" marB="45725"/>
                </a:tc>
                <a:tc>
                  <a:txBody>
                    <a:bodyPr/>
                    <a:lstStyle/>
                    <a:p>
                      <a:pPr marL="0" marR="0" lvl="0" indent="0" algn="ctr" rtl="0">
                        <a:spcBef>
                          <a:spcPts val="0"/>
                        </a:spcBef>
                        <a:spcAft>
                          <a:spcPts val="0"/>
                        </a:spcAft>
                        <a:buNone/>
                      </a:pPr>
                      <a:r>
                        <a:rPr lang="en-US" sz="2800"/>
                        <a:t>2023</a:t>
                      </a:r>
                      <a:endParaRPr/>
                    </a:p>
                  </a:txBody>
                  <a:tcPr marL="91450" marR="91450" marT="45725" marB="45725"/>
                </a:tc>
                <a:extLst>
                  <a:ext uri="{0D108BD9-81ED-4DB2-BD59-A6C34878D82A}">
                    <a16:rowId xmlns:a16="http://schemas.microsoft.com/office/drawing/2014/main" val="10000"/>
                  </a:ext>
                </a:extLst>
              </a:tr>
              <a:tr h="507400">
                <a:tc>
                  <a:txBody>
                    <a:bodyPr/>
                    <a:lstStyle/>
                    <a:p>
                      <a:pPr marL="0" marR="0" lvl="0" indent="0" algn="ctr" rtl="0">
                        <a:spcBef>
                          <a:spcPts val="0"/>
                        </a:spcBef>
                        <a:spcAft>
                          <a:spcPts val="0"/>
                        </a:spcAft>
                        <a:buNone/>
                      </a:pPr>
                      <a:r>
                        <a:rPr lang="en-US" sz="2800" b="1">
                          <a:solidFill>
                            <a:schemeClr val="lt1"/>
                          </a:solidFill>
                        </a:rPr>
                        <a:t>Engaged Couples</a:t>
                      </a:r>
                      <a:endParaRPr/>
                    </a:p>
                  </a:txBody>
                  <a:tcPr marL="91450" marR="91450" marT="45725" marB="45725">
                    <a:solidFill>
                      <a:schemeClr val="accent1"/>
                    </a:solidFill>
                  </a:tcPr>
                </a:tc>
                <a:tc>
                  <a:txBody>
                    <a:bodyPr/>
                    <a:lstStyle/>
                    <a:p>
                      <a:pPr marL="0" marR="0" lvl="0" indent="0" algn="ctr" rtl="0">
                        <a:spcBef>
                          <a:spcPts val="0"/>
                        </a:spcBef>
                        <a:spcAft>
                          <a:spcPts val="0"/>
                        </a:spcAft>
                        <a:buNone/>
                      </a:pPr>
                      <a:endParaRPr sz="2900"/>
                    </a:p>
                    <a:p>
                      <a:pPr marL="0" marR="0" lvl="0" indent="0" algn="ctr" rtl="0">
                        <a:spcBef>
                          <a:spcPts val="0"/>
                        </a:spcBef>
                        <a:spcAft>
                          <a:spcPts val="0"/>
                        </a:spcAft>
                        <a:buNone/>
                      </a:pPr>
                      <a:r>
                        <a:rPr lang="en-US" sz="3500"/>
                        <a:t>33</a:t>
                      </a:r>
                      <a:endParaRPr sz="3500"/>
                    </a:p>
                  </a:txBody>
                  <a:tcPr marL="91450" marR="91450" marT="45725" marB="45725"/>
                </a:tc>
                <a:tc>
                  <a:txBody>
                    <a:bodyPr/>
                    <a:lstStyle/>
                    <a:p>
                      <a:pPr marL="0" marR="0" lvl="0" indent="0" algn="ctr" rtl="0">
                        <a:spcBef>
                          <a:spcPts val="0"/>
                        </a:spcBef>
                        <a:spcAft>
                          <a:spcPts val="0"/>
                        </a:spcAft>
                        <a:buNone/>
                      </a:pPr>
                      <a:endParaRPr sz="2900"/>
                    </a:p>
                    <a:p>
                      <a:pPr marL="0" marR="0" lvl="0" indent="0" algn="ctr" rtl="0">
                        <a:spcBef>
                          <a:spcPts val="0"/>
                        </a:spcBef>
                        <a:spcAft>
                          <a:spcPts val="0"/>
                        </a:spcAft>
                        <a:buNone/>
                      </a:pPr>
                      <a:r>
                        <a:rPr lang="en-US" sz="3500"/>
                        <a:t>50</a:t>
                      </a:r>
                      <a:endParaRPr sz="3500"/>
                    </a:p>
                  </a:txBody>
                  <a:tcPr marL="91450" marR="91450" marT="45725" marB="45725"/>
                </a:tc>
                <a:tc>
                  <a:txBody>
                    <a:bodyPr/>
                    <a:lstStyle/>
                    <a:p>
                      <a:pPr marL="0" marR="0" lvl="0" indent="0" algn="ctr" rtl="0">
                        <a:spcBef>
                          <a:spcPts val="0"/>
                        </a:spcBef>
                        <a:spcAft>
                          <a:spcPts val="0"/>
                        </a:spcAft>
                        <a:buNone/>
                      </a:pPr>
                      <a:endParaRPr sz="2900"/>
                    </a:p>
                    <a:p>
                      <a:pPr marL="0" marR="0" lvl="0" indent="0" algn="ctr" rtl="0">
                        <a:spcBef>
                          <a:spcPts val="0"/>
                        </a:spcBef>
                        <a:spcAft>
                          <a:spcPts val="0"/>
                        </a:spcAft>
                        <a:buNone/>
                      </a:pPr>
                      <a:r>
                        <a:rPr lang="en-US" sz="3500"/>
                        <a:t>73</a:t>
                      </a:r>
                      <a:endParaRPr sz="3500"/>
                    </a:p>
                  </a:txBody>
                  <a:tcPr marL="91450" marR="91450" marT="45725" marB="45725"/>
                </a:tc>
                <a:tc>
                  <a:txBody>
                    <a:bodyPr/>
                    <a:lstStyle/>
                    <a:p>
                      <a:pPr marL="0" marR="0" lvl="0" indent="0" algn="ctr" rtl="0">
                        <a:spcBef>
                          <a:spcPts val="0"/>
                        </a:spcBef>
                        <a:spcAft>
                          <a:spcPts val="0"/>
                        </a:spcAft>
                        <a:buNone/>
                      </a:pPr>
                      <a:endParaRPr sz="2900"/>
                    </a:p>
                    <a:p>
                      <a:pPr marL="0" marR="0" lvl="0" indent="0" algn="ctr" rtl="0">
                        <a:spcBef>
                          <a:spcPts val="0"/>
                        </a:spcBef>
                        <a:spcAft>
                          <a:spcPts val="0"/>
                        </a:spcAft>
                        <a:buNone/>
                      </a:pPr>
                      <a:r>
                        <a:rPr lang="en-US" sz="3500"/>
                        <a:t>72</a:t>
                      </a:r>
                      <a:endParaRPr sz="3500"/>
                    </a:p>
                  </a:txBody>
                  <a:tcPr marL="91450" marR="91450" marT="45725" marB="45725"/>
                </a:tc>
                <a:tc>
                  <a:txBody>
                    <a:bodyPr/>
                    <a:lstStyle/>
                    <a:p>
                      <a:pPr marL="0" marR="0" lvl="0" indent="0" algn="ctr" rtl="0">
                        <a:spcBef>
                          <a:spcPts val="0"/>
                        </a:spcBef>
                        <a:spcAft>
                          <a:spcPts val="0"/>
                        </a:spcAft>
                        <a:buNone/>
                      </a:pPr>
                      <a:endParaRPr sz="2900" dirty="0"/>
                    </a:p>
                    <a:p>
                      <a:pPr marL="0" marR="0" lvl="0" indent="0" algn="ctr" rtl="0">
                        <a:spcBef>
                          <a:spcPts val="0"/>
                        </a:spcBef>
                        <a:spcAft>
                          <a:spcPts val="0"/>
                        </a:spcAft>
                        <a:buNone/>
                      </a:pPr>
                      <a:r>
                        <a:rPr lang="en-US" sz="3500" dirty="0"/>
                        <a:t>58</a:t>
                      </a:r>
                      <a:endParaRPr sz="3500" dirty="0"/>
                    </a:p>
                  </a:txBody>
                  <a:tcPr marL="91450" marR="91450" marT="45725" marB="45725"/>
                </a:tc>
                <a:extLst>
                  <a:ext uri="{0D108BD9-81ED-4DB2-BD59-A6C34878D82A}">
                    <a16:rowId xmlns:a16="http://schemas.microsoft.com/office/drawing/2014/main" val="10001"/>
                  </a:ext>
                </a:extLst>
              </a:tr>
            </a:tbl>
          </a:graphicData>
        </a:graphic>
      </p:graphicFrame>
      <p:sp>
        <p:nvSpPr>
          <p:cNvPr id="89" name="Google Shape;89;p2"/>
          <p:cNvSpPr/>
          <p:nvPr/>
        </p:nvSpPr>
        <p:spPr>
          <a:xfrm>
            <a:off x="885500" y="4707375"/>
            <a:ext cx="10701600" cy="1015800"/>
          </a:xfrm>
          <a:prstGeom prst="rect">
            <a:avLst/>
          </a:prstGeom>
          <a:noFill/>
          <a:ln>
            <a:noFill/>
          </a:ln>
        </p:spPr>
        <p:txBody>
          <a:bodyPr spcFirstLastPara="1" wrap="square" lIns="91425" tIns="45700" rIns="91425" bIns="45700" anchor="t" anchorCtr="0">
            <a:spAutoFit/>
          </a:bodyPr>
          <a:lstStyle/>
          <a:p>
            <a:pPr marL="228600" marR="0" lvl="0" indent="0" algn="ctr" rtl="0">
              <a:spcBef>
                <a:spcPts val="0"/>
              </a:spcBef>
              <a:spcAft>
                <a:spcPts val="0"/>
              </a:spcAft>
              <a:buNone/>
            </a:pPr>
            <a:r>
              <a:rPr lang="en-US" sz="6000" b="1" i="0" u="none" strike="noStrike" cap="none" dirty="0">
                <a:solidFill>
                  <a:srgbClr val="222222"/>
                </a:solidFill>
                <a:latin typeface="Garamond"/>
                <a:ea typeface="Garamond"/>
                <a:cs typeface="Garamond"/>
                <a:sym typeface="Garamond"/>
              </a:rPr>
              <a:t>53 engagements so far 2024!</a:t>
            </a:r>
            <a:endParaRPr sz="6000" b="0" i="0" u="none" strike="noStrike" cap="none" dirty="0">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d27d2982e1_0_23"/>
          <p:cNvSpPr txBox="1">
            <a:spLocks noGrp="1"/>
          </p:cNvSpPr>
          <p:nvPr>
            <p:ph type="body" idx="2"/>
          </p:nvPr>
        </p:nvSpPr>
        <p:spPr>
          <a:xfrm>
            <a:off x="6351040" y="789224"/>
            <a:ext cx="5393700" cy="4379006"/>
          </a:xfrm>
          <a:prstGeom prst="rect">
            <a:avLst/>
          </a:prstGeom>
        </p:spPr>
        <p:txBody>
          <a:bodyPr spcFirstLastPara="1" wrap="square" lIns="121900" tIns="121900" rIns="121900" bIns="121900" anchor="t" anchorCtr="0">
            <a:normAutofit lnSpcReduction="10000"/>
          </a:bodyPr>
          <a:lstStyle/>
          <a:p>
            <a:pPr marL="0" lvl="0" indent="0" algn="ctr" rtl="0">
              <a:spcBef>
                <a:spcPts val="0"/>
              </a:spcBef>
              <a:spcAft>
                <a:spcPts val="0"/>
              </a:spcAft>
              <a:buNone/>
            </a:pPr>
            <a:r>
              <a:rPr lang="en-US" sz="4500" dirty="0"/>
              <a:t>It is not;</a:t>
            </a:r>
            <a:endParaRPr sz="4500" dirty="0"/>
          </a:p>
          <a:p>
            <a:pPr marL="0" lvl="0" indent="0" algn="ctr" rtl="0">
              <a:spcBef>
                <a:spcPts val="1600"/>
              </a:spcBef>
              <a:spcAft>
                <a:spcPts val="1600"/>
              </a:spcAft>
              <a:buNone/>
            </a:pPr>
            <a:r>
              <a:rPr lang="en-US" sz="4500" dirty="0"/>
              <a:t>“I need to get my marriage together before involvement in the BOC”</a:t>
            </a:r>
            <a:endParaRPr sz="4500" dirty="0"/>
          </a:p>
        </p:txBody>
      </p:sp>
      <p:sp>
        <p:nvSpPr>
          <p:cNvPr id="200" name="Google Shape;200;g2d27d2982e1_0_23"/>
          <p:cNvSpPr txBox="1">
            <a:spLocks noGrp="1"/>
          </p:cNvSpPr>
          <p:nvPr>
            <p:ph type="title"/>
          </p:nvPr>
        </p:nvSpPr>
        <p:spPr>
          <a:xfrm>
            <a:off x="448200" y="789224"/>
            <a:ext cx="5393700" cy="1151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t>Implications</a:t>
            </a:r>
            <a:endParaRPr sz="6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d27d2982e1_0_29"/>
          <p:cNvSpPr txBox="1">
            <a:spLocks noGrp="1"/>
          </p:cNvSpPr>
          <p:nvPr>
            <p:ph type="body" idx="2"/>
          </p:nvPr>
        </p:nvSpPr>
        <p:spPr>
          <a:xfrm>
            <a:off x="6378750" y="965549"/>
            <a:ext cx="5393700" cy="2841679"/>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US" sz="4500" dirty="0"/>
              <a:t>Marriage is to be supported by friends in the BOC</a:t>
            </a:r>
            <a:endParaRPr sz="4500" dirty="0"/>
          </a:p>
        </p:txBody>
      </p:sp>
      <p:sp>
        <p:nvSpPr>
          <p:cNvPr id="207" name="Google Shape;207;g2d27d2982e1_0_29"/>
          <p:cNvSpPr txBox="1">
            <a:spLocks noGrp="1"/>
          </p:cNvSpPr>
          <p:nvPr>
            <p:ph type="title"/>
          </p:nvPr>
        </p:nvSpPr>
        <p:spPr>
          <a:xfrm>
            <a:off x="448200" y="789224"/>
            <a:ext cx="5393700" cy="1151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t>Implications</a:t>
            </a:r>
            <a:endParaRPr sz="6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CFA6-9CC7-F24F-B993-53677AACD2C7}"/>
              </a:ext>
            </a:extLst>
          </p:cNvPr>
          <p:cNvSpPr txBox="1">
            <a:spLocks/>
          </p:cNvSpPr>
          <p:nvPr/>
        </p:nvSpPr>
        <p:spPr>
          <a:xfrm>
            <a:off x="847899" y="385033"/>
            <a:ext cx="8030094" cy="84525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i="1" dirty="0">
                <a:solidFill>
                  <a:schemeClr val="tx1"/>
                </a:solidFill>
              </a:rPr>
              <a:t>Marriage in the Body of Christ</a:t>
            </a:r>
          </a:p>
        </p:txBody>
      </p:sp>
      <p:pic>
        <p:nvPicPr>
          <p:cNvPr id="4" name="Picture 3">
            <a:extLst>
              <a:ext uri="{FF2B5EF4-FFF2-40B4-BE49-F238E27FC236}">
                <a16:creationId xmlns:a16="http://schemas.microsoft.com/office/drawing/2014/main" id="{810841C8-503D-6E4E-AB99-90AF563A7CF9}"/>
              </a:ext>
            </a:extLst>
          </p:cNvPr>
          <p:cNvPicPr>
            <a:picLocks noChangeAspect="1"/>
          </p:cNvPicPr>
          <p:nvPr/>
        </p:nvPicPr>
        <p:blipFill>
          <a:blip r:embed="rId2"/>
          <a:stretch>
            <a:fillRect/>
          </a:stretch>
        </p:blipFill>
        <p:spPr>
          <a:xfrm>
            <a:off x="9626138" y="385032"/>
            <a:ext cx="1672359" cy="2821197"/>
          </a:xfrm>
          <a:prstGeom prst="rect">
            <a:avLst/>
          </a:prstGeom>
          <a:ln>
            <a:solidFill>
              <a:schemeClr val="bg2"/>
            </a:solidFill>
          </a:ln>
        </p:spPr>
      </p:pic>
      <p:sp>
        <p:nvSpPr>
          <p:cNvPr id="5" name="Rectangle 4">
            <a:extLst>
              <a:ext uri="{FF2B5EF4-FFF2-40B4-BE49-F238E27FC236}">
                <a16:creationId xmlns:a16="http://schemas.microsoft.com/office/drawing/2014/main" id="{8AFB23E2-57CC-4040-9343-C2976BCB019F}"/>
              </a:ext>
            </a:extLst>
          </p:cNvPr>
          <p:cNvSpPr/>
          <p:nvPr/>
        </p:nvSpPr>
        <p:spPr>
          <a:xfrm>
            <a:off x="681644" y="1380496"/>
            <a:ext cx="8944494" cy="2862322"/>
          </a:xfrm>
          <a:prstGeom prst="rect">
            <a:avLst/>
          </a:prstGeom>
        </p:spPr>
        <p:txBody>
          <a:bodyPr wrap="square">
            <a:spAutoFit/>
          </a:bodyPr>
          <a:lstStyle/>
          <a:p>
            <a:pPr marL="76200" indent="0">
              <a:buNone/>
            </a:pPr>
            <a:r>
              <a:rPr lang="en-US" sz="3600" dirty="0"/>
              <a:t>“For many, the transition from single to married life can be difficult. Joining two people’s functional, relational, and spiritual lives in harmony is a tough transition. </a:t>
            </a:r>
          </a:p>
          <a:p>
            <a:pPr marL="76200" indent="0">
              <a:buNone/>
            </a:pPr>
            <a:r>
              <a:rPr lang="en-US" sz="3600" dirty="0"/>
              <a:t>The people of God can help” (3). </a:t>
            </a:r>
          </a:p>
        </p:txBody>
      </p:sp>
    </p:spTree>
    <p:extLst>
      <p:ext uri="{BB962C8B-B14F-4D97-AF65-F5344CB8AC3E}">
        <p14:creationId xmlns:p14="http://schemas.microsoft.com/office/powerpoint/2010/main" val="117324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31C7-DF7F-C846-B239-D43E5C3154A4}"/>
              </a:ext>
            </a:extLst>
          </p:cNvPr>
          <p:cNvSpPr>
            <a:spLocks noGrp="1"/>
          </p:cNvSpPr>
          <p:nvPr>
            <p:ph type="title"/>
          </p:nvPr>
        </p:nvSpPr>
        <p:spPr>
          <a:xfrm>
            <a:off x="193704" y="784044"/>
            <a:ext cx="5714291" cy="1028131"/>
          </a:xfrm>
        </p:spPr>
        <p:txBody>
          <a:bodyPr anchor="t"/>
          <a:lstStyle/>
          <a:p>
            <a:r>
              <a:rPr lang="en-US" dirty="0"/>
              <a:t>How Friends Help</a:t>
            </a:r>
          </a:p>
        </p:txBody>
      </p:sp>
      <p:sp>
        <p:nvSpPr>
          <p:cNvPr id="4" name="Text Placeholder 3">
            <a:extLst>
              <a:ext uri="{FF2B5EF4-FFF2-40B4-BE49-F238E27FC236}">
                <a16:creationId xmlns:a16="http://schemas.microsoft.com/office/drawing/2014/main" id="{97A8DFAD-E176-AE41-B22A-2E956FFEB705}"/>
              </a:ext>
            </a:extLst>
          </p:cNvPr>
          <p:cNvSpPr>
            <a:spLocks noGrp="1"/>
          </p:cNvSpPr>
          <p:nvPr>
            <p:ph type="body" idx="2"/>
          </p:nvPr>
        </p:nvSpPr>
        <p:spPr>
          <a:xfrm>
            <a:off x="6569374" y="784044"/>
            <a:ext cx="5400953" cy="5385324"/>
          </a:xfrm>
        </p:spPr>
        <p:txBody>
          <a:bodyPr anchor="t">
            <a:noAutofit/>
          </a:bodyPr>
          <a:lstStyle/>
          <a:p>
            <a:r>
              <a:rPr lang="en-US" sz="3600" dirty="0"/>
              <a:t>Give perspective</a:t>
            </a:r>
          </a:p>
          <a:p>
            <a:r>
              <a:rPr lang="en-US" sz="3600" dirty="0"/>
              <a:t>Pray for you</a:t>
            </a:r>
          </a:p>
          <a:p>
            <a:r>
              <a:rPr lang="en-US" sz="3600" dirty="0"/>
              <a:t>Help resolve conflicts</a:t>
            </a:r>
          </a:p>
          <a:p>
            <a:r>
              <a:rPr lang="en-US" sz="3600" dirty="0"/>
              <a:t>Give wisdom</a:t>
            </a:r>
          </a:p>
          <a:p>
            <a:r>
              <a:rPr lang="en-US" sz="3600" dirty="0"/>
              <a:t>Comrades in the battle</a:t>
            </a:r>
          </a:p>
          <a:p>
            <a:r>
              <a:rPr lang="en-US" sz="3600" dirty="0"/>
              <a:t>Help keep on track</a:t>
            </a:r>
          </a:p>
        </p:txBody>
      </p:sp>
      <p:pic>
        <p:nvPicPr>
          <p:cNvPr id="6" name="Google Shape;436;p44">
            <a:extLst>
              <a:ext uri="{FF2B5EF4-FFF2-40B4-BE49-F238E27FC236}">
                <a16:creationId xmlns:a16="http://schemas.microsoft.com/office/drawing/2014/main" id="{D29F4F00-8CEA-8F47-B534-767495DE3ABB}"/>
              </a:ext>
            </a:extLst>
          </p:cNvPr>
          <p:cNvPicPr preferRelativeResize="0"/>
          <p:nvPr/>
        </p:nvPicPr>
        <p:blipFill>
          <a:blip r:embed="rId2">
            <a:alphaModFix/>
          </a:blip>
          <a:stretch>
            <a:fillRect/>
          </a:stretch>
        </p:blipFill>
        <p:spPr>
          <a:xfrm>
            <a:off x="1031356" y="2137847"/>
            <a:ext cx="4285361" cy="3310846"/>
          </a:xfrm>
          <a:prstGeom prst="rect">
            <a:avLst/>
          </a:prstGeom>
          <a:noFill/>
          <a:ln>
            <a:solidFill>
              <a:schemeClr val="bg2"/>
            </a:solidFill>
          </a:ln>
        </p:spPr>
      </p:pic>
    </p:spTree>
    <p:extLst>
      <p:ext uri="{BB962C8B-B14F-4D97-AF65-F5344CB8AC3E}">
        <p14:creationId xmlns:p14="http://schemas.microsoft.com/office/powerpoint/2010/main" val="2806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d27d2982e1_0_35"/>
          <p:cNvSpPr txBox="1">
            <a:spLocks noGrp="1"/>
          </p:cNvSpPr>
          <p:nvPr>
            <p:ph type="body" idx="2"/>
          </p:nvPr>
        </p:nvSpPr>
        <p:spPr>
          <a:xfrm>
            <a:off x="6378750" y="965550"/>
            <a:ext cx="5393700" cy="492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US" sz="4500" dirty="0"/>
              <a:t>Marriage within the BOC gives </a:t>
            </a:r>
          </a:p>
          <a:p>
            <a:pPr marL="0" lvl="0" indent="0" algn="ctr" rtl="0">
              <a:spcBef>
                <a:spcPts val="0"/>
              </a:spcBef>
              <a:spcAft>
                <a:spcPts val="1600"/>
              </a:spcAft>
              <a:buNone/>
            </a:pPr>
            <a:r>
              <a:rPr lang="en-US" sz="4500" dirty="0"/>
              <a:t>marriage purpose</a:t>
            </a:r>
            <a:endParaRPr sz="4500" dirty="0"/>
          </a:p>
        </p:txBody>
      </p:sp>
      <p:sp>
        <p:nvSpPr>
          <p:cNvPr id="214" name="Google Shape;214;g2d27d2982e1_0_35"/>
          <p:cNvSpPr txBox="1">
            <a:spLocks noGrp="1"/>
          </p:cNvSpPr>
          <p:nvPr>
            <p:ph type="title"/>
          </p:nvPr>
        </p:nvSpPr>
        <p:spPr>
          <a:xfrm>
            <a:off x="448200" y="789224"/>
            <a:ext cx="5393700" cy="1151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t>Implications</a:t>
            </a:r>
            <a:endParaRPr sz="6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g2d27d2982e1_0_41"/>
          <p:cNvSpPr txBox="1"/>
          <p:nvPr/>
        </p:nvSpPr>
        <p:spPr>
          <a:xfrm>
            <a:off x="7716400" y="5755775"/>
            <a:ext cx="3219000" cy="9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chemeClr val="lt1"/>
                </a:solidFill>
                <a:latin typeface="Lato"/>
                <a:ea typeface="Lato"/>
                <a:cs typeface="Lato"/>
                <a:sym typeface="Lato"/>
              </a:rPr>
              <a:t>Ben Stuart</a:t>
            </a:r>
            <a:endParaRPr sz="4800">
              <a:solidFill>
                <a:schemeClr val="lt1"/>
              </a:solidFill>
              <a:latin typeface="Lato"/>
              <a:ea typeface="Lato"/>
              <a:cs typeface="Lato"/>
              <a:sym typeface="Lato"/>
            </a:endParaRPr>
          </a:p>
        </p:txBody>
      </p:sp>
      <p:sp>
        <p:nvSpPr>
          <p:cNvPr id="222" name="Google Shape;222;g2d27d2982e1_0_41"/>
          <p:cNvSpPr txBox="1"/>
          <p:nvPr/>
        </p:nvSpPr>
        <p:spPr>
          <a:xfrm>
            <a:off x="264550" y="330700"/>
            <a:ext cx="5511900" cy="51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a:solidFill>
                  <a:schemeClr val="dk2"/>
                </a:solidFill>
                <a:latin typeface="Calibri"/>
                <a:ea typeface="Calibri"/>
                <a:cs typeface="Calibri"/>
                <a:sym typeface="Calibri"/>
              </a:rPr>
              <a:t>“Woven in the heart of every human being are 2 great longings—the longing for intimacy, I want to be known and the longing for impact—</a:t>
            </a:r>
            <a:endParaRPr sz="3500">
              <a:solidFill>
                <a:schemeClr val="dk2"/>
              </a:solidFill>
              <a:latin typeface="Calibri"/>
              <a:ea typeface="Calibri"/>
              <a:cs typeface="Calibri"/>
              <a:sym typeface="Calibri"/>
            </a:endParaRPr>
          </a:p>
          <a:p>
            <a:pPr marL="0" lvl="0" indent="0" algn="l" rtl="0">
              <a:spcBef>
                <a:spcPts val="0"/>
              </a:spcBef>
              <a:spcAft>
                <a:spcPts val="0"/>
              </a:spcAft>
              <a:buNone/>
            </a:pPr>
            <a:r>
              <a:rPr lang="en-US" sz="3500">
                <a:solidFill>
                  <a:schemeClr val="dk2"/>
                </a:solidFill>
                <a:latin typeface="Calibri"/>
                <a:ea typeface="Calibri"/>
                <a:cs typeface="Calibri"/>
                <a:sym typeface="Calibri"/>
              </a:rPr>
              <a:t>I want my life to make a difference. I want to be known and I want a cause that is worthy of my life.”</a:t>
            </a:r>
            <a:endParaRPr sz="3500">
              <a:solidFill>
                <a:schemeClr val="dk2"/>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g2d27d2982e1_0_52"/>
          <p:cNvSpPr txBox="1"/>
          <p:nvPr/>
        </p:nvSpPr>
        <p:spPr>
          <a:xfrm>
            <a:off x="7716400" y="5755775"/>
            <a:ext cx="3219000" cy="9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chemeClr val="lt1"/>
                </a:solidFill>
                <a:latin typeface="Lato"/>
                <a:ea typeface="Lato"/>
                <a:cs typeface="Lato"/>
                <a:sym typeface="Lato"/>
              </a:rPr>
              <a:t>Ben Stuart</a:t>
            </a:r>
            <a:endParaRPr sz="4800">
              <a:solidFill>
                <a:schemeClr val="lt1"/>
              </a:solidFill>
              <a:latin typeface="Lato"/>
              <a:ea typeface="Lato"/>
              <a:cs typeface="Lato"/>
              <a:sym typeface="Lato"/>
            </a:endParaRPr>
          </a:p>
        </p:txBody>
      </p:sp>
      <p:sp>
        <p:nvSpPr>
          <p:cNvPr id="229" name="Google Shape;229;g2d27d2982e1_0_52"/>
          <p:cNvSpPr txBox="1"/>
          <p:nvPr/>
        </p:nvSpPr>
        <p:spPr>
          <a:xfrm>
            <a:off x="264550" y="330700"/>
            <a:ext cx="5511900" cy="51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a:solidFill>
                  <a:schemeClr val="dk2"/>
                </a:solidFill>
                <a:latin typeface="Calibri"/>
                <a:ea typeface="Calibri"/>
                <a:cs typeface="Calibri"/>
                <a:sym typeface="Calibri"/>
              </a:rPr>
              <a:t>“The greatest communities are forged by a commitment to a greater cause. The strength of your community is determined by that commitment to a greater cause. This is true of teams, the military, businesses and organizations.”</a:t>
            </a:r>
            <a:endParaRPr sz="3500">
              <a:solidFill>
                <a:schemeClr val="dk2"/>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g2d27d2982e1_0_59"/>
          <p:cNvSpPr txBox="1"/>
          <p:nvPr/>
        </p:nvSpPr>
        <p:spPr>
          <a:xfrm>
            <a:off x="7716400" y="5755775"/>
            <a:ext cx="3219000" cy="9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chemeClr val="lt1"/>
                </a:solidFill>
                <a:latin typeface="Lato"/>
                <a:ea typeface="Lato"/>
                <a:cs typeface="Lato"/>
                <a:sym typeface="Lato"/>
              </a:rPr>
              <a:t>Ben Stuart</a:t>
            </a:r>
            <a:endParaRPr sz="4800">
              <a:solidFill>
                <a:schemeClr val="lt1"/>
              </a:solidFill>
              <a:latin typeface="Lato"/>
              <a:ea typeface="Lato"/>
              <a:cs typeface="Lato"/>
              <a:sym typeface="Lato"/>
            </a:endParaRPr>
          </a:p>
        </p:txBody>
      </p:sp>
      <p:sp>
        <p:nvSpPr>
          <p:cNvPr id="236" name="Google Shape;236;g2d27d2982e1_0_59"/>
          <p:cNvSpPr txBox="1"/>
          <p:nvPr/>
        </p:nvSpPr>
        <p:spPr>
          <a:xfrm>
            <a:off x="264550" y="330700"/>
            <a:ext cx="5511900" cy="513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500">
                <a:solidFill>
                  <a:schemeClr val="dk2"/>
                </a:solidFill>
                <a:latin typeface="Calibri"/>
                <a:ea typeface="Calibri"/>
                <a:cs typeface="Calibri"/>
                <a:sym typeface="Calibri"/>
              </a:rPr>
              <a:t>“But it is also true of marriage. Marriage is a team; it is a union. It is linking together two lives. What forges the deepest community of married people is a commitment to a common cause.”</a:t>
            </a:r>
            <a:endParaRPr sz="3500">
              <a:solidFill>
                <a:schemeClr val="dk2"/>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g2d27d2982e1_0_66"/>
          <p:cNvSpPr txBox="1"/>
          <p:nvPr/>
        </p:nvSpPr>
        <p:spPr>
          <a:xfrm>
            <a:off x="7716400" y="5755775"/>
            <a:ext cx="3219000" cy="9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chemeClr val="lt1"/>
                </a:solidFill>
                <a:latin typeface="Lato"/>
                <a:ea typeface="Lato"/>
                <a:cs typeface="Lato"/>
                <a:sym typeface="Lato"/>
              </a:rPr>
              <a:t>Ben Stuart</a:t>
            </a:r>
            <a:endParaRPr sz="4800">
              <a:solidFill>
                <a:schemeClr val="lt1"/>
              </a:solidFill>
              <a:latin typeface="Lato"/>
              <a:ea typeface="Lato"/>
              <a:cs typeface="Lato"/>
              <a:sym typeface="Lato"/>
            </a:endParaRPr>
          </a:p>
        </p:txBody>
      </p:sp>
      <p:sp>
        <p:nvSpPr>
          <p:cNvPr id="243" name="Google Shape;243;g2d27d2982e1_0_66"/>
          <p:cNvSpPr txBox="1"/>
          <p:nvPr/>
        </p:nvSpPr>
        <p:spPr>
          <a:xfrm>
            <a:off x="264550" y="330700"/>
            <a:ext cx="5511900" cy="639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500">
                <a:solidFill>
                  <a:schemeClr val="dk2"/>
                </a:solidFill>
                <a:latin typeface="Calibri"/>
                <a:ea typeface="Calibri"/>
                <a:cs typeface="Calibri"/>
                <a:sym typeface="Calibri"/>
              </a:rPr>
              <a:t>“We are not meant when we get married to simply look into each other’s eyes to find meaning. We are meant to grip hands and run together into the meaning that God has given us. Your marriage is the strongest and safest when it is committed to a common cause.”</a:t>
            </a:r>
            <a:endParaRPr sz="35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endParaRPr sz="3500">
              <a:solidFill>
                <a:schemeClr val="dk2"/>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Google Shape;249;g271f3f353b6_0_3"/>
          <p:cNvSpPr txBox="1"/>
          <p:nvPr/>
        </p:nvSpPr>
        <p:spPr>
          <a:xfrm>
            <a:off x="396850" y="413075"/>
            <a:ext cx="6636300" cy="279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4000">
                <a:solidFill>
                  <a:schemeClr val="dk2"/>
                </a:solidFill>
                <a:latin typeface="Calibri"/>
                <a:ea typeface="Calibri"/>
                <a:cs typeface="Calibri"/>
                <a:sym typeface="Calibri"/>
              </a:rPr>
              <a:t>The more shared meaning you have, the deeper, richer, and more rewarding your relationship will be (263). </a:t>
            </a:r>
            <a:endParaRPr sz="40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endParaRPr sz="4000">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d1311a2ee8_0_1928"/>
          <p:cNvSpPr txBox="1">
            <a:spLocks noGrp="1"/>
          </p:cNvSpPr>
          <p:nvPr>
            <p:ph type="title"/>
          </p:nvPr>
        </p:nvSpPr>
        <p:spPr>
          <a:xfrm>
            <a:off x="415600" y="496675"/>
            <a:ext cx="3885900" cy="978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5500"/>
              <a:t>Who am I?</a:t>
            </a:r>
            <a:endParaRPr sz="5500"/>
          </a:p>
        </p:txBody>
      </p:sp>
      <p:pic>
        <p:nvPicPr>
          <p:cNvPr id="95" name="Google Shape;95;g2d1311a2ee8_0_1928"/>
          <p:cNvPicPr preferRelativeResize="0"/>
          <p:nvPr/>
        </p:nvPicPr>
        <p:blipFill>
          <a:blip r:embed="rId3">
            <a:alphaModFix/>
          </a:blip>
          <a:stretch>
            <a:fillRect/>
          </a:stretch>
        </p:blipFill>
        <p:spPr>
          <a:xfrm>
            <a:off x="6917425" y="1958413"/>
            <a:ext cx="4154400" cy="3733824"/>
          </a:xfrm>
          <a:prstGeom prst="rect">
            <a:avLst/>
          </a:prstGeom>
          <a:noFill/>
          <a:ln w="9525" cap="flat" cmpd="sng">
            <a:solidFill>
              <a:srgbClr val="222222"/>
            </a:solidFill>
            <a:prstDash val="solid"/>
            <a:round/>
            <a:headEnd type="none" w="sm" len="sm"/>
            <a:tailEnd type="none" w="sm" len="sm"/>
          </a:ln>
        </p:spPr>
      </p:pic>
      <p:pic>
        <p:nvPicPr>
          <p:cNvPr id="96" name="Google Shape;96;g2d1311a2ee8_0_1928"/>
          <p:cNvPicPr preferRelativeResize="0"/>
          <p:nvPr/>
        </p:nvPicPr>
        <p:blipFill>
          <a:blip r:embed="rId4">
            <a:alphaModFix/>
          </a:blip>
          <a:stretch>
            <a:fillRect/>
          </a:stretch>
        </p:blipFill>
        <p:spPr>
          <a:xfrm>
            <a:off x="4445925" y="3422125"/>
            <a:ext cx="1721575" cy="2270100"/>
          </a:xfrm>
          <a:prstGeom prst="rect">
            <a:avLst/>
          </a:prstGeom>
          <a:noFill/>
          <a:ln w="9525" cap="flat" cmpd="sng">
            <a:solidFill>
              <a:srgbClr val="222222"/>
            </a:solidFill>
            <a:prstDash val="solid"/>
            <a:round/>
            <a:headEnd type="none" w="sm" len="sm"/>
            <a:tailEnd type="none" w="sm" len="sm"/>
          </a:ln>
        </p:spPr>
      </p:pic>
      <p:sp>
        <p:nvSpPr>
          <p:cNvPr id="97" name="Google Shape;97;g2d1311a2ee8_0_1928"/>
          <p:cNvSpPr txBox="1">
            <a:spLocks noGrp="1"/>
          </p:cNvSpPr>
          <p:nvPr>
            <p:ph type="body" idx="1"/>
          </p:nvPr>
        </p:nvSpPr>
        <p:spPr>
          <a:xfrm>
            <a:off x="415600" y="1958425"/>
            <a:ext cx="5751900" cy="2539200"/>
          </a:xfrm>
          <a:prstGeom prst="rect">
            <a:avLst/>
          </a:prstGeom>
        </p:spPr>
        <p:txBody>
          <a:bodyPr spcFirstLastPara="1" wrap="square" lIns="121900" tIns="121900" rIns="121900" bIns="121900" anchor="t" anchorCtr="0">
            <a:noAutofit/>
          </a:bodyPr>
          <a:lstStyle/>
          <a:p>
            <a:pPr marL="457200" lvl="0" indent="-419100" algn="l" rtl="0">
              <a:spcBef>
                <a:spcPts val="0"/>
              </a:spcBef>
              <a:spcAft>
                <a:spcPts val="0"/>
              </a:spcAft>
              <a:buSzPts val="3000"/>
              <a:buChar char="●"/>
            </a:pPr>
            <a:r>
              <a:rPr lang="en-US" sz="3000"/>
              <a:t>Not raised in a Christian home</a:t>
            </a:r>
            <a:endParaRPr sz="3000"/>
          </a:p>
          <a:p>
            <a:pPr marL="457200" lvl="0" indent="-419100" algn="l" rtl="0">
              <a:spcBef>
                <a:spcPts val="0"/>
              </a:spcBef>
              <a:spcAft>
                <a:spcPts val="0"/>
              </a:spcAft>
              <a:buSzPts val="3000"/>
              <a:buChar char="●"/>
            </a:pPr>
            <a:r>
              <a:rPr lang="en-US" sz="3000"/>
              <a:t>Alcoholism &amp; Abuse</a:t>
            </a:r>
            <a:endParaRPr sz="3000"/>
          </a:p>
          <a:p>
            <a:pPr marL="457200" lvl="0" indent="-419100" algn="l" rtl="0">
              <a:spcBef>
                <a:spcPts val="0"/>
              </a:spcBef>
              <a:spcAft>
                <a:spcPts val="0"/>
              </a:spcAft>
              <a:buSzPts val="3000"/>
              <a:buChar char="●"/>
            </a:pPr>
            <a:r>
              <a:rPr lang="en-US" sz="3000"/>
              <a:t>Divorced</a:t>
            </a:r>
            <a:endParaRPr sz="3000"/>
          </a:p>
          <a:p>
            <a:pPr marL="457200" lvl="0" indent="-419100" algn="l" rtl="0">
              <a:spcBef>
                <a:spcPts val="0"/>
              </a:spcBef>
              <a:spcAft>
                <a:spcPts val="0"/>
              </a:spcAft>
              <a:buSzPts val="3000"/>
              <a:buChar char="●"/>
            </a:pPr>
            <a:r>
              <a:rPr lang="en-US" sz="3000"/>
              <a:t>Single Parent home</a:t>
            </a:r>
            <a:endParaRPr sz="3000"/>
          </a:p>
          <a:p>
            <a:pPr marL="0" lvl="0" indent="0" algn="l" rtl="0">
              <a:spcBef>
                <a:spcPts val="1600"/>
              </a:spcBef>
              <a:spcAft>
                <a:spcPts val="1600"/>
              </a:spcAft>
              <a:buNone/>
            </a:pPr>
            <a:endParaRPr sz="3000"/>
          </a:p>
        </p:txBody>
      </p:sp>
      <p:sp>
        <p:nvSpPr>
          <p:cNvPr id="98" name="Google Shape;98;g2d1311a2ee8_0_1928"/>
          <p:cNvSpPr txBox="1">
            <a:spLocks noGrp="1"/>
          </p:cNvSpPr>
          <p:nvPr>
            <p:ph type="title"/>
          </p:nvPr>
        </p:nvSpPr>
        <p:spPr>
          <a:xfrm>
            <a:off x="5582525" y="496675"/>
            <a:ext cx="5066100" cy="978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5500"/>
              <a:t>Not an expert!</a:t>
            </a:r>
            <a:endParaRPr sz="5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d27d2982e1_0_73"/>
          <p:cNvSpPr txBox="1">
            <a:spLocks noGrp="1"/>
          </p:cNvSpPr>
          <p:nvPr>
            <p:ph type="body" idx="2"/>
          </p:nvPr>
        </p:nvSpPr>
        <p:spPr>
          <a:xfrm>
            <a:off x="6378750" y="889350"/>
            <a:ext cx="5393700" cy="5251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Clr>
                <a:schemeClr val="dk2"/>
              </a:buClr>
              <a:buSzPts val="1100"/>
              <a:buFont typeface="Arial"/>
              <a:buNone/>
            </a:pPr>
            <a:r>
              <a:rPr lang="en-US" sz="4800">
                <a:latin typeface="Calibri"/>
                <a:ea typeface="Calibri"/>
                <a:cs typeface="Calibri"/>
                <a:sym typeface="Calibri"/>
              </a:rPr>
              <a:t>Since marriage is lived in the context of the BOC</a:t>
            </a:r>
            <a:endParaRPr sz="4800" b="1">
              <a:latin typeface="Calibri"/>
              <a:ea typeface="Calibri"/>
              <a:cs typeface="Calibri"/>
              <a:sym typeface="Calibri"/>
            </a:endParaRPr>
          </a:p>
          <a:p>
            <a:pPr marL="0" lvl="0" indent="0" algn="ctr" rtl="0">
              <a:spcBef>
                <a:spcPts val="0"/>
              </a:spcBef>
              <a:spcAft>
                <a:spcPts val="1600"/>
              </a:spcAft>
              <a:buNone/>
            </a:pPr>
            <a:r>
              <a:rPr lang="en-US" sz="4800"/>
              <a:t>all ‘one another’ passages apply to marriage as well</a:t>
            </a:r>
            <a:endParaRPr sz="4800"/>
          </a:p>
        </p:txBody>
      </p:sp>
      <p:sp>
        <p:nvSpPr>
          <p:cNvPr id="256" name="Google Shape;256;g2d27d2982e1_0_73"/>
          <p:cNvSpPr txBox="1">
            <a:spLocks noGrp="1"/>
          </p:cNvSpPr>
          <p:nvPr>
            <p:ph type="title"/>
          </p:nvPr>
        </p:nvSpPr>
        <p:spPr>
          <a:xfrm>
            <a:off x="448200" y="789224"/>
            <a:ext cx="5393700" cy="1151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t>Implications</a:t>
            </a:r>
            <a:endParaRPr sz="6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71f3f353b6_0_19"/>
          <p:cNvSpPr txBox="1">
            <a:spLocks noGrp="1"/>
          </p:cNvSpPr>
          <p:nvPr>
            <p:ph type="body" idx="2"/>
          </p:nvPr>
        </p:nvSpPr>
        <p:spPr>
          <a:xfrm>
            <a:off x="6378750" y="889350"/>
            <a:ext cx="5393700" cy="5251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800">
                <a:latin typeface="Calibri"/>
                <a:ea typeface="Calibri"/>
                <a:cs typeface="Calibri"/>
                <a:sym typeface="Calibri"/>
              </a:rPr>
              <a:t>We, as members of one another, </a:t>
            </a:r>
            <a:endParaRPr sz="4800">
              <a:latin typeface="Calibri"/>
              <a:ea typeface="Calibri"/>
              <a:cs typeface="Calibri"/>
              <a:sym typeface="Calibri"/>
            </a:endParaRPr>
          </a:p>
          <a:p>
            <a:pPr marL="0" lvl="0" indent="0" algn="ctr" rtl="0">
              <a:spcBef>
                <a:spcPts val="0"/>
              </a:spcBef>
              <a:spcAft>
                <a:spcPts val="0"/>
              </a:spcAft>
              <a:buClr>
                <a:schemeClr val="dk2"/>
              </a:buClr>
              <a:buSzPts val="1100"/>
              <a:buFont typeface="Arial"/>
              <a:buNone/>
            </a:pPr>
            <a:r>
              <a:rPr lang="en-US" sz="4800" b="1">
                <a:latin typeface="Calibri"/>
                <a:ea typeface="Calibri"/>
                <a:cs typeface="Calibri"/>
                <a:sym typeface="Calibri"/>
              </a:rPr>
              <a:t>are qualified &amp; called to help marriages in the BOC!</a:t>
            </a:r>
            <a:endParaRPr sz="4800" b="1">
              <a:latin typeface="Calibri"/>
              <a:ea typeface="Calibri"/>
              <a:cs typeface="Calibri"/>
              <a:sym typeface="Calibri"/>
            </a:endParaRPr>
          </a:p>
          <a:p>
            <a:pPr marL="0" lvl="0" indent="0" algn="ctr" rtl="0">
              <a:spcBef>
                <a:spcPts val="0"/>
              </a:spcBef>
              <a:spcAft>
                <a:spcPts val="1600"/>
              </a:spcAft>
              <a:buNone/>
            </a:pPr>
            <a:endParaRPr sz="4800"/>
          </a:p>
        </p:txBody>
      </p:sp>
      <p:sp>
        <p:nvSpPr>
          <p:cNvPr id="263" name="Google Shape;263;g271f3f353b6_0_19"/>
          <p:cNvSpPr txBox="1">
            <a:spLocks noGrp="1"/>
          </p:cNvSpPr>
          <p:nvPr>
            <p:ph type="title"/>
          </p:nvPr>
        </p:nvSpPr>
        <p:spPr>
          <a:xfrm>
            <a:off x="448200" y="789224"/>
            <a:ext cx="5393700" cy="1151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t>Implications</a:t>
            </a:r>
            <a:endParaRPr sz="6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d27d2982e1_0_86"/>
          <p:cNvSpPr txBox="1">
            <a:spLocks noGrp="1"/>
          </p:cNvSpPr>
          <p:nvPr>
            <p:ph type="title"/>
          </p:nvPr>
        </p:nvSpPr>
        <p:spPr>
          <a:xfrm>
            <a:off x="564750" y="2100450"/>
            <a:ext cx="11062500" cy="2055900"/>
          </a:xfrm>
          <a:prstGeom prst="rect">
            <a:avLst/>
          </a:prstGeom>
        </p:spPr>
        <p:txBody>
          <a:bodyPr spcFirstLastPara="1" wrap="square" lIns="121900" tIns="121900" rIns="121900" bIns="121900" anchor="ctr" anchorCtr="0">
            <a:normAutofit fontScale="90000"/>
          </a:bodyPr>
          <a:lstStyle/>
          <a:p>
            <a:pPr marL="0" lvl="0" indent="0" algn="ctr" rtl="0">
              <a:spcBef>
                <a:spcPts val="0"/>
              </a:spcBef>
              <a:spcAft>
                <a:spcPts val="0"/>
              </a:spcAft>
              <a:buNone/>
            </a:pPr>
            <a:r>
              <a:rPr lang="en-US"/>
              <a:t>DQ: What are some of the issues you see in marriages?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d27d2982e1_0_92"/>
          <p:cNvSpPr txBox="1">
            <a:spLocks noGrp="1"/>
          </p:cNvSpPr>
          <p:nvPr>
            <p:ph type="body" idx="2"/>
          </p:nvPr>
        </p:nvSpPr>
        <p:spPr>
          <a:xfrm>
            <a:off x="6378750" y="965550"/>
            <a:ext cx="5393700" cy="18981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US" sz="4100" dirty="0"/>
              <a:t>Freaked out over conflicts</a:t>
            </a:r>
            <a:endParaRPr sz="4100" dirty="0"/>
          </a:p>
        </p:txBody>
      </p:sp>
      <p:sp>
        <p:nvSpPr>
          <p:cNvPr id="275" name="Google Shape;275;g2d27d2982e1_0_92"/>
          <p:cNvSpPr txBox="1">
            <a:spLocks noGrp="1"/>
          </p:cNvSpPr>
          <p:nvPr>
            <p:ph type="title"/>
          </p:nvPr>
        </p:nvSpPr>
        <p:spPr>
          <a:xfrm>
            <a:off x="448200" y="789197"/>
            <a:ext cx="5393700" cy="2074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t>My Observations</a:t>
            </a:r>
            <a:endParaRPr sz="6000"/>
          </a:p>
        </p:txBody>
      </p:sp>
      <p:pic>
        <p:nvPicPr>
          <p:cNvPr id="276" name="Google Shape;276;g2d27d2982e1_0_92"/>
          <p:cNvPicPr preferRelativeResize="0"/>
          <p:nvPr/>
        </p:nvPicPr>
        <p:blipFill>
          <a:blip r:embed="rId3">
            <a:alphaModFix/>
          </a:blip>
          <a:stretch>
            <a:fillRect/>
          </a:stretch>
        </p:blipFill>
        <p:spPr>
          <a:xfrm>
            <a:off x="1325775" y="3034947"/>
            <a:ext cx="3638550" cy="2857500"/>
          </a:xfrm>
          <a:prstGeom prst="rect">
            <a:avLst/>
          </a:prstGeom>
          <a:noFill/>
          <a:ln>
            <a:noFill/>
          </a:ln>
        </p:spPr>
      </p:pic>
      <p:sp>
        <p:nvSpPr>
          <p:cNvPr id="277" name="Google Shape;277;g2d27d2982e1_0_92"/>
          <p:cNvSpPr txBox="1">
            <a:spLocks noGrp="1"/>
          </p:cNvSpPr>
          <p:nvPr>
            <p:ph type="body" idx="2"/>
          </p:nvPr>
        </p:nvSpPr>
        <p:spPr>
          <a:xfrm>
            <a:off x="6378750" y="2863650"/>
            <a:ext cx="5393700" cy="2431500"/>
          </a:xfrm>
          <a:prstGeom prst="rect">
            <a:avLst/>
          </a:prstGeom>
        </p:spPr>
        <p:txBody>
          <a:bodyPr spcFirstLastPara="1" wrap="square" lIns="121900" tIns="121900" rIns="121900" bIns="121900" anchor="t" anchorCtr="0">
            <a:normAutofit lnSpcReduction="10000"/>
          </a:bodyPr>
          <a:lstStyle/>
          <a:p>
            <a:pPr marL="0" lvl="0" indent="0" algn="ctr" rtl="0">
              <a:spcBef>
                <a:spcPts val="0"/>
              </a:spcBef>
              <a:spcAft>
                <a:spcPts val="1600"/>
              </a:spcAft>
              <a:buNone/>
            </a:pPr>
            <a:r>
              <a:rPr lang="en-US" sz="4100"/>
              <a:t>They believe having conflict is a sign of a bad marriage</a:t>
            </a:r>
            <a:endParaRPr sz="4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d27d2982e1_0_138"/>
          <p:cNvSpPr txBox="1"/>
          <p:nvPr/>
        </p:nvSpPr>
        <p:spPr>
          <a:xfrm>
            <a:off x="242575" y="454875"/>
            <a:ext cx="9568500" cy="382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3500">
                <a:solidFill>
                  <a:schemeClr val="dk2"/>
                </a:solidFill>
              </a:rPr>
              <a:t>Dr. Gottman’s research was devoted to the discovery of reliable patterns in observational data. He wanted to see if there were indeed patterns of behavior, or sequences of interactions, that could discriminate happy from unhappy couples (gottman.com).</a:t>
            </a:r>
            <a:endParaRPr sz="3500">
              <a:solidFill>
                <a:schemeClr val="dk2"/>
              </a:solidFill>
            </a:endParaRPr>
          </a:p>
        </p:txBody>
      </p:sp>
      <p:sp>
        <p:nvSpPr>
          <p:cNvPr id="284" name="Google Shape;284;g2d27d2982e1_0_138"/>
          <p:cNvSpPr txBox="1"/>
          <p:nvPr/>
        </p:nvSpPr>
        <p:spPr>
          <a:xfrm>
            <a:off x="683450" y="4387350"/>
            <a:ext cx="8421900" cy="17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solidFill>
                  <a:schemeClr val="dk2"/>
                </a:solidFill>
                <a:latin typeface="Lato"/>
                <a:ea typeface="Lato"/>
                <a:cs typeface="Lato"/>
                <a:sym typeface="Lato"/>
              </a:rPr>
              <a:t>No correlation of how much conflict was in a marriage between </a:t>
            </a:r>
            <a:endParaRPr sz="3600">
              <a:solidFill>
                <a:schemeClr val="dk2"/>
              </a:solidFill>
              <a:latin typeface="Lato"/>
              <a:ea typeface="Lato"/>
              <a:cs typeface="Lato"/>
              <a:sym typeface="Lato"/>
            </a:endParaRPr>
          </a:p>
          <a:p>
            <a:pPr marL="0" lvl="0" indent="0" algn="ctr" rtl="0">
              <a:spcBef>
                <a:spcPts val="0"/>
              </a:spcBef>
              <a:spcAft>
                <a:spcPts val="0"/>
              </a:spcAft>
              <a:buNone/>
            </a:pPr>
            <a:r>
              <a:rPr lang="en-US" sz="3600">
                <a:solidFill>
                  <a:schemeClr val="dk2"/>
                </a:solidFill>
                <a:latin typeface="Lato"/>
                <a:ea typeface="Lato"/>
                <a:cs typeface="Lato"/>
                <a:sym typeface="Lato"/>
              </a:rPr>
              <a:t>“the masters” &amp; “disasters”</a:t>
            </a:r>
            <a:endParaRPr sz="3600">
              <a:solidFill>
                <a:schemeClr val="dk2"/>
              </a:solidFill>
              <a:latin typeface="Lato"/>
              <a:ea typeface="Lato"/>
              <a:cs typeface="Lato"/>
              <a:sym typeface="Lato"/>
            </a:endParaRPr>
          </a:p>
          <a:p>
            <a:pPr marL="0" lvl="0" indent="0" algn="ctr" rtl="0">
              <a:spcBef>
                <a:spcPts val="0"/>
              </a:spcBef>
              <a:spcAft>
                <a:spcPts val="0"/>
              </a:spcAft>
              <a:buNone/>
            </a:pPr>
            <a:endParaRPr sz="3600">
              <a:solidFill>
                <a:schemeClr val="dk2"/>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d27d2982e1_0_106"/>
          <p:cNvSpPr txBox="1"/>
          <p:nvPr/>
        </p:nvSpPr>
        <p:spPr>
          <a:xfrm>
            <a:off x="815750" y="551175"/>
            <a:ext cx="108471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a:solidFill>
                  <a:schemeClr val="dk2"/>
                </a:solidFill>
                <a:latin typeface="Lato"/>
                <a:ea typeface="Lato"/>
                <a:cs typeface="Lato"/>
                <a:sym typeface="Lato"/>
              </a:rPr>
              <a:t>Conflict actually benefits marriages!</a:t>
            </a:r>
            <a:endParaRPr sz="5000">
              <a:solidFill>
                <a:schemeClr val="dk2"/>
              </a:solidFill>
              <a:latin typeface="Lato"/>
              <a:ea typeface="Lato"/>
              <a:cs typeface="Lato"/>
              <a:sym typeface="Lato"/>
            </a:endParaRPr>
          </a:p>
        </p:txBody>
      </p:sp>
      <p:sp>
        <p:nvSpPr>
          <p:cNvPr id="291" name="Google Shape;291;g2d27d2982e1_0_106"/>
          <p:cNvSpPr txBox="1"/>
          <p:nvPr/>
        </p:nvSpPr>
        <p:spPr>
          <a:xfrm>
            <a:off x="924050" y="1497300"/>
            <a:ext cx="48081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chemeClr val="dk2"/>
                </a:solidFill>
                <a:latin typeface="Lato"/>
                <a:ea typeface="Lato"/>
                <a:cs typeface="Lato"/>
                <a:sym typeface="Lato"/>
              </a:rPr>
              <a:t>Produces closeness</a:t>
            </a:r>
            <a:endParaRPr sz="4000" b="1">
              <a:solidFill>
                <a:schemeClr val="dk2"/>
              </a:solidFill>
              <a:latin typeface="Lato"/>
              <a:ea typeface="Lato"/>
              <a:cs typeface="Lato"/>
              <a:sym typeface="Lato"/>
            </a:endParaRPr>
          </a:p>
        </p:txBody>
      </p:sp>
      <p:sp>
        <p:nvSpPr>
          <p:cNvPr id="292" name="Google Shape;292;g2d27d2982e1_0_106"/>
          <p:cNvSpPr txBox="1"/>
          <p:nvPr/>
        </p:nvSpPr>
        <p:spPr>
          <a:xfrm>
            <a:off x="924050" y="2315650"/>
            <a:ext cx="98589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Experience real and honest communication</a:t>
            </a:r>
            <a:endParaRPr sz="4000">
              <a:solidFill>
                <a:schemeClr val="dk2"/>
              </a:solidFill>
              <a:latin typeface="Lato"/>
              <a:ea typeface="Lato"/>
              <a:cs typeface="Lato"/>
              <a:sym typeface="Lato"/>
            </a:endParaRPr>
          </a:p>
        </p:txBody>
      </p:sp>
      <p:sp>
        <p:nvSpPr>
          <p:cNvPr id="294" name="Google Shape;294;g2d27d2982e1_0_106"/>
          <p:cNvSpPr txBox="1"/>
          <p:nvPr/>
        </p:nvSpPr>
        <p:spPr>
          <a:xfrm>
            <a:off x="956150" y="3217300"/>
            <a:ext cx="98589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Learn more about each other</a:t>
            </a:r>
            <a:endParaRPr sz="4000">
              <a:solidFill>
                <a:schemeClr val="dk2"/>
              </a:solidFill>
              <a:latin typeface="Lato"/>
              <a:ea typeface="Lato"/>
              <a:cs typeface="Lato"/>
              <a:sym typeface="Lato"/>
            </a:endParaRPr>
          </a:p>
        </p:txBody>
      </p:sp>
      <p:sp>
        <p:nvSpPr>
          <p:cNvPr id="295" name="Google Shape;295;g2d27d2982e1_0_106"/>
          <p:cNvSpPr txBox="1"/>
          <p:nvPr/>
        </p:nvSpPr>
        <p:spPr>
          <a:xfrm>
            <a:off x="924050" y="4145200"/>
            <a:ext cx="70911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Understand each other better</a:t>
            </a:r>
            <a:endParaRPr sz="4000">
              <a:solidFill>
                <a:schemeClr val="dk2"/>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d27d2982e1_0_119"/>
          <p:cNvSpPr txBox="1"/>
          <p:nvPr/>
        </p:nvSpPr>
        <p:spPr>
          <a:xfrm>
            <a:off x="815750" y="551175"/>
            <a:ext cx="108471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a:solidFill>
                  <a:schemeClr val="dk2"/>
                </a:solidFill>
                <a:latin typeface="Lato"/>
                <a:ea typeface="Lato"/>
                <a:cs typeface="Lato"/>
                <a:sym typeface="Lato"/>
              </a:rPr>
              <a:t>Conflict actually benefits marriages!</a:t>
            </a:r>
            <a:endParaRPr sz="5000">
              <a:solidFill>
                <a:schemeClr val="dk2"/>
              </a:solidFill>
              <a:latin typeface="Lato"/>
              <a:ea typeface="Lato"/>
              <a:cs typeface="Lato"/>
              <a:sym typeface="Lato"/>
            </a:endParaRPr>
          </a:p>
        </p:txBody>
      </p:sp>
      <p:sp>
        <p:nvSpPr>
          <p:cNvPr id="301" name="Google Shape;301;g2d27d2982e1_0_119"/>
          <p:cNvSpPr txBox="1"/>
          <p:nvPr/>
        </p:nvSpPr>
        <p:spPr>
          <a:xfrm>
            <a:off x="924050" y="1497300"/>
            <a:ext cx="44553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chemeClr val="dk2"/>
                </a:solidFill>
                <a:latin typeface="Lato"/>
                <a:ea typeface="Lato"/>
                <a:cs typeface="Lato"/>
                <a:sym typeface="Lato"/>
              </a:rPr>
              <a:t>Gives Security</a:t>
            </a:r>
            <a:endParaRPr sz="4000" b="1">
              <a:solidFill>
                <a:schemeClr val="dk2"/>
              </a:solidFill>
              <a:latin typeface="Lato"/>
              <a:ea typeface="Lato"/>
              <a:cs typeface="Lato"/>
              <a:sym typeface="Lato"/>
            </a:endParaRPr>
          </a:p>
        </p:txBody>
      </p:sp>
      <p:sp>
        <p:nvSpPr>
          <p:cNvPr id="302" name="Google Shape;302;g2d27d2982e1_0_119"/>
          <p:cNvSpPr txBox="1"/>
          <p:nvPr/>
        </p:nvSpPr>
        <p:spPr>
          <a:xfrm>
            <a:off x="924050" y="2315650"/>
            <a:ext cx="98589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Come through victoriously</a:t>
            </a:r>
            <a:endParaRPr sz="4000">
              <a:solidFill>
                <a:schemeClr val="dk2"/>
              </a:solidFill>
              <a:latin typeface="Lato"/>
              <a:ea typeface="Lato"/>
              <a:cs typeface="Lato"/>
              <a:sym typeface="Lato"/>
            </a:endParaRPr>
          </a:p>
        </p:txBody>
      </p:sp>
      <p:sp>
        <p:nvSpPr>
          <p:cNvPr id="304" name="Google Shape;304;g2d27d2982e1_0_119"/>
          <p:cNvSpPr txBox="1"/>
          <p:nvPr/>
        </p:nvSpPr>
        <p:spPr>
          <a:xfrm>
            <a:off x="956150" y="3217300"/>
            <a:ext cx="98589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Didn’t erode your marriage</a:t>
            </a:r>
            <a:endParaRPr sz="4000">
              <a:solidFill>
                <a:schemeClr val="dk2"/>
              </a:solidFill>
              <a:latin typeface="Lato"/>
              <a:ea typeface="Lato"/>
              <a:cs typeface="Lato"/>
              <a:sym typeface="Lato"/>
            </a:endParaRPr>
          </a:p>
        </p:txBody>
      </p:sp>
      <p:sp>
        <p:nvSpPr>
          <p:cNvPr id="305" name="Google Shape;305;g2d27d2982e1_0_119"/>
          <p:cNvSpPr txBox="1"/>
          <p:nvPr/>
        </p:nvSpPr>
        <p:spPr>
          <a:xfrm>
            <a:off x="924050" y="4145200"/>
            <a:ext cx="70911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Gives confidence</a:t>
            </a:r>
            <a:endParaRPr sz="4000">
              <a:solidFill>
                <a:schemeClr val="dk2"/>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d27d2982e1_0_128"/>
          <p:cNvSpPr txBox="1"/>
          <p:nvPr/>
        </p:nvSpPr>
        <p:spPr>
          <a:xfrm>
            <a:off x="815750" y="551175"/>
            <a:ext cx="108471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a:solidFill>
                  <a:schemeClr val="dk2"/>
                </a:solidFill>
                <a:latin typeface="Lato"/>
                <a:ea typeface="Lato"/>
                <a:cs typeface="Lato"/>
                <a:sym typeface="Lato"/>
              </a:rPr>
              <a:t>Conflict actually benefits marriages!</a:t>
            </a:r>
            <a:endParaRPr sz="5000">
              <a:solidFill>
                <a:schemeClr val="dk2"/>
              </a:solidFill>
              <a:latin typeface="Lato"/>
              <a:ea typeface="Lato"/>
              <a:cs typeface="Lato"/>
              <a:sym typeface="Lato"/>
            </a:endParaRPr>
          </a:p>
        </p:txBody>
      </p:sp>
      <p:sp>
        <p:nvSpPr>
          <p:cNvPr id="311" name="Google Shape;311;g2d27d2982e1_0_128"/>
          <p:cNvSpPr txBox="1"/>
          <p:nvPr/>
        </p:nvSpPr>
        <p:spPr>
          <a:xfrm>
            <a:off x="924050" y="1497300"/>
            <a:ext cx="64176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chemeClr val="dk2"/>
                </a:solidFill>
                <a:latin typeface="Lato"/>
                <a:ea typeface="Lato"/>
                <a:cs typeface="Lato"/>
                <a:sym typeface="Lato"/>
              </a:rPr>
              <a:t>Builds mutual respect</a:t>
            </a:r>
            <a:endParaRPr sz="4000" b="1">
              <a:solidFill>
                <a:schemeClr val="dk2"/>
              </a:solidFill>
              <a:latin typeface="Lato"/>
              <a:ea typeface="Lato"/>
              <a:cs typeface="Lato"/>
              <a:sym typeface="Lato"/>
            </a:endParaRPr>
          </a:p>
        </p:txBody>
      </p:sp>
      <p:sp>
        <p:nvSpPr>
          <p:cNvPr id="312" name="Google Shape;312;g2d27d2982e1_0_128"/>
          <p:cNvSpPr txBox="1"/>
          <p:nvPr/>
        </p:nvSpPr>
        <p:spPr>
          <a:xfrm>
            <a:off x="924050" y="2315650"/>
            <a:ext cx="98589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learned your way isn’t the only way</a:t>
            </a:r>
            <a:endParaRPr sz="4000">
              <a:solidFill>
                <a:schemeClr val="dk2"/>
              </a:solidFill>
              <a:latin typeface="Lato"/>
              <a:ea typeface="Lato"/>
              <a:cs typeface="Lato"/>
              <a:sym typeface="Lato"/>
            </a:endParaRPr>
          </a:p>
        </p:txBody>
      </p:sp>
      <p:sp>
        <p:nvSpPr>
          <p:cNvPr id="314" name="Google Shape;314;g2d27d2982e1_0_128"/>
          <p:cNvSpPr txBox="1"/>
          <p:nvPr/>
        </p:nvSpPr>
        <p:spPr>
          <a:xfrm>
            <a:off x="956150" y="3217300"/>
            <a:ext cx="98589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learned to accept differences</a:t>
            </a:r>
            <a:endParaRPr sz="4000">
              <a:solidFill>
                <a:schemeClr val="dk2"/>
              </a:solidFill>
              <a:latin typeface="Lato"/>
              <a:ea typeface="Lato"/>
              <a:cs typeface="Lato"/>
              <a:sym typeface="Lato"/>
            </a:endParaRPr>
          </a:p>
        </p:txBody>
      </p:sp>
      <p:sp>
        <p:nvSpPr>
          <p:cNvPr id="315" name="Google Shape;315;g2d27d2982e1_0_128"/>
          <p:cNvSpPr txBox="1"/>
          <p:nvPr/>
        </p:nvSpPr>
        <p:spPr>
          <a:xfrm>
            <a:off x="924050" y="4145200"/>
            <a:ext cx="70911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broadens us as a person</a:t>
            </a:r>
            <a:endParaRPr sz="4000">
              <a:solidFill>
                <a:schemeClr val="dk2"/>
              </a:solidFill>
              <a:latin typeface="Lato"/>
              <a:ea typeface="Lato"/>
              <a:cs typeface="Lato"/>
              <a:sym typeface="Lato"/>
            </a:endParaRPr>
          </a:p>
        </p:txBody>
      </p:sp>
      <p:sp>
        <p:nvSpPr>
          <p:cNvPr id="316" name="Google Shape;316;g2d27d2982e1_0_128"/>
          <p:cNvSpPr txBox="1"/>
          <p:nvPr/>
        </p:nvSpPr>
        <p:spPr>
          <a:xfrm>
            <a:off x="879950" y="5106775"/>
            <a:ext cx="83919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makes us more effective in ministry</a:t>
            </a:r>
            <a:endParaRPr sz="4000">
              <a:solidFill>
                <a:schemeClr val="dk2"/>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2df0b1e5277_0_18"/>
          <p:cNvSpPr txBox="1"/>
          <p:nvPr/>
        </p:nvSpPr>
        <p:spPr>
          <a:xfrm>
            <a:off x="815750" y="551175"/>
            <a:ext cx="108471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b="1">
                <a:solidFill>
                  <a:schemeClr val="dk2"/>
                </a:solidFill>
                <a:latin typeface="Lato"/>
                <a:ea typeface="Lato"/>
                <a:cs typeface="Lato"/>
                <a:sym typeface="Lato"/>
              </a:rPr>
              <a:t>Conflicts are normal!</a:t>
            </a:r>
            <a:endParaRPr sz="5000" b="1">
              <a:solidFill>
                <a:schemeClr val="dk2"/>
              </a:solidFill>
              <a:latin typeface="Lato"/>
              <a:ea typeface="Lato"/>
              <a:cs typeface="Lato"/>
              <a:sym typeface="Lato"/>
            </a:endParaRPr>
          </a:p>
        </p:txBody>
      </p:sp>
      <p:sp>
        <p:nvSpPr>
          <p:cNvPr id="322" name="Google Shape;322;g2df0b1e5277_0_18"/>
          <p:cNvSpPr txBox="1"/>
          <p:nvPr/>
        </p:nvSpPr>
        <p:spPr>
          <a:xfrm>
            <a:off x="869900" y="1631475"/>
            <a:ext cx="107388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When 2 different people marry - CONFLICT!</a:t>
            </a:r>
            <a:endParaRPr sz="4000">
              <a:solidFill>
                <a:schemeClr val="dk2"/>
              </a:solidFill>
              <a:latin typeface="Lato"/>
              <a:ea typeface="Lato"/>
              <a:cs typeface="Lato"/>
              <a:sym typeface="Lato"/>
            </a:endParaRPr>
          </a:p>
        </p:txBody>
      </p:sp>
      <p:sp>
        <p:nvSpPr>
          <p:cNvPr id="323" name="Google Shape;323;g2df0b1e5277_0_18"/>
          <p:cNvSpPr txBox="1"/>
          <p:nvPr/>
        </p:nvSpPr>
        <p:spPr>
          <a:xfrm>
            <a:off x="924050" y="2631488"/>
            <a:ext cx="83919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Not a sign of a troubled marriage</a:t>
            </a:r>
            <a:endParaRPr sz="4000">
              <a:solidFill>
                <a:schemeClr val="dk2"/>
              </a:solidFill>
              <a:latin typeface="Lato"/>
              <a:ea typeface="Lato"/>
              <a:cs typeface="Lato"/>
              <a:sym typeface="Lato"/>
            </a:endParaRPr>
          </a:p>
        </p:txBody>
      </p:sp>
      <p:sp>
        <p:nvSpPr>
          <p:cNvPr id="324" name="Google Shape;324;g2df0b1e5277_0_18"/>
          <p:cNvSpPr txBox="1"/>
          <p:nvPr/>
        </p:nvSpPr>
        <p:spPr>
          <a:xfrm>
            <a:off x="924050" y="3543325"/>
            <a:ext cx="109374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Not an indication they married the wrong person</a:t>
            </a:r>
            <a:endParaRPr sz="4000">
              <a:solidFill>
                <a:schemeClr val="dk2"/>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df0b1e5277_0_5"/>
          <p:cNvSpPr txBox="1"/>
          <p:nvPr/>
        </p:nvSpPr>
        <p:spPr>
          <a:xfrm>
            <a:off x="815750" y="551175"/>
            <a:ext cx="108471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US" sz="4500" b="1">
                <a:solidFill>
                  <a:schemeClr val="dk2"/>
                </a:solidFill>
                <a:latin typeface="Lato"/>
                <a:ea typeface="Lato"/>
                <a:cs typeface="Lato"/>
                <a:sym typeface="Lato"/>
              </a:rPr>
              <a:t>Different types of Conflict:</a:t>
            </a:r>
            <a:endParaRPr sz="4500" b="1">
              <a:solidFill>
                <a:schemeClr val="dk2"/>
              </a:solidFill>
              <a:latin typeface="Lato"/>
              <a:ea typeface="Lato"/>
              <a:cs typeface="Lato"/>
              <a:sym typeface="Lato"/>
            </a:endParaRPr>
          </a:p>
        </p:txBody>
      </p:sp>
      <p:sp>
        <p:nvSpPr>
          <p:cNvPr id="331" name="Google Shape;331;g2df0b1e5277_0_5"/>
          <p:cNvSpPr txBox="1"/>
          <p:nvPr/>
        </p:nvSpPr>
        <p:spPr>
          <a:xfrm>
            <a:off x="924050" y="1497300"/>
            <a:ext cx="64176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000" b="1">
              <a:solidFill>
                <a:schemeClr val="dk2"/>
              </a:solidFill>
              <a:latin typeface="Lato"/>
              <a:ea typeface="Lato"/>
              <a:cs typeface="Lato"/>
              <a:sym typeface="Lato"/>
            </a:endParaRPr>
          </a:p>
        </p:txBody>
      </p:sp>
      <p:sp>
        <p:nvSpPr>
          <p:cNvPr id="332" name="Google Shape;332;g2df0b1e5277_0_5"/>
          <p:cNvSpPr txBox="1"/>
          <p:nvPr/>
        </p:nvSpPr>
        <p:spPr>
          <a:xfrm>
            <a:off x="815750" y="1497300"/>
            <a:ext cx="50949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chemeClr val="dk2"/>
                </a:solidFill>
                <a:latin typeface="Lato"/>
                <a:ea typeface="Lato"/>
                <a:cs typeface="Lato"/>
                <a:sym typeface="Lato"/>
              </a:rPr>
              <a:t>Reactionary Conflicts</a:t>
            </a:r>
            <a:endParaRPr sz="4000" dirty="0">
              <a:solidFill>
                <a:schemeClr val="dk2"/>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2d1311a2ee8_0_1914"/>
          <p:cNvSpPr txBox="1">
            <a:spLocks noGrp="1"/>
          </p:cNvSpPr>
          <p:nvPr>
            <p:ph type="title"/>
          </p:nvPr>
        </p:nvSpPr>
        <p:spPr>
          <a:xfrm>
            <a:off x="415600" y="496675"/>
            <a:ext cx="5500500" cy="1000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5600"/>
              <a:t>Married Joe</a:t>
            </a:r>
            <a:endParaRPr sz="5600"/>
          </a:p>
        </p:txBody>
      </p:sp>
      <p:pic>
        <p:nvPicPr>
          <p:cNvPr id="104" name="Google Shape;104;g2d1311a2ee8_0_1914"/>
          <p:cNvPicPr preferRelativeResize="0"/>
          <p:nvPr/>
        </p:nvPicPr>
        <p:blipFill rotWithShape="1">
          <a:blip r:embed="rId3">
            <a:alphaModFix/>
          </a:blip>
          <a:srcRect b="15604"/>
          <a:stretch/>
        </p:blipFill>
        <p:spPr>
          <a:xfrm>
            <a:off x="5514625" y="903925"/>
            <a:ext cx="4517475" cy="3141000"/>
          </a:xfrm>
          <a:prstGeom prst="rect">
            <a:avLst/>
          </a:prstGeom>
          <a:noFill/>
          <a:ln w="9525" cap="flat" cmpd="sng">
            <a:solidFill>
              <a:srgbClr val="000000"/>
            </a:solidFill>
            <a:prstDash val="solid"/>
            <a:round/>
            <a:headEnd type="none" w="sm" len="sm"/>
            <a:tailEnd type="none" w="sm" len="sm"/>
          </a:ln>
        </p:spPr>
      </p:pic>
      <p:pic>
        <p:nvPicPr>
          <p:cNvPr id="105" name="Google Shape;105;g2d1311a2ee8_0_1914"/>
          <p:cNvPicPr preferRelativeResize="0"/>
          <p:nvPr/>
        </p:nvPicPr>
        <p:blipFill>
          <a:blip r:embed="rId4">
            <a:alphaModFix/>
          </a:blip>
          <a:stretch>
            <a:fillRect/>
          </a:stretch>
        </p:blipFill>
        <p:spPr>
          <a:xfrm>
            <a:off x="557938" y="4507850"/>
            <a:ext cx="3595525" cy="1709350"/>
          </a:xfrm>
          <a:prstGeom prst="rect">
            <a:avLst/>
          </a:prstGeom>
          <a:noFill/>
          <a:ln w="9525" cap="flat" cmpd="sng">
            <a:solidFill>
              <a:srgbClr val="222222"/>
            </a:solidFill>
            <a:prstDash val="solid"/>
            <a:round/>
            <a:headEnd type="none" w="sm" len="sm"/>
            <a:tailEnd type="none" w="sm" len="sm"/>
          </a:ln>
        </p:spPr>
      </p:pic>
      <p:sp>
        <p:nvSpPr>
          <p:cNvPr id="106" name="Google Shape;106;g2d1311a2ee8_0_1914"/>
          <p:cNvSpPr txBox="1">
            <a:spLocks noGrp="1"/>
          </p:cNvSpPr>
          <p:nvPr>
            <p:ph type="body" idx="1"/>
          </p:nvPr>
        </p:nvSpPr>
        <p:spPr>
          <a:xfrm>
            <a:off x="415600" y="1412050"/>
            <a:ext cx="4332300" cy="1791000"/>
          </a:xfrm>
          <a:prstGeom prst="rect">
            <a:avLst/>
          </a:prstGeom>
        </p:spPr>
        <p:txBody>
          <a:bodyPr spcFirstLastPara="1" wrap="square" lIns="121900" tIns="121900" rIns="121900" bIns="121900" anchor="t" anchorCtr="0">
            <a:noAutofit/>
          </a:bodyPr>
          <a:lstStyle/>
          <a:p>
            <a:pPr marL="457200" lvl="0" indent="-419100" algn="l" rtl="0">
              <a:spcBef>
                <a:spcPts val="0"/>
              </a:spcBef>
              <a:spcAft>
                <a:spcPts val="0"/>
              </a:spcAft>
              <a:buSzPts val="3000"/>
              <a:buChar char="●"/>
            </a:pPr>
            <a:r>
              <a:rPr lang="en-US" sz="3000"/>
              <a:t>Raised Italian Catholic</a:t>
            </a:r>
            <a:endParaRPr sz="3000"/>
          </a:p>
          <a:p>
            <a:pPr marL="457200" lvl="0" indent="-419100" algn="l" rtl="0">
              <a:spcBef>
                <a:spcPts val="0"/>
              </a:spcBef>
              <a:spcAft>
                <a:spcPts val="0"/>
              </a:spcAft>
              <a:buSzPts val="3000"/>
              <a:buChar char="●"/>
            </a:pPr>
            <a:r>
              <a:rPr lang="en-US" sz="3000"/>
              <a:t>Alcoholism </a:t>
            </a:r>
            <a:endParaRPr sz="3000"/>
          </a:p>
          <a:p>
            <a:pPr marL="457200" lvl="0" indent="-419100" algn="l" rtl="0">
              <a:spcBef>
                <a:spcPts val="0"/>
              </a:spcBef>
              <a:spcAft>
                <a:spcPts val="0"/>
              </a:spcAft>
              <a:buSzPts val="3000"/>
              <a:buChar char="●"/>
            </a:pPr>
            <a:r>
              <a:rPr lang="en-US" sz="3000"/>
              <a:t>A lot of arguing</a:t>
            </a:r>
            <a:endParaRPr sz="3000"/>
          </a:p>
          <a:p>
            <a:pPr marL="457200" lvl="0" indent="-419100" algn="l" rtl="0">
              <a:spcBef>
                <a:spcPts val="0"/>
              </a:spcBef>
              <a:spcAft>
                <a:spcPts val="0"/>
              </a:spcAft>
              <a:buSzPts val="3000"/>
              <a:buChar char="●"/>
            </a:pPr>
            <a:r>
              <a:rPr lang="en-US" sz="3000"/>
              <a:t>Unhappy marriage</a:t>
            </a:r>
            <a:endParaRPr sz="3000"/>
          </a:p>
          <a:p>
            <a:pPr marL="0" lvl="0" indent="0" algn="l" rtl="0">
              <a:spcBef>
                <a:spcPts val="1600"/>
              </a:spcBef>
              <a:spcAft>
                <a:spcPts val="1600"/>
              </a:spcAft>
              <a:buNone/>
            </a:pPr>
            <a:endParaRPr sz="3000"/>
          </a:p>
        </p:txBody>
      </p:sp>
      <p:sp>
        <p:nvSpPr>
          <p:cNvPr id="107" name="Google Shape;107;g2d1311a2ee8_0_1914"/>
          <p:cNvSpPr txBox="1"/>
          <p:nvPr/>
        </p:nvSpPr>
        <p:spPr>
          <a:xfrm rot="-1105900">
            <a:off x="5565152" y="4800283"/>
            <a:ext cx="4960570" cy="112447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300">
                <a:solidFill>
                  <a:schemeClr val="dk2"/>
                </a:solidFill>
                <a:latin typeface="Source Code Pro"/>
                <a:ea typeface="Source Code Pro"/>
                <a:cs typeface="Source Code Pro"/>
                <a:sym typeface="Source Code Pro"/>
              </a:rPr>
              <a:t>Statistically?</a:t>
            </a:r>
            <a:endParaRPr sz="4300">
              <a:solidFill>
                <a:schemeClr val="dk2"/>
              </a:solidFill>
              <a:latin typeface="Source Code Pro"/>
              <a:ea typeface="Source Code Pro"/>
              <a:cs typeface="Source Code Pro"/>
              <a:sym typeface="Source Code Pro"/>
            </a:endParaRPr>
          </a:p>
        </p:txBody>
      </p:sp>
      <p:sp>
        <p:nvSpPr>
          <p:cNvPr id="108" name="Google Shape;108;g2d1311a2ee8_0_1914"/>
          <p:cNvSpPr/>
          <p:nvPr/>
        </p:nvSpPr>
        <p:spPr>
          <a:xfrm>
            <a:off x="8647875" y="2355075"/>
            <a:ext cx="753600" cy="1055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1000"/>
                                        <p:tgtEl>
                                          <p:spTgt spid="107"/>
                                        </p:tgtEl>
                                        <p:attrNameLst>
                                          <p:attrName>ppt_w</p:attrName>
                                        </p:attrNameLst>
                                      </p:cBhvr>
                                      <p:tavLst>
                                        <p:tav tm="0">
                                          <p:val>
                                            <p:strVal val="0"/>
                                          </p:val>
                                        </p:tav>
                                        <p:tav tm="100000">
                                          <p:val>
                                            <p:strVal val="#ppt_w"/>
                                          </p:val>
                                        </p:tav>
                                      </p:tavLst>
                                    </p:anim>
                                    <p:anim calcmode="lin" valueType="num">
                                      <p:cBhvr additive="base">
                                        <p:cTn id="8" dur="1000"/>
                                        <p:tgtEl>
                                          <p:spTgt spid="10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df0b1e5277_0_29"/>
          <p:cNvSpPr txBox="1"/>
          <p:nvPr/>
        </p:nvSpPr>
        <p:spPr>
          <a:xfrm>
            <a:off x="815750" y="551175"/>
            <a:ext cx="108471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chemeClr val="dk2"/>
                </a:solidFill>
                <a:latin typeface="Lato"/>
                <a:ea typeface="Lato"/>
                <a:cs typeface="Lato"/>
                <a:sym typeface="Lato"/>
              </a:rPr>
              <a:t>Different types of Conflict:</a:t>
            </a:r>
            <a:endParaRPr sz="4500" b="1">
              <a:solidFill>
                <a:schemeClr val="dk2"/>
              </a:solidFill>
              <a:latin typeface="Lato"/>
              <a:ea typeface="Lato"/>
              <a:cs typeface="Lato"/>
              <a:sym typeface="Lato"/>
            </a:endParaRPr>
          </a:p>
        </p:txBody>
      </p:sp>
      <p:sp>
        <p:nvSpPr>
          <p:cNvPr id="339" name="Google Shape;339;g2df0b1e5277_0_29"/>
          <p:cNvSpPr txBox="1"/>
          <p:nvPr/>
        </p:nvSpPr>
        <p:spPr>
          <a:xfrm>
            <a:off x="924050" y="1497300"/>
            <a:ext cx="64176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000" b="1">
              <a:solidFill>
                <a:schemeClr val="dk2"/>
              </a:solidFill>
              <a:latin typeface="Lato"/>
              <a:ea typeface="Lato"/>
              <a:cs typeface="Lato"/>
              <a:sym typeface="Lato"/>
            </a:endParaRPr>
          </a:p>
        </p:txBody>
      </p:sp>
      <p:sp>
        <p:nvSpPr>
          <p:cNvPr id="340" name="Google Shape;340;g2df0b1e5277_0_29"/>
          <p:cNvSpPr txBox="1"/>
          <p:nvPr/>
        </p:nvSpPr>
        <p:spPr>
          <a:xfrm>
            <a:off x="815750" y="2465750"/>
            <a:ext cx="28020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“Me to We”</a:t>
            </a:r>
            <a:endParaRPr sz="4000">
              <a:solidFill>
                <a:schemeClr val="dk2"/>
              </a:solidFill>
              <a:latin typeface="Lato"/>
              <a:ea typeface="Lato"/>
              <a:cs typeface="Lato"/>
              <a:sym typeface="Lato"/>
            </a:endParaRPr>
          </a:p>
        </p:txBody>
      </p:sp>
      <p:sp>
        <p:nvSpPr>
          <p:cNvPr id="341" name="Google Shape;341;g2df0b1e5277_0_29"/>
          <p:cNvSpPr txBox="1"/>
          <p:nvPr/>
        </p:nvSpPr>
        <p:spPr>
          <a:xfrm>
            <a:off x="815750" y="1497300"/>
            <a:ext cx="50949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Reactionary Conflicts</a:t>
            </a:r>
            <a:endParaRPr sz="4000">
              <a:solidFill>
                <a:schemeClr val="dk2"/>
              </a:solidFill>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2df0b1e5277_0_38"/>
          <p:cNvSpPr txBox="1"/>
          <p:nvPr/>
        </p:nvSpPr>
        <p:spPr>
          <a:xfrm>
            <a:off x="815750" y="551175"/>
            <a:ext cx="108471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chemeClr val="dk2"/>
                </a:solidFill>
                <a:latin typeface="Lato"/>
                <a:ea typeface="Lato"/>
                <a:cs typeface="Lato"/>
                <a:sym typeface="Lato"/>
              </a:rPr>
              <a:t>Different types of Conflict:</a:t>
            </a:r>
            <a:endParaRPr sz="4500" b="1">
              <a:solidFill>
                <a:schemeClr val="dk2"/>
              </a:solidFill>
              <a:latin typeface="Lato"/>
              <a:ea typeface="Lato"/>
              <a:cs typeface="Lato"/>
              <a:sym typeface="Lato"/>
            </a:endParaRPr>
          </a:p>
        </p:txBody>
      </p:sp>
      <p:sp>
        <p:nvSpPr>
          <p:cNvPr id="348" name="Google Shape;348;g2df0b1e5277_0_38"/>
          <p:cNvSpPr txBox="1"/>
          <p:nvPr/>
        </p:nvSpPr>
        <p:spPr>
          <a:xfrm>
            <a:off x="924050" y="1497300"/>
            <a:ext cx="64176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000" b="1">
              <a:solidFill>
                <a:schemeClr val="dk2"/>
              </a:solidFill>
              <a:latin typeface="Lato"/>
              <a:ea typeface="Lato"/>
              <a:cs typeface="Lato"/>
              <a:sym typeface="Lato"/>
            </a:endParaRPr>
          </a:p>
        </p:txBody>
      </p:sp>
      <p:sp>
        <p:nvSpPr>
          <p:cNvPr id="349" name="Google Shape;349;g2df0b1e5277_0_38"/>
          <p:cNvSpPr txBox="1"/>
          <p:nvPr/>
        </p:nvSpPr>
        <p:spPr>
          <a:xfrm>
            <a:off x="815750" y="2465750"/>
            <a:ext cx="28020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“Me to We”</a:t>
            </a:r>
            <a:endParaRPr sz="4000">
              <a:solidFill>
                <a:schemeClr val="dk2"/>
              </a:solidFill>
              <a:latin typeface="Lato"/>
              <a:ea typeface="Lato"/>
              <a:cs typeface="Lato"/>
              <a:sym typeface="Lato"/>
            </a:endParaRPr>
          </a:p>
        </p:txBody>
      </p:sp>
      <p:sp>
        <p:nvSpPr>
          <p:cNvPr id="350" name="Google Shape;350;g2df0b1e5277_0_38"/>
          <p:cNvSpPr txBox="1"/>
          <p:nvPr/>
        </p:nvSpPr>
        <p:spPr>
          <a:xfrm>
            <a:off x="815750" y="1497300"/>
            <a:ext cx="50949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Reactionary Conflicts</a:t>
            </a:r>
            <a:endParaRPr sz="4000">
              <a:solidFill>
                <a:schemeClr val="dk2"/>
              </a:solidFill>
              <a:latin typeface="Lato"/>
              <a:ea typeface="Lato"/>
              <a:cs typeface="Lato"/>
              <a:sym typeface="Lato"/>
            </a:endParaRPr>
          </a:p>
        </p:txBody>
      </p:sp>
      <p:sp>
        <p:nvSpPr>
          <p:cNvPr id="351" name="Google Shape;351;g2df0b1e5277_0_38"/>
          <p:cNvSpPr txBox="1"/>
          <p:nvPr/>
        </p:nvSpPr>
        <p:spPr>
          <a:xfrm>
            <a:off x="815750" y="3452375"/>
            <a:ext cx="62193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Conflicts from Differences</a:t>
            </a:r>
            <a:endParaRPr sz="4000">
              <a:solidFill>
                <a:schemeClr val="dk2"/>
              </a:solidFill>
              <a:latin typeface="Lato"/>
              <a:ea typeface="Lato"/>
              <a:cs typeface="Lato"/>
              <a:sym typeface="Lato"/>
            </a:endParaRPr>
          </a:p>
        </p:txBody>
      </p:sp>
      <p:pic>
        <p:nvPicPr>
          <p:cNvPr id="352" name="Google Shape;352;g2df0b1e5277_0_38"/>
          <p:cNvPicPr preferRelativeResize="0"/>
          <p:nvPr/>
        </p:nvPicPr>
        <p:blipFill>
          <a:blip r:embed="rId3">
            <a:alphaModFix/>
          </a:blip>
          <a:stretch>
            <a:fillRect/>
          </a:stretch>
        </p:blipFill>
        <p:spPr>
          <a:xfrm>
            <a:off x="7187450" y="2730000"/>
            <a:ext cx="4852150" cy="3813536"/>
          </a:xfrm>
          <a:prstGeom prst="rect">
            <a:avLst/>
          </a:prstGeom>
          <a:noFill/>
          <a:ln>
            <a:noFill/>
          </a:ln>
        </p:spPr>
      </p:pic>
      <p:sp>
        <p:nvSpPr>
          <p:cNvPr id="353" name="Google Shape;353;g2df0b1e5277_0_38"/>
          <p:cNvSpPr txBox="1"/>
          <p:nvPr/>
        </p:nvSpPr>
        <p:spPr>
          <a:xfrm>
            <a:off x="1458650" y="4380325"/>
            <a:ext cx="4933500" cy="10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solidFill>
                  <a:schemeClr val="dk2"/>
                </a:solidFill>
                <a:latin typeface="Lato"/>
                <a:ea typeface="Lato"/>
                <a:cs typeface="Lato"/>
                <a:sym typeface="Lato"/>
              </a:rPr>
              <a:t>“Perpetual Conflicts”</a:t>
            </a:r>
            <a:endParaRPr sz="4000">
              <a:solidFill>
                <a:schemeClr val="dk2"/>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g2df0b1e5277_0_2"/>
          <p:cNvSpPr txBox="1"/>
          <p:nvPr/>
        </p:nvSpPr>
        <p:spPr>
          <a:xfrm>
            <a:off x="793700" y="413075"/>
            <a:ext cx="6349500" cy="456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3500">
                <a:solidFill>
                  <a:schemeClr val="dk2"/>
                </a:solidFill>
                <a:latin typeface="Calibri"/>
                <a:ea typeface="Calibri"/>
                <a:cs typeface="Calibri"/>
                <a:sym typeface="Calibri"/>
              </a:rPr>
              <a:t>This kind of conflict cannot be permanently resolved. </a:t>
            </a:r>
            <a:endParaRPr sz="3500">
              <a:solidFill>
                <a:schemeClr val="dk2"/>
              </a:solidFill>
              <a:latin typeface="Calibri"/>
              <a:ea typeface="Calibri"/>
              <a:cs typeface="Calibri"/>
              <a:sym typeface="Calibri"/>
            </a:endParaRPr>
          </a:p>
          <a:p>
            <a:pPr marL="0" lvl="0" indent="0" algn="l" rtl="0">
              <a:lnSpc>
                <a:spcPct val="100000"/>
              </a:lnSpc>
              <a:spcBef>
                <a:spcPts val="0"/>
              </a:spcBef>
              <a:spcAft>
                <a:spcPts val="0"/>
              </a:spcAft>
              <a:buClr>
                <a:schemeClr val="dk2"/>
              </a:buClr>
              <a:buSzPts val="1100"/>
              <a:buFont typeface="Arial"/>
              <a:buNone/>
            </a:pPr>
            <a:r>
              <a:rPr lang="en-US" sz="3500">
                <a:solidFill>
                  <a:schemeClr val="dk2"/>
                </a:solidFill>
                <a:latin typeface="Calibri"/>
                <a:ea typeface="Calibri"/>
                <a:cs typeface="Calibri"/>
                <a:sym typeface="Calibri"/>
              </a:rPr>
              <a:t>So instead of trying to eradicate it, try to manage and repair it with increased respect, affection, understanding, closeness, and a willingness to accept the differences.</a:t>
            </a:r>
            <a:endParaRPr sz="35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endParaRPr sz="3500">
              <a:solidFill>
                <a:schemeClr val="dk2"/>
              </a:solidFill>
              <a:latin typeface="Calibri"/>
              <a:ea typeface="Calibri"/>
              <a:cs typeface="Calibri"/>
              <a:sym typeface="Calibri"/>
            </a:endParaRPr>
          </a:p>
        </p:txBody>
      </p:sp>
      <p:sp>
        <p:nvSpPr>
          <p:cNvPr id="360" name="Google Shape;360;g2df0b1e5277_0_2"/>
          <p:cNvSpPr txBox="1"/>
          <p:nvPr/>
        </p:nvSpPr>
        <p:spPr>
          <a:xfrm>
            <a:off x="727550" y="5048775"/>
            <a:ext cx="11155800" cy="13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a:solidFill>
                  <a:schemeClr val="dk2"/>
                </a:solidFill>
                <a:latin typeface="Lato"/>
                <a:ea typeface="Lato"/>
                <a:cs typeface="Lato"/>
                <a:sym typeface="Lato"/>
              </a:rPr>
              <a:t>The ‘Masters’ learned how to manage these conflicts not eliminate them.</a:t>
            </a:r>
            <a:endParaRPr sz="3500">
              <a:solidFill>
                <a:schemeClr val="dk2"/>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e0f9bc7eb7_0_0"/>
          <p:cNvSpPr txBox="1">
            <a:spLocks noGrp="1"/>
          </p:cNvSpPr>
          <p:nvPr>
            <p:ph type="title"/>
          </p:nvPr>
        </p:nvSpPr>
        <p:spPr>
          <a:xfrm>
            <a:off x="564750" y="1055075"/>
            <a:ext cx="11062500" cy="44088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US"/>
              <a:t>We need to reassure couples that conflicts are normal and can strengthen their marriage!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271f3f353b6_0_40"/>
          <p:cNvSpPr txBox="1">
            <a:spLocks noGrp="1"/>
          </p:cNvSpPr>
          <p:nvPr>
            <p:ph type="body" idx="2"/>
          </p:nvPr>
        </p:nvSpPr>
        <p:spPr>
          <a:xfrm>
            <a:off x="6449950" y="610700"/>
            <a:ext cx="5393700" cy="2431500"/>
          </a:xfrm>
          <a:prstGeom prst="rect">
            <a:avLst/>
          </a:prstGeom>
        </p:spPr>
        <p:txBody>
          <a:bodyPr spcFirstLastPara="1" wrap="square" lIns="121900" tIns="121900" rIns="121900" bIns="121900" anchor="t" anchorCtr="0">
            <a:noAutofit/>
          </a:bodyPr>
          <a:lstStyle/>
          <a:p>
            <a:pPr marL="0" lvl="0" indent="0" algn="ctr" rtl="0">
              <a:spcBef>
                <a:spcPts val="0"/>
              </a:spcBef>
              <a:spcAft>
                <a:spcPts val="1600"/>
              </a:spcAft>
              <a:buSzPts val="1018"/>
              <a:buNone/>
            </a:pPr>
            <a:r>
              <a:rPr lang="en-US" sz="4300"/>
              <a:t>They are unaware there are stages of marriage</a:t>
            </a:r>
            <a:endParaRPr sz="4300"/>
          </a:p>
        </p:txBody>
      </p:sp>
      <p:sp>
        <p:nvSpPr>
          <p:cNvPr id="371" name="Google Shape;371;g271f3f353b6_0_40"/>
          <p:cNvSpPr txBox="1">
            <a:spLocks noGrp="1"/>
          </p:cNvSpPr>
          <p:nvPr>
            <p:ph type="title"/>
          </p:nvPr>
        </p:nvSpPr>
        <p:spPr>
          <a:xfrm>
            <a:off x="448200" y="789197"/>
            <a:ext cx="5393700" cy="2074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t>My Observations</a:t>
            </a:r>
            <a:endParaRPr sz="6000"/>
          </a:p>
        </p:txBody>
      </p:sp>
      <p:pic>
        <p:nvPicPr>
          <p:cNvPr id="372" name="Google Shape;372;g271f3f353b6_0_40"/>
          <p:cNvPicPr preferRelativeResize="0"/>
          <p:nvPr/>
        </p:nvPicPr>
        <p:blipFill>
          <a:blip r:embed="rId3">
            <a:alphaModFix/>
          </a:blip>
          <a:stretch>
            <a:fillRect/>
          </a:stretch>
        </p:blipFill>
        <p:spPr>
          <a:xfrm>
            <a:off x="1325775" y="3034947"/>
            <a:ext cx="3638550" cy="2857500"/>
          </a:xfrm>
          <a:prstGeom prst="rect">
            <a:avLst/>
          </a:prstGeom>
          <a:noFill/>
          <a:ln>
            <a:noFill/>
          </a:ln>
        </p:spPr>
      </p:pic>
      <p:sp>
        <p:nvSpPr>
          <p:cNvPr id="373" name="Google Shape;373;g271f3f353b6_0_40"/>
          <p:cNvSpPr txBox="1">
            <a:spLocks noGrp="1"/>
          </p:cNvSpPr>
          <p:nvPr>
            <p:ph type="body" idx="2"/>
          </p:nvPr>
        </p:nvSpPr>
        <p:spPr>
          <a:xfrm>
            <a:off x="6578625" y="3319150"/>
            <a:ext cx="5393700" cy="1142100"/>
          </a:xfrm>
          <a:prstGeom prst="rect">
            <a:avLst/>
          </a:prstGeom>
        </p:spPr>
        <p:txBody>
          <a:bodyPr spcFirstLastPara="1" wrap="square" lIns="121900" tIns="121900" rIns="121900" bIns="121900" anchor="t" anchorCtr="0">
            <a:noAutofit/>
          </a:bodyPr>
          <a:lstStyle/>
          <a:p>
            <a:pPr marL="0" lvl="0" indent="0" algn="ctr" rtl="0">
              <a:spcBef>
                <a:spcPts val="0"/>
              </a:spcBef>
              <a:spcAft>
                <a:spcPts val="1600"/>
              </a:spcAft>
              <a:buSzPts val="1018"/>
              <a:buNone/>
            </a:pPr>
            <a:r>
              <a:rPr lang="en-US" sz="4300"/>
              <a:t>They get discouraged</a:t>
            </a:r>
            <a:endParaRPr sz="43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9" name="Google Shape;379;g271f3f353b6_0_60"/>
          <p:cNvSpPr txBox="1"/>
          <p:nvPr/>
        </p:nvSpPr>
        <p:spPr>
          <a:xfrm>
            <a:off x="923200" y="847825"/>
            <a:ext cx="4314600" cy="10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chemeClr val="dk2"/>
                </a:solidFill>
                <a:latin typeface="Lato"/>
                <a:ea typeface="Lato"/>
                <a:cs typeface="Lato"/>
                <a:sym typeface="Lato"/>
              </a:rPr>
              <a:t>Honeymoon</a:t>
            </a:r>
            <a:endParaRPr sz="4800" b="1">
              <a:solidFill>
                <a:schemeClr val="dk2"/>
              </a:solidFill>
              <a:latin typeface="Lato"/>
              <a:ea typeface="Lato"/>
              <a:cs typeface="Lato"/>
              <a:sym typeface="Lato"/>
            </a:endParaRPr>
          </a:p>
        </p:txBody>
      </p:sp>
      <p:sp>
        <p:nvSpPr>
          <p:cNvPr id="380" name="Google Shape;380;g271f3f353b6_0_60"/>
          <p:cNvSpPr txBox="1"/>
          <p:nvPr/>
        </p:nvSpPr>
        <p:spPr>
          <a:xfrm>
            <a:off x="1037950" y="1865125"/>
            <a:ext cx="4314600" cy="25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chemeClr val="dk2"/>
                </a:solidFill>
                <a:latin typeface="Lato"/>
                <a:ea typeface="Lato"/>
                <a:cs typeface="Lato"/>
                <a:sym typeface="Lato"/>
              </a:rPr>
              <a:t>Fun</a:t>
            </a:r>
            <a:endParaRPr sz="4800">
              <a:solidFill>
                <a:schemeClr val="dk2"/>
              </a:solidFill>
              <a:latin typeface="Lato"/>
              <a:ea typeface="Lato"/>
              <a:cs typeface="Lato"/>
              <a:sym typeface="Lato"/>
            </a:endParaRPr>
          </a:p>
          <a:p>
            <a:pPr marL="0" lvl="0" indent="0" algn="l" rtl="0">
              <a:spcBef>
                <a:spcPts val="0"/>
              </a:spcBef>
              <a:spcAft>
                <a:spcPts val="0"/>
              </a:spcAft>
              <a:buNone/>
            </a:pPr>
            <a:r>
              <a:rPr lang="en-US" sz="4800">
                <a:solidFill>
                  <a:schemeClr val="dk2"/>
                </a:solidFill>
                <a:latin typeface="Lato"/>
                <a:ea typeface="Lato"/>
                <a:cs typeface="Lato"/>
                <a:sym typeface="Lato"/>
              </a:rPr>
              <a:t>Exciting</a:t>
            </a:r>
            <a:endParaRPr sz="4800">
              <a:solidFill>
                <a:schemeClr val="dk2"/>
              </a:solidFill>
              <a:latin typeface="Lato"/>
              <a:ea typeface="Lato"/>
              <a:cs typeface="Lato"/>
              <a:sym typeface="Lato"/>
            </a:endParaRPr>
          </a:p>
          <a:p>
            <a:pPr marL="0" lvl="0" indent="0" algn="l" rtl="0">
              <a:spcBef>
                <a:spcPts val="0"/>
              </a:spcBef>
              <a:spcAft>
                <a:spcPts val="0"/>
              </a:spcAft>
              <a:buNone/>
            </a:pPr>
            <a:r>
              <a:rPr lang="en-US" sz="4800">
                <a:solidFill>
                  <a:schemeClr val="dk2"/>
                </a:solidFill>
                <a:latin typeface="Lato"/>
                <a:ea typeface="Lato"/>
                <a:cs typeface="Lato"/>
                <a:sym typeface="Lato"/>
              </a:rPr>
              <a:t>New</a:t>
            </a:r>
            <a:endParaRPr sz="4800">
              <a:solidFill>
                <a:schemeClr val="dk2"/>
              </a:solidFill>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2720f00c6ff_0_9"/>
          <p:cNvSpPr txBox="1"/>
          <p:nvPr/>
        </p:nvSpPr>
        <p:spPr>
          <a:xfrm>
            <a:off x="923200" y="847825"/>
            <a:ext cx="4314600" cy="10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chemeClr val="dk2"/>
                </a:solidFill>
                <a:latin typeface="Lato"/>
                <a:ea typeface="Lato"/>
                <a:cs typeface="Lato"/>
                <a:sym typeface="Lato"/>
              </a:rPr>
              <a:t>Realization</a:t>
            </a:r>
            <a:endParaRPr sz="4800" b="1">
              <a:solidFill>
                <a:schemeClr val="dk2"/>
              </a:solidFill>
              <a:latin typeface="Lato"/>
              <a:ea typeface="Lato"/>
              <a:cs typeface="Lato"/>
              <a:sym typeface="Lato"/>
            </a:endParaRPr>
          </a:p>
        </p:txBody>
      </p:sp>
      <p:sp>
        <p:nvSpPr>
          <p:cNvPr id="386" name="Google Shape;386;g2720f00c6ff_0_9"/>
          <p:cNvSpPr txBox="1"/>
          <p:nvPr/>
        </p:nvSpPr>
        <p:spPr>
          <a:xfrm>
            <a:off x="1037950" y="1865125"/>
            <a:ext cx="9965100" cy="25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chemeClr val="dk2"/>
                </a:solidFill>
                <a:latin typeface="Lato"/>
                <a:ea typeface="Lato"/>
                <a:cs typeface="Lato"/>
                <a:sym typeface="Lato"/>
              </a:rPr>
              <a:t>Flaws</a:t>
            </a:r>
            <a:endParaRPr sz="4800">
              <a:solidFill>
                <a:schemeClr val="dk2"/>
              </a:solidFill>
              <a:latin typeface="Lato"/>
              <a:ea typeface="Lato"/>
              <a:cs typeface="Lato"/>
              <a:sym typeface="Lato"/>
            </a:endParaRPr>
          </a:p>
          <a:p>
            <a:pPr marL="0" lvl="0" indent="0" algn="l" rtl="0">
              <a:spcBef>
                <a:spcPts val="0"/>
              </a:spcBef>
              <a:spcAft>
                <a:spcPts val="0"/>
              </a:spcAft>
              <a:buNone/>
            </a:pPr>
            <a:r>
              <a:rPr lang="en-US" sz="4800">
                <a:solidFill>
                  <a:schemeClr val="dk2"/>
                </a:solidFill>
                <a:latin typeface="Lato"/>
                <a:ea typeface="Lato"/>
                <a:cs typeface="Lato"/>
                <a:sym typeface="Lato"/>
              </a:rPr>
              <a:t>Reality</a:t>
            </a:r>
            <a:endParaRPr sz="4800">
              <a:solidFill>
                <a:schemeClr val="dk2"/>
              </a:solidFill>
              <a:latin typeface="Lato"/>
              <a:ea typeface="Lato"/>
              <a:cs typeface="Lato"/>
              <a:sym typeface="Lato"/>
            </a:endParaRPr>
          </a:p>
          <a:p>
            <a:pPr marL="0" lvl="0" indent="0" algn="l" rtl="0">
              <a:spcBef>
                <a:spcPts val="0"/>
              </a:spcBef>
              <a:spcAft>
                <a:spcPts val="0"/>
              </a:spcAft>
              <a:buNone/>
            </a:pPr>
            <a:r>
              <a:rPr lang="en-US" sz="4800">
                <a:solidFill>
                  <a:schemeClr val="dk2"/>
                </a:solidFill>
                <a:latin typeface="Lato"/>
                <a:ea typeface="Lato"/>
                <a:cs typeface="Lato"/>
                <a:sym typeface="Lato"/>
              </a:rPr>
              <a:t>We married a fallen individual</a:t>
            </a:r>
            <a:endParaRPr sz="4800">
              <a:solidFill>
                <a:schemeClr val="dk2"/>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g2720f00c6ff_0_28"/>
          <p:cNvSpPr txBox="1"/>
          <p:nvPr/>
        </p:nvSpPr>
        <p:spPr>
          <a:xfrm>
            <a:off x="640575" y="885500"/>
            <a:ext cx="8045100" cy="4728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2"/>
              </a:buClr>
              <a:buSzPts val="1100"/>
              <a:buFont typeface="Arial"/>
              <a:buNone/>
            </a:pPr>
            <a:r>
              <a:rPr lang="en-US" sz="3600">
                <a:solidFill>
                  <a:schemeClr val="dk2"/>
                </a:solidFill>
              </a:rPr>
              <a:t>When we first get married, most of us find it easy to love our spouse. Communication flows, and we are anxious to please one another. Sooner or later, the blinders come off, and we begin to see our mate’s flaws that we scarcely noticed while dating. What once was endearing now is irritating.</a:t>
            </a:r>
            <a:endParaRPr sz="3600">
              <a:solidFill>
                <a:schemeClr val="dk2"/>
              </a:solidFill>
            </a:endParaRPr>
          </a:p>
          <a:p>
            <a:pPr marL="0" lvl="0" indent="0" algn="l" rtl="0">
              <a:spcBef>
                <a:spcPts val="0"/>
              </a:spcBef>
              <a:spcAft>
                <a:spcPts val="0"/>
              </a:spcAft>
              <a:buNone/>
            </a:pPr>
            <a:endParaRPr sz="2400">
              <a:solidFill>
                <a:schemeClr val="dk2"/>
              </a:solidFill>
              <a:latin typeface="Lato"/>
              <a:ea typeface="Lato"/>
              <a:cs typeface="Lato"/>
              <a:sym typeface="La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g2720f00c6ff_0_34"/>
          <p:cNvSpPr txBox="1"/>
          <p:nvPr/>
        </p:nvSpPr>
        <p:spPr>
          <a:xfrm>
            <a:off x="640575" y="885500"/>
            <a:ext cx="8045100" cy="472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600">
                <a:solidFill>
                  <a:schemeClr val="dk2"/>
                </a:solidFill>
              </a:rPr>
              <a:t>At this juncture we can either  resign ourselves to suffer through a difficult marriage, call it quits, and find someone else so that it’s easy once again, or we can choose to grow through the difficulties we encounter (127).</a:t>
            </a:r>
            <a:endParaRPr sz="3600">
              <a:solidFill>
                <a:schemeClr val="dk2"/>
              </a:solidFill>
            </a:endParaRPr>
          </a:p>
          <a:p>
            <a:pPr marL="0" lvl="0" indent="0" algn="l" rtl="0">
              <a:spcBef>
                <a:spcPts val="0"/>
              </a:spcBef>
              <a:spcAft>
                <a:spcPts val="0"/>
              </a:spcAft>
              <a:buNone/>
            </a:pPr>
            <a:endParaRPr sz="2400">
              <a:solidFill>
                <a:schemeClr val="dk2"/>
              </a:solidFill>
              <a:latin typeface="Lato"/>
              <a:ea typeface="Lato"/>
              <a:cs typeface="Lato"/>
              <a:sym typeface="La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2720f00c6ff_0_15"/>
          <p:cNvSpPr txBox="1"/>
          <p:nvPr/>
        </p:nvSpPr>
        <p:spPr>
          <a:xfrm>
            <a:off x="923200" y="847825"/>
            <a:ext cx="4314600" cy="10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chemeClr val="dk2"/>
                </a:solidFill>
                <a:latin typeface="Lato"/>
                <a:ea typeface="Lato"/>
                <a:cs typeface="Lato"/>
                <a:sym typeface="Lato"/>
              </a:rPr>
              <a:t>Rebellion</a:t>
            </a:r>
            <a:endParaRPr sz="4800" b="1">
              <a:solidFill>
                <a:schemeClr val="dk2"/>
              </a:solidFill>
              <a:latin typeface="Lato"/>
              <a:ea typeface="Lato"/>
              <a:cs typeface="Lato"/>
              <a:sym typeface="Lato"/>
            </a:endParaRPr>
          </a:p>
        </p:txBody>
      </p:sp>
      <p:sp>
        <p:nvSpPr>
          <p:cNvPr id="405" name="Google Shape;405;g2720f00c6ff_0_15"/>
          <p:cNvSpPr txBox="1"/>
          <p:nvPr/>
        </p:nvSpPr>
        <p:spPr>
          <a:xfrm>
            <a:off x="1037950" y="1865125"/>
            <a:ext cx="6554700" cy="25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chemeClr val="dk2"/>
                </a:solidFill>
                <a:latin typeface="Lato"/>
                <a:ea typeface="Lato"/>
                <a:cs typeface="Lato"/>
                <a:sym typeface="Lato"/>
              </a:rPr>
              <a:t>Rebel against me to we</a:t>
            </a:r>
            <a:endParaRPr sz="4800">
              <a:solidFill>
                <a:schemeClr val="dk2"/>
              </a:solidFill>
              <a:latin typeface="Lato"/>
              <a:ea typeface="Lato"/>
              <a:cs typeface="Lato"/>
              <a:sym typeface="Lato"/>
            </a:endParaRPr>
          </a:p>
          <a:p>
            <a:pPr marL="0" lvl="0" indent="0" algn="l" rtl="0">
              <a:spcBef>
                <a:spcPts val="0"/>
              </a:spcBef>
              <a:spcAft>
                <a:spcPts val="0"/>
              </a:spcAft>
              <a:buNone/>
            </a:pPr>
            <a:r>
              <a:rPr lang="en-US" sz="4800">
                <a:solidFill>
                  <a:schemeClr val="dk2"/>
                </a:solidFill>
                <a:latin typeface="Lato"/>
                <a:ea typeface="Lato"/>
                <a:cs typeface="Lato"/>
                <a:sym typeface="Lato"/>
              </a:rPr>
              <a:t>Fight for independence</a:t>
            </a:r>
            <a:endParaRPr sz="4800">
              <a:solidFill>
                <a:schemeClr val="dk2"/>
              </a:solidFill>
              <a:latin typeface="Lato"/>
              <a:ea typeface="Lato"/>
              <a:cs typeface="Lato"/>
              <a:sym typeface="Lato"/>
            </a:endParaRPr>
          </a:p>
          <a:p>
            <a:pPr marL="0" lvl="0" indent="0" algn="l" rtl="0">
              <a:spcBef>
                <a:spcPts val="0"/>
              </a:spcBef>
              <a:spcAft>
                <a:spcPts val="0"/>
              </a:spcAft>
              <a:buNone/>
            </a:pPr>
            <a:r>
              <a:rPr lang="en-US" sz="4800">
                <a:solidFill>
                  <a:schemeClr val="dk2"/>
                </a:solidFill>
                <a:latin typeface="Lato"/>
                <a:ea typeface="Lato"/>
                <a:cs typeface="Lato"/>
                <a:sym typeface="Lato"/>
              </a:rPr>
              <a:t>Push for own way</a:t>
            </a:r>
            <a:endParaRPr sz="4800">
              <a:solidFill>
                <a:schemeClr val="dk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d1311a2ee8_0_1949"/>
          <p:cNvSpPr txBox="1">
            <a:spLocks noGrp="1"/>
          </p:cNvSpPr>
          <p:nvPr>
            <p:ph type="body" idx="1"/>
          </p:nvPr>
        </p:nvSpPr>
        <p:spPr>
          <a:xfrm>
            <a:off x="415600" y="5291275"/>
            <a:ext cx="10916700" cy="10020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6000"/>
              <a:t>Our Marriage is a Testimony</a:t>
            </a:r>
            <a:endParaRPr sz="6000"/>
          </a:p>
        </p:txBody>
      </p:sp>
      <p:pic>
        <p:nvPicPr>
          <p:cNvPr id="114" name="Google Shape;114;g2d1311a2ee8_0_1949"/>
          <p:cNvPicPr preferRelativeResize="0"/>
          <p:nvPr/>
        </p:nvPicPr>
        <p:blipFill>
          <a:blip r:embed="rId3">
            <a:alphaModFix/>
          </a:blip>
          <a:stretch>
            <a:fillRect/>
          </a:stretch>
        </p:blipFill>
        <p:spPr>
          <a:xfrm>
            <a:off x="3030488" y="681525"/>
            <a:ext cx="6131025" cy="4058750"/>
          </a:xfrm>
          <a:prstGeom prst="rect">
            <a:avLst/>
          </a:prstGeom>
          <a:noFill/>
          <a:ln w="9525" cap="flat" cmpd="sng">
            <a:solidFill>
              <a:srgbClr val="262626"/>
            </a:solidFill>
            <a:prstDash val="solid"/>
            <a:round/>
            <a:headEnd type="none" w="sm" len="sm"/>
            <a:tailEnd type="none" w="sm" len="sm"/>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2720f00c6ff_0_21"/>
          <p:cNvSpPr txBox="1"/>
          <p:nvPr/>
        </p:nvSpPr>
        <p:spPr>
          <a:xfrm>
            <a:off x="923200" y="847825"/>
            <a:ext cx="7762200" cy="10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chemeClr val="dk2"/>
                </a:solidFill>
                <a:latin typeface="Lato"/>
                <a:ea typeface="Lato"/>
                <a:cs typeface="Lato"/>
                <a:sym typeface="Lato"/>
              </a:rPr>
              <a:t>Cooperation &amp; Compromise</a:t>
            </a:r>
            <a:endParaRPr sz="4800" b="1">
              <a:solidFill>
                <a:schemeClr val="dk2"/>
              </a:solidFill>
              <a:latin typeface="Lato"/>
              <a:ea typeface="Lato"/>
              <a:cs typeface="Lato"/>
              <a:sym typeface="Lato"/>
            </a:endParaRPr>
          </a:p>
        </p:txBody>
      </p:sp>
      <p:sp>
        <p:nvSpPr>
          <p:cNvPr id="412" name="Google Shape;412;g2720f00c6ff_0_21"/>
          <p:cNvSpPr txBox="1"/>
          <p:nvPr/>
        </p:nvSpPr>
        <p:spPr>
          <a:xfrm>
            <a:off x="923200" y="1865125"/>
            <a:ext cx="10614600" cy="25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chemeClr val="dk2"/>
                </a:solidFill>
                <a:latin typeface="Lato"/>
                <a:ea typeface="Lato"/>
                <a:cs typeface="Lato"/>
                <a:sym typeface="Lato"/>
              </a:rPr>
              <a:t>‘Me to We’ Maturity</a:t>
            </a:r>
            <a:endParaRPr sz="4800">
              <a:solidFill>
                <a:schemeClr val="dk2"/>
              </a:solidFill>
              <a:latin typeface="Lato"/>
              <a:ea typeface="Lato"/>
              <a:cs typeface="Lato"/>
              <a:sym typeface="Lato"/>
            </a:endParaRPr>
          </a:p>
          <a:p>
            <a:pPr marL="0" lvl="0" indent="0" algn="l" rtl="0">
              <a:spcBef>
                <a:spcPts val="0"/>
              </a:spcBef>
              <a:spcAft>
                <a:spcPts val="0"/>
              </a:spcAft>
              <a:buNone/>
            </a:pPr>
            <a:r>
              <a:rPr lang="en-US" sz="4800">
                <a:solidFill>
                  <a:schemeClr val="dk2"/>
                </a:solidFill>
                <a:latin typeface="Lato"/>
                <a:ea typeface="Lato"/>
                <a:cs typeface="Lato"/>
                <a:sym typeface="Lato"/>
              </a:rPr>
              <a:t>Learned to accept differences</a:t>
            </a:r>
            <a:endParaRPr sz="4800">
              <a:solidFill>
                <a:schemeClr val="dk2"/>
              </a:solidFill>
              <a:latin typeface="Lato"/>
              <a:ea typeface="Lato"/>
              <a:cs typeface="Lato"/>
              <a:sym typeface="Lato"/>
            </a:endParaRPr>
          </a:p>
          <a:p>
            <a:pPr marL="0" lvl="0" indent="0" algn="l" rtl="0">
              <a:spcBef>
                <a:spcPts val="0"/>
              </a:spcBef>
              <a:spcAft>
                <a:spcPts val="0"/>
              </a:spcAft>
              <a:buNone/>
            </a:pPr>
            <a:r>
              <a:rPr lang="en-US" sz="4800">
                <a:solidFill>
                  <a:schemeClr val="dk2"/>
                </a:solidFill>
                <a:latin typeface="Lato"/>
                <a:ea typeface="Lato"/>
                <a:cs typeface="Lato"/>
                <a:sym typeface="Lato"/>
              </a:rPr>
              <a:t>Learned how to manage conflicts</a:t>
            </a:r>
            <a:endParaRPr sz="4800">
              <a:solidFill>
                <a:schemeClr val="dk2"/>
              </a:solidFill>
              <a:latin typeface="Lato"/>
              <a:ea typeface="Lato"/>
              <a:cs typeface="Lato"/>
              <a:sym typeface="Lato"/>
            </a:endParaRPr>
          </a:p>
        </p:txBody>
      </p:sp>
      <p:sp>
        <p:nvSpPr>
          <p:cNvPr id="414" name="Google Shape;414;g2720f00c6ff_0_21"/>
          <p:cNvSpPr txBox="1"/>
          <p:nvPr/>
        </p:nvSpPr>
        <p:spPr>
          <a:xfrm rot="-968457">
            <a:off x="2915195" y="4609934"/>
            <a:ext cx="4784217" cy="125937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7200" b="1" dirty="0">
                <a:solidFill>
                  <a:schemeClr val="dk2"/>
                </a:solidFill>
                <a:latin typeface="Lato"/>
                <a:ea typeface="Lato"/>
                <a:cs typeface="Lato"/>
                <a:sym typeface="Lato"/>
              </a:rPr>
              <a:t>20 Years!</a:t>
            </a:r>
            <a:endParaRPr sz="7200" b="1" dirty="0">
              <a:solidFill>
                <a:schemeClr val="dk2"/>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2e0f9bc7eb7_0_4"/>
          <p:cNvSpPr txBox="1">
            <a:spLocks noGrp="1"/>
          </p:cNvSpPr>
          <p:nvPr>
            <p:ph type="title"/>
          </p:nvPr>
        </p:nvSpPr>
        <p:spPr>
          <a:xfrm>
            <a:off x="564750" y="1055075"/>
            <a:ext cx="11062500" cy="44088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US"/>
              <a:t>We need to help them adjust their expectations.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2720f00c6ff_0_49"/>
          <p:cNvSpPr txBox="1">
            <a:spLocks noGrp="1"/>
          </p:cNvSpPr>
          <p:nvPr>
            <p:ph type="title"/>
          </p:nvPr>
        </p:nvSpPr>
        <p:spPr>
          <a:xfrm>
            <a:off x="448200" y="789197"/>
            <a:ext cx="5393700" cy="2074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solidFill>
                  <a:schemeClr val="dk2"/>
                </a:solidFill>
              </a:rPr>
              <a:t>Gottman’s Research</a:t>
            </a:r>
            <a:endParaRPr sz="6000">
              <a:solidFill>
                <a:schemeClr val="dk2"/>
              </a:solidFill>
            </a:endParaRPr>
          </a:p>
        </p:txBody>
      </p:sp>
      <p:sp>
        <p:nvSpPr>
          <p:cNvPr id="426" name="Google Shape;426;g2720f00c6ff_0_49"/>
          <p:cNvSpPr txBox="1"/>
          <p:nvPr/>
        </p:nvSpPr>
        <p:spPr>
          <a:xfrm>
            <a:off x="6876850" y="489850"/>
            <a:ext cx="4352100" cy="154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100">
                <a:solidFill>
                  <a:schemeClr val="lt1"/>
                </a:solidFill>
                <a:latin typeface="Lato"/>
                <a:ea typeface="Lato"/>
                <a:cs typeface="Lato"/>
                <a:sym typeface="Lato"/>
              </a:rPr>
              <a:t>Who are the Gottmans?</a:t>
            </a:r>
            <a:endParaRPr sz="4100">
              <a:solidFill>
                <a:schemeClr val="lt1"/>
              </a:solidFill>
              <a:latin typeface="Lato"/>
              <a:ea typeface="Lato"/>
              <a:cs typeface="Lato"/>
              <a:sym typeface="Lato"/>
            </a:endParaRPr>
          </a:p>
        </p:txBody>
      </p:sp>
      <p:sp>
        <p:nvSpPr>
          <p:cNvPr id="427" name="Google Shape;427;g2720f00c6ff_0_49"/>
          <p:cNvSpPr txBox="1"/>
          <p:nvPr/>
        </p:nvSpPr>
        <p:spPr>
          <a:xfrm>
            <a:off x="6462250" y="2034849"/>
            <a:ext cx="5181300" cy="458762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solidFill>
                  <a:schemeClr val="lt1"/>
                </a:solidFill>
                <a:latin typeface="Lato"/>
                <a:ea typeface="Lato"/>
                <a:cs typeface="Lato"/>
                <a:sym typeface="Lato"/>
              </a:rPr>
              <a:t>Dr. John Mordechai</a:t>
            </a:r>
            <a:endParaRPr sz="3500" dirty="0">
              <a:solidFill>
                <a:schemeClr val="lt1"/>
              </a:solidFill>
              <a:latin typeface="Lato"/>
              <a:ea typeface="Lato"/>
              <a:cs typeface="Lato"/>
              <a:sym typeface="Lato"/>
            </a:endParaRPr>
          </a:p>
          <a:p>
            <a:pPr marL="457200" lvl="0" indent="-450850" algn="l" rtl="0">
              <a:spcBef>
                <a:spcPts val="0"/>
              </a:spcBef>
              <a:spcAft>
                <a:spcPts val="0"/>
              </a:spcAft>
              <a:buClr>
                <a:schemeClr val="lt1"/>
              </a:buClr>
              <a:buSzPts val="3500"/>
              <a:buFont typeface="Lato"/>
              <a:buChar char="●"/>
            </a:pPr>
            <a:r>
              <a:rPr lang="en-US" sz="3500" dirty="0">
                <a:solidFill>
                  <a:schemeClr val="lt1"/>
                </a:solidFill>
                <a:latin typeface="Lato"/>
                <a:ea typeface="Lato"/>
                <a:cs typeface="Lato"/>
                <a:sym typeface="Lato"/>
              </a:rPr>
              <a:t>Jewish American</a:t>
            </a:r>
            <a:endParaRPr sz="3500" dirty="0">
              <a:solidFill>
                <a:schemeClr val="lt1"/>
              </a:solidFill>
              <a:latin typeface="Lato"/>
              <a:ea typeface="Lato"/>
              <a:cs typeface="Lato"/>
              <a:sym typeface="Lato"/>
            </a:endParaRPr>
          </a:p>
          <a:p>
            <a:pPr marL="457200" lvl="0" indent="-450850" algn="l" rtl="0">
              <a:spcBef>
                <a:spcPts val="0"/>
              </a:spcBef>
              <a:spcAft>
                <a:spcPts val="0"/>
              </a:spcAft>
              <a:buClr>
                <a:schemeClr val="lt1"/>
              </a:buClr>
              <a:buSzPts val="3500"/>
              <a:buFont typeface="Lato"/>
              <a:buChar char="●"/>
            </a:pPr>
            <a:r>
              <a:rPr lang="en-US" sz="3500" dirty="0">
                <a:solidFill>
                  <a:schemeClr val="lt1"/>
                </a:solidFill>
                <a:latin typeface="Lato"/>
                <a:ea typeface="Lato"/>
                <a:cs typeface="Lato"/>
                <a:sym typeface="Lato"/>
              </a:rPr>
              <a:t>Psychologist</a:t>
            </a:r>
            <a:endParaRPr sz="3500" dirty="0">
              <a:solidFill>
                <a:schemeClr val="lt1"/>
              </a:solidFill>
              <a:latin typeface="Lato"/>
              <a:ea typeface="Lato"/>
              <a:cs typeface="Lato"/>
              <a:sym typeface="Lato"/>
            </a:endParaRPr>
          </a:p>
          <a:p>
            <a:pPr marL="457200" lvl="0" indent="-450850" algn="l" rtl="0">
              <a:spcBef>
                <a:spcPts val="0"/>
              </a:spcBef>
              <a:spcAft>
                <a:spcPts val="0"/>
              </a:spcAft>
              <a:buClr>
                <a:schemeClr val="lt1"/>
              </a:buClr>
              <a:buSzPts val="3500"/>
              <a:buFont typeface="Lato"/>
              <a:buChar char="●"/>
            </a:pPr>
            <a:r>
              <a:rPr lang="en-US" sz="3500" dirty="0">
                <a:solidFill>
                  <a:schemeClr val="lt1"/>
                </a:solidFill>
                <a:latin typeface="Lato"/>
                <a:ea typeface="Lato"/>
                <a:cs typeface="Lato"/>
                <a:sym typeface="Lato"/>
              </a:rPr>
              <a:t>Was a professor at the University of Washington</a:t>
            </a:r>
          </a:p>
          <a:p>
            <a:pPr marL="457200" lvl="0" indent="-450850" algn="l" rtl="0">
              <a:spcBef>
                <a:spcPts val="0"/>
              </a:spcBef>
              <a:spcAft>
                <a:spcPts val="0"/>
              </a:spcAft>
              <a:buClr>
                <a:schemeClr val="lt1"/>
              </a:buClr>
              <a:buSzPts val="3500"/>
              <a:buFont typeface="Lato"/>
              <a:buChar char="●"/>
            </a:pPr>
            <a:r>
              <a:rPr lang="en-US" sz="3500" dirty="0">
                <a:solidFill>
                  <a:schemeClr val="lt1"/>
                </a:solidFill>
                <a:latin typeface="Lato"/>
                <a:ea typeface="Lato"/>
                <a:cs typeface="Lato"/>
                <a:sym typeface="Lato"/>
              </a:rPr>
              <a:t>Author</a:t>
            </a:r>
          </a:p>
          <a:p>
            <a:pPr marL="457200" lvl="0" indent="-450850" algn="l" rtl="0">
              <a:spcBef>
                <a:spcPts val="0"/>
              </a:spcBef>
              <a:spcAft>
                <a:spcPts val="0"/>
              </a:spcAft>
              <a:buClr>
                <a:schemeClr val="lt1"/>
              </a:buClr>
              <a:buSzPts val="3500"/>
              <a:buFont typeface="Lato"/>
              <a:buChar char="●"/>
            </a:pPr>
            <a:r>
              <a:rPr lang="en-US" sz="3500" dirty="0">
                <a:solidFill>
                  <a:schemeClr val="lt1"/>
                </a:solidFill>
                <a:latin typeface="Lato"/>
                <a:ea typeface="Lato"/>
                <a:cs typeface="Lato"/>
                <a:sym typeface="Lato"/>
              </a:rPr>
              <a:t>Speaker</a:t>
            </a:r>
            <a:endParaRPr sz="3500" dirty="0">
              <a:solidFill>
                <a:schemeClr val="lt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2720f00c6ff_0_57"/>
          <p:cNvSpPr txBox="1">
            <a:spLocks noGrp="1"/>
          </p:cNvSpPr>
          <p:nvPr>
            <p:ph type="title"/>
          </p:nvPr>
        </p:nvSpPr>
        <p:spPr>
          <a:xfrm>
            <a:off x="448200" y="789197"/>
            <a:ext cx="5393700" cy="2074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solidFill>
                  <a:schemeClr val="dk2"/>
                </a:solidFill>
              </a:rPr>
              <a:t>Gottman’s Research</a:t>
            </a:r>
            <a:endParaRPr sz="6000">
              <a:solidFill>
                <a:schemeClr val="dk2"/>
              </a:solidFill>
            </a:endParaRPr>
          </a:p>
        </p:txBody>
      </p:sp>
      <p:sp>
        <p:nvSpPr>
          <p:cNvPr id="434" name="Google Shape;434;g2720f00c6ff_0_57"/>
          <p:cNvSpPr txBox="1"/>
          <p:nvPr/>
        </p:nvSpPr>
        <p:spPr>
          <a:xfrm>
            <a:off x="6876850" y="489850"/>
            <a:ext cx="4352100" cy="154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100">
                <a:solidFill>
                  <a:schemeClr val="lt1"/>
                </a:solidFill>
                <a:latin typeface="Lato"/>
                <a:ea typeface="Lato"/>
                <a:cs typeface="Lato"/>
                <a:sym typeface="Lato"/>
              </a:rPr>
              <a:t>Who are the Gottmans?</a:t>
            </a:r>
            <a:endParaRPr sz="4100">
              <a:solidFill>
                <a:schemeClr val="lt1"/>
              </a:solidFill>
              <a:latin typeface="Lato"/>
              <a:ea typeface="Lato"/>
              <a:cs typeface="Lato"/>
              <a:sym typeface="Lato"/>
            </a:endParaRPr>
          </a:p>
        </p:txBody>
      </p:sp>
      <p:sp>
        <p:nvSpPr>
          <p:cNvPr id="435" name="Google Shape;435;g2720f00c6ff_0_57"/>
          <p:cNvSpPr txBox="1"/>
          <p:nvPr/>
        </p:nvSpPr>
        <p:spPr>
          <a:xfrm>
            <a:off x="6518025" y="2319075"/>
            <a:ext cx="5393700" cy="37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err="1">
                <a:solidFill>
                  <a:schemeClr val="lt1"/>
                </a:solidFill>
                <a:latin typeface="Lato"/>
                <a:ea typeface="Lato"/>
                <a:cs typeface="Lato"/>
                <a:sym typeface="Lato"/>
              </a:rPr>
              <a:t>Dr.Julie</a:t>
            </a:r>
            <a:r>
              <a:rPr lang="en-US" sz="3500" dirty="0">
                <a:solidFill>
                  <a:schemeClr val="lt1"/>
                </a:solidFill>
                <a:latin typeface="Lato"/>
                <a:ea typeface="Lato"/>
                <a:cs typeface="Lato"/>
                <a:sym typeface="Lato"/>
              </a:rPr>
              <a:t> Schwartz Gottman</a:t>
            </a:r>
            <a:endParaRPr sz="3500" dirty="0">
              <a:solidFill>
                <a:schemeClr val="lt1"/>
              </a:solidFill>
              <a:latin typeface="Lato"/>
              <a:ea typeface="Lato"/>
              <a:cs typeface="Lato"/>
              <a:sym typeface="Lato"/>
            </a:endParaRPr>
          </a:p>
          <a:p>
            <a:pPr marL="457200" lvl="0" indent="-450850" algn="l" rtl="0">
              <a:spcBef>
                <a:spcPts val="0"/>
              </a:spcBef>
              <a:spcAft>
                <a:spcPts val="0"/>
              </a:spcAft>
              <a:buClr>
                <a:schemeClr val="lt1"/>
              </a:buClr>
              <a:buSzPts val="3500"/>
              <a:buFont typeface="Lato"/>
              <a:buChar char="●"/>
            </a:pPr>
            <a:r>
              <a:rPr lang="en-US" sz="3500" dirty="0">
                <a:solidFill>
                  <a:schemeClr val="lt1"/>
                </a:solidFill>
                <a:latin typeface="Lato"/>
                <a:ea typeface="Lato"/>
                <a:cs typeface="Lato"/>
                <a:sym typeface="Lato"/>
              </a:rPr>
              <a:t>American</a:t>
            </a:r>
            <a:endParaRPr sz="3500" dirty="0">
              <a:solidFill>
                <a:schemeClr val="lt1"/>
              </a:solidFill>
              <a:latin typeface="Lato"/>
              <a:ea typeface="Lato"/>
              <a:cs typeface="Lato"/>
              <a:sym typeface="Lato"/>
            </a:endParaRPr>
          </a:p>
          <a:p>
            <a:pPr marL="457200" lvl="0" indent="-450850" algn="l" rtl="0">
              <a:spcBef>
                <a:spcPts val="0"/>
              </a:spcBef>
              <a:spcAft>
                <a:spcPts val="0"/>
              </a:spcAft>
              <a:buClr>
                <a:schemeClr val="lt1"/>
              </a:buClr>
              <a:buSzPts val="3500"/>
              <a:buFont typeface="Lato"/>
              <a:buChar char="●"/>
            </a:pPr>
            <a:r>
              <a:rPr lang="en-US" sz="3500" dirty="0">
                <a:solidFill>
                  <a:schemeClr val="lt1"/>
                </a:solidFill>
                <a:latin typeface="Lato"/>
                <a:ea typeface="Lato"/>
                <a:cs typeface="Lato"/>
                <a:sym typeface="Lato"/>
              </a:rPr>
              <a:t>Clinical Psychologist</a:t>
            </a:r>
            <a:endParaRPr sz="3500" dirty="0">
              <a:solidFill>
                <a:schemeClr val="lt1"/>
              </a:solidFill>
              <a:latin typeface="Lato"/>
              <a:ea typeface="Lato"/>
              <a:cs typeface="Lato"/>
              <a:sym typeface="Lato"/>
            </a:endParaRPr>
          </a:p>
          <a:p>
            <a:pPr marL="457200" lvl="0" indent="-450850" algn="l" rtl="0">
              <a:spcBef>
                <a:spcPts val="0"/>
              </a:spcBef>
              <a:spcAft>
                <a:spcPts val="0"/>
              </a:spcAft>
              <a:buClr>
                <a:schemeClr val="lt1"/>
              </a:buClr>
              <a:buSzPts val="3500"/>
              <a:buFont typeface="Lato"/>
              <a:buChar char="●"/>
            </a:pPr>
            <a:r>
              <a:rPr lang="en-US" sz="3500" dirty="0">
                <a:solidFill>
                  <a:schemeClr val="lt1"/>
                </a:solidFill>
                <a:latin typeface="Lato"/>
                <a:ea typeface="Lato"/>
                <a:cs typeface="Lato"/>
                <a:sym typeface="Lato"/>
              </a:rPr>
              <a:t>Researcher</a:t>
            </a:r>
            <a:endParaRPr sz="3500" dirty="0">
              <a:solidFill>
                <a:schemeClr val="lt1"/>
              </a:solidFill>
              <a:latin typeface="Lato"/>
              <a:ea typeface="Lato"/>
              <a:cs typeface="Lato"/>
              <a:sym typeface="Lato"/>
            </a:endParaRPr>
          </a:p>
          <a:p>
            <a:pPr marL="457200" lvl="0" indent="-450850" algn="l" rtl="0">
              <a:spcBef>
                <a:spcPts val="0"/>
              </a:spcBef>
              <a:spcAft>
                <a:spcPts val="0"/>
              </a:spcAft>
              <a:buClr>
                <a:schemeClr val="lt1"/>
              </a:buClr>
              <a:buSzPts val="3500"/>
              <a:buFont typeface="Lato"/>
              <a:buChar char="●"/>
            </a:pPr>
            <a:r>
              <a:rPr lang="en-US" sz="3500" dirty="0">
                <a:solidFill>
                  <a:schemeClr val="lt1"/>
                </a:solidFill>
                <a:latin typeface="Lato"/>
                <a:ea typeface="Lato"/>
                <a:cs typeface="Lato"/>
                <a:sym typeface="Lato"/>
              </a:rPr>
              <a:t>Speaker</a:t>
            </a:r>
            <a:endParaRPr sz="3500" dirty="0">
              <a:solidFill>
                <a:schemeClr val="lt1"/>
              </a:solidFill>
              <a:latin typeface="Lato"/>
              <a:ea typeface="Lato"/>
              <a:cs typeface="Lato"/>
              <a:sym typeface="Lato"/>
            </a:endParaRPr>
          </a:p>
          <a:p>
            <a:pPr marL="457200" lvl="0" indent="-450850" algn="l" rtl="0">
              <a:spcBef>
                <a:spcPts val="0"/>
              </a:spcBef>
              <a:spcAft>
                <a:spcPts val="0"/>
              </a:spcAft>
              <a:buClr>
                <a:schemeClr val="lt1"/>
              </a:buClr>
              <a:buSzPts val="3500"/>
              <a:buFont typeface="Lato"/>
              <a:buChar char="●"/>
            </a:pPr>
            <a:r>
              <a:rPr lang="en-US" sz="3500" dirty="0">
                <a:solidFill>
                  <a:schemeClr val="lt1"/>
                </a:solidFill>
                <a:latin typeface="Lato"/>
                <a:ea typeface="Lato"/>
                <a:cs typeface="Lato"/>
                <a:sym typeface="Lato"/>
              </a:rPr>
              <a:t>Author</a:t>
            </a:r>
            <a:endParaRPr sz="3500" dirty="0">
              <a:solidFill>
                <a:schemeClr val="lt1"/>
              </a:solidFill>
              <a:latin typeface="Lato"/>
              <a:ea typeface="Lato"/>
              <a:cs typeface="Lato"/>
              <a:sym typeface="La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2720f00c6ff_0_64"/>
          <p:cNvSpPr txBox="1">
            <a:spLocks noGrp="1"/>
          </p:cNvSpPr>
          <p:nvPr>
            <p:ph type="title"/>
          </p:nvPr>
        </p:nvSpPr>
        <p:spPr>
          <a:xfrm>
            <a:off x="448200" y="789197"/>
            <a:ext cx="5393700" cy="2074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solidFill>
                  <a:schemeClr val="dk2"/>
                </a:solidFill>
              </a:rPr>
              <a:t>Gottman’s Research</a:t>
            </a:r>
            <a:endParaRPr sz="6000">
              <a:solidFill>
                <a:schemeClr val="dk2"/>
              </a:solidFill>
            </a:endParaRPr>
          </a:p>
        </p:txBody>
      </p:sp>
      <p:sp>
        <p:nvSpPr>
          <p:cNvPr id="442" name="Google Shape;442;g2720f00c6ff_0_64"/>
          <p:cNvSpPr txBox="1"/>
          <p:nvPr/>
        </p:nvSpPr>
        <p:spPr>
          <a:xfrm>
            <a:off x="6876850" y="489850"/>
            <a:ext cx="4352100" cy="23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100">
                <a:solidFill>
                  <a:schemeClr val="lt1"/>
                </a:solidFill>
                <a:latin typeface="Lato"/>
                <a:ea typeface="Lato"/>
                <a:cs typeface="Lato"/>
                <a:sym typeface="Lato"/>
              </a:rPr>
              <a:t>Together they founded the Gottman Institute</a:t>
            </a:r>
            <a:endParaRPr sz="4100">
              <a:solidFill>
                <a:schemeClr val="lt1"/>
              </a:solidFill>
              <a:latin typeface="Lato"/>
              <a:ea typeface="Lato"/>
              <a:cs typeface="Lato"/>
              <a:sym typeface="La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9" name="Google Shape;449;g27257a35f2b_0_0"/>
          <p:cNvSpPr txBox="1">
            <a:spLocks noGrp="1"/>
          </p:cNvSpPr>
          <p:nvPr>
            <p:ph type="title" idx="4294967295"/>
          </p:nvPr>
        </p:nvSpPr>
        <p:spPr>
          <a:xfrm>
            <a:off x="591475" y="431225"/>
            <a:ext cx="4994100" cy="2074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5200"/>
              <a:t>How did they do</a:t>
            </a:r>
            <a:r>
              <a:rPr lang="en-US" sz="5200">
                <a:solidFill>
                  <a:schemeClr val="dk2"/>
                </a:solidFill>
              </a:rPr>
              <a:t> Research?</a:t>
            </a:r>
            <a:endParaRPr sz="5200">
              <a:solidFill>
                <a:schemeClr val="dk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27257a35f2b_0_10"/>
          <p:cNvSpPr txBox="1"/>
          <p:nvPr/>
        </p:nvSpPr>
        <p:spPr>
          <a:xfrm>
            <a:off x="641550" y="621725"/>
            <a:ext cx="10908900" cy="536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3600" i="1">
                <a:solidFill>
                  <a:schemeClr val="dk2"/>
                </a:solidFill>
                <a:latin typeface="Calibri"/>
                <a:ea typeface="Calibri"/>
                <a:cs typeface="Calibri"/>
                <a:sym typeface="Calibri"/>
              </a:rPr>
              <a:t>We tracked the fates of seven hundred couples in seven different studies. We didn’t just look at newlyweds but also at long-term couples who were first assessed while in their forties and sixties. </a:t>
            </a:r>
            <a:endParaRPr sz="3600">
              <a:solidFill>
                <a:schemeClr val="dk2"/>
              </a:solidFill>
            </a:endParaRPr>
          </a:p>
          <a:p>
            <a:pPr marL="0" lvl="0" indent="0" algn="l" rtl="0">
              <a:spcBef>
                <a:spcPts val="0"/>
              </a:spcBef>
              <a:spcAft>
                <a:spcPts val="0"/>
              </a:spcAft>
              <a:buNone/>
            </a:pPr>
            <a:endParaRPr sz="3600">
              <a:solidFill>
                <a:schemeClr val="dk2"/>
              </a:solidFill>
              <a:latin typeface="Lato"/>
              <a:ea typeface="Lato"/>
              <a:cs typeface="Lato"/>
              <a:sym typeface="Lato"/>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27257a35f2b_0_16"/>
          <p:cNvSpPr txBox="1"/>
          <p:nvPr/>
        </p:nvSpPr>
        <p:spPr>
          <a:xfrm>
            <a:off x="641550" y="621725"/>
            <a:ext cx="10908900" cy="538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3600" i="1">
                <a:solidFill>
                  <a:schemeClr val="dk2"/>
                </a:solidFill>
                <a:latin typeface="Calibri"/>
                <a:ea typeface="Calibri"/>
                <a:cs typeface="Calibri"/>
                <a:sym typeface="Calibri"/>
              </a:rPr>
              <a:t>We tracked the fates of seven hundred couples in seven different studies. We didn’t just look at newlyweds but also at long-term couples who were first assessed while in their forties and sixties. In addition, we analyzed couples who had just had their baby and couples parenting preschoolers and teenagers. We have examined the relationships of couples from diverse socioeconomic, racial, and ethnic groups and sexual orientations.</a:t>
            </a:r>
            <a:endParaRPr sz="3600" i="1">
              <a:solidFill>
                <a:schemeClr val="dk2"/>
              </a:solidFill>
              <a:latin typeface="Calibri"/>
              <a:ea typeface="Calibri"/>
              <a:cs typeface="Calibri"/>
              <a:sym typeface="Calibri"/>
            </a:endParaRPr>
          </a:p>
          <a:p>
            <a:pPr marL="0" lvl="0" indent="0" algn="l" rtl="0">
              <a:lnSpc>
                <a:spcPct val="90000"/>
              </a:lnSpc>
              <a:spcBef>
                <a:spcPts val="1000"/>
              </a:spcBef>
              <a:spcAft>
                <a:spcPts val="0"/>
              </a:spcAft>
              <a:buClr>
                <a:schemeClr val="dk2"/>
              </a:buClr>
              <a:buSzPts val="1100"/>
              <a:buFont typeface="Arial"/>
              <a:buNone/>
            </a:pPr>
            <a:endParaRPr sz="3600">
              <a:solidFill>
                <a:schemeClr val="dk2"/>
              </a:solidFill>
            </a:endParaRPr>
          </a:p>
          <a:p>
            <a:pPr marL="0" lvl="0" indent="0" algn="l" rtl="0">
              <a:spcBef>
                <a:spcPts val="0"/>
              </a:spcBef>
              <a:spcAft>
                <a:spcPts val="0"/>
              </a:spcAft>
              <a:buNone/>
            </a:pPr>
            <a:endParaRPr sz="3600">
              <a:solidFill>
                <a:schemeClr val="dk2"/>
              </a:solidFill>
              <a:latin typeface="Lato"/>
              <a:ea typeface="Lato"/>
              <a:cs typeface="Lato"/>
              <a:sym typeface="La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27257a35f2b_0_20"/>
          <p:cNvSpPr txBox="1"/>
          <p:nvPr/>
        </p:nvSpPr>
        <p:spPr>
          <a:xfrm>
            <a:off x="519150" y="697100"/>
            <a:ext cx="111537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i="1">
                <a:solidFill>
                  <a:schemeClr val="dk2"/>
                </a:solidFill>
                <a:latin typeface="Calibri"/>
                <a:ea typeface="Calibri"/>
                <a:cs typeface="Calibri"/>
                <a:sym typeface="Calibri"/>
              </a:rPr>
              <a:t>Most of my long-term studies have entailed extensive interviews in which the spouses detailed for me the history of their marriage, their philosophy about relationships, and how they viewed the marriages of others, including their parents. </a:t>
            </a:r>
            <a:endParaRPr sz="36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7257a35f2b_0_26"/>
          <p:cNvSpPr txBox="1"/>
          <p:nvPr/>
        </p:nvSpPr>
        <p:spPr>
          <a:xfrm>
            <a:off x="519150" y="697100"/>
            <a:ext cx="111537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i="1">
                <a:solidFill>
                  <a:schemeClr val="dk2"/>
                </a:solidFill>
                <a:latin typeface="Calibri"/>
                <a:ea typeface="Calibri"/>
                <a:cs typeface="Calibri"/>
                <a:sym typeface="Calibri"/>
              </a:rPr>
              <a:t>Most of my long-term studies have entailed extensive interviews in which the spouses detailed for me the history of their marriage, their philosophy about relationships, and how they viewed the marriages of others, including their parents. I videotaped them talking to each other about how their day went, discussing areas of continuing disagreement in their marriage, and also conversing about joyful topics. </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d168542e18_0_0"/>
          <p:cNvSpPr txBox="1">
            <a:spLocks noGrp="1"/>
          </p:cNvSpPr>
          <p:nvPr>
            <p:ph type="title"/>
          </p:nvPr>
        </p:nvSpPr>
        <p:spPr>
          <a:xfrm>
            <a:off x="448200" y="789197"/>
            <a:ext cx="5393700" cy="2074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t>What I’ll cover</a:t>
            </a:r>
            <a:endParaRPr sz="60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27257a35f2b_0_30"/>
          <p:cNvSpPr txBox="1"/>
          <p:nvPr/>
        </p:nvSpPr>
        <p:spPr>
          <a:xfrm>
            <a:off x="330750" y="414500"/>
            <a:ext cx="11530500" cy="265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3600" i="1">
                <a:solidFill>
                  <a:schemeClr val="dk2"/>
                </a:solidFill>
                <a:latin typeface="Calibri"/>
                <a:ea typeface="Calibri"/>
                <a:cs typeface="Calibri"/>
                <a:sym typeface="Calibri"/>
              </a:rPr>
              <a:t>And to get a physiological read of how stressed or relaxed they were feeling, I measured their heart rate, blood velocity, sweat output, respiration, and endocrine and immune function throughout these taped interactions. </a:t>
            </a:r>
            <a:endParaRPr sz="3600" i="1">
              <a:solidFill>
                <a:schemeClr val="dk2"/>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7257a35f2b_0_40"/>
          <p:cNvSpPr txBox="1"/>
          <p:nvPr/>
        </p:nvSpPr>
        <p:spPr>
          <a:xfrm>
            <a:off x="330750" y="414500"/>
            <a:ext cx="11530500" cy="519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3600" i="1">
                <a:solidFill>
                  <a:schemeClr val="dk2"/>
                </a:solidFill>
                <a:latin typeface="Calibri"/>
                <a:ea typeface="Calibri"/>
                <a:cs typeface="Calibri"/>
                <a:sym typeface="Calibri"/>
              </a:rPr>
              <a:t>And to get a physiological read of how stressed or relaxed they were feeling, I measured their heart rate, blood velocity, sweat output, respiration, and endocrine and immune function throughout these taped interactions. In all of these studies, I played back the tapes to the couples and asked them for an insiders’ perspective of what they were thinking and feeling when, say, their heart rate or blood pressure suddenly surged during a marital discussion. </a:t>
            </a:r>
            <a:endParaRPr sz="3600" i="1">
              <a:solidFill>
                <a:schemeClr val="dk2"/>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27257a35f2b_0_36"/>
          <p:cNvSpPr txBox="1"/>
          <p:nvPr/>
        </p:nvSpPr>
        <p:spPr>
          <a:xfrm>
            <a:off x="330750" y="414500"/>
            <a:ext cx="11530500" cy="3287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3600" i="1">
                <a:solidFill>
                  <a:schemeClr val="dk2"/>
                </a:solidFill>
                <a:latin typeface="Calibri"/>
                <a:ea typeface="Calibri"/>
                <a:cs typeface="Calibri"/>
                <a:sym typeface="Calibri"/>
              </a:rPr>
              <a:t>Then I kept track of the couples, checking in with them at least once a year till the study’s end to see how their relationship was faring.</a:t>
            </a:r>
            <a:endParaRPr sz="3600" i="1">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r>
              <a:rPr lang="en-US" sz="3600" i="1">
                <a:solidFill>
                  <a:schemeClr val="dk2"/>
                </a:solidFill>
                <a:latin typeface="Calibri"/>
                <a:ea typeface="Calibri"/>
                <a:cs typeface="Calibri"/>
                <a:sym typeface="Calibri"/>
              </a:rPr>
              <a:t>These results, not my own opinions, form the basis of my Seven Principles for making marriage work. (p8-9)</a:t>
            </a:r>
            <a:endParaRPr sz="3600" i="1">
              <a:solidFill>
                <a:schemeClr val="dk2"/>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93370B-C7C0-4F27-BD4D-3D61653F2FBC}"/>
              </a:ext>
            </a:extLst>
          </p:cNvPr>
          <p:cNvSpPr/>
          <p:nvPr/>
        </p:nvSpPr>
        <p:spPr>
          <a:xfrm>
            <a:off x="3200400" y="5718581"/>
            <a:ext cx="5791200" cy="67056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Enhance Your Love Maps</a:t>
            </a:r>
          </a:p>
        </p:txBody>
      </p:sp>
      <p:sp>
        <p:nvSpPr>
          <p:cNvPr id="5" name="Rectangle 4">
            <a:extLst>
              <a:ext uri="{FF2B5EF4-FFF2-40B4-BE49-F238E27FC236}">
                <a16:creationId xmlns:a16="http://schemas.microsoft.com/office/drawing/2014/main" id="{A4CDF6B6-6951-4E92-A415-68947EA4164C}"/>
              </a:ext>
            </a:extLst>
          </p:cNvPr>
          <p:cNvSpPr/>
          <p:nvPr/>
        </p:nvSpPr>
        <p:spPr>
          <a:xfrm>
            <a:off x="3200400" y="5045347"/>
            <a:ext cx="5791200" cy="67056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t>Nurture Your Fondness &amp; Admiration</a:t>
            </a:r>
          </a:p>
        </p:txBody>
      </p:sp>
      <p:sp>
        <p:nvSpPr>
          <p:cNvPr id="6" name="Rectangle 5">
            <a:extLst>
              <a:ext uri="{FF2B5EF4-FFF2-40B4-BE49-F238E27FC236}">
                <a16:creationId xmlns:a16="http://schemas.microsoft.com/office/drawing/2014/main" id="{2DCE913E-5913-4F89-8B1C-1FCACE00630D}"/>
              </a:ext>
            </a:extLst>
          </p:cNvPr>
          <p:cNvSpPr/>
          <p:nvPr/>
        </p:nvSpPr>
        <p:spPr>
          <a:xfrm>
            <a:off x="3200400" y="4372112"/>
            <a:ext cx="5791200" cy="67056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t>Turn Toward Each Other Instead of Away</a:t>
            </a:r>
          </a:p>
        </p:txBody>
      </p:sp>
      <p:sp>
        <p:nvSpPr>
          <p:cNvPr id="7" name="Rectangle 6">
            <a:extLst>
              <a:ext uri="{FF2B5EF4-FFF2-40B4-BE49-F238E27FC236}">
                <a16:creationId xmlns:a16="http://schemas.microsoft.com/office/drawing/2014/main" id="{0F9BFEAF-9F0C-4F40-B1E0-511404E5D660}"/>
              </a:ext>
            </a:extLst>
          </p:cNvPr>
          <p:cNvSpPr/>
          <p:nvPr/>
        </p:nvSpPr>
        <p:spPr>
          <a:xfrm>
            <a:off x="3200400" y="3698877"/>
            <a:ext cx="5791200" cy="67056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t>Let Your Partner Influence You</a:t>
            </a:r>
          </a:p>
        </p:txBody>
      </p:sp>
      <p:sp>
        <p:nvSpPr>
          <p:cNvPr id="8" name="Rectangle 7">
            <a:extLst>
              <a:ext uri="{FF2B5EF4-FFF2-40B4-BE49-F238E27FC236}">
                <a16:creationId xmlns:a16="http://schemas.microsoft.com/office/drawing/2014/main" id="{341C8ABF-8251-4518-94D1-4561640CD934}"/>
              </a:ext>
            </a:extLst>
          </p:cNvPr>
          <p:cNvSpPr/>
          <p:nvPr/>
        </p:nvSpPr>
        <p:spPr>
          <a:xfrm>
            <a:off x="3200400" y="3025643"/>
            <a:ext cx="5791200" cy="67056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t>Solve Your Solvable Problems</a:t>
            </a:r>
          </a:p>
        </p:txBody>
      </p:sp>
      <p:sp>
        <p:nvSpPr>
          <p:cNvPr id="9" name="Rectangle 8">
            <a:extLst>
              <a:ext uri="{FF2B5EF4-FFF2-40B4-BE49-F238E27FC236}">
                <a16:creationId xmlns:a16="http://schemas.microsoft.com/office/drawing/2014/main" id="{DF0FFD80-3D04-4F7B-8B53-A8D8C8C3D26A}"/>
              </a:ext>
            </a:extLst>
          </p:cNvPr>
          <p:cNvSpPr/>
          <p:nvPr/>
        </p:nvSpPr>
        <p:spPr>
          <a:xfrm>
            <a:off x="3200400" y="2352408"/>
            <a:ext cx="5791200" cy="67056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t>Overcome Gridlock</a:t>
            </a:r>
          </a:p>
        </p:txBody>
      </p:sp>
      <p:sp>
        <p:nvSpPr>
          <p:cNvPr id="10" name="Rectangle 9">
            <a:extLst>
              <a:ext uri="{FF2B5EF4-FFF2-40B4-BE49-F238E27FC236}">
                <a16:creationId xmlns:a16="http://schemas.microsoft.com/office/drawing/2014/main" id="{B3A939A0-1A72-4B5B-A770-FA56121F86DC}"/>
              </a:ext>
            </a:extLst>
          </p:cNvPr>
          <p:cNvSpPr/>
          <p:nvPr/>
        </p:nvSpPr>
        <p:spPr>
          <a:xfrm>
            <a:off x="3200400" y="1682277"/>
            <a:ext cx="5791200" cy="670560"/>
          </a:xfrm>
          <a:prstGeom prst="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t>Create Shared Meaning</a:t>
            </a:r>
          </a:p>
        </p:txBody>
      </p:sp>
      <p:sp>
        <p:nvSpPr>
          <p:cNvPr id="11" name="Title 1">
            <a:extLst>
              <a:ext uri="{FF2B5EF4-FFF2-40B4-BE49-F238E27FC236}">
                <a16:creationId xmlns:a16="http://schemas.microsoft.com/office/drawing/2014/main" id="{E673747A-0958-4780-AFAE-989ED812E3F0}"/>
              </a:ext>
            </a:extLst>
          </p:cNvPr>
          <p:cNvSpPr>
            <a:spLocks noGrp="1"/>
          </p:cNvSpPr>
          <p:nvPr>
            <p:ph type="title"/>
          </p:nvPr>
        </p:nvSpPr>
        <p:spPr>
          <a:xfrm>
            <a:off x="1143001" y="178697"/>
            <a:ext cx="9905998" cy="1478570"/>
          </a:xfrm>
        </p:spPr>
        <p:txBody>
          <a:bodyPr>
            <a:noAutofit/>
          </a:bodyPr>
          <a:lstStyle/>
          <a:p>
            <a:r>
              <a:rPr lang="en-US"/>
              <a:t>The Seven </a:t>
            </a:r>
            <a:r>
              <a:rPr lang="en-US" dirty="0"/>
              <a:t>Principles</a:t>
            </a:r>
          </a:p>
        </p:txBody>
      </p:sp>
      <p:sp>
        <p:nvSpPr>
          <p:cNvPr id="2" name="Right Brace 1">
            <a:extLst>
              <a:ext uri="{FF2B5EF4-FFF2-40B4-BE49-F238E27FC236}">
                <a16:creationId xmlns:a16="http://schemas.microsoft.com/office/drawing/2014/main" id="{27F2926D-44D9-574C-9A45-CDD71D8C761E}"/>
              </a:ext>
            </a:extLst>
          </p:cNvPr>
          <p:cNvSpPr/>
          <p:nvPr/>
        </p:nvSpPr>
        <p:spPr>
          <a:xfrm>
            <a:off x="8991600" y="4369437"/>
            <a:ext cx="983673" cy="20197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CE9AB312-AD5F-F646-A52F-CF1F0F8D5481}"/>
              </a:ext>
            </a:extLst>
          </p:cNvPr>
          <p:cNvSpPr txBox="1"/>
          <p:nvPr/>
        </p:nvSpPr>
        <p:spPr>
          <a:xfrm>
            <a:off x="9975273" y="4935889"/>
            <a:ext cx="1884218" cy="954107"/>
          </a:xfrm>
          <a:prstGeom prst="rect">
            <a:avLst/>
          </a:prstGeom>
          <a:noFill/>
        </p:spPr>
        <p:txBody>
          <a:bodyPr wrap="square" rtlCol="0">
            <a:spAutoFit/>
          </a:bodyPr>
          <a:lstStyle/>
          <a:p>
            <a:r>
              <a:rPr lang="en-US" sz="2800" dirty="0"/>
              <a:t>Builds Friendship</a:t>
            </a:r>
          </a:p>
        </p:txBody>
      </p:sp>
      <p:sp>
        <p:nvSpPr>
          <p:cNvPr id="12" name="Right Brace 11">
            <a:extLst>
              <a:ext uri="{FF2B5EF4-FFF2-40B4-BE49-F238E27FC236}">
                <a16:creationId xmlns:a16="http://schemas.microsoft.com/office/drawing/2014/main" id="{6AD2B82B-3266-044A-B642-FB44F2766E7F}"/>
              </a:ext>
            </a:extLst>
          </p:cNvPr>
          <p:cNvSpPr/>
          <p:nvPr/>
        </p:nvSpPr>
        <p:spPr>
          <a:xfrm>
            <a:off x="8991599" y="2327827"/>
            <a:ext cx="983673" cy="20197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214CD97-EB15-704C-B4E5-A309B21E11FE}"/>
              </a:ext>
            </a:extLst>
          </p:cNvPr>
          <p:cNvSpPr txBox="1"/>
          <p:nvPr/>
        </p:nvSpPr>
        <p:spPr>
          <a:xfrm>
            <a:off x="9975272" y="2940603"/>
            <a:ext cx="1884218" cy="954107"/>
          </a:xfrm>
          <a:prstGeom prst="rect">
            <a:avLst/>
          </a:prstGeom>
          <a:noFill/>
        </p:spPr>
        <p:txBody>
          <a:bodyPr wrap="square" rtlCol="0">
            <a:spAutoFit/>
          </a:bodyPr>
          <a:lstStyle/>
          <a:p>
            <a:r>
              <a:rPr lang="en-US" sz="2800" dirty="0"/>
              <a:t>Resolves</a:t>
            </a:r>
          </a:p>
          <a:p>
            <a:r>
              <a:rPr lang="en-US" sz="2800" dirty="0"/>
              <a:t>Conflicts</a:t>
            </a:r>
          </a:p>
        </p:txBody>
      </p:sp>
    </p:spTree>
    <p:extLst>
      <p:ext uri="{BB962C8B-B14F-4D97-AF65-F5344CB8AC3E}">
        <p14:creationId xmlns:p14="http://schemas.microsoft.com/office/powerpoint/2010/main" val="100518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2" grpId="0" animBg="1"/>
      <p:bldP spid="4" grpId="0"/>
      <p:bldP spid="12" grpId="0" animBg="1"/>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27257a35f2b_0_69"/>
          <p:cNvSpPr txBox="1">
            <a:spLocks noGrp="1"/>
          </p:cNvSpPr>
          <p:nvPr>
            <p:ph type="title"/>
          </p:nvPr>
        </p:nvSpPr>
        <p:spPr>
          <a:xfrm>
            <a:off x="448200" y="789197"/>
            <a:ext cx="5393700" cy="2074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5500" dirty="0">
                <a:solidFill>
                  <a:schemeClr val="dk2"/>
                </a:solidFill>
              </a:rPr>
              <a:t>Heart of 7 Principles</a:t>
            </a:r>
            <a:endParaRPr sz="5500" dirty="0">
              <a:solidFill>
                <a:schemeClr val="dk2"/>
              </a:solidFill>
            </a:endParaRPr>
          </a:p>
        </p:txBody>
      </p:sp>
      <p:sp>
        <p:nvSpPr>
          <p:cNvPr id="513" name="Google Shape;513;g27257a35f2b_0_69"/>
          <p:cNvSpPr txBox="1">
            <a:spLocks noGrp="1"/>
          </p:cNvSpPr>
          <p:nvPr>
            <p:ph type="body" idx="2"/>
          </p:nvPr>
        </p:nvSpPr>
        <p:spPr>
          <a:xfrm>
            <a:off x="6740300" y="633065"/>
            <a:ext cx="5279904" cy="4022061"/>
          </a:xfrm>
          <a:prstGeom prst="rect">
            <a:avLst/>
          </a:prstGeom>
        </p:spPr>
        <p:txBody>
          <a:bodyPr spcFirstLastPara="1" wrap="square" lIns="121900" tIns="121900" rIns="121900" bIns="121900" anchor="t" anchorCtr="0">
            <a:noAutofit/>
          </a:bodyPr>
          <a:lstStyle/>
          <a:p>
            <a:pPr marL="0" lvl="0" indent="0" algn="l" rtl="0">
              <a:spcBef>
                <a:spcPts val="0"/>
              </a:spcBef>
              <a:spcAft>
                <a:spcPts val="1600"/>
              </a:spcAft>
              <a:buNone/>
            </a:pPr>
            <a:r>
              <a:rPr lang="en-US" sz="3600" dirty="0"/>
              <a:t>“At the heart of the Seven Principles approach is the simple truth that </a:t>
            </a:r>
            <a:r>
              <a:rPr lang="en-US" sz="3600" b="1" u="sng" dirty="0"/>
              <a:t>happy marriages are based on a deep friendship</a:t>
            </a:r>
            <a:r>
              <a:rPr lang="en-US" sz="3600" b="1" dirty="0"/>
              <a:t>” </a:t>
            </a:r>
            <a:r>
              <a:rPr lang="en-US" sz="3600" dirty="0"/>
              <a:t>(21).</a:t>
            </a:r>
            <a:endParaRPr sz="3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D1AC-708E-E546-A50A-B64BAF9AADDA}"/>
              </a:ext>
            </a:extLst>
          </p:cNvPr>
          <p:cNvSpPr>
            <a:spLocks noGrp="1"/>
          </p:cNvSpPr>
          <p:nvPr>
            <p:ph type="ctrTitle"/>
          </p:nvPr>
        </p:nvSpPr>
        <p:spPr>
          <a:xfrm>
            <a:off x="498764" y="840300"/>
            <a:ext cx="11105536" cy="2055900"/>
          </a:xfrm>
        </p:spPr>
        <p:txBody>
          <a:bodyPr>
            <a:noAutofit/>
          </a:bodyPr>
          <a:lstStyle/>
          <a:p>
            <a:r>
              <a:rPr lang="en-US" sz="5400" dirty="0"/>
              <a:t>The Masters built a strong friendship with their spouse</a:t>
            </a:r>
            <a:br>
              <a:rPr lang="en-US" sz="5400" dirty="0"/>
            </a:br>
            <a:endParaRPr lang="en-US" sz="5400" dirty="0"/>
          </a:p>
        </p:txBody>
      </p:sp>
      <p:sp>
        <p:nvSpPr>
          <p:cNvPr id="3" name="Subtitle 2">
            <a:extLst>
              <a:ext uri="{FF2B5EF4-FFF2-40B4-BE49-F238E27FC236}">
                <a16:creationId xmlns:a16="http://schemas.microsoft.com/office/drawing/2014/main" id="{91EDB774-6572-BF49-9AD7-9CA8F2B01DFB}"/>
              </a:ext>
            </a:extLst>
          </p:cNvPr>
          <p:cNvSpPr>
            <a:spLocks noGrp="1"/>
          </p:cNvSpPr>
          <p:nvPr>
            <p:ph type="subTitle" idx="1"/>
          </p:nvPr>
        </p:nvSpPr>
        <p:spPr>
          <a:xfrm>
            <a:off x="174433" y="2850633"/>
            <a:ext cx="11754197" cy="863667"/>
          </a:xfrm>
        </p:spPr>
        <p:txBody>
          <a:bodyPr anchor="t">
            <a:noAutofit/>
          </a:bodyPr>
          <a:lstStyle/>
          <a:p>
            <a:pPr algn="ctr"/>
            <a:r>
              <a:rPr lang="en-US" sz="4400" dirty="0"/>
              <a:t>Enabled them to manage conflict better</a:t>
            </a:r>
          </a:p>
          <a:p>
            <a:endParaRPr lang="en-US" sz="4400" dirty="0"/>
          </a:p>
        </p:txBody>
      </p:sp>
      <p:sp>
        <p:nvSpPr>
          <p:cNvPr id="5" name="Google Shape;578;g2e149cffe5d_0_18">
            <a:extLst>
              <a:ext uri="{FF2B5EF4-FFF2-40B4-BE49-F238E27FC236}">
                <a16:creationId xmlns:a16="http://schemas.microsoft.com/office/drawing/2014/main" id="{7668A779-679C-B942-BF49-F8E9B64DAD8E}"/>
              </a:ext>
            </a:extLst>
          </p:cNvPr>
          <p:cNvSpPr txBox="1"/>
          <p:nvPr/>
        </p:nvSpPr>
        <p:spPr>
          <a:xfrm>
            <a:off x="7385138" y="4254150"/>
            <a:ext cx="2656637" cy="139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chemeClr val="lt1"/>
                </a:solidFill>
                <a:latin typeface="Lato"/>
                <a:ea typeface="Lato"/>
                <a:cs typeface="Lato"/>
                <a:sym typeface="Lato"/>
              </a:rPr>
              <a:t>Relational  Capital</a:t>
            </a:r>
            <a:endParaRPr sz="3600" dirty="0">
              <a:solidFill>
                <a:schemeClr val="lt1"/>
              </a:solidFill>
              <a:latin typeface="Lato"/>
              <a:ea typeface="Lato"/>
              <a:cs typeface="Lato"/>
              <a:sym typeface="Lato"/>
            </a:endParaRPr>
          </a:p>
        </p:txBody>
      </p:sp>
    </p:spTree>
    <p:extLst>
      <p:ext uri="{BB962C8B-B14F-4D97-AF65-F5344CB8AC3E}">
        <p14:creationId xmlns:p14="http://schemas.microsoft.com/office/powerpoint/2010/main" val="400151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85;g2e149cffe5d_0_37">
            <a:extLst>
              <a:ext uri="{FF2B5EF4-FFF2-40B4-BE49-F238E27FC236}">
                <a16:creationId xmlns:a16="http://schemas.microsoft.com/office/drawing/2014/main" id="{B2593636-9292-324A-B114-261AF218D5BD}"/>
              </a:ext>
            </a:extLst>
          </p:cNvPr>
          <p:cNvSpPr txBox="1">
            <a:spLocks noGrp="1"/>
          </p:cNvSpPr>
          <p:nvPr>
            <p:ph type="ctrTitle"/>
          </p:nvPr>
        </p:nvSpPr>
        <p:spPr>
          <a:xfrm>
            <a:off x="415636" y="840299"/>
            <a:ext cx="11000509" cy="2651045"/>
          </a:xfrm>
          <a:prstGeom prst="rect">
            <a:avLst/>
          </a:prstGeom>
        </p:spPr>
        <p:txBody>
          <a:bodyPr spcFirstLastPara="1" wrap="square" lIns="121900" tIns="121900" rIns="121900" bIns="121900" anchor="t" anchorCtr="0">
            <a:noAutofit/>
          </a:bodyPr>
          <a:lstStyle/>
          <a:p>
            <a:pPr marL="0" lvl="0" indent="0" rtl="0">
              <a:spcBef>
                <a:spcPts val="0"/>
              </a:spcBef>
              <a:spcAft>
                <a:spcPts val="1600"/>
              </a:spcAft>
              <a:buNone/>
            </a:pPr>
            <a:r>
              <a:rPr lang="en-US" sz="4800" dirty="0"/>
              <a:t>Gottman found that the strength of the couple’s friendship determined their ability to contain a conflict.</a:t>
            </a:r>
            <a:endParaRPr sz="4800" dirty="0"/>
          </a:p>
        </p:txBody>
      </p:sp>
    </p:spTree>
    <p:extLst>
      <p:ext uri="{BB962C8B-B14F-4D97-AF65-F5344CB8AC3E}">
        <p14:creationId xmlns:p14="http://schemas.microsoft.com/office/powerpoint/2010/main" val="15498975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B6ED-8551-E34B-9CC7-89A03AFB4D4C}"/>
              </a:ext>
            </a:extLst>
          </p:cNvPr>
          <p:cNvSpPr>
            <a:spLocks noGrp="1"/>
          </p:cNvSpPr>
          <p:nvPr>
            <p:ph type="title"/>
          </p:nvPr>
        </p:nvSpPr>
        <p:spPr>
          <a:xfrm>
            <a:off x="354000" y="2517822"/>
            <a:ext cx="5393700" cy="1757700"/>
          </a:xfrm>
        </p:spPr>
        <p:txBody>
          <a:bodyPr/>
          <a:lstStyle/>
          <a:p>
            <a:r>
              <a:rPr lang="en-US" dirty="0"/>
              <a:t>Date Nights are Important!</a:t>
            </a:r>
          </a:p>
        </p:txBody>
      </p:sp>
    </p:spTree>
    <p:extLst>
      <p:ext uri="{BB962C8B-B14F-4D97-AF65-F5344CB8AC3E}">
        <p14:creationId xmlns:p14="http://schemas.microsoft.com/office/powerpoint/2010/main" val="3759725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8FEF24-08E0-D44A-95AA-1E17CE71942C}"/>
              </a:ext>
            </a:extLst>
          </p:cNvPr>
          <p:cNvSpPr/>
          <p:nvPr/>
        </p:nvSpPr>
        <p:spPr>
          <a:xfrm>
            <a:off x="720435" y="1006081"/>
            <a:ext cx="7679925" cy="3785652"/>
          </a:xfrm>
          <a:prstGeom prst="rect">
            <a:avLst/>
          </a:prstGeom>
        </p:spPr>
        <p:txBody>
          <a:bodyPr wrap="square">
            <a:spAutoFit/>
          </a:bodyPr>
          <a:lstStyle/>
          <a:p>
            <a:pPr lvl="0">
              <a:spcBef>
                <a:spcPts val="1000"/>
              </a:spcBef>
              <a:buSzPts val="852"/>
            </a:pPr>
            <a:r>
              <a:rPr lang="en-US" sz="4800" dirty="0">
                <a:solidFill>
                  <a:schemeClr val="bg2"/>
                </a:solidFill>
              </a:rPr>
              <a:t>“There are few greater gifts a couple can give each other than the joy that comes from feeling known and understood” (57).</a:t>
            </a:r>
          </a:p>
        </p:txBody>
      </p:sp>
    </p:spTree>
    <p:extLst>
      <p:ext uri="{BB962C8B-B14F-4D97-AF65-F5344CB8AC3E}">
        <p14:creationId xmlns:p14="http://schemas.microsoft.com/office/powerpoint/2010/main" val="35809228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4" name="Google Shape;494;g27257a35f2b_0_49"/>
          <p:cNvSpPr txBox="1"/>
          <p:nvPr/>
        </p:nvSpPr>
        <p:spPr>
          <a:xfrm>
            <a:off x="6876850" y="489850"/>
            <a:ext cx="4352100" cy="10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chemeClr val="lt1"/>
                </a:solidFill>
                <a:latin typeface="Lato"/>
                <a:ea typeface="Lato"/>
                <a:cs typeface="Lato"/>
                <a:sym typeface="Lato"/>
              </a:rPr>
              <a:t>Four Horseman</a:t>
            </a:r>
            <a:endParaRPr sz="4900">
              <a:solidFill>
                <a:schemeClr val="lt1"/>
              </a:solidFill>
              <a:latin typeface="Lato"/>
              <a:ea typeface="Lato"/>
              <a:cs typeface="Lato"/>
              <a:sym typeface="Lato"/>
            </a:endParaRPr>
          </a:p>
        </p:txBody>
      </p:sp>
      <p:sp>
        <p:nvSpPr>
          <p:cNvPr id="495" name="Google Shape;495;g27257a35f2b_0_49"/>
          <p:cNvSpPr txBox="1"/>
          <p:nvPr/>
        </p:nvSpPr>
        <p:spPr>
          <a:xfrm>
            <a:off x="7054675" y="1525400"/>
            <a:ext cx="3597000" cy="2434200"/>
          </a:xfrm>
          <a:prstGeom prst="rect">
            <a:avLst/>
          </a:prstGeom>
          <a:noFill/>
          <a:ln>
            <a:noFill/>
          </a:ln>
        </p:spPr>
        <p:txBody>
          <a:bodyPr spcFirstLastPara="1" wrap="square" lIns="91425" tIns="91425" rIns="91425" bIns="91425" anchor="t" anchorCtr="0">
            <a:noAutofit/>
          </a:bodyPr>
          <a:lstStyle/>
          <a:p>
            <a:pPr marL="457200" lvl="0" indent="-450850" algn="l" rtl="0">
              <a:spcBef>
                <a:spcPts val="0"/>
              </a:spcBef>
              <a:spcAft>
                <a:spcPts val="0"/>
              </a:spcAft>
              <a:buClr>
                <a:schemeClr val="lt1"/>
              </a:buClr>
              <a:buSzPts val="3500"/>
              <a:buFont typeface="Lato"/>
              <a:buChar char="●"/>
            </a:pPr>
            <a:r>
              <a:rPr lang="en-US" sz="3500" dirty="0">
                <a:solidFill>
                  <a:schemeClr val="lt1"/>
                </a:solidFill>
                <a:latin typeface="Lato"/>
                <a:ea typeface="Lato"/>
                <a:cs typeface="Lato"/>
                <a:sym typeface="Lato"/>
              </a:rPr>
              <a:t>Criticism</a:t>
            </a:r>
            <a:endParaRPr sz="3500" dirty="0">
              <a:solidFill>
                <a:schemeClr val="lt1"/>
              </a:solidFill>
              <a:latin typeface="Lato"/>
              <a:ea typeface="Lato"/>
              <a:cs typeface="Lato"/>
              <a:sym typeface="Lato"/>
            </a:endParaRPr>
          </a:p>
          <a:p>
            <a:pPr marL="457200" lvl="0" indent="-450850" algn="l" rtl="0">
              <a:spcBef>
                <a:spcPts val="0"/>
              </a:spcBef>
              <a:spcAft>
                <a:spcPts val="0"/>
              </a:spcAft>
              <a:buClr>
                <a:schemeClr val="lt1"/>
              </a:buClr>
              <a:buSzPts val="3500"/>
              <a:buFont typeface="Lato"/>
              <a:buChar char="●"/>
            </a:pPr>
            <a:r>
              <a:rPr lang="en-US" sz="3500" dirty="0">
                <a:solidFill>
                  <a:schemeClr val="lt1"/>
                </a:solidFill>
                <a:latin typeface="Lato"/>
                <a:ea typeface="Lato"/>
                <a:cs typeface="Lato"/>
                <a:sym typeface="Lato"/>
              </a:rPr>
              <a:t>Defensiveness</a:t>
            </a:r>
            <a:endParaRPr sz="3500" dirty="0">
              <a:solidFill>
                <a:schemeClr val="lt1"/>
              </a:solidFill>
              <a:latin typeface="Lato"/>
              <a:ea typeface="Lato"/>
              <a:cs typeface="Lato"/>
              <a:sym typeface="Lato"/>
            </a:endParaRPr>
          </a:p>
          <a:p>
            <a:pPr marL="457200" lvl="0" indent="-450850" algn="l" rtl="0">
              <a:spcBef>
                <a:spcPts val="0"/>
              </a:spcBef>
              <a:spcAft>
                <a:spcPts val="0"/>
              </a:spcAft>
              <a:buClr>
                <a:schemeClr val="lt1"/>
              </a:buClr>
              <a:buSzPts val="3500"/>
              <a:buFont typeface="Lato"/>
              <a:buChar char="●"/>
            </a:pPr>
            <a:r>
              <a:rPr lang="en-US" sz="3500" dirty="0">
                <a:solidFill>
                  <a:schemeClr val="lt1"/>
                </a:solidFill>
                <a:latin typeface="Lato"/>
                <a:ea typeface="Lato"/>
                <a:cs typeface="Lato"/>
                <a:sym typeface="Lato"/>
              </a:rPr>
              <a:t>Contempt</a:t>
            </a:r>
            <a:endParaRPr sz="3500" dirty="0">
              <a:solidFill>
                <a:schemeClr val="lt1"/>
              </a:solidFill>
              <a:latin typeface="Lato"/>
              <a:ea typeface="Lato"/>
              <a:cs typeface="Lato"/>
              <a:sym typeface="Lato"/>
            </a:endParaRPr>
          </a:p>
          <a:p>
            <a:pPr marL="457200" lvl="0" indent="-450850" algn="l" rtl="0">
              <a:spcBef>
                <a:spcPts val="0"/>
              </a:spcBef>
              <a:spcAft>
                <a:spcPts val="0"/>
              </a:spcAft>
              <a:buClr>
                <a:schemeClr val="lt1"/>
              </a:buClr>
              <a:buSzPts val="3500"/>
              <a:buFont typeface="Lato"/>
              <a:buChar char="●"/>
            </a:pPr>
            <a:r>
              <a:rPr lang="en-US" sz="3500" dirty="0">
                <a:solidFill>
                  <a:schemeClr val="lt1"/>
                </a:solidFill>
                <a:latin typeface="Lato"/>
                <a:ea typeface="Lato"/>
                <a:cs typeface="Lato"/>
                <a:sym typeface="Lato"/>
              </a:rPr>
              <a:t>Stonewalling</a:t>
            </a:r>
            <a:endParaRPr sz="3500" dirty="0">
              <a:solidFill>
                <a:schemeClr val="lt1"/>
              </a:solidFill>
              <a:latin typeface="Lato"/>
              <a:ea typeface="Lato"/>
              <a:cs typeface="Lato"/>
              <a:sym typeface="Lato"/>
            </a:endParaRPr>
          </a:p>
        </p:txBody>
      </p:sp>
      <p:sp>
        <p:nvSpPr>
          <p:cNvPr id="8" name="Google Shape;492;g27257a35f2b_0_49">
            <a:extLst>
              <a:ext uri="{FF2B5EF4-FFF2-40B4-BE49-F238E27FC236}">
                <a16:creationId xmlns:a16="http://schemas.microsoft.com/office/drawing/2014/main" id="{19BD2868-5BC5-CA40-8886-43A033FF78F1}"/>
              </a:ext>
            </a:extLst>
          </p:cNvPr>
          <p:cNvSpPr txBox="1">
            <a:spLocks noGrp="1"/>
          </p:cNvSpPr>
          <p:nvPr>
            <p:ph type="title"/>
          </p:nvPr>
        </p:nvSpPr>
        <p:spPr>
          <a:xfrm>
            <a:off x="447675" y="788988"/>
            <a:ext cx="5394325" cy="2074862"/>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dirty="0">
                <a:solidFill>
                  <a:schemeClr val="dk2"/>
                </a:solidFill>
              </a:rPr>
              <a:t>Relationship Destroyers</a:t>
            </a:r>
            <a:endParaRPr sz="6000" dirty="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d168542e18_0_6"/>
          <p:cNvSpPr txBox="1">
            <a:spLocks noGrp="1"/>
          </p:cNvSpPr>
          <p:nvPr>
            <p:ph type="body" idx="2"/>
          </p:nvPr>
        </p:nvSpPr>
        <p:spPr>
          <a:xfrm>
            <a:off x="6378750" y="965550"/>
            <a:ext cx="5393700" cy="4926900"/>
          </a:xfrm>
          <a:prstGeom prst="rect">
            <a:avLst/>
          </a:prstGeom>
        </p:spPr>
        <p:txBody>
          <a:bodyPr spcFirstLastPara="1" wrap="square" lIns="121900" tIns="121900" rIns="121900" bIns="121900" anchor="t" anchorCtr="0">
            <a:normAutofit/>
          </a:bodyPr>
          <a:lstStyle/>
          <a:p>
            <a:pPr marL="457200" lvl="0" indent="-488950" algn="l" rtl="0">
              <a:spcBef>
                <a:spcPts val="0"/>
              </a:spcBef>
              <a:spcAft>
                <a:spcPts val="0"/>
              </a:spcAft>
              <a:buSzPts val="4100"/>
              <a:buChar char="●"/>
            </a:pPr>
            <a:r>
              <a:rPr lang="en-US" sz="4100"/>
              <a:t>Biblical Context of Marriage</a:t>
            </a:r>
            <a:endParaRPr sz="4100"/>
          </a:p>
        </p:txBody>
      </p:sp>
      <p:sp>
        <p:nvSpPr>
          <p:cNvPr id="125" name="Google Shape;125;g2d168542e18_0_6"/>
          <p:cNvSpPr txBox="1">
            <a:spLocks noGrp="1"/>
          </p:cNvSpPr>
          <p:nvPr>
            <p:ph type="title"/>
          </p:nvPr>
        </p:nvSpPr>
        <p:spPr>
          <a:xfrm>
            <a:off x="448200" y="789197"/>
            <a:ext cx="5393700" cy="2074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t>What I’ll cover</a:t>
            </a:r>
            <a:endParaRPr sz="6000"/>
          </a:p>
        </p:txBody>
      </p:sp>
      <p:sp>
        <p:nvSpPr>
          <p:cNvPr id="127" name="Google Shape;127;g2d168542e18_0_6"/>
          <p:cNvSpPr txBox="1">
            <a:spLocks noGrp="1"/>
          </p:cNvSpPr>
          <p:nvPr>
            <p:ph type="body" idx="2"/>
          </p:nvPr>
        </p:nvSpPr>
        <p:spPr>
          <a:xfrm>
            <a:off x="6378750" y="965550"/>
            <a:ext cx="5393700" cy="4926900"/>
          </a:xfrm>
          <a:prstGeom prst="rect">
            <a:avLst/>
          </a:prstGeom>
        </p:spPr>
        <p:txBody>
          <a:bodyPr spcFirstLastPara="1" wrap="square" lIns="121900" tIns="121900" rIns="121900" bIns="121900" anchor="t" anchorCtr="0">
            <a:normAutofit/>
          </a:bodyPr>
          <a:lstStyle/>
          <a:p>
            <a:pPr marL="457200" lvl="0" indent="-488950" algn="l" rtl="0">
              <a:spcBef>
                <a:spcPts val="0"/>
              </a:spcBef>
              <a:spcAft>
                <a:spcPts val="0"/>
              </a:spcAft>
              <a:buSzPts val="4100"/>
              <a:buChar char="●"/>
            </a:pPr>
            <a:r>
              <a:rPr lang="en-US" sz="4100"/>
              <a:t>Biblical Context of Marriage &amp; the Implications</a:t>
            </a:r>
            <a:endParaRPr sz="41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D1AC-708E-E546-A50A-B64BAF9AADDA}"/>
              </a:ext>
            </a:extLst>
          </p:cNvPr>
          <p:cNvSpPr>
            <a:spLocks noGrp="1"/>
          </p:cNvSpPr>
          <p:nvPr>
            <p:ph type="ctrTitle"/>
          </p:nvPr>
        </p:nvSpPr>
        <p:spPr>
          <a:xfrm>
            <a:off x="498764" y="840300"/>
            <a:ext cx="11105536" cy="2055900"/>
          </a:xfrm>
        </p:spPr>
        <p:txBody>
          <a:bodyPr>
            <a:noAutofit/>
          </a:bodyPr>
          <a:lstStyle/>
          <a:p>
            <a:r>
              <a:rPr lang="en-US" sz="5400" dirty="0"/>
              <a:t>The Disasters allowed the 4 Horseman into their Relationship</a:t>
            </a:r>
            <a:br>
              <a:rPr lang="en-US" sz="5400" dirty="0"/>
            </a:br>
            <a:endParaRPr lang="en-US" sz="5400" dirty="0"/>
          </a:p>
        </p:txBody>
      </p:sp>
    </p:spTree>
    <p:extLst>
      <p:ext uri="{BB962C8B-B14F-4D97-AF65-F5344CB8AC3E}">
        <p14:creationId xmlns:p14="http://schemas.microsoft.com/office/powerpoint/2010/main" val="2034726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g2e149cffe5d_0_90"/>
          <p:cNvSpPr txBox="1">
            <a:spLocks noGrp="1"/>
          </p:cNvSpPr>
          <p:nvPr>
            <p:ph type="title"/>
          </p:nvPr>
        </p:nvSpPr>
        <p:spPr>
          <a:xfrm>
            <a:off x="404400" y="548767"/>
            <a:ext cx="5431135" cy="852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5000" dirty="0"/>
              <a:t>Second Principle</a:t>
            </a:r>
            <a:endParaRPr sz="5000" dirty="0"/>
          </a:p>
        </p:txBody>
      </p:sp>
      <p:sp>
        <p:nvSpPr>
          <p:cNvPr id="623" name="Google Shape;623;g2e149cffe5d_0_90"/>
          <p:cNvSpPr txBox="1"/>
          <p:nvPr/>
        </p:nvSpPr>
        <p:spPr>
          <a:xfrm>
            <a:off x="404400" y="2214219"/>
            <a:ext cx="9137100" cy="13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chemeClr val="dk2"/>
                </a:solidFill>
                <a:latin typeface="Lato"/>
                <a:ea typeface="Lato"/>
                <a:cs typeface="Lato"/>
                <a:sym typeface="Lato"/>
              </a:rPr>
              <a:t>Choosing to focus on your partner's positive qualities</a:t>
            </a:r>
            <a:endParaRPr sz="4000" dirty="0">
              <a:solidFill>
                <a:schemeClr val="dk2"/>
              </a:solidFill>
              <a:latin typeface="Lato"/>
              <a:ea typeface="Lato"/>
              <a:cs typeface="Lato"/>
              <a:sym typeface="Lato"/>
            </a:endParaRPr>
          </a:p>
        </p:txBody>
      </p:sp>
      <p:sp>
        <p:nvSpPr>
          <p:cNvPr id="624" name="Google Shape;624;g2e149cffe5d_0_90"/>
          <p:cNvSpPr txBox="1"/>
          <p:nvPr/>
        </p:nvSpPr>
        <p:spPr>
          <a:xfrm>
            <a:off x="404400" y="3652319"/>
            <a:ext cx="10958400" cy="8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chemeClr val="dk2"/>
                </a:solidFill>
                <a:latin typeface="Lato"/>
                <a:ea typeface="Lato"/>
                <a:cs typeface="Lato"/>
                <a:sym typeface="Lato"/>
              </a:rPr>
              <a:t>Rather than their irritating personality traits</a:t>
            </a:r>
            <a:endParaRPr sz="4000" dirty="0">
              <a:solidFill>
                <a:schemeClr val="dk2"/>
              </a:solidFill>
              <a:latin typeface="Lato"/>
              <a:ea typeface="Lato"/>
              <a:cs typeface="Lato"/>
              <a:sym typeface="Lato"/>
            </a:endParaRPr>
          </a:p>
        </p:txBody>
      </p:sp>
      <p:sp>
        <p:nvSpPr>
          <p:cNvPr id="626" name="Google Shape;626;g2e149cffe5d_0_90"/>
          <p:cNvSpPr txBox="1"/>
          <p:nvPr/>
        </p:nvSpPr>
        <p:spPr>
          <a:xfrm>
            <a:off x="404400" y="4571719"/>
            <a:ext cx="10958400" cy="168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chemeClr val="dk2"/>
                </a:solidFill>
                <a:latin typeface="Lato"/>
                <a:ea typeface="Lato"/>
                <a:cs typeface="Lato"/>
                <a:sym typeface="Lato"/>
              </a:rPr>
              <a:t>These are 2 of the most crucial elements in a rewarding  and long-lasting marriage!</a:t>
            </a:r>
            <a:endParaRPr sz="4000" dirty="0">
              <a:solidFill>
                <a:schemeClr val="dk2"/>
              </a:solidFill>
              <a:latin typeface="Lato"/>
              <a:ea typeface="Lato"/>
              <a:cs typeface="Lato"/>
              <a:sym typeface="Lato"/>
            </a:endParaRPr>
          </a:p>
        </p:txBody>
      </p:sp>
      <p:sp>
        <p:nvSpPr>
          <p:cNvPr id="7" name="Google Shape;622;g2e149cffe5d_0_90">
            <a:extLst>
              <a:ext uri="{FF2B5EF4-FFF2-40B4-BE49-F238E27FC236}">
                <a16:creationId xmlns:a16="http://schemas.microsoft.com/office/drawing/2014/main" id="{E13CD44F-FD5D-DA47-AE05-A15600F8D2AC}"/>
              </a:ext>
            </a:extLst>
          </p:cNvPr>
          <p:cNvSpPr txBox="1">
            <a:spLocks/>
          </p:cNvSpPr>
          <p:nvPr/>
        </p:nvSpPr>
        <p:spPr>
          <a:xfrm>
            <a:off x="404400" y="1237325"/>
            <a:ext cx="7991456" cy="852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9pPr>
          </a:lstStyle>
          <a:p>
            <a:pPr>
              <a:buSzPts val="990"/>
            </a:pPr>
            <a:r>
              <a:rPr lang="en-US" dirty="0"/>
              <a:t>Nurture Fondness &amp; Admiration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 grpId="0"/>
      <p:bldP spid="62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g2e149cffe5d_0_90"/>
          <p:cNvSpPr txBox="1">
            <a:spLocks noGrp="1"/>
          </p:cNvSpPr>
          <p:nvPr>
            <p:ph type="title"/>
          </p:nvPr>
        </p:nvSpPr>
        <p:spPr>
          <a:xfrm>
            <a:off x="404400" y="548767"/>
            <a:ext cx="5431135" cy="852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5000" dirty="0"/>
              <a:t>Second Principle</a:t>
            </a:r>
            <a:endParaRPr sz="5000" dirty="0"/>
          </a:p>
        </p:txBody>
      </p:sp>
      <p:sp>
        <p:nvSpPr>
          <p:cNvPr id="623" name="Google Shape;623;g2e149cffe5d_0_90"/>
          <p:cNvSpPr txBox="1"/>
          <p:nvPr/>
        </p:nvSpPr>
        <p:spPr>
          <a:xfrm>
            <a:off x="404400" y="2214219"/>
            <a:ext cx="9137100" cy="13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chemeClr val="dk2"/>
                </a:solidFill>
                <a:latin typeface="Lato"/>
                <a:ea typeface="Lato"/>
                <a:cs typeface="Lato"/>
                <a:sym typeface="Lato"/>
              </a:rPr>
              <a:t>Choosing to focus on your partner's positive qualities</a:t>
            </a:r>
            <a:endParaRPr sz="4000" dirty="0">
              <a:solidFill>
                <a:schemeClr val="dk2"/>
              </a:solidFill>
              <a:latin typeface="Lato"/>
              <a:ea typeface="Lato"/>
              <a:cs typeface="Lato"/>
              <a:sym typeface="Lato"/>
            </a:endParaRPr>
          </a:p>
        </p:txBody>
      </p:sp>
      <p:sp>
        <p:nvSpPr>
          <p:cNvPr id="624" name="Google Shape;624;g2e149cffe5d_0_90"/>
          <p:cNvSpPr txBox="1"/>
          <p:nvPr/>
        </p:nvSpPr>
        <p:spPr>
          <a:xfrm>
            <a:off x="404400" y="3652319"/>
            <a:ext cx="10958400" cy="8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chemeClr val="dk2"/>
                </a:solidFill>
                <a:latin typeface="Lato"/>
                <a:ea typeface="Lato"/>
                <a:cs typeface="Lato"/>
                <a:sym typeface="Lato"/>
              </a:rPr>
              <a:t>Rather than their irritating personality traits</a:t>
            </a:r>
            <a:endParaRPr sz="4000" dirty="0">
              <a:solidFill>
                <a:schemeClr val="dk2"/>
              </a:solidFill>
              <a:latin typeface="Lato"/>
              <a:ea typeface="Lato"/>
              <a:cs typeface="Lato"/>
              <a:sym typeface="Lato"/>
            </a:endParaRPr>
          </a:p>
        </p:txBody>
      </p:sp>
      <p:sp>
        <p:nvSpPr>
          <p:cNvPr id="7" name="Google Shape;622;g2e149cffe5d_0_90">
            <a:extLst>
              <a:ext uri="{FF2B5EF4-FFF2-40B4-BE49-F238E27FC236}">
                <a16:creationId xmlns:a16="http://schemas.microsoft.com/office/drawing/2014/main" id="{E13CD44F-FD5D-DA47-AE05-A15600F8D2AC}"/>
              </a:ext>
            </a:extLst>
          </p:cNvPr>
          <p:cNvSpPr txBox="1">
            <a:spLocks/>
          </p:cNvSpPr>
          <p:nvPr/>
        </p:nvSpPr>
        <p:spPr>
          <a:xfrm>
            <a:off x="404400" y="1237325"/>
            <a:ext cx="7991456" cy="852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000"/>
              <a:buFont typeface="Raleway"/>
              <a:buNone/>
              <a:defRPr sz="4000" b="1" i="0" u="none" strike="noStrike" cap="none">
                <a:solidFill>
                  <a:schemeClr val="dk2"/>
                </a:solidFill>
                <a:latin typeface="Raleway"/>
                <a:ea typeface="Raleway"/>
                <a:cs typeface="Raleway"/>
                <a:sym typeface="Raleway"/>
              </a:defRPr>
            </a:lvl9pPr>
          </a:lstStyle>
          <a:p>
            <a:pPr>
              <a:buSzPts val="990"/>
            </a:pPr>
            <a:r>
              <a:rPr lang="en-US" dirty="0"/>
              <a:t>Nurture Fondness &amp; Admiration</a:t>
            </a:r>
          </a:p>
        </p:txBody>
      </p:sp>
      <p:sp>
        <p:nvSpPr>
          <p:cNvPr id="8" name="Google Shape;635;g272a27e0fbb_0_9">
            <a:extLst>
              <a:ext uri="{FF2B5EF4-FFF2-40B4-BE49-F238E27FC236}">
                <a16:creationId xmlns:a16="http://schemas.microsoft.com/office/drawing/2014/main" id="{821CA25E-D5E6-904C-8F97-EAFED90FA669}"/>
              </a:ext>
            </a:extLst>
          </p:cNvPr>
          <p:cNvSpPr txBox="1"/>
          <p:nvPr/>
        </p:nvSpPr>
        <p:spPr>
          <a:xfrm>
            <a:off x="404400" y="4942869"/>
            <a:ext cx="10958400" cy="8717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chemeClr val="dk2"/>
                </a:solidFill>
                <a:latin typeface="Lato"/>
                <a:ea typeface="Lato"/>
                <a:cs typeface="Lato"/>
                <a:sym typeface="Lato"/>
              </a:rPr>
              <a:t>This will guard against the 4 Horseman!</a:t>
            </a:r>
            <a:endParaRPr sz="4800" dirty="0">
              <a:solidFill>
                <a:schemeClr val="dk2"/>
              </a:solidFill>
              <a:latin typeface="Lato"/>
              <a:ea typeface="Lato"/>
              <a:cs typeface="Lato"/>
              <a:sym typeface="Lato"/>
            </a:endParaRPr>
          </a:p>
        </p:txBody>
      </p:sp>
    </p:spTree>
    <p:extLst>
      <p:ext uri="{BB962C8B-B14F-4D97-AF65-F5344CB8AC3E}">
        <p14:creationId xmlns:p14="http://schemas.microsoft.com/office/powerpoint/2010/main" val="12994270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g272a27e0fbb_0_17"/>
          <p:cNvSpPr txBox="1">
            <a:spLocks noGrp="1"/>
          </p:cNvSpPr>
          <p:nvPr>
            <p:ph type="title"/>
          </p:nvPr>
        </p:nvSpPr>
        <p:spPr>
          <a:xfrm>
            <a:off x="583525" y="548775"/>
            <a:ext cx="2929200" cy="852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5000"/>
              <a:t>Biblical!</a:t>
            </a:r>
            <a:endParaRPr sz="5000"/>
          </a:p>
        </p:txBody>
      </p:sp>
      <p:sp>
        <p:nvSpPr>
          <p:cNvPr id="641" name="Google Shape;641;g272a27e0fbb_0_17"/>
          <p:cNvSpPr txBox="1"/>
          <p:nvPr/>
        </p:nvSpPr>
        <p:spPr>
          <a:xfrm>
            <a:off x="589350" y="2219100"/>
            <a:ext cx="11175900" cy="2419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4400">
                <a:solidFill>
                  <a:schemeClr val="dk2"/>
                </a:solidFill>
              </a:rPr>
              <a:t>Romans 12:10</a:t>
            </a:r>
            <a:endParaRPr sz="4400">
              <a:solidFill>
                <a:schemeClr val="dk2"/>
              </a:solidFill>
            </a:endParaRPr>
          </a:p>
          <a:p>
            <a:pPr marL="0" lvl="0" indent="0" algn="l" rtl="0">
              <a:lnSpc>
                <a:spcPct val="115000"/>
              </a:lnSpc>
              <a:spcBef>
                <a:spcPts val="0"/>
              </a:spcBef>
              <a:spcAft>
                <a:spcPts val="0"/>
              </a:spcAft>
              <a:buNone/>
            </a:pPr>
            <a:r>
              <a:rPr lang="en-US" sz="4400">
                <a:solidFill>
                  <a:schemeClr val="dk2"/>
                </a:solidFill>
              </a:rPr>
              <a:t>Love each other with genuine affection, and take delight in honoring each other.</a:t>
            </a:r>
            <a:endParaRPr sz="4400">
              <a:solidFill>
                <a:schemeClr val="dk2"/>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g272a27e0fbb_0_25"/>
          <p:cNvSpPr txBox="1">
            <a:spLocks noGrp="1"/>
          </p:cNvSpPr>
          <p:nvPr>
            <p:ph type="title"/>
          </p:nvPr>
        </p:nvSpPr>
        <p:spPr>
          <a:xfrm>
            <a:off x="404400" y="548767"/>
            <a:ext cx="11360700" cy="8529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7 Week Course in Fondness &amp; Admiration</a:t>
            </a:r>
            <a:endParaRPr/>
          </a:p>
        </p:txBody>
      </p:sp>
      <p:sp>
        <p:nvSpPr>
          <p:cNvPr id="649" name="Google Shape;649;g272a27e0fbb_0_25"/>
          <p:cNvSpPr txBox="1"/>
          <p:nvPr/>
        </p:nvSpPr>
        <p:spPr>
          <a:xfrm>
            <a:off x="404400" y="1401675"/>
            <a:ext cx="10453500" cy="458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3600" dirty="0">
                <a:solidFill>
                  <a:schemeClr val="dk2"/>
                </a:solidFill>
                <a:latin typeface="Calibri"/>
                <a:ea typeface="Calibri"/>
                <a:cs typeface="Calibri"/>
                <a:sym typeface="Calibri"/>
              </a:rPr>
              <a:t>This exercise is designed to get you into the habit of cherishing your partner. If you are angry, stressed, or feeling distant from your spouse, you may tend to focus on his or her negative characteristics. This leads to distress-maintaining thoughts, which in turn leaves you feeling even more distant and isolated in your marriage (81).</a:t>
            </a:r>
            <a:endParaRPr sz="3600" dirty="0">
              <a:solidFill>
                <a:schemeClr val="dk2"/>
              </a:solidFill>
            </a:endParaRPr>
          </a:p>
          <a:p>
            <a:pPr marL="0" lvl="0" indent="0" algn="l" rtl="0">
              <a:spcBef>
                <a:spcPts val="0"/>
              </a:spcBef>
              <a:spcAft>
                <a:spcPts val="0"/>
              </a:spcAft>
              <a:buNone/>
            </a:pPr>
            <a:endParaRPr sz="3600" dirty="0">
              <a:solidFill>
                <a:schemeClr val="dk2"/>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272a27e0fbb_0_31"/>
          <p:cNvSpPr txBox="1">
            <a:spLocks noGrp="1"/>
          </p:cNvSpPr>
          <p:nvPr>
            <p:ph type="title"/>
          </p:nvPr>
        </p:nvSpPr>
        <p:spPr>
          <a:xfrm>
            <a:off x="404400" y="548767"/>
            <a:ext cx="11360700" cy="8529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7 Week Course in Fondness &amp; Admiration</a:t>
            </a:r>
            <a:endParaRPr/>
          </a:p>
        </p:txBody>
      </p:sp>
      <p:sp>
        <p:nvSpPr>
          <p:cNvPr id="656" name="Google Shape;656;g272a27e0fbb_0_31"/>
          <p:cNvSpPr txBox="1"/>
          <p:nvPr/>
        </p:nvSpPr>
        <p:spPr>
          <a:xfrm>
            <a:off x="404400" y="1401675"/>
            <a:ext cx="9890700" cy="148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3600">
                <a:solidFill>
                  <a:schemeClr val="dk2"/>
                </a:solidFill>
                <a:latin typeface="Calibri"/>
                <a:ea typeface="Calibri"/>
                <a:cs typeface="Calibri"/>
                <a:sym typeface="Calibri"/>
              </a:rPr>
              <a:t>For each day there is a positive statement, or thought, followed by a task.</a:t>
            </a:r>
            <a:endParaRPr sz="3600">
              <a:solidFill>
                <a:schemeClr val="dk2"/>
              </a:solidFill>
            </a:endParaRPr>
          </a:p>
          <a:p>
            <a:pPr marL="0" lvl="0" indent="0" algn="l" rtl="0">
              <a:spcBef>
                <a:spcPts val="0"/>
              </a:spcBef>
              <a:spcAft>
                <a:spcPts val="0"/>
              </a:spcAft>
              <a:buNone/>
            </a:pPr>
            <a:endParaRPr sz="3600">
              <a:solidFill>
                <a:schemeClr val="dk2"/>
              </a:solidFill>
              <a:latin typeface="Lato"/>
              <a:ea typeface="Lato"/>
              <a:cs typeface="Lato"/>
              <a:sym typeface="Lato"/>
            </a:endParaRPr>
          </a:p>
        </p:txBody>
      </p:sp>
      <p:sp>
        <p:nvSpPr>
          <p:cNvPr id="657" name="Google Shape;657;g272a27e0fbb_0_31"/>
          <p:cNvSpPr txBox="1"/>
          <p:nvPr/>
        </p:nvSpPr>
        <p:spPr>
          <a:xfrm>
            <a:off x="483125" y="2769600"/>
            <a:ext cx="9890700" cy="362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3600">
                <a:solidFill>
                  <a:schemeClr val="dk2"/>
                </a:solidFill>
                <a:latin typeface="Calibri"/>
                <a:ea typeface="Calibri"/>
                <a:cs typeface="Calibri"/>
                <a:sym typeface="Calibri"/>
              </a:rPr>
              <a:t>For example:  </a:t>
            </a:r>
            <a:endParaRPr sz="3600">
              <a:solidFill>
                <a:schemeClr val="dk2"/>
              </a:solidFill>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r>
              <a:rPr lang="en-US" sz="3600">
                <a:solidFill>
                  <a:schemeClr val="dk2"/>
                </a:solidFill>
                <a:latin typeface="Calibri"/>
                <a:ea typeface="Calibri"/>
                <a:cs typeface="Calibri"/>
                <a:sym typeface="Calibri"/>
              </a:rPr>
              <a:t>Monday</a:t>
            </a:r>
            <a:endParaRPr sz="3600">
              <a:solidFill>
                <a:schemeClr val="dk2"/>
              </a:solidFill>
              <a:latin typeface="Calibri"/>
              <a:ea typeface="Calibri"/>
              <a:cs typeface="Calibri"/>
              <a:sym typeface="Calibri"/>
            </a:endParaRPr>
          </a:p>
          <a:p>
            <a:pPr marL="457200" lvl="0" indent="-457200" algn="l" rtl="0">
              <a:lnSpc>
                <a:spcPct val="115000"/>
              </a:lnSpc>
              <a:spcBef>
                <a:spcPts val="0"/>
              </a:spcBef>
              <a:spcAft>
                <a:spcPts val="0"/>
              </a:spcAft>
              <a:buClr>
                <a:schemeClr val="dk2"/>
              </a:buClr>
              <a:buSzPts val="3600"/>
              <a:buFont typeface="Calibri"/>
              <a:buChar char="●"/>
            </a:pPr>
            <a:r>
              <a:rPr lang="en-US" sz="3600">
                <a:solidFill>
                  <a:schemeClr val="dk2"/>
                </a:solidFill>
                <a:latin typeface="Calibri"/>
                <a:ea typeface="Calibri"/>
                <a:cs typeface="Calibri"/>
                <a:sym typeface="Calibri"/>
              </a:rPr>
              <a:t>Thought: I am genuinely fond of my partner.</a:t>
            </a:r>
            <a:endParaRPr sz="3600">
              <a:solidFill>
                <a:schemeClr val="dk2"/>
              </a:solidFill>
              <a:latin typeface="Calibri"/>
              <a:ea typeface="Calibri"/>
              <a:cs typeface="Calibri"/>
              <a:sym typeface="Calibri"/>
            </a:endParaRPr>
          </a:p>
          <a:p>
            <a:pPr marL="457200" lvl="0" indent="-457200" algn="l" rtl="0">
              <a:lnSpc>
                <a:spcPct val="115000"/>
              </a:lnSpc>
              <a:spcBef>
                <a:spcPts val="0"/>
              </a:spcBef>
              <a:spcAft>
                <a:spcPts val="0"/>
              </a:spcAft>
              <a:buClr>
                <a:schemeClr val="dk2"/>
              </a:buClr>
              <a:buSzPts val="3600"/>
              <a:buFont typeface="Calibri"/>
              <a:buChar char="●"/>
            </a:pPr>
            <a:r>
              <a:rPr lang="en-US" sz="3600">
                <a:solidFill>
                  <a:schemeClr val="dk2"/>
                </a:solidFill>
                <a:latin typeface="Calibri"/>
                <a:ea typeface="Calibri"/>
                <a:cs typeface="Calibri"/>
                <a:sym typeface="Calibri"/>
              </a:rPr>
              <a:t>Task: List one characteristic you find endearing and lovable.</a:t>
            </a:r>
            <a:endParaRPr sz="3600">
              <a:solidFill>
                <a:schemeClr val="dk2"/>
              </a:solidFill>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endParaRPr sz="3600">
              <a:solidFill>
                <a:schemeClr val="dk2"/>
              </a:solidFill>
              <a:latin typeface="Calibri"/>
              <a:ea typeface="Calibri"/>
              <a:cs typeface="Calibri"/>
              <a:sym typeface="Calibri"/>
            </a:endParaRPr>
          </a:p>
          <a:p>
            <a:pPr marL="0" lvl="0" indent="0" algn="l" rtl="0">
              <a:spcBef>
                <a:spcPts val="0"/>
              </a:spcBef>
              <a:spcAft>
                <a:spcPts val="0"/>
              </a:spcAft>
              <a:buNone/>
            </a:pPr>
            <a:endParaRPr sz="3600">
              <a:solidFill>
                <a:schemeClr val="dk2"/>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272a27e0fbb_0_38"/>
          <p:cNvSpPr txBox="1">
            <a:spLocks noGrp="1"/>
          </p:cNvSpPr>
          <p:nvPr>
            <p:ph type="title"/>
          </p:nvPr>
        </p:nvSpPr>
        <p:spPr>
          <a:xfrm>
            <a:off x="404400" y="548767"/>
            <a:ext cx="11360700" cy="8529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7 Week Course in Fondness &amp; Admiration</a:t>
            </a:r>
            <a:endParaRPr/>
          </a:p>
        </p:txBody>
      </p:sp>
      <p:sp>
        <p:nvSpPr>
          <p:cNvPr id="664" name="Google Shape;664;g272a27e0fbb_0_38"/>
          <p:cNvSpPr txBox="1"/>
          <p:nvPr/>
        </p:nvSpPr>
        <p:spPr>
          <a:xfrm>
            <a:off x="404400" y="1401675"/>
            <a:ext cx="9890700" cy="148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3600">
                <a:solidFill>
                  <a:schemeClr val="dk2"/>
                </a:solidFill>
                <a:latin typeface="Calibri"/>
                <a:ea typeface="Calibri"/>
                <a:cs typeface="Calibri"/>
                <a:sym typeface="Calibri"/>
              </a:rPr>
              <a:t>For each day there is a positive statement, or thought, followed by a task.</a:t>
            </a:r>
            <a:endParaRPr sz="3600">
              <a:solidFill>
                <a:schemeClr val="dk2"/>
              </a:solidFill>
            </a:endParaRPr>
          </a:p>
          <a:p>
            <a:pPr marL="0" lvl="0" indent="0" algn="l" rtl="0">
              <a:spcBef>
                <a:spcPts val="0"/>
              </a:spcBef>
              <a:spcAft>
                <a:spcPts val="0"/>
              </a:spcAft>
              <a:buNone/>
            </a:pPr>
            <a:endParaRPr sz="3600">
              <a:solidFill>
                <a:schemeClr val="dk2"/>
              </a:solidFill>
              <a:latin typeface="Lato"/>
              <a:ea typeface="Lato"/>
              <a:cs typeface="Lato"/>
              <a:sym typeface="Lato"/>
            </a:endParaRPr>
          </a:p>
        </p:txBody>
      </p:sp>
      <p:sp>
        <p:nvSpPr>
          <p:cNvPr id="665" name="Google Shape;665;g272a27e0fbb_0_38"/>
          <p:cNvSpPr txBox="1"/>
          <p:nvPr/>
        </p:nvSpPr>
        <p:spPr>
          <a:xfrm>
            <a:off x="483125" y="2769600"/>
            <a:ext cx="11174700" cy="362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3600">
                <a:solidFill>
                  <a:schemeClr val="dk2"/>
                </a:solidFill>
                <a:latin typeface="Calibri"/>
                <a:ea typeface="Calibri"/>
                <a:cs typeface="Calibri"/>
                <a:sym typeface="Calibri"/>
              </a:rPr>
              <a:t>For example:  </a:t>
            </a:r>
            <a:endParaRPr sz="3600">
              <a:solidFill>
                <a:schemeClr val="dk2"/>
              </a:solidFill>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r>
              <a:rPr lang="en-US" sz="3600">
                <a:solidFill>
                  <a:schemeClr val="dk2"/>
                </a:solidFill>
                <a:latin typeface="Calibri"/>
                <a:ea typeface="Calibri"/>
                <a:cs typeface="Calibri"/>
                <a:sym typeface="Calibri"/>
              </a:rPr>
              <a:t>Tuesday</a:t>
            </a:r>
            <a:endParaRPr sz="3600">
              <a:solidFill>
                <a:schemeClr val="dk2"/>
              </a:solidFill>
              <a:latin typeface="Calibri"/>
              <a:ea typeface="Calibri"/>
              <a:cs typeface="Calibri"/>
              <a:sym typeface="Calibri"/>
            </a:endParaRPr>
          </a:p>
          <a:p>
            <a:pPr marL="457200" lvl="0" indent="-457200" algn="l" rtl="0">
              <a:lnSpc>
                <a:spcPct val="115000"/>
              </a:lnSpc>
              <a:spcBef>
                <a:spcPts val="0"/>
              </a:spcBef>
              <a:spcAft>
                <a:spcPts val="0"/>
              </a:spcAft>
              <a:buClr>
                <a:schemeClr val="dk2"/>
              </a:buClr>
              <a:buSzPts val="3600"/>
              <a:buFont typeface="Calibri"/>
              <a:buChar char="●"/>
            </a:pPr>
            <a:r>
              <a:rPr lang="en-US" sz="3600">
                <a:solidFill>
                  <a:schemeClr val="dk2"/>
                </a:solidFill>
                <a:latin typeface="Calibri"/>
                <a:ea typeface="Calibri"/>
                <a:cs typeface="Calibri"/>
                <a:sym typeface="Calibri"/>
              </a:rPr>
              <a:t>Thought: I can easily speak of the good times in our marriage.</a:t>
            </a:r>
            <a:endParaRPr sz="3600">
              <a:solidFill>
                <a:schemeClr val="dk2"/>
              </a:solidFill>
              <a:latin typeface="Calibri"/>
              <a:ea typeface="Calibri"/>
              <a:cs typeface="Calibri"/>
              <a:sym typeface="Calibri"/>
            </a:endParaRPr>
          </a:p>
          <a:p>
            <a:pPr marL="457200" lvl="0" indent="-457200" algn="l" rtl="0">
              <a:lnSpc>
                <a:spcPct val="115000"/>
              </a:lnSpc>
              <a:spcBef>
                <a:spcPts val="0"/>
              </a:spcBef>
              <a:spcAft>
                <a:spcPts val="0"/>
              </a:spcAft>
              <a:buClr>
                <a:schemeClr val="dk2"/>
              </a:buClr>
              <a:buSzPts val="3600"/>
              <a:buFont typeface="Calibri"/>
              <a:buChar char="●"/>
            </a:pPr>
            <a:r>
              <a:rPr lang="en-US" sz="3600">
                <a:solidFill>
                  <a:schemeClr val="dk2"/>
                </a:solidFill>
                <a:latin typeface="Calibri"/>
                <a:ea typeface="Calibri"/>
                <a:cs typeface="Calibri"/>
                <a:sym typeface="Calibri"/>
              </a:rPr>
              <a:t>Task: Pick one good time &amp; write a sentence about it</a:t>
            </a:r>
            <a:endParaRPr sz="3600">
              <a:solidFill>
                <a:schemeClr val="dk2"/>
              </a:solidFill>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endParaRPr sz="3600">
              <a:solidFill>
                <a:schemeClr val="dk2"/>
              </a:solidFill>
              <a:latin typeface="Calibri"/>
              <a:ea typeface="Calibri"/>
              <a:cs typeface="Calibri"/>
              <a:sym typeface="Calibri"/>
            </a:endParaRPr>
          </a:p>
          <a:p>
            <a:pPr marL="0" lvl="0" indent="0" algn="l" rtl="0">
              <a:spcBef>
                <a:spcPts val="0"/>
              </a:spcBef>
              <a:spcAft>
                <a:spcPts val="0"/>
              </a:spcAft>
              <a:buNone/>
            </a:pPr>
            <a:endParaRPr sz="3600">
              <a:solidFill>
                <a:schemeClr val="dk2"/>
              </a:solidFill>
              <a:latin typeface="Lato"/>
              <a:ea typeface="Lato"/>
              <a:cs typeface="Lato"/>
              <a:sym typeface="Lato"/>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272a27e0fbb_0_45"/>
          <p:cNvSpPr txBox="1">
            <a:spLocks noGrp="1"/>
          </p:cNvSpPr>
          <p:nvPr>
            <p:ph type="title"/>
          </p:nvPr>
        </p:nvSpPr>
        <p:spPr>
          <a:xfrm>
            <a:off x="404400" y="548767"/>
            <a:ext cx="11360700" cy="8529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7 Week Course in Fondness &amp; Admiration</a:t>
            </a:r>
            <a:endParaRPr/>
          </a:p>
        </p:txBody>
      </p:sp>
      <p:sp>
        <p:nvSpPr>
          <p:cNvPr id="672" name="Google Shape;672;g272a27e0fbb_0_45"/>
          <p:cNvSpPr txBox="1"/>
          <p:nvPr/>
        </p:nvSpPr>
        <p:spPr>
          <a:xfrm>
            <a:off x="404400" y="1401675"/>
            <a:ext cx="9890700" cy="148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3600">
                <a:solidFill>
                  <a:schemeClr val="dk2"/>
                </a:solidFill>
                <a:latin typeface="Calibri"/>
                <a:ea typeface="Calibri"/>
                <a:cs typeface="Calibri"/>
                <a:sym typeface="Calibri"/>
              </a:rPr>
              <a:t>For each day there is a positive statement, or thought, followed by a task.</a:t>
            </a:r>
            <a:endParaRPr sz="3600">
              <a:solidFill>
                <a:schemeClr val="dk2"/>
              </a:solidFill>
            </a:endParaRPr>
          </a:p>
          <a:p>
            <a:pPr marL="0" lvl="0" indent="0" algn="l" rtl="0">
              <a:spcBef>
                <a:spcPts val="0"/>
              </a:spcBef>
              <a:spcAft>
                <a:spcPts val="0"/>
              </a:spcAft>
              <a:buNone/>
            </a:pPr>
            <a:endParaRPr sz="3600">
              <a:solidFill>
                <a:schemeClr val="dk2"/>
              </a:solidFill>
              <a:latin typeface="Lato"/>
              <a:ea typeface="Lato"/>
              <a:cs typeface="Lato"/>
              <a:sym typeface="Lato"/>
            </a:endParaRPr>
          </a:p>
        </p:txBody>
      </p:sp>
      <p:sp>
        <p:nvSpPr>
          <p:cNvPr id="673" name="Google Shape;673;g272a27e0fbb_0_45"/>
          <p:cNvSpPr txBox="1"/>
          <p:nvPr/>
        </p:nvSpPr>
        <p:spPr>
          <a:xfrm>
            <a:off x="483125" y="2769600"/>
            <a:ext cx="11174700" cy="362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3600">
                <a:solidFill>
                  <a:schemeClr val="dk2"/>
                </a:solidFill>
                <a:latin typeface="Calibri"/>
                <a:ea typeface="Calibri"/>
                <a:cs typeface="Calibri"/>
                <a:sym typeface="Calibri"/>
              </a:rPr>
              <a:t>For example:  </a:t>
            </a:r>
            <a:endParaRPr sz="3600">
              <a:solidFill>
                <a:schemeClr val="dk2"/>
              </a:solidFill>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r>
              <a:rPr lang="en-US" sz="3600">
                <a:solidFill>
                  <a:schemeClr val="dk2"/>
                </a:solidFill>
                <a:latin typeface="Calibri"/>
                <a:ea typeface="Calibri"/>
                <a:cs typeface="Calibri"/>
                <a:sym typeface="Calibri"/>
              </a:rPr>
              <a:t>Wednesday </a:t>
            </a:r>
            <a:endParaRPr sz="3600">
              <a:solidFill>
                <a:schemeClr val="dk2"/>
              </a:solidFill>
              <a:latin typeface="Calibri"/>
              <a:ea typeface="Calibri"/>
              <a:cs typeface="Calibri"/>
              <a:sym typeface="Calibri"/>
            </a:endParaRPr>
          </a:p>
          <a:p>
            <a:pPr marL="457200" lvl="0" indent="-457200" algn="l" rtl="0">
              <a:lnSpc>
                <a:spcPct val="115000"/>
              </a:lnSpc>
              <a:spcBef>
                <a:spcPts val="0"/>
              </a:spcBef>
              <a:spcAft>
                <a:spcPts val="0"/>
              </a:spcAft>
              <a:buClr>
                <a:schemeClr val="dk2"/>
              </a:buClr>
              <a:buSzPts val="3600"/>
              <a:buFont typeface="Calibri"/>
              <a:buChar char="●"/>
            </a:pPr>
            <a:r>
              <a:rPr lang="en-US" sz="3600">
                <a:solidFill>
                  <a:schemeClr val="dk2"/>
                </a:solidFill>
                <a:latin typeface="Calibri"/>
                <a:ea typeface="Calibri"/>
                <a:cs typeface="Calibri"/>
                <a:sym typeface="Calibri"/>
              </a:rPr>
              <a:t>Thought: I can easily remember romantic, special times in our marriage.</a:t>
            </a:r>
            <a:endParaRPr sz="3600">
              <a:solidFill>
                <a:schemeClr val="dk2"/>
              </a:solidFill>
              <a:latin typeface="Calibri"/>
              <a:ea typeface="Calibri"/>
              <a:cs typeface="Calibri"/>
              <a:sym typeface="Calibri"/>
            </a:endParaRPr>
          </a:p>
          <a:p>
            <a:pPr marL="457200" lvl="0" indent="-457200" algn="l" rtl="0">
              <a:lnSpc>
                <a:spcPct val="115000"/>
              </a:lnSpc>
              <a:spcBef>
                <a:spcPts val="0"/>
              </a:spcBef>
              <a:spcAft>
                <a:spcPts val="0"/>
              </a:spcAft>
              <a:buClr>
                <a:schemeClr val="dk2"/>
              </a:buClr>
              <a:buSzPts val="3600"/>
              <a:buFont typeface="Calibri"/>
              <a:buChar char="●"/>
            </a:pPr>
            <a:r>
              <a:rPr lang="en-US" sz="3600">
                <a:solidFill>
                  <a:schemeClr val="dk2"/>
                </a:solidFill>
                <a:latin typeface="Calibri"/>
                <a:ea typeface="Calibri"/>
                <a:cs typeface="Calibri"/>
                <a:sym typeface="Calibri"/>
              </a:rPr>
              <a:t>Task: Pick one such time &amp; think about it</a:t>
            </a:r>
            <a:endParaRPr sz="3600">
              <a:solidFill>
                <a:schemeClr val="dk2"/>
              </a:solidFill>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endParaRPr sz="3600">
              <a:solidFill>
                <a:schemeClr val="dk2"/>
              </a:solidFill>
              <a:latin typeface="Calibri"/>
              <a:ea typeface="Calibri"/>
              <a:cs typeface="Calibri"/>
              <a:sym typeface="Calibri"/>
            </a:endParaRPr>
          </a:p>
          <a:p>
            <a:pPr marL="0" lvl="0" indent="0" algn="l" rtl="0">
              <a:spcBef>
                <a:spcPts val="0"/>
              </a:spcBef>
              <a:spcAft>
                <a:spcPts val="0"/>
              </a:spcAft>
              <a:buNone/>
            </a:pPr>
            <a:endParaRPr sz="3600">
              <a:solidFill>
                <a:schemeClr val="dk2"/>
              </a:solidFill>
              <a:latin typeface="Lato"/>
              <a:ea typeface="Lato"/>
              <a:cs typeface="Lato"/>
              <a:sym typeface="Lato"/>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272b67aa2ad_0_0"/>
          <p:cNvSpPr txBox="1">
            <a:spLocks noGrp="1"/>
          </p:cNvSpPr>
          <p:nvPr>
            <p:ph type="title"/>
          </p:nvPr>
        </p:nvSpPr>
        <p:spPr>
          <a:xfrm>
            <a:off x="404400" y="548767"/>
            <a:ext cx="11360700" cy="8529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7 Week Course in Fondness &amp; Admiration</a:t>
            </a:r>
            <a:endParaRPr/>
          </a:p>
        </p:txBody>
      </p:sp>
      <p:sp>
        <p:nvSpPr>
          <p:cNvPr id="680" name="Google Shape;680;g272b67aa2ad_0_0"/>
          <p:cNvSpPr txBox="1"/>
          <p:nvPr/>
        </p:nvSpPr>
        <p:spPr>
          <a:xfrm>
            <a:off x="404400" y="1401675"/>
            <a:ext cx="9890700" cy="148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3600">
                <a:solidFill>
                  <a:schemeClr val="dk2"/>
                </a:solidFill>
                <a:latin typeface="Calibri"/>
                <a:ea typeface="Calibri"/>
                <a:cs typeface="Calibri"/>
                <a:sym typeface="Calibri"/>
              </a:rPr>
              <a:t>For each day there is a positive statement, or thought, followed by a task.</a:t>
            </a:r>
            <a:endParaRPr sz="3600">
              <a:solidFill>
                <a:schemeClr val="dk2"/>
              </a:solidFill>
            </a:endParaRPr>
          </a:p>
          <a:p>
            <a:pPr marL="0" lvl="0" indent="0" algn="l" rtl="0">
              <a:spcBef>
                <a:spcPts val="0"/>
              </a:spcBef>
              <a:spcAft>
                <a:spcPts val="0"/>
              </a:spcAft>
              <a:buNone/>
            </a:pPr>
            <a:endParaRPr sz="3600">
              <a:solidFill>
                <a:schemeClr val="dk2"/>
              </a:solidFill>
              <a:latin typeface="Lato"/>
              <a:ea typeface="Lato"/>
              <a:cs typeface="Lato"/>
              <a:sym typeface="Lato"/>
            </a:endParaRPr>
          </a:p>
        </p:txBody>
      </p:sp>
      <p:sp>
        <p:nvSpPr>
          <p:cNvPr id="681" name="Google Shape;681;g272b67aa2ad_0_0"/>
          <p:cNvSpPr txBox="1"/>
          <p:nvPr/>
        </p:nvSpPr>
        <p:spPr>
          <a:xfrm>
            <a:off x="483125" y="2769600"/>
            <a:ext cx="11174700" cy="362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3600">
                <a:solidFill>
                  <a:schemeClr val="dk2"/>
                </a:solidFill>
                <a:latin typeface="Calibri"/>
                <a:ea typeface="Calibri"/>
                <a:cs typeface="Calibri"/>
                <a:sym typeface="Calibri"/>
              </a:rPr>
              <a:t>For example:  </a:t>
            </a:r>
            <a:endParaRPr sz="3600">
              <a:solidFill>
                <a:schemeClr val="dk2"/>
              </a:solidFill>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r>
              <a:rPr lang="en-US" sz="3600">
                <a:solidFill>
                  <a:schemeClr val="dk2"/>
                </a:solidFill>
                <a:latin typeface="Calibri"/>
                <a:ea typeface="Calibri"/>
                <a:cs typeface="Calibri"/>
                <a:sym typeface="Calibri"/>
              </a:rPr>
              <a:t>Thursday </a:t>
            </a:r>
            <a:endParaRPr sz="3600">
              <a:solidFill>
                <a:schemeClr val="dk2"/>
              </a:solidFill>
              <a:latin typeface="Calibri"/>
              <a:ea typeface="Calibri"/>
              <a:cs typeface="Calibri"/>
              <a:sym typeface="Calibri"/>
            </a:endParaRPr>
          </a:p>
          <a:p>
            <a:pPr marL="457200" lvl="0" indent="-457200" algn="l" rtl="0">
              <a:lnSpc>
                <a:spcPct val="115000"/>
              </a:lnSpc>
              <a:spcBef>
                <a:spcPts val="0"/>
              </a:spcBef>
              <a:spcAft>
                <a:spcPts val="0"/>
              </a:spcAft>
              <a:buClr>
                <a:schemeClr val="dk2"/>
              </a:buClr>
              <a:buSzPts val="3600"/>
              <a:buFont typeface="Calibri"/>
              <a:buChar char="●"/>
            </a:pPr>
            <a:r>
              <a:rPr lang="en-US" sz="3600">
                <a:solidFill>
                  <a:schemeClr val="dk2"/>
                </a:solidFill>
                <a:latin typeface="Calibri"/>
                <a:ea typeface="Calibri"/>
                <a:cs typeface="Calibri"/>
                <a:sym typeface="Calibri"/>
              </a:rPr>
              <a:t>Thought: I am physically attracted to my spouse.</a:t>
            </a:r>
            <a:endParaRPr sz="3600">
              <a:solidFill>
                <a:schemeClr val="dk2"/>
              </a:solidFill>
              <a:latin typeface="Calibri"/>
              <a:ea typeface="Calibri"/>
              <a:cs typeface="Calibri"/>
              <a:sym typeface="Calibri"/>
            </a:endParaRPr>
          </a:p>
          <a:p>
            <a:pPr marL="457200" lvl="0" indent="-457200" algn="l" rtl="0">
              <a:lnSpc>
                <a:spcPct val="115000"/>
              </a:lnSpc>
              <a:spcBef>
                <a:spcPts val="0"/>
              </a:spcBef>
              <a:spcAft>
                <a:spcPts val="0"/>
              </a:spcAft>
              <a:buClr>
                <a:schemeClr val="dk2"/>
              </a:buClr>
              <a:buSzPts val="3600"/>
              <a:buFont typeface="Calibri"/>
              <a:buChar char="●"/>
            </a:pPr>
            <a:r>
              <a:rPr lang="en-US" sz="3600">
                <a:solidFill>
                  <a:schemeClr val="dk2"/>
                </a:solidFill>
                <a:latin typeface="Calibri"/>
                <a:ea typeface="Calibri"/>
                <a:cs typeface="Calibri"/>
                <a:sym typeface="Calibri"/>
              </a:rPr>
              <a:t>Task: Think about one physical attribute you like.</a:t>
            </a:r>
            <a:endParaRPr sz="3600">
              <a:solidFill>
                <a:schemeClr val="dk2"/>
              </a:solidFill>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endParaRPr sz="3600">
              <a:solidFill>
                <a:schemeClr val="dk2"/>
              </a:solidFill>
              <a:latin typeface="Calibri"/>
              <a:ea typeface="Calibri"/>
              <a:cs typeface="Calibri"/>
              <a:sym typeface="Calibri"/>
            </a:endParaRPr>
          </a:p>
          <a:p>
            <a:pPr marL="0" lvl="0" indent="0" algn="l" rtl="0">
              <a:spcBef>
                <a:spcPts val="0"/>
              </a:spcBef>
              <a:spcAft>
                <a:spcPts val="0"/>
              </a:spcAft>
              <a:buNone/>
            </a:pPr>
            <a:endParaRPr sz="3600">
              <a:solidFill>
                <a:schemeClr val="dk2"/>
              </a:solidFill>
              <a:latin typeface="Lato"/>
              <a:ea typeface="Lato"/>
              <a:cs typeface="Lato"/>
              <a:sym typeface="Lato"/>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g272b67aa2ad_0_7"/>
          <p:cNvSpPr txBox="1">
            <a:spLocks noGrp="1"/>
          </p:cNvSpPr>
          <p:nvPr>
            <p:ph type="title"/>
          </p:nvPr>
        </p:nvSpPr>
        <p:spPr>
          <a:xfrm>
            <a:off x="404400" y="548767"/>
            <a:ext cx="11360700" cy="8529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7 Week Course in Fondness &amp; Admiration</a:t>
            </a:r>
            <a:endParaRPr/>
          </a:p>
        </p:txBody>
      </p:sp>
      <p:sp>
        <p:nvSpPr>
          <p:cNvPr id="688" name="Google Shape;688;g272b67aa2ad_0_7"/>
          <p:cNvSpPr txBox="1"/>
          <p:nvPr/>
        </p:nvSpPr>
        <p:spPr>
          <a:xfrm>
            <a:off x="404400" y="1401675"/>
            <a:ext cx="9890700" cy="148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3600">
                <a:solidFill>
                  <a:schemeClr val="dk2"/>
                </a:solidFill>
                <a:latin typeface="Calibri"/>
                <a:ea typeface="Calibri"/>
                <a:cs typeface="Calibri"/>
                <a:sym typeface="Calibri"/>
              </a:rPr>
              <a:t>For each day there is a positive statement, or thought, followed by a task.</a:t>
            </a:r>
            <a:endParaRPr sz="3600">
              <a:solidFill>
                <a:schemeClr val="dk2"/>
              </a:solidFill>
            </a:endParaRPr>
          </a:p>
          <a:p>
            <a:pPr marL="0" lvl="0" indent="0" algn="l" rtl="0">
              <a:spcBef>
                <a:spcPts val="0"/>
              </a:spcBef>
              <a:spcAft>
                <a:spcPts val="0"/>
              </a:spcAft>
              <a:buNone/>
            </a:pPr>
            <a:endParaRPr sz="3600">
              <a:solidFill>
                <a:schemeClr val="dk2"/>
              </a:solidFill>
              <a:latin typeface="Lato"/>
              <a:ea typeface="Lato"/>
              <a:cs typeface="Lato"/>
              <a:sym typeface="Lato"/>
            </a:endParaRPr>
          </a:p>
        </p:txBody>
      </p:sp>
      <p:sp>
        <p:nvSpPr>
          <p:cNvPr id="689" name="Google Shape;689;g272b67aa2ad_0_7"/>
          <p:cNvSpPr txBox="1"/>
          <p:nvPr/>
        </p:nvSpPr>
        <p:spPr>
          <a:xfrm>
            <a:off x="483125" y="2769600"/>
            <a:ext cx="11174700" cy="39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3600">
                <a:solidFill>
                  <a:schemeClr val="dk2"/>
                </a:solidFill>
                <a:latin typeface="Calibri"/>
                <a:ea typeface="Calibri"/>
                <a:cs typeface="Calibri"/>
                <a:sym typeface="Calibri"/>
              </a:rPr>
              <a:t>For example:  </a:t>
            </a:r>
            <a:endParaRPr sz="3600">
              <a:solidFill>
                <a:schemeClr val="dk2"/>
              </a:solidFill>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r>
              <a:rPr lang="en-US" sz="3600">
                <a:solidFill>
                  <a:schemeClr val="dk2"/>
                </a:solidFill>
                <a:latin typeface="Calibri"/>
                <a:ea typeface="Calibri"/>
                <a:cs typeface="Calibri"/>
                <a:sym typeface="Calibri"/>
              </a:rPr>
              <a:t>Friday </a:t>
            </a:r>
            <a:endParaRPr sz="3600">
              <a:solidFill>
                <a:schemeClr val="dk2"/>
              </a:solidFill>
              <a:latin typeface="Calibri"/>
              <a:ea typeface="Calibri"/>
              <a:cs typeface="Calibri"/>
              <a:sym typeface="Calibri"/>
            </a:endParaRPr>
          </a:p>
          <a:p>
            <a:pPr marL="457200" lvl="0" indent="-457200" algn="l" rtl="0">
              <a:lnSpc>
                <a:spcPct val="115000"/>
              </a:lnSpc>
              <a:spcBef>
                <a:spcPts val="0"/>
              </a:spcBef>
              <a:spcAft>
                <a:spcPts val="0"/>
              </a:spcAft>
              <a:buClr>
                <a:schemeClr val="dk2"/>
              </a:buClr>
              <a:buSzPts val="3600"/>
              <a:buFont typeface="Calibri"/>
              <a:buChar char="●"/>
            </a:pPr>
            <a:r>
              <a:rPr lang="en-US" sz="3600">
                <a:solidFill>
                  <a:schemeClr val="dk2"/>
                </a:solidFill>
                <a:latin typeface="Calibri"/>
                <a:ea typeface="Calibri"/>
                <a:cs typeface="Calibri"/>
                <a:sym typeface="Calibri"/>
              </a:rPr>
              <a:t>Thought: My spouse has specific qualities that make me proud.</a:t>
            </a:r>
            <a:endParaRPr sz="3600">
              <a:solidFill>
                <a:schemeClr val="dk2"/>
              </a:solidFill>
              <a:latin typeface="Calibri"/>
              <a:ea typeface="Calibri"/>
              <a:cs typeface="Calibri"/>
              <a:sym typeface="Calibri"/>
            </a:endParaRPr>
          </a:p>
          <a:p>
            <a:pPr marL="457200" lvl="0" indent="-457200" algn="l" rtl="0">
              <a:lnSpc>
                <a:spcPct val="115000"/>
              </a:lnSpc>
              <a:spcBef>
                <a:spcPts val="0"/>
              </a:spcBef>
              <a:spcAft>
                <a:spcPts val="0"/>
              </a:spcAft>
              <a:buClr>
                <a:schemeClr val="dk2"/>
              </a:buClr>
              <a:buSzPts val="3600"/>
              <a:buFont typeface="Calibri"/>
              <a:buChar char="●"/>
            </a:pPr>
            <a:r>
              <a:rPr lang="en-US" sz="3600">
                <a:solidFill>
                  <a:schemeClr val="dk2"/>
                </a:solidFill>
                <a:latin typeface="Calibri"/>
                <a:ea typeface="Calibri"/>
                <a:cs typeface="Calibri"/>
                <a:sym typeface="Calibri"/>
              </a:rPr>
              <a:t>Task: Write down one characteristic that makes you proud.</a:t>
            </a:r>
            <a:endParaRPr sz="3600">
              <a:solidFill>
                <a:schemeClr val="dk2"/>
              </a:solidFill>
              <a:latin typeface="Calibri"/>
              <a:ea typeface="Calibri"/>
              <a:cs typeface="Calibri"/>
              <a:sym typeface="Calibri"/>
            </a:endParaRPr>
          </a:p>
          <a:p>
            <a:pPr marL="0" lvl="0" indent="0" algn="l" rtl="0">
              <a:lnSpc>
                <a:spcPct val="115000"/>
              </a:lnSpc>
              <a:spcBef>
                <a:spcPts val="0"/>
              </a:spcBef>
              <a:spcAft>
                <a:spcPts val="0"/>
              </a:spcAft>
              <a:buClr>
                <a:schemeClr val="dk2"/>
              </a:buClr>
              <a:buSzPts val="1100"/>
              <a:buFont typeface="Arial"/>
              <a:buNone/>
            </a:pPr>
            <a:endParaRPr sz="3600">
              <a:solidFill>
                <a:schemeClr val="dk2"/>
              </a:solidFill>
              <a:latin typeface="Calibri"/>
              <a:ea typeface="Calibri"/>
              <a:cs typeface="Calibri"/>
              <a:sym typeface="Calibri"/>
            </a:endParaRPr>
          </a:p>
          <a:p>
            <a:pPr marL="0" lvl="0" indent="0" algn="l" rtl="0">
              <a:spcBef>
                <a:spcPts val="0"/>
              </a:spcBef>
              <a:spcAft>
                <a:spcPts val="0"/>
              </a:spcAft>
              <a:buNone/>
            </a:pPr>
            <a:endParaRPr sz="3600">
              <a:solidFill>
                <a:schemeClr val="dk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d168542e18_0_11"/>
          <p:cNvSpPr txBox="1">
            <a:spLocks noGrp="1"/>
          </p:cNvSpPr>
          <p:nvPr>
            <p:ph type="body" idx="2"/>
          </p:nvPr>
        </p:nvSpPr>
        <p:spPr>
          <a:xfrm>
            <a:off x="6378750" y="965550"/>
            <a:ext cx="5393700" cy="4926900"/>
          </a:xfrm>
          <a:prstGeom prst="rect">
            <a:avLst/>
          </a:prstGeom>
        </p:spPr>
        <p:txBody>
          <a:bodyPr spcFirstLastPara="1" wrap="square" lIns="121900" tIns="121900" rIns="121900" bIns="121900" anchor="t" anchorCtr="0">
            <a:normAutofit/>
          </a:bodyPr>
          <a:lstStyle/>
          <a:p>
            <a:pPr marL="457200" lvl="0" indent="-488950" algn="l" rtl="0">
              <a:spcBef>
                <a:spcPts val="0"/>
              </a:spcBef>
              <a:spcAft>
                <a:spcPts val="0"/>
              </a:spcAft>
              <a:buSzPts val="4100"/>
              <a:buChar char="●"/>
            </a:pPr>
            <a:r>
              <a:rPr lang="en-US" sz="4100"/>
              <a:t>Biblical Context of Marriage &amp; the Implications</a:t>
            </a:r>
            <a:endParaRPr sz="4100"/>
          </a:p>
          <a:p>
            <a:pPr marL="457200" lvl="0" indent="-488950" algn="l" rtl="0">
              <a:spcBef>
                <a:spcPts val="0"/>
              </a:spcBef>
              <a:spcAft>
                <a:spcPts val="0"/>
              </a:spcAft>
              <a:buSzPts val="4100"/>
              <a:buChar char="●"/>
            </a:pPr>
            <a:r>
              <a:rPr lang="en-US" sz="4100"/>
              <a:t>My Observations</a:t>
            </a:r>
            <a:endParaRPr sz="4100"/>
          </a:p>
        </p:txBody>
      </p:sp>
      <p:sp>
        <p:nvSpPr>
          <p:cNvPr id="133" name="Google Shape;133;g2d168542e18_0_11"/>
          <p:cNvSpPr txBox="1">
            <a:spLocks noGrp="1"/>
          </p:cNvSpPr>
          <p:nvPr>
            <p:ph type="title"/>
          </p:nvPr>
        </p:nvSpPr>
        <p:spPr>
          <a:xfrm>
            <a:off x="448200" y="789197"/>
            <a:ext cx="5393700" cy="2074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t>What I’ll cover</a:t>
            </a:r>
            <a:endParaRPr sz="6000"/>
          </a:p>
        </p:txBody>
      </p:sp>
      <p:pic>
        <p:nvPicPr>
          <p:cNvPr id="134" name="Google Shape;134;g2d168542e18_0_11"/>
          <p:cNvPicPr preferRelativeResize="0"/>
          <p:nvPr/>
        </p:nvPicPr>
        <p:blipFill>
          <a:blip r:embed="rId3">
            <a:alphaModFix/>
          </a:blip>
          <a:stretch>
            <a:fillRect/>
          </a:stretch>
        </p:blipFill>
        <p:spPr>
          <a:xfrm>
            <a:off x="1325775" y="3034947"/>
            <a:ext cx="3638550" cy="28575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g272b67aa2ad_0_18"/>
          <p:cNvSpPr txBox="1">
            <a:spLocks noGrp="1"/>
          </p:cNvSpPr>
          <p:nvPr>
            <p:ph type="title"/>
          </p:nvPr>
        </p:nvSpPr>
        <p:spPr>
          <a:xfrm>
            <a:off x="404400" y="548767"/>
            <a:ext cx="11360700" cy="8529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Philippians 4:8 </a:t>
            </a:r>
            <a:endParaRPr/>
          </a:p>
        </p:txBody>
      </p:sp>
      <p:sp>
        <p:nvSpPr>
          <p:cNvPr id="695" name="Google Shape;695;g272b67aa2ad_0_18"/>
          <p:cNvSpPr txBox="1"/>
          <p:nvPr/>
        </p:nvSpPr>
        <p:spPr>
          <a:xfrm>
            <a:off x="720750" y="1507025"/>
            <a:ext cx="10177800" cy="4652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1000"/>
              </a:spcBef>
              <a:spcAft>
                <a:spcPts val="0"/>
              </a:spcAft>
              <a:buClr>
                <a:schemeClr val="dk2"/>
              </a:buClr>
              <a:buSzPts val="1100"/>
              <a:buFont typeface="Arial"/>
              <a:buNone/>
            </a:pPr>
            <a:r>
              <a:rPr lang="en-US" sz="4000">
                <a:solidFill>
                  <a:schemeClr val="dk2"/>
                </a:solidFill>
              </a:rPr>
              <a:t>Finally, brothers </a:t>
            </a:r>
            <a:r>
              <a:rPr lang="en-US" sz="4000" i="1">
                <a:solidFill>
                  <a:schemeClr val="dk2"/>
                </a:solidFill>
              </a:rPr>
              <a:t>and sisters</a:t>
            </a:r>
            <a:r>
              <a:rPr lang="en-US" sz="4000">
                <a:solidFill>
                  <a:schemeClr val="dk2"/>
                </a:solidFill>
              </a:rPr>
              <a:t>, whatever is true, whatever is honorable, whatever is right, whatever is pure, whatever is lovely, whatever is commendable, if there is any excellence and if anything worthy of praise, think about these things.</a:t>
            </a:r>
            <a:endParaRPr sz="4000">
              <a:solidFill>
                <a:schemeClr val="dk2"/>
              </a:solidFill>
            </a:endParaRPr>
          </a:p>
          <a:p>
            <a:pPr marL="0" lvl="0" indent="0" algn="l" rtl="0">
              <a:spcBef>
                <a:spcPts val="0"/>
              </a:spcBef>
              <a:spcAft>
                <a:spcPts val="0"/>
              </a:spcAft>
              <a:buNone/>
            </a:pPr>
            <a:endParaRPr sz="2400">
              <a:solidFill>
                <a:schemeClr val="dk2"/>
              </a:solidFill>
              <a:latin typeface="Lato"/>
              <a:ea typeface="Lato"/>
              <a:cs typeface="Lato"/>
              <a:sym typeface="Lato"/>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31E97B-C362-D14B-9897-F58B3C727477}"/>
              </a:ext>
            </a:extLst>
          </p:cNvPr>
          <p:cNvSpPr txBox="1"/>
          <p:nvPr/>
        </p:nvSpPr>
        <p:spPr>
          <a:xfrm>
            <a:off x="4572000" y="882777"/>
            <a:ext cx="6012872" cy="2123658"/>
          </a:xfrm>
          <a:prstGeom prst="rect">
            <a:avLst/>
          </a:prstGeom>
          <a:noFill/>
        </p:spPr>
        <p:txBody>
          <a:bodyPr wrap="square" rtlCol="0">
            <a:spAutoFit/>
          </a:bodyPr>
          <a:lstStyle/>
          <a:p>
            <a:pPr algn="ctr"/>
            <a:r>
              <a:rPr lang="en-US" sz="6600" dirty="0"/>
              <a:t>”Charitable Judgments”</a:t>
            </a:r>
          </a:p>
        </p:txBody>
      </p:sp>
    </p:spTree>
    <p:extLst>
      <p:ext uri="{BB962C8B-B14F-4D97-AF65-F5344CB8AC3E}">
        <p14:creationId xmlns:p14="http://schemas.microsoft.com/office/powerpoint/2010/main" val="3896516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9B7BC7-C560-5640-8AD2-92A16B888D91}"/>
              </a:ext>
            </a:extLst>
          </p:cNvPr>
          <p:cNvSpPr txBox="1"/>
          <p:nvPr/>
        </p:nvSpPr>
        <p:spPr>
          <a:xfrm>
            <a:off x="637307" y="609600"/>
            <a:ext cx="11111347" cy="5078313"/>
          </a:xfrm>
          <a:prstGeom prst="rect">
            <a:avLst/>
          </a:prstGeom>
          <a:noFill/>
        </p:spPr>
        <p:txBody>
          <a:bodyPr wrap="square" rtlCol="0">
            <a:spAutoFit/>
          </a:bodyPr>
          <a:lstStyle/>
          <a:p>
            <a:r>
              <a:rPr lang="en-US" sz="3600" dirty="0"/>
              <a:t>Believing the best about others is not simply a nice thing to do; it is not optional behavior. It is a way to imitate God and to show our appreciation for how he treats us. </a:t>
            </a:r>
          </a:p>
          <a:p>
            <a:r>
              <a:rPr lang="en-US" sz="3600" dirty="0"/>
              <a:t>God knows everything and judges accurately. He has the final say in criticism (and in commendation). </a:t>
            </a:r>
            <a:r>
              <a:rPr lang="en-US" sz="3600" u="sng" dirty="0"/>
              <a:t>Yet he judges charitably, even mercifully, passing over and putting up with many wrongs. </a:t>
            </a:r>
          </a:p>
          <a:p>
            <a:r>
              <a:rPr lang="en-US" sz="3600" dirty="0"/>
              <a:t>(Ken Sande “Charitable Judgments”)</a:t>
            </a:r>
          </a:p>
        </p:txBody>
      </p:sp>
    </p:spTree>
    <p:extLst>
      <p:ext uri="{BB962C8B-B14F-4D97-AF65-F5344CB8AC3E}">
        <p14:creationId xmlns:p14="http://schemas.microsoft.com/office/powerpoint/2010/main" val="3488497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A756-854C-8B4B-8173-63EAFD761C24}"/>
              </a:ext>
            </a:extLst>
          </p:cNvPr>
          <p:cNvSpPr>
            <a:spLocks noGrp="1"/>
          </p:cNvSpPr>
          <p:nvPr>
            <p:ph type="title"/>
          </p:nvPr>
        </p:nvSpPr>
        <p:spPr>
          <a:xfrm>
            <a:off x="458772" y="1799500"/>
            <a:ext cx="11062500" cy="3077300"/>
          </a:xfrm>
        </p:spPr>
        <p:txBody>
          <a:bodyPr>
            <a:normAutofit/>
          </a:bodyPr>
          <a:lstStyle/>
          <a:p>
            <a:r>
              <a:rPr lang="en-US" sz="6600" dirty="0">
                <a:solidFill>
                  <a:srgbClr val="FFFFFF"/>
                </a:solidFill>
                <a:latin typeface="Arial"/>
                <a:ea typeface="Arial"/>
                <a:cs typeface="Arial"/>
                <a:sym typeface="Arial"/>
              </a:rPr>
              <a:t>Help our friends build this Positive Perspective</a:t>
            </a:r>
            <a:endParaRPr lang="en-US" dirty="0"/>
          </a:p>
        </p:txBody>
      </p:sp>
    </p:spTree>
    <p:extLst>
      <p:ext uri="{BB962C8B-B14F-4D97-AF65-F5344CB8AC3E}">
        <p14:creationId xmlns:p14="http://schemas.microsoft.com/office/powerpoint/2010/main" val="39532534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0410B-C0D8-0A45-9CB3-3AAB28F40D02}"/>
              </a:ext>
            </a:extLst>
          </p:cNvPr>
          <p:cNvSpPr>
            <a:spLocks noGrp="1"/>
          </p:cNvSpPr>
          <p:nvPr>
            <p:ph type="title"/>
          </p:nvPr>
        </p:nvSpPr>
        <p:spPr>
          <a:xfrm>
            <a:off x="354000" y="1835424"/>
            <a:ext cx="5393700" cy="1184867"/>
          </a:xfrm>
        </p:spPr>
        <p:txBody>
          <a:bodyPr anchor="t">
            <a:normAutofit fontScale="90000"/>
          </a:bodyPr>
          <a:lstStyle/>
          <a:p>
            <a:r>
              <a:rPr lang="en-US" sz="6600" dirty="0"/>
              <a:t>Tools</a:t>
            </a:r>
          </a:p>
        </p:txBody>
      </p:sp>
      <p:sp>
        <p:nvSpPr>
          <p:cNvPr id="4" name="Text Placeholder 3">
            <a:extLst>
              <a:ext uri="{FF2B5EF4-FFF2-40B4-BE49-F238E27FC236}">
                <a16:creationId xmlns:a16="http://schemas.microsoft.com/office/drawing/2014/main" id="{D61A7B84-6A68-0F49-8943-2124E06825DA}"/>
              </a:ext>
            </a:extLst>
          </p:cNvPr>
          <p:cNvSpPr>
            <a:spLocks noGrp="1"/>
          </p:cNvSpPr>
          <p:nvPr>
            <p:ph type="body" idx="2"/>
          </p:nvPr>
        </p:nvSpPr>
        <p:spPr>
          <a:xfrm>
            <a:off x="6586000" y="965600"/>
            <a:ext cx="5115900" cy="2054691"/>
          </a:xfrm>
        </p:spPr>
        <p:txBody>
          <a:bodyPr anchor="t">
            <a:noAutofit/>
          </a:bodyPr>
          <a:lstStyle/>
          <a:p>
            <a:pPr marL="76200" indent="0">
              <a:buNone/>
            </a:pPr>
            <a:r>
              <a:rPr lang="en-US" sz="5400" dirty="0"/>
              <a:t>Conflict Resolution</a:t>
            </a:r>
          </a:p>
        </p:txBody>
      </p:sp>
      <p:sp>
        <p:nvSpPr>
          <p:cNvPr id="6" name="Text Placeholder 3">
            <a:extLst>
              <a:ext uri="{FF2B5EF4-FFF2-40B4-BE49-F238E27FC236}">
                <a16:creationId xmlns:a16="http://schemas.microsoft.com/office/drawing/2014/main" id="{B5AE2F17-E10E-AB4E-8FFD-C0B5C272F285}"/>
              </a:ext>
            </a:extLst>
          </p:cNvPr>
          <p:cNvSpPr txBox="1">
            <a:spLocks/>
          </p:cNvSpPr>
          <p:nvPr/>
        </p:nvSpPr>
        <p:spPr>
          <a:xfrm>
            <a:off x="6586000" y="3147972"/>
            <a:ext cx="5115900" cy="1357745"/>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lt1"/>
              </a:buClr>
              <a:buSzPts val="2400"/>
              <a:buFont typeface="Lato"/>
              <a:buChar char="●"/>
              <a:defRPr sz="2400" b="0" i="0" u="none" strike="noStrike" cap="none">
                <a:solidFill>
                  <a:schemeClr val="lt1"/>
                </a:solidFill>
                <a:latin typeface="Lato"/>
                <a:ea typeface="Lato"/>
                <a:cs typeface="Lato"/>
                <a:sym typeface="Lato"/>
              </a:defRPr>
            </a:lvl1pPr>
            <a:lvl2pPr marL="914400" marR="0" lvl="1" indent="-349250" algn="l" rtl="0">
              <a:lnSpc>
                <a:spcPct val="115000"/>
              </a:lnSpc>
              <a:spcBef>
                <a:spcPts val="0"/>
              </a:spcBef>
              <a:spcAft>
                <a:spcPts val="0"/>
              </a:spcAft>
              <a:buClr>
                <a:schemeClr val="lt1"/>
              </a:buClr>
              <a:buSzPts val="1900"/>
              <a:buFont typeface="Lato"/>
              <a:buChar char="○"/>
              <a:defRPr sz="1900" b="0" i="0" u="none" strike="noStrike" cap="none">
                <a:solidFill>
                  <a:schemeClr val="lt1"/>
                </a:solidFill>
                <a:latin typeface="Lato"/>
                <a:ea typeface="Lato"/>
                <a:cs typeface="Lato"/>
                <a:sym typeface="Lato"/>
              </a:defRPr>
            </a:lvl2pPr>
            <a:lvl3pPr marL="1371600" marR="0" lvl="2" indent="-349250" algn="l" rtl="0">
              <a:lnSpc>
                <a:spcPct val="115000"/>
              </a:lnSpc>
              <a:spcBef>
                <a:spcPts val="0"/>
              </a:spcBef>
              <a:spcAft>
                <a:spcPts val="0"/>
              </a:spcAft>
              <a:buClr>
                <a:schemeClr val="lt1"/>
              </a:buClr>
              <a:buSzPts val="1900"/>
              <a:buFont typeface="Lato"/>
              <a:buChar char="■"/>
              <a:defRPr sz="1900" b="0" i="0" u="none" strike="noStrike" cap="none">
                <a:solidFill>
                  <a:schemeClr val="lt1"/>
                </a:solidFill>
                <a:latin typeface="Lato"/>
                <a:ea typeface="Lato"/>
                <a:cs typeface="Lato"/>
                <a:sym typeface="Lato"/>
              </a:defRPr>
            </a:lvl3pPr>
            <a:lvl4pPr marL="1828800" marR="0" lvl="3" indent="-349250" algn="l" rtl="0">
              <a:lnSpc>
                <a:spcPct val="115000"/>
              </a:lnSpc>
              <a:spcBef>
                <a:spcPts val="0"/>
              </a:spcBef>
              <a:spcAft>
                <a:spcPts val="0"/>
              </a:spcAft>
              <a:buClr>
                <a:schemeClr val="lt1"/>
              </a:buClr>
              <a:buSzPts val="1900"/>
              <a:buFont typeface="Lato"/>
              <a:buChar char="●"/>
              <a:defRPr sz="1900" b="0" i="0" u="none" strike="noStrike" cap="none">
                <a:solidFill>
                  <a:schemeClr val="lt1"/>
                </a:solidFill>
                <a:latin typeface="Lato"/>
                <a:ea typeface="Lato"/>
                <a:cs typeface="Lato"/>
                <a:sym typeface="Lato"/>
              </a:defRPr>
            </a:lvl4pPr>
            <a:lvl5pPr marL="2286000" marR="0" lvl="4" indent="-349250" algn="l" rtl="0">
              <a:lnSpc>
                <a:spcPct val="115000"/>
              </a:lnSpc>
              <a:spcBef>
                <a:spcPts val="0"/>
              </a:spcBef>
              <a:spcAft>
                <a:spcPts val="0"/>
              </a:spcAft>
              <a:buClr>
                <a:schemeClr val="lt1"/>
              </a:buClr>
              <a:buSzPts val="1900"/>
              <a:buFont typeface="Lato"/>
              <a:buChar char="○"/>
              <a:defRPr sz="1900" b="0" i="0" u="none" strike="noStrike" cap="none">
                <a:solidFill>
                  <a:schemeClr val="lt1"/>
                </a:solidFill>
                <a:latin typeface="Lato"/>
                <a:ea typeface="Lato"/>
                <a:cs typeface="Lato"/>
                <a:sym typeface="Lato"/>
              </a:defRPr>
            </a:lvl5pPr>
            <a:lvl6pPr marL="2743200" marR="0" lvl="5" indent="-349250" algn="l" rtl="0">
              <a:lnSpc>
                <a:spcPct val="115000"/>
              </a:lnSpc>
              <a:spcBef>
                <a:spcPts val="0"/>
              </a:spcBef>
              <a:spcAft>
                <a:spcPts val="0"/>
              </a:spcAft>
              <a:buClr>
                <a:schemeClr val="lt1"/>
              </a:buClr>
              <a:buSzPts val="1900"/>
              <a:buFont typeface="Lato"/>
              <a:buChar char="■"/>
              <a:defRPr sz="1900" b="0" i="0" u="none" strike="noStrike" cap="none">
                <a:solidFill>
                  <a:schemeClr val="lt1"/>
                </a:solidFill>
                <a:latin typeface="Lato"/>
                <a:ea typeface="Lato"/>
                <a:cs typeface="Lato"/>
                <a:sym typeface="Lato"/>
              </a:defRPr>
            </a:lvl6pPr>
            <a:lvl7pPr marL="3200400" marR="0" lvl="6" indent="-349250" algn="l" rtl="0">
              <a:lnSpc>
                <a:spcPct val="115000"/>
              </a:lnSpc>
              <a:spcBef>
                <a:spcPts val="0"/>
              </a:spcBef>
              <a:spcAft>
                <a:spcPts val="0"/>
              </a:spcAft>
              <a:buClr>
                <a:schemeClr val="lt1"/>
              </a:buClr>
              <a:buSzPts val="1900"/>
              <a:buFont typeface="Lato"/>
              <a:buChar char="●"/>
              <a:defRPr sz="1900" b="0" i="0" u="none" strike="noStrike" cap="none">
                <a:solidFill>
                  <a:schemeClr val="lt1"/>
                </a:solidFill>
                <a:latin typeface="Lato"/>
                <a:ea typeface="Lato"/>
                <a:cs typeface="Lato"/>
                <a:sym typeface="Lato"/>
              </a:defRPr>
            </a:lvl7pPr>
            <a:lvl8pPr marL="3657600" marR="0" lvl="7" indent="-349250" algn="l" rtl="0">
              <a:lnSpc>
                <a:spcPct val="115000"/>
              </a:lnSpc>
              <a:spcBef>
                <a:spcPts val="0"/>
              </a:spcBef>
              <a:spcAft>
                <a:spcPts val="0"/>
              </a:spcAft>
              <a:buClr>
                <a:schemeClr val="lt1"/>
              </a:buClr>
              <a:buSzPts val="1900"/>
              <a:buFont typeface="Lato"/>
              <a:buChar char="○"/>
              <a:defRPr sz="1900" b="0" i="0" u="none" strike="noStrike" cap="none">
                <a:solidFill>
                  <a:schemeClr val="lt1"/>
                </a:solidFill>
                <a:latin typeface="Lato"/>
                <a:ea typeface="Lato"/>
                <a:cs typeface="Lato"/>
                <a:sym typeface="Lato"/>
              </a:defRPr>
            </a:lvl8pPr>
            <a:lvl9pPr marL="4114800" marR="0" lvl="8" indent="-349250" algn="l" rtl="0">
              <a:lnSpc>
                <a:spcPct val="115000"/>
              </a:lnSpc>
              <a:spcBef>
                <a:spcPts val="0"/>
              </a:spcBef>
              <a:spcAft>
                <a:spcPts val="0"/>
              </a:spcAft>
              <a:buClr>
                <a:schemeClr val="lt1"/>
              </a:buClr>
              <a:buSzPts val="1900"/>
              <a:buFont typeface="Lato"/>
              <a:buChar char="■"/>
              <a:defRPr sz="1900" b="0" i="0" u="none" strike="noStrike" cap="none">
                <a:solidFill>
                  <a:schemeClr val="lt1"/>
                </a:solidFill>
                <a:latin typeface="Lato"/>
                <a:ea typeface="Lato"/>
                <a:cs typeface="Lato"/>
                <a:sym typeface="Lato"/>
              </a:defRPr>
            </a:lvl9pPr>
          </a:lstStyle>
          <a:p>
            <a:pPr marL="76200" indent="0">
              <a:buFont typeface="Lato"/>
              <a:buNone/>
            </a:pPr>
            <a:r>
              <a:rPr lang="en-US" sz="5400" dirty="0"/>
              <a:t>Communication</a:t>
            </a:r>
          </a:p>
        </p:txBody>
      </p:sp>
    </p:spTree>
    <p:extLst>
      <p:ext uri="{BB962C8B-B14F-4D97-AF65-F5344CB8AC3E}">
        <p14:creationId xmlns:p14="http://schemas.microsoft.com/office/powerpoint/2010/main" val="400788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0410B-C0D8-0A45-9CB3-3AAB28F40D02}"/>
              </a:ext>
            </a:extLst>
          </p:cNvPr>
          <p:cNvSpPr>
            <a:spLocks noGrp="1"/>
          </p:cNvSpPr>
          <p:nvPr>
            <p:ph type="title"/>
          </p:nvPr>
        </p:nvSpPr>
        <p:spPr>
          <a:xfrm>
            <a:off x="354000" y="733474"/>
            <a:ext cx="5393700" cy="2286817"/>
          </a:xfrm>
        </p:spPr>
        <p:txBody>
          <a:bodyPr anchor="t">
            <a:normAutofit/>
          </a:bodyPr>
          <a:lstStyle/>
          <a:p>
            <a:r>
              <a:rPr lang="en-US" sz="6600" dirty="0"/>
              <a:t>Conflict Resolution</a:t>
            </a:r>
          </a:p>
        </p:txBody>
      </p:sp>
      <p:sp>
        <p:nvSpPr>
          <p:cNvPr id="8" name="TextBox 7">
            <a:extLst>
              <a:ext uri="{FF2B5EF4-FFF2-40B4-BE49-F238E27FC236}">
                <a16:creationId xmlns:a16="http://schemas.microsoft.com/office/drawing/2014/main" id="{F5EE7488-36BD-E640-AFBE-9995F54CD4EF}"/>
              </a:ext>
            </a:extLst>
          </p:cNvPr>
          <p:cNvSpPr txBox="1"/>
          <p:nvPr/>
        </p:nvSpPr>
        <p:spPr>
          <a:xfrm>
            <a:off x="6179128" y="733474"/>
            <a:ext cx="5791200" cy="769441"/>
          </a:xfrm>
          <a:prstGeom prst="rect">
            <a:avLst/>
          </a:prstGeom>
          <a:noFill/>
        </p:spPr>
        <p:txBody>
          <a:bodyPr wrap="square" rtlCol="0">
            <a:spAutoFit/>
          </a:bodyPr>
          <a:lstStyle/>
          <a:p>
            <a:pPr algn="ctr"/>
            <a:r>
              <a:rPr lang="en-US" sz="4400" dirty="0">
                <a:solidFill>
                  <a:schemeClr val="bg1"/>
                </a:solidFill>
              </a:rPr>
              <a:t>Compromise Circles</a:t>
            </a:r>
          </a:p>
        </p:txBody>
      </p:sp>
      <p:sp>
        <p:nvSpPr>
          <p:cNvPr id="3" name="TextBox 2">
            <a:extLst>
              <a:ext uri="{FF2B5EF4-FFF2-40B4-BE49-F238E27FC236}">
                <a16:creationId xmlns:a16="http://schemas.microsoft.com/office/drawing/2014/main" id="{0B644CDD-1FDF-F745-96EB-7B15ACE56D8F}"/>
              </a:ext>
            </a:extLst>
          </p:cNvPr>
          <p:cNvSpPr txBox="1"/>
          <p:nvPr/>
        </p:nvSpPr>
        <p:spPr>
          <a:xfrm>
            <a:off x="10058400" y="6284421"/>
            <a:ext cx="1661895" cy="307777"/>
          </a:xfrm>
          <a:prstGeom prst="rect">
            <a:avLst/>
          </a:prstGeom>
          <a:noFill/>
        </p:spPr>
        <p:txBody>
          <a:bodyPr wrap="square" rtlCol="0">
            <a:spAutoFit/>
          </a:bodyPr>
          <a:lstStyle/>
          <a:p>
            <a:r>
              <a:rPr lang="en-US" dirty="0"/>
              <a:t>Gottman Institute</a:t>
            </a:r>
          </a:p>
        </p:txBody>
      </p:sp>
    </p:spTree>
    <p:extLst>
      <p:ext uri="{BB962C8B-B14F-4D97-AF65-F5344CB8AC3E}">
        <p14:creationId xmlns:p14="http://schemas.microsoft.com/office/powerpoint/2010/main" val="5433926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317E-9849-984C-AD21-B87634D7D885}"/>
              </a:ext>
            </a:extLst>
          </p:cNvPr>
          <p:cNvSpPr>
            <a:spLocks noGrp="1"/>
          </p:cNvSpPr>
          <p:nvPr>
            <p:ph type="title"/>
          </p:nvPr>
        </p:nvSpPr>
        <p:spPr>
          <a:xfrm>
            <a:off x="426000" y="611491"/>
            <a:ext cx="3744000" cy="1007700"/>
          </a:xfrm>
        </p:spPr>
        <p:txBody>
          <a:bodyPr anchor="t">
            <a:normAutofit/>
          </a:bodyPr>
          <a:lstStyle/>
          <a:p>
            <a:r>
              <a:rPr lang="en-US" sz="3600" dirty="0"/>
              <a:t>Inner Circle</a:t>
            </a:r>
          </a:p>
        </p:txBody>
      </p:sp>
      <p:sp>
        <p:nvSpPr>
          <p:cNvPr id="3" name="Text Placeholder 2">
            <a:extLst>
              <a:ext uri="{FF2B5EF4-FFF2-40B4-BE49-F238E27FC236}">
                <a16:creationId xmlns:a16="http://schemas.microsoft.com/office/drawing/2014/main" id="{03DB6595-AAEA-1A47-A57B-CAB2546AEA3C}"/>
              </a:ext>
            </a:extLst>
          </p:cNvPr>
          <p:cNvSpPr>
            <a:spLocks noGrp="1"/>
          </p:cNvSpPr>
          <p:nvPr>
            <p:ph type="body" idx="1"/>
          </p:nvPr>
        </p:nvSpPr>
        <p:spPr>
          <a:xfrm>
            <a:off x="426000" y="1619191"/>
            <a:ext cx="3744000" cy="4009459"/>
          </a:xfrm>
        </p:spPr>
        <p:txBody>
          <a:bodyPr>
            <a:noAutofit/>
          </a:bodyPr>
          <a:lstStyle/>
          <a:p>
            <a:pPr marL="127000" indent="0">
              <a:buNone/>
            </a:pPr>
            <a:r>
              <a:rPr lang="en-US" sz="3600" dirty="0"/>
              <a:t>List the aspects of the problem you can’t give in on—your nonnegotiable areas.</a:t>
            </a:r>
          </a:p>
        </p:txBody>
      </p:sp>
      <p:sp>
        <p:nvSpPr>
          <p:cNvPr id="5" name="TextBox 4">
            <a:extLst>
              <a:ext uri="{FF2B5EF4-FFF2-40B4-BE49-F238E27FC236}">
                <a16:creationId xmlns:a16="http://schemas.microsoft.com/office/drawing/2014/main" id="{AB782842-7406-F24F-819D-01C7798218B5}"/>
              </a:ext>
            </a:extLst>
          </p:cNvPr>
          <p:cNvSpPr txBox="1"/>
          <p:nvPr/>
        </p:nvSpPr>
        <p:spPr>
          <a:xfrm>
            <a:off x="10058400" y="6284421"/>
            <a:ext cx="1661895" cy="307777"/>
          </a:xfrm>
          <a:prstGeom prst="rect">
            <a:avLst/>
          </a:prstGeom>
          <a:noFill/>
        </p:spPr>
        <p:txBody>
          <a:bodyPr wrap="square" rtlCol="0">
            <a:spAutoFit/>
          </a:bodyPr>
          <a:lstStyle/>
          <a:p>
            <a:r>
              <a:rPr lang="en-US" dirty="0"/>
              <a:t>Gottman Institute</a:t>
            </a:r>
          </a:p>
        </p:txBody>
      </p:sp>
    </p:spTree>
    <p:extLst>
      <p:ext uri="{BB962C8B-B14F-4D97-AF65-F5344CB8AC3E}">
        <p14:creationId xmlns:p14="http://schemas.microsoft.com/office/powerpoint/2010/main" val="23778691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317E-9849-984C-AD21-B87634D7D885}"/>
              </a:ext>
            </a:extLst>
          </p:cNvPr>
          <p:cNvSpPr>
            <a:spLocks noGrp="1"/>
          </p:cNvSpPr>
          <p:nvPr>
            <p:ph type="title"/>
          </p:nvPr>
        </p:nvSpPr>
        <p:spPr>
          <a:xfrm>
            <a:off x="426000" y="611491"/>
            <a:ext cx="3744000" cy="1007700"/>
          </a:xfrm>
        </p:spPr>
        <p:txBody>
          <a:bodyPr anchor="t">
            <a:normAutofit/>
          </a:bodyPr>
          <a:lstStyle/>
          <a:p>
            <a:r>
              <a:rPr lang="en-US" sz="3600" dirty="0"/>
              <a:t>Inner Circle</a:t>
            </a:r>
          </a:p>
        </p:txBody>
      </p:sp>
      <p:sp>
        <p:nvSpPr>
          <p:cNvPr id="3" name="Text Placeholder 2">
            <a:extLst>
              <a:ext uri="{FF2B5EF4-FFF2-40B4-BE49-F238E27FC236}">
                <a16:creationId xmlns:a16="http://schemas.microsoft.com/office/drawing/2014/main" id="{03DB6595-AAEA-1A47-A57B-CAB2546AEA3C}"/>
              </a:ext>
            </a:extLst>
          </p:cNvPr>
          <p:cNvSpPr>
            <a:spLocks noGrp="1"/>
          </p:cNvSpPr>
          <p:nvPr>
            <p:ph type="body" idx="1"/>
          </p:nvPr>
        </p:nvSpPr>
        <p:spPr>
          <a:xfrm>
            <a:off x="426000" y="1619191"/>
            <a:ext cx="3744000" cy="4009459"/>
          </a:xfrm>
        </p:spPr>
        <p:txBody>
          <a:bodyPr>
            <a:noAutofit/>
          </a:bodyPr>
          <a:lstStyle/>
          <a:p>
            <a:pPr marL="127000" indent="0">
              <a:buNone/>
            </a:pPr>
            <a:r>
              <a:rPr lang="en-US" sz="3600" dirty="0"/>
              <a:t>This includes your minimal core needs, beliefs, or values about this problem.</a:t>
            </a:r>
          </a:p>
        </p:txBody>
      </p:sp>
      <p:sp>
        <p:nvSpPr>
          <p:cNvPr id="5" name="TextBox 4">
            <a:extLst>
              <a:ext uri="{FF2B5EF4-FFF2-40B4-BE49-F238E27FC236}">
                <a16:creationId xmlns:a16="http://schemas.microsoft.com/office/drawing/2014/main" id="{3C09A350-2B32-E34A-B6BD-8DFDB71849CB}"/>
              </a:ext>
            </a:extLst>
          </p:cNvPr>
          <p:cNvSpPr txBox="1"/>
          <p:nvPr/>
        </p:nvSpPr>
        <p:spPr>
          <a:xfrm>
            <a:off x="10058400" y="6284421"/>
            <a:ext cx="1661895" cy="307777"/>
          </a:xfrm>
          <a:prstGeom prst="rect">
            <a:avLst/>
          </a:prstGeom>
          <a:noFill/>
        </p:spPr>
        <p:txBody>
          <a:bodyPr wrap="square" rtlCol="0">
            <a:spAutoFit/>
          </a:bodyPr>
          <a:lstStyle/>
          <a:p>
            <a:r>
              <a:rPr lang="en-US" dirty="0"/>
              <a:t>Gottman Institute</a:t>
            </a:r>
          </a:p>
        </p:txBody>
      </p:sp>
    </p:spTree>
    <p:extLst>
      <p:ext uri="{BB962C8B-B14F-4D97-AF65-F5344CB8AC3E}">
        <p14:creationId xmlns:p14="http://schemas.microsoft.com/office/powerpoint/2010/main" val="24746061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317E-9849-984C-AD21-B87634D7D885}"/>
              </a:ext>
            </a:extLst>
          </p:cNvPr>
          <p:cNvSpPr>
            <a:spLocks noGrp="1"/>
          </p:cNvSpPr>
          <p:nvPr>
            <p:ph type="title"/>
          </p:nvPr>
        </p:nvSpPr>
        <p:spPr>
          <a:xfrm>
            <a:off x="426000" y="611491"/>
            <a:ext cx="3744000" cy="1007700"/>
          </a:xfrm>
        </p:spPr>
        <p:txBody>
          <a:bodyPr anchor="t">
            <a:normAutofit/>
          </a:bodyPr>
          <a:lstStyle/>
          <a:p>
            <a:r>
              <a:rPr lang="en-US" sz="3600" dirty="0"/>
              <a:t>Outer Circle</a:t>
            </a:r>
          </a:p>
        </p:txBody>
      </p:sp>
      <p:sp>
        <p:nvSpPr>
          <p:cNvPr id="3" name="Text Placeholder 2">
            <a:extLst>
              <a:ext uri="{FF2B5EF4-FFF2-40B4-BE49-F238E27FC236}">
                <a16:creationId xmlns:a16="http://schemas.microsoft.com/office/drawing/2014/main" id="{03DB6595-AAEA-1A47-A57B-CAB2546AEA3C}"/>
              </a:ext>
            </a:extLst>
          </p:cNvPr>
          <p:cNvSpPr>
            <a:spLocks noGrp="1"/>
          </p:cNvSpPr>
          <p:nvPr>
            <p:ph type="body" idx="1"/>
          </p:nvPr>
        </p:nvSpPr>
        <p:spPr>
          <a:xfrm>
            <a:off x="426000" y="1619191"/>
            <a:ext cx="3744000" cy="2952809"/>
          </a:xfrm>
        </p:spPr>
        <p:txBody>
          <a:bodyPr>
            <a:noAutofit/>
          </a:bodyPr>
          <a:lstStyle/>
          <a:p>
            <a:pPr marL="127000" indent="0">
              <a:buNone/>
            </a:pPr>
            <a:r>
              <a:rPr lang="en-US" sz="3600" dirty="0"/>
              <a:t>List all the aspects of the problem you can compromise on.</a:t>
            </a:r>
          </a:p>
        </p:txBody>
      </p:sp>
      <p:sp>
        <p:nvSpPr>
          <p:cNvPr id="5" name="TextBox 4">
            <a:extLst>
              <a:ext uri="{FF2B5EF4-FFF2-40B4-BE49-F238E27FC236}">
                <a16:creationId xmlns:a16="http://schemas.microsoft.com/office/drawing/2014/main" id="{045508D1-5A2E-804A-91AA-9DE91DFEF331}"/>
              </a:ext>
            </a:extLst>
          </p:cNvPr>
          <p:cNvSpPr txBox="1"/>
          <p:nvPr/>
        </p:nvSpPr>
        <p:spPr>
          <a:xfrm>
            <a:off x="10058400" y="6284421"/>
            <a:ext cx="1661895" cy="307777"/>
          </a:xfrm>
          <a:prstGeom prst="rect">
            <a:avLst/>
          </a:prstGeom>
          <a:noFill/>
        </p:spPr>
        <p:txBody>
          <a:bodyPr wrap="square" rtlCol="0">
            <a:spAutoFit/>
          </a:bodyPr>
          <a:lstStyle/>
          <a:p>
            <a:r>
              <a:rPr lang="en-US" dirty="0"/>
              <a:t>Gottman Institute</a:t>
            </a:r>
          </a:p>
        </p:txBody>
      </p:sp>
    </p:spTree>
    <p:extLst>
      <p:ext uri="{BB962C8B-B14F-4D97-AF65-F5344CB8AC3E}">
        <p14:creationId xmlns:p14="http://schemas.microsoft.com/office/powerpoint/2010/main" val="21595839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317E-9849-984C-AD21-B87634D7D885}"/>
              </a:ext>
            </a:extLst>
          </p:cNvPr>
          <p:cNvSpPr>
            <a:spLocks noGrp="1"/>
          </p:cNvSpPr>
          <p:nvPr>
            <p:ph type="title"/>
          </p:nvPr>
        </p:nvSpPr>
        <p:spPr>
          <a:xfrm>
            <a:off x="349611" y="639200"/>
            <a:ext cx="3744000" cy="2353382"/>
          </a:xfrm>
        </p:spPr>
        <p:txBody>
          <a:bodyPr anchor="t">
            <a:normAutofit/>
          </a:bodyPr>
          <a:lstStyle/>
          <a:p>
            <a:pPr algn="ctr"/>
            <a:r>
              <a:rPr lang="en-US" sz="4400" dirty="0"/>
              <a:t>Take turns sharing what you wrote</a:t>
            </a:r>
          </a:p>
        </p:txBody>
      </p:sp>
      <p:sp>
        <p:nvSpPr>
          <p:cNvPr id="7" name="Title 1">
            <a:extLst>
              <a:ext uri="{FF2B5EF4-FFF2-40B4-BE49-F238E27FC236}">
                <a16:creationId xmlns:a16="http://schemas.microsoft.com/office/drawing/2014/main" id="{90C7A9C2-3701-2045-80E3-27E92C63FC41}"/>
              </a:ext>
            </a:extLst>
          </p:cNvPr>
          <p:cNvSpPr txBox="1">
            <a:spLocks/>
          </p:cNvSpPr>
          <p:nvPr/>
        </p:nvSpPr>
        <p:spPr>
          <a:xfrm>
            <a:off x="349611" y="3429001"/>
            <a:ext cx="3744000" cy="1558635"/>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9pPr>
          </a:lstStyle>
          <a:p>
            <a:pPr algn="ctr"/>
            <a:r>
              <a:rPr lang="en-US" sz="3600" b="0" dirty="0"/>
              <a:t>First focus on understanding</a:t>
            </a:r>
          </a:p>
        </p:txBody>
      </p:sp>
      <p:sp>
        <p:nvSpPr>
          <p:cNvPr id="5" name="TextBox 4">
            <a:extLst>
              <a:ext uri="{FF2B5EF4-FFF2-40B4-BE49-F238E27FC236}">
                <a16:creationId xmlns:a16="http://schemas.microsoft.com/office/drawing/2014/main" id="{5BC8231A-3AF0-3E4F-A510-0D8BB596C073}"/>
              </a:ext>
            </a:extLst>
          </p:cNvPr>
          <p:cNvSpPr txBox="1"/>
          <p:nvPr/>
        </p:nvSpPr>
        <p:spPr>
          <a:xfrm>
            <a:off x="10058400" y="6284421"/>
            <a:ext cx="1661895" cy="307777"/>
          </a:xfrm>
          <a:prstGeom prst="rect">
            <a:avLst/>
          </a:prstGeom>
          <a:noFill/>
        </p:spPr>
        <p:txBody>
          <a:bodyPr wrap="square" rtlCol="0">
            <a:spAutoFit/>
          </a:bodyPr>
          <a:lstStyle/>
          <a:p>
            <a:r>
              <a:rPr lang="en-US" dirty="0"/>
              <a:t>Gottman Institute</a:t>
            </a:r>
          </a:p>
        </p:txBody>
      </p:sp>
    </p:spTree>
    <p:extLst>
      <p:ext uri="{BB962C8B-B14F-4D97-AF65-F5344CB8AC3E}">
        <p14:creationId xmlns:p14="http://schemas.microsoft.com/office/powerpoint/2010/main" val="188862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d168542e18_0_16"/>
          <p:cNvSpPr txBox="1">
            <a:spLocks noGrp="1"/>
          </p:cNvSpPr>
          <p:nvPr>
            <p:ph type="body" idx="2"/>
          </p:nvPr>
        </p:nvSpPr>
        <p:spPr>
          <a:xfrm>
            <a:off x="6378750" y="965550"/>
            <a:ext cx="5393700" cy="4926900"/>
          </a:xfrm>
          <a:prstGeom prst="rect">
            <a:avLst/>
          </a:prstGeom>
        </p:spPr>
        <p:txBody>
          <a:bodyPr spcFirstLastPara="1" wrap="square" lIns="121900" tIns="121900" rIns="121900" bIns="121900" anchor="t" anchorCtr="0">
            <a:normAutofit/>
          </a:bodyPr>
          <a:lstStyle/>
          <a:p>
            <a:pPr marL="457200" lvl="0" indent="-488950" algn="l" rtl="0">
              <a:spcBef>
                <a:spcPts val="0"/>
              </a:spcBef>
              <a:spcAft>
                <a:spcPts val="0"/>
              </a:spcAft>
              <a:buSzPts val="4100"/>
              <a:buChar char="●"/>
            </a:pPr>
            <a:r>
              <a:rPr lang="en-US" sz="4100"/>
              <a:t>Biblical Context of Marriage &amp; the Implications</a:t>
            </a:r>
            <a:endParaRPr sz="4100"/>
          </a:p>
          <a:p>
            <a:pPr marL="457200" lvl="0" indent="-488950" algn="l" rtl="0">
              <a:spcBef>
                <a:spcPts val="0"/>
              </a:spcBef>
              <a:spcAft>
                <a:spcPts val="0"/>
              </a:spcAft>
              <a:buSzPts val="4100"/>
              <a:buChar char="●"/>
            </a:pPr>
            <a:r>
              <a:rPr lang="en-US" sz="4100"/>
              <a:t>My Observations</a:t>
            </a:r>
            <a:endParaRPr sz="4100"/>
          </a:p>
          <a:p>
            <a:pPr marL="457200" lvl="0" indent="-488950" algn="l" rtl="0">
              <a:spcBef>
                <a:spcPts val="0"/>
              </a:spcBef>
              <a:spcAft>
                <a:spcPts val="0"/>
              </a:spcAft>
              <a:buSzPts val="4100"/>
              <a:buChar char="●"/>
            </a:pPr>
            <a:r>
              <a:rPr lang="en-US" sz="4100"/>
              <a:t>Gottman’s Research </a:t>
            </a:r>
            <a:endParaRPr sz="4100"/>
          </a:p>
        </p:txBody>
      </p:sp>
      <p:sp>
        <p:nvSpPr>
          <p:cNvPr id="140" name="Google Shape;140;g2d168542e18_0_16"/>
          <p:cNvSpPr txBox="1">
            <a:spLocks noGrp="1"/>
          </p:cNvSpPr>
          <p:nvPr>
            <p:ph type="title"/>
          </p:nvPr>
        </p:nvSpPr>
        <p:spPr>
          <a:xfrm>
            <a:off x="448200" y="789197"/>
            <a:ext cx="5393700" cy="2074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6000"/>
              <a:t>What I’ll cover</a:t>
            </a:r>
            <a:endParaRPr sz="60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317E-9849-984C-AD21-B87634D7D885}"/>
              </a:ext>
            </a:extLst>
          </p:cNvPr>
          <p:cNvSpPr>
            <a:spLocks noGrp="1"/>
          </p:cNvSpPr>
          <p:nvPr>
            <p:ph type="title"/>
          </p:nvPr>
        </p:nvSpPr>
        <p:spPr>
          <a:xfrm>
            <a:off x="349611" y="639200"/>
            <a:ext cx="3744000" cy="2353382"/>
          </a:xfrm>
        </p:spPr>
        <p:txBody>
          <a:bodyPr anchor="t">
            <a:normAutofit/>
          </a:bodyPr>
          <a:lstStyle/>
          <a:p>
            <a:pPr algn="ctr"/>
            <a:r>
              <a:rPr lang="en-US" sz="4400" dirty="0"/>
              <a:t>Take turns sharing what you wrote</a:t>
            </a:r>
          </a:p>
        </p:txBody>
      </p:sp>
      <p:sp>
        <p:nvSpPr>
          <p:cNvPr id="7" name="Title 1">
            <a:extLst>
              <a:ext uri="{FF2B5EF4-FFF2-40B4-BE49-F238E27FC236}">
                <a16:creationId xmlns:a16="http://schemas.microsoft.com/office/drawing/2014/main" id="{90C7A9C2-3701-2045-80E3-27E92C63FC41}"/>
              </a:ext>
            </a:extLst>
          </p:cNvPr>
          <p:cNvSpPr txBox="1">
            <a:spLocks/>
          </p:cNvSpPr>
          <p:nvPr/>
        </p:nvSpPr>
        <p:spPr>
          <a:xfrm>
            <a:off x="349611" y="3429001"/>
            <a:ext cx="3744000" cy="1558635"/>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200"/>
              <a:buFont typeface="Raleway"/>
              <a:buNone/>
              <a:defRPr sz="3200" b="1" i="0" u="none" strike="noStrike" cap="none">
                <a:solidFill>
                  <a:schemeClr val="dk2"/>
                </a:solidFill>
                <a:latin typeface="Raleway"/>
                <a:ea typeface="Raleway"/>
                <a:cs typeface="Raleway"/>
                <a:sym typeface="Raleway"/>
              </a:defRPr>
            </a:lvl9pPr>
          </a:lstStyle>
          <a:p>
            <a:pPr algn="ctr"/>
            <a:r>
              <a:rPr lang="en-US" sz="3600" b="0" dirty="0"/>
              <a:t>Then work on a compromise</a:t>
            </a:r>
          </a:p>
        </p:txBody>
      </p:sp>
      <p:sp>
        <p:nvSpPr>
          <p:cNvPr id="5" name="TextBox 4">
            <a:extLst>
              <a:ext uri="{FF2B5EF4-FFF2-40B4-BE49-F238E27FC236}">
                <a16:creationId xmlns:a16="http://schemas.microsoft.com/office/drawing/2014/main" id="{AB4EE87A-A5AA-0941-94F1-E5E998BCD66D}"/>
              </a:ext>
            </a:extLst>
          </p:cNvPr>
          <p:cNvSpPr txBox="1"/>
          <p:nvPr/>
        </p:nvSpPr>
        <p:spPr>
          <a:xfrm>
            <a:off x="10058400" y="6284421"/>
            <a:ext cx="1661895" cy="307777"/>
          </a:xfrm>
          <a:prstGeom prst="rect">
            <a:avLst/>
          </a:prstGeom>
          <a:noFill/>
        </p:spPr>
        <p:txBody>
          <a:bodyPr wrap="square" rtlCol="0">
            <a:spAutoFit/>
          </a:bodyPr>
          <a:lstStyle/>
          <a:p>
            <a:r>
              <a:rPr lang="en-US" dirty="0"/>
              <a:t>Gottman Institute</a:t>
            </a:r>
          </a:p>
        </p:txBody>
      </p:sp>
    </p:spTree>
    <p:extLst>
      <p:ext uri="{BB962C8B-B14F-4D97-AF65-F5344CB8AC3E}">
        <p14:creationId xmlns:p14="http://schemas.microsoft.com/office/powerpoint/2010/main" val="26013739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0410B-C0D8-0A45-9CB3-3AAB28F40D02}"/>
              </a:ext>
            </a:extLst>
          </p:cNvPr>
          <p:cNvSpPr>
            <a:spLocks noGrp="1"/>
          </p:cNvSpPr>
          <p:nvPr>
            <p:ph type="title"/>
          </p:nvPr>
        </p:nvSpPr>
        <p:spPr>
          <a:xfrm>
            <a:off x="353999" y="733474"/>
            <a:ext cx="5603455" cy="2286817"/>
          </a:xfrm>
        </p:spPr>
        <p:txBody>
          <a:bodyPr anchor="t">
            <a:normAutofit/>
          </a:bodyPr>
          <a:lstStyle/>
          <a:p>
            <a:r>
              <a:rPr lang="en-US" sz="5400" dirty="0"/>
              <a:t>Communication Tool</a:t>
            </a:r>
          </a:p>
        </p:txBody>
      </p:sp>
      <p:sp>
        <p:nvSpPr>
          <p:cNvPr id="8" name="TextBox 7">
            <a:extLst>
              <a:ext uri="{FF2B5EF4-FFF2-40B4-BE49-F238E27FC236}">
                <a16:creationId xmlns:a16="http://schemas.microsoft.com/office/drawing/2014/main" id="{F5EE7488-36BD-E640-AFBE-9995F54CD4EF}"/>
              </a:ext>
            </a:extLst>
          </p:cNvPr>
          <p:cNvSpPr txBox="1"/>
          <p:nvPr/>
        </p:nvSpPr>
        <p:spPr>
          <a:xfrm>
            <a:off x="6179128" y="733474"/>
            <a:ext cx="5791200" cy="769441"/>
          </a:xfrm>
          <a:prstGeom prst="rect">
            <a:avLst/>
          </a:prstGeom>
          <a:noFill/>
        </p:spPr>
        <p:txBody>
          <a:bodyPr wrap="square" rtlCol="0">
            <a:spAutoFit/>
          </a:bodyPr>
          <a:lstStyle/>
          <a:p>
            <a:pPr algn="ctr"/>
            <a:r>
              <a:rPr lang="en-US" sz="4400" dirty="0">
                <a:solidFill>
                  <a:schemeClr val="bg1"/>
                </a:solidFill>
              </a:rPr>
              <a:t>Awareness Wheel</a:t>
            </a:r>
          </a:p>
        </p:txBody>
      </p:sp>
    </p:spTree>
    <p:extLst>
      <p:ext uri="{BB962C8B-B14F-4D97-AF65-F5344CB8AC3E}">
        <p14:creationId xmlns:p14="http://schemas.microsoft.com/office/powerpoint/2010/main" val="19994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24F21-2708-C241-9069-F05ADDA3C951}"/>
              </a:ext>
            </a:extLst>
          </p:cNvPr>
          <p:cNvSpPr>
            <a:spLocks noGrp="1"/>
          </p:cNvSpPr>
          <p:nvPr>
            <p:ph type="title"/>
          </p:nvPr>
        </p:nvSpPr>
        <p:spPr>
          <a:xfrm>
            <a:off x="1295399" y="567576"/>
            <a:ext cx="9601200" cy="1303800"/>
          </a:xfrm>
        </p:spPr>
        <p:txBody>
          <a:bodyPr/>
          <a:lstStyle/>
          <a:p>
            <a:r>
              <a:rPr lang="en-US" dirty="0"/>
              <a:t>Awareness Wheel</a:t>
            </a:r>
          </a:p>
        </p:txBody>
      </p:sp>
      <p:sp>
        <p:nvSpPr>
          <p:cNvPr id="6" name="Content Placeholder 2">
            <a:extLst>
              <a:ext uri="{FF2B5EF4-FFF2-40B4-BE49-F238E27FC236}">
                <a16:creationId xmlns:a16="http://schemas.microsoft.com/office/drawing/2014/main" id="{ED901AE1-77A2-264E-A14F-C41DB6D81DBF}"/>
              </a:ext>
            </a:extLst>
          </p:cNvPr>
          <p:cNvSpPr txBox="1">
            <a:spLocks/>
          </p:cNvSpPr>
          <p:nvPr/>
        </p:nvSpPr>
        <p:spPr>
          <a:xfrm>
            <a:off x="3024175" y="1507252"/>
            <a:ext cx="6691476" cy="7282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bg1">
                    <a:lumMod val="50000"/>
                  </a:schemeClr>
                </a:solidFill>
                <a:effectLst/>
                <a:uLnTx/>
                <a:uFillTx/>
                <a:latin typeface="Corbel" panose="020B0503020204020204"/>
                <a:ea typeface="+mn-ea"/>
                <a:cs typeface="+mn-cs"/>
              </a:rPr>
              <a:t>1987- Amy (Moreno) &amp; Scot McCallum </a:t>
            </a:r>
          </a:p>
        </p:txBody>
      </p:sp>
    </p:spTree>
    <p:extLst>
      <p:ext uri="{BB962C8B-B14F-4D97-AF65-F5344CB8AC3E}">
        <p14:creationId xmlns:p14="http://schemas.microsoft.com/office/powerpoint/2010/main" val="2683631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BCE351-FC04-F94C-BF8D-5BF32B0C68F7}"/>
              </a:ext>
            </a:extLst>
          </p:cNvPr>
          <p:cNvSpPr txBox="1"/>
          <p:nvPr/>
        </p:nvSpPr>
        <p:spPr>
          <a:xfrm>
            <a:off x="581891" y="657683"/>
            <a:ext cx="5098473" cy="1754326"/>
          </a:xfrm>
          <a:prstGeom prst="rect">
            <a:avLst/>
          </a:prstGeom>
          <a:noFill/>
        </p:spPr>
        <p:txBody>
          <a:bodyPr wrap="square" rtlCol="0">
            <a:spAutoFit/>
          </a:bodyPr>
          <a:lstStyle/>
          <a:p>
            <a:pPr algn="ctr"/>
            <a:r>
              <a:rPr lang="en-US" sz="3600" dirty="0"/>
              <a:t>Helps you get in touch with your own experience</a:t>
            </a:r>
          </a:p>
        </p:txBody>
      </p:sp>
      <p:sp>
        <p:nvSpPr>
          <p:cNvPr id="5" name="TextBox 4">
            <a:extLst>
              <a:ext uri="{FF2B5EF4-FFF2-40B4-BE49-F238E27FC236}">
                <a16:creationId xmlns:a16="http://schemas.microsoft.com/office/drawing/2014/main" id="{BFDE2062-11DE-994F-BCEE-676E4D100A58}"/>
              </a:ext>
            </a:extLst>
          </p:cNvPr>
          <p:cNvSpPr txBox="1"/>
          <p:nvPr/>
        </p:nvSpPr>
        <p:spPr>
          <a:xfrm>
            <a:off x="581891" y="2796827"/>
            <a:ext cx="5098473" cy="1200329"/>
          </a:xfrm>
          <a:prstGeom prst="rect">
            <a:avLst/>
          </a:prstGeom>
          <a:noFill/>
        </p:spPr>
        <p:txBody>
          <a:bodyPr wrap="square" rtlCol="0">
            <a:spAutoFit/>
          </a:bodyPr>
          <a:lstStyle/>
          <a:p>
            <a:pPr algn="ctr"/>
            <a:r>
              <a:rPr lang="en-US" sz="3600" dirty="0"/>
              <a:t>Often we have limited awareness</a:t>
            </a:r>
          </a:p>
        </p:txBody>
      </p:sp>
      <p:sp>
        <p:nvSpPr>
          <p:cNvPr id="6" name="TextBox 5">
            <a:extLst>
              <a:ext uri="{FF2B5EF4-FFF2-40B4-BE49-F238E27FC236}">
                <a16:creationId xmlns:a16="http://schemas.microsoft.com/office/drawing/2014/main" id="{C9D6E31B-D060-EF4B-A428-4A5E172BF539}"/>
              </a:ext>
            </a:extLst>
          </p:cNvPr>
          <p:cNvSpPr txBox="1"/>
          <p:nvPr/>
        </p:nvSpPr>
        <p:spPr>
          <a:xfrm>
            <a:off x="581891" y="4356056"/>
            <a:ext cx="5098473" cy="1754326"/>
          </a:xfrm>
          <a:prstGeom prst="rect">
            <a:avLst/>
          </a:prstGeom>
          <a:noFill/>
        </p:spPr>
        <p:txBody>
          <a:bodyPr wrap="square" rtlCol="0">
            <a:spAutoFit/>
          </a:bodyPr>
          <a:lstStyle/>
          <a:p>
            <a:pPr algn="ctr"/>
            <a:r>
              <a:rPr lang="en-US" sz="3600" dirty="0"/>
              <a:t>Helps you identify 5 parts of your experience in any situation</a:t>
            </a:r>
          </a:p>
        </p:txBody>
      </p:sp>
    </p:spTree>
    <p:extLst>
      <p:ext uri="{BB962C8B-B14F-4D97-AF65-F5344CB8AC3E}">
        <p14:creationId xmlns:p14="http://schemas.microsoft.com/office/powerpoint/2010/main" val="87748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BCE351-FC04-F94C-BF8D-5BF32B0C68F7}"/>
              </a:ext>
            </a:extLst>
          </p:cNvPr>
          <p:cNvSpPr txBox="1"/>
          <p:nvPr/>
        </p:nvSpPr>
        <p:spPr>
          <a:xfrm>
            <a:off x="581891" y="657683"/>
            <a:ext cx="4627417" cy="923330"/>
          </a:xfrm>
          <a:prstGeom prst="rect">
            <a:avLst/>
          </a:prstGeom>
          <a:noFill/>
        </p:spPr>
        <p:txBody>
          <a:bodyPr wrap="square" rtlCol="0">
            <a:spAutoFit/>
          </a:bodyPr>
          <a:lstStyle/>
          <a:p>
            <a:r>
              <a:rPr lang="en-US" sz="5400" dirty="0"/>
              <a:t>Sensory Data</a:t>
            </a:r>
          </a:p>
        </p:txBody>
      </p:sp>
      <p:sp>
        <p:nvSpPr>
          <p:cNvPr id="5" name="TextBox 4">
            <a:extLst>
              <a:ext uri="{FF2B5EF4-FFF2-40B4-BE49-F238E27FC236}">
                <a16:creationId xmlns:a16="http://schemas.microsoft.com/office/drawing/2014/main" id="{BFDE2062-11DE-994F-BCEE-676E4D100A58}"/>
              </a:ext>
            </a:extLst>
          </p:cNvPr>
          <p:cNvSpPr txBox="1"/>
          <p:nvPr/>
        </p:nvSpPr>
        <p:spPr>
          <a:xfrm>
            <a:off x="581891" y="1937844"/>
            <a:ext cx="5098473" cy="1200329"/>
          </a:xfrm>
          <a:prstGeom prst="rect">
            <a:avLst/>
          </a:prstGeom>
          <a:noFill/>
        </p:spPr>
        <p:txBody>
          <a:bodyPr wrap="square" rtlCol="0">
            <a:spAutoFit/>
          </a:bodyPr>
          <a:lstStyle/>
          <a:p>
            <a:r>
              <a:rPr lang="en-US" sz="3600" dirty="0"/>
              <a:t>What is experienced through the senses</a:t>
            </a:r>
          </a:p>
        </p:txBody>
      </p:sp>
      <p:sp>
        <p:nvSpPr>
          <p:cNvPr id="6" name="TextBox 5">
            <a:extLst>
              <a:ext uri="{FF2B5EF4-FFF2-40B4-BE49-F238E27FC236}">
                <a16:creationId xmlns:a16="http://schemas.microsoft.com/office/drawing/2014/main" id="{C9D6E31B-D060-EF4B-A428-4A5E172BF539}"/>
              </a:ext>
            </a:extLst>
          </p:cNvPr>
          <p:cNvSpPr txBox="1"/>
          <p:nvPr/>
        </p:nvSpPr>
        <p:spPr>
          <a:xfrm>
            <a:off x="581890" y="3467204"/>
            <a:ext cx="5098473" cy="830997"/>
          </a:xfrm>
          <a:prstGeom prst="rect">
            <a:avLst/>
          </a:prstGeom>
          <a:noFill/>
        </p:spPr>
        <p:txBody>
          <a:bodyPr wrap="square" rtlCol="0">
            <a:spAutoFit/>
          </a:bodyPr>
          <a:lstStyle/>
          <a:p>
            <a:r>
              <a:rPr lang="en-US" sz="4800" dirty="0"/>
              <a:t>The Facts!</a:t>
            </a:r>
          </a:p>
        </p:txBody>
      </p:sp>
    </p:spTree>
    <p:extLst>
      <p:ext uri="{BB962C8B-B14F-4D97-AF65-F5344CB8AC3E}">
        <p14:creationId xmlns:p14="http://schemas.microsoft.com/office/powerpoint/2010/main" val="412210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BCE351-FC04-F94C-BF8D-5BF32B0C68F7}"/>
              </a:ext>
            </a:extLst>
          </p:cNvPr>
          <p:cNvSpPr txBox="1"/>
          <p:nvPr/>
        </p:nvSpPr>
        <p:spPr>
          <a:xfrm>
            <a:off x="581891" y="657683"/>
            <a:ext cx="4627417" cy="923330"/>
          </a:xfrm>
          <a:prstGeom prst="rect">
            <a:avLst/>
          </a:prstGeom>
          <a:noFill/>
        </p:spPr>
        <p:txBody>
          <a:bodyPr wrap="square" rtlCol="0">
            <a:spAutoFit/>
          </a:bodyPr>
          <a:lstStyle/>
          <a:p>
            <a:r>
              <a:rPr lang="en-US" sz="5400" dirty="0"/>
              <a:t>Thoughts</a:t>
            </a:r>
          </a:p>
        </p:txBody>
      </p:sp>
      <p:sp>
        <p:nvSpPr>
          <p:cNvPr id="5" name="TextBox 4">
            <a:extLst>
              <a:ext uri="{FF2B5EF4-FFF2-40B4-BE49-F238E27FC236}">
                <a16:creationId xmlns:a16="http://schemas.microsoft.com/office/drawing/2014/main" id="{BFDE2062-11DE-994F-BCEE-676E4D100A58}"/>
              </a:ext>
            </a:extLst>
          </p:cNvPr>
          <p:cNvSpPr txBox="1"/>
          <p:nvPr/>
        </p:nvSpPr>
        <p:spPr>
          <a:xfrm>
            <a:off x="581891" y="1937844"/>
            <a:ext cx="5098473" cy="1200329"/>
          </a:xfrm>
          <a:prstGeom prst="rect">
            <a:avLst/>
          </a:prstGeom>
          <a:noFill/>
        </p:spPr>
        <p:txBody>
          <a:bodyPr wrap="square" rtlCol="0">
            <a:spAutoFit/>
          </a:bodyPr>
          <a:lstStyle/>
          <a:p>
            <a:r>
              <a:rPr lang="en-US" sz="3600" dirty="0"/>
              <a:t>How you interpreted the sensory data</a:t>
            </a:r>
          </a:p>
        </p:txBody>
      </p:sp>
      <p:sp>
        <p:nvSpPr>
          <p:cNvPr id="6" name="TextBox 5">
            <a:extLst>
              <a:ext uri="{FF2B5EF4-FFF2-40B4-BE49-F238E27FC236}">
                <a16:creationId xmlns:a16="http://schemas.microsoft.com/office/drawing/2014/main" id="{C9D6E31B-D060-EF4B-A428-4A5E172BF539}"/>
              </a:ext>
            </a:extLst>
          </p:cNvPr>
          <p:cNvSpPr txBox="1"/>
          <p:nvPr/>
        </p:nvSpPr>
        <p:spPr>
          <a:xfrm>
            <a:off x="581891" y="3197250"/>
            <a:ext cx="4350327" cy="3046988"/>
          </a:xfrm>
          <a:prstGeom prst="rect">
            <a:avLst/>
          </a:prstGeom>
          <a:noFill/>
        </p:spPr>
        <p:txBody>
          <a:bodyPr wrap="square" rtlCol="0">
            <a:spAutoFit/>
          </a:bodyPr>
          <a:lstStyle/>
          <a:p>
            <a:r>
              <a:rPr lang="en-US" sz="4800" dirty="0"/>
              <a:t>Assumptions</a:t>
            </a:r>
          </a:p>
          <a:p>
            <a:r>
              <a:rPr lang="en-US" sz="4800" dirty="0"/>
              <a:t>Interpretations</a:t>
            </a:r>
          </a:p>
          <a:p>
            <a:r>
              <a:rPr lang="en-US" sz="4800" dirty="0"/>
              <a:t>Beliefs</a:t>
            </a:r>
          </a:p>
          <a:p>
            <a:r>
              <a:rPr lang="en-US" sz="4800" dirty="0"/>
              <a:t>Judgments</a:t>
            </a:r>
          </a:p>
        </p:txBody>
      </p:sp>
    </p:spTree>
    <p:extLst>
      <p:ext uri="{BB962C8B-B14F-4D97-AF65-F5344CB8AC3E}">
        <p14:creationId xmlns:p14="http://schemas.microsoft.com/office/powerpoint/2010/main" val="32285034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BCE351-FC04-F94C-BF8D-5BF32B0C68F7}"/>
              </a:ext>
            </a:extLst>
          </p:cNvPr>
          <p:cNvSpPr txBox="1"/>
          <p:nvPr/>
        </p:nvSpPr>
        <p:spPr>
          <a:xfrm>
            <a:off x="581891" y="657683"/>
            <a:ext cx="4627417" cy="923330"/>
          </a:xfrm>
          <a:prstGeom prst="rect">
            <a:avLst/>
          </a:prstGeom>
          <a:noFill/>
        </p:spPr>
        <p:txBody>
          <a:bodyPr wrap="square" rtlCol="0">
            <a:spAutoFit/>
          </a:bodyPr>
          <a:lstStyle/>
          <a:p>
            <a:r>
              <a:rPr lang="en-US" sz="5400" dirty="0"/>
              <a:t>Feelings</a:t>
            </a:r>
          </a:p>
        </p:txBody>
      </p:sp>
      <p:sp>
        <p:nvSpPr>
          <p:cNvPr id="5" name="TextBox 4">
            <a:extLst>
              <a:ext uri="{FF2B5EF4-FFF2-40B4-BE49-F238E27FC236}">
                <a16:creationId xmlns:a16="http://schemas.microsoft.com/office/drawing/2014/main" id="{BFDE2062-11DE-994F-BCEE-676E4D100A58}"/>
              </a:ext>
            </a:extLst>
          </p:cNvPr>
          <p:cNvSpPr txBox="1"/>
          <p:nvPr/>
        </p:nvSpPr>
        <p:spPr>
          <a:xfrm>
            <a:off x="581891" y="1937844"/>
            <a:ext cx="5098473" cy="830997"/>
          </a:xfrm>
          <a:prstGeom prst="rect">
            <a:avLst/>
          </a:prstGeom>
          <a:noFill/>
        </p:spPr>
        <p:txBody>
          <a:bodyPr wrap="square" rtlCol="0">
            <a:spAutoFit/>
          </a:bodyPr>
          <a:lstStyle/>
          <a:p>
            <a:r>
              <a:rPr lang="en-US" sz="4800" dirty="0"/>
              <a:t>How you felt </a:t>
            </a:r>
          </a:p>
        </p:txBody>
      </p:sp>
    </p:spTree>
    <p:extLst>
      <p:ext uri="{BB962C8B-B14F-4D97-AF65-F5344CB8AC3E}">
        <p14:creationId xmlns:p14="http://schemas.microsoft.com/office/powerpoint/2010/main" val="16878774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BCE351-FC04-F94C-BF8D-5BF32B0C68F7}"/>
              </a:ext>
            </a:extLst>
          </p:cNvPr>
          <p:cNvSpPr txBox="1"/>
          <p:nvPr/>
        </p:nvSpPr>
        <p:spPr>
          <a:xfrm>
            <a:off x="581891" y="657683"/>
            <a:ext cx="4838007" cy="923330"/>
          </a:xfrm>
          <a:prstGeom prst="rect">
            <a:avLst/>
          </a:prstGeom>
          <a:noFill/>
        </p:spPr>
        <p:txBody>
          <a:bodyPr wrap="square" rtlCol="0">
            <a:spAutoFit/>
          </a:bodyPr>
          <a:lstStyle/>
          <a:p>
            <a:r>
              <a:rPr lang="en-US" sz="5400" dirty="0"/>
              <a:t>Wants/Desires</a:t>
            </a:r>
          </a:p>
        </p:txBody>
      </p:sp>
      <p:sp>
        <p:nvSpPr>
          <p:cNvPr id="5" name="TextBox 4">
            <a:extLst>
              <a:ext uri="{FF2B5EF4-FFF2-40B4-BE49-F238E27FC236}">
                <a16:creationId xmlns:a16="http://schemas.microsoft.com/office/drawing/2014/main" id="{BFDE2062-11DE-994F-BCEE-676E4D100A58}"/>
              </a:ext>
            </a:extLst>
          </p:cNvPr>
          <p:cNvSpPr txBox="1"/>
          <p:nvPr/>
        </p:nvSpPr>
        <p:spPr>
          <a:xfrm>
            <a:off x="581891" y="1937844"/>
            <a:ext cx="5098473" cy="1754326"/>
          </a:xfrm>
          <a:prstGeom prst="rect">
            <a:avLst/>
          </a:prstGeom>
          <a:noFill/>
        </p:spPr>
        <p:txBody>
          <a:bodyPr wrap="square" rtlCol="0">
            <a:spAutoFit/>
          </a:bodyPr>
          <a:lstStyle/>
          <a:p>
            <a:r>
              <a:rPr lang="en-US" sz="3600" dirty="0"/>
              <a:t>What would you like?</a:t>
            </a:r>
          </a:p>
          <a:p>
            <a:r>
              <a:rPr lang="en-US" sz="3600" dirty="0"/>
              <a:t>What do you desire?</a:t>
            </a:r>
          </a:p>
          <a:p>
            <a:r>
              <a:rPr lang="en-US" sz="3600" dirty="0"/>
              <a:t>What did you intend?</a:t>
            </a:r>
          </a:p>
        </p:txBody>
      </p:sp>
      <p:sp>
        <p:nvSpPr>
          <p:cNvPr id="7" name="TextBox 6">
            <a:extLst>
              <a:ext uri="{FF2B5EF4-FFF2-40B4-BE49-F238E27FC236}">
                <a16:creationId xmlns:a16="http://schemas.microsoft.com/office/drawing/2014/main" id="{71CC0306-EB3F-C14A-89D7-37A2DBAC98BF}"/>
              </a:ext>
            </a:extLst>
          </p:cNvPr>
          <p:cNvSpPr txBox="1"/>
          <p:nvPr/>
        </p:nvSpPr>
        <p:spPr>
          <a:xfrm>
            <a:off x="701040" y="3885793"/>
            <a:ext cx="1892531" cy="2308324"/>
          </a:xfrm>
          <a:prstGeom prst="rect">
            <a:avLst/>
          </a:prstGeom>
          <a:noFill/>
        </p:spPr>
        <p:txBody>
          <a:bodyPr wrap="square" rtlCol="0">
            <a:spAutoFit/>
          </a:bodyPr>
          <a:lstStyle/>
          <a:p>
            <a:r>
              <a:rPr lang="en-US" sz="3600" dirty="0"/>
              <a:t>Hopes</a:t>
            </a:r>
          </a:p>
          <a:p>
            <a:r>
              <a:rPr lang="en-US" sz="3600" dirty="0"/>
              <a:t>Goals</a:t>
            </a:r>
          </a:p>
          <a:p>
            <a:r>
              <a:rPr lang="en-US" sz="3600" dirty="0"/>
              <a:t>Desires</a:t>
            </a:r>
          </a:p>
          <a:p>
            <a:r>
              <a:rPr lang="en-US" sz="3600" dirty="0"/>
              <a:t>Wants</a:t>
            </a:r>
          </a:p>
        </p:txBody>
      </p:sp>
    </p:spTree>
    <p:extLst>
      <p:ext uri="{BB962C8B-B14F-4D97-AF65-F5344CB8AC3E}">
        <p14:creationId xmlns:p14="http://schemas.microsoft.com/office/powerpoint/2010/main" val="25302760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BCE351-FC04-F94C-BF8D-5BF32B0C68F7}"/>
              </a:ext>
            </a:extLst>
          </p:cNvPr>
          <p:cNvSpPr txBox="1"/>
          <p:nvPr/>
        </p:nvSpPr>
        <p:spPr>
          <a:xfrm>
            <a:off x="581891" y="657683"/>
            <a:ext cx="4838007" cy="923330"/>
          </a:xfrm>
          <a:prstGeom prst="rect">
            <a:avLst/>
          </a:prstGeom>
          <a:noFill/>
        </p:spPr>
        <p:txBody>
          <a:bodyPr wrap="square" rtlCol="0">
            <a:spAutoFit/>
          </a:bodyPr>
          <a:lstStyle/>
          <a:p>
            <a:r>
              <a:rPr lang="en-US" sz="5400" dirty="0"/>
              <a:t>Actions</a:t>
            </a:r>
          </a:p>
        </p:txBody>
      </p:sp>
      <p:sp>
        <p:nvSpPr>
          <p:cNvPr id="5" name="TextBox 4">
            <a:extLst>
              <a:ext uri="{FF2B5EF4-FFF2-40B4-BE49-F238E27FC236}">
                <a16:creationId xmlns:a16="http://schemas.microsoft.com/office/drawing/2014/main" id="{BFDE2062-11DE-994F-BCEE-676E4D100A58}"/>
              </a:ext>
            </a:extLst>
          </p:cNvPr>
          <p:cNvSpPr txBox="1"/>
          <p:nvPr/>
        </p:nvSpPr>
        <p:spPr>
          <a:xfrm>
            <a:off x="581891" y="1937844"/>
            <a:ext cx="5597236" cy="2862322"/>
          </a:xfrm>
          <a:prstGeom prst="rect">
            <a:avLst/>
          </a:prstGeom>
          <a:noFill/>
        </p:spPr>
        <p:txBody>
          <a:bodyPr wrap="square" rtlCol="0">
            <a:spAutoFit/>
          </a:bodyPr>
          <a:lstStyle/>
          <a:p>
            <a:r>
              <a:rPr lang="en-US" sz="3600" dirty="0"/>
              <a:t>What did you do?</a:t>
            </a:r>
          </a:p>
          <a:p>
            <a:r>
              <a:rPr lang="en-US" sz="3600" dirty="0"/>
              <a:t>What did you do before?</a:t>
            </a:r>
          </a:p>
          <a:p>
            <a:r>
              <a:rPr lang="en-US" sz="3600" dirty="0"/>
              <a:t>What did you do after?</a:t>
            </a:r>
          </a:p>
          <a:p>
            <a:r>
              <a:rPr lang="en-US" sz="3600" dirty="0"/>
              <a:t>What would you like to do in the future?</a:t>
            </a:r>
          </a:p>
        </p:txBody>
      </p:sp>
    </p:spTree>
    <p:extLst>
      <p:ext uri="{BB962C8B-B14F-4D97-AF65-F5344CB8AC3E}">
        <p14:creationId xmlns:p14="http://schemas.microsoft.com/office/powerpoint/2010/main" val="4644435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41B819-147A-0444-B253-3EDF6360538E}"/>
              </a:ext>
            </a:extLst>
          </p:cNvPr>
          <p:cNvSpPr txBox="1">
            <a:spLocks/>
          </p:cNvSpPr>
          <p:nvPr/>
        </p:nvSpPr>
        <p:spPr>
          <a:xfrm>
            <a:off x="915725" y="462504"/>
            <a:ext cx="5345927" cy="867327"/>
          </a:xfrm>
          <a:prstGeom prst="rect">
            <a:avLst/>
          </a:prstGeom>
        </p:spPr>
        <p:txBody>
          <a:bodyPr anchor="t"/>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bg2"/>
                </a:solidFill>
                <a:effectLst/>
                <a:uLnTx/>
                <a:uFillTx/>
                <a:latin typeface="Corbel" panose="020B0503020204020204"/>
                <a:ea typeface="+mj-ea"/>
                <a:cs typeface="+mj-cs"/>
              </a:rPr>
              <a:t>Awareness Wheel </a:t>
            </a:r>
          </a:p>
        </p:txBody>
      </p:sp>
      <p:sp>
        <p:nvSpPr>
          <p:cNvPr id="5" name="Title 1">
            <a:extLst>
              <a:ext uri="{FF2B5EF4-FFF2-40B4-BE49-F238E27FC236}">
                <a16:creationId xmlns:a16="http://schemas.microsoft.com/office/drawing/2014/main" id="{982893B6-7C9F-F34C-B68E-A9160ABF181B}"/>
              </a:ext>
            </a:extLst>
          </p:cNvPr>
          <p:cNvSpPr txBox="1">
            <a:spLocks/>
          </p:cNvSpPr>
          <p:nvPr/>
        </p:nvSpPr>
        <p:spPr>
          <a:xfrm>
            <a:off x="408828" y="1551536"/>
            <a:ext cx="6158226" cy="1369002"/>
          </a:xfrm>
          <a:prstGeom prst="rect">
            <a:avLst/>
          </a:prstGeom>
        </p:spPr>
        <p:txBody>
          <a:bodyPr anchor="t"/>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2"/>
                </a:solidFill>
                <a:effectLst/>
                <a:uLnTx/>
                <a:uFillTx/>
                <a:latin typeface="Corbel" panose="020B0503020204020204"/>
                <a:ea typeface="+mj-ea"/>
                <a:cs typeface="+mj-cs"/>
              </a:rPr>
              <a:t>Helps you get in touch with your own experience</a:t>
            </a:r>
          </a:p>
        </p:txBody>
      </p:sp>
      <p:sp>
        <p:nvSpPr>
          <p:cNvPr id="6" name="Title 1">
            <a:extLst>
              <a:ext uri="{FF2B5EF4-FFF2-40B4-BE49-F238E27FC236}">
                <a16:creationId xmlns:a16="http://schemas.microsoft.com/office/drawing/2014/main" id="{0C5A86DD-DA77-1248-8AFE-06F35BA75742}"/>
              </a:ext>
            </a:extLst>
          </p:cNvPr>
          <p:cNvSpPr txBox="1">
            <a:spLocks/>
          </p:cNvSpPr>
          <p:nvPr/>
        </p:nvSpPr>
        <p:spPr>
          <a:xfrm>
            <a:off x="397566" y="2953609"/>
            <a:ext cx="5532179" cy="1424427"/>
          </a:xfrm>
          <a:prstGeom prst="rect">
            <a:avLst/>
          </a:prstGeom>
        </p:spPr>
        <p:txBody>
          <a:bodyPr anchor="t"/>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2"/>
                </a:solidFill>
                <a:effectLst/>
                <a:uLnTx/>
                <a:uFillTx/>
                <a:latin typeface="Corbel" panose="020B0503020204020204"/>
                <a:ea typeface="+mj-ea"/>
                <a:cs typeface="+mj-cs"/>
              </a:rPr>
              <a:t>Helps you express your experience more fully</a:t>
            </a:r>
          </a:p>
        </p:txBody>
      </p:sp>
      <p:sp>
        <p:nvSpPr>
          <p:cNvPr id="7" name="Title 1">
            <a:extLst>
              <a:ext uri="{FF2B5EF4-FFF2-40B4-BE49-F238E27FC236}">
                <a16:creationId xmlns:a16="http://schemas.microsoft.com/office/drawing/2014/main" id="{A09A09BE-0569-4A4F-B25E-FAEAF24728CB}"/>
              </a:ext>
            </a:extLst>
          </p:cNvPr>
          <p:cNvSpPr txBox="1">
            <a:spLocks/>
          </p:cNvSpPr>
          <p:nvPr/>
        </p:nvSpPr>
        <p:spPr>
          <a:xfrm>
            <a:off x="397566" y="4494234"/>
            <a:ext cx="6169488" cy="1380093"/>
          </a:xfrm>
          <a:prstGeom prst="rect">
            <a:avLst/>
          </a:prstGeom>
        </p:spPr>
        <p:txBody>
          <a:bodyPr anchor="t"/>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2"/>
                </a:solidFill>
                <a:effectLst/>
                <a:uLnTx/>
                <a:uFillTx/>
                <a:latin typeface="Corbel" panose="020B0503020204020204"/>
                <a:ea typeface="+mj-ea"/>
                <a:cs typeface="+mj-cs"/>
              </a:rPr>
              <a:t>Helps share more of yourself with your spouse</a:t>
            </a:r>
          </a:p>
        </p:txBody>
      </p:sp>
    </p:spTree>
    <p:extLst>
      <p:ext uri="{BB962C8B-B14F-4D97-AF65-F5344CB8AC3E}">
        <p14:creationId xmlns:p14="http://schemas.microsoft.com/office/powerpoint/2010/main" val="176110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2906</Words>
  <Application>Microsoft Office PowerPoint</Application>
  <PresentationFormat>Widescreen</PresentationFormat>
  <Paragraphs>384</Paragraphs>
  <Slides>106</Slides>
  <Notes>86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106</vt:i4>
      </vt:variant>
    </vt:vector>
  </HeadingPairs>
  <TitlesOfParts>
    <vt:vector size="116" baseType="lpstr">
      <vt:lpstr>Courier New</vt:lpstr>
      <vt:lpstr>Source Code Pro</vt:lpstr>
      <vt:lpstr>Garamond</vt:lpstr>
      <vt:lpstr>Corbel</vt:lpstr>
      <vt:lpstr>Lato</vt:lpstr>
      <vt:lpstr>Raleway</vt:lpstr>
      <vt:lpstr>Calibri</vt:lpstr>
      <vt:lpstr>Roboto</vt:lpstr>
      <vt:lpstr>Arial</vt:lpstr>
      <vt:lpstr>Swiss</vt:lpstr>
      <vt:lpstr>Helping Marriages </vt:lpstr>
      <vt:lpstr>Why this workshop?</vt:lpstr>
      <vt:lpstr>Who am I?</vt:lpstr>
      <vt:lpstr>Married Joe</vt:lpstr>
      <vt:lpstr>PowerPoint Presentation</vt:lpstr>
      <vt:lpstr>What I’ll cover</vt:lpstr>
      <vt:lpstr>What I’ll cover</vt:lpstr>
      <vt:lpstr>What I’ll cover</vt:lpstr>
      <vt:lpstr>What I’ll cover</vt:lpstr>
      <vt:lpstr>What I’ll cover</vt:lpstr>
      <vt:lpstr>Biblical Context of Marriage</vt:lpstr>
      <vt:lpstr>Ephesians 5:18-33</vt:lpstr>
      <vt:lpstr>Colossians 3:18-19</vt:lpstr>
      <vt:lpstr>1 Peter 3:1-7</vt:lpstr>
      <vt:lpstr>Hebrews 13:4</vt:lpstr>
      <vt:lpstr>Implications</vt:lpstr>
      <vt:lpstr>PowerPoint Presentation</vt:lpstr>
      <vt:lpstr>PowerPoint Presentation</vt:lpstr>
      <vt:lpstr>PowerPoint Presentation</vt:lpstr>
      <vt:lpstr>Implications</vt:lpstr>
      <vt:lpstr>Implications</vt:lpstr>
      <vt:lpstr>PowerPoint Presentation</vt:lpstr>
      <vt:lpstr>How Friends Help</vt:lpstr>
      <vt:lpstr>Implications</vt:lpstr>
      <vt:lpstr>PowerPoint Presentation</vt:lpstr>
      <vt:lpstr>PowerPoint Presentation</vt:lpstr>
      <vt:lpstr>PowerPoint Presentation</vt:lpstr>
      <vt:lpstr>PowerPoint Presentation</vt:lpstr>
      <vt:lpstr>PowerPoint Presentation</vt:lpstr>
      <vt:lpstr>Implications</vt:lpstr>
      <vt:lpstr>Implications</vt:lpstr>
      <vt:lpstr>DQ: What are some of the issues you see in marriages?</vt:lpstr>
      <vt:lpstr>My Observations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need to reassure couples that conflicts are normal and can strengthen their marriage!</vt:lpstr>
      <vt:lpstr>My Observations</vt:lpstr>
      <vt:lpstr>PowerPoint Presentation</vt:lpstr>
      <vt:lpstr>PowerPoint Presentation</vt:lpstr>
      <vt:lpstr>PowerPoint Presentation</vt:lpstr>
      <vt:lpstr>PowerPoint Presentation</vt:lpstr>
      <vt:lpstr>PowerPoint Presentation</vt:lpstr>
      <vt:lpstr>PowerPoint Presentation</vt:lpstr>
      <vt:lpstr>We need to help them adjust their expectations.</vt:lpstr>
      <vt:lpstr>Gottman’s Research</vt:lpstr>
      <vt:lpstr>Gottman’s Research</vt:lpstr>
      <vt:lpstr>Gottman’s Research</vt:lpstr>
      <vt:lpstr>How did they do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Seven Principles</vt:lpstr>
      <vt:lpstr>Heart of 7 Principles</vt:lpstr>
      <vt:lpstr>The Masters built a strong friendship with their spouse </vt:lpstr>
      <vt:lpstr>Gottman found that the strength of the couple’s friendship determined their ability to contain a conflict.</vt:lpstr>
      <vt:lpstr>Date Nights are Important!</vt:lpstr>
      <vt:lpstr>PowerPoint Presentation</vt:lpstr>
      <vt:lpstr>Relationship Destroyers</vt:lpstr>
      <vt:lpstr>The Disasters allowed the 4 Horseman into their Relationship </vt:lpstr>
      <vt:lpstr>Second Principle</vt:lpstr>
      <vt:lpstr>Second Principle</vt:lpstr>
      <vt:lpstr>Biblical!</vt:lpstr>
      <vt:lpstr>7 Week Course in Fondness &amp; Admiration</vt:lpstr>
      <vt:lpstr>7 Week Course in Fondness &amp; Admiration</vt:lpstr>
      <vt:lpstr>7 Week Course in Fondness &amp; Admiration</vt:lpstr>
      <vt:lpstr>7 Week Course in Fondness &amp; Admiration</vt:lpstr>
      <vt:lpstr>7 Week Course in Fondness &amp; Admiration</vt:lpstr>
      <vt:lpstr>7 Week Course in Fondness &amp; Admiration</vt:lpstr>
      <vt:lpstr>Philippians 4:8 </vt:lpstr>
      <vt:lpstr>PowerPoint Presentation</vt:lpstr>
      <vt:lpstr>PowerPoint Presentation</vt:lpstr>
      <vt:lpstr>Help our friends build this Positive Perspective</vt:lpstr>
      <vt:lpstr>Tools</vt:lpstr>
      <vt:lpstr>Conflict Resolution</vt:lpstr>
      <vt:lpstr>Inner Circle</vt:lpstr>
      <vt:lpstr>Inner Circle</vt:lpstr>
      <vt:lpstr>Outer Circle</vt:lpstr>
      <vt:lpstr>Take turns sharing what you wrote</vt:lpstr>
      <vt:lpstr>Take turns sharing what you wrote</vt:lpstr>
      <vt:lpstr>Communication Tool</vt:lpstr>
      <vt:lpstr>Awareness Wheel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Conclusion</vt:lpstr>
      <vt:lpstr>Conclusion</vt:lpstr>
      <vt:lpstr>Conclusion</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2024-06-22T17:25:44Z</dcterms:created>
  <dcterms:modified xsi:type="dcterms:W3CDTF">2024-06-22T17:25:50Z</dcterms:modified>
</cp:coreProperties>
</file>