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3"/>
  </p:notesMasterIdLst>
  <p:sldIdLst>
    <p:sldId id="8971" r:id="rId2"/>
    <p:sldId id="9823" r:id="rId3"/>
    <p:sldId id="9824" r:id="rId4"/>
    <p:sldId id="9865" r:id="rId5"/>
    <p:sldId id="9825" r:id="rId6"/>
    <p:sldId id="9827" r:id="rId7"/>
    <p:sldId id="9842" r:id="rId8"/>
    <p:sldId id="9826" r:id="rId9"/>
    <p:sldId id="9828" r:id="rId10"/>
    <p:sldId id="9843" r:id="rId11"/>
    <p:sldId id="9830" r:id="rId12"/>
    <p:sldId id="9866" r:id="rId13"/>
    <p:sldId id="9831" r:id="rId14"/>
    <p:sldId id="9829" r:id="rId15"/>
    <p:sldId id="9832" r:id="rId16"/>
    <p:sldId id="9833" r:id="rId17"/>
    <p:sldId id="9856" r:id="rId18"/>
    <p:sldId id="9860" r:id="rId19"/>
    <p:sldId id="9834" r:id="rId20"/>
    <p:sldId id="9835" r:id="rId21"/>
    <p:sldId id="9844" r:id="rId22"/>
    <p:sldId id="9863" r:id="rId23"/>
    <p:sldId id="9836" r:id="rId24"/>
    <p:sldId id="9837" r:id="rId25"/>
    <p:sldId id="9838" r:id="rId26"/>
    <p:sldId id="9839" r:id="rId27"/>
    <p:sldId id="9841" r:id="rId28"/>
    <p:sldId id="9846" r:id="rId29"/>
    <p:sldId id="9847" r:id="rId30"/>
    <p:sldId id="9848" r:id="rId31"/>
    <p:sldId id="9849" r:id="rId32"/>
    <p:sldId id="9861" r:id="rId33"/>
    <p:sldId id="9850" r:id="rId34"/>
    <p:sldId id="9864" r:id="rId35"/>
    <p:sldId id="9862" r:id="rId36"/>
    <p:sldId id="9851" r:id="rId37"/>
    <p:sldId id="9852" r:id="rId38"/>
    <p:sldId id="9853" r:id="rId39"/>
    <p:sldId id="9854" r:id="rId40"/>
    <p:sldId id="9857" r:id="rId41"/>
    <p:sldId id="9858" r:id="rId4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E6FF"/>
    <a:srgbClr val="5286C4"/>
    <a:srgbClr val="FFEEE0"/>
    <a:srgbClr val="1E1916"/>
    <a:srgbClr val="254061"/>
    <a:srgbClr val="B0E4CD"/>
    <a:srgbClr val="35A5C2"/>
    <a:srgbClr val="385D8A"/>
    <a:srgbClr val="386294"/>
    <a:srgbClr val="586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7B3B62-FC02-494C-B2CF-8DB7A6F490AE}" v="928" dt="2023-11-10T00:45:05.72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721" autoAdjust="0"/>
    <p:restoredTop sz="48591"/>
  </p:normalViewPr>
  <p:slideViewPr>
    <p:cSldViewPr snapToGrid="0">
      <p:cViewPr varScale="1">
        <p:scale>
          <a:sx n="66" d="100"/>
          <a:sy n="66" d="100"/>
        </p:scale>
        <p:origin x="100" y="432"/>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51"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0835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91468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21053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06135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61178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964937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000582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30223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200930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17430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46953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11622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766667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03716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540266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598750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285919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129577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107094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105872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510970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86333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287062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92465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543887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61282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130719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376831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529757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336171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645062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
                <a:srgbClr val="000000"/>
              </a:buClr>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68580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58236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661164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03261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31802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94603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96643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85888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19198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72270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11/14/2023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11/14/2023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11/14/2023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11/14/2023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11/14/2023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11/14/2023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11/14/2023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11/14/2023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11/14/2023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11/14/2023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11/14/2023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11/14/2023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2 Samuel</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6221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Then he told Uriah, “Go on home and relax.” </a:t>
            </a:r>
          </a:p>
          <a:p>
            <a:r>
              <a:rPr lang="en-US" sz="3800" dirty="0">
                <a:solidFill>
                  <a:schemeClr val="bg1"/>
                </a:solidFill>
                <a:latin typeface="Garamond" panose="02020404030301010803" pitchFamily="18" charset="0"/>
              </a:rPr>
              <a:t>David even sent a gift to Uriah after he had left the palace.</a:t>
            </a:r>
          </a:p>
          <a:p>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But Uriah didn’t go home. He slept that night at the palace entrance with the king’s palace guard. </a:t>
            </a:r>
          </a:p>
          <a:p>
            <a:pPr indent="458788"/>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When David heard that Uriah had not gone home, he summoned him and asked, “What’s the matter? Why didn’t you go home last night after being away for so long?”</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556703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par>
                                <p:cTn id="7" presetID="1" presetClass="entr" presetSubtype="0" fill="hold" nodeType="withEffect">
                                  <p:stCondLst>
                                    <p:cond delay="500"/>
                                  </p:stCondLst>
                                  <p:childTnLst>
                                    <p:set>
                                      <p:cBhvr>
                                        <p:cTn id="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indent="20638"/>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Uriah replied, “The Ark and the armies of Israel and Judah are living in tents, and Joab and my master’s men are camping in the open fields. How could I go home to wine and dine and sleep with my wife?”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757415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indent="20638"/>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Uriah replied, “The Ark and the armies of Israel and Judah are living in tents, and Joab and my master’s men are camping in the open fields. How could I go home to wine and dine and sleep with my wife?”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FA663C34-8AF2-3732-1F4B-1E3AD435B614}"/>
              </a:ext>
            </a:extLst>
          </p:cNvPr>
          <p:cNvSpPr>
            <a:spLocks noChangeArrowheads="1"/>
          </p:cNvSpPr>
          <p:nvPr/>
        </p:nvSpPr>
        <p:spPr bwMode="auto">
          <a:xfrm>
            <a:off x="202298" y="1914588"/>
            <a:ext cx="11787403" cy="4494418"/>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50DEA01C-BBD1-4F35-C042-77ECC5B92257}"/>
              </a:ext>
            </a:extLst>
          </p:cNvPr>
          <p:cNvSpPr txBox="1">
            <a:spLocks noChangeArrowheads="1"/>
          </p:cNvSpPr>
          <p:nvPr/>
        </p:nvSpPr>
        <p:spPr bwMode="auto">
          <a:xfrm>
            <a:off x="290278" y="2074845"/>
            <a:ext cx="11584172" cy="4093428"/>
          </a:xfrm>
          <a:prstGeom prst="rect">
            <a:avLst/>
          </a:prstGeom>
          <a:noFill/>
          <a:ln w="38100">
            <a:noFill/>
            <a:miter lim="800000"/>
            <a:headEnd/>
            <a:tailEnd/>
          </a:ln>
        </p:spPr>
        <p:txBody>
          <a:bodyPr wrap="square">
            <a:spAutoFit/>
          </a:bodyPr>
          <a:lstStyle/>
          <a:p>
            <a:pPr marL="20638"/>
            <a:r>
              <a:rPr lang="en-US" sz="3800" dirty="0">
                <a:solidFill>
                  <a:schemeClr val="bg1"/>
                </a:solidFill>
                <a:latin typeface="Garamond" panose="02020404030301010803" pitchFamily="18" charset="0"/>
              </a:rPr>
              <a:t>What motivated Uriah’s stubborn refusal to go home to his wife? </a:t>
            </a:r>
          </a:p>
          <a:p>
            <a:pPr marL="457200" indent="-436563"/>
            <a:r>
              <a:rPr lang="en-US" sz="3600" dirty="0">
                <a:solidFill>
                  <a:schemeClr val="bg1"/>
                </a:solidFill>
                <a:latin typeface="Garamond" panose="02020404030301010803" pitchFamily="18" charset="0"/>
              </a:rPr>
              <a:t>	“We don’t have any regular bread,” the priest replied. “But there is the holy bread, which you can have if your young men have not slept with any women recently.” “Don’t worry,” David replied. “I never allow my men to be with women when we are on a campaign.” (1 Samuel 21:4-5). </a:t>
            </a:r>
            <a:endParaRPr lang="en-US" sz="36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58402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indent="20638"/>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Uriah replied, “The Ark and the armies of Israel and Judah are living in tents, and Joab and my master’s men are camping in the open fields. How could I go home to wine and dine and sleep with my wife?” </a:t>
            </a:r>
          </a:p>
          <a:p>
            <a:pPr indent="458788"/>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“Well, stay here today,” David told him, “and tomorrow you may return to the army.” </a:t>
            </a:r>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Then David invited him to dinner and got him drunk. But even then he couldn’t get Uriah to go home to his wife.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1467D622-2007-8D2F-D6FA-D3EAA7242061}"/>
              </a:ext>
            </a:extLst>
          </p:cNvPr>
          <p:cNvSpPr>
            <a:spLocks noChangeArrowheads="1"/>
          </p:cNvSpPr>
          <p:nvPr/>
        </p:nvSpPr>
        <p:spPr bwMode="auto">
          <a:xfrm>
            <a:off x="4140315" y="1826211"/>
            <a:ext cx="7186054" cy="1015663"/>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3C6F36B0-9607-EC60-0297-AB6050825B7A}"/>
              </a:ext>
            </a:extLst>
          </p:cNvPr>
          <p:cNvSpPr txBox="1">
            <a:spLocks noChangeArrowheads="1"/>
          </p:cNvSpPr>
          <p:nvPr/>
        </p:nvSpPr>
        <p:spPr bwMode="auto">
          <a:xfrm>
            <a:off x="3991860" y="1977429"/>
            <a:ext cx="7062157" cy="707886"/>
          </a:xfrm>
          <a:prstGeom prst="rect">
            <a:avLst/>
          </a:prstGeom>
          <a:noFill/>
          <a:ln w="38100">
            <a:noFill/>
            <a:miter lim="800000"/>
            <a:headEnd/>
            <a:tailEnd/>
          </a:ln>
        </p:spPr>
        <p:txBody>
          <a:bodyPr wrap="square">
            <a:spAutoFit/>
          </a:bodyPr>
          <a:lstStyle/>
          <a:p>
            <a:pPr marL="20638" algn="ctr"/>
            <a:r>
              <a:rPr lang="en-US" sz="4000" dirty="0">
                <a:solidFill>
                  <a:schemeClr val="bg1"/>
                </a:solidFill>
                <a:latin typeface="Garamond" panose="02020404030301010803" pitchFamily="18" charset="0"/>
              </a:rPr>
              <a:t>David’s </a:t>
            </a:r>
            <a:r>
              <a:rPr lang="en-US" sz="4000" dirty="0" smtClean="0">
                <a:solidFill>
                  <a:schemeClr val="bg1"/>
                </a:solidFill>
                <a:latin typeface="Garamond" panose="02020404030301010803" pitchFamily="18" charset="0"/>
              </a:rPr>
              <a:t>Dilemma</a:t>
            </a: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72128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indent="20638"/>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So the next morning David wrote a letter to Joab and gave it to Uriah to deliver. </a:t>
            </a:r>
            <a:r>
              <a:rPr lang="en-US" sz="3800" baseline="30000" dirty="0">
                <a:solidFill>
                  <a:schemeClr val="bg1"/>
                </a:solidFill>
                <a:latin typeface="Garamond" panose="02020404030301010803" pitchFamily="18" charset="0"/>
              </a:rPr>
              <a:t>15 </a:t>
            </a:r>
            <a:r>
              <a:rPr lang="en-US" sz="3800" dirty="0">
                <a:solidFill>
                  <a:schemeClr val="bg1"/>
                </a:solidFill>
                <a:latin typeface="Garamond" panose="02020404030301010803" pitchFamily="18" charset="0"/>
              </a:rPr>
              <a:t>The letter instructed Joab, “Station Uriah on the front lines where the battle is fiercest. Then pull back so that he will be killed.”</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06AA94C1-BAA7-27C3-938F-B48A5DA30BA8}"/>
              </a:ext>
            </a:extLst>
          </p:cNvPr>
          <p:cNvSpPr>
            <a:spLocks noChangeArrowheads="1"/>
          </p:cNvSpPr>
          <p:nvPr/>
        </p:nvSpPr>
        <p:spPr bwMode="auto">
          <a:xfrm>
            <a:off x="1193216" y="3763975"/>
            <a:ext cx="10281608" cy="20569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8A5C236B-2787-5881-CC6B-E5FD22D292A5}"/>
              </a:ext>
            </a:extLst>
          </p:cNvPr>
          <p:cNvSpPr txBox="1">
            <a:spLocks noChangeArrowheads="1"/>
          </p:cNvSpPr>
          <p:nvPr/>
        </p:nvSpPr>
        <p:spPr bwMode="auto">
          <a:xfrm>
            <a:off x="1291944" y="3905270"/>
            <a:ext cx="10104337" cy="1759841"/>
          </a:xfrm>
          <a:prstGeom prst="rect">
            <a:avLst/>
          </a:prstGeom>
          <a:noFill/>
          <a:ln w="38100">
            <a:noFill/>
            <a:miter lim="800000"/>
            <a:headEnd/>
            <a:tailEnd/>
          </a:ln>
        </p:spPr>
        <p:txBody>
          <a:bodyPr wrap="square">
            <a:spAutoFit/>
          </a:bodyPr>
          <a:lstStyle/>
          <a:p>
            <a:pPr marL="14288" indent="-14288">
              <a:lnSpc>
                <a:spcPct val="90000"/>
              </a:lnSpc>
              <a:spcAft>
                <a:spcPts val="600"/>
              </a:spcAft>
              <a:buSzPct val="100000"/>
              <a:defRPr/>
            </a:pPr>
            <a:r>
              <a:rPr lang="en-US" sz="4000" dirty="0">
                <a:solidFill>
                  <a:schemeClr val="bg1"/>
                </a:solidFill>
                <a:latin typeface="Garamond" panose="02020404030301010803" pitchFamily="18" charset="0"/>
              </a:rPr>
              <a:t>Psalm 40:8: “I take joy in doing your will, my God, for your instructions are written on my heart.” </a:t>
            </a: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108634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indent="20638"/>
            <a:r>
              <a:rPr lang="en-US" sz="3800" baseline="30000" dirty="0">
                <a:solidFill>
                  <a:schemeClr val="bg1"/>
                </a:solidFill>
                <a:latin typeface="Garamond" panose="02020404030301010803" pitchFamily="18" charset="0"/>
              </a:rPr>
              <a:t>16 </a:t>
            </a:r>
            <a:r>
              <a:rPr lang="en-US" sz="3800" dirty="0">
                <a:solidFill>
                  <a:schemeClr val="bg1"/>
                </a:solidFill>
                <a:latin typeface="Garamond" panose="02020404030301010803" pitchFamily="18" charset="0"/>
              </a:rPr>
              <a:t>So Joab assigned Uriah to a spot close to the city wall where he knew the enemy’s strongest men were fighting. </a:t>
            </a:r>
            <a:r>
              <a:rPr lang="en-US" sz="3800" baseline="30000" dirty="0">
                <a:solidFill>
                  <a:schemeClr val="bg1"/>
                </a:solidFill>
                <a:latin typeface="Garamond" panose="02020404030301010803" pitchFamily="18" charset="0"/>
              </a:rPr>
              <a:t>17 </a:t>
            </a:r>
            <a:r>
              <a:rPr lang="en-US" sz="3800" dirty="0">
                <a:solidFill>
                  <a:schemeClr val="bg1"/>
                </a:solidFill>
                <a:latin typeface="Garamond" panose="02020404030301010803" pitchFamily="18" charset="0"/>
              </a:rPr>
              <a:t>And when the enemy soldiers came out of the city to fight, Uriah the Hittite was killed along with several other Israelite soldiers. </a:t>
            </a:r>
            <a:r>
              <a:rPr lang="en-US" sz="3800" baseline="30000" dirty="0">
                <a:solidFill>
                  <a:schemeClr val="bg1"/>
                </a:solidFill>
                <a:latin typeface="Garamond" panose="02020404030301010803" pitchFamily="18" charset="0"/>
              </a:rPr>
              <a:t>18 </a:t>
            </a:r>
            <a:r>
              <a:rPr lang="en-US" sz="3800" dirty="0">
                <a:solidFill>
                  <a:schemeClr val="bg1"/>
                </a:solidFill>
                <a:latin typeface="Garamond" panose="02020404030301010803" pitchFamily="18" charset="0"/>
              </a:rPr>
              <a:t>Then Joab sent a battle report to David.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399090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indent="20638"/>
            <a:r>
              <a:rPr lang="en-US" sz="3800" baseline="30000" dirty="0">
                <a:solidFill>
                  <a:schemeClr val="bg1"/>
                </a:solidFill>
                <a:latin typeface="Garamond" panose="02020404030301010803" pitchFamily="18" charset="0"/>
              </a:rPr>
              <a:t>26 </a:t>
            </a:r>
            <a:r>
              <a:rPr lang="en-US" sz="3800" dirty="0">
                <a:solidFill>
                  <a:schemeClr val="bg1"/>
                </a:solidFill>
                <a:latin typeface="Garamond" panose="02020404030301010803" pitchFamily="18" charset="0"/>
              </a:rPr>
              <a:t>When Uriah’s wife heard that her husband was dead, she mourned for him. </a:t>
            </a:r>
            <a:r>
              <a:rPr lang="en-US" sz="3800" baseline="30000" dirty="0">
                <a:solidFill>
                  <a:schemeClr val="bg1"/>
                </a:solidFill>
                <a:latin typeface="Garamond" panose="02020404030301010803" pitchFamily="18" charset="0"/>
              </a:rPr>
              <a:t>27 </a:t>
            </a:r>
            <a:r>
              <a:rPr lang="en-US" sz="3800" dirty="0">
                <a:solidFill>
                  <a:schemeClr val="bg1"/>
                </a:solidFill>
                <a:latin typeface="Garamond" panose="02020404030301010803" pitchFamily="18" charset="0"/>
              </a:rPr>
              <a:t>When the period of mourning was over, David sent for her and brought her to the palace, and she became one of his wives. Then she gave birth to a son. </a:t>
            </a:r>
          </a:p>
          <a:p>
            <a:pPr indent="20638"/>
            <a:r>
              <a:rPr lang="en-US" sz="3800" dirty="0">
                <a:solidFill>
                  <a:schemeClr val="bg1"/>
                </a:solidFill>
                <a:latin typeface="Garamond" panose="02020404030301010803" pitchFamily="18" charset="0"/>
              </a:rPr>
              <a:t>But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was displeased with what David had done.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111054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247317"/>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ea typeface="Calibri" panose="020F0502020204030204" pitchFamily="34" charset="0"/>
              </a:rPr>
              <a:t>If you aren’t passionately pursuing God’s call, you’ll direct that passion elsewhere. </a:t>
            </a:r>
          </a:p>
          <a:p>
            <a:pPr marL="471488" indent="-471488"/>
            <a:r>
              <a:rPr lang="en-US" sz="40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ea typeface="Calibri" panose="020F0502020204030204" pitchFamily="34" charset="0"/>
              </a:rPr>
              <a:t>You’ve grown isolated and drifted from those who hold you accountable.</a:t>
            </a:r>
          </a:p>
          <a:p>
            <a:pPr marL="923925" indent="-471488">
              <a:buFont typeface="Arial" panose="020B0604020202020204" pitchFamily="34" charset="0"/>
              <a:buChar char="•"/>
            </a:pPr>
            <a:r>
              <a:rPr lang="en-US" sz="3800" dirty="0">
                <a:solidFill>
                  <a:schemeClr val="bg1"/>
                </a:solidFill>
                <a:latin typeface="Garamond" panose="02020404030301010803" pitchFamily="18" charset="0"/>
                <a:ea typeface="Calibri" panose="020F0502020204030204" pitchFamily="34" charset="0"/>
              </a:rPr>
              <a:t>David had friction with his first wife Michal (2 Sam. 6).  </a:t>
            </a:r>
          </a:p>
          <a:p>
            <a:pPr marL="923925" indent="-471488">
              <a:buFont typeface="Arial" panose="020B0604020202020204" pitchFamily="34" charset="0"/>
              <a:buChar char="•"/>
            </a:pPr>
            <a:r>
              <a:rPr lang="en-US" sz="3800" dirty="0">
                <a:solidFill>
                  <a:schemeClr val="bg1"/>
                </a:solidFill>
                <a:latin typeface="Garamond" panose="02020404030301010803" pitchFamily="18" charset="0"/>
                <a:ea typeface="Calibri" panose="020F0502020204030204" pitchFamily="34" charset="0"/>
              </a:rPr>
              <a:t>David seemed different after Jonathan died.</a:t>
            </a:r>
            <a:endParaRPr lang="en-US" sz="38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Warning signs and early detection</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048823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877437"/>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ea typeface="Calibri" panose="020F0502020204030204" pitchFamily="34" charset="0"/>
              </a:rPr>
              <a:t>It’s often on the heels of spiritual victory that we’re most vulnerable. </a:t>
            </a:r>
          </a:p>
          <a:p>
            <a:pPr marL="471488" indent="-471488"/>
            <a:r>
              <a:rPr lang="en-US" sz="40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ea typeface="Calibri" panose="020F0502020204030204" pitchFamily="34" charset="0"/>
              </a:rPr>
              <a:t>Beware of opportunities to obtain “pleasure on credit.”</a:t>
            </a:r>
            <a:endParaRPr lang="en-US" sz="38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Warning signs and early detection</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93048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0" marR="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rPr>
              <a:t>1 </a:t>
            </a:r>
            <a:r>
              <a:rPr lang="en-US" sz="3800" dirty="0">
                <a:solidFill>
                  <a:schemeClr val="bg1"/>
                </a:solidFill>
                <a:effectLst/>
                <a:latin typeface="Garamond" panose="02020404030301010803" pitchFamily="18" charset="0"/>
                <a:ea typeface="Calibri" panose="020F0502020204030204" pitchFamily="34" charset="0"/>
              </a:rPr>
              <a:t>So the </a:t>
            </a:r>
            <a:r>
              <a:rPr lang="en-US" sz="3800" cap="small" dirty="0">
                <a:solidFill>
                  <a:schemeClr val="bg1"/>
                </a:solidFill>
                <a:effectLst/>
                <a:latin typeface="Garamond" panose="02020404030301010803" pitchFamily="18" charset="0"/>
                <a:ea typeface="Calibri" panose="020F0502020204030204" pitchFamily="34" charset="0"/>
              </a:rPr>
              <a:t>LORD</a:t>
            </a:r>
            <a:r>
              <a:rPr lang="en-US" sz="3800" dirty="0">
                <a:solidFill>
                  <a:schemeClr val="bg1"/>
                </a:solidFill>
                <a:effectLst/>
                <a:latin typeface="Garamond" panose="02020404030301010803" pitchFamily="18" charset="0"/>
                <a:ea typeface="Calibri" panose="020F0502020204030204" pitchFamily="34" charset="0"/>
              </a:rPr>
              <a:t> sent Nathan the prophet to tell David this story: “There were two men in a certain town. One was rich, and one was poor. </a:t>
            </a:r>
            <a:r>
              <a:rPr lang="en-US" sz="3800" baseline="30000" dirty="0">
                <a:solidFill>
                  <a:schemeClr val="bg1"/>
                </a:solidFill>
                <a:effectLst/>
                <a:latin typeface="Garamond" panose="02020404030301010803" pitchFamily="18" charset="0"/>
                <a:ea typeface="Calibri" panose="020F0502020204030204" pitchFamily="34" charset="0"/>
              </a:rPr>
              <a:t>2 </a:t>
            </a:r>
            <a:r>
              <a:rPr lang="en-US" sz="3800" dirty="0">
                <a:solidFill>
                  <a:schemeClr val="bg1"/>
                </a:solidFill>
                <a:effectLst/>
                <a:latin typeface="Garamond" panose="02020404030301010803" pitchFamily="18" charset="0"/>
                <a:ea typeface="Calibri" panose="020F0502020204030204" pitchFamily="34" charset="0"/>
              </a:rPr>
              <a:t>The rich man owned a great many sheep and cattle. </a:t>
            </a:r>
            <a:r>
              <a:rPr lang="en-US" sz="3800" baseline="30000" dirty="0">
                <a:solidFill>
                  <a:schemeClr val="bg1"/>
                </a:solidFill>
                <a:effectLst/>
                <a:latin typeface="Garamond" panose="02020404030301010803" pitchFamily="18" charset="0"/>
                <a:ea typeface="Calibri" panose="020F0502020204030204" pitchFamily="34" charset="0"/>
              </a:rPr>
              <a:t>3 </a:t>
            </a:r>
            <a:r>
              <a:rPr lang="en-US" sz="3800" dirty="0">
                <a:solidFill>
                  <a:schemeClr val="bg1"/>
                </a:solidFill>
                <a:effectLst/>
                <a:latin typeface="Garamond" panose="02020404030301010803" pitchFamily="18" charset="0"/>
                <a:ea typeface="Calibri" panose="020F0502020204030204" pitchFamily="34" charset="0"/>
              </a:rPr>
              <a:t>The poor man owned nothing but one little lamb he had bought. He raised that little lamb, and it grew up with his children. It ate from the man’s own plate and drank from his cup. He cuddled it in his arms like a baby daughter.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77370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In the spring of the year, when kings normally go out to war, David sent Joab and the Israelite army to fight the Ammonites…</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779319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marL="0" marR="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rPr>
              <a:t>4 </a:t>
            </a:r>
            <a:r>
              <a:rPr lang="en-US" sz="3800" dirty="0">
                <a:solidFill>
                  <a:schemeClr val="bg1"/>
                </a:solidFill>
                <a:effectLst/>
                <a:latin typeface="Garamond" panose="02020404030301010803" pitchFamily="18" charset="0"/>
                <a:ea typeface="Calibri" panose="020F0502020204030204" pitchFamily="34" charset="0"/>
              </a:rPr>
              <a:t>One day a guest arrived at the home of the rich man. </a:t>
            </a:r>
          </a:p>
          <a:p>
            <a:pPr marL="0" marR="0">
              <a:spcBef>
                <a:spcPts val="0"/>
              </a:spcBef>
              <a:spcAft>
                <a:spcPts val="0"/>
              </a:spcAft>
            </a:pPr>
            <a:r>
              <a:rPr lang="en-US" sz="3800" dirty="0">
                <a:solidFill>
                  <a:schemeClr val="bg1"/>
                </a:solidFill>
                <a:effectLst/>
                <a:latin typeface="Garamond" panose="02020404030301010803" pitchFamily="18" charset="0"/>
                <a:ea typeface="Calibri" panose="020F0502020204030204" pitchFamily="34" charset="0"/>
              </a:rPr>
              <a:t>Instead of killing an animal from his own flock or herd, he took the poor man’s lamb and killed it and prepared it for his guest.”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694601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marR="0" indent="20638">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rPr>
              <a:t>5 </a:t>
            </a:r>
            <a:r>
              <a:rPr lang="en-US" sz="3800" dirty="0">
                <a:solidFill>
                  <a:schemeClr val="bg1"/>
                </a:solidFill>
                <a:effectLst/>
                <a:latin typeface="Garamond" panose="02020404030301010803" pitchFamily="18" charset="0"/>
                <a:ea typeface="Calibri" panose="020F0502020204030204" pitchFamily="34" charset="0"/>
              </a:rPr>
              <a:t>David was furious. “As surely as the </a:t>
            </a:r>
            <a:r>
              <a:rPr lang="en-US" sz="3800" cap="small" dirty="0">
                <a:solidFill>
                  <a:schemeClr val="bg1"/>
                </a:solidFill>
                <a:effectLst/>
                <a:latin typeface="Garamond" panose="02020404030301010803" pitchFamily="18" charset="0"/>
                <a:ea typeface="Calibri" panose="020F0502020204030204" pitchFamily="34" charset="0"/>
              </a:rPr>
              <a:t>Lord</a:t>
            </a:r>
            <a:r>
              <a:rPr lang="en-US" sz="3800" dirty="0">
                <a:solidFill>
                  <a:schemeClr val="bg1"/>
                </a:solidFill>
                <a:effectLst/>
                <a:latin typeface="Garamond" panose="02020404030301010803" pitchFamily="18" charset="0"/>
                <a:ea typeface="Calibri" panose="020F0502020204030204" pitchFamily="34" charset="0"/>
              </a:rPr>
              <a:t> lives,” he vowed, “any man who would do such a thing deserves to die! </a:t>
            </a:r>
            <a:r>
              <a:rPr lang="en-US" sz="3800" baseline="30000" dirty="0">
                <a:solidFill>
                  <a:schemeClr val="bg1"/>
                </a:solidFill>
                <a:effectLst/>
                <a:latin typeface="Garamond" panose="02020404030301010803" pitchFamily="18" charset="0"/>
                <a:ea typeface="Calibri" panose="020F0502020204030204" pitchFamily="34" charset="0"/>
              </a:rPr>
              <a:t>6 </a:t>
            </a:r>
            <a:r>
              <a:rPr lang="en-US" sz="3800" dirty="0">
                <a:solidFill>
                  <a:schemeClr val="bg1"/>
                </a:solidFill>
                <a:effectLst/>
                <a:latin typeface="Garamond" panose="02020404030301010803" pitchFamily="18" charset="0"/>
                <a:ea typeface="Calibri" panose="020F0502020204030204" pitchFamily="34" charset="0"/>
              </a:rPr>
              <a:t>He must repay four lambs to the poor man for the one he stole and for having no pity.”</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77C04A22-E69A-8F1E-C077-B089C36B83A3}"/>
              </a:ext>
            </a:extLst>
          </p:cNvPr>
          <p:cNvSpPr>
            <a:spLocks noChangeArrowheads="1"/>
          </p:cNvSpPr>
          <p:nvPr/>
        </p:nvSpPr>
        <p:spPr bwMode="auto">
          <a:xfrm>
            <a:off x="304799" y="3560748"/>
            <a:ext cx="11582402" cy="3199527"/>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AB0E7EE9-290D-AED1-F6B8-EE9889BE5D1A}"/>
              </a:ext>
            </a:extLst>
          </p:cNvPr>
          <p:cNvSpPr txBox="1">
            <a:spLocks noChangeArrowheads="1"/>
          </p:cNvSpPr>
          <p:nvPr/>
        </p:nvSpPr>
        <p:spPr bwMode="auto">
          <a:xfrm>
            <a:off x="388393" y="3702044"/>
            <a:ext cx="11498739" cy="2862322"/>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Robert Alter: “As king, David’s first obligation is to protect his subjects and to dispense justice, especially to the disadvantaged. In the affair of Bathsheba and Uriah, he has done precisely the opposite. Now, as he listens to Nathan’s tale, David’s compensatory zeal to be a champion of justice is provoked.” </a:t>
            </a:r>
          </a:p>
        </p:txBody>
      </p:sp>
    </p:spTree>
    <p:extLst>
      <p:ext uri="{BB962C8B-B14F-4D97-AF65-F5344CB8AC3E}">
        <p14:creationId xmlns:p14="http://schemas.microsoft.com/office/powerpoint/2010/main" val="9135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marR="0" indent="20638">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rPr>
              <a:t>5 </a:t>
            </a:r>
            <a:r>
              <a:rPr lang="en-US" sz="3800" dirty="0">
                <a:solidFill>
                  <a:schemeClr val="bg1"/>
                </a:solidFill>
                <a:effectLst/>
                <a:latin typeface="Garamond" panose="02020404030301010803" pitchFamily="18" charset="0"/>
                <a:ea typeface="Calibri" panose="020F0502020204030204" pitchFamily="34" charset="0"/>
              </a:rPr>
              <a:t>David was furious. “As surely as the </a:t>
            </a:r>
            <a:r>
              <a:rPr lang="en-US" sz="3800" cap="small" dirty="0">
                <a:solidFill>
                  <a:schemeClr val="bg1"/>
                </a:solidFill>
                <a:effectLst/>
                <a:latin typeface="Garamond" panose="02020404030301010803" pitchFamily="18" charset="0"/>
                <a:ea typeface="Calibri" panose="020F0502020204030204" pitchFamily="34" charset="0"/>
              </a:rPr>
              <a:t>Lord</a:t>
            </a:r>
            <a:r>
              <a:rPr lang="en-US" sz="3800" dirty="0">
                <a:solidFill>
                  <a:schemeClr val="bg1"/>
                </a:solidFill>
                <a:effectLst/>
                <a:latin typeface="Garamond" panose="02020404030301010803" pitchFamily="18" charset="0"/>
                <a:ea typeface="Calibri" panose="020F0502020204030204" pitchFamily="34" charset="0"/>
              </a:rPr>
              <a:t> lives,” he vowed, “any man who would do such a thing deserves to die! </a:t>
            </a:r>
            <a:r>
              <a:rPr lang="en-US" sz="3800" baseline="30000" dirty="0">
                <a:solidFill>
                  <a:schemeClr val="bg1"/>
                </a:solidFill>
                <a:effectLst/>
                <a:latin typeface="Garamond" panose="02020404030301010803" pitchFamily="18" charset="0"/>
                <a:ea typeface="Calibri" panose="020F0502020204030204" pitchFamily="34" charset="0"/>
              </a:rPr>
              <a:t>6 </a:t>
            </a:r>
            <a:r>
              <a:rPr lang="en-US" sz="3800" dirty="0">
                <a:solidFill>
                  <a:schemeClr val="bg1"/>
                </a:solidFill>
                <a:effectLst/>
                <a:latin typeface="Garamond" panose="02020404030301010803" pitchFamily="18" charset="0"/>
                <a:ea typeface="Calibri" panose="020F0502020204030204" pitchFamily="34" charset="0"/>
              </a:rPr>
              <a:t>He must repay four lambs to the poor man for the one he stole and for having no pity.”</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 xmlns:a16="http://schemas.microsoft.com/office/drawing/2014/main" id="{BE29FC86-4FC9-DC66-5A77-5401F1AE4F17}"/>
              </a:ext>
            </a:extLst>
          </p:cNvPr>
          <p:cNvSpPr>
            <a:spLocks noChangeArrowheads="1"/>
          </p:cNvSpPr>
          <p:nvPr/>
        </p:nvSpPr>
        <p:spPr bwMode="auto">
          <a:xfrm>
            <a:off x="717728" y="3748429"/>
            <a:ext cx="10281608" cy="1488769"/>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 xmlns:a16="http://schemas.microsoft.com/office/drawing/2014/main" id="{22836192-CD9E-A19D-8B08-E9AE78F102D1}"/>
              </a:ext>
            </a:extLst>
          </p:cNvPr>
          <p:cNvSpPr txBox="1">
            <a:spLocks noChangeArrowheads="1"/>
          </p:cNvSpPr>
          <p:nvPr/>
        </p:nvSpPr>
        <p:spPr bwMode="auto">
          <a:xfrm>
            <a:off x="816456" y="3889724"/>
            <a:ext cx="10104337" cy="1205843"/>
          </a:xfrm>
          <a:prstGeom prst="rect">
            <a:avLst/>
          </a:prstGeom>
          <a:noFill/>
          <a:ln w="38100">
            <a:noFill/>
            <a:miter lim="800000"/>
            <a:headEnd/>
            <a:tailEnd/>
          </a:ln>
        </p:spPr>
        <p:txBody>
          <a:bodyPr wrap="square">
            <a:spAutoFit/>
          </a:bodyPr>
          <a:lstStyle/>
          <a:p>
            <a:pPr marL="14288" indent="-14288">
              <a:lnSpc>
                <a:spcPct val="90000"/>
              </a:lnSpc>
              <a:spcAft>
                <a:spcPts val="600"/>
              </a:spcAft>
              <a:buSzPct val="100000"/>
              <a:defRPr/>
            </a:pPr>
            <a:r>
              <a:rPr lang="en-US" sz="4000" dirty="0">
                <a:solidFill>
                  <a:schemeClr val="bg1"/>
                </a:solidFill>
                <a:latin typeface="Garamond" panose="02020404030301010803" pitchFamily="18" charset="0"/>
              </a:rPr>
              <a:t>David’s inordinate anger toward lamb-stealing was the semi-conscious eruption of his own guilt. </a:t>
            </a: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979784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R="0" indent="20638">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rPr>
              <a:t>7 </a:t>
            </a:r>
            <a:r>
              <a:rPr lang="en-US" sz="3800" dirty="0">
                <a:solidFill>
                  <a:schemeClr val="bg1"/>
                </a:solidFill>
                <a:effectLst/>
                <a:latin typeface="Garamond" panose="02020404030301010803" pitchFamily="18" charset="0"/>
                <a:ea typeface="Calibri" panose="020F0502020204030204" pitchFamily="34" charset="0"/>
              </a:rPr>
              <a:t>Nathan said to David, “You are that man! </a:t>
            </a:r>
          </a:p>
          <a:p>
            <a:pPr marR="0" indent="20638">
              <a:spcBef>
                <a:spcPts val="0"/>
              </a:spcBef>
              <a:spcAft>
                <a:spcPts val="0"/>
              </a:spcAft>
            </a:pPr>
            <a:r>
              <a:rPr lang="en-US" sz="3800" dirty="0">
                <a:solidFill>
                  <a:schemeClr val="bg1"/>
                </a:solidFill>
                <a:effectLst/>
                <a:latin typeface="Garamond" panose="02020404030301010803" pitchFamily="18" charset="0"/>
                <a:ea typeface="Calibri" panose="020F0502020204030204" pitchFamily="34" charset="0"/>
              </a:rPr>
              <a:t>The </a:t>
            </a:r>
            <a:r>
              <a:rPr lang="en-US" sz="3800" cap="small" dirty="0">
                <a:solidFill>
                  <a:schemeClr val="bg1"/>
                </a:solidFill>
                <a:effectLst/>
                <a:latin typeface="Garamond" panose="02020404030301010803" pitchFamily="18" charset="0"/>
                <a:ea typeface="Calibri" panose="020F0502020204030204" pitchFamily="34" charset="0"/>
              </a:rPr>
              <a:t>Lord</a:t>
            </a:r>
            <a:r>
              <a:rPr lang="en-US" sz="3800" dirty="0">
                <a:solidFill>
                  <a:schemeClr val="bg1"/>
                </a:solidFill>
                <a:effectLst/>
                <a:latin typeface="Garamond" panose="02020404030301010803" pitchFamily="18" charset="0"/>
                <a:ea typeface="Calibri" panose="020F0502020204030204" pitchFamily="34" charset="0"/>
              </a:rPr>
              <a:t>, the God of Israel, says: I anointed you king of Israel and saved you from the power of Saul. And if that had not been enough, I would have given you much, much more. </a:t>
            </a:r>
            <a:r>
              <a:rPr lang="en-US" sz="3800" baseline="30000" dirty="0">
                <a:solidFill>
                  <a:schemeClr val="bg1"/>
                </a:solidFill>
                <a:effectLst/>
                <a:latin typeface="Garamond" panose="02020404030301010803" pitchFamily="18" charset="0"/>
                <a:ea typeface="Calibri" panose="020F0502020204030204" pitchFamily="34" charset="0"/>
              </a:rPr>
              <a:t>9 </a:t>
            </a:r>
            <a:r>
              <a:rPr lang="en-US" sz="3800" dirty="0">
                <a:solidFill>
                  <a:schemeClr val="bg1"/>
                </a:solidFill>
                <a:effectLst/>
                <a:latin typeface="Garamond" panose="02020404030301010803" pitchFamily="18" charset="0"/>
                <a:ea typeface="Calibri" panose="020F0502020204030204" pitchFamily="34" charset="0"/>
              </a:rPr>
              <a:t>Why, then, have you despised the word of the </a:t>
            </a:r>
            <a:r>
              <a:rPr lang="en-US" sz="3800" cap="small" dirty="0">
                <a:solidFill>
                  <a:schemeClr val="bg1"/>
                </a:solidFill>
                <a:effectLst/>
                <a:latin typeface="Garamond" panose="02020404030301010803" pitchFamily="18" charset="0"/>
                <a:ea typeface="Calibri" panose="020F0502020204030204" pitchFamily="34" charset="0"/>
              </a:rPr>
              <a:t>Lord</a:t>
            </a:r>
            <a:r>
              <a:rPr lang="en-US" sz="3800" dirty="0">
                <a:solidFill>
                  <a:schemeClr val="bg1"/>
                </a:solidFill>
                <a:effectLst/>
                <a:latin typeface="Garamond" panose="02020404030301010803" pitchFamily="18" charset="0"/>
                <a:ea typeface="Calibri" panose="020F0502020204030204" pitchFamily="34" charset="0"/>
              </a:rPr>
              <a:t> and done this horrible deed? For you have murdered Uriah the Hittite with the sword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a:t>
            </a:r>
            <a:endParaRPr lang="en-US" sz="38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56855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846659"/>
          </a:xfrm>
          <a:prstGeom prst="rect">
            <a:avLst/>
          </a:prstGeom>
          <a:noFill/>
          <a:ln w="9525">
            <a:noFill/>
            <a:miter lim="800000"/>
            <a:headEnd/>
            <a:tailEnd/>
          </a:ln>
        </p:spPr>
        <p:txBody>
          <a:bodyPr wrap="square">
            <a:spAutoFit/>
          </a:bodyPr>
          <a:lstStyle/>
          <a:p>
            <a:r>
              <a:rPr lang="en-US" sz="3800" baseline="30000" dirty="0">
                <a:solidFill>
                  <a:schemeClr val="bg1"/>
                </a:solidFill>
                <a:effectLst/>
                <a:latin typeface="Garamond" panose="02020404030301010803" pitchFamily="18" charset="0"/>
                <a:ea typeface="Calibri" panose="020F0502020204030204" pitchFamily="34" charset="0"/>
              </a:rPr>
              <a:t>13 </a:t>
            </a:r>
            <a:r>
              <a:rPr lang="en-US" sz="3800" dirty="0">
                <a:solidFill>
                  <a:schemeClr val="bg1"/>
                </a:solidFill>
                <a:effectLst/>
                <a:latin typeface="Garamond" panose="02020404030301010803" pitchFamily="18" charset="0"/>
                <a:ea typeface="Calibri" panose="020F0502020204030204" pitchFamily="34" charset="0"/>
              </a:rPr>
              <a:t>Then David confessed to Nathan, “I have sinned against the </a:t>
            </a:r>
            <a:r>
              <a:rPr lang="en-US" sz="3800" cap="small" dirty="0">
                <a:solidFill>
                  <a:schemeClr val="bg1"/>
                </a:solidFill>
                <a:effectLst/>
                <a:latin typeface="Garamond" panose="02020404030301010803" pitchFamily="18" charset="0"/>
                <a:ea typeface="Calibri" panose="020F0502020204030204" pitchFamily="34" charset="0"/>
              </a:rPr>
              <a:t>LORD</a:t>
            </a:r>
            <a:r>
              <a:rPr lang="en-US" sz="3800" dirty="0">
                <a:solidFill>
                  <a:schemeClr val="bg1"/>
                </a:solidFill>
                <a:effectLst/>
                <a:latin typeface="Garamond" panose="02020404030301010803" pitchFamily="18" charset="0"/>
                <a:ea typeface="Calibri" panose="020F0502020204030204" pitchFamily="34" charset="0"/>
              </a:rPr>
              <a:t>.” Nathan replied, “Yes, but the </a:t>
            </a:r>
            <a:r>
              <a:rPr lang="en-US" sz="3800" cap="small" dirty="0">
                <a:solidFill>
                  <a:schemeClr val="bg1"/>
                </a:solidFill>
                <a:effectLst/>
                <a:latin typeface="Garamond" panose="02020404030301010803" pitchFamily="18" charset="0"/>
                <a:ea typeface="Calibri" panose="020F0502020204030204" pitchFamily="34" charset="0"/>
              </a:rPr>
              <a:t>Lord</a:t>
            </a:r>
            <a:r>
              <a:rPr lang="en-US" sz="3800" dirty="0">
                <a:solidFill>
                  <a:schemeClr val="bg1"/>
                </a:solidFill>
                <a:effectLst/>
                <a:latin typeface="Garamond" panose="02020404030301010803" pitchFamily="18" charset="0"/>
                <a:ea typeface="Calibri" panose="020F0502020204030204" pitchFamily="34" charset="0"/>
              </a:rPr>
              <a:t> has forgiven you, and you won’t die for this sin</a:t>
            </a:r>
            <a:r>
              <a:rPr lang="en-US" sz="3800" dirty="0">
                <a:solidFill>
                  <a:schemeClr val="bg1"/>
                </a:solidFill>
                <a:effectLst/>
                <a:latin typeface="Garamond" panose="02020404030301010803" pitchFamily="18" charset="0"/>
              </a:rPr>
              <a:t>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95571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846659"/>
          </a:xfrm>
          <a:prstGeom prst="rect">
            <a:avLst/>
          </a:prstGeom>
          <a:noFill/>
          <a:ln w="9525">
            <a:noFill/>
            <a:miter lim="800000"/>
            <a:headEnd/>
            <a:tailEnd/>
          </a:ln>
        </p:spPr>
        <p:txBody>
          <a:bodyPr wrap="square">
            <a:spAutoFit/>
          </a:bodyPr>
          <a:lstStyle/>
          <a:p>
            <a:pPr marL="0" marR="0">
              <a:spcBef>
                <a:spcPts val="0"/>
              </a:spcBef>
              <a:spcAft>
                <a:spcPts val="0"/>
              </a:spcAft>
            </a:pPr>
            <a:r>
              <a:rPr lang="en-US" sz="3800" i="1" dirty="0">
                <a:solidFill>
                  <a:schemeClr val="bg1"/>
                </a:solidFill>
                <a:effectLst/>
                <a:latin typeface="Garamond" panose="02020404030301010803" pitchFamily="18" charset="0"/>
                <a:ea typeface="Calibri" panose="020F0502020204030204" pitchFamily="34" charset="0"/>
              </a:rPr>
              <a:t>For the choir director: A psalm of David, regarding the time Nathan the prophet came to him after David had committed adultery with Bathsheba.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86411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0" marR="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rPr>
              <a:t>1 </a:t>
            </a:r>
            <a:r>
              <a:rPr lang="en-US" sz="3800" dirty="0">
                <a:solidFill>
                  <a:schemeClr val="bg1"/>
                </a:solidFill>
                <a:effectLst/>
                <a:latin typeface="Garamond" panose="02020404030301010803" pitchFamily="18" charset="0"/>
                <a:ea typeface="Calibri" panose="020F0502020204030204" pitchFamily="34" charset="0"/>
              </a:rPr>
              <a:t>Have mercy on me, O God, because of your unfailing love. Because of your great compassion, blot out the stain of my sins. </a:t>
            </a:r>
          </a:p>
          <a:p>
            <a:pPr marL="0" marR="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rPr>
              <a:t>2 </a:t>
            </a:r>
            <a:r>
              <a:rPr lang="en-US" sz="3800" dirty="0">
                <a:solidFill>
                  <a:schemeClr val="bg1"/>
                </a:solidFill>
                <a:effectLst/>
                <a:latin typeface="Garamond" panose="02020404030301010803" pitchFamily="18" charset="0"/>
                <a:ea typeface="Calibri" panose="020F0502020204030204" pitchFamily="34" charset="0"/>
              </a:rPr>
              <a:t>Wash me clean from my guilt. Purify me from my sin. </a:t>
            </a:r>
          </a:p>
          <a:p>
            <a:pPr marL="0" marR="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rPr>
              <a:t>3 </a:t>
            </a:r>
            <a:r>
              <a:rPr lang="en-US" sz="3800" dirty="0">
                <a:solidFill>
                  <a:schemeClr val="bg1"/>
                </a:solidFill>
                <a:effectLst/>
                <a:latin typeface="Garamond" panose="02020404030301010803" pitchFamily="18" charset="0"/>
                <a:ea typeface="Calibri" panose="020F0502020204030204" pitchFamily="34" charset="0"/>
              </a:rPr>
              <a:t>For I recognize my rebellion; it haunts me day and night. </a:t>
            </a:r>
          </a:p>
          <a:p>
            <a:pPr marL="0" marR="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rPr>
              <a:t>4 </a:t>
            </a:r>
            <a:r>
              <a:rPr lang="en-US" sz="3800" dirty="0">
                <a:solidFill>
                  <a:schemeClr val="bg1"/>
                </a:solidFill>
                <a:effectLst/>
                <a:latin typeface="Garamond" panose="02020404030301010803" pitchFamily="18" charset="0"/>
                <a:ea typeface="Calibri" panose="020F0502020204030204" pitchFamily="34" charset="0"/>
              </a:rPr>
              <a:t>Against you, and you alone, have I sinned; I have done what is evil in your sight.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203225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r>
              <a:rPr lang="en-US" sz="3800" baseline="30000" dirty="0">
                <a:solidFill>
                  <a:schemeClr val="bg1"/>
                </a:solidFill>
                <a:effectLst/>
                <a:latin typeface="Garamond" panose="02020404030301010803" pitchFamily="18" charset="0"/>
                <a:ea typeface="Calibri" panose="020F0502020204030204" pitchFamily="34" charset="0"/>
              </a:rPr>
              <a:t>12 </a:t>
            </a:r>
            <a:r>
              <a:rPr lang="en-US" sz="3800" dirty="0">
                <a:solidFill>
                  <a:schemeClr val="bg1"/>
                </a:solidFill>
                <a:effectLst/>
                <a:latin typeface="Garamond" panose="02020404030301010803" pitchFamily="18" charset="0"/>
                <a:ea typeface="Calibri" panose="020F0502020204030204" pitchFamily="34" charset="0"/>
              </a:rPr>
              <a:t>Restore to me the joy of your salvation, and make me willing to obey you.</a:t>
            </a:r>
            <a:r>
              <a:rPr lang="en-US" sz="3800" dirty="0">
                <a:solidFill>
                  <a:schemeClr val="bg1"/>
                </a:solidFill>
                <a:effectLst/>
                <a:latin typeface="Garamond" panose="02020404030301010803" pitchFamily="18" charset="0"/>
              </a:rPr>
              <a:t> </a:t>
            </a:r>
          </a:p>
          <a:p>
            <a:r>
              <a:rPr lang="en-US" sz="3800" baseline="30000" dirty="0">
                <a:solidFill>
                  <a:schemeClr val="bg1"/>
                </a:solidFill>
                <a:latin typeface="Garamond" panose="02020404030301010803" pitchFamily="18" charset="0"/>
              </a:rPr>
              <a:t>13</a:t>
            </a:r>
            <a:r>
              <a:rPr lang="en-US" sz="3800" dirty="0">
                <a:solidFill>
                  <a:schemeClr val="bg1"/>
                </a:solidFill>
                <a:latin typeface="Garamond" panose="02020404030301010803" pitchFamily="18" charset="0"/>
              </a:rPr>
              <a:t> Then I will teach your ways to others, and they will return to you too.</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911981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677108"/>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You accept responsibility</a:t>
            </a:r>
            <a:r>
              <a:rPr lang="en-US" sz="3800" dirty="0">
                <a:solidFill>
                  <a:schemeClr val="bg1"/>
                </a:solidFill>
                <a:latin typeface="Garamond" panose="02020404030301010803" pitchFamily="18" charset="0"/>
              </a:rPr>
              <a: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9096372D-402A-9213-9912-C2F11586E36A}"/>
              </a:ext>
            </a:extLst>
          </p:cNvPr>
          <p:cNvSpPr>
            <a:spLocks noChangeArrowheads="1"/>
          </p:cNvSpPr>
          <p:nvPr/>
        </p:nvSpPr>
        <p:spPr bwMode="auto">
          <a:xfrm>
            <a:off x="3035808" y="2054449"/>
            <a:ext cx="8284465"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8EA4F90F-14F0-353C-3137-170464DF3DD2}"/>
              </a:ext>
            </a:extLst>
          </p:cNvPr>
          <p:cNvSpPr txBox="1">
            <a:spLocks noChangeArrowheads="1"/>
          </p:cNvSpPr>
          <p:nvPr/>
        </p:nvSpPr>
        <p:spPr bwMode="auto">
          <a:xfrm>
            <a:off x="3102830" y="2223097"/>
            <a:ext cx="8141629" cy="707822"/>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“I have done evil” (v4)</a:t>
            </a:r>
            <a:endParaRPr lang="en-US" sz="44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50017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261884"/>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You accept responsibility</a:t>
            </a:r>
            <a:r>
              <a:rPr lang="en-US" sz="3800" dirty="0">
                <a:solidFill>
                  <a:schemeClr val="bg1"/>
                </a:solidFill>
                <a:latin typeface="Garamond" panose="02020404030301010803" pitchFamily="18" charset="0"/>
              </a:rPr>
              <a:t>.</a:t>
            </a:r>
          </a:p>
          <a:p>
            <a:pPr marL="923925" indent="-452438">
              <a:buFont typeface="Arial" panose="020B0604020202020204" pitchFamily="34" charset="0"/>
              <a:buChar char="•"/>
            </a:pPr>
            <a:r>
              <a:rPr lang="en-US" sz="3600" dirty="0">
                <a:solidFill>
                  <a:schemeClr val="bg1"/>
                </a:solidFill>
                <a:latin typeface="Garamond" panose="02020404030301010803" pitchFamily="18" charset="0"/>
              </a:rPr>
              <a:t>Real repentance begins when blame shifting ends.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4096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In the spring of the year, when kings normally go out to war, David sent Joab and the Israelite army to fight the Ammonites…However, David stayed behind in Jerusalem. </a:t>
            </a:r>
          </a:p>
          <a:p>
            <a:r>
              <a:rPr lang="en-US" sz="3800" baseline="30000" dirty="0">
                <a:solidFill>
                  <a:schemeClr val="bg1"/>
                </a:solidFill>
                <a:latin typeface="Garamond" panose="02020404030301010803" pitchFamily="18" charset="0"/>
              </a:rPr>
              <a:t>2 </a:t>
            </a:r>
            <a:r>
              <a:rPr lang="en-US" sz="3800" dirty="0">
                <a:solidFill>
                  <a:schemeClr val="bg1"/>
                </a:solidFill>
                <a:latin typeface="Garamond" panose="02020404030301010803" pitchFamily="18" charset="0"/>
              </a:rPr>
              <a:t>Late one afternoon, after his midday rest, David got out of bed and was walking on the roof of the palace. </a:t>
            </a:r>
          </a:p>
          <a:p>
            <a:r>
              <a:rPr lang="en-US" sz="3800" dirty="0">
                <a:solidFill>
                  <a:schemeClr val="bg1"/>
                </a:solidFill>
                <a:latin typeface="Garamond" panose="02020404030301010803" pitchFamily="18" charset="0"/>
              </a:rPr>
              <a:t>As he looked out over the city, he noticed a woman of unusual beauty taking a bath. </a:t>
            </a:r>
            <a:r>
              <a:rPr lang="en-US" sz="3800" baseline="30000" dirty="0">
                <a:solidFill>
                  <a:schemeClr val="bg1"/>
                </a:solidFill>
                <a:latin typeface="Garamond" panose="02020404030301010803" pitchFamily="18" charset="0"/>
              </a:rPr>
              <a:t>3 </a:t>
            </a:r>
            <a:r>
              <a:rPr lang="en-US" sz="3800" dirty="0">
                <a:solidFill>
                  <a:schemeClr val="bg1"/>
                </a:solidFill>
                <a:latin typeface="Garamond" panose="02020404030301010803" pitchFamily="18" charset="0"/>
              </a:rPr>
              <a:t>He sent someone to find out who she was and he was told, “She is Bathsheba, the daughter of </a:t>
            </a:r>
            <a:r>
              <a:rPr lang="en-US" sz="3800" dirty="0" err="1">
                <a:solidFill>
                  <a:schemeClr val="bg1"/>
                </a:solidFill>
                <a:latin typeface="Garamond" panose="02020404030301010803" pitchFamily="18" charset="0"/>
              </a:rPr>
              <a:t>Eliam</a:t>
            </a:r>
            <a:r>
              <a:rPr lang="en-US" sz="3800" dirty="0">
                <a:solidFill>
                  <a:schemeClr val="bg1"/>
                </a:solidFill>
                <a:latin typeface="Garamond" panose="02020404030301010803" pitchFamily="18" charset="0"/>
              </a:rPr>
              <a:t> and the wife of Uriah the Hittite.”</a:t>
            </a:r>
          </a:p>
        </p:txBody>
      </p:sp>
      <p:sp>
        <p:nvSpPr>
          <p:cNvPr id="8" name="TextBox 7"/>
          <p:cNvSpPr txBox="1"/>
          <p:nvPr/>
        </p:nvSpPr>
        <p:spPr>
          <a:xfrm>
            <a:off x="182880" y="225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83920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292662"/>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You accept responsibility</a:t>
            </a:r>
            <a:r>
              <a:rPr lang="en-US" sz="3800" dirty="0">
                <a:solidFill>
                  <a:schemeClr val="bg1"/>
                </a:solidFill>
                <a:latin typeface="Garamond" panose="02020404030301010803" pitchFamily="18" charset="0"/>
              </a:rPr>
              <a:t>.</a:t>
            </a:r>
          </a:p>
          <a:p>
            <a:pPr marL="471488" indent="-471488"/>
            <a:r>
              <a:rPr lang="en-US" sz="40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come into the light.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526DBA47-40EF-5B03-43A9-BD6B1C40AFD7}"/>
              </a:ext>
            </a:extLst>
          </p:cNvPr>
          <p:cNvSpPr>
            <a:spLocks noChangeArrowheads="1"/>
          </p:cNvSpPr>
          <p:nvPr/>
        </p:nvSpPr>
        <p:spPr bwMode="auto">
          <a:xfrm>
            <a:off x="1953767" y="2578878"/>
            <a:ext cx="9896857" cy="3328146"/>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C0070907-633E-28D7-F2D7-D5A678A03B7C}"/>
              </a:ext>
            </a:extLst>
          </p:cNvPr>
          <p:cNvSpPr txBox="1">
            <a:spLocks noChangeArrowheads="1"/>
          </p:cNvSpPr>
          <p:nvPr/>
        </p:nvSpPr>
        <p:spPr bwMode="auto">
          <a:xfrm>
            <a:off x="2020789" y="2710949"/>
            <a:ext cx="9726221" cy="3083536"/>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“For I recognize my rebellion; it haunts me day and night” (v3).</a:t>
            </a:r>
          </a:p>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“When I refused to confess my sin, my body wasted away, and I groaned all day long” (Psalm 32:2).  </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42028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62213"/>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You accept responsibility</a:t>
            </a:r>
            <a:r>
              <a:rPr lang="en-US" sz="3800" dirty="0">
                <a:solidFill>
                  <a:schemeClr val="bg1"/>
                </a:solidFill>
                <a:latin typeface="Garamond" panose="02020404030301010803" pitchFamily="18" charset="0"/>
              </a:rPr>
              <a:t>.</a:t>
            </a:r>
          </a:p>
          <a:p>
            <a:pPr marL="471488" indent="-471488"/>
            <a:r>
              <a:rPr lang="en-US" sz="40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come into the light. </a:t>
            </a:r>
          </a:p>
          <a:p>
            <a:pPr marL="471488" indent="-471488"/>
            <a:r>
              <a:rPr lang="en-US" sz="36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come to see that you’ve primarily grieved God by your sin.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351AE613-46E3-1DAF-2438-77D6755E228D}"/>
              </a:ext>
            </a:extLst>
          </p:cNvPr>
          <p:cNvSpPr>
            <a:spLocks noChangeArrowheads="1"/>
          </p:cNvSpPr>
          <p:nvPr/>
        </p:nvSpPr>
        <p:spPr bwMode="auto">
          <a:xfrm>
            <a:off x="1170432" y="3779207"/>
            <a:ext cx="10497312"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8C31245C-52E6-AFE6-CB14-1AF271E282C3}"/>
              </a:ext>
            </a:extLst>
          </p:cNvPr>
          <p:cNvSpPr txBox="1">
            <a:spLocks noChangeArrowheads="1"/>
          </p:cNvSpPr>
          <p:nvPr/>
        </p:nvSpPr>
        <p:spPr bwMode="auto">
          <a:xfrm>
            <a:off x="1255742" y="3929566"/>
            <a:ext cx="10316323" cy="679801"/>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“Against you and you </a:t>
            </a:r>
            <a:r>
              <a:rPr lang="en-US" sz="4200" dirty="0" smtClean="0">
                <a:solidFill>
                  <a:schemeClr val="bg1"/>
                </a:solidFill>
                <a:latin typeface="Garamond" panose="02020404030301010803" pitchFamily="18" charset="0"/>
              </a:rPr>
              <a:t>alone </a:t>
            </a:r>
            <a:r>
              <a:rPr lang="en-US" sz="4200" dirty="0">
                <a:solidFill>
                  <a:schemeClr val="bg1"/>
                </a:solidFill>
                <a:latin typeface="Garamond" panose="02020404030301010803" pitchFamily="18" charset="0"/>
              </a:rPr>
              <a:t>have I sinned” (v4) </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03922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62213"/>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You accept responsibility</a:t>
            </a:r>
            <a:r>
              <a:rPr lang="en-US" sz="3800" dirty="0">
                <a:solidFill>
                  <a:schemeClr val="bg1"/>
                </a:solidFill>
                <a:latin typeface="Garamond" panose="02020404030301010803" pitchFamily="18" charset="0"/>
              </a:rPr>
              <a:t>.</a:t>
            </a:r>
          </a:p>
          <a:p>
            <a:pPr marL="471488" indent="-471488"/>
            <a:r>
              <a:rPr lang="en-US" sz="40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come into the light. </a:t>
            </a:r>
          </a:p>
          <a:p>
            <a:pPr marL="471488" indent="-471488"/>
            <a:r>
              <a:rPr lang="en-US" sz="36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come to see that you’ve primarily grieved God by your sin.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351AE613-46E3-1DAF-2438-77D6755E228D}"/>
              </a:ext>
            </a:extLst>
          </p:cNvPr>
          <p:cNvSpPr>
            <a:spLocks noChangeArrowheads="1"/>
          </p:cNvSpPr>
          <p:nvPr/>
        </p:nvSpPr>
        <p:spPr bwMode="auto">
          <a:xfrm>
            <a:off x="1170432" y="3779207"/>
            <a:ext cx="10497312"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8C31245C-52E6-AFE6-CB14-1AF271E282C3}"/>
              </a:ext>
            </a:extLst>
          </p:cNvPr>
          <p:cNvSpPr txBox="1">
            <a:spLocks noChangeArrowheads="1"/>
          </p:cNvSpPr>
          <p:nvPr/>
        </p:nvSpPr>
        <p:spPr bwMode="auto">
          <a:xfrm>
            <a:off x="1255742" y="3929566"/>
            <a:ext cx="10316323" cy="679801"/>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“Against you and you </a:t>
            </a:r>
            <a:r>
              <a:rPr lang="en-US" sz="4200" dirty="0" smtClean="0">
                <a:solidFill>
                  <a:schemeClr val="bg1"/>
                </a:solidFill>
                <a:latin typeface="Garamond" panose="02020404030301010803" pitchFamily="18" charset="0"/>
              </a:rPr>
              <a:t>alone </a:t>
            </a:r>
            <a:r>
              <a:rPr lang="en-US" sz="4200" dirty="0">
                <a:solidFill>
                  <a:schemeClr val="bg1"/>
                </a:solidFill>
                <a:latin typeface="Garamond" panose="02020404030301010803" pitchFamily="18" charset="0"/>
              </a:rPr>
              <a:t>have I sinned” (v4) </a:t>
            </a:r>
            <a:endParaRPr lang="en-US" sz="4200" dirty="0">
              <a:solidFill>
                <a:schemeClr val="bg1"/>
              </a:solidFill>
              <a:latin typeface="Garamond" panose="02020404030301010803" pitchFamily="18" charset="0"/>
              <a:cs typeface="Arial" charset="0"/>
            </a:endParaRPr>
          </a:p>
        </p:txBody>
      </p:sp>
      <p:sp>
        <p:nvSpPr>
          <p:cNvPr id="4" name="Rectangle 3">
            <a:extLst>
              <a:ext uri="{FF2B5EF4-FFF2-40B4-BE49-F238E27FC236}">
                <a16:creationId xmlns="" xmlns:a16="http://schemas.microsoft.com/office/drawing/2014/main" id="{085F4B6C-0D1C-4E3D-1210-9B6C8EE7D4CD}"/>
              </a:ext>
            </a:extLst>
          </p:cNvPr>
          <p:cNvSpPr>
            <a:spLocks noChangeArrowheads="1"/>
          </p:cNvSpPr>
          <p:nvPr/>
        </p:nvSpPr>
        <p:spPr bwMode="auto">
          <a:xfrm>
            <a:off x="619934" y="4945229"/>
            <a:ext cx="11170025" cy="154701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 xmlns:a16="http://schemas.microsoft.com/office/drawing/2014/main" id="{811F5380-5158-47F4-0881-45A7EA058520}"/>
              </a:ext>
            </a:extLst>
          </p:cNvPr>
          <p:cNvSpPr txBox="1">
            <a:spLocks noChangeArrowheads="1"/>
          </p:cNvSpPr>
          <p:nvPr/>
        </p:nvSpPr>
        <p:spPr bwMode="auto">
          <a:xfrm>
            <a:off x="705245" y="5095588"/>
            <a:ext cx="10977437" cy="1261499"/>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Martin Luther: “You never break the other commandments unless you break the first one.” </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688342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570208"/>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You accept responsibility</a:t>
            </a:r>
            <a:r>
              <a:rPr lang="en-US" sz="3800" dirty="0">
                <a:solidFill>
                  <a:schemeClr val="bg1"/>
                </a:solidFill>
                <a:latin typeface="Garamond" panose="02020404030301010803" pitchFamily="18" charset="0"/>
              </a:rPr>
              <a:t>.</a:t>
            </a:r>
          </a:p>
          <a:p>
            <a:pPr marL="471488" indent="-471488"/>
            <a:r>
              <a:rPr lang="en-US" sz="40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come into the light. </a:t>
            </a:r>
          </a:p>
          <a:p>
            <a:pPr marL="471488" indent="-471488"/>
            <a:r>
              <a:rPr lang="en-US" sz="36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come to see that you’ve primarily grieved God by your sin. </a:t>
            </a:r>
          </a:p>
          <a:p>
            <a:pPr marL="923925" indent="-471488">
              <a:buFont typeface="Arial" panose="020B0604020202020204" pitchFamily="34" charset="0"/>
              <a:buChar char="•"/>
            </a:pPr>
            <a:r>
              <a:rPr lang="en-US" sz="3600" dirty="0">
                <a:solidFill>
                  <a:schemeClr val="bg1"/>
                </a:solidFill>
                <a:latin typeface="Garamond" panose="02020404030301010803" pitchFamily="18" charset="0"/>
              </a:rPr>
              <a:t>Being sorry for the consequences of the sin; but not the sin itself.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 xmlns:a16="http://schemas.microsoft.com/office/drawing/2014/main" id="{A92C03D9-696F-179B-3900-B44110B7009E}"/>
              </a:ext>
            </a:extLst>
          </p:cNvPr>
          <p:cNvSpPr>
            <a:spLocks noChangeArrowheads="1"/>
          </p:cNvSpPr>
          <p:nvPr/>
        </p:nvSpPr>
        <p:spPr bwMode="auto">
          <a:xfrm>
            <a:off x="977512" y="4892560"/>
            <a:ext cx="10497312"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 xmlns:a16="http://schemas.microsoft.com/office/drawing/2014/main" id="{4544A438-0AD5-8697-2BE7-3B55200F2895}"/>
              </a:ext>
            </a:extLst>
          </p:cNvPr>
          <p:cNvSpPr txBox="1">
            <a:spLocks noChangeArrowheads="1"/>
          </p:cNvSpPr>
          <p:nvPr/>
        </p:nvSpPr>
        <p:spPr bwMode="auto">
          <a:xfrm>
            <a:off x="1062822" y="5042919"/>
            <a:ext cx="10316323" cy="679801"/>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The difference between self-pity and repentance.</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176369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24206"/>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You accept responsibility</a:t>
            </a:r>
            <a:r>
              <a:rPr lang="en-US" sz="3800" dirty="0">
                <a:solidFill>
                  <a:schemeClr val="bg1"/>
                </a:solidFill>
                <a:latin typeface="Garamond" panose="02020404030301010803" pitchFamily="18" charset="0"/>
              </a:rPr>
              <a:t>.</a:t>
            </a:r>
          </a:p>
          <a:p>
            <a:pPr marL="471488" indent="-471488"/>
            <a:r>
              <a:rPr lang="en-US" sz="40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come into the light. </a:t>
            </a:r>
          </a:p>
          <a:p>
            <a:pPr marL="471488" indent="-471488"/>
            <a:r>
              <a:rPr lang="en-US" sz="36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come to see that you’ve primarily grieved God by your sin. </a:t>
            </a:r>
          </a:p>
          <a:p>
            <a:pPr marL="923925" indent="-471488">
              <a:buFont typeface="Arial" panose="020B0604020202020204" pitchFamily="34" charset="0"/>
              <a:buChar char="•"/>
            </a:pPr>
            <a:r>
              <a:rPr lang="en-US" sz="3600" dirty="0">
                <a:solidFill>
                  <a:schemeClr val="bg1"/>
                </a:solidFill>
                <a:latin typeface="Garamond" panose="02020404030301010803" pitchFamily="18" charset="0"/>
              </a:rPr>
              <a:t>Being sorry for the consequences of the sin; but not the sin itself. </a:t>
            </a:r>
          </a:p>
          <a:p>
            <a:pPr marL="923925" indent="-471488">
              <a:buFont typeface="Arial" panose="020B0604020202020204" pitchFamily="34" charset="0"/>
              <a:buChar char="•"/>
            </a:pPr>
            <a:r>
              <a:rPr lang="en-US" sz="3600" dirty="0">
                <a:solidFill>
                  <a:schemeClr val="bg1"/>
                </a:solidFill>
                <a:latin typeface="Garamond" panose="02020404030301010803" pitchFamily="18" charset="0"/>
              </a:rPr>
              <a:t>Life giving repentance begins where self-pity ends.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 xmlns:a16="http://schemas.microsoft.com/office/drawing/2014/main" id="{A92C03D9-696F-179B-3900-B44110B7009E}"/>
              </a:ext>
            </a:extLst>
          </p:cNvPr>
          <p:cNvSpPr>
            <a:spLocks noChangeArrowheads="1"/>
          </p:cNvSpPr>
          <p:nvPr/>
        </p:nvSpPr>
        <p:spPr bwMode="auto">
          <a:xfrm>
            <a:off x="977512" y="5441200"/>
            <a:ext cx="10497312"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 xmlns:a16="http://schemas.microsoft.com/office/drawing/2014/main" id="{4544A438-0AD5-8697-2BE7-3B55200F2895}"/>
              </a:ext>
            </a:extLst>
          </p:cNvPr>
          <p:cNvSpPr txBox="1">
            <a:spLocks noChangeArrowheads="1"/>
          </p:cNvSpPr>
          <p:nvPr/>
        </p:nvSpPr>
        <p:spPr bwMode="auto">
          <a:xfrm>
            <a:off x="1062822" y="5591559"/>
            <a:ext cx="10316323" cy="679801"/>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“Restore in me the joy of my salvation” (v12) </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172758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678204"/>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You accept responsibility</a:t>
            </a:r>
            <a:r>
              <a:rPr lang="en-US" sz="3800" dirty="0">
                <a:solidFill>
                  <a:schemeClr val="bg1"/>
                </a:solidFill>
                <a:latin typeface="Garamond" panose="02020404030301010803" pitchFamily="18" charset="0"/>
              </a:rPr>
              <a:t>.</a:t>
            </a:r>
          </a:p>
          <a:p>
            <a:pPr marL="471488" indent="-471488"/>
            <a:r>
              <a:rPr lang="en-US" sz="40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come into the light. </a:t>
            </a:r>
          </a:p>
          <a:p>
            <a:pPr marL="471488" indent="-471488"/>
            <a:r>
              <a:rPr lang="en-US" sz="36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come to see that you’ve primarily grieved God by your sin. </a:t>
            </a:r>
          </a:p>
          <a:p>
            <a:pPr marL="923925" indent="-471488">
              <a:buFont typeface="Arial" panose="020B0604020202020204" pitchFamily="34" charset="0"/>
              <a:buChar char="•"/>
            </a:pPr>
            <a:r>
              <a:rPr lang="en-US" sz="3600" dirty="0">
                <a:solidFill>
                  <a:schemeClr val="bg1"/>
                </a:solidFill>
                <a:latin typeface="Garamond" panose="02020404030301010803" pitchFamily="18" charset="0"/>
              </a:rPr>
              <a:t>Being sorry for the consequences of the sin; but not the sin itself. </a:t>
            </a:r>
          </a:p>
          <a:p>
            <a:pPr marL="923925" indent="-471488">
              <a:buFont typeface="Arial" panose="020B0604020202020204" pitchFamily="34" charset="0"/>
              <a:buChar char="•"/>
            </a:pPr>
            <a:r>
              <a:rPr lang="en-US" sz="3600" dirty="0" smtClean="0">
                <a:solidFill>
                  <a:schemeClr val="bg1"/>
                </a:solidFill>
                <a:latin typeface="Garamond" panose="02020404030301010803" pitchFamily="18" charset="0"/>
              </a:rPr>
              <a:t>Life-giving </a:t>
            </a:r>
            <a:r>
              <a:rPr lang="en-US" sz="3600" dirty="0">
                <a:solidFill>
                  <a:schemeClr val="bg1"/>
                </a:solidFill>
                <a:latin typeface="Garamond" panose="02020404030301010803" pitchFamily="18" charset="0"/>
              </a:rPr>
              <a:t>repentance begins where self-pity ends. </a:t>
            </a:r>
          </a:p>
          <a:p>
            <a:pPr marL="923925" indent="-471488">
              <a:buFont typeface="Arial" panose="020B0604020202020204" pitchFamily="34" charset="0"/>
              <a:buChar char="•"/>
            </a:pPr>
            <a:r>
              <a:rPr lang="en-US" sz="3600" dirty="0">
                <a:solidFill>
                  <a:schemeClr val="bg1"/>
                </a:solidFill>
                <a:latin typeface="Garamond" panose="02020404030301010803" pitchFamily="18" charset="0"/>
              </a:rPr>
              <a:t>When you’ve lost your joy in the Lord, you’re vulnerable.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8575621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677108"/>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use your </a:t>
            </a:r>
            <a:r>
              <a:rPr lang="en-US" sz="3800" dirty="0">
                <a:solidFill>
                  <a:schemeClr val="bg1"/>
                </a:solidFill>
                <a:effectLst/>
                <a:latin typeface="Garamond" panose="02020404030301010803" pitchFamily="18" charset="0"/>
                <a:ea typeface="Calibri" panose="020F0502020204030204" pitchFamily="34" charset="0"/>
              </a:rPr>
              <a:t>mistakes to help others</a:t>
            </a:r>
            <a:r>
              <a:rPr lang="en-US" sz="3800" dirty="0">
                <a:solidFill>
                  <a:schemeClr val="bg1"/>
                </a:solidFill>
                <a:latin typeface="Garamond" panose="02020404030301010803" pitchFamily="18" charset="0"/>
              </a:rPr>
              <a:t>.</a:t>
            </a:r>
            <a:endParaRPr lang="en-US" sz="36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9B554D50-38C6-9663-B21A-1AD282BB62B1}"/>
              </a:ext>
            </a:extLst>
          </p:cNvPr>
          <p:cNvSpPr>
            <a:spLocks noChangeArrowheads="1"/>
          </p:cNvSpPr>
          <p:nvPr/>
        </p:nvSpPr>
        <p:spPr bwMode="auto">
          <a:xfrm>
            <a:off x="977512" y="1994102"/>
            <a:ext cx="10763384" cy="1590346"/>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78AC87BF-55F4-E0A9-E544-5E41C988B9A8}"/>
              </a:ext>
            </a:extLst>
          </p:cNvPr>
          <p:cNvSpPr txBox="1">
            <a:spLocks noChangeArrowheads="1"/>
          </p:cNvSpPr>
          <p:nvPr/>
        </p:nvSpPr>
        <p:spPr bwMode="auto">
          <a:xfrm>
            <a:off x="1062822" y="2144461"/>
            <a:ext cx="10577808" cy="1261499"/>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“Then I will teach your ways to others, and they will return to you too” (v13). </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186812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261884"/>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use your </a:t>
            </a:r>
            <a:r>
              <a:rPr lang="en-US" sz="3800" dirty="0">
                <a:solidFill>
                  <a:schemeClr val="bg1"/>
                </a:solidFill>
                <a:effectLst/>
                <a:latin typeface="Garamond" panose="02020404030301010803" pitchFamily="18" charset="0"/>
                <a:ea typeface="Calibri" panose="020F0502020204030204" pitchFamily="34" charset="0"/>
              </a:rPr>
              <a:t>mistakes to help others</a:t>
            </a:r>
            <a:r>
              <a:rPr lang="en-US" sz="3800" dirty="0">
                <a:solidFill>
                  <a:schemeClr val="bg1"/>
                </a:solidFill>
                <a:latin typeface="Garamond" panose="02020404030301010803" pitchFamily="18" charset="0"/>
              </a:rPr>
              <a:t>.</a:t>
            </a:r>
          </a:p>
          <a:p>
            <a:pPr marL="923925" indent="-452438">
              <a:buFont typeface="Arial" panose="020B0604020202020204" pitchFamily="34" charset="0"/>
              <a:buChar char="•"/>
            </a:pPr>
            <a:r>
              <a:rPr lang="en-US" sz="3600" dirty="0">
                <a:solidFill>
                  <a:schemeClr val="bg1"/>
                </a:solidFill>
                <a:latin typeface="Garamond" panose="02020404030301010803" pitchFamily="18" charset="0"/>
              </a:rPr>
              <a:t>Under grace, my mistakes become part of his plan.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 xmlns:a16="http://schemas.microsoft.com/office/drawing/2014/main" id="{221EF398-11CC-5733-BF53-32ADA7AE7C03}"/>
              </a:ext>
            </a:extLst>
          </p:cNvPr>
          <p:cNvSpPr>
            <a:spLocks noChangeArrowheads="1"/>
          </p:cNvSpPr>
          <p:nvPr/>
        </p:nvSpPr>
        <p:spPr bwMode="auto">
          <a:xfrm>
            <a:off x="694944" y="2477075"/>
            <a:ext cx="10779880" cy="268014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 xmlns:a16="http://schemas.microsoft.com/office/drawing/2014/main" id="{F82F04B0-6E93-38C4-5BD6-975EEA612F92}"/>
              </a:ext>
            </a:extLst>
          </p:cNvPr>
          <p:cNvSpPr txBox="1">
            <a:spLocks noChangeArrowheads="1"/>
          </p:cNvSpPr>
          <p:nvPr/>
        </p:nvSpPr>
        <p:spPr bwMode="auto">
          <a:xfrm>
            <a:off x="780254" y="2627434"/>
            <a:ext cx="10594019" cy="2424895"/>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Romans 8:28: And we know that God causes everything to work together for the good of those who love God and are called according to his purpose for them. </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45056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292662"/>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You use your mistakes to help others</a:t>
            </a:r>
            <a:r>
              <a:rPr lang="en-US" sz="3800" dirty="0">
                <a:solidFill>
                  <a:schemeClr val="bg1"/>
                </a:solidFill>
                <a:latin typeface="Garamond" panose="02020404030301010803" pitchFamily="18" charset="0"/>
              </a:rPr>
              <a:t>.</a:t>
            </a:r>
          </a:p>
          <a:p>
            <a:pPr marL="471488" indent="-471488"/>
            <a:r>
              <a:rPr lang="en-US" sz="40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express confidence in God’s love.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 xmlns:a16="http://schemas.microsoft.com/office/drawing/2014/main" id="{221EF398-11CC-5733-BF53-32ADA7AE7C03}"/>
              </a:ext>
            </a:extLst>
          </p:cNvPr>
          <p:cNvSpPr>
            <a:spLocks noChangeArrowheads="1"/>
          </p:cNvSpPr>
          <p:nvPr/>
        </p:nvSpPr>
        <p:spPr bwMode="auto">
          <a:xfrm>
            <a:off x="694944" y="2806259"/>
            <a:ext cx="10779880" cy="149142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 xmlns:a16="http://schemas.microsoft.com/office/drawing/2014/main" id="{F82F04B0-6E93-38C4-5BD6-975EEA612F92}"/>
              </a:ext>
            </a:extLst>
          </p:cNvPr>
          <p:cNvSpPr txBox="1">
            <a:spLocks noChangeArrowheads="1"/>
          </p:cNvSpPr>
          <p:nvPr/>
        </p:nvSpPr>
        <p:spPr bwMode="auto">
          <a:xfrm>
            <a:off x="780254" y="2920042"/>
            <a:ext cx="10594019" cy="1261499"/>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“Have mercy on me, O God, because of your unfailing love” (v1) </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55272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292662"/>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You use your mistakes to help others</a:t>
            </a:r>
            <a:r>
              <a:rPr lang="en-US" sz="3800" dirty="0">
                <a:solidFill>
                  <a:schemeClr val="bg1"/>
                </a:solidFill>
                <a:latin typeface="Garamond" panose="02020404030301010803" pitchFamily="18" charset="0"/>
              </a:rPr>
              <a:t>.</a:t>
            </a:r>
          </a:p>
          <a:p>
            <a:pPr marL="471488" indent="-471488"/>
            <a:r>
              <a:rPr lang="en-US" sz="4000" dirty="0">
                <a:solidFill>
                  <a:schemeClr val="bg1"/>
                </a:solidFill>
                <a:latin typeface="Garamond" panose="02020404030301010803" pitchFamily="18" charset="0"/>
              </a:rPr>
              <a:t>►	</a:t>
            </a:r>
            <a:r>
              <a:rPr lang="en-US" sz="3800" dirty="0">
                <a:solidFill>
                  <a:schemeClr val="bg1"/>
                </a:solidFill>
                <a:latin typeface="Garamond" panose="02020404030301010803" pitchFamily="18" charset="0"/>
              </a:rPr>
              <a:t>You express confidence in God’s love.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Psalm 51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 xmlns:a16="http://schemas.microsoft.com/office/drawing/2014/main" id="{221EF398-11CC-5733-BF53-32ADA7AE7C03}"/>
              </a:ext>
            </a:extLst>
          </p:cNvPr>
          <p:cNvSpPr>
            <a:spLocks noChangeArrowheads="1"/>
          </p:cNvSpPr>
          <p:nvPr/>
        </p:nvSpPr>
        <p:spPr bwMode="auto">
          <a:xfrm>
            <a:off x="694944" y="2806259"/>
            <a:ext cx="10779880" cy="149142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 xmlns:a16="http://schemas.microsoft.com/office/drawing/2014/main" id="{F82F04B0-6E93-38C4-5BD6-975EEA612F92}"/>
              </a:ext>
            </a:extLst>
          </p:cNvPr>
          <p:cNvSpPr txBox="1">
            <a:spLocks noChangeArrowheads="1"/>
          </p:cNvSpPr>
          <p:nvPr/>
        </p:nvSpPr>
        <p:spPr bwMode="auto">
          <a:xfrm>
            <a:off x="780254" y="2920042"/>
            <a:ext cx="10594019" cy="1261499"/>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200" dirty="0">
                <a:solidFill>
                  <a:schemeClr val="bg1"/>
                </a:solidFill>
                <a:latin typeface="Garamond" panose="02020404030301010803" pitchFamily="18" charset="0"/>
              </a:rPr>
              <a:t>Derek </a:t>
            </a:r>
            <a:r>
              <a:rPr lang="en-US" sz="4200" dirty="0" err="1">
                <a:solidFill>
                  <a:schemeClr val="bg1"/>
                </a:solidFill>
                <a:latin typeface="Garamond" panose="02020404030301010803" pitchFamily="18" charset="0"/>
              </a:rPr>
              <a:t>Kidner</a:t>
            </a:r>
            <a:r>
              <a:rPr lang="en-US" sz="4200" dirty="0">
                <a:solidFill>
                  <a:schemeClr val="bg1"/>
                </a:solidFill>
                <a:latin typeface="Garamond" panose="02020404030301010803" pitchFamily="18" charset="0"/>
              </a:rPr>
              <a:t>: “For all his unworthiness, David is confident he still belongs.” </a:t>
            </a:r>
            <a:endParaRPr lang="en-US" sz="42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11390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In the spring of the year, when kings normally go out to war, David sent Joab and the Israelite army to fight the Ammonites…However, David stayed behind in Jerusalem. </a:t>
            </a:r>
          </a:p>
          <a:p>
            <a:r>
              <a:rPr lang="en-US" sz="3800" baseline="30000" dirty="0">
                <a:solidFill>
                  <a:schemeClr val="bg1"/>
                </a:solidFill>
                <a:latin typeface="Garamond" panose="02020404030301010803" pitchFamily="18" charset="0"/>
              </a:rPr>
              <a:t>2 </a:t>
            </a:r>
            <a:r>
              <a:rPr lang="en-US" sz="3800" dirty="0">
                <a:solidFill>
                  <a:schemeClr val="bg1"/>
                </a:solidFill>
                <a:latin typeface="Garamond" panose="02020404030301010803" pitchFamily="18" charset="0"/>
              </a:rPr>
              <a:t>Late one afternoon, after his midday rest, David got out of bed and was walking on the roof of the palace. </a:t>
            </a:r>
          </a:p>
          <a:p>
            <a:r>
              <a:rPr lang="en-US" sz="3800" dirty="0">
                <a:solidFill>
                  <a:schemeClr val="bg1"/>
                </a:solidFill>
                <a:latin typeface="Garamond" panose="02020404030301010803" pitchFamily="18" charset="0"/>
              </a:rPr>
              <a:t>As he looked out over the city, he noticed a woman of unusual beauty taking a bath. </a:t>
            </a:r>
            <a:r>
              <a:rPr lang="en-US" sz="3800" baseline="30000" dirty="0">
                <a:solidFill>
                  <a:schemeClr val="bg1"/>
                </a:solidFill>
                <a:latin typeface="Garamond" panose="02020404030301010803" pitchFamily="18" charset="0"/>
              </a:rPr>
              <a:t>3 </a:t>
            </a:r>
            <a:r>
              <a:rPr lang="en-US" sz="3800" dirty="0">
                <a:solidFill>
                  <a:schemeClr val="bg1"/>
                </a:solidFill>
                <a:latin typeface="Garamond" panose="02020404030301010803" pitchFamily="18" charset="0"/>
              </a:rPr>
              <a:t>He sent someone to find out who she was and he was told, “She is Bathsheba, the daughter of </a:t>
            </a:r>
            <a:r>
              <a:rPr lang="en-US" sz="3800" dirty="0" err="1">
                <a:solidFill>
                  <a:schemeClr val="bg1"/>
                </a:solidFill>
                <a:latin typeface="Garamond" panose="02020404030301010803" pitchFamily="18" charset="0"/>
              </a:rPr>
              <a:t>Eliam</a:t>
            </a:r>
            <a:r>
              <a:rPr lang="en-US" sz="3800" dirty="0">
                <a:solidFill>
                  <a:schemeClr val="bg1"/>
                </a:solidFill>
                <a:latin typeface="Garamond" panose="02020404030301010803" pitchFamily="18" charset="0"/>
              </a:rPr>
              <a:t> and the wife of Uriah the Hittite.”</a:t>
            </a:r>
          </a:p>
        </p:txBody>
      </p:sp>
      <p:sp>
        <p:nvSpPr>
          <p:cNvPr id="8" name="TextBox 7"/>
          <p:cNvSpPr txBox="1"/>
          <p:nvPr/>
        </p:nvSpPr>
        <p:spPr>
          <a:xfrm>
            <a:off x="182880" y="225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C959E421-F346-D507-7D75-BF4076E04989}"/>
              </a:ext>
            </a:extLst>
          </p:cNvPr>
          <p:cNvSpPr>
            <a:spLocks noChangeArrowheads="1"/>
          </p:cNvSpPr>
          <p:nvPr/>
        </p:nvSpPr>
        <p:spPr bwMode="auto">
          <a:xfrm>
            <a:off x="182880" y="1227224"/>
            <a:ext cx="11787403" cy="4151672"/>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5FE0A1A0-558B-AA49-D995-6336BB779C5D}"/>
              </a:ext>
            </a:extLst>
          </p:cNvPr>
          <p:cNvSpPr txBox="1">
            <a:spLocks noChangeArrowheads="1"/>
          </p:cNvSpPr>
          <p:nvPr/>
        </p:nvSpPr>
        <p:spPr bwMode="auto">
          <a:xfrm>
            <a:off x="508030" y="1410234"/>
            <a:ext cx="11584172" cy="3785652"/>
          </a:xfrm>
          <a:prstGeom prst="rect">
            <a:avLst/>
          </a:prstGeom>
          <a:noFill/>
          <a:ln w="38100">
            <a:noFill/>
            <a:miter lim="800000"/>
            <a:headEnd/>
            <a:tailEnd/>
          </a:ln>
        </p:spPr>
        <p:txBody>
          <a:bodyPr wrap="square">
            <a:spAutoFit/>
          </a:bodyPr>
          <a:lstStyle/>
          <a:p>
            <a:pPr marL="457200" indent="-436563"/>
            <a:r>
              <a:rPr lang="en-US" sz="4000" dirty="0">
                <a:solidFill>
                  <a:schemeClr val="bg1"/>
                </a:solidFill>
                <a:latin typeface="Garamond" panose="02020404030301010803" pitchFamily="18" charset="0"/>
              </a:rPr>
              <a:t>►	“daughter of </a:t>
            </a:r>
            <a:r>
              <a:rPr lang="en-US" sz="4000" dirty="0" err="1">
                <a:solidFill>
                  <a:schemeClr val="bg1"/>
                </a:solidFill>
                <a:latin typeface="Garamond" panose="02020404030301010803" pitchFamily="18" charset="0"/>
              </a:rPr>
              <a:t>Eliam</a:t>
            </a:r>
            <a:r>
              <a:rPr lang="en-US" sz="4000" dirty="0">
                <a:solidFill>
                  <a:schemeClr val="bg1"/>
                </a:solidFill>
                <a:latin typeface="Garamond" panose="02020404030301010803" pitchFamily="18" charset="0"/>
              </a:rPr>
              <a:t>,” one of David’s best fighters (23:34)</a:t>
            </a:r>
          </a:p>
          <a:p>
            <a:pPr marL="457200" indent="-436563"/>
            <a:r>
              <a:rPr lang="en-US" sz="4000" dirty="0">
                <a:solidFill>
                  <a:schemeClr val="bg1"/>
                </a:solidFill>
                <a:latin typeface="Garamond" panose="02020404030301010803" pitchFamily="18" charset="0"/>
              </a:rPr>
              <a:t>►	Granddaughter of Ahithophel, one of David’s most trusted counselor (16:23).</a:t>
            </a:r>
          </a:p>
          <a:p>
            <a:pPr marL="457200" indent="-436563"/>
            <a:r>
              <a:rPr lang="en-US" sz="4000" dirty="0">
                <a:solidFill>
                  <a:schemeClr val="bg1"/>
                </a:solidFill>
                <a:latin typeface="Garamond" panose="02020404030301010803" pitchFamily="18" charset="0"/>
              </a:rPr>
              <a:t>►	“wife of Uriah the Hittite,” one of David’s “Mighty Men”</a:t>
            </a: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44028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677108"/>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We don’t have to suffer David’s fate.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Application</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4ABD3ED6-34E1-6CA9-5E40-FEBCDF00C280}"/>
              </a:ext>
            </a:extLst>
          </p:cNvPr>
          <p:cNvSpPr>
            <a:spLocks noChangeArrowheads="1"/>
          </p:cNvSpPr>
          <p:nvPr/>
        </p:nvSpPr>
        <p:spPr bwMode="auto">
          <a:xfrm>
            <a:off x="304798" y="1994102"/>
            <a:ext cx="10779880" cy="252347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46CB9C4B-388E-55BA-5635-79C5293C2CC7}"/>
              </a:ext>
            </a:extLst>
          </p:cNvPr>
          <p:cNvSpPr txBox="1">
            <a:spLocks noChangeArrowheads="1"/>
          </p:cNvSpPr>
          <p:nvPr/>
        </p:nvSpPr>
        <p:spPr bwMode="auto">
          <a:xfrm>
            <a:off x="397729" y="2154447"/>
            <a:ext cx="10594019" cy="2202783"/>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3800" dirty="0">
                <a:solidFill>
                  <a:schemeClr val="bg1"/>
                </a:solidFill>
                <a:latin typeface="Garamond" panose="02020404030301010803" pitchFamily="18" charset="0"/>
                <a:ea typeface="Calibri" panose="020F0502020204030204" pitchFamily="34" charset="0"/>
              </a:rPr>
              <a:t>1 Corinthians 10:10-12: These things happened to them as examples for us. They were written down to warn us who live at the end of the age. If you think you are standing strong, be careful not to fall.</a:t>
            </a:r>
            <a:endParaRPr lang="en-US" sz="38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499044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139321"/>
          </a:xfrm>
          <a:prstGeom prst="rect">
            <a:avLst/>
          </a:prstGeom>
          <a:noFill/>
          <a:ln w="9525">
            <a:noFill/>
            <a:miter lim="800000"/>
            <a:headEnd/>
            <a:tailEnd/>
          </a:ln>
        </p:spPr>
        <p:txBody>
          <a:bodyPr wrap="square">
            <a:spAutoFit/>
          </a:bodyPr>
          <a:lstStyle/>
          <a:p>
            <a:pPr marL="471488" indent="-471488"/>
            <a:r>
              <a:rPr lang="en-US" sz="3600" dirty="0">
                <a:solidFill>
                  <a:schemeClr val="bg1"/>
                </a:solidFill>
                <a:latin typeface="Garamond" panose="02020404030301010803" pitchFamily="18" charset="0"/>
              </a:rPr>
              <a:t>►	</a:t>
            </a:r>
            <a:r>
              <a:rPr lang="en-US" sz="3800" dirty="0">
                <a:solidFill>
                  <a:schemeClr val="bg1"/>
                </a:solidFill>
                <a:effectLst/>
                <a:latin typeface="Garamond" panose="02020404030301010803" pitchFamily="18" charset="0"/>
                <a:ea typeface="Calibri" panose="020F0502020204030204" pitchFamily="34" charset="0"/>
              </a:rPr>
              <a:t>We don’t have to suffer David’s fate.</a:t>
            </a:r>
          </a:p>
          <a:p>
            <a:pPr marL="471488" indent="-471488"/>
            <a:r>
              <a:rPr lang="en-US" sz="4000" dirty="0">
                <a:solidFill>
                  <a:schemeClr val="bg1"/>
                </a:solidFill>
                <a:latin typeface="Garamond" panose="02020404030301010803" pitchFamily="18" charset="0"/>
              </a:rPr>
              <a:t>►	If you’ve gotten yourself into trouble, start the process of life-giving repentance by confessing to God. </a:t>
            </a:r>
          </a:p>
          <a:p>
            <a:pPr marL="471488" indent="-471488"/>
            <a:r>
              <a:rPr lang="en-US" sz="4000" dirty="0">
                <a:solidFill>
                  <a:schemeClr val="bg1"/>
                </a:solidFill>
                <a:latin typeface="Garamond" panose="02020404030301010803" pitchFamily="18" charset="0"/>
              </a:rPr>
              <a:t>►	God loves to give second chances. </a:t>
            </a:r>
            <a:endParaRPr lang="en-US" sz="40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Application</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55696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261884"/>
          </a:xfrm>
          <a:prstGeom prst="rect">
            <a:avLst/>
          </a:prstGeom>
          <a:noFill/>
          <a:ln w="9525">
            <a:noFill/>
            <a:miter lim="800000"/>
            <a:headEnd/>
            <a:tailEnd/>
          </a:ln>
        </p:spPr>
        <p:txBody>
          <a:bodyPr wrap="square">
            <a:spAutoFit/>
          </a:bodyPr>
          <a:lstStyle/>
          <a:p>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Then David sent messengers to get her; and she came to him, and he slept with her.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243525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Then David sent messengers to get her; and she came to him, and he slept with her. </a:t>
            </a:r>
            <a:r>
              <a:rPr lang="en-US" sz="3800" baseline="30000" dirty="0">
                <a:solidFill>
                  <a:schemeClr val="bg1"/>
                </a:solidFill>
                <a:latin typeface="Garamond" panose="02020404030301010803" pitchFamily="18" charset="0"/>
              </a:rPr>
              <a:t>5 </a:t>
            </a:r>
            <a:r>
              <a:rPr lang="en-US" sz="3800" dirty="0">
                <a:solidFill>
                  <a:schemeClr val="bg1"/>
                </a:solidFill>
                <a:latin typeface="Garamond" panose="02020404030301010803" pitchFamily="18" charset="0"/>
              </a:rPr>
              <a:t>Later…she sent David a message, saying, “I’m pregnant.” </a:t>
            </a:r>
          </a:p>
          <a:p>
            <a:pPr indent="458788"/>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Then David sent word to Joab: “Send me Uriah the Hittite.” So Joab sent him to David. </a:t>
            </a:r>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When Uriah arrived, David asked him how Joab and the army were getting along and how the war was progressing.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376361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Garamond" panose="02020404030301010803" pitchFamily="18" charset="0"/>
              </a:rPr>
              <a:t>4 </a:t>
            </a:r>
            <a:r>
              <a:rPr lang="en-US" sz="3800" dirty="0">
                <a:solidFill>
                  <a:schemeClr val="tx1">
                    <a:lumMod val="50000"/>
                    <a:lumOff val="50000"/>
                  </a:schemeClr>
                </a:solidFill>
                <a:latin typeface="Garamond" panose="02020404030301010803" pitchFamily="18" charset="0"/>
              </a:rPr>
              <a:t>Then David sent messengers to get her; and she came to him, and he slept with her. </a:t>
            </a:r>
            <a:r>
              <a:rPr lang="en-US" sz="3800" baseline="30000" dirty="0">
                <a:solidFill>
                  <a:schemeClr val="tx1">
                    <a:lumMod val="50000"/>
                    <a:lumOff val="50000"/>
                  </a:schemeClr>
                </a:solidFill>
                <a:latin typeface="Garamond" panose="02020404030301010803" pitchFamily="18" charset="0"/>
              </a:rPr>
              <a:t>5 </a:t>
            </a:r>
            <a:r>
              <a:rPr lang="en-US" sz="3800" dirty="0">
                <a:solidFill>
                  <a:schemeClr val="tx1">
                    <a:lumMod val="50000"/>
                    <a:lumOff val="50000"/>
                  </a:schemeClr>
                </a:solidFill>
                <a:latin typeface="Garamond" panose="02020404030301010803" pitchFamily="18" charset="0"/>
              </a:rPr>
              <a:t>Later…she sent David a message, saying, “I’m pregnant.” </a:t>
            </a:r>
          </a:p>
          <a:p>
            <a:pPr indent="458788"/>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Then David sent word to Joab: “Send me Uriah the Hittite.” So Joab sent him to David. </a:t>
            </a:r>
            <a:r>
              <a:rPr lang="en-US" sz="3800" baseline="30000" dirty="0">
                <a:solidFill>
                  <a:schemeClr val="tx1">
                    <a:lumMod val="50000"/>
                    <a:lumOff val="50000"/>
                  </a:schemeClr>
                </a:solidFill>
                <a:latin typeface="Garamond" panose="02020404030301010803" pitchFamily="18" charset="0"/>
              </a:rPr>
              <a:t>7 </a:t>
            </a:r>
            <a:r>
              <a:rPr lang="en-US" sz="3800" dirty="0">
                <a:solidFill>
                  <a:schemeClr val="tx1">
                    <a:lumMod val="50000"/>
                    <a:lumOff val="50000"/>
                  </a:schemeClr>
                </a:solidFill>
                <a:latin typeface="Garamond" panose="02020404030301010803" pitchFamily="18" charset="0"/>
              </a:rPr>
              <a:t>When Uriah arrived, David asked him </a:t>
            </a:r>
            <a:r>
              <a:rPr lang="en-US" sz="3800" dirty="0">
                <a:solidFill>
                  <a:schemeClr val="bg1"/>
                </a:solidFill>
                <a:latin typeface="Garamond" panose="02020404030301010803" pitchFamily="18" charset="0"/>
              </a:rPr>
              <a:t>how Joab and the army were getting along and how the war was progressing.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77509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677108"/>
          </a:xfrm>
          <a:prstGeom prst="rect">
            <a:avLst/>
          </a:prstGeom>
          <a:noFill/>
          <a:ln w="9525">
            <a:noFill/>
            <a:miter lim="800000"/>
            <a:headEnd/>
            <a:tailEnd/>
          </a:ln>
        </p:spPr>
        <p:txBody>
          <a:bodyPr wrap="square">
            <a:spAutoFit/>
          </a:bodyPr>
          <a:lstStyle/>
          <a:p>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Then he told Uriah, “Go on home and relax.”</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 xmlns:a16="http://schemas.microsoft.com/office/drawing/2014/main" id="{F4DABAFF-6F94-973E-50AA-690E9CCEE053}"/>
              </a:ext>
            </a:extLst>
          </p:cNvPr>
          <p:cNvSpPr>
            <a:spLocks noChangeArrowheads="1"/>
          </p:cNvSpPr>
          <p:nvPr/>
        </p:nvSpPr>
        <p:spPr bwMode="auto">
          <a:xfrm>
            <a:off x="224600" y="1981508"/>
            <a:ext cx="11787403" cy="1698394"/>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 xmlns:a16="http://schemas.microsoft.com/office/drawing/2014/main" id="{80F2F5E2-1AE0-FB95-9757-81A5B3C43DDB}"/>
              </a:ext>
            </a:extLst>
          </p:cNvPr>
          <p:cNvSpPr txBox="1">
            <a:spLocks noChangeArrowheads="1"/>
          </p:cNvSpPr>
          <p:nvPr/>
        </p:nvSpPr>
        <p:spPr bwMode="auto">
          <a:xfrm>
            <a:off x="312580" y="2141763"/>
            <a:ext cx="11584172" cy="1323439"/>
          </a:xfrm>
          <a:prstGeom prst="rect">
            <a:avLst/>
          </a:prstGeom>
          <a:noFill/>
          <a:ln w="38100">
            <a:noFill/>
            <a:miter lim="800000"/>
            <a:headEnd/>
            <a:tailEnd/>
          </a:ln>
        </p:spPr>
        <p:txBody>
          <a:bodyPr wrap="square">
            <a:spAutoFit/>
          </a:bodyPr>
          <a:lstStyle/>
          <a:p>
            <a:pPr marL="20638"/>
            <a:r>
              <a:rPr lang="en-US" sz="4000" dirty="0">
                <a:solidFill>
                  <a:schemeClr val="bg1"/>
                </a:solidFill>
                <a:latin typeface="Garamond" panose="02020404030301010803" pitchFamily="18" charset="0"/>
              </a:rPr>
              <a:t>“Go down to your house, and wash your feet (2 Sam. 11:8)”’ (NIV) </a:t>
            </a: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40182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261884"/>
          </a:xfrm>
          <a:prstGeom prst="rect">
            <a:avLst/>
          </a:prstGeom>
          <a:noFill/>
          <a:ln w="9525">
            <a:noFill/>
            <a:miter lim="800000"/>
            <a:headEnd/>
            <a:tailEnd/>
          </a:ln>
        </p:spPr>
        <p:txBody>
          <a:bodyPr wrap="square">
            <a:spAutoFit/>
          </a:bodyPr>
          <a:lstStyle/>
          <a:p>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Then he told Uriah, “Go on home and relax.” </a:t>
            </a:r>
          </a:p>
          <a:p>
            <a:r>
              <a:rPr lang="en-US" sz="3800" dirty="0">
                <a:solidFill>
                  <a:schemeClr val="bg1"/>
                </a:solidFill>
                <a:latin typeface="Garamond" panose="02020404030301010803" pitchFamily="18" charset="0"/>
              </a:rPr>
              <a:t>David even sent a gift to Uriah after he had left the palace.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606814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720</Words>
  <Application>Microsoft Office PowerPoint</Application>
  <PresentationFormat>Widescreen</PresentationFormat>
  <Paragraphs>190</Paragraphs>
  <Slides>41</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ＭＳ Ｐゴシック</vt:lpstr>
      <vt:lpstr>Arial</vt:lpstr>
      <vt:lpstr>Calibri</vt:lpstr>
      <vt:lpstr>Garamond</vt:lpstr>
      <vt:lpstr>Times New Roman</vt:lpstr>
      <vt:lpstr>Times New Roman (Body 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2023-11-14T14:48:58Z</dcterms:created>
  <dcterms:modified xsi:type="dcterms:W3CDTF">2023-11-14T14:49:04Z</dcterms:modified>
</cp:coreProperties>
</file>