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10" r:id="rId1"/>
    <p:sldMasterId id="2147485327" r:id="rId2"/>
  </p:sldMasterIdLst>
  <p:notesMasterIdLst>
    <p:notesMasterId r:id="rId62"/>
  </p:notesMasterIdLst>
  <p:sldIdLst>
    <p:sldId id="260" r:id="rId3"/>
    <p:sldId id="270" r:id="rId4"/>
    <p:sldId id="311" r:id="rId5"/>
    <p:sldId id="312" r:id="rId6"/>
    <p:sldId id="313" r:id="rId7"/>
    <p:sldId id="314" r:id="rId8"/>
    <p:sldId id="318" r:id="rId9"/>
    <p:sldId id="319" r:id="rId10"/>
    <p:sldId id="320" r:id="rId11"/>
    <p:sldId id="315" r:id="rId12"/>
    <p:sldId id="334" r:id="rId13"/>
    <p:sldId id="322" r:id="rId14"/>
    <p:sldId id="367" r:id="rId15"/>
    <p:sldId id="366" r:id="rId16"/>
    <p:sldId id="368" r:id="rId17"/>
    <p:sldId id="369" r:id="rId18"/>
    <p:sldId id="370" r:id="rId19"/>
    <p:sldId id="336" r:id="rId20"/>
    <p:sldId id="337" r:id="rId21"/>
    <p:sldId id="338" r:id="rId22"/>
    <p:sldId id="341" r:id="rId23"/>
    <p:sldId id="323" r:id="rId24"/>
    <p:sldId id="345" r:id="rId25"/>
    <p:sldId id="324" r:id="rId26"/>
    <p:sldId id="342" r:id="rId27"/>
    <p:sldId id="344" r:id="rId28"/>
    <p:sldId id="346" r:id="rId29"/>
    <p:sldId id="347" r:id="rId30"/>
    <p:sldId id="325" r:id="rId31"/>
    <p:sldId id="326" r:id="rId32"/>
    <p:sldId id="348" r:id="rId33"/>
    <p:sldId id="349" r:id="rId34"/>
    <p:sldId id="351" r:id="rId35"/>
    <p:sldId id="328" r:id="rId36"/>
    <p:sldId id="352" r:id="rId37"/>
    <p:sldId id="353" r:id="rId38"/>
    <p:sldId id="355" r:id="rId39"/>
    <p:sldId id="356" r:id="rId40"/>
    <p:sldId id="358" r:id="rId41"/>
    <p:sldId id="359" r:id="rId42"/>
    <p:sldId id="357" r:id="rId43"/>
    <p:sldId id="361" r:id="rId44"/>
    <p:sldId id="331" r:id="rId45"/>
    <p:sldId id="330" r:id="rId46"/>
    <p:sldId id="362" r:id="rId47"/>
    <p:sldId id="363" r:id="rId48"/>
    <p:sldId id="372" r:id="rId49"/>
    <p:sldId id="371" r:id="rId50"/>
    <p:sldId id="332" r:id="rId51"/>
    <p:sldId id="375" r:id="rId52"/>
    <p:sldId id="377" r:id="rId53"/>
    <p:sldId id="378" r:id="rId54"/>
    <p:sldId id="379" r:id="rId55"/>
    <p:sldId id="380" r:id="rId56"/>
    <p:sldId id="381" r:id="rId57"/>
    <p:sldId id="373" r:id="rId58"/>
    <p:sldId id="317" r:id="rId59"/>
    <p:sldId id="364" r:id="rId60"/>
    <p:sldId id="365"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3010"/>
    <a:srgbClr val="000000"/>
    <a:srgbClr val="ACBC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5899E5-CB39-4167-9075-1B34DD66CDF9}" v="122" dt="2024-08-25T13:29:28.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80" autoAdjust="0"/>
  </p:normalViewPr>
  <p:slideViewPr>
    <p:cSldViewPr snapToGrid="0">
      <p:cViewPr varScale="1">
        <p:scale>
          <a:sx n="63" d="100"/>
          <a:sy n="63" d="100"/>
        </p:scale>
        <p:origin x="9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398690-1FE0-A41A-5430-032B44C2BB7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0DA2978D-E9B7-EA75-0C55-DAA2EAB7BB6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B736786-2FE5-4A3C-BA1D-081C92C36A02}" type="datetimeFigureOut">
              <a:rPr lang="en-US"/>
              <a:pPr>
                <a:defRPr/>
              </a:pPr>
              <a:t>9/3/2024</a:t>
            </a:fld>
            <a:endParaRPr lang="en-US"/>
          </a:p>
        </p:txBody>
      </p:sp>
      <p:sp>
        <p:nvSpPr>
          <p:cNvPr id="4" name="Slide Image Placeholder 3">
            <a:extLst>
              <a:ext uri="{FF2B5EF4-FFF2-40B4-BE49-F238E27FC236}">
                <a16:creationId xmlns:a16="http://schemas.microsoft.com/office/drawing/2014/main" id="{4F31F10A-AF3A-F2A3-749A-BCD0A20B4BA4}"/>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4BCD5EB-C5BF-DFB6-5132-E3A56E304BA7}"/>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61D0C81-995B-2BC2-A2A5-BF2E8F2B39A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648630A6-B209-FE01-E870-553581C9BD57}"/>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0468923-67F2-4CE2-B845-DD4602A4882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75016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DFF1E9E-7F2F-470F-B830-AC883DE52643}"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FC68C84-184F-4B10-A117-85B29A1080C4}" type="slidenum">
              <a:rPr lang="en-US" altLang="en-US" smtClean="0"/>
              <a:pPr/>
              <a:t>‹#›</a:t>
            </a:fld>
            <a:endParaRPr lang="en-US" altLang="en-US"/>
          </a:p>
        </p:txBody>
      </p:sp>
    </p:spTree>
    <p:extLst>
      <p:ext uri="{BB962C8B-B14F-4D97-AF65-F5344CB8AC3E}">
        <p14:creationId xmlns:p14="http://schemas.microsoft.com/office/powerpoint/2010/main" val="211143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DFF1E9E-7F2F-470F-B830-AC883DE52643}"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FC68C84-184F-4B10-A117-85B29A1080C4}" type="slidenum">
              <a:rPr lang="en-US" altLang="en-US" smtClean="0"/>
              <a:pPr/>
              <a:t>‹#›</a:t>
            </a:fld>
            <a:endParaRPr lang="en-US" altLang="en-US"/>
          </a:p>
        </p:txBody>
      </p:sp>
    </p:spTree>
    <p:extLst>
      <p:ext uri="{BB962C8B-B14F-4D97-AF65-F5344CB8AC3E}">
        <p14:creationId xmlns:p14="http://schemas.microsoft.com/office/powerpoint/2010/main" val="2502605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DFF1E9E-7F2F-470F-B830-AC883DE52643}"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FC68C84-184F-4B10-A117-85B29A1080C4}"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095918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F079A6D-E62A-47CF-AFC0-DBC3E27DE205}"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6A2A0E1-AFB4-4027-A9B2-DD461A889549}" type="slidenum">
              <a:rPr lang="en-US" altLang="en-US" smtClean="0"/>
              <a:pPr/>
              <a:t>‹#›</a:t>
            </a:fld>
            <a:endParaRPr lang="en-US" altLang="en-US"/>
          </a:p>
        </p:txBody>
      </p:sp>
    </p:spTree>
    <p:extLst>
      <p:ext uri="{BB962C8B-B14F-4D97-AF65-F5344CB8AC3E}">
        <p14:creationId xmlns:p14="http://schemas.microsoft.com/office/powerpoint/2010/main" val="1304258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9DFF1E9E-7F2F-470F-B830-AC883DE52643}" type="datetimeFigureOut">
              <a:rPr lang="en-US" smtClean="0"/>
              <a:pPr>
                <a:defRPr/>
              </a:pPr>
              <a:t>9/3/2024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FC68C84-184F-4B10-A117-85B29A1080C4}" type="slidenum">
              <a:rPr lang="en-US" altLang="en-US" smtClean="0"/>
              <a:pPr/>
              <a:t>‹#›</a:t>
            </a:fld>
            <a:endParaRPr lang="en-US" altLang="en-US"/>
          </a:p>
        </p:txBody>
      </p:sp>
    </p:spTree>
    <p:extLst>
      <p:ext uri="{BB962C8B-B14F-4D97-AF65-F5344CB8AC3E}">
        <p14:creationId xmlns:p14="http://schemas.microsoft.com/office/powerpoint/2010/main" val="505612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9DFF1E9E-7F2F-470F-B830-AC883DE52643}" type="datetimeFigureOut">
              <a:rPr lang="en-US" smtClean="0"/>
              <a:pPr>
                <a:defRPr/>
              </a:pPr>
              <a:t>9/3/2024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FC68C84-184F-4B10-A117-85B29A1080C4}" type="slidenum">
              <a:rPr lang="en-US" altLang="en-US" smtClean="0"/>
              <a:pPr/>
              <a:t>‹#›</a:t>
            </a:fld>
            <a:endParaRPr lang="en-US" altLang="en-US"/>
          </a:p>
        </p:txBody>
      </p:sp>
    </p:spTree>
    <p:extLst>
      <p:ext uri="{BB962C8B-B14F-4D97-AF65-F5344CB8AC3E}">
        <p14:creationId xmlns:p14="http://schemas.microsoft.com/office/powerpoint/2010/main" val="621630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2765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03881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4994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20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1" y="202881"/>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1" y="1804161"/>
            <a:ext cx="11798135" cy="4537262"/>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21307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61955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2839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730808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735777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85146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025938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0628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48023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255927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1514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05E9137-1EA5-49BD-A49C-E7E3E9876235}" type="datetimeFigureOut">
              <a:rPr lang="en-US" smtClean="0"/>
              <a:pPr>
                <a:defRPr/>
              </a:pPr>
              <a:t>9/3/2024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5F1B92A-0938-4CF7-959C-FBEE0763EB88}" type="slidenum">
              <a:rPr lang="en-US" altLang="en-US" smtClean="0"/>
              <a:pPr/>
              <a:t>‹#›</a:t>
            </a:fld>
            <a:endParaRPr lang="en-US" altLang="en-US"/>
          </a:p>
        </p:txBody>
      </p:sp>
    </p:spTree>
    <p:extLst>
      <p:ext uri="{BB962C8B-B14F-4D97-AF65-F5344CB8AC3E}">
        <p14:creationId xmlns:p14="http://schemas.microsoft.com/office/powerpoint/2010/main" val="7784104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053337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9737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D67E3B36-B82E-430C-B592-76576F88DC31}"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FCA22BC-38DC-442E-A96D-7E4E8AE7D6B4}" type="slidenum">
              <a:rPr lang="en-US" altLang="en-US" smtClean="0"/>
              <a:pPr/>
              <a:t>‹#›</a:t>
            </a:fld>
            <a:endParaRPr lang="en-US" altLang="en-US"/>
          </a:p>
        </p:txBody>
      </p:sp>
    </p:spTree>
    <p:extLst>
      <p:ext uri="{BB962C8B-B14F-4D97-AF65-F5344CB8AC3E}">
        <p14:creationId xmlns:p14="http://schemas.microsoft.com/office/powerpoint/2010/main" val="92611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20E6565A-C90D-41F9-B4D8-975FE6EE5CA9}" type="datetimeFigureOut">
              <a:rPr lang="en-US" smtClean="0"/>
              <a:pPr>
                <a:defRPr/>
              </a:pPr>
              <a:t>9/3/2024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9A995176-FAB8-4844-B9E7-9632BF460706}" type="slidenum">
              <a:rPr lang="en-US" altLang="en-US" smtClean="0"/>
              <a:pPr/>
              <a:t>‹#›</a:t>
            </a:fld>
            <a:endParaRPr lang="en-US" altLang="en-US"/>
          </a:p>
        </p:txBody>
      </p:sp>
    </p:spTree>
    <p:extLst>
      <p:ext uri="{BB962C8B-B14F-4D97-AF65-F5344CB8AC3E}">
        <p14:creationId xmlns:p14="http://schemas.microsoft.com/office/powerpoint/2010/main" val="44667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0A86B42-B90B-4AE6-AC88-4EF1D6E863D0}" type="datetimeFigureOut">
              <a:rPr lang="en-US" smtClean="0"/>
              <a:pPr>
                <a:defRPr/>
              </a:pPr>
              <a:t>9/3/2024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ECC0D3B9-392D-40ED-903A-3D8633D051AF}" type="slidenum">
              <a:rPr lang="en-US" altLang="en-US" smtClean="0"/>
              <a:pPr/>
              <a:t>‹#›</a:t>
            </a:fld>
            <a:endParaRPr lang="en-US" altLang="en-US"/>
          </a:p>
        </p:txBody>
      </p:sp>
    </p:spTree>
    <p:extLst>
      <p:ext uri="{BB962C8B-B14F-4D97-AF65-F5344CB8AC3E}">
        <p14:creationId xmlns:p14="http://schemas.microsoft.com/office/powerpoint/2010/main" val="45429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CE0F01E-E9BD-4F39-AB97-25112D7751E8}" type="datetimeFigureOut">
              <a:rPr lang="en-US" smtClean="0"/>
              <a:pPr>
                <a:defRPr/>
              </a:pPr>
              <a:t>9/3/2024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D757E70-AE81-4595-A62F-CEE26BC867EE}" type="slidenum">
              <a:rPr lang="en-US" altLang="en-US" smtClean="0"/>
              <a:pPr/>
              <a:t>‹#›</a:t>
            </a:fld>
            <a:endParaRPr lang="en-US" altLang="en-US"/>
          </a:p>
        </p:txBody>
      </p:sp>
    </p:spTree>
    <p:extLst>
      <p:ext uri="{BB962C8B-B14F-4D97-AF65-F5344CB8AC3E}">
        <p14:creationId xmlns:p14="http://schemas.microsoft.com/office/powerpoint/2010/main" val="207361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B12E8FA-7F98-423F-8A75-EEE8CE67E86E}"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928F2E9-D35C-4B53-8A1B-3116197D672F}" type="slidenum">
              <a:rPr lang="en-US" altLang="en-US" smtClean="0"/>
              <a:pPr/>
              <a:t>‹#›</a:t>
            </a:fld>
            <a:endParaRPr lang="en-US" altLang="en-US"/>
          </a:p>
        </p:txBody>
      </p:sp>
    </p:spTree>
    <p:extLst>
      <p:ext uri="{BB962C8B-B14F-4D97-AF65-F5344CB8AC3E}">
        <p14:creationId xmlns:p14="http://schemas.microsoft.com/office/powerpoint/2010/main" val="1709914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AAAC71C-DD87-4440-9AD0-06FC2BFCFFA4}" type="datetimeFigureOut">
              <a:rPr lang="en-US" smtClean="0"/>
              <a:pPr>
                <a:defRPr/>
              </a:pPr>
              <a:t>9/3/2024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D9C4A44-4404-4CF1-89B5-BC4E424AA547}" type="slidenum">
              <a:rPr lang="en-US" altLang="en-US" smtClean="0"/>
              <a:pPr/>
              <a:t>‹#›</a:t>
            </a:fld>
            <a:endParaRPr lang="en-US" altLang="en-US"/>
          </a:p>
        </p:txBody>
      </p:sp>
    </p:spTree>
    <p:extLst>
      <p:ext uri="{BB962C8B-B14F-4D97-AF65-F5344CB8AC3E}">
        <p14:creationId xmlns:p14="http://schemas.microsoft.com/office/powerpoint/2010/main" val="189398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9DFF1E9E-7F2F-470F-B830-AC883DE52643}" type="datetimeFigureOut">
              <a:rPr lang="en-US" smtClean="0"/>
              <a:pPr>
                <a:defRPr/>
              </a:pPr>
              <a:t>9/3/2024</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FC68C84-184F-4B10-A117-85B29A1080C4}" type="slidenum">
              <a:rPr lang="en-US" altLang="en-US" smtClean="0"/>
              <a:pPr/>
              <a:t>‹#›</a:t>
            </a:fld>
            <a:endParaRPr lang="en-US" altLang="en-US"/>
          </a:p>
        </p:txBody>
      </p:sp>
    </p:spTree>
    <p:extLst>
      <p:ext uri="{BB962C8B-B14F-4D97-AF65-F5344CB8AC3E}">
        <p14:creationId xmlns:p14="http://schemas.microsoft.com/office/powerpoint/2010/main" val="700724542"/>
      </p:ext>
    </p:extLst>
  </p:cSld>
  <p:clrMap bg1="dk1" tx1="lt1" bg2="dk2" tx2="lt2" accent1="accent1" accent2="accent2" accent3="accent3" accent4="accent4" accent5="accent5" accent6="accent6" hlink="hlink" folHlink="folHlink"/>
  <p:sldLayoutIdLst>
    <p:sldLayoutId id="2147485311" r:id="rId1"/>
    <p:sldLayoutId id="2147485312" r:id="rId2"/>
    <p:sldLayoutId id="2147485313" r:id="rId3"/>
    <p:sldLayoutId id="2147485314" r:id="rId4"/>
    <p:sldLayoutId id="2147485315" r:id="rId5"/>
    <p:sldLayoutId id="2147485316" r:id="rId6"/>
    <p:sldLayoutId id="2147485317" r:id="rId7"/>
    <p:sldLayoutId id="2147485318" r:id="rId8"/>
    <p:sldLayoutId id="2147485319" r:id="rId9"/>
    <p:sldLayoutId id="2147485320" r:id="rId10"/>
    <p:sldLayoutId id="2147485321" r:id="rId11"/>
    <p:sldLayoutId id="2147485322" r:id="rId12"/>
    <p:sldLayoutId id="2147485323" r:id="rId13"/>
    <p:sldLayoutId id="2147485324" r:id="rId14"/>
    <p:sldLayoutId id="2147485325" r:id="rId15"/>
    <p:sldLayoutId id="2147485326"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9/3/2024</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1763125"/>
      </p:ext>
    </p:extLst>
  </p:cSld>
  <p:clrMap bg1="dk1" tx1="lt1" bg2="dk2" tx2="lt2" accent1="accent1" accent2="accent2" accent3="accent3" accent4="accent4" accent5="accent5" accent6="accent6" hlink="hlink" folHlink="folHlink"/>
  <p:sldLayoutIdLst>
    <p:sldLayoutId id="2147485328" r:id="rId1"/>
    <p:sldLayoutId id="2147485329" r:id="rId2"/>
    <p:sldLayoutId id="2147485330" r:id="rId3"/>
    <p:sldLayoutId id="2147485331" r:id="rId4"/>
    <p:sldLayoutId id="2147485332" r:id="rId5"/>
    <p:sldLayoutId id="2147485333" r:id="rId6"/>
    <p:sldLayoutId id="2147485334" r:id="rId7"/>
    <p:sldLayoutId id="2147485335" r:id="rId8"/>
    <p:sldLayoutId id="2147485336" r:id="rId9"/>
    <p:sldLayoutId id="2147485337" r:id="rId10"/>
    <p:sldLayoutId id="2147485338" r:id="rId11"/>
    <p:sldLayoutId id="2147485339" r:id="rId12"/>
    <p:sldLayoutId id="2147485340" r:id="rId13"/>
    <p:sldLayoutId id="2147485341" r:id="rId14"/>
    <p:sldLayoutId id="2147485342"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a:extLst>
              <a:ext uri="{FF2B5EF4-FFF2-40B4-BE49-F238E27FC236}">
                <a16:creationId xmlns:a16="http://schemas.microsoft.com/office/drawing/2014/main" id="{8EC14625-3AFE-79E4-9C78-6DE55C244333}"/>
              </a:ext>
            </a:extLst>
          </p:cNvPr>
          <p:cNvSpPr>
            <a:spLocks noGrp="1"/>
          </p:cNvSpPr>
          <p:nvPr>
            <p:ph type="ctrTitle"/>
          </p:nvPr>
        </p:nvSpPr>
        <p:spPr>
          <a:xfrm>
            <a:off x="396240" y="1214438"/>
            <a:ext cx="9919334" cy="2387600"/>
          </a:xfrm>
        </p:spPr>
        <p:txBody>
          <a:bodyPr/>
          <a:lstStyle/>
          <a:p>
            <a:pPr eaLnBrk="1" hangingPunct="1"/>
            <a:r>
              <a:rPr lang="en-US" altLang="en-US" sz="6600" dirty="0"/>
              <a:t>The Book of Ephesians</a:t>
            </a:r>
          </a:p>
        </p:txBody>
      </p:sp>
      <p:sp>
        <p:nvSpPr>
          <p:cNvPr id="5" name="Subtitle 4">
            <a:extLst>
              <a:ext uri="{FF2B5EF4-FFF2-40B4-BE49-F238E27FC236}">
                <a16:creationId xmlns:a16="http://schemas.microsoft.com/office/drawing/2014/main" id="{88B00719-3F48-5F23-B8F2-308891787271}"/>
              </a:ext>
            </a:extLst>
          </p:cNvPr>
          <p:cNvSpPr>
            <a:spLocks noGrp="1"/>
          </p:cNvSpPr>
          <p:nvPr>
            <p:ph type="subTitle" idx="1"/>
          </p:nvPr>
        </p:nvSpPr>
        <p:spPr/>
        <p:txBody>
          <a:bodyPr rtlCol="0">
            <a:normAutofit/>
          </a:bodyPr>
          <a:lstStyle/>
          <a:p>
            <a:pPr>
              <a:defRPr/>
            </a:pPr>
            <a:r>
              <a:rPr lang="en-US" sz="2800" dirty="0"/>
              <a:t>Chapter 6 The Armor of God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28CD215-B16A-2FAD-734B-06A355BAC591}"/>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04F30E0B-2A4F-1E3D-F412-23C72CC5545E}"/>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82D0452-63E2-2358-D296-F4246D17F602}"/>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0943CEE1-A529-47DA-8041-D1D99611CA6B}"/>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62BDE330-BF91-4C3E-EEB9-8BAEDE75569F}"/>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1F119C77-BDF2-7B53-60BD-51787FEAE270}"/>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5C42D939-DB7C-09F4-F25C-42A8E6FFB685}"/>
              </a:ext>
            </a:extLst>
          </p:cNvPr>
          <p:cNvSpPr txBox="1"/>
          <p:nvPr/>
        </p:nvSpPr>
        <p:spPr>
          <a:xfrm>
            <a:off x="1587501" y="1"/>
            <a:ext cx="8924925" cy="7080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The Belt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62287AE4-C700-8579-43FD-C0D2ABC62401}"/>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12AAB7C4-2E84-97A3-38F9-A77A0E396DFC}"/>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3635DECC-87AC-CC0F-DB82-F088D4301D3B}"/>
              </a:ext>
            </a:extLst>
          </p:cNvPr>
          <p:cNvSpPr txBox="1"/>
          <p:nvPr/>
        </p:nvSpPr>
        <p:spPr>
          <a:xfrm>
            <a:off x="1587501" y="0"/>
            <a:ext cx="8924925" cy="193833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The Belt</a:t>
            </a:r>
          </a:p>
          <a:p>
            <a:pPr marL="285750" indent="-285750">
              <a:buFont typeface="Arial" panose="020B0604020202020204" pitchFamily="34" charset="0"/>
              <a:buChar char="•"/>
              <a:defRPr/>
            </a:pPr>
            <a:r>
              <a:rPr lang="en-US" sz="4000" dirty="0"/>
              <a:t>Hooks and holds the entire armor together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D841DAE8-0747-03BF-C5D2-EFBC46130C6B}"/>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9C63D80D-1F4A-B35B-EF5E-E05F38966CDE}"/>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A77D368F-7D08-6C6A-93B7-ECDC65C264D0}"/>
              </a:ext>
            </a:extLst>
          </p:cNvPr>
          <p:cNvSpPr txBox="1"/>
          <p:nvPr/>
        </p:nvSpPr>
        <p:spPr>
          <a:xfrm>
            <a:off x="1587501" y="1"/>
            <a:ext cx="8924925" cy="255454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The Belt</a:t>
            </a:r>
          </a:p>
          <a:p>
            <a:pPr marL="285750" indent="-285750">
              <a:buFont typeface="Arial" panose="020B0604020202020204" pitchFamily="34" charset="0"/>
              <a:buChar char="•"/>
              <a:defRPr/>
            </a:pPr>
            <a:r>
              <a:rPr lang="en-US" sz="4000" dirty="0"/>
              <a:t>Hooks and holds the entire armor together</a:t>
            </a:r>
          </a:p>
          <a:p>
            <a:pPr marL="285750" indent="-285750">
              <a:buFont typeface="Arial" panose="020B0604020202020204" pitchFamily="34" charset="0"/>
              <a:buChar char="•"/>
              <a:defRPr/>
            </a:pPr>
            <a:r>
              <a:rPr lang="en-US" sz="4000" dirty="0"/>
              <a:t>Protects a warrior’s most “tender area”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EB79BDC-265B-57FE-19CF-D1E578CA003C}"/>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29A21EB3-754F-18D1-2FC7-CF26799F061E}"/>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5ABB2012-4623-8839-2337-B2BC9559592E}"/>
              </a:ext>
            </a:extLst>
          </p:cNvPr>
          <p:cNvSpPr txBox="1"/>
          <p:nvPr/>
        </p:nvSpPr>
        <p:spPr>
          <a:xfrm>
            <a:off x="1633539" y="325439"/>
            <a:ext cx="8924925" cy="1323439"/>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Truth</a:t>
            </a:r>
          </a:p>
          <a:p>
            <a:pPr marL="285750" indent="-285750">
              <a:buFont typeface="Arial" panose="020B0604020202020204" pitchFamily="34" charset="0"/>
              <a:buChar char="•"/>
              <a:defRPr/>
            </a:pPr>
            <a:r>
              <a:rPr lang="en-US" sz="4000" dirty="0"/>
              <a:t>Is what the whole spiritual battle is about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C9DEAEC3-DEBA-68A9-2F5E-D8F0442398AC}"/>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21C7C067-9742-D11B-AB78-A36205FAABF9}"/>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009CA49C-B029-BE3D-43CF-ED64F9A7076C}"/>
              </a:ext>
            </a:extLst>
          </p:cNvPr>
          <p:cNvSpPr txBox="1"/>
          <p:nvPr/>
        </p:nvSpPr>
        <p:spPr>
          <a:xfrm>
            <a:off x="1587501" y="0"/>
            <a:ext cx="8924925" cy="193899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Truth</a:t>
            </a:r>
          </a:p>
          <a:p>
            <a:pPr marL="285750" indent="-285750">
              <a:buFont typeface="Arial" panose="020B0604020202020204" pitchFamily="34" charset="0"/>
              <a:buChar char="•"/>
              <a:defRPr/>
            </a:pPr>
            <a:r>
              <a:rPr lang="en-US" sz="4000" dirty="0"/>
              <a:t>Is what the whole spiritual battle is about</a:t>
            </a:r>
          </a:p>
          <a:p>
            <a:pPr marL="285750" indent="-285750">
              <a:buFont typeface="Arial" panose="020B0604020202020204" pitchFamily="34" charset="0"/>
              <a:buChar char="•"/>
              <a:defRPr/>
            </a:pPr>
            <a:r>
              <a:rPr lang="en-US" sz="4000" dirty="0"/>
              <a:t>Is what will determine victory or defeat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5FF72B09-ABAA-CFCD-388D-77286A619DB0}"/>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FE390501-E6F7-83B7-3270-7DA7FA1BDEC1}"/>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5D565757-477B-12C2-A34D-AEE3FCB1B68D}"/>
              </a:ext>
            </a:extLst>
          </p:cNvPr>
          <p:cNvSpPr txBox="1"/>
          <p:nvPr/>
        </p:nvSpPr>
        <p:spPr>
          <a:xfrm>
            <a:off x="1587501" y="0"/>
            <a:ext cx="8924925" cy="378565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Truth</a:t>
            </a:r>
          </a:p>
          <a:p>
            <a:pPr marL="285750" indent="-285750">
              <a:buFont typeface="Arial" panose="020B0604020202020204" pitchFamily="34" charset="0"/>
              <a:buChar char="•"/>
              <a:defRPr/>
            </a:pPr>
            <a:r>
              <a:rPr lang="en-US" sz="4000" dirty="0"/>
              <a:t>Is what the whole spiritual battle is about</a:t>
            </a:r>
          </a:p>
          <a:p>
            <a:pPr marL="285750" indent="-285750">
              <a:buFont typeface="Arial" panose="020B0604020202020204" pitchFamily="34" charset="0"/>
              <a:buChar char="•"/>
              <a:defRPr/>
            </a:pPr>
            <a:r>
              <a:rPr lang="en-US" sz="4000" dirty="0"/>
              <a:t>Is what will determine victory or defeat</a:t>
            </a:r>
          </a:p>
          <a:p>
            <a:pPr marL="285750" indent="-285750">
              <a:buFont typeface="Arial" panose="020B0604020202020204" pitchFamily="34" charset="0"/>
              <a:buChar char="•"/>
              <a:defRPr/>
            </a:pPr>
            <a:r>
              <a:rPr lang="en-US" sz="4000" dirty="0"/>
              <a:t>Is what will either change your life forever or keep you living for the wrong things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003A8057-83F7-6227-36E4-07C32B38463C}"/>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A29132CF-76BC-6452-11DD-C38F651C9681}"/>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15255E4E-F441-D131-EA11-9C8C65DFD242}"/>
              </a:ext>
            </a:extLst>
          </p:cNvPr>
          <p:cNvSpPr txBox="1"/>
          <p:nvPr/>
        </p:nvSpPr>
        <p:spPr>
          <a:xfrm>
            <a:off x="1587501" y="0"/>
            <a:ext cx="8924925" cy="378565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b="1" dirty="0"/>
              <a:t>John 8:31–32 (NASB95) — 31</a:t>
            </a:r>
            <a:r>
              <a:rPr lang="en-US" sz="4000" dirty="0"/>
              <a:t> So Jesus was saying to those Jews who had believed Him, “If you continue in My word, then you are truly disciples of Mine; </a:t>
            </a:r>
            <a:r>
              <a:rPr lang="en-US" sz="4000" b="1" dirty="0"/>
              <a:t>32</a:t>
            </a:r>
            <a:r>
              <a:rPr lang="en-US" sz="4000" dirty="0"/>
              <a:t> and you will know the truth, and the truth will make you free.”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33138748-7238-1F13-2818-9E496A12CAB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023742EF-4A1D-9792-7A88-1C9C9E9ACDDF}"/>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6EA2E379-B0FE-FD49-7E35-459695A3F7D6}"/>
              </a:ext>
            </a:extLst>
          </p:cNvPr>
          <p:cNvSpPr txBox="1"/>
          <p:nvPr/>
        </p:nvSpPr>
        <p:spPr>
          <a:xfrm>
            <a:off x="1624014" y="69851"/>
            <a:ext cx="8923337" cy="563231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If you don’t know the truth, then the armor will do you no good</a:t>
            </a:r>
          </a:p>
          <a:p>
            <a:pPr>
              <a:defRPr/>
            </a:pPr>
            <a:r>
              <a:rPr lang="en-US" sz="4000" dirty="0"/>
              <a:t>-Why did God create us?</a:t>
            </a:r>
          </a:p>
          <a:p>
            <a:pPr>
              <a:defRPr/>
            </a:pPr>
            <a:r>
              <a:rPr lang="en-US" sz="4000" dirty="0"/>
              <a:t>-What is our purpose?</a:t>
            </a:r>
          </a:p>
          <a:p>
            <a:pPr>
              <a:defRPr/>
            </a:pPr>
            <a:r>
              <a:rPr lang="en-US" sz="4000" dirty="0"/>
              <a:t>-How am I supposed to live?</a:t>
            </a:r>
          </a:p>
          <a:p>
            <a:pPr>
              <a:defRPr/>
            </a:pPr>
            <a:r>
              <a:rPr lang="en-US" sz="4000" dirty="0"/>
              <a:t>-How do you live a good life?</a:t>
            </a:r>
          </a:p>
          <a:p>
            <a:pPr>
              <a:defRPr/>
            </a:pPr>
            <a:r>
              <a:rPr lang="en-US" sz="4000" dirty="0"/>
              <a:t>-Why do my sins need to be forgiven?</a:t>
            </a:r>
          </a:p>
          <a:p>
            <a:pPr>
              <a:defRPr/>
            </a:pPr>
            <a:r>
              <a:rPr lang="en-US" sz="4000" dirty="0"/>
              <a:t>-What does Jesus’ death on the cross have to do with 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50BAB0A-B6A4-0676-F413-A40FFC2670CC}"/>
              </a:ext>
            </a:extLst>
          </p:cNvPr>
          <p:cNvSpPr>
            <a:spLocks noGrp="1"/>
          </p:cNvSpPr>
          <p:nvPr>
            <p:ph type="title"/>
          </p:nvPr>
        </p:nvSpPr>
        <p:spPr/>
        <p:txBody>
          <a:bodyPr/>
          <a:lstStyle/>
          <a:p>
            <a:pPr eaLnBrk="1" hangingPunct="1"/>
            <a:r>
              <a:rPr lang="en-US" altLang="en-US"/>
              <a:t>Ephesians </a:t>
            </a:r>
            <a:br>
              <a:rPr lang="en-US" altLang="en-US"/>
            </a:br>
            <a:endParaRPr lang="en-US" altLang="en-US"/>
          </a:p>
        </p:txBody>
      </p:sp>
      <p:sp>
        <p:nvSpPr>
          <p:cNvPr id="3" name="Content Placeholder 2">
            <a:extLst>
              <a:ext uri="{FF2B5EF4-FFF2-40B4-BE49-F238E27FC236}">
                <a16:creationId xmlns:a16="http://schemas.microsoft.com/office/drawing/2014/main" id="{0B27221A-0FE2-3AFE-1187-AB53D7900D06}"/>
              </a:ext>
            </a:extLst>
          </p:cNvPr>
          <p:cNvSpPr>
            <a:spLocks noGrp="1"/>
          </p:cNvSpPr>
          <p:nvPr>
            <p:ph idx="1"/>
          </p:nvPr>
        </p:nvSpPr>
        <p:spPr/>
        <p:txBody>
          <a:bodyPr/>
          <a:lstStyle/>
          <a:p>
            <a:pPr marL="0" indent="0">
              <a:buNone/>
              <a:defRPr/>
            </a:pPr>
            <a:r>
              <a:rPr lang="en-US" sz="4800" b="1" u="sng" dirty="0"/>
              <a:t>Eph. 3-6</a:t>
            </a:r>
          </a:p>
          <a:p>
            <a:pPr lvl="1" eaLnBrk="1" hangingPunct="1">
              <a:defRPr/>
            </a:pPr>
            <a:r>
              <a:rPr lang="en-US" sz="4400" b="1" dirty="0"/>
              <a:t>Living out God’s truth</a:t>
            </a:r>
          </a:p>
          <a:p>
            <a:pPr lvl="1" eaLnBrk="1" hangingPunct="1">
              <a:defRPr/>
            </a:pPr>
            <a:endParaRPr lang="en-US" sz="4400" dirty="0"/>
          </a:p>
          <a:p>
            <a:pPr marL="457200" lvl="1" indent="0">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FE3F4A80-E318-05BA-601E-3CF328FB148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0AF2EB73-53CB-AFD6-0369-7F9C44281CF1}"/>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EC7E8E62-C3C1-5F30-A69D-4604A775D44F}"/>
              </a:ext>
            </a:extLst>
          </p:cNvPr>
          <p:cNvSpPr txBox="1"/>
          <p:nvPr/>
        </p:nvSpPr>
        <p:spPr>
          <a:xfrm>
            <a:off x="1624014" y="69851"/>
            <a:ext cx="8923337" cy="13239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Knowing what is true and acting on the truth are two different things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3A8FDB5-9B51-4E57-23CC-030B3BF7586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84A9066F-C480-4250-1B4F-89F9F24E7D5A}"/>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a:t>
            </a:r>
            <a:r>
              <a:rPr lang="en-US" sz="3600" u="sng" dirty="0"/>
              <a:t>Stand firm therefore, </a:t>
            </a:r>
            <a:r>
              <a:rPr lang="en-US" sz="3600" u="sng"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TextBox 1">
            <a:extLst>
              <a:ext uri="{FF2B5EF4-FFF2-40B4-BE49-F238E27FC236}">
                <a16:creationId xmlns:a16="http://schemas.microsoft.com/office/drawing/2014/main" id="{FA33471A-2C49-9707-E39C-17C71B4578CF}"/>
              </a:ext>
            </a:extLst>
          </p:cNvPr>
          <p:cNvSpPr txBox="1"/>
          <p:nvPr/>
        </p:nvSpPr>
        <p:spPr>
          <a:xfrm>
            <a:off x="1624014" y="69851"/>
            <a:ext cx="8923337" cy="13239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Knowing what is true and acting on the truth are two different things</a:t>
            </a:r>
          </a:p>
        </p:txBody>
      </p:sp>
      <p:sp>
        <p:nvSpPr>
          <p:cNvPr id="4" name="Rectangle 3">
            <a:extLst>
              <a:ext uri="{FF2B5EF4-FFF2-40B4-BE49-F238E27FC236}">
                <a16:creationId xmlns:a16="http://schemas.microsoft.com/office/drawing/2014/main" id="{AC55DDAC-4685-7BAC-20B3-BA4DFAF92798}"/>
              </a:ext>
            </a:extLst>
          </p:cNvPr>
          <p:cNvSpPr/>
          <p:nvPr/>
        </p:nvSpPr>
        <p:spPr>
          <a:xfrm>
            <a:off x="1825626" y="1712913"/>
            <a:ext cx="8239125" cy="193899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b="1" dirty="0"/>
              <a:t>James 2:19 (NASB95) — 19</a:t>
            </a:r>
            <a:r>
              <a:rPr lang="en-US" sz="4000" dirty="0"/>
              <a:t> You believe that God is one. You do well; the demons also believe, and shudder.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E40A89A4-701E-05C8-D2A7-B7D1EAF0D911}"/>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38C93651-CF14-65F1-F63E-8CEA6FDDC626}"/>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t>
            </a:r>
            <a:r>
              <a:rPr lang="en-US" sz="3600" u="sng" dirty="0"/>
              <a:t>and </a:t>
            </a:r>
            <a:r>
              <a:rPr lang="en-US" sz="3600" u="sng" cap="small" dirty="0"/>
              <a:t>having</a:t>
            </a:r>
            <a:r>
              <a:rPr lang="en-US" sz="3600" u="sng" dirty="0"/>
              <a:t> </a:t>
            </a:r>
            <a:r>
              <a:rPr lang="en-US" sz="3600" u="sng"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58FA335D-538F-2F5B-7A93-6D70F348962F}"/>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2F71D213-98FA-8505-8537-658DF0848CE9}"/>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t>
            </a:r>
            <a:r>
              <a:rPr lang="en-US" sz="3600" u="sng" dirty="0"/>
              <a:t>and </a:t>
            </a:r>
            <a:r>
              <a:rPr lang="en-US" sz="3600" u="sng" cap="small" dirty="0"/>
              <a:t>having</a:t>
            </a:r>
            <a:r>
              <a:rPr lang="en-US" sz="3600" u="sng" dirty="0"/>
              <a:t> </a:t>
            </a:r>
            <a:r>
              <a:rPr lang="en-US" sz="3600" u="sng"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Oval 1">
            <a:extLst>
              <a:ext uri="{FF2B5EF4-FFF2-40B4-BE49-F238E27FC236}">
                <a16:creationId xmlns:a16="http://schemas.microsoft.com/office/drawing/2014/main" id="{951AB81A-7362-81FF-64FD-0F61669767DA}"/>
              </a:ext>
            </a:extLst>
          </p:cNvPr>
          <p:cNvSpPr/>
          <p:nvPr/>
        </p:nvSpPr>
        <p:spPr>
          <a:xfrm>
            <a:off x="1981201" y="1348740"/>
            <a:ext cx="2232025" cy="1815149"/>
          </a:xfrm>
          <a:prstGeom prst="ellipse">
            <a:avLst/>
          </a:prstGeom>
          <a:noFill/>
          <a:ln w="187325">
            <a:solidFill>
              <a:srgbClr val="A530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a:extLst>
              <a:ext uri="{FF2B5EF4-FFF2-40B4-BE49-F238E27FC236}">
                <a16:creationId xmlns:a16="http://schemas.microsoft.com/office/drawing/2014/main" id="{04BA1D7D-2FF4-29E2-D6D3-83C24F04928F}"/>
              </a:ext>
            </a:extLst>
          </p:cNvPr>
          <p:cNvSpPr txBox="1"/>
          <p:nvPr/>
        </p:nvSpPr>
        <p:spPr>
          <a:xfrm>
            <a:off x="4338638" y="74614"/>
            <a:ext cx="6246812" cy="563231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The breastplate protects all your vital organs</a:t>
            </a:r>
          </a:p>
          <a:p>
            <a:pPr marL="171450" indent="-171450">
              <a:buFont typeface="Arial" panose="020B0604020202020204" pitchFamily="34" charset="0"/>
              <a:buChar char="•"/>
              <a:defRPr/>
            </a:pPr>
            <a:r>
              <a:rPr lang="en-US" sz="4000" dirty="0"/>
              <a:t> Makes a fatal wound far less likely</a:t>
            </a:r>
          </a:p>
          <a:p>
            <a:pPr>
              <a:defRPr/>
            </a:pPr>
            <a:endParaRPr lang="en-US" sz="4000" dirty="0"/>
          </a:p>
          <a:p>
            <a:pPr>
              <a:defRPr/>
            </a:pPr>
            <a:r>
              <a:rPr lang="en-US" sz="4000" dirty="0"/>
              <a:t>Righteousness</a:t>
            </a:r>
          </a:p>
          <a:p>
            <a:pPr marL="571500" indent="-571500">
              <a:buFont typeface="Arial" panose="020B0604020202020204" pitchFamily="34" charset="0"/>
              <a:buChar char="•"/>
              <a:defRPr/>
            </a:pPr>
            <a:r>
              <a:rPr lang="en-US" sz="4000" dirty="0"/>
              <a:t>Our moral standing before God</a:t>
            </a:r>
          </a:p>
          <a:p>
            <a:pPr marL="571500" indent="-571500">
              <a:buFont typeface="Arial" panose="020B0604020202020204" pitchFamily="34" charset="0"/>
              <a:buChar char="•"/>
              <a:defRPr/>
            </a:pPr>
            <a:r>
              <a:rPr lang="en-US" sz="4000" dirty="0"/>
              <a:t>A key part of our identity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C273052C-9B52-AA2D-EC77-AC1CF2D4839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DE1D2820-60ED-32AA-0C1C-91D7D5A2AB2E}"/>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t>
            </a:r>
            <a:r>
              <a:rPr lang="en-US" sz="3600" u="sng" dirty="0"/>
              <a:t>and </a:t>
            </a:r>
            <a:r>
              <a:rPr lang="en-US" sz="3600" u="sng" cap="small" dirty="0"/>
              <a:t>having</a:t>
            </a:r>
            <a:r>
              <a:rPr lang="en-US" sz="3600" u="sng" dirty="0"/>
              <a:t> </a:t>
            </a:r>
            <a:r>
              <a:rPr lang="en-US" sz="3600" u="sng"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4" name="TextBox 3">
            <a:extLst>
              <a:ext uri="{FF2B5EF4-FFF2-40B4-BE49-F238E27FC236}">
                <a16:creationId xmlns:a16="http://schemas.microsoft.com/office/drawing/2014/main" id="{FC04ACED-CDE5-DAFE-995B-18C04B65A8FB}"/>
              </a:ext>
            </a:extLst>
          </p:cNvPr>
          <p:cNvSpPr txBox="1"/>
          <p:nvPr/>
        </p:nvSpPr>
        <p:spPr>
          <a:xfrm>
            <a:off x="7604126" y="0"/>
            <a:ext cx="3063875" cy="29860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NOT YOUR </a:t>
            </a:r>
            <a:r>
              <a:rPr lang="en-US" sz="2800" dirty="0"/>
              <a:t>RIGHTEOUSNESS</a:t>
            </a:r>
          </a:p>
        </p:txBody>
      </p:sp>
      <p:sp>
        <p:nvSpPr>
          <p:cNvPr id="7" name="TextBox 6">
            <a:extLst>
              <a:ext uri="{FF2B5EF4-FFF2-40B4-BE49-F238E27FC236}">
                <a16:creationId xmlns:a16="http://schemas.microsoft.com/office/drawing/2014/main" id="{A01792C3-F0AA-7248-567B-E9CF0E050E9C}"/>
              </a:ext>
            </a:extLst>
          </p:cNvPr>
          <p:cNvSpPr txBox="1"/>
          <p:nvPr/>
        </p:nvSpPr>
        <p:spPr>
          <a:xfrm>
            <a:off x="7324726" y="3155951"/>
            <a:ext cx="3325813" cy="35401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But </a:t>
            </a:r>
          </a:p>
          <a:p>
            <a:pPr>
              <a:defRPr/>
            </a:pPr>
            <a:r>
              <a:rPr lang="en-US" sz="8000" dirty="0"/>
              <a:t>God's </a:t>
            </a:r>
            <a:r>
              <a:rPr lang="en-US" sz="3200" dirty="0"/>
              <a:t>RIGHTEOUSNESS</a:t>
            </a:r>
          </a:p>
          <a:p>
            <a:pPr>
              <a:defRPr/>
            </a:pPr>
            <a:r>
              <a:rPr lang="en-US" sz="3200" dirty="0"/>
              <a:t>In you!</a:t>
            </a:r>
            <a:endParaRPr lang="en-US" sz="1000" dirty="0"/>
          </a:p>
        </p:txBody>
      </p:sp>
      <p:sp>
        <p:nvSpPr>
          <p:cNvPr id="6" name="Oval 5">
            <a:extLst>
              <a:ext uri="{FF2B5EF4-FFF2-40B4-BE49-F238E27FC236}">
                <a16:creationId xmlns:a16="http://schemas.microsoft.com/office/drawing/2014/main" id="{5A98DEA0-1EA3-28C6-00CF-FD7C6F54FE19}"/>
              </a:ext>
            </a:extLst>
          </p:cNvPr>
          <p:cNvSpPr/>
          <p:nvPr/>
        </p:nvSpPr>
        <p:spPr>
          <a:xfrm>
            <a:off x="1981201" y="1348740"/>
            <a:ext cx="2232025" cy="1815149"/>
          </a:xfrm>
          <a:prstGeom prst="ellipse">
            <a:avLst/>
          </a:prstGeom>
          <a:noFill/>
          <a:ln w="187325">
            <a:solidFill>
              <a:srgbClr val="A530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D068F60-3265-56C4-C0F8-BD7A479A1253}"/>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FF9F271-5D60-CFB0-1BCA-C6BCD05E8FA2}"/>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t>
            </a:r>
            <a:r>
              <a:rPr lang="en-US" sz="3600" u="sng" dirty="0"/>
              <a:t>and </a:t>
            </a:r>
            <a:r>
              <a:rPr lang="en-US" sz="3600" u="sng" cap="small" dirty="0"/>
              <a:t>having</a:t>
            </a:r>
            <a:r>
              <a:rPr lang="en-US" sz="3600" u="sng" dirty="0"/>
              <a:t> </a:t>
            </a:r>
            <a:r>
              <a:rPr lang="en-US" sz="3600" u="sng"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Oval 1">
            <a:extLst>
              <a:ext uri="{FF2B5EF4-FFF2-40B4-BE49-F238E27FC236}">
                <a16:creationId xmlns:a16="http://schemas.microsoft.com/office/drawing/2014/main" id="{1EE0F342-8D9E-B2D5-1F50-5530CDFA05EF}"/>
              </a:ext>
            </a:extLst>
          </p:cNvPr>
          <p:cNvSpPr/>
          <p:nvPr/>
        </p:nvSpPr>
        <p:spPr>
          <a:xfrm>
            <a:off x="3654426" y="1069976"/>
            <a:ext cx="2232025" cy="2295525"/>
          </a:xfrm>
          <a:prstGeom prst="ellipse">
            <a:avLst/>
          </a:prstGeom>
          <a:noFill/>
          <a:ln w="187325">
            <a:solidFill>
              <a:srgbClr val="A530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TextBox 3">
            <a:extLst>
              <a:ext uri="{FF2B5EF4-FFF2-40B4-BE49-F238E27FC236}">
                <a16:creationId xmlns:a16="http://schemas.microsoft.com/office/drawing/2014/main" id="{C3FF8ACC-03EE-0DCA-DE1B-CEA6543AC438}"/>
              </a:ext>
            </a:extLst>
          </p:cNvPr>
          <p:cNvSpPr txBox="1"/>
          <p:nvPr/>
        </p:nvSpPr>
        <p:spPr>
          <a:xfrm>
            <a:off x="7604126" y="0"/>
            <a:ext cx="3063875" cy="29860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NOT YOUR </a:t>
            </a:r>
            <a:r>
              <a:rPr lang="en-US" sz="2800" dirty="0"/>
              <a:t>RIGHTEOUSNESS</a:t>
            </a:r>
          </a:p>
        </p:txBody>
      </p:sp>
      <p:sp>
        <p:nvSpPr>
          <p:cNvPr id="7" name="TextBox 6">
            <a:extLst>
              <a:ext uri="{FF2B5EF4-FFF2-40B4-BE49-F238E27FC236}">
                <a16:creationId xmlns:a16="http://schemas.microsoft.com/office/drawing/2014/main" id="{48D8A769-D8ED-ED64-7FD4-7BCEA9C752A4}"/>
              </a:ext>
            </a:extLst>
          </p:cNvPr>
          <p:cNvSpPr txBox="1"/>
          <p:nvPr/>
        </p:nvSpPr>
        <p:spPr>
          <a:xfrm>
            <a:off x="7324726" y="3155951"/>
            <a:ext cx="3325813" cy="35401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But </a:t>
            </a:r>
          </a:p>
          <a:p>
            <a:pPr>
              <a:defRPr/>
            </a:pPr>
            <a:r>
              <a:rPr lang="en-US" sz="8000" dirty="0"/>
              <a:t>God's </a:t>
            </a:r>
            <a:r>
              <a:rPr lang="en-US" sz="3200" dirty="0"/>
              <a:t>RIGHTEOUSNESS</a:t>
            </a:r>
          </a:p>
          <a:p>
            <a:pPr>
              <a:defRPr/>
            </a:pPr>
            <a:r>
              <a:rPr lang="en-US" sz="3200" dirty="0"/>
              <a:t>In you!</a:t>
            </a:r>
            <a:endParaRPr lang="en-US" sz="1000" dirty="0"/>
          </a:p>
        </p:txBody>
      </p:sp>
      <p:sp>
        <p:nvSpPr>
          <p:cNvPr id="5" name="Rectangle 4">
            <a:extLst>
              <a:ext uri="{FF2B5EF4-FFF2-40B4-BE49-F238E27FC236}">
                <a16:creationId xmlns:a16="http://schemas.microsoft.com/office/drawing/2014/main" id="{02CDF8FC-9111-FCC4-CBB6-D7DE0F8AB943}"/>
              </a:ext>
            </a:extLst>
          </p:cNvPr>
          <p:cNvSpPr/>
          <p:nvPr/>
        </p:nvSpPr>
        <p:spPr>
          <a:xfrm>
            <a:off x="1674814" y="990601"/>
            <a:ext cx="8842375" cy="4005007"/>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nSpc>
                <a:spcPct val="115000"/>
              </a:lnSpc>
              <a:spcAft>
                <a:spcPts val="1000"/>
              </a:spcAft>
              <a:defRPr/>
            </a:pPr>
            <a:r>
              <a:rPr lang="en-US" sz="3600" b="1" dirty="0"/>
              <a:t>Philippians 3:8–9 (NASB95) — </a:t>
            </a:r>
          </a:p>
          <a:p>
            <a:pPr>
              <a:lnSpc>
                <a:spcPct val="115000"/>
              </a:lnSpc>
              <a:spcAft>
                <a:spcPts val="1000"/>
              </a:spcAft>
              <a:defRPr/>
            </a:pPr>
            <a:r>
              <a:rPr lang="en-US" sz="3600" b="1" dirty="0"/>
              <a:t>8</a:t>
            </a:r>
            <a:r>
              <a:rPr lang="en-US" sz="3600" dirty="0"/>
              <a:t> More than that, I count all things to be loss in view of the surpassing value of knowing Christ Jesus my Lord, for whom I have suffered the loss of all things, and count them but rubbish so that I may gain Christ, </a:t>
            </a:r>
            <a:endParaRPr lang="en-US" sz="3600" dirty="0">
              <a:latin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E2958658-19C0-C308-6A05-FD019B74048E}"/>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C057AF0A-F48E-D277-EAD0-C7AEB9183D36}"/>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t>
            </a:r>
            <a:r>
              <a:rPr lang="en-US" sz="3600" u="sng" dirty="0"/>
              <a:t>and </a:t>
            </a:r>
            <a:r>
              <a:rPr lang="en-US" sz="3600" u="sng" cap="small" dirty="0"/>
              <a:t>having</a:t>
            </a:r>
            <a:r>
              <a:rPr lang="en-US" sz="3600" u="sng" dirty="0"/>
              <a:t> </a:t>
            </a:r>
            <a:r>
              <a:rPr lang="en-US" sz="3600" u="sng" cap="small" dirty="0"/>
              <a:t>put on the breastplate of righteousness</a:t>
            </a:r>
            <a:r>
              <a:rPr lang="en-US" sz="3600" dirty="0"/>
              <a:t>, </a:t>
            </a:r>
            <a:r>
              <a:rPr lang="en-US" sz="3600" b="1" dirty="0"/>
              <a:t>15</a:t>
            </a:r>
            <a:r>
              <a:rPr lang="en-US" sz="3600" dirty="0"/>
              <a:t> and having shod </a:t>
            </a:r>
            <a:r>
              <a:rPr lang="en-US" sz="3600" cap="small" dirty="0"/>
              <a:t>your feet with the preparation of the gospel of peace</a:t>
            </a:r>
            <a:r>
              <a:rPr lang="en-US" sz="3600" dirty="0"/>
              <a:t>; </a:t>
            </a:r>
          </a:p>
        </p:txBody>
      </p:sp>
      <p:sp>
        <p:nvSpPr>
          <p:cNvPr id="2" name="Oval 1">
            <a:extLst>
              <a:ext uri="{FF2B5EF4-FFF2-40B4-BE49-F238E27FC236}">
                <a16:creationId xmlns:a16="http://schemas.microsoft.com/office/drawing/2014/main" id="{073837E6-8D96-3E86-0790-4B99FBC62898}"/>
              </a:ext>
            </a:extLst>
          </p:cNvPr>
          <p:cNvSpPr/>
          <p:nvPr/>
        </p:nvSpPr>
        <p:spPr>
          <a:xfrm>
            <a:off x="3654426" y="1069976"/>
            <a:ext cx="2232025" cy="2295525"/>
          </a:xfrm>
          <a:prstGeom prst="ellipse">
            <a:avLst/>
          </a:prstGeom>
          <a:noFill/>
          <a:ln w="187325">
            <a:solidFill>
              <a:srgbClr val="A5301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TextBox 3">
            <a:extLst>
              <a:ext uri="{FF2B5EF4-FFF2-40B4-BE49-F238E27FC236}">
                <a16:creationId xmlns:a16="http://schemas.microsoft.com/office/drawing/2014/main" id="{A8A49666-33A2-2168-7C23-F4504FA435EC}"/>
              </a:ext>
            </a:extLst>
          </p:cNvPr>
          <p:cNvSpPr txBox="1"/>
          <p:nvPr/>
        </p:nvSpPr>
        <p:spPr>
          <a:xfrm>
            <a:off x="7604126" y="0"/>
            <a:ext cx="3063875" cy="29860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NOT YOUR </a:t>
            </a:r>
            <a:r>
              <a:rPr lang="en-US" sz="2800" dirty="0"/>
              <a:t>RIGHTEOUSNESS</a:t>
            </a:r>
          </a:p>
        </p:txBody>
      </p:sp>
      <p:sp>
        <p:nvSpPr>
          <p:cNvPr id="7" name="TextBox 6">
            <a:extLst>
              <a:ext uri="{FF2B5EF4-FFF2-40B4-BE49-F238E27FC236}">
                <a16:creationId xmlns:a16="http://schemas.microsoft.com/office/drawing/2014/main" id="{FE62C1F1-AC11-115D-FB85-194629106D51}"/>
              </a:ext>
            </a:extLst>
          </p:cNvPr>
          <p:cNvSpPr txBox="1"/>
          <p:nvPr/>
        </p:nvSpPr>
        <p:spPr>
          <a:xfrm>
            <a:off x="7324726" y="3155951"/>
            <a:ext cx="3325813" cy="35401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8000" dirty="0"/>
              <a:t>But </a:t>
            </a:r>
          </a:p>
          <a:p>
            <a:pPr>
              <a:defRPr/>
            </a:pPr>
            <a:r>
              <a:rPr lang="en-US" sz="8000" dirty="0"/>
              <a:t>God's </a:t>
            </a:r>
            <a:r>
              <a:rPr lang="en-US" sz="3200" dirty="0"/>
              <a:t>RIGHTEOUSNESS</a:t>
            </a:r>
          </a:p>
          <a:p>
            <a:pPr>
              <a:defRPr/>
            </a:pPr>
            <a:r>
              <a:rPr lang="en-US" sz="3200" dirty="0"/>
              <a:t>In you!</a:t>
            </a:r>
            <a:endParaRPr lang="en-US" sz="1000" dirty="0"/>
          </a:p>
        </p:txBody>
      </p:sp>
      <p:sp>
        <p:nvSpPr>
          <p:cNvPr id="5" name="Rectangle 4">
            <a:extLst>
              <a:ext uri="{FF2B5EF4-FFF2-40B4-BE49-F238E27FC236}">
                <a16:creationId xmlns:a16="http://schemas.microsoft.com/office/drawing/2014/main" id="{B79E80B5-57C3-15D5-16BA-2AB922096E7B}"/>
              </a:ext>
            </a:extLst>
          </p:cNvPr>
          <p:cNvSpPr/>
          <p:nvPr/>
        </p:nvSpPr>
        <p:spPr>
          <a:xfrm>
            <a:off x="1674814" y="990601"/>
            <a:ext cx="8842375" cy="4005007"/>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nSpc>
                <a:spcPct val="115000"/>
              </a:lnSpc>
              <a:spcAft>
                <a:spcPts val="1000"/>
              </a:spcAft>
              <a:defRPr/>
            </a:pPr>
            <a:r>
              <a:rPr lang="en-US" sz="3600" b="1" dirty="0"/>
              <a:t>Philippians 3:8–9 (NASB95) — </a:t>
            </a:r>
          </a:p>
          <a:p>
            <a:pPr>
              <a:lnSpc>
                <a:spcPct val="115000"/>
              </a:lnSpc>
              <a:spcAft>
                <a:spcPts val="1000"/>
              </a:spcAft>
              <a:defRPr/>
            </a:pPr>
            <a:r>
              <a:rPr lang="en-US" sz="3600" b="1" dirty="0"/>
              <a:t>9</a:t>
            </a:r>
            <a:r>
              <a:rPr lang="en-US" sz="3600" dirty="0"/>
              <a:t> and may be found in Him, not having a righteousness of my own derived from the Law, but that which is through faith in Christ, the righteousness which comes from God on the basis of faith, </a:t>
            </a:r>
            <a:endParaRPr lang="en-US" sz="3600" dirty="0">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0A9BF1D9-42F6-4C91-1CCD-ADB90659246D}"/>
              </a:ext>
            </a:extLst>
          </p:cNvPr>
          <p:cNvSpPr>
            <a:spLocks noGrp="1"/>
          </p:cNvSpPr>
          <p:nvPr>
            <p:ph type="title"/>
          </p:nvPr>
        </p:nvSpPr>
        <p:spPr/>
        <p:txBody>
          <a:bodyPr/>
          <a:lstStyle/>
          <a:p>
            <a:r>
              <a:rPr lang="en-US" altLang="en-US" sz="4000" b="1"/>
              <a:t>Do you have your breastplate?</a:t>
            </a:r>
            <a:endParaRPr lang="en-US" altLang="en-US" sz="4000"/>
          </a:p>
        </p:txBody>
      </p:sp>
      <p:sp>
        <p:nvSpPr>
          <p:cNvPr id="3" name="Content Placeholder 2">
            <a:extLst>
              <a:ext uri="{FF2B5EF4-FFF2-40B4-BE49-F238E27FC236}">
                <a16:creationId xmlns:a16="http://schemas.microsoft.com/office/drawing/2014/main" id="{66E2C6A5-8BF9-B094-1B4F-B974D6B8CFF1}"/>
              </a:ext>
            </a:extLst>
          </p:cNvPr>
          <p:cNvSpPr>
            <a:spLocks noGrp="1"/>
          </p:cNvSpPr>
          <p:nvPr>
            <p:ph idx="1"/>
          </p:nvPr>
        </p:nvSpPr>
        <p:spPr/>
        <p:txBody>
          <a:bodyPr>
            <a:noAutofit/>
          </a:bodyPr>
          <a:lstStyle/>
          <a:p>
            <a:pPr>
              <a:defRPr/>
            </a:pPr>
            <a:r>
              <a:rPr lang="en-US" sz="3600" dirty="0"/>
              <a:t>If you KNOW that God has accepted you</a:t>
            </a:r>
          </a:p>
          <a:p>
            <a:pPr lvl="1">
              <a:defRPr/>
            </a:pPr>
            <a:r>
              <a:rPr lang="en-US" sz="3200" dirty="0"/>
              <a:t>It is so much easier to be sacrificial with others</a:t>
            </a:r>
          </a:p>
          <a:p>
            <a:pPr lvl="1">
              <a:defRPr/>
            </a:pPr>
            <a:r>
              <a:rPr lang="en-US" sz="3200" dirty="0"/>
              <a:t>It is so much easier to see what matters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C572F167-79A9-9D5E-23F2-EAFB1A2D4621}"/>
              </a:ext>
            </a:extLst>
          </p:cNvPr>
          <p:cNvSpPr>
            <a:spLocks noGrp="1"/>
          </p:cNvSpPr>
          <p:nvPr>
            <p:ph type="title"/>
          </p:nvPr>
        </p:nvSpPr>
        <p:spPr/>
        <p:txBody>
          <a:bodyPr/>
          <a:lstStyle/>
          <a:p>
            <a:r>
              <a:rPr lang="en-US" altLang="en-US" sz="4000" b="1"/>
              <a:t>Do you have your breastplate?</a:t>
            </a:r>
            <a:endParaRPr lang="en-US" altLang="en-US" sz="4000"/>
          </a:p>
        </p:txBody>
      </p:sp>
      <p:sp>
        <p:nvSpPr>
          <p:cNvPr id="3" name="Content Placeholder 2">
            <a:extLst>
              <a:ext uri="{FF2B5EF4-FFF2-40B4-BE49-F238E27FC236}">
                <a16:creationId xmlns:a16="http://schemas.microsoft.com/office/drawing/2014/main" id="{0EB05EB0-B9C6-080B-CFE2-6672FAD9B26D}"/>
              </a:ext>
            </a:extLst>
          </p:cNvPr>
          <p:cNvSpPr>
            <a:spLocks noGrp="1"/>
          </p:cNvSpPr>
          <p:nvPr>
            <p:ph idx="1"/>
          </p:nvPr>
        </p:nvSpPr>
        <p:spPr/>
        <p:txBody>
          <a:bodyPr>
            <a:noAutofit/>
          </a:bodyPr>
          <a:lstStyle/>
          <a:p>
            <a:pPr>
              <a:defRPr/>
            </a:pPr>
            <a:r>
              <a:rPr lang="en-US" sz="3600" dirty="0"/>
              <a:t>If you DON’T KNOW that God has accepted you</a:t>
            </a:r>
          </a:p>
          <a:p>
            <a:pPr lvl="1">
              <a:defRPr/>
            </a:pPr>
            <a:r>
              <a:rPr lang="en-US" sz="3200" dirty="0"/>
              <a:t>You will tend to live in a defensive stance</a:t>
            </a:r>
          </a:p>
          <a:p>
            <a:pPr lvl="1">
              <a:defRPr/>
            </a:pPr>
            <a:r>
              <a:rPr lang="en-US" sz="3200" dirty="0"/>
              <a:t>Be suspicious of others motives</a:t>
            </a:r>
          </a:p>
          <a:p>
            <a:pPr lvl="1">
              <a:defRPr/>
            </a:pPr>
            <a:r>
              <a:rPr lang="en-US" sz="3200" dirty="0"/>
              <a:t>Be afraid of God</a:t>
            </a:r>
          </a:p>
        </p:txBody>
      </p:sp>
      <p:sp>
        <p:nvSpPr>
          <p:cNvPr id="2" name="Rectangle 1">
            <a:extLst>
              <a:ext uri="{FF2B5EF4-FFF2-40B4-BE49-F238E27FC236}">
                <a16:creationId xmlns:a16="http://schemas.microsoft.com/office/drawing/2014/main" id="{9126598D-2B87-291E-E7F4-94200DD7542E}"/>
              </a:ext>
            </a:extLst>
          </p:cNvPr>
          <p:cNvSpPr/>
          <p:nvPr/>
        </p:nvSpPr>
        <p:spPr>
          <a:xfrm>
            <a:off x="1670050" y="1498571"/>
            <a:ext cx="8604250" cy="4338637"/>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Aft>
                <a:spcPts val="1000"/>
              </a:spcAft>
              <a:defRPr/>
            </a:pPr>
            <a:r>
              <a:rPr lang="en-US" sz="4000" b="1" dirty="0">
                <a:latin typeface="Calibri" panose="020F0502020204030204" pitchFamily="34" charset="0"/>
              </a:rPr>
              <a:t>1 John 4:18–19 (NASB95) — 18</a:t>
            </a:r>
            <a:r>
              <a:rPr lang="en-US" sz="4000" dirty="0">
                <a:latin typeface="Calibri" panose="020F0502020204030204" pitchFamily="34" charset="0"/>
              </a:rPr>
              <a:t> There is no fear in love; but perfect love casts out fear, because fear involves punishment, and the one who fears is not perfected in love. </a:t>
            </a:r>
            <a:r>
              <a:rPr lang="en-US" sz="4000" b="1" dirty="0">
                <a:latin typeface="Calibri" panose="020F0502020204030204" pitchFamily="34" charset="0"/>
              </a:rPr>
              <a:t>19</a:t>
            </a:r>
            <a:r>
              <a:rPr lang="en-US" sz="4000" dirty="0">
                <a:latin typeface="Calibri" panose="020F0502020204030204" pitchFamily="34" charset="0"/>
              </a:rPr>
              <a:t> We love, because He first loved us.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BEA443A-A015-3ABA-3F8C-935D26A137D0}"/>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4B3BFDA8-324F-E3A4-CB1D-B152F78699F7}"/>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t>
            </a:r>
            <a:r>
              <a:rPr lang="en-US" sz="3600" u="sng" dirty="0"/>
              <a:t>and having shod </a:t>
            </a:r>
            <a:r>
              <a:rPr lang="en-US" sz="3600" u="sng" cap="small" dirty="0"/>
              <a:t>your feet with the preparation of the gospel of peace</a:t>
            </a:r>
            <a:r>
              <a:rPr lang="en-US" sz="3600" u="sng" dirty="0"/>
              <a:t>;</a:t>
            </a:r>
            <a:r>
              <a:rPr lang="en-US" sz="36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DCF5F994-11FB-7835-1A8A-01DA363B8D98}"/>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1D6E8A3F-E7A4-44B2-1B79-B215E18CC3E7}"/>
              </a:ext>
            </a:extLst>
          </p:cNvPr>
          <p:cNvSpPr>
            <a:spLocks noGrp="1"/>
          </p:cNvSpPr>
          <p:nvPr>
            <p:ph idx="1"/>
          </p:nvPr>
        </p:nvSpPr>
        <p:spPr/>
        <p:txBody>
          <a:bodyPr/>
          <a:lstStyle/>
          <a:p>
            <a:pPr>
              <a:defRPr/>
            </a:pPr>
            <a:r>
              <a:rPr lang="en-US" dirty="0"/>
              <a:t>Knowing we are loved, cared for, chosen, and promised eternal life</a:t>
            </a:r>
          </a:p>
          <a:p>
            <a:pPr>
              <a:defRPr/>
            </a:pPr>
            <a:r>
              <a:rPr lang="en-US" dirty="0"/>
              <a:t>We are now free to go out and sacrificially love others.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2BCF17CC-2643-801A-D6D4-274EDC39C4CA}"/>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9357C339-AD47-F893-CDF7-406BA7D0FE70}"/>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t>
            </a:r>
            <a:r>
              <a:rPr lang="en-US" sz="3600" u="sng" dirty="0"/>
              <a:t>and having shod </a:t>
            </a:r>
            <a:r>
              <a:rPr lang="en-US" sz="3600" u="sng" cap="small" dirty="0"/>
              <a:t>your feet with the preparation of the gospel of peace</a:t>
            </a:r>
            <a:r>
              <a:rPr lang="en-US" sz="3600" u="sng" dirty="0"/>
              <a:t>;</a:t>
            </a:r>
            <a:r>
              <a:rPr lang="en-US" sz="3600"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AB404973-1FFF-ABFB-CD79-DCEB18699612}"/>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A06E708C-30B8-45DA-B5E1-75F55B9B62F7}"/>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t>
            </a:r>
            <a:r>
              <a:rPr lang="en-US" sz="3600" u="sng" dirty="0"/>
              <a:t>and having shod </a:t>
            </a:r>
            <a:r>
              <a:rPr lang="en-US" sz="3600" u="sng" cap="small" dirty="0"/>
              <a:t>your feet with the preparation of the gospel of peace</a:t>
            </a:r>
            <a:r>
              <a:rPr lang="en-US" sz="3600" u="sng" dirty="0"/>
              <a:t>;</a:t>
            </a:r>
            <a:r>
              <a:rPr lang="en-US" sz="3600" dirty="0"/>
              <a:t> </a:t>
            </a:r>
          </a:p>
        </p:txBody>
      </p:sp>
      <p:sp>
        <p:nvSpPr>
          <p:cNvPr id="2" name="TextBox 1">
            <a:extLst>
              <a:ext uri="{FF2B5EF4-FFF2-40B4-BE49-F238E27FC236}">
                <a16:creationId xmlns:a16="http://schemas.microsoft.com/office/drawing/2014/main" id="{EAB4733D-D721-D2D7-ED1B-FDDCD38FD5DC}"/>
              </a:ext>
            </a:extLst>
          </p:cNvPr>
          <p:cNvSpPr txBox="1"/>
          <p:nvPr/>
        </p:nvSpPr>
        <p:spPr>
          <a:xfrm>
            <a:off x="2166198" y="285421"/>
            <a:ext cx="8037512" cy="341632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600" dirty="0" err="1"/>
              <a:t>Caligae</a:t>
            </a:r>
            <a:r>
              <a:rPr lang="en-US" sz="3600" dirty="0"/>
              <a:t> (Sandals)</a:t>
            </a:r>
          </a:p>
          <a:p>
            <a:pPr marL="285750" indent="-285750">
              <a:buFont typeface="Arial" panose="020B0604020202020204" pitchFamily="34" charset="0"/>
              <a:buChar char="•"/>
              <a:defRPr/>
            </a:pPr>
            <a:r>
              <a:rPr lang="en-US" sz="3600" dirty="0"/>
              <a:t>Super important for battle readiness </a:t>
            </a:r>
          </a:p>
          <a:p>
            <a:pPr marL="285750" indent="-285750">
              <a:buFont typeface="Arial" panose="020B0604020202020204" pitchFamily="34" charset="0"/>
              <a:buChar char="•"/>
              <a:defRPr/>
            </a:pPr>
            <a:r>
              <a:rPr lang="en-US" sz="3600" dirty="0"/>
              <a:t>Protection from foot ailments</a:t>
            </a:r>
          </a:p>
          <a:p>
            <a:pPr marL="285750" indent="-285750">
              <a:buFont typeface="Arial" panose="020B0604020202020204" pitchFamily="34" charset="0"/>
              <a:buChar char="•"/>
              <a:defRPr/>
            </a:pPr>
            <a:r>
              <a:rPr lang="en-US" sz="3600" dirty="0"/>
              <a:t>If you don’t have good feet, you aren’t going to get too far</a:t>
            </a:r>
          </a:p>
          <a:p>
            <a:pPr marL="285750" indent="-285750">
              <a:buFont typeface="Arial" panose="020B0604020202020204" pitchFamily="34" charset="0"/>
              <a:buChar char="•"/>
              <a:defRPr/>
            </a:pPr>
            <a:r>
              <a:rPr lang="en-US" sz="3600" dirty="0"/>
              <a:t>If you loose your footing, you die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50C3ECBD-8393-F9EC-98FB-A4370F6CE2EF}"/>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C0554491-C6CB-F1FE-C8AE-20FF50C4C452}"/>
              </a:ext>
            </a:extLst>
          </p:cNvPr>
          <p:cNvSpPr>
            <a:spLocks noGrp="1"/>
          </p:cNvSpPr>
          <p:nvPr>
            <p:ph idx="1"/>
          </p:nvPr>
        </p:nvSpPr>
        <p:spPr/>
        <p:txBody>
          <a:bodyPr>
            <a:noAutofit/>
          </a:bodyPr>
          <a:lstStyle/>
          <a:p>
            <a:pPr marL="0" indent="0">
              <a:buNone/>
              <a:defRPr/>
            </a:pPr>
            <a:r>
              <a:rPr lang="en-US" sz="3600" b="1" dirty="0"/>
              <a:t>13</a:t>
            </a:r>
            <a:r>
              <a:rPr lang="en-US" sz="3600" dirty="0"/>
              <a:t> Therefore, take up the full armor of God, so that you will be able to resist in the evil day, and having done everything, to stand firm. </a:t>
            </a:r>
            <a:r>
              <a:rPr lang="en-US" sz="3600" b="1" dirty="0"/>
              <a:t>14</a:t>
            </a:r>
            <a:r>
              <a:rPr lang="en-US" sz="3600" dirty="0"/>
              <a:t> Stand firm therefore, </a:t>
            </a:r>
            <a:r>
              <a:rPr lang="en-US" sz="3600" cap="small" dirty="0"/>
              <a:t>having girded your loins with truth</a:t>
            </a:r>
            <a:r>
              <a:rPr lang="en-US" sz="3600" u="sng" dirty="0"/>
              <a:t>,</a:t>
            </a:r>
            <a:r>
              <a:rPr lang="en-US" sz="3600" dirty="0"/>
              <a:t> and </a:t>
            </a:r>
            <a:r>
              <a:rPr lang="en-US" sz="3600" cap="small" dirty="0"/>
              <a:t>having</a:t>
            </a:r>
            <a:r>
              <a:rPr lang="en-US" sz="3600" dirty="0"/>
              <a:t> </a:t>
            </a:r>
            <a:r>
              <a:rPr lang="en-US" sz="3600" cap="small" dirty="0"/>
              <a:t>put on the breastplate of righteousness</a:t>
            </a:r>
            <a:r>
              <a:rPr lang="en-US" sz="3600" dirty="0"/>
              <a:t>, </a:t>
            </a:r>
            <a:r>
              <a:rPr lang="en-US" sz="3600" b="1" dirty="0"/>
              <a:t>15</a:t>
            </a:r>
            <a:r>
              <a:rPr lang="en-US" sz="3600" dirty="0"/>
              <a:t> </a:t>
            </a:r>
            <a:r>
              <a:rPr lang="en-US" sz="3600" u="sng" dirty="0"/>
              <a:t>and having shod </a:t>
            </a:r>
            <a:r>
              <a:rPr lang="en-US" sz="3600" u="sng" cap="small" dirty="0"/>
              <a:t>your feet with the preparation of the gospel of peace</a:t>
            </a:r>
            <a:r>
              <a:rPr lang="en-US" sz="3600" u="sng" dirty="0"/>
              <a:t>;</a:t>
            </a:r>
            <a:r>
              <a:rPr lang="en-US" sz="3600" dirty="0"/>
              <a:t> </a:t>
            </a:r>
          </a:p>
        </p:txBody>
      </p:sp>
      <p:sp>
        <p:nvSpPr>
          <p:cNvPr id="2" name="TextBox 1">
            <a:extLst>
              <a:ext uri="{FF2B5EF4-FFF2-40B4-BE49-F238E27FC236}">
                <a16:creationId xmlns:a16="http://schemas.microsoft.com/office/drawing/2014/main" id="{BE12F1D3-6960-A6D0-79A3-FE844D6C072C}"/>
              </a:ext>
            </a:extLst>
          </p:cNvPr>
          <p:cNvSpPr txBox="1"/>
          <p:nvPr/>
        </p:nvSpPr>
        <p:spPr>
          <a:xfrm>
            <a:off x="1652588" y="325439"/>
            <a:ext cx="8037512" cy="5078313"/>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600" dirty="0"/>
              <a:t>The Preparation of the Gospel</a:t>
            </a:r>
          </a:p>
          <a:p>
            <a:pPr marL="285750" indent="-285750">
              <a:buFont typeface="Arial" panose="020B0604020202020204" pitchFamily="34" charset="0"/>
              <a:buChar char="•"/>
              <a:defRPr/>
            </a:pPr>
            <a:r>
              <a:rPr lang="en-US" sz="3600" dirty="0"/>
              <a:t>The Good News</a:t>
            </a:r>
          </a:p>
          <a:p>
            <a:pPr marL="285750" indent="-285750">
              <a:buFont typeface="Arial" panose="020B0604020202020204" pitchFamily="34" charset="0"/>
              <a:buChar char="•"/>
              <a:defRPr/>
            </a:pPr>
            <a:r>
              <a:rPr lang="en-US" sz="3600" dirty="0"/>
              <a:t>Being able to explain to others why you live your life the way you do</a:t>
            </a:r>
          </a:p>
          <a:p>
            <a:pPr marL="285750" indent="-285750">
              <a:buFont typeface="Arial" panose="020B0604020202020204" pitchFamily="34" charset="0"/>
              <a:buChar char="•"/>
              <a:defRPr/>
            </a:pPr>
            <a:r>
              <a:rPr lang="en-US" sz="3600" dirty="0"/>
              <a:t>Being able to take a stand on what God says is important</a:t>
            </a:r>
          </a:p>
          <a:p>
            <a:pPr marL="285750" indent="-285750">
              <a:buFont typeface="Arial" panose="020B0604020202020204" pitchFamily="34" charset="0"/>
              <a:buChar char="•"/>
              <a:defRPr/>
            </a:pPr>
            <a:r>
              <a:rPr lang="en-US" sz="3600" dirty="0"/>
              <a:t>Not shifting toward what is popular in culture but staying rooted in the most important Biblical truth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1C356931-8959-2D1E-C197-86352544B0A3}"/>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4298DDBC-1063-66AD-5906-1C8D02A8F308}"/>
              </a:ext>
            </a:extLst>
          </p:cNvPr>
          <p:cNvSpPr>
            <a:spLocks noGrp="1"/>
          </p:cNvSpPr>
          <p:nvPr>
            <p:ph idx="1"/>
          </p:nvPr>
        </p:nvSpPr>
        <p:spPr/>
        <p:txBody>
          <a:bodyPr>
            <a:noAutofit/>
          </a:bodyPr>
          <a:lstStyle/>
          <a:p>
            <a:pPr marL="0" indent="0">
              <a:buNone/>
              <a:defRPr/>
            </a:pPr>
            <a:r>
              <a:rPr lang="en-US" sz="3600" b="1" dirty="0"/>
              <a:t>16</a:t>
            </a:r>
            <a:r>
              <a:rPr lang="en-US" sz="3600" dirty="0"/>
              <a:t> in addition to all, taking up </a:t>
            </a:r>
            <a:r>
              <a:rPr lang="en-US" sz="3600" u="sng" dirty="0"/>
              <a:t>the shield of faith </a:t>
            </a:r>
            <a:r>
              <a:rPr lang="en-US" sz="3600" dirty="0"/>
              <a:t>with which you will be able to extinguish all the flaming arrows of the evil one.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426F9F1-AD59-52B1-F7B4-3A5F518D1AB0}"/>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ABF311D4-946B-C5EE-D5DB-0E1FC1084EC8}"/>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9DE41A36-0C6B-BD4F-11F3-F1EFF724EE3F}"/>
              </a:ext>
            </a:extLst>
          </p:cNvPr>
          <p:cNvSpPr txBox="1"/>
          <p:nvPr/>
        </p:nvSpPr>
        <p:spPr>
          <a:xfrm>
            <a:off x="4432300" y="0"/>
            <a:ext cx="6235700" cy="50167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It would not have been easy to carry a shield</a:t>
            </a:r>
          </a:p>
          <a:p>
            <a:pPr marL="285750" indent="-285750">
              <a:buFont typeface="Arial" panose="020B0604020202020204" pitchFamily="34" charset="0"/>
              <a:buChar char="•"/>
              <a:defRPr/>
            </a:pPr>
            <a:r>
              <a:rPr lang="en-US" sz="4000" dirty="0"/>
              <a:t>But boy would you be glad you had it when the arrows came flying at you</a:t>
            </a:r>
          </a:p>
          <a:p>
            <a:pPr marL="285750" indent="-285750">
              <a:buFont typeface="Arial" panose="020B0604020202020204" pitchFamily="34" charset="0"/>
              <a:buChar char="•"/>
              <a:defRPr/>
            </a:pPr>
            <a:r>
              <a:rPr lang="en-US" sz="4000" dirty="0"/>
              <a:t>The shield was also key to Roman battle strategies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70FEF3CF-0462-465A-A496-2C7852E9BE8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A6861672-A3FB-954C-997D-69EDABD8CAA5}"/>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3FF54F4E-64C2-CC1C-2692-0F67E05304AB}"/>
              </a:ext>
            </a:extLst>
          </p:cNvPr>
          <p:cNvSpPr txBox="1"/>
          <p:nvPr/>
        </p:nvSpPr>
        <p:spPr>
          <a:xfrm>
            <a:off x="4432300" y="1"/>
            <a:ext cx="6235700" cy="13239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The Phalanx</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BC192ABA-AE86-DFAA-B803-F8C9CB7B293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06A491AF-3582-7EFC-EA3F-8F93D7288306}"/>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429E650B-1ED4-3688-D2D5-0F64B456B0DD}"/>
              </a:ext>
            </a:extLst>
          </p:cNvPr>
          <p:cNvSpPr txBox="1"/>
          <p:nvPr/>
        </p:nvSpPr>
        <p:spPr>
          <a:xfrm>
            <a:off x="4020820" y="815340"/>
            <a:ext cx="6235700" cy="50167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The Phalanx involved interlocking shields and having utter dependence on the nerve of the man next to you</a:t>
            </a:r>
          </a:p>
          <a:p>
            <a:pPr marL="285750" indent="-285750">
              <a:buFont typeface="Arial" panose="020B0604020202020204" pitchFamily="34" charset="0"/>
              <a:buChar char="•"/>
              <a:defRPr/>
            </a:pPr>
            <a:r>
              <a:rPr lang="en-US" sz="4000" dirty="0"/>
              <a:t>If one person fell the whole squad would also fall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FDF9B71C-60BB-8784-9382-0803A02A54F9}"/>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F6A3982B-B09E-B8D9-9CA3-F40ABC9E9DD5}"/>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E31F944D-1F8A-BE75-EC02-F36199C1A6F0}"/>
              </a:ext>
            </a:extLst>
          </p:cNvPr>
          <p:cNvSpPr txBox="1"/>
          <p:nvPr/>
        </p:nvSpPr>
        <p:spPr>
          <a:xfrm>
            <a:off x="4432300" y="0"/>
            <a:ext cx="6235700" cy="50167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The Phalanx involved interlocking shields and having utter dependence on the nerve of the man next to you</a:t>
            </a:r>
          </a:p>
          <a:p>
            <a:pPr marL="285750" indent="-285750">
              <a:buFont typeface="Arial" panose="020B0604020202020204" pitchFamily="34" charset="0"/>
              <a:buChar char="•"/>
              <a:defRPr/>
            </a:pPr>
            <a:r>
              <a:rPr lang="en-US" sz="4000" dirty="0"/>
              <a:t>If one person fell the whole squad would also fall</a:t>
            </a:r>
          </a:p>
        </p:txBody>
      </p:sp>
      <p:sp>
        <p:nvSpPr>
          <p:cNvPr id="7" name="TextBox 6">
            <a:extLst>
              <a:ext uri="{FF2B5EF4-FFF2-40B4-BE49-F238E27FC236}">
                <a16:creationId xmlns:a16="http://schemas.microsoft.com/office/drawing/2014/main" id="{29C82281-2150-0711-6DFC-18C5D64C3AD7}"/>
              </a:ext>
            </a:extLst>
          </p:cNvPr>
          <p:cNvSpPr txBox="1"/>
          <p:nvPr/>
        </p:nvSpPr>
        <p:spPr>
          <a:xfrm>
            <a:off x="4432300" y="0"/>
            <a:ext cx="6235700" cy="193899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If one person fell the whole squad would also fall</a:t>
            </a:r>
          </a:p>
        </p:txBody>
      </p:sp>
      <p:sp>
        <p:nvSpPr>
          <p:cNvPr id="9" name="TextBox 8">
            <a:extLst>
              <a:ext uri="{FF2B5EF4-FFF2-40B4-BE49-F238E27FC236}">
                <a16:creationId xmlns:a16="http://schemas.microsoft.com/office/drawing/2014/main" id="{487B82F2-61C1-7B72-759F-140D8E842C73}"/>
              </a:ext>
            </a:extLst>
          </p:cNvPr>
          <p:cNvSpPr txBox="1"/>
          <p:nvPr/>
        </p:nvSpPr>
        <p:spPr>
          <a:xfrm>
            <a:off x="1524000" y="0"/>
            <a:ext cx="9144000" cy="5047536"/>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600" u="sng" dirty="0"/>
              <a:t>The Faith?</a:t>
            </a:r>
          </a:p>
          <a:p>
            <a:pPr marL="571500" indent="-571500">
              <a:buFont typeface="Arial" panose="020B0604020202020204" pitchFamily="34" charset="0"/>
              <a:buChar char="•"/>
              <a:defRPr/>
            </a:pPr>
            <a:r>
              <a:rPr lang="en-US" sz="4600" dirty="0"/>
              <a:t>The trust you put in God’s truth</a:t>
            </a:r>
          </a:p>
          <a:p>
            <a:pPr marL="571500" indent="-571500">
              <a:buFont typeface="Arial" panose="020B0604020202020204" pitchFamily="34" charset="0"/>
              <a:buChar char="•"/>
              <a:defRPr/>
            </a:pPr>
            <a:r>
              <a:rPr lang="en-US" sz="4600" dirty="0"/>
              <a:t>When you put the weight of choice behind God’s promises</a:t>
            </a:r>
          </a:p>
          <a:p>
            <a:pPr marL="571500" indent="-571500">
              <a:buFont typeface="Arial" panose="020B0604020202020204" pitchFamily="34" charset="0"/>
              <a:buChar char="•"/>
              <a:defRPr/>
            </a:pPr>
            <a:r>
              <a:rPr lang="en-US" sz="4600" dirty="0"/>
              <a:t>Will you share your faith?</a:t>
            </a:r>
          </a:p>
          <a:p>
            <a:pPr marL="571500" indent="-571500">
              <a:buFont typeface="Arial" panose="020B0604020202020204" pitchFamily="34" charset="0"/>
              <a:buChar char="•"/>
              <a:defRPr/>
            </a:pPr>
            <a:r>
              <a:rPr lang="en-US" sz="4600" dirty="0"/>
              <a:t>Will you take that pay cut?</a:t>
            </a:r>
          </a:p>
          <a:p>
            <a:pPr marL="571500" indent="-571500">
              <a:buFont typeface="Arial" panose="020B0604020202020204" pitchFamily="34" charset="0"/>
              <a:buChar char="•"/>
              <a:defRPr/>
            </a:pPr>
            <a:r>
              <a:rPr lang="en-US" sz="4600" dirty="0"/>
              <a:t>Will you lead a HC?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3F849E2D-7117-270D-AB10-12A59B38C63B}"/>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6BC1FC0A-0499-3553-3AB7-76E0F68BB31E}"/>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9" name="TextBox 8">
            <a:extLst>
              <a:ext uri="{FF2B5EF4-FFF2-40B4-BE49-F238E27FC236}">
                <a16:creationId xmlns:a16="http://schemas.microsoft.com/office/drawing/2014/main" id="{5FCD3EAB-3850-00D9-5568-646E406EDDE4}"/>
              </a:ext>
            </a:extLst>
          </p:cNvPr>
          <p:cNvSpPr txBox="1"/>
          <p:nvPr/>
        </p:nvSpPr>
        <p:spPr>
          <a:xfrm>
            <a:off x="1524000" y="1588"/>
            <a:ext cx="9144000" cy="249299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5200" u="sng" dirty="0"/>
              <a:t>The Fiery Darts of the evil one?</a:t>
            </a:r>
          </a:p>
          <a:p>
            <a:pPr marL="685800" indent="-685800">
              <a:buFont typeface="Arial" panose="020B0604020202020204" pitchFamily="34" charset="0"/>
              <a:buChar char="•"/>
              <a:defRPr/>
            </a:pPr>
            <a:r>
              <a:rPr lang="en-US" sz="5200" dirty="0"/>
              <a:t>People will mock you if they find out you love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2D4C4211-3A34-C660-97C3-281D439CE194}"/>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F6B59813-0B7F-AE03-20D4-F3630B160B7B}"/>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9" name="TextBox 8">
            <a:extLst>
              <a:ext uri="{FF2B5EF4-FFF2-40B4-BE49-F238E27FC236}">
                <a16:creationId xmlns:a16="http://schemas.microsoft.com/office/drawing/2014/main" id="{B64AF913-802C-3A00-7CDD-F271BBADC18D}"/>
              </a:ext>
            </a:extLst>
          </p:cNvPr>
          <p:cNvSpPr txBox="1"/>
          <p:nvPr/>
        </p:nvSpPr>
        <p:spPr>
          <a:xfrm>
            <a:off x="1524000" y="1588"/>
            <a:ext cx="9144000" cy="249299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5200" u="sng" dirty="0"/>
              <a:t>The Fiery Darts of the evil one?</a:t>
            </a:r>
          </a:p>
          <a:p>
            <a:pPr marL="685800" indent="-685800">
              <a:buFont typeface="Arial" panose="020B0604020202020204" pitchFamily="34" charset="0"/>
              <a:buChar char="•"/>
              <a:defRPr/>
            </a:pPr>
            <a:r>
              <a:rPr lang="en-US" sz="5200" dirty="0"/>
              <a:t>People will mock you if they find out you love God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5D650DA-5892-6292-73AF-ED3A19C27657}"/>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2411CC3D-4FE4-45BC-A34E-F14DCEA73D23}"/>
              </a:ext>
            </a:extLst>
          </p:cNvPr>
          <p:cNvSpPr>
            <a:spLocks noGrp="1"/>
          </p:cNvSpPr>
          <p:nvPr>
            <p:ph idx="1"/>
          </p:nvPr>
        </p:nvSpPr>
        <p:spPr/>
        <p:txBody>
          <a:bodyPr>
            <a:normAutofit/>
          </a:bodyPr>
          <a:lstStyle/>
          <a:p>
            <a:pPr>
              <a:defRPr/>
            </a:pPr>
            <a:r>
              <a:rPr lang="en-US" dirty="0"/>
              <a:t>A lot of our problems come from our lack of belief in what God has said about us</a:t>
            </a:r>
          </a:p>
          <a:p>
            <a:pPr>
              <a:defRPr/>
            </a:pPr>
            <a:r>
              <a:rPr lang="en-US" dirty="0"/>
              <a:t>Trying to derive our value from things other than God</a:t>
            </a:r>
          </a:p>
          <a:p>
            <a:pPr lvl="1">
              <a:defRPr/>
            </a:pPr>
            <a:r>
              <a:rPr lang="en-US" dirty="0"/>
              <a:t>Accomplishments</a:t>
            </a:r>
          </a:p>
          <a:p>
            <a:pPr lvl="1">
              <a:defRPr/>
            </a:pPr>
            <a:r>
              <a:rPr lang="en-US" dirty="0"/>
              <a:t>Relationships</a:t>
            </a:r>
          </a:p>
          <a:p>
            <a:pPr lvl="1">
              <a:defRPr/>
            </a:pPr>
            <a:r>
              <a:rPr lang="en-US" dirty="0"/>
              <a:t>Children</a:t>
            </a:r>
          </a:p>
          <a:p>
            <a:pPr lvl="1">
              <a:defRPr/>
            </a:pPr>
            <a:r>
              <a:rPr lang="en-US" dirty="0"/>
              <a:t>Wealth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3147FA44-A6E1-07FD-45FB-7E9C660E75D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BA81E178-5B30-B966-BD35-D842826D4614}"/>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0E3DFB94-F0F5-D390-A0CD-B5C2C51C4B38}"/>
              </a:ext>
            </a:extLst>
          </p:cNvPr>
          <p:cNvSpPr txBox="1"/>
          <p:nvPr/>
        </p:nvSpPr>
        <p:spPr>
          <a:xfrm>
            <a:off x="4432300" y="0"/>
            <a:ext cx="6235700" cy="50167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u="sng" dirty="0"/>
              <a:t>The Shield</a:t>
            </a:r>
          </a:p>
          <a:p>
            <a:pPr marL="285750" indent="-285750">
              <a:buFont typeface="Arial" panose="020B0604020202020204" pitchFamily="34" charset="0"/>
              <a:buChar char="•"/>
              <a:defRPr/>
            </a:pPr>
            <a:r>
              <a:rPr lang="en-US" sz="4000" dirty="0"/>
              <a:t>The Phalanx involved interlocking shields and having utter dependence on the nerve of the man next to you</a:t>
            </a:r>
          </a:p>
          <a:p>
            <a:pPr marL="285750" indent="-285750">
              <a:buFont typeface="Arial" panose="020B0604020202020204" pitchFamily="34" charset="0"/>
              <a:buChar char="•"/>
              <a:defRPr/>
            </a:pPr>
            <a:r>
              <a:rPr lang="en-US" sz="4000" dirty="0"/>
              <a:t>If one person fell the whole squad would also fall</a:t>
            </a:r>
          </a:p>
        </p:txBody>
      </p:sp>
      <p:sp>
        <p:nvSpPr>
          <p:cNvPr id="9" name="TextBox 8">
            <a:extLst>
              <a:ext uri="{FF2B5EF4-FFF2-40B4-BE49-F238E27FC236}">
                <a16:creationId xmlns:a16="http://schemas.microsoft.com/office/drawing/2014/main" id="{6FD0F7DD-61DB-1A90-7D48-27B36F8D020A}"/>
              </a:ext>
            </a:extLst>
          </p:cNvPr>
          <p:cNvSpPr txBox="1"/>
          <p:nvPr/>
        </p:nvSpPr>
        <p:spPr>
          <a:xfrm>
            <a:off x="1524000" y="1588"/>
            <a:ext cx="9144000" cy="249299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5200" u="sng" dirty="0"/>
              <a:t>The Fiery Darts of the evil one?</a:t>
            </a:r>
          </a:p>
          <a:p>
            <a:pPr marL="685800" indent="-685800">
              <a:buFont typeface="Arial" panose="020B0604020202020204" pitchFamily="34" charset="0"/>
              <a:buChar char="•"/>
              <a:defRPr/>
            </a:pPr>
            <a:r>
              <a:rPr lang="en-US" sz="5200" dirty="0"/>
              <a:t>People will mock you if they find out you love God</a:t>
            </a:r>
          </a:p>
        </p:txBody>
      </p:sp>
      <p:sp>
        <p:nvSpPr>
          <p:cNvPr id="6" name="Rectangle 5">
            <a:extLst>
              <a:ext uri="{FF2B5EF4-FFF2-40B4-BE49-F238E27FC236}">
                <a16:creationId xmlns:a16="http://schemas.microsoft.com/office/drawing/2014/main" id="{BF98DA8B-4387-47E3-C81C-8F5D69A6054B}"/>
              </a:ext>
            </a:extLst>
          </p:cNvPr>
          <p:cNvSpPr/>
          <p:nvPr/>
        </p:nvSpPr>
        <p:spPr>
          <a:xfrm>
            <a:off x="3727450" y="2805580"/>
            <a:ext cx="6940550" cy="3630613"/>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Aft>
                <a:spcPts val="1000"/>
              </a:spcAft>
              <a:defRPr/>
            </a:pPr>
            <a:r>
              <a:rPr lang="en-US" sz="4000" b="1" dirty="0">
                <a:latin typeface="Calibri" panose="020F0502020204030204" pitchFamily="34" charset="0"/>
              </a:rPr>
              <a:t>Luke 6:26 (NASB95) — 26</a:t>
            </a:r>
            <a:r>
              <a:rPr lang="en-US" sz="4000" dirty="0">
                <a:latin typeface="Calibri" panose="020F0502020204030204" pitchFamily="34" charset="0"/>
              </a:rPr>
              <a:t> “Woe to you when all men speak well of you, for their fathers used to treat the false prophets in the same way.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B29FE0C4-9DC0-A65E-6237-0BDA995C5C4A}"/>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25DA486C-9EB9-D41E-D21C-A5A4E8354B56}"/>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9" name="TextBox 8">
            <a:extLst>
              <a:ext uri="{FF2B5EF4-FFF2-40B4-BE49-F238E27FC236}">
                <a16:creationId xmlns:a16="http://schemas.microsoft.com/office/drawing/2014/main" id="{4A19916A-3579-73F9-A1CB-884EAA4A4C81}"/>
              </a:ext>
            </a:extLst>
          </p:cNvPr>
          <p:cNvSpPr txBox="1"/>
          <p:nvPr/>
        </p:nvSpPr>
        <p:spPr>
          <a:xfrm>
            <a:off x="1524000" y="1589"/>
            <a:ext cx="9144000" cy="3293209"/>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5200" u="sng" dirty="0"/>
              <a:t>The Fiery Darts of the evil one?</a:t>
            </a:r>
          </a:p>
          <a:p>
            <a:pPr marL="685800" indent="-685800">
              <a:buFont typeface="Arial" panose="020B0604020202020204" pitchFamily="34" charset="0"/>
              <a:buChar char="•"/>
              <a:defRPr/>
            </a:pPr>
            <a:r>
              <a:rPr lang="en-US" sz="5200" dirty="0"/>
              <a:t>Your family may think you are a failure if you don’t take that job!</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16741CF8-6B32-FD6A-070D-2BC2A0893AF0}"/>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9ED13C5A-BBA9-5696-ADF2-087A97559930}"/>
              </a:ext>
            </a:extLst>
          </p:cNvPr>
          <p:cNvSpPr>
            <a:spLocks noGrp="1"/>
          </p:cNvSpPr>
          <p:nvPr>
            <p:ph idx="1"/>
          </p:nvPr>
        </p:nvSpPr>
        <p:spPr/>
        <p:txBody>
          <a:bodyPr>
            <a:noAutofit/>
          </a:bodyPr>
          <a:lstStyle/>
          <a:p>
            <a:pPr marL="0" indent="0">
              <a:buNone/>
              <a:defRPr/>
            </a:pPr>
            <a:r>
              <a:rPr lang="en-US" sz="3600" b="1" dirty="0"/>
              <a:t>16</a:t>
            </a:r>
            <a:r>
              <a:rPr lang="en-US" sz="3600" dirty="0"/>
              <a:t> </a:t>
            </a:r>
            <a:r>
              <a:rPr lang="en-US" sz="3600" u="sng" dirty="0"/>
              <a:t>in addition to all, taking up the shield of faith with which you will be able to extinguish all the flaming arrows of the evil one. </a:t>
            </a:r>
            <a:r>
              <a:rPr lang="en-US" sz="3600" b="1" dirty="0"/>
              <a:t>17</a:t>
            </a:r>
            <a:r>
              <a:rPr lang="en-US" sz="3600" dirty="0"/>
              <a:t> And take </a:t>
            </a:r>
            <a:r>
              <a:rPr lang="en-US" sz="3600"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5" name="Rectangle 4">
            <a:extLst>
              <a:ext uri="{FF2B5EF4-FFF2-40B4-BE49-F238E27FC236}">
                <a16:creationId xmlns:a16="http://schemas.microsoft.com/office/drawing/2014/main" id="{E7B8769A-9CC8-AD41-1382-5F469ED4523F}"/>
              </a:ext>
            </a:extLst>
          </p:cNvPr>
          <p:cNvSpPr/>
          <p:nvPr/>
        </p:nvSpPr>
        <p:spPr>
          <a:xfrm>
            <a:off x="1181100" y="1046360"/>
            <a:ext cx="9700260" cy="238264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nSpc>
                <a:spcPct val="115000"/>
              </a:lnSpc>
              <a:spcAft>
                <a:spcPts val="1000"/>
              </a:spcAft>
              <a:defRPr/>
            </a:pPr>
            <a:r>
              <a:rPr lang="en-US" sz="4400" b="1" dirty="0">
                <a:latin typeface="Calibri" panose="020F0502020204030204" pitchFamily="34" charset="0"/>
              </a:rPr>
              <a:t>Matthew 6:33 (NASB95) — 33</a:t>
            </a:r>
            <a:r>
              <a:rPr lang="en-US" sz="4400" dirty="0">
                <a:latin typeface="Calibri" panose="020F0502020204030204" pitchFamily="34" charset="0"/>
              </a:rPr>
              <a:t> “But seek first His kingdom and His righteousness, and all these things will be added to you.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7106EF96-9828-C672-C8BE-10AB9DD84A9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D80ADFAC-EE87-51BF-CF31-CFE511D741EA}"/>
              </a:ext>
            </a:extLst>
          </p:cNvPr>
          <p:cNvSpPr>
            <a:spLocks noGrp="1"/>
          </p:cNvSpPr>
          <p:nvPr>
            <p:ph idx="1"/>
          </p:nvPr>
        </p:nvSpPr>
        <p:spPr/>
        <p:txBody>
          <a:bodyPr>
            <a:noAutofit/>
          </a:bodyPr>
          <a:lstStyle/>
          <a:p>
            <a:pPr marL="0" indent="0">
              <a:buNone/>
              <a:defRPr/>
            </a:pP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BC500123-8207-8977-2F1A-6A640926789E}"/>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1BA2FAC0-AFBD-7348-65E6-B49C369F1A32}"/>
              </a:ext>
            </a:extLst>
          </p:cNvPr>
          <p:cNvSpPr>
            <a:spLocks noGrp="1"/>
          </p:cNvSpPr>
          <p:nvPr>
            <p:ph idx="1"/>
          </p:nvPr>
        </p:nvSpPr>
        <p:spPr/>
        <p:txBody>
          <a:bodyPr>
            <a:noAutofit/>
          </a:bodyPr>
          <a:lstStyle/>
          <a:p>
            <a:pPr marL="0" indent="0">
              <a:buNone/>
              <a:defRPr/>
            </a:pP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0031CAB4-E352-44E2-F1BE-9F23CD7B5A9D}"/>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27376740-7E20-1BEB-DE30-341DF9871F13}"/>
              </a:ext>
            </a:extLst>
          </p:cNvPr>
          <p:cNvSpPr>
            <a:spLocks noGrp="1"/>
          </p:cNvSpPr>
          <p:nvPr>
            <p:ph idx="1"/>
          </p:nvPr>
        </p:nvSpPr>
        <p:spPr/>
        <p:txBody>
          <a:bodyPr>
            <a:noAutofit/>
          </a:bodyPr>
          <a:lstStyle/>
          <a:p>
            <a:pPr marL="0" indent="0">
              <a:buNone/>
              <a:defRPr/>
            </a:pPr>
            <a:r>
              <a:rPr lang="en-US" sz="3600" b="1" dirty="0"/>
              <a:t>16</a:t>
            </a:r>
            <a:r>
              <a:rPr lang="en-US" sz="3600" dirty="0"/>
              <a:t> in addition to all, taking up the shield of faith with which you will be able to extinguish all the flaming arrows of the evil one. </a:t>
            </a: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CE60590B-E1C1-8525-9CBE-118613E96968}"/>
              </a:ext>
            </a:extLst>
          </p:cNvPr>
          <p:cNvSpPr txBox="1"/>
          <p:nvPr/>
        </p:nvSpPr>
        <p:spPr>
          <a:xfrm>
            <a:off x="1624014" y="104775"/>
            <a:ext cx="8961437" cy="304800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The Helmet</a:t>
            </a:r>
          </a:p>
          <a:p>
            <a:pPr marL="285750" indent="-285750">
              <a:buFont typeface="Arial" panose="020B0604020202020204" pitchFamily="34" charset="0"/>
              <a:buChar char="•"/>
              <a:defRPr/>
            </a:pPr>
            <a:r>
              <a:rPr lang="en-US" sz="4800" dirty="0"/>
              <a:t>Goes without saying how important this is</a:t>
            </a:r>
          </a:p>
          <a:p>
            <a:pPr>
              <a:defRPr/>
            </a:pP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34EE8971-4A92-E2F5-EFFB-DF8701A3F575}"/>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89F1AD32-CFFF-06C4-240F-2078EC562A71}"/>
              </a:ext>
            </a:extLst>
          </p:cNvPr>
          <p:cNvSpPr>
            <a:spLocks noGrp="1"/>
          </p:cNvSpPr>
          <p:nvPr>
            <p:ph idx="1"/>
          </p:nvPr>
        </p:nvSpPr>
        <p:spPr/>
        <p:txBody>
          <a:bodyPr>
            <a:noAutofit/>
          </a:bodyPr>
          <a:lstStyle/>
          <a:p>
            <a:pPr marL="0" indent="0">
              <a:buNone/>
              <a:defRPr/>
            </a:pPr>
            <a:r>
              <a:rPr lang="en-US" sz="3600" b="1" dirty="0"/>
              <a:t>16</a:t>
            </a:r>
            <a:r>
              <a:rPr lang="en-US" sz="3600" dirty="0"/>
              <a:t> in addition to all, taking up the shield of faith with which you will be able to extinguish all the flaming arrows of the evil one. </a:t>
            </a: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1B206FA4-DE9D-3689-B087-08AF8134D4E3}"/>
              </a:ext>
            </a:extLst>
          </p:cNvPr>
          <p:cNvSpPr txBox="1"/>
          <p:nvPr/>
        </p:nvSpPr>
        <p:spPr>
          <a:xfrm>
            <a:off x="1624014" y="104776"/>
            <a:ext cx="8961437" cy="5262563"/>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With your salvation secured</a:t>
            </a:r>
          </a:p>
          <a:p>
            <a:pPr marL="285750" indent="-285750">
              <a:buFont typeface="Arial" panose="020B0604020202020204" pitchFamily="34" charset="0"/>
              <a:buChar char="•"/>
              <a:defRPr/>
            </a:pPr>
            <a:r>
              <a:rPr lang="en-US" sz="4800" dirty="0"/>
              <a:t>What can really touch you in this world?</a:t>
            </a:r>
          </a:p>
          <a:p>
            <a:pPr marL="285750" indent="-285750">
              <a:buFont typeface="Arial" panose="020B0604020202020204" pitchFamily="34" charset="0"/>
              <a:buChar char="•"/>
              <a:defRPr/>
            </a:pPr>
            <a:r>
              <a:rPr lang="en-US" sz="4800" dirty="0"/>
              <a:t>Satan’s war is lost in your life</a:t>
            </a:r>
          </a:p>
          <a:p>
            <a:pPr marL="285750" indent="-285750">
              <a:buFont typeface="Arial" panose="020B0604020202020204" pitchFamily="34" charset="0"/>
              <a:buChar char="•"/>
              <a:defRPr/>
            </a:pPr>
            <a:r>
              <a:rPr lang="en-US" sz="4800" dirty="0"/>
              <a:t>You are untouchable in the eternal sense</a:t>
            </a:r>
          </a:p>
          <a:p>
            <a:pPr>
              <a:defRPr/>
            </a:pP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3C00F82C-D9A4-6FED-A509-9071719F7EE2}"/>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7B11B1FD-36DC-0C3A-E84F-10BA406F5512}"/>
              </a:ext>
            </a:extLst>
          </p:cNvPr>
          <p:cNvSpPr>
            <a:spLocks noGrp="1"/>
          </p:cNvSpPr>
          <p:nvPr>
            <p:ph idx="1"/>
          </p:nvPr>
        </p:nvSpPr>
        <p:spPr/>
        <p:txBody>
          <a:bodyPr>
            <a:noAutofit/>
          </a:bodyPr>
          <a:lstStyle/>
          <a:p>
            <a:pPr marL="0" indent="0">
              <a:buNone/>
              <a:defRPr/>
            </a:pPr>
            <a:r>
              <a:rPr lang="en-US" sz="3600" b="1" dirty="0"/>
              <a:t>16</a:t>
            </a:r>
            <a:r>
              <a:rPr lang="en-US" sz="3600" dirty="0"/>
              <a:t> in addition to all, taking up the shield of faith with which you will be able to extinguish all the flaming arrows of the evil one. </a:t>
            </a: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09D4063D-DA15-BFC8-7785-EE7CDB3A67D1}"/>
              </a:ext>
            </a:extLst>
          </p:cNvPr>
          <p:cNvSpPr txBox="1"/>
          <p:nvPr/>
        </p:nvSpPr>
        <p:spPr>
          <a:xfrm>
            <a:off x="1624014" y="104776"/>
            <a:ext cx="8961437" cy="5262563"/>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With your salvation secured</a:t>
            </a:r>
          </a:p>
          <a:p>
            <a:pPr marL="285750" indent="-285750">
              <a:buFont typeface="Arial" panose="020B0604020202020204" pitchFamily="34" charset="0"/>
              <a:buChar char="•"/>
              <a:defRPr/>
            </a:pPr>
            <a:r>
              <a:rPr lang="en-US" sz="4800" dirty="0"/>
              <a:t>What can really touch you in this world?</a:t>
            </a:r>
          </a:p>
          <a:p>
            <a:pPr marL="285750" indent="-285750">
              <a:buFont typeface="Arial" panose="020B0604020202020204" pitchFamily="34" charset="0"/>
              <a:buChar char="•"/>
              <a:defRPr/>
            </a:pPr>
            <a:r>
              <a:rPr lang="en-US" sz="4800" dirty="0"/>
              <a:t>Satan’s war is lost in your life</a:t>
            </a:r>
          </a:p>
          <a:p>
            <a:pPr marL="285750" indent="-285750">
              <a:buFont typeface="Arial" panose="020B0604020202020204" pitchFamily="34" charset="0"/>
              <a:buChar char="•"/>
              <a:defRPr/>
            </a:pPr>
            <a:r>
              <a:rPr lang="en-US" sz="4800" dirty="0"/>
              <a:t>You are untouchable in the eternal sense</a:t>
            </a:r>
          </a:p>
          <a:p>
            <a:pPr>
              <a:defRPr/>
            </a:pPr>
            <a:endParaRPr lang="en-US" sz="4800" dirty="0"/>
          </a:p>
        </p:txBody>
      </p:sp>
      <p:sp>
        <p:nvSpPr>
          <p:cNvPr id="4" name="Rectangle 3">
            <a:extLst>
              <a:ext uri="{FF2B5EF4-FFF2-40B4-BE49-F238E27FC236}">
                <a16:creationId xmlns:a16="http://schemas.microsoft.com/office/drawing/2014/main" id="{E70869D8-82DC-22DD-8E46-3A4E009618F7}"/>
              </a:ext>
            </a:extLst>
          </p:cNvPr>
          <p:cNvSpPr/>
          <p:nvPr/>
        </p:nvSpPr>
        <p:spPr>
          <a:xfrm>
            <a:off x="1624014" y="547688"/>
            <a:ext cx="8974137" cy="5016758"/>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b="1" dirty="0"/>
              <a:t>Romans 8:38–39 (NASB95) — 38</a:t>
            </a:r>
            <a:r>
              <a:rPr lang="en-US" sz="4000" dirty="0"/>
              <a:t> For I am convinced that neither death, nor life, nor angels, nor principalities, nor things present, nor things to come, nor powers, </a:t>
            </a:r>
            <a:r>
              <a:rPr lang="en-US" sz="4000" b="1" dirty="0"/>
              <a:t>39</a:t>
            </a:r>
            <a:r>
              <a:rPr lang="en-US" sz="4000" dirty="0"/>
              <a:t> nor height, nor depth, nor any other created thing, will be able to separate us from the love of God, which is in Christ Jesus our Lord.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C230FCFA-AF10-CF8C-DA88-BC4F40062AFE}"/>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34BE9B6B-39FB-8E59-CB8D-5B4354947A90}"/>
              </a:ext>
            </a:extLst>
          </p:cNvPr>
          <p:cNvSpPr>
            <a:spLocks noGrp="1"/>
          </p:cNvSpPr>
          <p:nvPr>
            <p:ph idx="1"/>
          </p:nvPr>
        </p:nvSpPr>
        <p:spPr/>
        <p:txBody>
          <a:bodyPr>
            <a:noAutofit/>
          </a:bodyPr>
          <a:lstStyle/>
          <a:p>
            <a:pPr marL="0" indent="0">
              <a:buNone/>
              <a:defRPr/>
            </a:pPr>
            <a:r>
              <a:rPr lang="en-US" sz="3600" b="1" dirty="0"/>
              <a:t>16</a:t>
            </a:r>
            <a:r>
              <a:rPr lang="en-US" sz="3600" dirty="0"/>
              <a:t> in addition to all, taking up the shield of faith with which you will be able to extinguish all the flaming arrows of the evil one. </a:t>
            </a:r>
            <a:r>
              <a:rPr lang="en-US" sz="3600" b="1" u="sng" dirty="0"/>
              <a:t>17</a:t>
            </a:r>
            <a:r>
              <a:rPr lang="en-US" sz="3600" u="sng" dirty="0"/>
              <a:t> And take </a:t>
            </a:r>
            <a:r>
              <a:rPr lang="en-US" sz="3600" u="sng" cap="small" dirty="0"/>
              <a:t>the helmet of salvation</a:t>
            </a:r>
            <a:r>
              <a:rPr lang="en-US" sz="3600" dirty="0"/>
              <a:t>, and the sword of the Spirit, which is the word of God.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2" name="TextBox 1">
            <a:extLst>
              <a:ext uri="{FF2B5EF4-FFF2-40B4-BE49-F238E27FC236}">
                <a16:creationId xmlns:a16="http://schemas.microsoft.com/office/drawing/2014/main" id="{B2C7D9B2-9570-F460-01E8-D3A98128CD42}"/>
              </a:ext>
            </a:extLst>
          </p:cNvPr>
          <p:cNvSpPr txBox="1"/>
          <p:nvPr/>
        </p:nvSpPr>
        <p:spPr>
          <a:xfrm>
            <a:off x="1624014" y="104776"/>
            <a:ext cx="8961437" cy="23082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With your salvation secured</a:t>
            </a:r>
          </a:p>
          <a:p>
            <a:pPr marL="285750" indent="-285750">
              <a:buFont typeface="Arial" panose="020B0604020202020204" pitchFamily="34" charset="0"/>
              <a:buChar char="•"/>
              <a:defRPr/>
            </a:pPr>
            <a:r>
              <a:rPr lang="en-US" sz="4800" dirty="0"/>
              <a:t>Yet we struggle so hard to believe this!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68CF60B-2499-6F7E-F3FE-E17A070464BC}"/>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AE3B2765-B1F6-855C-3AB5-BCA48BCFF338}"/>
              </a:ext>
            </a:extLst>
          </p:cNvPr>
          <p:cNvSpPr>
            <a:spLocks noGrp="1"/>
          </p:cNvSpPr>
          <p:nvPr>
            <p:ph idx="1"/>
          </p:nvPr>
        </p:nvSpPr>
        <p:spPr/>
        <p:txBody>
          <a:bodyPr/>
          <a:lstStyle/>
          <a:p>
            <a:pPr>
              <a:defRPr/>
            </a:pPr>
            <a:r>
              <a:rPr lang="en-US" dirty="0"/>
              <a:t>Last week, we learned that there is an enemy </a:t>
            </a:r>
          </a:p>
          <a:p>
            <a:pPr>
              <a:defRPr/>
            </a:pPr>
            <a:r>
              <a:rPr lang="en-US" dirty="0"/>
              <a:t>Who is trying to turn the whole world away from God and toward selfishness</a:t>
            </a:r>
          </a:p>
          <a:p>
            <a:pPr lvl="1">
              <a:defRPr/>
            </a:pPr>
            <a:r>
              <a:rPr lang="en-US" dirty="0"/>
              <a:t>Satan’s tactics are to distract, threaten, and tempt us away from God’s truth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Tree>
    <p:extLst>
      <p:ext uri="{BB962C8B-B14F-4D97-AF65-F5344CB8AC3E}">
        <p14:creationId xmlns:p14="http://schemas.microsoft.com/office/powerpoint/2010/main" val="40324168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4" name="TextBox 3">
            <a:extLst>
              <a:ext uri="{FF2B5EF4-FFF2-40B4-BE49-F238E27FC236}">
                <a16:creationId xmlns:a16="http://schemas.microsoft.com/office/drawing/2014/main" id="{F37A9D28-7A4E-F371-9BCF-3828E8A60FE4}"/>
              </a:ext>
            </a:extLst>
          </p:cNvPr>
          <p:cNvSpPr txBox="1"/>
          <p:nvPr/>
        </p:nvSpPr>
        <p:spPr>
          <a:xfrm>
            <a:off x="373380" y="1554480"/>
            <a:ext cx="621030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The Sword of the Spirit</a:t>
            </a:r>
          </a:p>
        </p:txBody>
      </p:sp>
    </p:spTree>
    <p:extLst>
      <p:ext uri="{BB962C8B-B14F-4D97-AF65-F5344CB8AC3E}">
        <p14:creationId xmlns:p14="http://schemas.microsoft.com/office/powerpoint/2010/main" val="20636864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4" name="TextBox 3">
            <a:extLst>
              <a:ext uri="{FF2B5EF4-FFF2-40B4-BE49-F238E27FC236}">
                <a16:creationId xmlns:a16="http://schemas.microsoft.com/office/drawing/2014/main" id="{F37A9D28-7A4E-F371-9BCF-3828E8A60FE4}"/>
              </a:ext>
            </a:extLst>
          </p:cNvPr>
          <p:cNvSpPr txBox="1"/>
          <p:nvPr/>
        </p:nvSpPr>
        <p:spPr>
          <a:xfrm>
            <a:off x="373380" y="1554480"/>
            <a:ext cx="621030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The Sword of the Spirit</a:t>
            </a:r>
          </a:p>
        </p:txBody>
      </p:sp>
      <p:sp>
        <p:nvSpPr>
          <p:cNvPr id="6" name="TextBox 5">
            <a:extLst>
              <a:ext uri="{FF2B5EF4-FFF2-40B4-BE49-F238E27FC236}">
                <a16:creationId xmlns:a16="http://schemas.microsoft.com/office/drawing/2014/main" id="{A58C2F41-30F6-FEAE-1C1B-09AF9799A02A}"/>
              </a:ext>
            </a:extLst>
          </p:cNvPr>
          <p:cNvSpPr txBox="1"/>
          <p:nvPr/>
        </p:nvSpPr>
        <p:spPr>
          <a:xfrm>
            <a:off x="373380" y="2489872"/>
            <a:ext cx="8823960" cy="4154984"/>
          </a:xfrm>
          <a:prstGeom prst="rect">
            <a:avLst/>
          </a:prstGeom>
          <a:solidFill>
            <a:schemeClr val="accent6">
              <a:lumMod val="50000"/>
            </a:schemeClr>
          </a:solidFill>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4400" b="1" dirty="0"/>
              <a:t>Romans 12:2 (NASB95) — </a:t>
            </a:r>
            <a:r>
              <a:rPr lang="en-US" sz="4400" b="1" i="0" u="none" baseline="0" dirty="0"/>
              <a:t>2</a:t>
            </a:r>
            <a:r>
              <a:rPr lang="en-US" sz="4400" b="0" i="0" u="none" baseline="0" dirty="0"/>
              <a:t> And do not be conformed to this world, but be transformed by the renewing of your mind, so that you may prove what the will of God is, that which is good and acceptable and perfect.</a:t>
            </a:r>
          </a:p>
        </p:txBody>
      </p:sp>
    </p:spTree>
    <p:extLst>
      <p:ext uri="{BB962C8B-B14F-4D97-AF65-F5344CB8AC3E}">
        <p14:creationId xmlns:p14="http://schemas.microsoft.com/office/powerpoint/2010/main" val="14308575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4" name="TextBox 3">
            <a:extLst>
              <a:ext uri="{FF2B5EF4-FFF2-40B4-BE49-F238E27FC236}">
                <a16:creationId xmlns:a16="http://schemas.microsoft.com/office/drawing/2014/main" id="{F37A9D28-7A4E-F371-9BCF-3828E8A60FE4}"/>
              </a:ext>
            </a:extLst>
          </p:cNvPr>
          <p:cNvSpPr txBox="1"/>
          <p:nvPr/>
        </p:nvSpPr>
        <p:spPr>
          <a:xfrm>
            <a:off x="373380" y="1554480"/>
            <a:ext cx="621030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The Sword of the Spirit</a:t>
            </a:r>
          </a:p>
        </p:txBody>
      </p:sp>
      <p:sp>
        <p:nvSpPr>
          <p:cNvPr id="6" name="TextBox 5">
            <a:extLst>
              <a:ext uri="{FF2B5EF4-FFF2-40B4-BE49-F238E27FC236}">
                <a16:creationId xmlns:a16="http://schemas.microsoft.com/office/drawing/2014/main" id="{A58C2F41-30F6-FEAE-1C1B-09AF9799A02A}"/>
              </a:ext>
            </a:extLst>
          </p:cNvPr>
          <p:cNvSpPr txBox="1"/>
          <p:nvPr/>
        </p:nvSpPr>
        <p:spPr>
          <a:xfrm>
            <a:off x="373380" y="2489872"/>
            <a:ext cx="8823960" cy="3416320"/>
          </a:xfrm>
          <a:prstGeom prst="rect">
            <a:avLst/>
          </a:prstGeom>
          <a:solidFill>
            <a:schemeClr val="accent6">
              <a:lumMod val="50000"/>
            </a:schemeClr>
          </a:solidFill>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3600" b="1" dirty="0"/>
              <a:t>Hebrews 4:12 (NASB95) — </a:t>
            </a:r>
            <a:r>
              <a:rPr lang="en-US" sz="3600" b="1" i="0" u="none" baseline="0" dirty="0"/>
              <a:t>12</a:t>
            </a:r>
            <a:r>
              <a:rPr lang="en-US" sz="3600" b="0" i="0" u="none" baseline="0" dirty="0"/>
              <a:t> For the word of God is living and active and sharper than any two-edged sword, and piercing as far as the division of soul and spirit, of both joints and marrow, and able to judge the thoughts and intentions of the heart.</a:t>
            </a:r>
          </a:p>
        </p:txBody>
      </p:sp>
    </p:spTree>
    <p:extLst>
      <p:ext uri="{BB962C8B-B14F-4D97-AF65-F5344CB8AC3E}">
        <p14:creationId xmlns:p14="http://schemas.microsoft.com/office/powerpoint/2010/main" val="37476322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4" name="TextBox 3">
            <a:extLst>
              <a:ext uri="{FF2B5EF4-FFF2-40B4-BE49-F238E27FC236}">
                <a16:creationId xmlns:a16="http://schemas.microsoft.com/office/drawing/2014/main" id="{F37A9D28-7A4E-F371-9BCF-3828E8A60FE4}"/>
              </a:ext>
            </a:extLst>
          </p:cNvPr>
          <p:cNvSpPr txBox="1"/>
          <p:nvPr/>
        </p:nvSpPr>
        <p:spPr>
          <a:xfrm>
            <a:off x="373380" y="1554480"/>
            <a:ext cx="621030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The Sword of the Spirit</a:t>
            </a:r>
          </a:p>
        </p:txBody>
      </p:sp>
      <p:sp>
        <p:nvSpPr>
          <p:cNvPr id="6" name="TextBox 5">
            <a:extLst>
              <a:ext uri="{FF2B5EF4-FFF2-40B4-BE49-F238E27FC236}">
                <a16:creationId xmlns:a16="http://schemas.microsoft.com/office/drawing/2014/main" id="{A58C2F41-30F6-FEAE-1C1B-09AF9799A02A}"/>
              </a:ext>
            </a:extLst>
          </p:cNvPr>
          <p:cNvSpPr txBox="1"/>
          <p:nvPr/>
        </p:nvSpPr>
        <p:spPr>
          <a:xfrm>
            <a:off x="373380" y="2489872"/>
            <a:ext cx="8823960" cy="2308324"/>
          </a:xfrm>
          <a:prstGeom prst="rect">
            <a:avLst/>
          </a:prstGeom>
          <a:solidFill>
            <a:schemeClr val="accent6">
              <a:lumMod val="50000"/>
            </a:schemeClr>
          </a:solidFill>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4800" dirty="0"/>
              <a:t>We go on offense by speaking God’s truth and contradicting the lies of God’s enemy.</a:t>
            </a:r>
            <a:endParaRPr lang="en-US" sz="4800" i="0" u="none" baseline="0" dirty="0"/>
          </a:p>
        </p:txBody>
      </p:sp>
    </p:spTree>
    <p:extLst>
      <p:ext uri="{BB962C8B-B14F-4D97-AF65-F5344CB8AC3E}">
        <p14:creationId xmlns:p14="http://schemas.microsoft.com/office/powerpoint/2010/main" val="6979600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110B0142-2863-79BF-FEF5-5FE641A030F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5CDCB2FD-3136-62A6-7DC8-4BE7635BB630}"/>
              </a:ext>
            </a:extLst>
          </p:cNvPr>
          <p:cNvSpPr>
            <a:spLocks noGrp="1"/>
          </p:cNvSpPr>
          <p:nvPr>
            <p:ph idx="1"/>
          </p:nvPr>
        </p:nvSpPr>
        <p:spPr/>
        <p:txBody>
          <a:bodyPr>
            <a:noAutofit/>
          </a:bodyPr>
          <a:lstStyle/>
          <a:p>
            <a:pPr marL="0" indent="0">
              <a:buNone/>
              <a:defRPr/>
            </a:pPr>
            <a:r>
              <a:rPr lang="en-US" sz="3600" b="1" dirty="0"/>
              <a:t>17</a:t>
            </a:r>
            <a:r>
              <a:rPr lang="en-US" sz="3600" dirty="0"/>
              <a:t> And take </a:t>
            </a:r>
            <a:r>
              <a:rPr lang="en-US" sz="3600" cap="small" dirty="0"/>
              <a:t>the helmet of salvation</a:t>
            </a:r>
            <a:r>
              <a:rPr lang="en-US" sz="3600" dirty="0"/>
              <a:t>, and </a:t>
            </a:r>
            <a:r>
              <a:rPr lang="en-US" sz="3600" u="sng" dirty="0"/>
              <a:t>the sword of the Spirit, which is the word of God.</a:t>
            </a:r>
            <a:r>
              <a:rPr lang="en-US" sz="3600" dirty="0"/>
              <a:t> </a:t>
            </a:r>
            <a:r>
              <a:rPr lang="en-US" sz="3600" b="1" dirty="0"/>
              <a:t>18</a:t>
            </a:r>
            <a:r>
              <a:rPr lang="en-US" sz="3600" dirty="0"/>
              <a:t> With all prayer and petition pray at all times in the Spirit, and with this in view, be on the alert with all perseverance and petition for all the saints, </a:t>
            </a:r>
          </a:p>
        </p:txBody>
      </p:sp>
      <p:sp>
        <p:nvSpPr>
          <p:cNvPr id="4" name="TextBox 3">
            <a:extLst>
              <a:ext uri="{FF2B5EF4-FFF2-40B4-BE49-F238E27FC236}">
                <a16:creationId xmlns:a16="http://schemas.microsoft.com/office/drawing/2014/main" id="{F37A9D28-7A4E-F371-9BCF-3828E8A60FE4}"/>
              </a:ext>
            </a:extLst>
          </p:cNvPr>
          <p:cNvSpPr txBox="1"/>
          <p:nvPr/>
        </p:nvSpPr>
        <p:spPr>
          <a:xfrm>
            <a:off x="373380" y="1554480"/>
            <a:ext cx="621030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The Sword of the Spirit</a:t>
            </a:r>
          </a:p>
        </p:txBody>
      </p:sp>
      <p:sp>
        <p:nvSpPr>
          <p:cNvPr id="6" name="TextBox 5">
            <a:extLst>
              <a:ext uri="{FF2B5EF4-FFF2-40B4-BE49-F238E27FC236}">
                <a16:creationId xmlns:a16="http://schemas.microsoft.com/office/drawing/2014/main" id="{A58C2F41-30F6-FEAE-1C1B-09AF9799A02A}"/>
              </a:ext>
            </a:extLst>
          </p:cNvPr>
          <p:cNvSpPr txBox="1"/>
          <p:nvPr/>
        </p:nvSpPr>
        <p:spPr>
          <a:xfrm>
            <a:off x="373380" y="2489872"/>
            <a:ext cx="8823960" cy="3046988"/>
          </a:xfrm>
          <a:prstGeom prst="rect">
            <a:avLst/>
          </a:prstGeom>
          <a:solidFill>
            <a:schemeClr val="accent6">
              <a:lumMod val="50000"/>
            </a:schemeClr>
          </a:solidFill>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marL="685800" indent="-685800" algn="l" rtl="0">
              <a:buFont typeface="Arial" panose="020B0604020202020204" pitchFamily="34" charset="0"/>
              <a:buChar char="•"/>
            </a:pPr>
            <a:r>
              <a:rPr lang="en-US" sz="4800" dirty="0"/>
              <a:t>LTC</a:t>
            </a:r>
          </a:p>
          <a:p>
            <a:pPr marL="685800" indent="-685800" algn="l" rtl="0">
              <a:buFont typeface="Arial" panose="020B0604020202020204" pitchFamily="34" charset="0"/>
              <a:buChar char="•"/>
            </a:pPr>
            <a:r>
              <a:rPr lang="en-US" sz="4800" i="0" u="none" baseline="0" dirty="0"/>
              <a:t>Discipleship</a:t>
            </a:r>
          </a:p>
          <a:p>
            <a:pPr marL="685800" indent="-685800" algn="l" rtl="0">
              <a:buFont typeface="Arial" panose="020B0604020202020204" pitchFamily="34" charset="0"/>
              <a:buChar char="•"/>
            </a:pPr>
            <a:r>
              <a:rPr lang="en-US" sz="4800" dirty="0"/>
              <a:t>Inductive Study</a:t>
            </a:r>
          </a:p>
          <a:p>
            <a:pPr marL="685800" indent="-685800" algn="l" rtl="0">
              <a:buFont typeface="Arial" panose="020B0604020202020204" pitchFamily="34" charset="0"/>
              <a:buChar char="•"/>
            </a:pPr>
            <a:r>
              <a:rPr lang="en-US" sz="4800" i="0" u="none" baseline="0" dirty="0"/>
              <a:t>Memor</a:t>
            </a:r>
            <a:r>
              <a:rPr lang="en-US" sz="4800" dirty="0"/>
              <a:t>ization</a:t>
            </a:r>
            <a:endParaRPr lang="en-US" sz="4800" i="0" u="none" baseline="0" dirty="0"/>
          </a:p>
        </p:txBody>
      </p:sp>
    </p:spTree>
    <p:extLst>
      <p:ext uri="{BB962C8B-B14F-4D97-AF65-F5344CB8AC3E}">
        <p14:creationId xmlns:p14="http://schemas.microsoft.com/office/powerpoint/2010/main" val="30122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E54AEC9A-1220-B752-94F4-F0DCFE7E366B}"/>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D4437CCC-BE2D-FED7-8C2D-092471755628}"/>
              </a:ext>
            </a:extLst>
          </p:cNvPr>
          <p:cNvSpPr>
            <a:spLocks noGrp="1"/>
          </p:cNvSpPr>
          <p:nvPr>
            <p:ph idx="1"/>
          </p:nvPr>
        </p:nvSpPr>
        <p:spPr/>
        <p:txBody>
          <a:bodyPr>
            <a:noAutofit/>
          </a:bodyPr>
          <a:lstStyle/>
          <a:p>
            <a:pPr marL="0" indent="0">
              <a:buNone/>
              <a:defRPr/>
            </a:pPr>
            <a:r>
              <a:rPr lang="en-US" sz="3600" b="1" dirty="0"/>
              <a:t>18</a:t>
            </a:r>
            <a:r>
              <a:rPr lang="en-US" sz="3600" dirty="0"/>
              <a:t> With all prayer and petition pray at all times in the Spirit, and with this in view, be on the alert with all perseverance and petition for all the saints,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5CAA3AC3-D8D0-4A7D-45AB-5847836AA647}"/>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E8C18035-7F60-BB18-9980-84CEFAB60A2E}"/>
              </a:ext>
            </a:extLst>
          </p:cNvPr>
          <p:cNvSpPr>
            <a:spLocks noGrp="1"/>
          </p:cNvSpPr>
          <p:nvPr>
            <p:ph idx="1"/>
          </p:nvPr>
        </p:nvSpPr>
        <p:spPr/>
        <p:txBody>
          <a:bodyPr>
            <a:noAutofit/>
          </a:bodyPr>
          <a:lstStyle/>
          <a:p>
            <a:pPr marL="0" indent="0">
              <a:buNone/>
              <a:defRPr/>
            </a:pPr>
            <a:r>
              <a:rPr lang="en-US" sz="3600" b="1" dirty="0"/>
              <a:t>19</a:t>
            </a:r>
            <a:r>
              <a:rPr lang="en-US" sz="3600" dirty="0"/>
              <a:t> and pray on my behalf, that utterance may be given to me in the opening of my mouth, to make known with boldness the mystery of the gospel, </a:t>
            </a:r>
            <a:r>
              <a:rPr lang="en-US" sz="3600" b="1" dirty="0"/>
              <a:t>20</a:t>
            </a:r>
            <a:r>
              <a:rPr lang="en-US" sz="3600" dirty="0"/>
              <a:t> for which I am an ambassador in chains; that in proclaiming it I may speak boldly, as I ought to speak.</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1C2164AC-D66F-F022-9E39-F4EF240C4AFF}"/>
              </a:ext>
            </a:extLst>
          </p:cNvPr>
          <p:cNvSpPr>
            <a:spLocks noGrp="1"/>
          </p:cNvSpPr>
          <p:nvPr>
            <p:ph type="title"/>
          </p:nvPr>
        </p:nvSpPr>
        <p:spPr/>
        <p:txBody>
          <a:bodyPr/>
          <a:lstStyle/>
          <a:p>
            <a:r>
              <a:rPr lang="en-US" altLang="en-US" b="1"/>
              <a:t>Ephesians 6:21–24 (NASB95)</a:t>
            </a:r>
            <a:endParaRPr lang="en-US" altLang="en-US"/>
          </a:p>
        </p:txBody>
      </p:sp>
      <p:sp>
        <p:nvSpPr>
          <p:cNvPr id="3" name="Content Placeholder 2">
            <a:extLst>
              <a:ext uri="{FF2B5EF4-FFF2-40B4-BE49-F238E27FC236}">
                <a16:creationId xmlns:a16="http://schemas.microsoft.com/office/drawing/2014/main" id="{29D4793F-50AC-3B58-6ACD-81ECACEA7E01}"/>
              </a:ext>
            </a:extLst>
          </p:cNvPr>
          <p:cNvSpPr>
            <a:spLocks noGrp="1"/>
          </p:cNvSpPr>
          <p:nvPr>
            <p:ph idx="1"/>
          </p:nvPr>
        </p:nvSpPr>
        <p:spPr/>
        <p:txBody>
          <a:bodyPr>
            <a:noAutofit/>
          </a:bodyPr>
          <a:lstStyle/>
          <a:p>
            <a:pPr marL="0" indent="0">
              <a:buNone/>
              <a:defRPr/>
            </a:pPr>
            <a:r>
              <a:rPr lang="en-US" sz="3600" b="1" dirty="0"/>
              <a:t>21</a:t>
            </a:r>
            <a:r>
              <a:rPr lang="en-US" sz="3600" dirty="0"/>
              <a:t> But that you also may know about my circumstances, how I am doing, </a:t>
            </a:r>
            <a:r>
              <a:rPr lang="en-US" sz="3600" dirty="0" err="1"/>
              <a:t>Tychicus</a:t>
            </a:r>
            <a:r>
              <a:rPr lang="en-US" sz="3600" dirty="0"/>
              <a:t>, the beloved brother and faithful minister in the Lord, will make everything known to you. </a:t>
            </a:r>
            <a:r>
              <a:rPr lang="en-US" sz="3600" b="1" dirty="0"/>
              <a:t>22</a:t>
            </a:r>
            <a:r>
              <a:rPr lang="en-US" sz="3600" dirty="0"/>
              <a:t> I have sent him to you for this very purpose, so that you may know about us, and that he may comfort your hearts.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FCC38327-BF84-F8CC-2369-8BFA317BF35C}"/>
              </a:ext>
            </a:extLst>
          </p:cNvPr>
          <p:cNvSpPr>
            <a:spLocks noGrp="1"/>
          </p:cNvSpPr>
          <p:nvPr>
            <p:ph type="title"/>
          </p:nvPr>
        </p:nvSpPr>
        <p:spPr/>
        <p:txBody>
          <a:bodyPr/>
          <a:lstStyle/>
          <a:p>
            <a:r>
              <a:rPr lang="en-US" altLang="en-US" b="1"/>
              <a:t>Ephesians 6:21–24 (NASB95)</a:t>
            </a:r>
            <a:endParaRPr lang="en-US" altLang="en-US"/>
          </a:p>
        </p:txBody>
      </p:sp>
      <p:sp>
        <p:nvSpPr>
          <p:cNvPr id="3" name="Content Placeholder 2">
            <a:extLst>
              <a:ext uri="{FF2B5EF4-FFF2-40B4-BE49-F238E27FC236}">
                <a16:creationId xmlns:a16="http://schemas.microsoft.com/office/drawing/2014/main" id="{A17CE6B6-4539-CE81-4A56-0FB19515DFA3}"/>
              </a:ext>
            </a:extLst>
          </p:cNvPr>
          <p:cNvSpPr>
            <a:spLocks noGrp="1"/>
          </p:cNvSpPr>
          <p:nvPr>
            <p:ph idx="1"/>
          </p:nvPr>
        </p:nvSpPr>
        <p:spPr/>
        <p:txBody>
          <a:bodyPr>
            <a:noAutofit/>
          </a:bodyPr>
          <a:lstStyle/>
          <a:p>
            <a:pPr marL="0" indent="0">
              <a:buNone/>
              <a:defRPr/>
            </a:pPr>
            <a:r>
              <a:rPr lang="en-US" sz="3600" b="1" dirty="0"/>
              <a:t>23</a:t>
            </a:r>
            <a:r>
              <a:rPr lang="en-US" sz="3600" dirty="0"/>
              <a:t> Peace be to the brethren, and love with faith, from God the Father and the Lord Jesus Christ. </a:t>
            </a:r>
            <a:r>
              <a:rPr lang="en-US" sz="3600" b="1" dirty="0"/>
              <a:t>24</a:t>
            </a:r>
            <a:r>
              <a:rPr lang="en-US" sz="3600" dirty="0"/>
              <a:t> Grace be with all those who love our Lord Jesus Christ with incorruptible love.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4B4736D-D6F1-3EDD-90BB-46C9AAB9F765}"/>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D4CD39E0-0AD8-88D3-2CF6-25F63B30B8CE}"/>
              </a:ext>
            </a:extLst>
          </p:cNvPr>
          <p:cNvSpPr>
            <a:spLocks noGrp="1"/>
          </p:cNvSpPr>
          <p:nvPr>
            <p:ph idx="1"/>
          </p:nvPr>
        </p:nvSpPr>
        <p:spPr/>
        <p:txBody>
          <a:bodyPr>
            <a:noAutofit/>
          </a:bodyPr>
          <a:lstStyle/>
          <a:p>
            <a:pPr marL="0" indent="0">
              <a:buNone/>
              <a:defRPr/>
            </a:pPr>
            <a:r>
              <a:rPr lang="en-US" sz="3600" b="1" dirty="0"/>
              <a:t>10</a:t>
            </a:r>
            <a:r>
              <a:rPr lang="en-US" sz="3600" dirty="0"/>
              <a:t> Finally, be strong in the Lord and in the strength of </a:t>
            </a:r>
            <a:r>
              <a:rPr lang="en-US" sz="3600" u="sng" dirty="0"/>
              <a:t>His might</a:t>
            </a:r>
            <a:r>
              <a:rPr lang="en-US" sz="3600" dirty="0"/>
              <a:t>. </a:t>
            </a:r>
            <a:r>
              <a:rPr lang="en-US" sz="3600" b="1" dirty="0"/>
              <a:t>11</a:t>
            </a:r>
            <a:r>
              <a:rPr lang="en-US" sz="3600" dirty="0"/>
              <a:t> Put on the full armor of God, so that you will be able to stand firm against the schemes of the devil. </a:t>
            </a:r>
            <a:r>
              <a:rPr lang="en-US" sz="3600" b="1" dirty="0"/>
              <a:t>12</a:t>
            </a:r>
            <a:r>
              <a:rPr lang="en-US" sz="3600" dirty="0"/>
              <a:t> For our struggle is not against flesh and blood, but against the rulers, against the powers, against the world forces of this darkness, against the spiritual forces of wickedness in the heavenly places.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AB04162-BD57-DDA8-F54F-209A85CF0AFC}"/>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90833BA7-4231-60C8-2686-AE7336D99CBE}"/>
              </a:ext>
            </a:extLst>
          </p:cNvPr>
          <p:cNvSpPr>
            <a:spLocks noGrp="1"/>
          </p:cNvSpPr>
          <p:nvPr>
            <p:ph idx="1"/>
          </p:nvPr>
        </p:nvSpPr>
        <p:spPr/>
        <p:txBody>
          <a:bodyPr>
            <a:noAutofit/>
          </a:bodyPr>
          <a:lstStyle/>
          <a:p>
            <a:pPr marL="0" indent="0">
              <a:buNone/>
              <a:defRPr/>
            </a:pPr>
            <a:r>
              <a:rPr lang="en-US" sz="3600" b="1" dirty="0"/>
              <a:t>10</a:t>
            </a:r>
            <a:r>
              <a:rPr lang="en-US" sz="3600" dirty="0"/>
              <a:t> Finally, be strong in the Lord and in the strength of </a:t>
            </a:r>
            <a:r>
              <a:rPr lang="en-US" sz="3600" u="sng" dirty="0"/>
              <a:t>His might</a:t>
            </a:r>
            <a:r>
              <a:rPr lang="en-US" sz="3600" dirty="0"/>
              <a:t>. </a:t>
            </a:r>
            <a:r>
              <a:rPr lang="en-US" sz="3600" b="1" dirty="0"/>
              <a:t>11</a:t>
            </a:r>
            <a:r>
              <a:rPr lang="en-US" sz="3600" dirty="0"/>
              <a:t> Put on the full armor of God, so that you will be able to stand firm against the schemes of the devil. </a:t>
            </a:r>
            <a:r>
              <a:rPr lang="en-US" sz="3600" b="1" dirty="0"/>
              <a:t>12</a:t>
            </a:r>
            <a:r>
              <a:rPr lang="en-US" sz="3600" dirty="0"/>
              <a:t> For our struggle is not against flesh and blood, but against the rulers, against the powers, against the world forces of this darkness, against the spiritual forces of wickedness in the heavenly places. </a:t>
            </a:r>
          </a:p>
        </p:txBody>
      </p:sp>
      <p:sp>
        <p:nvSpPr>
          <p:cNvPr id="2" name="TextBox 1">
            <a:extLst>
              <a:ext uri="{FF2B5EF4-FFF2-40B4-BE49-F238E27FC236}">
                <a16:creationId xmlns:a16="http://schemas.microsoft.com/office/drawing/2014/main" id="{A62D11F7-23E6-64CE-692B-CBD3F686C685}"/>
              </a:ext>
            </a:extLst>
          </p:cNvPr>
          <p:cNvSpPr txBox="1"/>
          <p:nvPr/>
        </p:nvSpPr>
        <p:spPr>
          <a:xfrm>
            <a:off x="2574926" y="2651125"/>
            <a:ext cx="5743575" cy="2308324"/>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Your power in this battle doesn’t come from yourself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56E9C3B-9740-0070-8DED-4F648F2C3CC6}"/>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7101B14E-9FE4-BC5F-1F33-FCDEE06C9E02}"/>
              </a:ext>
            </a:extLst>
          </p:cNvPr>
          <p:cNvSpPr>
            <a:spLocks noGrp="1"/>
          </p:cNvSpPr>
          <p:nvPr>
            <p:ph idx="1"/>
          </p:nvPr>
        </p:nvSpPr>
        <p:spPr/>
        <p:txBody>
          <a:bodyPr>
            <a:noAutofit/>
          </a:bodyPr>
          <a:lstStyle/>
          <a:p>
            <a:pPr marL="0" indent="0">
              <a:buNone/>
              <a:defRPr/>
            </a:pPr>
            <a:r>
              <a:rPr lang="en-US" sz="3600" b="1" dirty="0"/>
              <a:t>10</a:t>
            </a:r>
            <a:r>
              <a:rPr lang="en-US" sz="3600" dirty="0"/>
              <a:t> Finally, be strong in the Lord and in the strength of His might. </a:t>
            </a:r>
            <a:r>
              <a:rPr lang="en-US" sz="3600" b="1" dirty="0"/>
              <a:t>11</a:t>
            </a:r>
            <a:r>
              <a:rPr lang="en-US" sz="3600" dirty="0"/>
              <a:t> </a:t>
            </a:r>
            <a:r>
              <a:rPr lang="en-US" sz="3600" u="sng" dirty="0"/>
              <a:t>Put on the full armor of God, so that you will be able to stand firm against the schemes of the devil</a:t>
            </a:r>
            <a:r>
              <a:rPr lang="en-US" sz="3600" dirty="0"/>
              <a:t>. </a:t>
            </a:r>
            <a:r>
              <a:rPr lang="en-US" sz="3600" b="1" dirty="0"/>
              <a:t>12</a:t>
            </a:r>
            <a:r>
              <a:rPr lang="en-US" sz="3600" dirty="0"/>
              <a:t> For our struggle is not against flesh and blood, but against the rulers, against the powers, against the world forces of this darkness, against the spiritual forces of wickedness in the heavenly places. </a:t>
            </a:r>
          </a:p>
        </p:txBody>
      </p:sp>
      <p:sp>
        <p:nvSpPr>
          <p:cNvPr id="2" name="TextBox 1">
            <a:extLst>
              <a:ext uri="{FF2B5EF4-FFF2-40B4-BE49-F238E27FC236}">
                <a16:creationId xmlns:a16="http://schemas.microsoft.com/office/drawing/2014/main" id="{C03089D9-024A-D4DA-6DEE-42F31B83CEF6}"/>
              </a:ext>
            </a:extLst>
          </p:cNvPr>
          <p:cNvSpPr txBox="1"/>
          <p:nvPr/>
        </p:nvSpPr>
        <p:spPr>
          <a:xfrm>
            <a:off x="4585336" y="4075015"/>
            <a:ext cx="5743575" cy="156966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The historical context for this letter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AD58E5C-06BF-9955-878C-97DCDD4180A8}"/>
              </a:ext>
            </a:extLst>
          </p:cNvPr>
          <p:cNvSpPr>
            <a:spLocks noGrp="1"/>
          </p:cNvSpPr>
          <p:nvPr>
            <p:ph type="title"/>
          </p:nvPr>
        </p:nvSpPr>
        <p:spPr/>
        <p:txBody>
          <a:bodyPr/>
          <a:lstStyle/>
          <a:p>
            <a:r>
              <a:rPr lang="en-US" altLang="en-US" b="1"/>
              <a:t>Ephesians 6:10–20 (NASB95)</a:t>
            </a:r>
            <a:endParaRPr lang="en-US" altLang="en-US"/>
          </a:p>
        </p:txBody>
      </p:sp>
      <p:sp>
        <p:nvSpPr>
          <p:cNvPr id="3" name="Content Placeholder 2">
            <a:extLst>
              <a:ext uri="{FF2B5EF4-FFF2-40B4-BE49-F238E27FC236}">
                <a16:creationId xmlns:a16="http://schemas.microsoft.com/office/drawing/2014/main" id="{BCFCE939-7C6F-3A18-F810-5931F5C35955}"/>
              </a:ext>
            </a:extLst>
          </p:cNvPr>
          <p:cNvSpPr>
            <a:spLocks noGrp="1"/>
          </p:cNvSpPr>
          <p:nvPr>
            <p:ph idx="1"/>
          </p:nvPr>
        </p:nvSpPr>
        <p:spPr/>
        <p:txBody>
          <a:bodyPr>
            <a:noAutofit/>
          </a:bodyPr>
          <a:lstStyle/>
          <a:p>
            <a:pPr marL="0" indent="0">
              <a:buNone/>
              <a:defRPr/>
            </a:pPr>
            <a:r>
              <a:rPr lang="en-US" sz="3600" b="1" dirty="0"/>
              <a:t>10</a:t>
            </a:r>
            <a:r>
              <a:rPr lang="en-US" sz="3600" dirty="0"/>
              <a:t> Finally, be strong in the Lord and in the strength of His might. </a:t>
            </a:r>
            <a:r>
              <a:rPr lang="en-US" sz="3600" b="1" dirty="0"/>
              <a:t>11</a:t>
            </a:r>
            <a:r>
              <a:rPr lang="en-US" sz="3600" dirty="0"/>
              <a:t> </a:t>
            </a:r>
            <a:r>
              <a:rPr lang="en-US" sz="3600" u="sng" dirty="0"/>
              <a:t>Put on the full armor of God, so that you will be able to stand firm against the schemes of the devil</a:t>
            </a:r>
            <a:r>
              <a:rPr lang="en-US" sz="3600" dirty="0"/>
              <a:t>. </a:t>
            </a:r>
            <a:r>
              <a:rPr lang="en-US" sz="3600" b="1" dirty="0"/>
              <a:t>12</a:t>
            </a:r>
            <a:r>
              <a:rPr lang="en-US" sz="3600" dirty="0"/>
              <a:t> For our struggle is not against flesh and blood, but against the rulers, against the powers, against the world forces of this darkness, against the spiritual forces of wickedness in the heavenly places. </a:t>
            </a:r>
          </a:p>
        </p:txBody>
      </p:sp>
      <p:sp>
        <p:nvSpPr>
          <p:cNvPr id="6" name="TextBox 5">
            <a:extLst>
              <a:ext uri="{FF2B5EF4-FFF2-40B4-BE49-F238E27FC236}">
                <a16:creationId xmlns:a16="http://schemas.microsoft.com/office/drawing/2014/main" id="{538B873A-98A1-69BF-276B-AE4F6A30BA6B}"/>
              </a:ext>
            </a:extLst>
          </p:cNvPr>
          <p:cNvSpPr txBox="1"/>
          <p:nvPr/>
        </p:nvSpPr>
        <p:spPr>
          <a:xfrm>
            <a:off x="4585336" y="4075015"/>
            <a:ext cx="5743575" cy="156966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The historical context for this letter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dwell</Template>
  <TotalTime>16862</TotalTime>
  <Words>5238</Words>
  <Application>Microsoft Office PowerPoint</Application>
  <PresentationFormat>Widescreen</PresentationFormat>
  <Paragraphs>252</Paragraphs>
  <Slides>59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59</vt:i4>
      </vt:variant>
    </vt:vector>
  </HeadingPairs>
  <TitlesOfParts>
    <vt:vector size="65" baseType="lpstr">
      <vt:lpstr>Arial</vt:lpstr>
      <vt:lpstr>Calibri</vt:lpstr>
      <vt:lpstr>Lao UI</vt:lpstr>
      <vt:lpstr>Tw Cen MT</vt:lpstr>
      <vt:lpstr>Dwell-Theme</vt:lpstr>
      <vt:lpstr>Dwell-Light-Theme</vt:lpstr>
      <vt:lpstr>The Book of Ephesians</vt:lpstr>
      <vt:lpstr>Ephesians  </vt:lpstr>
      <vt:lpstr>The New Identity lived out</vt:lpstr>
      <vt:lpstr>The New Identity lived out</vt:lpstr>
      <vt:lpstr>The New Identity lived out</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Do you have your breastplate?</vt:lpstr>
      <vt:lpstr>Do you have your breastplate?</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6:10–20 (NASB95)</vt:lpstr>
      <vt:lpstr>Ephesians 6:21–24 (NASB95)</vt:lpstr>
      <vt:lpstr>Ephesians 6:21–24 (NASB95)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Lowery</dc:creator>
  <cp:lastModifiedBy>Haley</cp:lastModifiedBy>
  <cp:revision>291</cp:revision>
  <dcterms:created xsi:type="dcterms:W3CDTF">2015-02-12T13:45:35Z</dcterms:created>
  <dcterms:modified xsi:type="dcterms:W3CDTF">2024-09-03T04:38:18Z</dcterms:modified>
</cp:coreProperties>
</file>